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3"/>
  </p:notesMasterIdLst>
  <p:handoutMasterIdLst>
    <p:handoutMasterId r:id="rId14"/>
  </p:handoutMasterIdLst>
  <p:sldIdLst>
    <p:sldId id="445" r:id="rId2"/>
    <p:sldId id="455" r:id="rId3"/>
    <p:sldId id="447" r:id="rId4"/>
    <p:sldId id="448" r:id="rId5"/>
    <p:sldId id="449" r:id="rId6"/>
    <p:sldId id="459" r:id="rId7"/>
    <p:sldId id="456" r:id="rId8"/>
    <p:sldId id="452" r:id="rId9"/>
    <p:sldId id="460" r:id="rId10"/>
    <p:sldId id="461" r:id="rId11"/>
    <p:sldId id="45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66"/>
    <a:srgbClr val="FF0000"/>
    <a:srgbClr val="A1DBE9"/>
    <a:srgbClr val="99FFCC"/>
    <a:srgbClr val="000066"/>
    <a:srgbClr val="006600"/>
    <a:srgbClr val="003300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7665" autoAdjust="0"/>
  </p:normalViewPr>
  <p:slideViewPr>
    <p:cSldViewPr>
      <p:cViewPr varScale="1">
        <p:scale>
          <a:sx n="103" d="100"/>
          <a:sy n="103" d="100"/>
        </p:scale>
        <p:origin x="17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5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ujl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/>
                </a:solidFill>
                <a:latin typeface="Corbel" panose="020B0503020204020204" pitchFamily="34" charset="0"/>
              </a:rPr>
              <a:t>Research Assessment Exercise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Sheet1!$A$4:$E$4</c:f>
              <c:strCache>
                <c:ptCount val="5"/>
                <c:pt idx="0">
                  <c:v>4-Star</c:v>
                </c:pt>
                <c:pt idx="1">
                  <c:v>3-Star</c:v>
                </c:pt>
                <c:pt idx="2">
                  <c:v>2-Star</c:v>
                </c:pt>
                <c:pt idx="3">
                  <c:v>1-Star</c:v>
                </c:pt>
                <c:pt idx="4">
                  <c:v>Unclassified</c:v>
                </c:pt>
              </c:strCache>
            </c:strRef>
          </c:cat>
          <c:val>
            <c:numRef>
              <c:f>Sheet1!$A$5:$E$5</c:f>
              <c:numCache>
                <c:formatCode>General</c:formatCode>
                <c:ptCount val="5"/>
                <c:pt idx="0">
                  <c:v>16</c:v>
                </c:pt>
                <c:pt idx="1">
                  <c:v>40</c:v>
                </c:pt>
                <c:pt idx="2">
                  <c:v>26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018496"/>
        <c:axId val="211019056"/>
        <c:axId val="0"/>
      </c:bar3DChart>
      <c:catAx>
        <c:axId val="2110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11019056"/>
        <c:crosses val="autoZero"/>
        <c:auto val="1"/>
        <c:lblAlgn val="ctr"/>
        <c:lblOffset val="100"/>
        <c:noMultiLvlLbl val="0"/>
      </c:catAx>
      <c:valAx>
        <c:axId val="21101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1400">
                    <a:latin typeface="Corbel" panose="020B0503020204020204" pitchFamily="34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2.5317953873022134E-2"/>
              <c:y val="0.39629811885465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18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99B8-EC3F-494F-986F-C6B6993B7E8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Query Authentication in Data Outsourcing and Integration Services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0A69C-1BB4-496C-A495-D7BCD4F6B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781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A55A-D192-48C4-A65B-EE459B10CF1B}" type="datetimeFigureOut">
              <a:rPr lang="zh-HK" altLang="en-US" smtClean="0"/>
              <a:pPr/>
              <a:t>16/3/2018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HK" smtClean="0"/>
              <a:t>Query Authentication in Data Outsourcing and Integration Services</a:t>
            </a:r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4E5E-8793-4B17-A7E9-395CC0FEC00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8677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HK" smtClean="0"/>
              <a:t>Query Authentication in Data Outsourcing and Integration Services</a:t>
            </a: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43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HK" smtClean="0"/>
              <a:t>Query Authentication in Data Outsourcing and Integration Services</a:t>
            </a: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9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B683D-EB07-43D9-9CA2-F51DD7EA41D9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77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HK" smtClean="0"/>
              <a:t>Query Authentication in Data Outsourcing and Integration Services</a:t>
            </a: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19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E6BCEC-67FF-4C09-B581-BF66662DD76A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9F88-8505-4154-AFE4-35219D742CD1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DFB35-96A4-4F10-AEB4-B99D37727F80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E75D2-DBDB-44FC-BE20-1E48AB678FA0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944122-C7C7-4A4F-96A0-C065A599FF6C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61E64-D482-4F77-AE9E-A46FCA8FDF66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401F8-115A-4DA2-9793-F3EF8DBEDB29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2342-0B6F-47A2-92AB-8029201E9A18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B6612-F026-4681-8591-C039BB4053ED}" type="datetime1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9" r:id="rId3"/>
    <p:sldLayoutId id="2147483811" r:id="rId4"/>
    <p:sldLayoutId id="2147483812" r:id="rId5"/>
    <p:sldLayoutId id="2147483814" r:id="rId6"/>
    <p:sldLayoutId id="2147483815" r:id="rId7"/>
    <p:sldLayoutId id="214748380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hkbu.edu.hk/" TargetMode="External"/><Relationship Id="rId2" Type="http://schemas.openxmlformats.org/officeDocument/2006/relationships/hyperlink" Target="mailto:kristina@comp.hkbu.edu.h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item/%E9%A6%99%E6%B8%AF%E6%B5%B8%E4%BC%9A%E5%A4%A7%E5%AD%A6?sefr=c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xpl/RecentIssue.jsp?punumber=5962385" TargetMode="External"/><Relationship Id="rId3" Type="http://schemas.openxmlformats.org/officeDocument/2006/relationships/hyperlink" Target="http://ieeexplore.ieee.org/xpl/RecentIssue.jsp?punumber=6287639" TargetMode="External"/><Relationship Id="rId7" Type="http://schemas.openxmlformats.org/officeDocument/2006/relationships/hyperlink" Target="http://ieeexplore.ieee.org/xpl/RecentIssue.jsp?punumber=69" TargetMode="External"/><Relationship Id="rId2" Type="http://schemas.openxmlformats.org/officeDocument/2006/relationships/hyperlink" Target="http://www.comp.hkbu.edu.hk/v1/?page=facul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xplore.ieee.org/xpl/RecentIssue.jsp?punumber=10206" TargetMode="External"/><Relationship Id="rId5" Type="http://schemas.openxmlformats.org/officeDocument/2006/relationships/hyperlink" Target="http://www.ieeesmc.org/publications/transactions-on-cybernetics" TargetMode="External"/><Relationship Id="rId10" Type="http://schemas.openxmlformats.org/officeDocument/2006/relationships/hyperlink" Target="http://www.vldb.org/pvldb/" TargetMode="External"/><Relationship Id="rId4" Type="http://schemas.openxmlformats.org/officeDocument/2006/relationships/hyperlink" Target="http://iot-journal.weebly.com/" TargetMode="External"/><Relationship Id="rId9" Type="http://schemas.openxmlformats.org/officeDocument/2006/relationships/hyperlink" Target="https://www.journals.elsevier.com/pattern-recogni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.hkbu.edu.hk/v1/?page=rpg_sche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.hkbu.edu.hk/hkpf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8905528" cy="4237931"/>
          </a:xfrm>
        </p:spPr>
        <p:txBody>
          <a:bodyPr/>
          <a:lstStyle/>
          <a:p>
            <a:pPr marL="109728" indent="0" algn="ctr">
              <a:buNone/>
            </a:pPr>
            <a:endParaRPr lang="en-US" altLang="zh-H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n-US" altLang="zh-H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altLang="zh-HK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PhD </a:t>
            </a:r>
            <a:r>
              <a:rPr lang="en-US" altLang="zh-HK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zh-HK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en-US" altLang="zh-HK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Computer Science, HKBU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60" y="3667320"/>
            <a:ext cx="1847939" cy="18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r>
              <a:rPr lang="en-HK" altLang="zh-CN" dirty="0">
                <a:latin typeface="Corbel" panose="020B0503020204020204" pitchFamily="34" charset="0"/>
              </a:rPr>
              <a:t>Where Our </a:t>
            </a:r>
            <a:r>
              <a:rPr lang="en-HK" altLang="zh-CN" dirty="0" smtClean="0">
                <a:latin typeface="Corbel" panose="020B0503020204020204" pitchFamily="34" charset="0"/>
              </a:rPr>
              <a:t>PhD Graduates </a:t>
            </a:r>
            <a:r>
              <a:rPr lang="en-HK" altLang="zh-CN" dirty="0">
                <a:latin typeface="Corbel" panose="020B0503020204020204" pitchFamily="34" charset="0"/>
              </a:rPr>
              <a:t>Go?</a:t>
            </a:r>
            <a:endParaRPr lang="zh-CN" altLang="en-US" dirty="0"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407674"/>
            <a:ext cx="2592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60375" y="352157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Industry</a:t>
            </a:r>
          </a:p>
        </p:txBody>
      </p:sp>
      <p:sp>
        <p:nvSpPr>
          <p:cNvPr id="7" name="AutoShape 10" descr="http://img2.imgtn.bdimg.com/it/u=1255502723,1864547415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2" descr="http://img2.imgtn.bdimg.com/it/u=1255502723,1864547415&amp;fm=15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6" descr="facebook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0" y="4068400"/>
            <a:ext cx="1925903" cy="8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相關圖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27" y="3937843"/>
            <a:ext cx="1558609" cy="11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72" y="5201801"/>
            <a:ext cx="3662736" cy="7349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t="5623"/>
          <a:stretch/>
        </p:blipFill>
        <p:spPr>
          <a:xfrm>
            <a:off x="5544440" y="5301207"/>
            <a:ext cx="3221279" cy="455221"/>
          </a:xfrm>
          <a:prstGeom prst="rect">
            <a:avLst/>
          </a:prstGeom>
        </p:spPr>
      </p:pic>
      <p:pic>
        <p:nvPicPr>
          <p:cNvPr id="1036" name="Picture 12" descr="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24" y="5155749"/>
            <a:ext cx="761871" cy="7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ncent的圖片搜尋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90" y="4380552"/>
            <a:ext cx="1902296" cy="2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9673" y="1338195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Academia </a:t>
            </a:r>
          </a:p>
        </p:txBody>
      </p:sp>
      <p:pic>
        <p:nvPicPr>
          <p:cNvPr id="19" name="Picture 16" descr="Huazhong University of Science &amp; Technology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09" y="1757870"/>
            <a:ext cx="1082791" cy="8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相關圖片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77" y="1749992"/>
            <a:ext cx="934631" cy="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相關圖片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06" y="2614086"/>
            <a:ext cx="2470633" cy="7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anyang technological university的圖片搜尋結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0" y="2668232"/>
            <a:ext cx="1457415" cy="5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相關圖片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19482"/>
            <a:ext cx="821055" cy="8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utgers University的圖片搜尋結果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32" y="1599241"/>
            <a:ext cx="1509568" cy="9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相關圖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" y="1676812"/>
            <a:ext cx="1763800" cy="8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相關圖片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30" y="2655454"/>
            <a:ext cx="3538945" cy="6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138361"/>
            <a:ext cx="6624736" cy="237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orbel" panose="020B0503020204020204" pitchFamily="34" charset="0"/>
              </a:rPr>
              <a:t>   </a:t>
            </a:r>
          </a:p>
          <a:p>
            <a:pPr>
              <a:buNone/>
            </a:pPr>
            <a:r>
              <a:rPr lang="en-US" b="1" dirty="0" smtClean="0">
                <a:latin typeface="Corbel" panose="020B0503020204020204" pitchFamily="34" charset="0"/>
              </a:rPr>
              <a:t>	Enquiry</a:t>
            </a:r>
            <a:r>
              <a:rPr lang="en-US" dirty="0" smtClean="0">
                <a:latin typeface="Corbel" panose="020B0503020204020204" pitchFamily="34" charset="0"/>
              </a:rPr>
              <a:t>: Ms. Kristina Tsang</a:t>
            </a: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b="1" dirty="0" smtClean="0">
                <a:latin typeface="Corbel" panose="020B0503020204020204" pitchFamily="34" charset="0"/>
              </a:rPr>
              <a:t>Email</a:t>
            </a:r>
            <a:r>
              <a:rPr lang="en-US" dirty="0">
                <a:latin typeface="Corbel" panose="020B0503020204020204" pitchFamily="34" charset="0"/>
              </a:rPr>
              <a:t>: </a:t>
            </a:r>
            <a:r>
              <a:rPr lang="en-US" dirty="0" smtClean="0">
                <a:latin typeface="Corbel" panose="020B0503020204020204" pitchFamily="34" charset="0"/>
                <a:hlinkClick r:id="rId2"/>
              </a:rPr>
              <a:t>kristina@comp.hkbu.edu.hk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b="1" dirty="0" smtClean="0">
                <a:latin typeface="Corbel" panose="020B0503020204020204" pitchFamily="34" charset="0"/>
              </a:rPr>
              <a:t>Website</a:t>
            </a:r>
            <a:r>
              <a:rPr lang="en-US" dirty="0">
                <a:latin typeface="Corbel" panose="020B0503020204020204" pitchFamily="34" charset="0"/>
              </a:rPr>
              <a:t>: </a:t>
            </a:r>
            <a:r>
              <a:rPr lang="en-US" u="sng" dirty="0">
                <a:latin typeface="Corbel" panose="020B0503020204020204" pitchFamily="34" charset="0"/>
                <a:hlinkClick r:id="rId3"/>
              </a:rPr>
              <a:t>http://</a:t>
            </a:r>
            <a:r>
              <a:rPr lang="en-US" u="sng" dirty="0" smtClean="0">
                <a:latin typeface="Corbel" panose="020B0503020204020204" pitchFamily="34" charset="0"/>
                <a:hlinkClick r:id="rId3"/>
              </a:rPr>
              <a:t>www.comp.hkbu.edu.hk/</a:t>
            </a:r>
            <a:r>
              <a:rPr lang="en-US" u="sng" dirty="0" smtClean="0">
                <a:latin typeface="Corbel" panose="020B0503020204020204" pitchFamily="34" charset="0"/>
              </a:rPr>
              <a:t>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050" name="Picture 2" descr="question mark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8360"/>
            <a:ext cx="1803839" cy="23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0"/>
          </p:nvPr>
        </p:nvSpPr>
        <p:spPr>
          <a:xfrm>
            <a:off x="341057" y="1315798"/>
            <a:ext cx="4606438" cy="4952166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HKBU</a:t>
            </a:r>
            <a:r>
              <a:rPr lang="en-US" altLang="zh-CN" sz="28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zh-TW" sz="28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stablished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altLang="zh-TW" sz="2800" b="1" dirty="0">
                <a:solidFill>
                  <a:srgbClr val="3333FF"/>
                </a:solidFill>
                <a:latin typeface="Calibri" pitchFamily="34" charset="0"/>
              </a:rPr>
              <a:t>1956</a:t>
            </a:r>
            <a:r>
              <a:rPr lang="en-US" altLang="zh-TW" sz="2800" dirty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altLang="zh-TW" sz="2800" dirty="0" smtClean="0">
                <a:latin typeface="Calibri" pitchFamily="34" charset="0"/>
              </a:rPr>
              <a:t>–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zh-TW" sz="2800" b="1" dirty="0">
                <a:solidFill>
                  <a:srgbClr val="3333FF"/>
                </a:solidFill>
                <a:latin typeface="Calibri" pitchFamily="34" charset="0"/>
              </a:rPr>
              <a:t>2nd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800" b="1" dirty="0">
                <a:solidFill>
                  <a:srgbClr val="3333FF"/>
                </a:solidFill>
                <a:latin typeface="Calibri" pitchFamily="34" charset="0"/>
              </a:rPr>
              <a:t>oldest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 in </a:t>
            </a:r>
            <a:r>
              <a:rPr lang="en-US" altLang="zh-TW" sz="28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Hong Kong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</a:t>
            </a:r>
            <a:r>
              <a:rPr lang="en-US" altLang="zh-TW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altLang="zh-TW" sz="2400" b="1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en-US" altLang="zh-TW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universities in HK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HK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Ranked </a:t>
            </a:r>
            <a:r>
              <a:rPr lang="en-HK" altLang="zh-CN" sz="2400" b="1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HK" altLang="zh-CN" sz="2400" b="1" baseline="30000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HK" altLang="zh-CN" sz="2400" b="1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worldwide </a:t>
            </a:r>
            <a:r>
              <a:rPr lang="en-HK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2016 QS Top 50 under 50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HK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Ranked </a:t>
            </a:r>
            <a:r>
              <a:rPr lang="en-HK" altLang="zh-CN" sz="2400" b="1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en-HK" altLang="zh-CN" sz="2400" b="1" baseline="30000" dirty="0" smtClean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HK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HK" altLang="zh-CN" sz="2400" b="1" dirty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Asia </a:t>
            </a:r>
            <a:r>
              <a:rPr lang="en-HK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2017 </a:t>
            </a:r>
            <a:r>
              <a:rPr lang="en-US" sz="24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Higher </a:t>
            </a:r>
            <a:r>
              <a:rPr lang="en-US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(THE) Ranking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at </a:t>
            </a:r>
            <a:r>
              <a:rPr lang="en-US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en-US" altLang="zh-CN" sz="24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://baike.baidu.com/item/%</a:t>
            </a:r>
            <a:r>
              <a:rPr lang="en-US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E9%A6%99%E6%B8%AF%E6%B5%B8%E4%BC%9A%E5%A4%A7%E5%AD%A6?sefr=cr</a:t>
            </a:r>
            <a:r>
              <a:rPr lang="en-US" altLang="zh-CN" sz="2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96985" y="358428"/>
            <a:ext cx="9104190" cy="622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3800" dirty="0" smtClean="0">
                <a:latin typeface="+mn-lt"/>
              </a:rPr>
              <a:t>Hong Kong Baptist University (HKBU)</a:t>
            </a:r>
            <a:endParaRPr lang="zh-CN" altLang="en-US" sz="3800" dirty="0">
              <a:latin typeface="+mn-lt"/>
            </a:endParaRPr>
          </a:p>
        </p:txBody>
      </p:sp>
      <p:pic>
        <p:nvPicPr>
          <p:cNvPr id="1034" name="Picture 10" descr="http://www.comp.hkbu.edu.hk/~db/images/hkb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0" y="1315797"/>
            <a:ext cx="3376242" cy="18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p.hkbu.edu.hk/~db/images/photo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0" y="3744137"/>
            <a:ext cx="3376242" cy="18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>
                <a:latin typeface="Corbel" panose="020B0503020204020204" pitchFamily="34" charset="0"/>
              </a:rPr>
              <a:t>Faculty Profile of Computer Science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845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altLang="zh-TW" sz="3100" b="1" dirty="0">
                <a:latin typeface="Corbel" panose="020B0503020204020204" pitchFamily="34" charset="0"/>
              </a:rPr>
              <a:t>18</a:t>
            </a:r>
            <a:r>
              <a:rPr lang="en-US" altLang="zh-TW" sz="3100" dirty="0">
                <a:latin typeface="Corbel" panose="020B0503020204020204" pitchFamily="34" charset="0"/>
              </a:rPr>
              <a:t> highly-qualified professors with Ph.D. degrees awarded  </a:t>
            </a:r>
            <a:br>
              <a:rPr lang="en-US" altLang="zh-TW" sz="3100" dirty="0">
                <a:latin typeface="Corbel" panose="020B0503020204020204" pitchFamily="34" charset="0"/>
              </a:rPr>
            </a:br>
            <a:r>
              <a:rPr lang="en-US" altLang="zh-TW" sz="3100" dirty="0">
                <a:latin typeface="Corbel" panose="020B0503020204020204" pitchFamily="34" charset="0"/>
              </a:rPr>
              <a:t> by world renowned universities in </a:t>
            </a:r>
            <a:r>
              <a:rPr lang="en-US" altLang="zh-CN" sz="3100" dirty="0">
                <a:latin typeface="Corbel" panose="020B0503020204020204" pitchFamily="34" charset="0"/>
              </a:rPr>
              <a:t>Australia, Canada, Switzerland, the United States, the United Kingdom, and Hong </a:t>
            </a:r>
            <a:r>
              <a:rPr lang="en-US" altLang="zh-CN" sz="3100" dirty="0" smtClean="0">
                <a:latin typeface="Corbel" panose="020B0503020204020204" pitchFamily="34" charset="0"/>
              </a:rPr>
              <a:t>Kong</a:t>
            </a:r>
            <a:endParaRPr lang="en-US" altLang="zh-CN" sz="2800" dirty="0"/>
          </a:p>
          <a:p>
            <a:pPr lvl="1">
              <a:spcBef>
                <a:spcPts val="300"/>
              </a:spcBef>
            </a:pPr>
            <a:r>
              <a:rPr lang="en-US" altLang="zh-TW" sz="2600" dirty="0" smtClean="0">
                <a:latin typeface="Corbel" panose="020B0503020204020204" pitchFamily="34" charset="0"/>
                <a:hlinkClick r:id="rId2"/>
              </a:rPr>
              <a:t>http</a:t>
            </a:r>
            <a:r>
              <a:rPr lang="en-US" altLang="zh-TW" sz="2600" dirty="0">
                <a:latin typeface="Corbel" panose="020B0503020204020204" pitchFamily="34" charset="0"/>
                <a:hlinkClick r:id="rId2"/>
              </a:rPr>
              <a:t>://www.comp.hkbu.edu.hk/v1/?</a:t>
            </a:r>
            <a:r>
              <a:rPr lang="en-US" altLang="zh-TW" sz="2600" dirty="0" smtClean="0">
                <a:latin typeface="Corbel" panose="020B0503020204020204" pitchFamily="34" charset="0"/>
                <a:hlinkClick r:id="rId2"/>
              </a:rPr>
              <a:t>page=faculty</a:t>
            </a:r>
            <a:r>
              <a:rPr lang="en-US" altLang="zh-TW" sz="2600" dirty="0" smtClean="0">
                <a:latin typeface="Corbel" panose="020B0503020204020204" pitchFamily="34" charset="0"/>
              </a:rPr>
              <a:t> </a:t>
            </a:r>
            <a:endParaRPr lang="en-US" altLang="zh-TW" sz="2600" dirty="0">
              <a:latin typeface="Corbel" panose="020B0503020204020204" pitchFamily="34" charset="0"/>
            </a:endParaRPr>
          </a:p>
          <a:p>
            <a:pPr>
              <a:spcBef>
                <a:spcPts val="300"/>
              </a:spcBef>
            </a:pPr>
            <a:endParaRPr lang="en-HK" sz="2800" dirty="0" smtClean="0"/>
          </a:p>
          <a:p>
            <a:pPr>
              <a:spcBef>
                <a:spcPts val="300"/>
              </a:spcBef>
            </a:pPr>
            <a:r>
              <a:rPr lang="en-HK" sz="2800" b="1" dirty="0">
                <a:latin typeface="Corbel" panose="020B0503020204020204" pitchFamily="34" charset="0"/>
              </a:rPr>
              <a:t>3 IEEE </a:t>
            </a:r>
            <a:r>
              <a:rPr lang="en-HK" sz="2800" b="1" dirty="0" smtClean="0">
                <a:latin typeface="Corbel" panose="020B0503020204020204" pitchFamily="34" charset="0"/>
              </a:rPr>
              <a:t>Fellows</a:t>
            </a:r>
          </a:p>
          <a:p>
            <a:pPr>
              <a:spcBef>
                <a:spcPts val="300"/>
              </a:spcBef>
            </a:pPr>
            <a:r>
              <a:rPr lang="en-HK" sz="2800" b="1" dirty="0" smtClean="0">
                <a:latin typeface="Corbel" panose="020B0503020204020204" pitchFamily="34" charset="0"/>
              </a:rPr>
              <a:t>8</a:t>
            </a:r>
            <a:r>
              <a:rPr lang="en-HK" sz="2800" dirty="0" smtClean="0">
                <a:latin typeface="Corbel" panose="020B0503020204020204" pitchFamily="34" charset="0"/>
              </a:rPr>
              <a:t> IEEE / ACM Senior Members</a:t>
            </a:r>
            <a:endParaRPr lang="en-HK" sz="2800" dirty="0">
              <a:latin typeface="Corbel" panose="020B0503020204020204" pitchFamily="34" charset="0"/>
            </a:endParaRPr>
          </a:p>
          <a:p>
            <a:pPr>
              <a:spcBef>
                <a:spcPts val="300"/>
              </a:spcBef>
            </a:pPr>
            <a:r>
              <a:rPr lang="en-HK" sz="2800" b="1" dirty="0" smtClean="0">
                <a:latin typeface="Corbel" panose="020B0503020204020204" pitchFamily="34" charset="0"/>
              </a:rPr>
              <a:t>Associate Editors </a:t>
            </a:r>
            <a:r>
              <a:rPr lang="en-HK" sz="2800" dirty="0" smtClean="0">
                <a:latin typeface="Corbel" panose="020B0503020204020204" pitchFamily="34" charset="0"/>
              </a:rPr>
              <a:t>of various top-tier </a:t>
            </a:r>
            <a:r>
              <a:rPr lang="en-HK" sz="2800" dirty="0">
                <a:latin typeface="Corbel" panose="020B0503020204020204" pitchFamily="34" charset="0"/>
              </a:rPr>
              <a:t>j</a:t>
            </a:r>
            <a:r>
              <a:rPr lang="en-HK" sz="2800" dirty="0" smtClean="0">
                <a:latin typeface="Corbel" panose="020B0503020204020204" pitchFamily="34" charset="0"/>
              </a:rPr>
              <a:t>ournals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  <a:hlinkClick r:id="rId3"/>
              </a:rPr>
              <a:t>IEEE Access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  <a:hlinkClick r:id="rId4"/>
              </a:rPr>
              <a:t>IEEE Internet of Things </a:t>
            </a:r>
            <a:r>
              <a:rPr lang="en-US" sz="2600" dirty="0" smtClean="0">
                <a:solidFill>
                  <a:srgbClr val="FF0000"/>
                </a:solidFill>
                <a:latin typeface="Corbel" panose="020B0503020204020204" pitchFamily="34" charset="0"/>
                <a:hlinkClick r:id="rId4"/>
              </a:rPr>
              <a:t>Journal</a:t>
            </a:r>
            <a:endParaRPr lang="en-HK" sz="2600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HK" sz="2600" dirty="0">
                <a:solidFill>
                  <a:srgbClr val="FF0000"/>
                </a:solidFill>
                <a:latin typeface="Corbel" panose="020B0503020204020204" pitchFamily="34" charset="0"/>
                <a:hlinkClick r:id="rId5"/>
              </a:rPr>
              <a:t>IEEE Transactions on </a:t>
            </a:r>
            <a:r>
              <a:rPr lang="en-HK" sz="2600" dirty="0" smtClean="0">
                <a:solidFill>
                  <a:srgbClr val="FF0000"/>
                </a:solidFill>
                <a:latin typeface="Corbel" panose="020B0503020204020204" pitchFamily="34" charset="0"/>
                <a:hlinkClick r:id="rId5"/>
              </a:rPr>
              <a:t>Cybernetics </a:t>
            </a:r>
            <a:endParaRPr lang="en-HK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  <a:hlinkClick r:id="rId6"/>
              </a:rPr>
              <a:t>IEEE Transactions on Information Forensics and Security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  <a:hlinkClick r:id="rId7"/>
              </a:rPr>
              <a:t>IEEE Transactions on Knowledge and Data Engineering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  <a:latin typeface="Corbel" panose="020B0503020204020204" pitchFamily="34" charset="0"/>
                <a:hlinkClick r:id="rId8"/>
              </a:rPr>
              <a:t>IEEE Transactions on Neural Networks and Learning Systems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HK" sz="2600" dirty="0">
                <a:solidFill>
                  <a:srgbClr val="FF0000"/>
                </a:solidFill>
                <a:latin typeface="Corbel" panose="020B0503020204020204" pitchFamily="34" charset="0"/>
                <a:hlinkClick r:id="rId9"/>
              </a:rPr>
              <a:t>Pattern Recognition 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HK" sz="2600" dirty="0">
                <a:solidFill>
                  <a:srgbClr val="FF0000"/>
                </a:solidFill>
                <a:latin typeface="Corbel" panose="020B0503020204020204" pitchFamily="34" charset="0"/>
                <a:hlinkClick r:id="rId10"/>
              </a:rPr>
              <a:t>Proceedings of the VLDB Endowment (PVLDB)</a:t>
            </a:r>
            <a:endParaRPr lang="en-US" sz="26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ckchan\Desktop\research_area\3D design 4 - adopted\research_are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" y="1203272"/>
            <a:ext cx="8181975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Focused Research Areas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3080" name="Picture 8" descr="C:\Users\ckchan\Desktop\research_area\3D design 4 - adopted\research_are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" y="1203271"/>
            <a:ext cx="8181975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HK" dirty="0" smtClean="0">
                <a:latin typeface="Corbel" panose="020B0503020204020204" pitchFamily="34" charset="0"/>
              </a:rPr>
              <a:t>Research Outputs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1116046" y="5662989"/>
            <a:ext cx="374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 smtClean="0">
                <a:latin typeface="Corbel" panose="020B0503020204020204" pitchFamily="34" charset="0"/>
              </a:rPr>
              <a:t>4-Star</a:t>
            </a:r>
            <a:r>
              <a:rPr lang="en-HK" dirty="0" smtClean="0">
                <a:latin typeface="Corbel" panose="020B0503020204020204" pitchFamily="34" charset="0"/>
              </a:rPr>
              <a:t>: </a:t>
            </a:r>
            <a:r>
              <a:rPr lang="en-US" dirty="0">
                <a:latin typeface="Corbel" panose="020B0503020204020204" pitchFamily="34" charset="0"/>
              </a:rPr>
              <a:t>world </a:t>
            </a:r>
            <a:r>
              <a:rPr lang="en-US" dirty="0" smtClean="0">
                <a:latin typeface="Corbel" panose="020B0503020204020204" pitchFamily="34" charset="0"/>
              </a:rPr>
              <a:t>leading</a:t>
            </a:r>
            <a:endParaRPr lang="en-US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latin typeface="Corbel" panose="020B0503020204020204" pitchFamily="34" charset="0"/>
              </a:rPr>
              <a:t>3-Star</a:t>
            </a:r>
            <a:r>
              <a:rPr lang="en-HK" dirty="0" smtClean="0">
                <a:latin typeface="Corbel" panose="020B0503020204020204" pitchFamily="34" charset="0"/>
              </a:rPr>
              <a:t>: </a:t>
            </a:r>
            <a:r>
              <a:rPr lang="en-US" dirty="0">
                <a:latin typeface="Corbel" panose="020B0503020204020204" pitchFamily="34" charset="0"/>
              </a:rPr>
              <a:t>internationally excellent </a:t>
            </a:r>
            <a:endParaRPr lang="en-US" dirty="0" smtClean="0">
              <a:latin typeface="Corbel" panose="020B0503020204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810381"/>
              </p:ext>
            </p:extLst>
          </p:nvPr>
        </p:nvGraphicFramePr>
        <p:xfrm>
          <a:off x="2028824" y="2132856"/>
          <a:ext cx="5086351" cy="333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773" y="1157843"/>
            <a:ext cx="838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HK" sz="2400" b="1" dirty="0" smtClean="0">
                <a:latin typeface="Corbel" panose="020B0503020204020204" pitchFamily="34" charset="0"/>
              </a:rPr>
              <a:t>Over half </a:t>
            </a:r>
            <a:r>
              <a:rPr lang="en-HK" sz="2400" dirty="0" smtClean="0">
                <a:latin typeface="Corbel" panose="020B0503020204020204" pitchFamily="34" charset="0"/>
              </a:rPr>
              <a:t>of research outputs are recognized as </a:t>
            </a:r>
            <a:r>
              <a:rPr lang="en-HK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world leading </a:t>
            </a:r>
            <a:r>
              <a:rPr lang="en-HK" sz="2400" dirty="0" smtClean="0">
                <a:latin typeface="Corbel" panose="020B0503020204020204" pitchFamily="34" charset="0"/>
              </a:rPr>
              <a:t>or </a:t>
            </a:r>
            <a:r>
              <a:rPr lang="en-HK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internationally excellent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019" y="5662988"/>
            <a:ext cx="3722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b="1" dirty="0">
                <a:latin typeface="Corbel" panose="020B0503020204020204" pitchFamily="34" charset="0"/>
              </a:rPr>
              <a:t>2-Star</a:t>
            </a:r>
            <a:r>
              <a:rPr lang="en-HK" dirty="0">
                <a:latin typeface="Corbel" panose="020B0503020204020204" pitchFamily="34" charset="0"/>
              </a:rPr>
              <a:t>: </a:t>
            </a:r>
            <a:r>
              <a:rPr lang="en-US" dirty="0">
                <a:latin typeface="Corbel" panose="020B0503020204020204" pitchFamily="34" charset="0"/>
              </a:rPr>
              <a:t>internationally 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orbel" panose="020B0503020204020204" pitchFamily="34" charset="0"/>
              </a:rPr>
              <a:t>1-Star</a:t>
            </a:r>
            <a:r>
              <a:rPr lang="en-US" dirty="0">
                <a:latin typeface="Corbel" panose="020B0503020204020204" pitchFamily="34" charset="0"/>
              </a:rPr>
              <a:t>: regional standing</a:t>
            </a:r>
          </a:p>
        </p:txBody>
      </p:sp>
    </p:spTree>
    <p:extLst>
      <p:ext uri="{BB962C8B-B14F-4D97-AF65-F5344CB8AC3E}">
        <p14:creationId xmlns:p14="http://schemas.microsoft.com/office/powerpoint/2010/main" val="20236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6525" y="1586585"/>
            <a:ext cx="5580620" cy="48577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altLang="zh-TW" sz="2800" dirty="0" smtClean="0">
                <a:solidFill>
                  <a:srgbClr val="595959"/>
                </a:solidFill>
              </a:rPr>
              <a:t>Big Data Cluster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altLang="zh-TW" sz="2400" dirty="0" smtClean="0">
                <a:solidFill>
                  <a:srgbClr val="595959"/>
                </a:solidFill>
              </a:rPr>
              <a:t>Hadoop + Spark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altLang="zh-TW" sz="2400" dirty="0" smtClean="0">
                <a:solidFill>
                  <a:srgbClr val="595959"/>
                </a:solidFill>
              </a:rPr>
              <a:t>More than 200TB of storage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altLang="zh-TW" sz="2800" dirty="0" smtClean="0">
                <a:solidFill>
                  <a:srgbClr val="595959"/>
                </a:solidFill>
              </a:rPr>
              <a:t>GPU Cluster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altLang="zh-TW" sz="2400" dirty="0" smtClean="0">
                <a:solidFill>
                  <a:srgbClr val="595959"/>
                </a:solidFill>
              </a:rPr>
              <a:t>12 nodes with 24 </a:t>
            </a:r>
            <a:r>
              <a:rPr lang="en-US" altLang="zh-TW" sz="2400" dirty="0" err="1" smtClean="0">
                <a:solidFill>
                  <a:srgbClr val="595959"/>
                </a:solidFill>
              </a:rPr>
              <a:t>Nvidia</a:t>
            </a:r>
            <a:r>
              <a:rPr lang="en-US" altLang="zh-TW" sz="2400" dirty="0" smtClean="0">
                <a:solidFill>
                  <a:srgbClr val="595959"/>
                </a:solidFill>
              </a:rPr>
              <a:t> Tesla K80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altLang="zh-TW" sz="2800" dirty="0" smtClean="0">
                <a:solidFill>
                  <a:srgbClr val="595959"/>
                </a:solidFill>
              </a:rPr>
              <a:t>Research Cluster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altLang="zh-TW" sz="2400" dirty="0" smtClean="0">
                <a:solidFill>
                  <a:srgbClr val="595959"/>
                </a:solidFill>
              </a:rPr>
              <a:t>More than 40 dual-Xeon servers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altLang="zh-TW" sz="2800" dirty="0">
                <a:solidFill>
                  <a:srgbClr val="595959"/>
                </a:solidFill>
              </a:rPr>
              <a:t>Top-500 Supercomputer </a:t>
            </a:r>
            <a:r>
              <a:rPr lang="en-US" altLang="zh-TW" sz="2400" dirty="0">
                <a:solidFill>
                  <a:srgbClr val="595959"/>
                </a:solidFill>
              </a:rPr>
              <a:t>(256-nodes) </a:t>
            </a:r>
            <a:endParaRPr lang="en-US" altLang="zh-TW" sz="2400" dirty="0" smtClean="0">
              <a:solidFill>
                <a:srgbClr val="595959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altLang="zh-TW" sz="2400" dirty="0">
                <a:solidFill>
                  <a:srgbClr val="595959"/>
                </a:solidFill>
              </a:rPr>
              <a:t>under the Science Faculty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211687-DFE2-4C77-A258-44D1E3FC4ED8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" y="362794"/>
            <a:ext cx="8884620" cy="124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High-tech and Advanced Computer Facilities</a:t>
            </a:r>
          </a:p>
        </p:txBody>
      </p:sp>
      <p:pic>
        <p:nvPicPr>
          <p:cNvPr id="16" name="Picture 15" descr="COMP 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190" y="1808820"/>
            <a:ext cx="1928826" cy="22825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 descr="COMP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7125" y="4284095"/>
            <a:ext cx="2960447" cy="196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27865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PhD </a:t>
            </a:r>
            <a:r>
              <a:rPr lang="en-US" dirty="0" err="1" smtClean="0">
                <a:latin typeface="Corbel" panose="020B0503020204020204" pitchFamily="34" charset="0"/>
              </a:rPr>
              <a:t>Programme</a:t>
            </a:r>
            <a:r>
              <a:rPr lang="en-US" dirty="0" smtClean="0">
                <a:latin typeface="Corbel" panose="020B0503020204020204" pitchFamily="34" charset="0"/>
              </a:rPr>
              <a:t> Structure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3918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Normal period of study</a:t>
            </a:r>
          </a:p>
          <a:p>
            <a:pPr lvl="1"/>
            <a:r>
              <a:rPr lang="en-HK" sz="2400" dirty="0" smtClean="0">
                <a:latin typeface="Corbel" panose="020B0503020204020204" pitchFamily="34" charset="0"/>
              </a:rPr>
              <a:t>4 years for students without a master degree</a:t>
            </a:r>
          </a:p>
          <a:p>
            <a:pPr lvl="0"/>
            <a:r>
              <a:rPr lang="en-US" altLang="zh-CN" sz="2800" dirty="0" smtClean="0">
                <a:latin typeface="Corbel" panose="020B0503020204020204" pitchFamily="34" charset="0"/>
              </a:rPr>
              <a:t>Requirement: 15 </a:t>
            </a:r>
            <a:r>
              <a:rPr lang="en-US" altLang="zh-CN" sz="2800" dirty="0">
                <a:latin typeface="Corbel" panose="020B0503020204020204" pitchFamily="34" charset="0"/>
              </a:rPr>
              <a:t>units course work + a research project</a:t>
            </a:r>
          </a:p>
          <a:p>
            <a:pPr lvl="1"/>
            <a:r>
              <a:rPr lang="en-US" altLang="zh-CN" sz="2400" dirty="0">
                <a:latin typeface="Corbel" panose="020B0503020204020204" pitchFamily="34" charset="0"/>
              </a:rPr>
              <a:t>Typically, 3 units @ </a:t>
            </a:r>
            <a:r>
              <a:rPr lang="en-US" altLang="zh-CN" sz="2400" dirty="0" smtClean="0">
                <a:latin typeface="Corbel" panose="020B0503020204020204" pitchFamily="34" charset="0"/>
              </a:rPr>
              <a:t>course</a:t>
            </a:r>
            <a:endParaRPr lang="en-US" sz="2400" dirty="0" smtClean="0">
              <a:latin typeface="Corbel" panose="020B0503020204020204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Guaranteed overseas exchange 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</a:rPr>
              <a:t>Perform research in an overseas university and have a cultural exchange with students/researchers in other countries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Overseas </a:t>
            </a:r>
            <a:r>
              <a:rPr 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post-doctoral scheme</a:t>
            </a:r>
            <a:endParaRPr lang="en-US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Support fresh graduates to gain more research experience at renowned overseas universities or research </a:t>
            </a:r>
            <a:r>
              <a:rPr lang="en-US" sz="2400" dirty="0" smtClean="0">
                <a:latin typeface="Corbel" panose="020B0503020204020204" pitchFamily="34" charset="0"/>
              </a:rPr>
              <a:t>institute for half to one year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27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27865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Scholarship and Financial Support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39184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Corbel" panose="020B0503020204020204" pitchFamily="34" charset="0"/>
              </a:rPr>
              <a:t>Studentships are provided to full-time PhD students</a:t>
            </a:r>
            <a:endParaRPr lang="en-US" sz="2600" dirty="0">
              <a:latin typeface="Corbel" panose="020B0503020204020204" pitchFamily="34" charset="0"/>
            </a:endParaRPr>
          </a:p>
          <a:p>
            <a:pPr lvl="1"/>
            <a:r>
              <a:rPr lang="en-HK" sz="2400" dirty="0" smtClean="0">
                <a:latin typeface="Corbel" panose="020B0503020204020204" pitchFamily="34" charset="0"/>
              </a:rPr>
              <a:t>Current stipend: </a:t>
            </a:r>
            <a:r>
              <a:rPr lang="en-HK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HK$16,330 </a:t>
            </a:r>
            <a:r>
              <a:rPr lang="en-HK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per month </a:t>
            </a:r>
            <a:r>
              <a:rPr lang="en-HK" sz="2400" dirty="0" smtClean="0">
                <a:latin typeface="Corbel" panose="020B0503020204020204" pitchFamily="34" charset="0"/>
              </a:rPr>
              <a:t>for 3 years</a:t>
            </a:r>
          </a:p>
          <a:p>
            <a:pPr lvl="1"/>
            <a:r>
              <a:rPr lang="en-HK" sz="2400" dirty="0" smtClean="0">
                <a:latin typeface="Corbel" panose="020B0503020204020204" pitchFamily="34" charset="0"/>
              </a:rPr>
              <a:t>The 4</a:t>
            </a:r>
            <a:r>
              <a:rPr lang="en-HK" sz="2400" baseline="30000" dirty="0" smtClean="0">
                <a:latin typeface="Corbel" panose="020B0503020204020204" pitchFamily="34" charset="0"/>
              </a:rPr>
              <a:t>th</a:t>
            </a:r>
            <a:r>
              <a:rPr lang="en-HK" sz="2400" dirty="0" smtClean="0">
                <a:latin typeface="Corbel" panose="020B0503020204020204" pitchFamily="34" charset="0"/>
              </a:rPr>
              <a:t> year’s support is subject to satisfactory performance </a:t>
            </a:r>
          </a:p>
          <a:p>
            <a:pPr lvl="1"/>
            <a:endParaRPr lang="en-US" sz="2400" dirty="0" smtClean="0">
              <a:latin typeface="Corbel" panose="020B0503020204020204" pitchFamily="34" charset="0"/>
            </a:endParaRPr>
          </a:p>
          <a:p>
            <a:pPr lvl="0"/>
            <a:r>
              <a:rPr lang="en-US" altLang="zh-CN" sz="2600" dirty="0">
                <a:latin typeface="Corbel" panose="020B0503020204020204" pitchFamily="34" charset="0"/>
              </a:rPr>
              <a:t>Financial support for carrying out research-related activities such as attending overseas conferences and joining exchange </a:t>
            </a:r>
            <a:r>
              <a:rPr lang="en-US" altLang="zh-CN" sz="2600" dirty="0" err="1">
                <a:latin typeface="Corbel" panose="020B0503020204020204" pitchFamily="34" charset="0"/>
              </a:rPr>
              <a:t>programmes</a:t>
            </a:r>
            <a:r>
              <a:rPr lang="en-US" altLang="zh-CN" sz="2600" dirty="0">
                <a:latin typeface="Corbel" panose="020B0503020204020204" pitchFamily="34" charset="0"/>
              </a:rPr>
              <a:t> / attachments in world-renowned </a:t>
            </a:r>
            <a:r>
              <a:rPr lang="en-US" altLang="zh-CN" sz="2600" dirty="0" smtClean="0">
                <a:latin typeface="Corbel" panose="020B0503020204020204" pitchFamily="34" charset="0"/>
              </a:rPr>
              <a:t>universities</a:t>
            </a:r>
          </a:p>
          <a:p>
            <a:pPr lvl="1"/>
            <a:r>
              <a:rPr lang="en-HK" sz="2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At least HK$40,000 </a:t>
            </a:r>
            <a:r>
              <a:rPr lang="en-HK" sz="2200" dirty="0" smtClean="0">
                <a:latin typeface="Corbel" panose="020B0503020204020204" pitchFamily="34" charset="0"/>
              </a:rPr>
              <a:t>during the study period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  <a:p>
            <a:pPr lvl="0"/>
            <a:r>
              <a:rPr lang="en-US" altLang="zh-CN" sz="2600" dirty="0">
                <a:latin typeface="Corbel" panose="020B0503020204020204" pitchFamily="34" charset="0"/>
              </a:rPr>
              <a:t>More details on the incentive </a:t>
            </a:r>
            <a:r>
              <a:rPr lang="en-US" altLang="zh-CN" sz="2600" dirty="0" smtClean="0">
                <a:latin typeface="Corbel" panose="020B0503020204020204" pitchFamily="34" charset="0"/>
              </a:rPr>
              <a:t>schemes: </a:t>
            </a:r>
          </a:p>
          <a:p>
            <a:pPr lvl="1"/>
            <a:r>
              <a:rPr lang="en-US" altLang="zh-CN" sz="2200" dirty="0" smtClean="0">
                <a:latin typeface="Corbel" panose="020B0503020204020204" pitchFamily="34" charset="0"/>
                <a:hlinkClick r:id="rId2"/>
              </a:rPr>
              <a:t>http</a:t>
            </a:r>
            <a:r>
              <a:rPr lang="en-US" altLang="zh-CN" sz="2200" dirty="0">
                <a:latin typeface="Corbel" panose="020B0503020204020204" pitchFamily="34" charset="0"/>
                <a:hlinkClick r:id="rId2"/>
              </a:rPr>
              <a:t>://www.comp.hkbu.edu.hk/v1/?</a:t>
            </a:r>
            <a:r>
              <a:rPr lang="en-US" altLang="zh-CN" sz="2200" dirty="0" smtClean="0">
                <a:latin typeface="Corbel" panose="020B0503020204020204" pitchFamily="34" charset="0"/>
                <a:hlinkClick r:id="rId2"/>
              </a:rPr>
              <a:t>page=rpg_scheme</a:t>
            </a:r>
            <a:r>
              <a:rPr lang="en-US" altLang="zh-CN" sz="2200" dirty="0" smtClean="0">
                <a:latin typeface="Corbel" panose="020B0503020204020204" pitchFamily="34" charset="0"/>
              </a:rPr>
              <a:t> 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9A67-8C5B-4883-A94D-F752D8201F7B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5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Hong Kong PhD Fellowship Scheme (HKPFS)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1" y="1610139"/>
            <a:ext cx="8229600" cy="462190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rbel" panose="020B0503020204020204" pitchFamily="34" charset="0"/>
              </a:rPr>
              <a:t>Outstanding applicants (e.g., national scholarship awardees and/or top </a:t>
            </a:r>
            <a:r>
              <a:rPr lang="en-US" sz="2600" dirty="0" smtClean="0">
                <a:latin typeface="Corbel" panose="020B0503020204020204" pitchFamily="34" charset="0"/>
              </a:rPr>
              <a:t>1-2% of </a:t>
            </a:r>
            <a:r>
              <a:rPr lang="en-US" sz="2600" dirty="0">
                <a:latin typeface="Corbel" panose="020B0503020204020204" pitchFamily="34" charset="0"/>
              </a:rPr>
              <a:t>the class) will be </a:t>
            </a:r>
            <a:r>
              <a:rPr lang="en-US" sz="2600" dirty="0" smtClean="0">
                <a:latin typeface="Corbel" panose="020B0503020204020204" pitchFamily="34" charset="0"/>
              </a:rPr>
              <a:t>recommended for nomination to the </a:t>
            </a:r>
            <a:r>
              <a:rPr lang="en-US" sz="26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HKPFS</a:t>
            </a:r>
            <a:r>
              <a:rPr lang="en-US" sz="2600" dirty="0" smtClean="0">
                <a:latin typeface="Corbel" panose="020B0503020204020204" pitchFamily="34" charset="0"/>
              </a:rPr>
              <a:t> scheme</a:t>
            </a:r>
            <a:endParaRPr lang="en-US" sz="2600" dirty="0">
              <a:latin typeface="Corbel" panose="020B0503020204020204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81632-62AB-41CD-8555-4854E6711E1F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5795788"/>
            <a:ext cx="8229600" cy="450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64592" indent="0" algn="just">
              <a:buFont typeface="Wingdings 3"/>
              <a:buNone/>
            </a:pPr>
            <a:r>
              <a:rPr lang="zh-CN" altLang="en-US" sz="1600" i="1" dirty="0" smtClean="0">
                <a:latin typeface="+mj-lt"/>
              </a:rPr>
              <a:t>* </a:t>
            </a:r>
            <a:r>
              <a:rPr lang="en-US" sz="1600" i="1" dirty="0" smtClean="0">
                <a:latin typeface="+mj-lt"/>
              </a:rPr>
              <a:t>Visit </a:t>
            </a:r>
            <a:r>
              <a:rPr lang="en-US" sz="1600" i="1" u="sng" dirty="0" smtClean="0">
                <a:latin typeface="+mj-lt"/>
                <a:hlinkClick r:id="rId2"/>
              </a:rPr>
              <a:t>http://www.comp.hkbu.edu.hk/hkpfs</a:t>
            </a:r>
            <a:r>
              <a:rPr lang="en-US" sz="1600" i="1" dirty="0" smtClean="0">
                <a:latin typeface="+mj-lt"/>
              </a:rPr>
              <a:t> for a detailed breakdown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39758"/>
              </p:ext>
            </p:extLst>
          </p:nvPr>
        </p:nvGraphicFramePr>
        <p:xfrm>
          <a:off x="899592" y="3015208"/>
          <a:ext cx="7362817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6504"/>
                <a:gridCol w="2826313"/>
              </a:tblGrid>
              <a:tr h="5910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HKPFS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Applicants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Scholarship </a:t>
                      </a:r>
                      <a:br>
                        <a:rPr lang="en-US" sz="2200" dirty="0" smtClean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(per  year)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20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Nominated</a:t>
                      </a:r>
                      <a:r>
                        <a:rPr lang="en-US" sz="2200" baseline="0" dirty="0" smtClean="0">
                          <a:latin typeface="+mj-lt"/>
                        </a:rPr>
                        <a:t> by HKBU and awarded by HK Government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+mj-lt"/>
                        </a:rPr>
                        <a:t>Approx.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br>
                        <a:rPr lang="en-US" sz="2200" b="0" baseline="0" dirty="0" smtClean="0">
                          <a:latin typeface="+mj-lt"/>
                        </a:rPr>
                      </a:b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HKD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500,000</a:t>
                      </a:r>
                      <a:r>
                        <a:rPr lang="zh-CN" altLang="en-US" sz="2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20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Nominated</a:t>
                      </a:r>
                      <a:r>
                        <a:rPr lang="en-US" sz="2200" baseline="0" dirty="0" smtClean="0">
                          <a:latin typeface="+mj-lt"/>
                        </a:rPr>
                        <a:t> by HKBU but not awarded by </a:t>
                      </a:r>
                      <a:r>
                        <a:rPr kumimoji="0"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 Government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470" rtl="0" eaLnBrk="1" latinLnBrk="0" hangingPunct="1"/>
                      <a:r>
                        <a:rPr lang="en-US" sz="2200" b="0" dirty="0" smtClean="0">
                          <a:latin typeface="+mj-lt"/>
                        </a:rPr>
                        <a:t>Approx.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br>
                        <a:rPr lang="en-US" sz="2200" b="0" baseline="0" dirty="0" smtClean="0">
                          <a:latin typeface="+mj-lt"/>
                        </a:rPr>
                      </a:b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HKD 2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50,000</a:t>
                      </a:r>
                      <a:r>
                        <a:rPr lang="zh-CN" altLang="en-US" sz="2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7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8989</TotalTime>
  <Words>412</Words>
  <Application>Microsoft Office PowerPoint</Application>
  <PresentationFormat>On-screen Show (4:3)</PresentationFormat>
  <Paragraphs>100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微軟正黑體</vt:lpstr>
      <vt:lpstr>新細明體</vt:lpstr>
      <vt:lpstr>宋体</vt:lpstr>
      <vt:lpstr>黑体</vt:lpstr>
      <vt:lpstr>Arial</vt:lpstr>
      <vt:lpstr>Calibri</vt:lpstr>
      <vt:lpstr>Corbel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PowerPoint Presentation</vt:lpstr>
      <vt:lpstr>Hong Kong Baptist University (HKBU)</vt:lpstr>
      <vt:lpstr>Faculty Profile of Computer Science</vt:lpstr>
      <vt:lpstr>Focused Research Areas</vt:lpstr>
      <vt:lpstr>Research Outputs</vt:lpstr>
      <vt:lpstr>PowerPoint Presentation</vt:lpstr>
      <vt:lpstr>PhD Programme Structure </vt:lpstr>
      <vt:lpstr>Scholarship and Financial Support </vt:lpstr>
      <vt:lpstr>Hong Kong PhD Fellowship Scheme (HKPFS)</vt:lpstr>
      <vt:lpstr>Where Our PhD Graduates Go?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Query Services</dc:title>
  <dc:creator>xujl</dc:creator>
  <cp:lastModifiedBy>xujl</cp:lastModifiedBy>
  <cp:revision>895</cp:revision>
  <dcterms:created xsi:type="dcterms:W3CDTF">2013-07-29T03:39:45Z</dcterms:created>
  <dcterms:modified xsi:type="dcterms:W3CDTF">2018-03-16T09:35:39Z</dcterms:modified>
</cp:coreProperties>
</file>