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3.xml" ContentType="application/vnd.openxmlformats-officedocument.presentationml.tag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7"/>
  </p:notesMasterIdLst>
  <p:sldIdLst>
    <p:sldId id="256" r:id="rId2"/>
    <p:sldId id="257" r:id="rId3"/>
    <p:sldId id="289" r:id="rId4"/>
    <p:sldId id="263" r:id="rId5"/>
    <p:sldId id="264" r:id="rId6"/>
    <p:sldId id="290" r:id="rId7"/>
    <p:sldId id="268" r:id="rId8"/>
    <p:sldId id="259" r:id="rId9"/>
    <p:sldId id="269" r:id="rId10"/>
    <p:sldId id="271" r:id="rId11"/>
    <p:sldId id="272" r:id="rId12"/>
    <p:sldId id="291" r:id="rId13"/>
    <p:sldId id="273" r:id="rId14"/>
    <p:sldId id="275" r:id="rId15"/>
    <p:sldId id="276" r:id="rId16"/>
    <p:sldId id="292" r:id="rId17"/>
    <p:sldId id="261" r:id="rId18"/>
    <p:sldId id="279" r:id="rId19"/>
    <p:sldId id="280" r:id="rId20"/>
    <p:sldId id="284" r:id="rId21"/>
    <p:sldId id="293" r:id="rId22"/>
    <p:sldId id="285" r:id="rId23"/>
    <p:sldId id="286" r:id="rId24"/>
    <p:sldId id="298" r:id="rId25"/>
    <p:sldId id="295" r:id="rId26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esearch\mypaper\deep-learning\hkust\processo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GPU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GPU!$A$2:$A$7</c:f>
              <c:numCache>
                <c:formatCode>General</c:formatCode>
                <c:ptCount val="6"/>
                <c:pt idx="0">
                  <c:v>2006</c:v>
                </c:pt>
                <c:pt idx="1">
                  <c:v>2008</c:v>
                </c:pt>
                <c:pt idx="2">
                  <c:v>2010</c:v>
                </c:pt>
                <c:pt idx="3">
                  <c:v>2012</c:v>
                </c:pt>
                <c:pt idx="4">
                  <c:v>2014</c:v>
                </c:pt>
                <c:pt idx="5">
                  <c:v>2016</c:v>
                </c:pt>
              </c:numCache>
            </c:numRef>
          </c:cat>
          <c:val>
            <c:numRef>
              <c:f>GPU!$D$2:$D$7</c:f>
              <c:numCache>
                <c:formatCode>General</c:formatCode>
                <c:ptCount val="6"/>
                <c:pt idx="0">
                  <c:v>518</c:v>
                </c:pt>
                <c:pt idx="1">
                  <c:v>933</c:v>
                </c:pt>
                <c:pt idx="2">
                  <c:v>1331</c:v>
                </c:pt>
                <c:pt idx="3">
                  <c:v>5040</c:v>
                </c:pt>
                <c:pt idx="4">
                  <c:v>6840</c:v>
                </c:pt>
                <c:pt idx="5">
                  <c:v>10600</c:v>
                </c:pt>
              </c:numCache>
            </c:numRef>
          </c:val>
          <c:smooth val="0"/>
        </c:ser>
        <c:ser>
          <c:idx val="1"/>
          <c:order val="1"/>
          <c:tx>
            <c:v>CPU</c:v>
          </c:tx>
          <c:spPr>
            <a:ln>
              <a:solidFill>
                <a:schemeClr val="accent1"/>
              </a:solidFill>
            </a:ln>
          </c:spP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GPU!$A$2:$A$7</c:f>
              <c:numCache>
                <c:formatCode>General</c:formatCode>
                <c:ptCount val="6"/>
                <c:pt idx="0">
                  <c:v>2006</c:v>
                </c:pt>
                <c:pt idx="1">
                  <c:v>2008</c:v>
                </c:pt>
                <c:pt idx="2">
                  <c:v>2010</c:v>
                </c:pt>
                <c:pt idx="3">
                  <c:v>2012</c:v>
                </c:pt>
                <c:pt idx="4">
                  <c:v>2014</c:v>
                </c:pt>
                <c:pt idx="5">
                  <c:v>2016</c:v>
                </c:pt>
              </c:numCache>
            </c:numRef>
          </c:cat>
          <c:val>
            <c:numRef>
              <c:f>GPU!$E$2:$E$7</c:f>
              <c:numCache>
                <c:formatCode>General</c:formatCode>
                <c:ptCount val="6"/>
                <c:pt idx="0">
                  <c:v>42.56</c:v>
                </c:pt>
                <c:pt idx="1">
                  <c:v>63.84</c:v>
                </c:pt>
                <c:pt idx="2">
                  <c:v>85.12</c:v>
                </c:pt>
                <c:pt idx="3">
                  <c:v>185.6</c:v>
                </c:pt>
                <c:pt idx="4">
                  <c:v>547.19999999999993</c:v>
                </c:pt>
                <c:pt idx="5">
                  <c:v>633.6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139936"/>
        <c:axId val="107140496"/>
      </c:lineChart>
      <c:catAx>
        <c:axId val="10713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40496"/>
        <c:crosses val="autoZero"/>
        <c:auto val="1"/>
        <c:lblAlgn val="ctr"/>
        <c:lblOffset val="100"/>
        <c:noMultiLvlLbl val="0"/>
      </c:catAx>
      <c:valAx>
        <c:axId val="107140496"/>
        <c:scaling>
          <c:logBase val="10"/>
          <c:orientation val="minMax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13993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GPU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Sheet4!$E$8:$G$8</c:f>
              <c:strCache>
                <c:ptCount val="3"/>
                <c:pt idx="0">
                  <c:v>TensorFlow</c:v>
                </c:pt>
                <c:pt idx="1">
                  <c:v>Caffe</c:v>
                </c:pt>
                <c:pt idx="2">
                  <c:v>CNTK</c:v>
                </c:pt>
              </c:strCache>
            </c:strRef>
          </c:cat>
          <c:val>
            <c:numRef>
              <c:f>Sheet4!$E$9:$G$9</c:f>
              <c:numCache>
                <c:formatCode>0.00</c:formatCode>
                <c:ptCount val="3"/>
                <c:pt idx="0">
                  <c:v>58.771929824561404</c:v>
                </c:pt>
                <c:pt idx="1">
                  <c:v>61.808118081180815</c:v>
                </c:pt>
                <c:pt idx="2">
                  <c:v>46.527777777777786</c:v>
                </c:pt>
              </c:numCache>
            </c:numRef>
          </c:val>
        </c:ser>
        <c:ser>
          <c:idx val="1"/>
          <c:order val="1"/>
          <c:tx>
            <c:v>CPU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Sheet4!$E$8:$G$8</c:f>
              <c:strCache>
                <c:ptCount val="3"/>
                <c:pt idx="0">
                  <c:v>TensorFlow</c:v>
                </c:pt>
                <c:pt idx="1">
                  <c:v>Caffe</c:v>
                </c:pt>
                <c:pt idx="2">
                  <c:v>CNTK</c:v>
                </c:pt>
              </c:strCache>
            </c:strRef>
          </c:cat>
          <c:val>
            <c:numRef>
              <c:f>Sheet4!$E$10:$G$10</c:f>
              <c:numCache>
                <c:formatCode>0.00</c:formatCode>
                <c:ptCount val="3"/>
                <c:pt idx="0">
                  <c:v>1.5172101449275361</c:v>
                </c:pt>
                <c:pt idx="1">
                  <c:v>1.2593984962406015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143296"/>
        <c:axId val="108985120"/>
      </c:barChart>
      <c:catAx>
        <c:axId val="107143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8985120"/>
        <c:crosses val="autoZero"/>
        <c:auto val="1"/>
        <c:lblAlgn val="ctr"/>
        <c:lblOffset val="100"/>
        <c:noMultiLvlLbl val="0"/>
      </c:catAx>
      <c:valAx>
        <c:axId val="10898512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714329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GPU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Sheet4!$E$1:$G$1</c:f>
              <c:strCache>
                <c:ptCount val="3"/>
                <c:pt idx="0">
                  <c:v>TensorFlow</c:v>
                </c:pt>
                <c:pt idx="1">
                  <c:v>Caffe</c:v>
                </c:pt>
                <c:pt idx="2">
                  <c:v>CNTK</c:v>
                </c:pt>
              </c:strCache>
            </c:strRef>
          </c:cat>
          <c:val>
            <c:numRef>
              <c:f>Sheet4!$E$2:$G$2</c:f>
              <c:numCache>
                <c:formatCode>0.00</c:formatCode>
                <c:ptCount val="3"/>
                <c:pt idx="0">
                  <c:v>14.169811320754716</c:v>
                </c:pt>
                <c:pt idx="1">
                  <c:v>30.081512487232377</c:v>
                </c:pt>
                <c:pt idx="2">
                  <c:v>19.763157894736842</c:v>
                </c:pt>
              </c:numCache>
            </c:numRef>
          </c:val>
        </c:ser>
        <c:ser>
          <c:idx val="1"/>
          <c:order val="1"/>
          <c:tx>
            <c:v>CPU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Sheet4!$E$1:$G$1</c:f>
              <c:strCache>
                <c:ptCount val="3"/>
                <c:pt idx="0">
                  <c:v>TensorFlow</c:v>
                </c:pt>
                <c:pt idx="1">
                  <c:v>Caffe</c:v>
                </c:pt>
                <c:pt idx="2">
                  <c:v>CNTK</c:v>
                </c:pt>
              </c:strCache>
            </c:strRef>
          </c:cat>
          <c:val>
            <c:numRef>
              <c:f>Sheet4!$E$3:$G$3</c:f>
              <c:numCache>
                <c:formatCode>0.00</c:formatCode>
                <c:ptCount val="3"/>
                <c:pt idx="0">
                  <c:v>1</c:v>
                </c:pt>
                <c:pt idx="1">
                  <c:v>1.0925225487343613</c:v>
                </c:pt>
                <c:pt idx="2">
                  <c:v>1.3143157157857892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987920"/>
        <c:axId val="108988480"/>
      </c:barChart>
      <c:catAx>
        <c:axId val="108987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8988480"/>
        <c:crosses val="autoZero"/>
        <c:auto val="1"/>
        <c:lblAlgn val="ctr"/>
        <c:lblOffset val="100"/>
        <c:noMultiLvlLbl val="0"/>
      </c:catAx>
      <c:valAx>
        <c:axId val="10898848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89879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EA2BF-9590-4B11-9575-EA4FED93B47B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C0E1E96-FDEC-4AB8-BE45-326F61EE98FE}">
      <dgm:prSet/>
      <dgm:spPr/>
      <dgm:t>
        <a:bodyPr/>
        <a:lstStyle/>
        <a:p>
          <a:pPr rtl="0"/>
          <a:r>
            <a:rPr lang="en-US" dirty="0" err="1" smtClean="0"/>
            <a:t>PCIe</a:t>
          </a:r>
          <a:r>
            <a:rPr lang="en-US" dirty="0" smtClean="0"/>
            <a:t> 3.0 (x16): </a:t>
          </a:r>
        </a:p>
        <a:p>
          <a:pPr rtl="0"/>
          <a:r>
            <a:rPr lang="en-US" dirty="0" smtClean="0"/>
            <a:t>16GB/s</a:t>
          </a:r>
          <a:endParaRPr lang="en-GB" dirty="0"/>
        </a:p>
      </dgm:t>
    </dgm:pt>
    <dgm:pt modelId="{D155992A-83E8-4CAB-B6AE-C5EE35BADEAB}" type="parTrans" cxnId="{7C5F7399-29F0-4E17-9BC6-A0A53C046071}">
      <dgm:prSet/>
      <dgm:spPr/>
      <dgm:t>
        <a:bodyPr/>
        <a:lstStyle/>
        <a:p>
          <a:endParaRPr lang="en-GB"/>
        </a:p>
      </dgm:t>
    </dgm:pt>
    <dgm:pt modelId="{BE678175-F0E2-4353-B66B-D7ABB4CC9BF5}" type="sibTrans" cxnId="{7C5F7399-29F0-4E17-9BC6-A0A53C046071}">
      <dgm:prSet/>
      <dgm:spPr/>
      <dgm:t>
        <a:bodyPr/>
        <a:lstStyle/>
        <a:p>
          <a:endParaRPr lang="en-GB"/>
        </a:p>
      </dgm:t>
    </dgm:pt>
    <dgm:pt modelId="{7744A4AB-F557-4BDA-A50A-C97E84840F70}">
      <dgm:prSet/>
      <dgm:spPr/>
      <dgm:t>
        <a:bodyPr/>
        <a:lstStyle/>
        <a:p>
          <a:pPr rtl="0"/>
          <a:r>
            <a:rPr lang="en-US" dirty="0" smtClean="0"/>
            <a:t>QPI: </a:t>
          </a:r>
        </a:p>
        <a:p>
          <a:pPr rtl="0"/>
          <a:r>
            <a:rPr lang="en-US" dirty="0" smtClean="0"/>
            <a:t>25.6GB/s</a:t>
          </a:r>
          <a:endParaRPr lang="en-GB" dirty="0"/>
        </a:p>
      </dgm:t>
    </dgm:pt>
    <dgm:pt modelId="{CC72FC63-D505-4D46-9671-0128625F8DA7}" type="parTrans" cxnId="{2EAC2EC1-683E-41D0-BE95-D27FABAE7A30}">
      <dgm:prSet/>
      <dgm:spPr/>
      <dgm:t>
        <a:bodyPr/>
        <a:lstStyle/>
        <a:p>
          <a:endParaRPr lang="en-GB"/>
        </a:p>
      </dgm:t>
    </dgm:pt>
    <dgm:pt modelId="{D2A9068F-5180-46C4-B0C5-C96DA5117B0C}" type="sibTrans" cxnId="{2EAC2EC1-683E-41D0-BE95-D27FABAE7A30}">
      <dgm:prSet/>
      <dgm:spPr/>
      <dgm:t>
        <a:bodyPr/>
        <a:lstStyle/>
        <a:p>
          <a:endParaRPr lang="en-GB"/>
        </a:p>
      </dgm:t>
    </dgm:pt>
    <dgm:pt modelId="{E09BA1CE-02E2-4335-A5B2-4B3CD6B491B4}">
      <dgm:prSet/>
      <dgm:spPr/>
      <dgm:t>
        <a:bodyPr/>
        <a:lstStyle/>
        <a:p>
          <a:pPr rtl="0"/>
          <a:r>
            <a:rPr lang="en-US" dirty="0" smtClean="0"/>
            <a:t>CPU memory bandwidth: </a:t>
          </a:r>
        </a:p>
        <a:p>
          <a:pPr rtl="0"/>
          <a:r>
            <a:rPr lang="en-US" dirty="0" smtClean="0"/>
            <a:t>70-80GB/s</a:t>
          </a:r>
          <a:endParaRPr lang="en-GB" dirty="0"/>
        </a:p>
      </dgm:t>
    </dgm:pt>
    <dgm:pt modelId="{D0B16750-D03C-47C8-88E5-DA016853FFEB}" type="parTrans" cxnId="{7B992991-DB29-43B9-BB1C-5B424979EAF6}">
      <dgm:prSet/>
      <dgm:spPr/>
      <dgm:t>
        <a:bodyPr/>
        <a:lstStyle/>
        <a:p>
          <a:endParaRPr lang="en-GB"/>
        </a:p>
      </dgm:t>
    </dgm:pt>
    <dgm:pt modelId="{EFA82F52-BAEB-4D73-9EE8-ED5F17707103}" type="sibTrans" cxnId="{7B992991-DB29-43B9-BB1C-5B424979EAF6}">
      <dgm:prSet/>
      <dgm:spPr/>
      <dgm:t>
        <a:bodyPr/>
        <a:lstStyle/>
        <a:p>
          <a:endParaRPr lang="en-GB"/>
        </a:p>
      </dgm:t>
    </dgm:pt>
    <dgm:pt modelId="{3B876F30-37A8-4C88-99E5-DDF31EB55E34}">
      <dgm:prSet/>
      <dgm:spPr/>
      <dgm:t>
        <a:bodyPr/>
        <a:lstStyle/>
        <a:p>
          <a:pPr rtl="0"/>
          <a:r>
            <a:rPr lang="en-US" dirty="0" smtClean="0"/>
            <a:t>GPU memory bandwidth: </a:t>
          </a:r>
        </a:p>
        <a:p>
          <a:pPr rtl="0"/>
          <a:r>
            <a:rPr lang="en-US" dirty="0" smtClean="0"/>
            <a:t>240-720GB/s</a:t>
          </a:r>
          <a:endParaRPr lang="en-GB" dirty="0"/>
        </a:p>
      </dgm:t>
    </dgm:pt>
    <dgm:pt modelId="{9E873365-35F2-4070-8A8A-6983146283B5}" type="parTrans" cxnId="{55CA1344-9B51-455D-BB42-DAA26C9BB84C}">
      <dgm:prSet/>
      <dgm:spPr/>
      <dgm:t>
        <a:bodyPr/>
        <a:lstStyle/>
        <a:p>
          <a:endParaRPr lang="en-GB"/>
        </a:p>
      </dgm:t>
    </dgm:pt>
    <dgm:pt modelId="{15F8D2E5-6B1A-4DB1-B2FD-EAE3A0C0EBB6}" type="sibTrans" cxnId="{55CA1344-9B51-455D-BB42-DAA26C9BB84C}">
      <dgm:prSet/>
      <dgm:spPr/>
      <dgm:t>
        <a:bodyPr/>
        <a:lstStyle/>
        <a:p>
          <a:endParaRPr lang="en-GB"/>
        </a:p>
      </dgm:t>
    </dgm:pt>
    <dgm:pt modelId="{88AF58DF-7B00-480B-A288-CF7C75926B87}" type="pres">
      <dgm:prSet presAssocID="{311EA2BF-9590-4B11-9575-EA4FED93B47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201AB0-FEA2-4A7E-BC7B-FC427E3B49C1}" type="pres">
      <dgm:prSet presAssocID="{311EA2BF-9590-4B11-9575-EA4FED93B47B}" presName="diamond" presStyleLbl="bgShp" presStyleIdx="0" presStyleCnt="1" custLinFactNeighborY="2778"/>
      <dgm:spPr/>
    </dgm:pt>
    <dgm:pt modelId="{F193A9D4-3F83-4AE9-B462-D866FAEDBC2F}" type="pres">
      <dgm:prSet presAssocID="{311EA2BF-9590-4B11-9575-EA4FED93B47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4EC7E8-4545-44E2-ADE0-5B79FC0F48B9}" type="pres">
      <dgm:prSet presAssocID="{311EA2BF-9590-4B11-9575-EA4FED93B47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CC86FF-04EA-4DCE-8842-3E7ABD7AD0C3}" type="pres">
      <dgm:prSet presAssocID="{311EA2BF-9590-4B11-9575-EA4FED93B47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CBCC22-B917-428B-9954-B0DF3156855D}" type="pres">
      <dgm:prSet presAssocID="{311EA2BF-9590-4B11-9575-EA4FED93B47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F3BCAA0-ECCF-4FD2-A443-65FA54945C74}" type="presOf" srcId="{311EA2BF-9590-4B11-9575-EA4FED93B47B}" destId="{88AF58DF-7B00-480B-A288-CF7C75926B87}" srcOrd="0" destOrd="0" presId="urn:microsoft.com/office/officeart/2005/8/layout/matrix3"/>
    <dgm:cxn modelId="{7B992991-DB29-43B9-BB1C-5B424979EAF6}" srcId="{311EA2BF-9590-4B11-9575-EA4FED93B47B}" destId="{E09BA1CE-02E2-4335-A5B2-4B3CD6B491B4}" srcOrd="2" destOrd="0" parTransId="{D0B16750-D03C-47C8-88E5-DA016853FFEB}" sibTransId="{EFA82F52-BAEB-4D73-9EE8-ED5F17707103}"/>
    <dgm:cxn modelId="{2EAC2EC1-683E-41D0-BE95-D27FABAE7A30}" srcId="{311EA2BF-9590-4B11-9575-EA4FED93B47B}" destId="{7744A4AB-F557-4BDA-A50A-C97E84840F70}" srcOrd="1" destOrd="0" parTransId="{CC72FC63-D505-4D46-9671-0128625F8DA7}" sibTransId="{D2A9068F-5180-46C4-B0C5-C96DA5117B0C}"/>
    <dgm:cxn modelId="{6D4A1C13-7304-498D-9A59-D84F45A2EE49}" type="presOf" srcId="{6C0E1E96-FDEC-4AB8-BE45-326F61EE98FE}" destId="{F193A9D4-3F83-4AE9-B462-D866FAEDBC2F}" srcOrd="0" destOrd="0" presId="urn:microsoft.com/office/officeart/2005/8/layout/matrix3"/>
    <dgm:cxn modelId="{55CA1344-9B51-455D-BB42-DAA26C9BB84C}" srcId="{311EA2BF-9590-4B11-9575-EA4FED93B47B}" destId="{3B876F30-37A8-4C88-99E5-DDF31EB55E34}" srcOrd="3" destOrd="0" parTransId="{9E873365-35F2-4070-8A8A-6983146283B5}" sibTransId="{15F8D2E5-6B1A-4DB1-B2FD-EAE3A0C0EBB6}"/>
    <dgm:cxn modelId="{7C5F7399-29F0-4E17-9BC6-A0A53C046071}" srcId="{311EA2BF-9590-4B11-9575-EA4FED93B47B}" destId="{6C0E1E96-FDEC-4AB8-BE45-326F61EE98FE}" srcOrd="0" destOrd="0" parTransId="{D155992A-83E8-4CAB-B6AE-C5EE35BADEAB}" sibTransId="{BE678175-F0E2-4353-B66B-D7ABB4CC9BF5}"/>
    <dgm:cxn modelId="{5D7A7B33-9601-4F4C-9F43-2CF2A10CD972}" type="presOf" srcId="{E09BA1CE-02E2-4335-A5B2-4B3CD6B491B4}" destId="{6FCC86FF-04EA-4DCE-8842-3E7ABD7AD0C3}" srcOrd="0" destOrd="0" presId="urn:microsoft.com/office/officeart/2005/8/layout/matrix3"/>
    <dgm:cxn modelId="{CFE7FF1D-4B3C-40EA-B82D-D96CB574617F}" type="presOf" srcId="{3B876F30-37A8-4C88-99E5-DDF31EB55E34}" destId="{C0CBCC22-B917-428B-9954-B0DF3156855D}" srcOrd="0" destOrd="0" presId="urn:microsoft.com/office/officeart/2005/8/layout/matrix3"/>
    <dgm:cxn modelId="{FE2DE995-82AD-48E3-BBE4-8D968B72138F}" type="presOf" srcId="{7744A4AB-F557-4BDA-A50A-C97E84840F70}" destId="{624EC7E8-4545-44E2-ADE0-5B79FC0F48B9}" srcOrd="0" destOrd="0" presId="urn:microsoft.com/office/officeart/2005/8/layout/matrix3"/>
    <dgm:cxn modelId="{8CD3897E-8FD8-4D28-ABBD-747A8625A51C}" type="presParOf" srcId="{88AF58DF-7B00-480B-A288-CF7C75926B87}" destId="{04201AB0-FEA2-4A7E-BC7B-FC427E3B49C1}" srcOrd="0" destOrd="0" presId="urn:microsoft.com/office/officeart/2005/8/layout/matrix3"/>
    <dgm:cxn modelId="{12EBE5DB-AA8A-4A61-95E2-A4D2229C8E40}" type="presParOf" srcId="{88AF58DF-7B00-480B-A288-CF7C75926B87}" destId="{F193A9D4-3F83-4AE9-B462-D866FAEDBC2F}" srcOrd="1" destOrd="0" presId="urn:microsoft.com/office/officeart/2005/8/layout/matrix3"/>
    <dgm:cxn modelId="{40D4558B-CA99-4787-8A59-211F771B3DAB}" type="presParOf" srcId="{88AF58DF-7B00-480B-A288-CF7C75926B87}" destId="{624EC7E8-4545-44E2-ADE0-5B79FC0F48B9}" srcOrd="2" destOrd="0" presId="urn:microsoft.com/office/officeart/2005/8/layout/matrix3"/>
    <dgm:cxn modelId="{6D3FD78E-9A07-4710-B96A-C434ADB63FCA}" type="presParOf" srcId="{88AF58DF-7B00-480B-A288-CF7C75926B87}" destId="{6FCC86FF-04EA-4DCE-8842-3E7ABD7AD0C3}" srcOrd="3" destOrd="0" presId="urn:microsoft.com/office/officeart/2005/8/layout/matrix3"/>
    <dgm:cxn modelId="{C7479A4B-DB02-4269-B7E2-CF5419D655AA}" type="presParOf" srcId="{88AF58DF-7B00-480B-A288-CF7C75926B87}" destId="{C0CBCC22-B917-428B-9954-B0DF3156855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B96E7E-F060-4ACB-9647-BB623DD86AA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6F7DD96-17CB-451F-ADAE-5AE40512E553}">
      <dgm:prSet/>
      <dgm:spPr/>
      <dgm:t>
        <a:bodyPr/>
        <a:lstStyle/>
        <a:p>
          <a:pPr rtl="0"/>
          <a:endParaRPr lang="en-US" dirty="0" smtClean="0"/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b="1" dirty="0" err="1" smtClean="0">
              <a:solidFill>
                <a:srgbClr val="FFFF00"/>
              </a:solidFill>
            </a:rPr>
            <a:t>GPUMiner</a:t>
          </a:r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dirty="0" smtClean="0"/>
            <a:t>2008 [9]</a:t>
          </a:r>
          <a:endParaRPr lang="en-GB" dirty="0"/>
        </a:p>
      </dgm:t>
    </dgm:pt>
    <dgm:pt modelId="{B1B24C78-6928-43C7-9680-EE631FFA7762}" type="parTrans" cxnId="{4C34EFB1-608C-4906-B37B-68A47EBBFF02}">
      <dgm:prSet/>
      <dgm:spPr/>
      <dgm:t>
        <a:bodyPr/>
        <a:lstStyle/>
        <a:p>
          <a:endParaRPr lang="en-GB"/>
        </a:p>
      </dgm:t>
    </dgm:pt>
    <dgm:pt modelId="{C7239935-5A15-4795-B530-B70D7B1EC664}" type="sibTrans" cxnId="{4C34EFB1-608C-4906-B37B-68A47EBBFF02}">
      <dgm:prSet/>
      <dgm:spPr/>
      <dgm:t>
        <a:bodyPr/>
        <a:lstStyle/>
        <a:p>
          <a:endParaRPr lang="en-GB"/>
        </a:p>
      </dgm:t>
    </dgm:pt>
    <dgm:pt modelId="{F195EA49-D4C2-4F07-A03A-2BC665375FD5}">
      <dgm:prSet/>
      <dgm:spPr/>
      <dgm:t>
        <a:bodyPr/>
        <a:lstStyle/>
        <a:p>
          <a:pPr rtl="0"/>
          <a:endParaRPr lang="en-GB" dirty="0" smtClean="0"/>
        </a:p>
        <a:p>
          <a:pPr rtl="0"/>
          <a:endParaRPr lang="en-GB" b="1" dirty="0" smtClean="0">
            <a:solidFill>
              <a:srgbClr val="FFFF00"/>
            </a:solidFill>
          </a:endParaRPr>
        </a:p>
        <a:p>
          <a:pPr rtl="0"/>
          <a:endParaRPr lang="en-GB" b="1" dirty="0" smtClean="0">
            <a:solidFill>
              <a:srgbClr val="FFFF00"/>
            </a:solidFill>
          </a:endParaRPr>
        </a:p>
        <a:p>
          <a:pPr rtl="0"/>
          <a:r>
            <a:rPr lang="en-GB" b="1" dirty="0" err="1" smtClean="0">
              <a:solidFill>
                <a:srgbClr val="FFFF00"/>
              </a:solidFill>
            </a:rPr>
            <a:t>BIDMach</a:t>
          </a:r>
          <a:endParaRPr lang="en-GB" b="1" dirty="0" smtClean="0">
            <a:solidFill>
              <a:srgbClr val="FFFF00"/>
            </a:solidFill>
          </a:endParaRPr>
        </a:p>
        <a:p>
          <a:pPr rtl="0"/>
          <a:r>
            <a:rPr lang="en-US" dirty="0" smtClean="0"/>
            <a:t>2013</a:t>
          </a:r>
          <a:endParaRPr lang="en-GB" dirty="0"/>
        </a:p>
      </dgm:t>
    </dgm:pt>
    <dgm:pt modelId="{73C60CE8-AD42-497F-B9D7-29E09B641E43}" type="parTrans" cxnId="{C2BD1A97-90A8-4164-91AF-8FFC05A3F7A4}">
      <dgm:prSet/>
      <dgm:spPr/>
      <dgm:t>
        <a:bodyPr/>
        <a:lstStyle/>
        <a:p>
          <a:endParaRPr lang="en-GB"/>
        </a:p>
      </dgm:t>
    </dgm:pt>
    <dgm:pt modelId="{8CD02AEB-F898-4D0E-BE46-699FED542305}" type="sibTrans" cxnId="{C2BD1A97-90A8-4164-91AF-8FFC05A3F7A4}">
      <dgm:prSet/>
      <dgm:spPr/>
      <dgm:t>
        <a:bodyPr/>
        <a:lstStyle/>
        <a:p>
          <a:endParaRPr lang="en-GB"/>
        </a:p>
      </dgm:t>
    </dgm:pt>
    <dgm:pt modelId="{FCB12B8C-273C-4579-9154-083ECCAD0870}">
      <dgm:prSet/>
      <dgm:spPr/>
      <dgm:t>
        <a:bodyPr/>
        <a:lstStyle/>
        <a:p>
          <a:pPr rtl="0"/>
          <a:endParaRPr lang="en-US" dirty="0" smtClean="0"/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b="1" dirty="0" err="1" smtClean="0">
              <a:solidFill>
                <a:srgbClr val="FFFF00"/>
              </a:solidFill>
            </a:rPr>
            <a:t>Caffe</a:t>
          </a:r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dirty="0" smtClean="0"/>
            <a:t> 2014</a:t>
          </a:r>
          <a:endParaRPr lang="en-GB" dirty="0"/>
        </a:p>
      </dgm:t>
    </dgm:pt>
    <dgm:pt modelId="{CD2BEEB0-5BC1-4C4F-99F9-04AEF8C6664A}" type="parTrans" cxnId="{60A4EAAD-D9E0-47B9-BB56-E954A562B371}">
      <dgm:prSet/>
      <dgm:spPr/>
      <dgm:t>
        <a:bodyPr/>
        <a:lstStyle/>
        <a:p>
          <a:endParaRPr lang="en-GB"/>
        </a:p>
      </dgm:t>
    </dgm:pt>
    <dgm:pt modelId="{56FDEEFE-EF00-403C-B1C8-09EA82021B7B}" type="sibTrans" cxnId="{60A4EAAD-D9E0-47B9-BB56-E954A562B371}">
      <dgm:prSet/>
      <dgm:spPr/>
      <dgm:t>
        <a:bodyPr/>
        <a:lstStyle/>
        <a:p>
          <a:endParaRPr lang="en-GB"/>
        </a:p>
      </dgm:t>
    </dgm:pt>
    <dgm:pt modelId="{BAA2779F-E4E3-4D76-85AC-B0B39F6263B4}">
      <dgm:prSet/>
      <dgm:spPr/>
      <dgm:t>
        <a:bodyPr/>
        <a:lstStyle/>
        <a:p>
          <a:pPr rtl="0"/>
          <a:endParaRPr lang="en-US" dirty="0" smtClean="0"/>
        </a:p>
        <a:p>
          <a:pPr rtl="0"/>
          <a:endParaRPr lang="en-US" dirty="0" smtClean="0"/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b="1" dirty="0" err="1" smtClean="0">
              <a:solidFill>
                <a:srgbClr val="FFFF00"/>
              </a:solidFill>
            </a:rPr>
            <a:t>TensorFlow</a:t>
          </a:r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dirty="0" smtClean="0"/>
            <a:t>2015</a:t>
          </a:r>
          <a:endParaRPr lang="en-GB" dirty="0"/>
        </a:p>
      </dgm:t>
    </dgm:pt>
    <dgm:pt modelId="{164A9526-CDE2-4B68-BC08-F00E1EE00A2F}" type="parTrans" cxnId="{7C8D099E-155F-4384-BE72-15C2C32B5A96}">
      <dgm:prSet/>
      <dgm:spPr/>
      <dgm:t>
        <a:bodyPr/>
        <a:lstStyle/>
        <a:p>
          <a:endParaRPr lang="en-GB"/>
        </a:p>
      </dgm:t>
    </dgm:pt>
    <dgm:pt modelId="{52A047B7-80A6-49F4-B2D4-CF9AF1F56B49}" type="sibTrans" cxnId="{7C8D099E-155F-4384-BE72-15C2C32B5A96}">
      <dgm:prSet/>
      <dgm:spPr/>
      <dgm:t>
        <a:bodyPr/>
        <a:lstStyle/>
        <a:p>
          <a:endParaRPr lang="en-GB"/>
        </a:p>
      </dgm:t>
    </dgm:pt>
    <dgm:pt modelId="{D1FF37AC-3C02-4CB9-9791-15DC98A22625}">
      <dgm:prSet/>
      <dgm:spPr/>
      <dgm:t>
        <a:bodyPr/>
        <a:lstStyle/>
        <a:p>
          <a:pPr rtl="0"/>
          <a:endParaRPr lang="en-US" dirty="0" smtClean="0"/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b="1" dirty="0" smtClean="0">
              <a:solidFill>
                <a:srgbClr val="FFFF00"/>
              </a:solidFill>
            </a:rPr>
            <a:t>CNTK</a:t>
          </a:r>
        </a:p>
        <a:p>
          <a:pPr rtl="0"/>
          <a:r>
            <a:rPr lang="en-US" dirty="0" smtClean="0"/>
            <a:t>2015</a:t>
          </a:r>
          <a:endParaRPr lang="en-GB" dirty="0"/>
        </a:p>
      </dgm:t>
    </dgm:pt>
    <dgm:pt modelId="{31FCE3AC-61EB-4E41-9CAC-619EDC79FD64}" type="parTrans" cxnId="{ECA0BBF6-612B-4958-958F-58EA90659269}">
      <dgm:prSet/>
      <dgm:spPr/>
      <dgm:t>
        <a:bodyPr/>
        <a:lstStyle/>
        <a:p>
          <a:endParaRPr lang="en-GB"/>
        </a:p>
      </dgm:t>
    </dgm:pt>
    <dgm:pt modelId="{43E96714-FA5D-4AF2-88DA-48779514D1FB}" type="sibTrans" cxnId="{ECA0BBF6-612B-4958-958F-58EA90659269}">
      <dgm:prSet/>
      <dgm:spPr/>
      <dgm:t>
        <a:bodyPr/>
        <a:lstStyle/>
        <a:p>
          <a:endParaRPr lang="en-GB"/>
        </a:p>
      </dgm:t>
    </dgm:pt>
    <dgm:pt modelId="{ED012624-845C-49F2-AF7E-904EF40428EF}">
      <dgm:prSet/>
      <dgm:spPr/>
      <dgm:t>
        <a:bodyPr/>
        <a:lstStyle/>
        <a:p>
          <a:pPr rtl="0"/>
          <a:r>
            <a:rPr lang="en-US" dirty="0" smtClean="0"/>
            <a:t>	</a:t>
          </a:r>
        </a:p>
        <a:p>
          <a:pPr rtl="0"/>
          <a:endParaRPr lang="en-US" dirty="0" smtClean="0"/>
        </a:p>
        <a:p>
          <a:pPr rtl="0"/>
          <a:endParaRPr lang="en-US" b="1" dirty="0" smtClean="0">
            <a:solidFill>
              <a:srgbClr val="FFFF00"/>
            </a:solidFill>
          </a:endParaRPr>
        </a:p>
        <a:p>
          <a:pPr rtl="0"/>
          <a:r>
            <a:rPr lang="en-US" b="1" dirty="0" smtClean="0">
              <a:solidFill>
                <a:srgbClr val="FFFF00"/>
              </a:solidFill>
            </a:rPr>
            <a:t>DSSTNE</a:t>
          </a:r>
        </a:p>
        <a:p>
          <a:pPr rtl="0"/>
          <a:r>
            <a:rPr lang="en-US" dirty="0" smtClean="0"/>
            <a:t>2016</a:t>
          </a:r>
          <a:endParaRPr lang="en-GB" dirty="0"/>
        </a:p>
      </dgm:t>
    </dgm:pt>
    <dgm:pt modelId="{814A7A43-7BC1-44A8-936C-1886B654064B}" type="parTrans" cxnId="{E49AB213-07C9-4CA4-AC53-862E6E792FA6}">
      <dgm:prSet/>
      <dgm:spPr/>
      <dgm:t>
        <a:bodyPr/>
        <a:lstStyle/>
        <a:p>
          <a:endParaRPr lang="en-GB"/>
        </a:p>
      </dgm:t>
    </dgm:pt>
    <dgm:pt modelId="{B9DC3553-34D9-49D2-A0F5-9CB6F6A1EB4A}" type="sibTrans" cxnId="{E49AB213-07C9-4CA4-AC53-862E6E792FA6}">
      <dgm:prSet/>
      <dgm:spPr/>
      <dgm:t>
        <a:bodyPr/>
        <a:lstStyle/>
        <a:p>
          <a:endParaRPr lang="en-GB"/>
        </a:p>
      </dgm:t>
    </dgm:pt>
    <dgm:pt modelId="{A6CB6E6D-EC6F-4685-93CC-54E08BBA59AA}" type="pres">
      <dgm:prSet presAssocID="{CDB96E7E-F060-4ACB-9647-BB623DD86AA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DD2B08-7BC7-4EDA-949E-04B4E6A6FF58}" type="pres">
      <dgm:prSet presAssocID="{CDB96E7E-F060-4ACB-9647-BB623DD86AAB}" presName="arrow" presStyleLbl="bgShp" presStyleIdx="0" presStyleCnt="1" custScaleX="117351"/>
      <dgm:spPr/>
    </dgm:pt>
    <dgm:pt modelId="{3FB65D01-7F18-496E-AC9D-67582904C300}" type="pres">
      <dgm:prSet presAssocID="{CDB96E7E-F060-4ACB-9647-BB623DD86AAB}" presName="linearProcess" presStyleCnt="0"/>
      <dgm:spPr/>
    </dgm:pt>
    <dgm:pt modelId="{C3C6025C-38A9-4E71-A955-6A471BB26526}" type="pres">
      <dgm:prSet presAssocID="{A6F7DD96-17CB-451F-ADAE-5AE40512E553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5EFE5E-B183-4C94-B2E8-B9963E035D6E}" type="pres">
      <dgm:prSet presAssocID="{C7239935-5A15-4795-B530-B70D7B1EC664}" presName="sibTrans" presStyleCnt="0"/>
      <dgm:spPr/>
    </dgm:pt>
    <dgm:pt modelId="{D9CE9A6E-9F55-4590-89A4-5ADFCF225E59}" type="pres">
      <dgm:prSet presAssocID="{F195EA49-D4C2-4F07-A03A-2BC665375FD5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3D5658-B027-47F1-B241-3E083A089190}" type="pres">
      <dgm:prSet presAssocID="{8CD02AEB-F898-4D0E-BE46-699FED542305}" presName="sibTrans" presStyleCnt="0"/>
      <dgm:spPr/>
    </dgm:pt>
    <dgm:pt modelId="{6BAB0554-0DDD-4D0F-AFD3-323DFCEE5976}" type="pres">
      <dgm:prSet presAssocID="{FCB12B8C-273C-4579-9154-083ECCAD0870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D10D6E-3EB1-483C-BF73-936DAC28C09D}" type="pres">
      <dgm:prSet presAssocID="{56FDEEFE-EF00-403C-B1C8-09EA82021B7B}" presName="sibTrans" presStyleCnt="0"/>
      <dgm:spPr/>
    </dgm:pt>
    <dgm:pt modelId="{F8EB0C04-2A19-4697-B8EB-B58EA5C36701}" type="pres">
      <dgm:prSet presAssocID="{BAA2779F-E4E3-4D76-85AC-B0B39F6263B4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6537C4-D0AF-4FA6-8632-A481229C9D79}" type="pres">
      <dgm:prSet presAssocID="{52A047B7-80A6-49F4-B2D4-CF9AF1F56B49}" presName="sibTrans" presStyleCnt="0"/>
      <dgm:spPr/>
    </dgm:pt>
    <dgm:pt modelId="{BC832E1B-96FE-4539-8D2C-DCF299ECEF70}" type="pres">
      <dgm:prSet presAssocID="{D1FF37AC-3C02-4CB9-9791-15DC98A22625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C31B78-1CBC-4FB2-893B-A1744C4658B0}" type="pres">
      <dgm:prSet presAssocID="{43E96714-FA5D-4AF2-88DA-48779514D1FB}" presName="sibTrans" presStyleCnt="0"/>
      <dgm:spPr/>
    </dgm:pt>
    <dgm:pt modelId="{E0805246-C6DC-4A3D-A0E8-AAA32E0AD715}" type="pres">
      <dgm:prSet presAssocID="{ED012624-845C-49F2-AF7E-904EF40428EF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81E5C7-C38D-41B8-AAAD-02417ECB1926}" type="presOf" srcId="{F195EA49-D4C2-4F07-A03A-2BC665375FD5}" destId="{D9CE9A6E-9F55-4590-89A4-5ADFCF225E59}" srcOrd="0" destOrd="0" presId="urn:microsoft.com/office/officeart/2005/8/layout/hProcess9"/>
    <dgm:cxn modelId="{319FE2F1-7048-40CE-B80C-115938455BF3}" type="presOf" srcId="{BAA2779F-E4E3-4D76-85AC-B0B39F6263B4}" destId="{F8EB0C04-2A19-4697-B8EB-B58EA5C36701}" srcOrd="0" destOrd="0" presId="urn:microsoft.com/office/officeart/2005/8/layout/hProcess9"/>
    <dgm:cxn modelId="{296385EB-6AA2-4C6B-B90E-E59178577309}" type="presOf" srcId="{D1FF37AC-3C02-4CB9-9791-15DC98A22625}" destId="{BC832E1B-96FE-4539-8D2C-DCF299ECEF70}" srcOrd="0" destOrd="0" presId="urn:microsoft.com/office/officeart/2005/8/layout/hProcess9"/>
    <dgm:cxn modelId="{ECA0BBF6-612B-4958-958F-58EA90659269}" srcId="{CDB96E7E-F060-4ACB-9647-BB623DD86AAB}" destId="{D1FF37AC-3C02-4CB9-9791-15DC98A22625}" srcOrd="4" destOrd="0" parTransId="{31FCE3AC-61EB-4E41-9CAC-619EDC79FD64}" sibTransId="{43E96714-FA5D-4AF2-88DA-48779514D1FB}"/>
    <dgm:cxn modelId="{7C8D099E-155F-4384-BE72-15C2C32B5A96}" srcId="{CDB96E7E-F060-4ACB-9647-BB623DD86AAB}" destId="{BAA2779F-E4E3-4D76-85AC-B0B39F6263B4}" srcOrd="3" destOrd="0" parTransId="{164A9526-CDE2-4B68-BC08-F00E1EE00A2F}" sibTransId="{52A047B7-80A6-49F4-B2D4-CF9AF1F56B49}"/>
    <dgm:cxn modelId="{E49AB213-07C9-4CA4-AC53-862E6E792FA6}" srcId="{CDB96E7E-F060-4ACB-9647-BB623DD86AAB}" destId="{ED012624-845C-49F2-AF7E-904EF40428EF}" srcOrd="5" destOrd="0" parTransId="{814A7A43-7BC1-44A8-936C-1886B654064B}" sibTransId="{B9DC3553-34D9-49D2-A0F5-9CB6F6A1EB4A}"/>
    <dgm:cxn modelId="{B22228BF-C242-4596-AC55-F3643772701D}" type="presOf" srcId="{ED012624-845C-49F2-AF7E-904EF40428EF}" destId="{E0805246-C6DC-4A3D-A0E8-AAA32E0AD715}" srcOrd="0" destOrd="0" presId="urn:microsoft.com/office/officeart/2005/8/layout/hProcess9"/>
    <dgm:cxn modelId="{70C60A3A-50DA-413A-A006-8576893FA64C}" type="presOf" srcId="{A6F7DD96-17CB-451F-ADAE-5AE40512E553}" destId="{C3C6025C-38A9-4E71-A955-6A471BB26526}" srcOrd="0" destOrd="0" presId="urn:microsoft.com/office/officeart/2005/8/layout/hProcess9"/>
    <dgm:cxn modelId="{60A4EAAD-D9E0-47B9-BB56-E954A562B371}" srcId="{CDB96E7E-F060-4ACB-9647-BB623DD86AAB}" destId="{FCB12B8C-273C-4579-9154-083ECCAD0870}" srcOrd="2" destOrd="0" parTransId="{CD2BEEB0-5BC1-4C4F-99F9-04AEF8C6664A}" sibTransId="{56FDEEFE-EF00-403C-B1C8-09EA82021B7B}"/>
    <dgm:cxn modelId="{417BAF88-A36F-4FE5-97BC-7D68DBF00031}" type="presOf" srcId="{FCB12B8C-273C-4579-9154-083ECCAD0870}" destId="{6BAB0554-0DDD-4D0F-AFD3-323DFCEE5976}" srcOrd="0" destOrd="0" presId="urn:microsoft.com/office/officeart/2005/8/layout/hProcess9"/>
    <dgm:cxn modelId="{4C34EFB1-608C-4906-B37B-68A47EBBFF02}" srcId="{CDB96E7E-F060-4ACB-9647-BB623DD86AAB}" destId="{A6F7DD96-17CB-451F-ADAE-5AE40512E553}" srcOrd="0" destOrd="0" parTransId="{B1B24C78-6928-43C7-9680-EE631FFA7762}" sibTransId="{C7239935-5A15-4795-B530-B70D7B1EC664}"/>
    <dgm:cxn modelId="{DE37B993-0826-443B-8C0D-7E22AADD1850}" type="presOf" srcId="{CDB96E7E-F060-4ACB-9647-BB623DD86AAB}" destId="{A6CB6E6D-EC6F-4685-93CC-54E08BBA59AA}" srcOrd="0" destOrd="0" presId="urn:microsoft.com/office/officeart/2005/8/layout/hProcess9"/>
    <dgm:cxn modelId="{C2BD1A97-90A8-4164-91AF-8FFC05A3F7A4}" srcId="{CDB96E7E-F060-4ACB-9647-BB623DD86AAB}" destId="{F195EA49-D4C2-4F07-A03A-2BC665375FD5}" srcOrd="1" destOrd="0" parTransId="{73C60CE8-AD42-497F-B9D7-29E09B641E43}" sibTransId="{8CD02AEB-F898-4D0E-BE46-699FED542305}"/>
    <dgm:cxn modelId="{951A5ACB-D90D-43DB-AA02-BB87AE5B49F5}" type="presParOf" srcId="{A6CB6E6D-EC6F-4685-93CC-54E08BBA59AA}" destId="{04DD2B08-7BC7-4EDA-949E-04B4E6A6FF58}" srcOrd="0" destOrd="0" presId="urn:microsoft.com/office/officeart/2005/8/layout/hProcess9"/>
    <dgm:cxn modelId="{401974D8-59DC-457C-96FB-832367E9BB36}" type="presParOf" srcId="{A6CB6E6D-EC6F-4685-93CC-54E08BBA59AA}" destId="{3FB65D01-7F18-496E-AC9D-67582904C300}" srcOrd="1" destOrd="0" presId="urn:microsoft.com/office/officeart/2005/8/layout/hProcess9"/>
    <dgm:cxn modelId="{FBC8A38C-D7F4-4681-9DA7-23E785872418}" type="presParOf" srcId="{3FB65D01-7F18-496E-AC9D-67582904C300}" destId="{C3C6025C-38A9-4E71-A955-6A471BB26526}" srcOrd="0" destOrd="0" presId="urn:microsoft.com/office/officeart/2005/8/layout/hProcess9"/>
    <dgm:cxn modelId="{90C651B3-2073-4A48-BF73-0402FEA601E6}" type="presParOf" srcId="{3FB65D01-7F18-496E-AC9D-67582904C300}" destId="{085EFE5E-B183-4C94-B2E8-B9963E035D6E}" srcOrd="1" destOrd="0" presId="urn:microsoft.com/office/officeart/2005/8/layout/hProcess9"/>
    <dgm:cxn modelId="{71D2D8A4-6F88-4ED3-9E8F-A5C602F6BFF2}" type="presParOf" srcId="{3FB65D01-7F18-496E-AC9D-67582904C300}" destId="{D9CE9A6E-9F55-4590-89A4-5ADFCF225E59}" srcOrd="2" destOrd="0" presId="urn:microsoft.com/office/officeart/2005/8/layout/hProcess9"/>
    <dgm:cxn modelId="{D683CAC3-4D13-4F99-8CAE-6206130D9618}" type="presParOf" srcId="{3FB65D01-7F18-496E-AC9D-67582904C300}" destId="{443D5658-B027-47F1-B241-3E083A089190}" srcOrd="3" destOrd="0" presId="urn:microsoft.com/office/officeart/2005/8/layout/hProcess9"/>
    <dgm:cxn modelId="{ECA2B1BF-0653-4273-A4CE-12772D9B46B5}" type="presParOf" srcId="{3FB65D01-7F18-496E-AC9D-67582904C300}" destId="{6BAB0554-0DDD-4D0F-AFD3-323DFCEE5976}" srcOrd="4" destOrd="0" presId="urn:microsoft.com/office/officeart/2005/8/layout/hProcess9"/>
    <dgm:cxn modelId="{E6B5E040-8FB9-4BD9-84DE-7190715415AB}" type="presParOf" srcId="{3FB65D01-7F18-496E-AC9D-67582904C300}" destId="{B2D10D6E-3EB1-483C-BF73-936DAC28C09D}" srcOrd="5" destOrd="0" presId="urn:microsoft.com/office/officeart/2005/8/layout/hProcess9"/>
    <dgm:cxn modelId="{204554AE-9C72-4455-A553-32546A1A804B}" type="presParOf" srcId="{3FB65D01-7F18-496E-AC9D-67582904C300}" destId="{F8EB0C04-2A19-4697-B8EB-B58EA5C36701}" srcOrd="6" destOrd="0" presId="urn:microsoft.com/office/officeart/2005/8/layout/hProcess9"/>
    <dgm:cxn modelId="{9A9D117B-B4E7-491E-91BA-F61DDA869E9D}" type="presParOf" srcId="{3FB65D01-7F18-496E-AC9D-67582904C300}" destId="{206537C4-D0AF-4FA6-8632-A481229C9D79}" srcOrd="7" destOrd="0" presId="urn:microsoft.com/office/officeart/2005/8/layout/hProcess9"/>
    <dgm:cxn modelId="{B8AB57C0-A80E-4A07-B453-1B615CA46409}" type="presParOf" srcId="{3FB65D01-7F18-496E-AC9D-67582904C300}" destId="{BC832E1B-96FE-4539-8D2C-DCF299ECEF70}" srcOrd="8" destOrd="0" presId="urn:microsoft.com/office/officeart/2005/8/layout/hProcess9"/>
    <dgm:cxn modelId="{D1C8D408-617E-46BA-BDBF-C6FF8C3AFDA3}" type="presParOf" srcId="{3FB65D01-7F18-496E-AC9D-67582904C300}" destId="{6CC31B78-1CBC-4FB2-893B-A1744C4658B0}" srcOrd="9" destOrd="0" presId="urn:microsoft.com/office/officeart/2005/8/layout/hProcess9"/>
    <dgm:cxn modelId="{1FA0AA37-4E7E-4E25-8FBE-61A7E078647A}" type="presParOf" srcId="{3FB65D01-7F18-496E-AC9D-67582904C300}" destId="{E0805246-C6DC-4A3D-A0E8-AAA32E0AD715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01AB0-FEA2-4A7E-BC7B-FC427E3B49C1}">
      <dsp:nvSpPr>
        <dsp:cNvPr id="0" name=""/>
        <dsp:cNvSpPr/>
      </dsp:nvSpPr>
      <dsp:spPr>
        <a:xfrm>
          <a:off x="961821" y="0"/>
          <a:ext cx="2900894" cy="290089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93A9D4-3F83-4AE9-B462-D866FAEDBC2F}">
      <dsp:nvSpPr>
        <dsp:cNvPr id="0" name=""/>
        <dsp:cNvSpPr/>
      </dsp:nvSpPr>
      <dsp:spPr>
        <a:xfrm>
          <a:off x="1237405" y="275584"/>
          <a:ext cx="1131348" cy="113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PCIe</a:t>
          </a:r>
          <a:r>
            <a:rPr lang="en-US" sz="1300" kern="1200" dirty="0" smtClean="0"/>
            <a:t> 3.0 (x16): 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16GB/s</a:t>
          </a:r>
          <a:endParaRPr lang="en-GB" sz="1300" kern="1200" dirty="0"/>
        </a:p>
      </dsp:txBody>
      <dsp:txXfrm>
        <a:off x="1292633" y="330812"/>
        <a:ext cx="1020892" cy="1020892"/>
      </dsp:txXfrm>
    </dsp:sp>
    <dsp:sp modelId="{624EC7E8-4545-44E2-ADE0-5B79FC0F48B9}">
      <dsp:nvSpPr>
        <dsp:cNvPr id="0" name=""/>
        <dsp:cNvSpPr/>
      </dsp:nvSpPr>
      <dsp:spPr>
        <a:xfrm>
          <a:off x="2455781" y="275584"/>
          <a:ext cx="1131348" cy="113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QPI: 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25.6GB/s</a:t>
          </a:r>
          <a:endParaRPr lang="en-GB" sz="1300" kern="1200" dirty="0"/>
        </a:p>
      </dsp:txBody>
      <dsp:txXfrm>
        <a:off x="2511009" y="330812"/>
        <a:ext cx="1020892" cy="1020892"/>
      </dsp:txXfrm>
    </dsp:sp>
    <dsp:sp modelId="{6FCC86FF-04EA-4DCE-8842-3E7ABD7AD0C3}">
      <dsp:nvSpPr>
        <dsp:cNvPr id="0" name=""/>
        <dsp:cNvSpPr/>
      </dsp:nvSpPr>
      <dsp:spPr>
        <a:xfrm>
          <a:off x="1237405" y="1493960"/>
          <a:ext cx="1131348" cy="113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CPU memory bandwidth: 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70-80GB/s</a:t>
          </a:r>
          <a:endParaRPr lang="en-GB" sz="1300" kern="1200" dirty="0"/>
        </a:p>
      </dsp:txBody>
      <dsp:txXfrm>
        <a:off x="1292633" y="1549188"/>
        <a:ext cx="1020892" cy="1020892"/>
      </dsp:txXfrm>
    </dsp:sp>
    <dsp:sp modelId="{C0CBCC22-B917-428B-9954-B0DF3156855D}">
      <dsp:nvSpPr>
        <dsp:cNvPr id="0" name=""/>
        <dsp:cNvSpPr/>
      </dsp:nvSpPr>
      <dsp:spPr>
        <a:xfrm>
          <a:off x="2455781" y="1493960"/>
          <a:ext cx="1131348" cy="113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GPU memory bandwidth: 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240-720GB/s</a:t>
          </a:r>
          <a:endParaRPr lang="en-GB" sz="1300" kern="1200" dirty="0"/>
        </a:p>
      </dsp:txBody>
      <dsp:txXfrm>
        <a:off x="2511009" y="1549188"/>
        <a:ext cx="1020892" cy="1020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D2B08-7BC7-4EDA-949E-04B4E6A6FF58}">
      <dsp:nvSpPr>
        <dsp:cNvPr id="0" name=""/>
        <dsp:cNvSpPr/>
      </dsp:nvSpPr>
      <dsp:spPr>
        <a:xfrm>
          <a:off x="10354" y="0"/>
          <a:ext cx="8208890" cy="49377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C6025C-38A9-4E71-A955-6A471BB26526}">
      <dsp:nvSpPr>
        <dsp:cNvPr id="0" name=""/>
        <dsp:cNvSpPr/>
      </dsp:nvSpPr>
      <dsp:spPr>
        <a:xfrm>
          <a:off x="6379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rgbClr val="FFFF00"/>
              </a:solidFill>
            </a:rPr>
            <a:t>GPUMiner</a:t>
          </a: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2008 [9]</a:t>
          </a:r>
          <a:endParaRPr lang="en-GB" sz="1500" kern="1200" dirty="0"/>
        </a:p>
      </dsp:txBody>
      <dsp:txXfrm>
        <a:off x="68932" y="1543880"/>
        <a:ext cx="1156298" cy="1849998"/>
      </dsp:txXfrm>
    </dsp:sp>
    <dsp:sp modelId="{D9CE9A6E-9F55-4590-89A4-5ADFCF225E59}">
      <dsp:nvSpPr>
        <dsp:cNvPr id="0" name=""/>
        <dsp:cNvSpPr/>
      </dsp:nvSpPr>
      <dsp:spPr>
        <a:xfrm>
          <a:off x="1393466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err="1" smtClean="0">
              <a:solidFill>
                <a:srgbClr val="FFFF00"/>
              </a:solidFill>
            </a:rPr>
            <a:t>BIDMach</a:t>
          </a:r>
          <a:endParaRPr lang="en-GB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2013</a:t>
          </a:r>
          <a:endParaRPr lang="en-GB" sz="1500" kern="1200" dirty="0"/>
        </a:p>
      </dsp:txBody>
      <dsp:txXfrm>
        <a:off x="1456019" y="1543880"/>
        <a:ext cx="1156298" cy="1849998"/>
      </dsp:txXfrm>
    </dsp:sp>
    <dsp:sp modelId="{6BAB0554-0DDD-4D0F-AFD3-323DFCEE5976}">
      <dsp:nvSpPr>
        <dsp:cNvPr id="0" name=""/>
        <dsp:cNvSpPr/>
      </dsp:nvSpPr>
      <dsp:spPr>
        <a:xfrm>
          <a:off x="2780553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rgbClr val="FFFF00"/>
              </a:solidFill>
            </a:rPr>
            <a:t>Caffe</a:t>
          </a: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 2014</a:t>
          </a:r>
          <a:endParaRPr lang="en-GB" sz="1500" kern="1200" dirty="0"/>
        </a:p>
      </dsp:txBody>
      <dsp:txXfrm>
        <a:off x="2843106" y="1543880"/>
        <a:ext cx="1156298" cy="1849998"/>
      </dsp:txXfrm>
    </dsp:sp>
    <dsp:sp modelId="{F8EB0C04-2A19-4697-B8EB-B58EA5C36701}">
      <dsp:nvSpPr>
        <dsp:cNvPr id="0" name=""/>
        <dsp:cNvSpPr/>
      </dsp:nvSpPr>
      <dsp:spPr>
        <a:xfrm>
          <a:off x="4167641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err="1" smtClean="0">
              <a:solidFill>
                <a:srgbClr val="FFFF00"/>
              </a:solidFill>
            </a:rPr>
            <a:t>TensorFlow</a:t>
          </a: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2015</a:t>
          </a:r>
          <a:endParaRPr lang="en-GB" sz="1500" kern="1200" dirty="0"/>
        </a:p>
      </dsp:txBody>
      <dsp:txXfrm>
        <a:off x="4230194" y="1543880"/>
        <a:ext cx="1156298" cy="1849998"/>
      </dsp:txXfrm>
    </dsp:sp>
    <dsp:sp modelId="{BC832E1B-96FE-4539-8D2C-DCF299ECEF70}">
      <dsp:nvSpPr>
        <dsp:cNvPr id="0" name=""/>
        <dsp:cNvSpPr/>
      </dsp:nvSpPr>
      <dsp:spPr>
        <a:xfrm>
          <a:off x="5554728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FF00"/>
              </a:solidFill>
            </a:rPr>
            <a:t>CNTK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2015</a:t>
          </a:r>
          <a:endParaRPr lang="en-GB" sz="1500" kern="1200" dirty="0"/>
        </a:p>
      </dsp:txBody>
      <dsp:txXfrm>
        <a:off x="5617281" y="1543880"/>
        <a:ext cx="1156298" cy="1849998"/>
      </dsp:txXfrm>
    </dsp:sp>
    <dsp:sp modelId="{E0805246-C6DC-4A3D-A0E8-AAA32E0AD715}">
      <dsp:nvSpPr>
        <dsp:cNvPr id="0" name=""/>
        <dsp:cNvSpPr/>
      </dsp:nvSpPr>
      <dsp:spPr>
        <a:xfrm>
          <a:off x="6941816" y="1481327"/>
          <a:ext cx="1281404" cy="1975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	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 dirty="0" smtClean="0">
            <a:solidFill>
              <a:srgbClr val="FFFF00"/>
            </a:solidFill>
          </a:endParaRP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FF00"/>
              </a:solidFill>
            </a:rPr>
            <a:t>DSSTNE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2016</a:t>
          </a:r>
          <a:endParaRPr lang="en-GB" sz="1500" kern="1200" dirty="0"/>
        </a:p>
      </dsp:txBody>
      <dsp:txXfrm>
        <a:off x="7004369" y="1543880"/>
        <a:ext cx="1156298" cy="1849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FA098-283A-4E5C-970D-55B6025B9508}" type="datetimeFigureOut">
              <a:rPr lang="en-GB" smtClean="0"/>
              <a:t>17/06/2016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DBF60-F7A4-413C-B5A2-28B2D6703A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95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DBF60-F7A4-413C-B5A2-28B2D6703AA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46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03437D3-7F37-445F-B0D7-56A86ED74A62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5E04C-CBA2-4BE0-AED2-D6A771A233AD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34EDC-9AB9-4BDA-AE96-587BE03EF8BC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3C65-34CE-4C66-80F9-8D85C4671B3E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1FC4E0-1C96-4C0E-BE16-19830A101CF2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64AD9-E128-4AB6-8E7F-0AC906C4EBA2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B6E65-8022-4960-A364-1D0A391F405E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r>
              <a:rPr lang="zh-CN" altLang="en-US" dirty="0" smtClean="0"/>
              <a:t> </a:t>
            </a:r>
            <a:endParaRPr lang="zh-CN" alt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F0FD-5022-4330-942C-9C7F999C6D02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9CADA-9653-4747-8725-78DEC3E86134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r>
              <a:rPr lang="zh-CN" altLang="en-US" dirty="0" smtClean="0"/>
              <a:t> </a:t>
            </a:r>
            <a:r>
              <a:rPr lang="en-US" altLang="zh-CN" dirty="0" smtClean="0"/>
              <a:t>/ 28</a:t>
            </a:r>
            <a:endParaRPr lang="zh-CN" alt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7E221-B3E2-4C2F-A90E-D77E929B8B75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r>
              <a:rPr lang="zh-CN" altLang="en-US" dirty="0" smtClean="0"/>
              <a:t> </a:t>
            </a:r>
            <a:r>
              <a:rPr lang="en-US" altLang="zh-CN" dirty="0" smtClean="0"/>
              <a:t>/ 28</a:t>
            </a:r>
            <a:endParaRPr lang="zh-CN" alt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4244E-A9AD-46B6-AAC0-6C9AEDBFD27B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BA407F-8703-4CD8-B21C-A3858F0BEDD9}" type="datetime1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altLang="zh-CN" smtClean="0"/>
              <a:t>Workshop on Big Data and Deep Learning, HKUST</a:t>
            </a:r>
            <a:endParaRPr lang="zh-CN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1.jpe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IDData/BIDMach/wiki/Benchmarks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chart" Target="../charts/chart3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video" Target="file:///D:\chxw\HKUST_2016_06\autocar.mp4" TargetMode="External"/><Relationship Id="rId2" Type="http://schemas.microsoft.com/office/2007/relationships/media" Target="file:///D:\chxw\HKUST_2016_06\autocar.mp4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hyperlink" Target="https://arxiv.org/abs/1604.07316" TargetMode="Externa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s://arxiv.org/abs/1604.0731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2.png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3717032"/>
            <a:ext cx="7177608" cy="11597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Tale of Two Cities:</a:t>
            </a:r>
            <a:br>
              <a:rPr lang="en-US" dirty="0" smtClean="0"/>
            </a:br>
            <a:r>
              <a:rPr lang="en-US" sz="3100" dirty="0" smtClean="0"/>
              <a:t>GPU Computing and Machine Learning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Dr. </a:t>
            </a:r>
            <a:r>
              <a:rPr lang="en-US" dirty="0" err="1" smtClean="0"/>
              <a:t>Xiaowen</a:t>
            </a:r>
            <a:r>
              <a:rPr lang="en-US" dirty="0" smtClean="0"/>
              <a:t> Chu</a:t>
            </a:r>
          </a:p>
          <a:p>
            <a:r>
              <a:rPr lang="en-US" altLang="zh-CN" dirty="0" smtClean="0"/>
              <a:t>Department of Computer Science, </a:t>
            </a:r>
            <a:r>
              <a:rPr lang="en-US" dirty="0" smtClean="0"/>
              <a:t>Hong Kong Baptist University</a:t>
            </a:r>
            <a:endParaRPr lang="en-GB" dirty="0"/>
          </a:p>
        </p:txBody>
      </p:sp>
      <p:pic>
        <p:nvPicPr>
          <p:cNvPr id="1026" name="Picture 2" descr="http://dujs.dartmouth.edu/wp-content/uploads/Jinn-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029472" cy="30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279657" cy="30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45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of GPU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general question: what speedup can be achieved by GPUs (vs. CPU)?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speedup depends on many factors:</a:t>
            </a:r>
          </a:p>
          <a:p>
            <a:pPr lvl="1"/>
            <a:r>
              <a:rPr lang="en-US" dirty="0" smtClean="0"/>
              <a:t>The nature of the application</a:t>
            </a:r>
          </a:p>
          <a:p>
            <a:pPr lvl="2"/>
            <a:r>
              <a:rPr lang="en-US" dirty="0"/>
              <a:t>Amdahl's </a:t>
            </a:r>
            <a:r>
              <a:rPr lang="en-US" dirty="0" smtClean="0"/>
              <a:t>law / Sun-Ni’s law [6]</a:t>
            </a:r>
          </a:p>
          <a:p>
            <a:pPr lvl="2"/>
            <a:r>
              <a:rPr lang="en-US" dirty="0" smtClean="0"/>
              <a:t>Compute-bounded or bandwidth-bounded</a:t>
            </a:r>
          </a:p>
          <a:p>
            <a:pPr lvl="1"/>
            <a:r>
              <a:rPr lang="en-US" dirty="0" smtClean="0"/>
              <a:t>How do you design the parallel algorithm?</a:t>
            </a:r>
          </a:p>
          <a:p>
            <a:pPr lvl="1"/>
            <a:r>
              <a:rPr lang="en-US" dirty="0" smtClean="0"/>
              <a:t>How do you optimize the CPU code (multi-core, AVX, FMA)?</a:t>
            </a:r>
          </a:p>
          <a:p>
            <a:pPr lvl="1"/>
            <a:r>
              <a:rPr lang="en-US" dirty="0" smtClean="0"/>
              <a:t>How do you optimize the GPU code (more challenging)?</a:t>
            </a:r>
          </a:p>
          <a:p>
            <a:pPr lvl="1"/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51720" y="2276872"/>
            <a:ext cx="417646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Could be between </a:t>
            </a:r>
            <a:r>
              <a:rPr lang="en-US" sz="2400" dirty="0"/>
              <a:t>0.5x – 300x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6399958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[Ref 6] </a:t>
            </a:r>
            <a:r>
              <a:rPr lang="en-GB" sz="1200" dirty="0"/>
              <a:t>X.H. </a:t>
            </a:r>
            <a:r>
              <a:rPr lang="en-GB" sz="1200" dirty="0" smtClean="0"/>
              <a:t>Sun </a:t>
            </a:r>
            <a:r>
              <a:rPr lang="en-GB" sz="1200" dirty="0"/>
              <a:t>and L. </a:t>
            </a:r>
            <a:r>
              <a:rPr lang="en-GB" sz="1200" dirty="0" smtClean="0"/>
              <a:t>Ni, “Scalable </a:t>
            </a:r>
            <a:r>
              <a:rPr lang="en-GB" sz="1200" dirty="0"/>
              <a:t>Problems and Memory-Bounded Speedup</a:t>
            </a:r>
            <a:r>
              <a:rPr lang="en-GB" sz="1200" dirty="0" smtClean="0"/>
              <a:t>,”  JPDC,  Vol</a:t>
            </a:r>
            <a:r>
              <a:rPr lang="en-GB" sz="1200" dirty="0"/>
              <a:t>. 19, p.27-37, Sept.1993</a:t>
            </a:r>
            <a:r>
              <a:rPr lang="en-GB" sz="1200" dirty="0" smtClean="0"/>
              <a:t>.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409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in GPU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Big gap between processing capacity and memory </a:t>
            </a:r>
            <a:r>
              <a:rPr lang="en-US" altLang="zh-CN" dirty="0" smtClean="0"/>
              <a:t>access </a:t>
            </a:r>
          </a:p>
          <a:p>
            <a:pPr lvl="1"/>
            <a:r>
              <a:rPr lang="en-US" altLang="zh-CN" dirty="0" smtClean="0"/>
              <a:t>Computing is fast: each ALU can perform one or two operations per cycle. (</a:t>
            </a:r>
            <a:r>
              <a:rPr lang="en-US" altLang="zh-CN" b="1" dirty="0" smtClean="0">
                <a:solidFill>
                  <a:srgbClr val="FF0000"/>
                </a:solidFill>
              </a:rPr>
              <a:t>1000 ALUs x 1GHz = 1TFlops</a:t>
            </a:r>
            <a:r>
              <a:rPr lang="en-US" altLang="zh-CN" dirty="0" smtClean="0"/>
              <a:t>)</a:t>
            </a:r>
          </a:p>
          <a:p>
            <a:pPr lvl="1"/>
            <a:r>
              <a:rPr lang="en-US" dirty="0" smtClean="0"/>
              <a:t>Long latency: hundreds of cycles to fetch data from DRAM</a:t>
            </a:r>
          </a:p>
          <a:p>
            <a:pPr lvl="1"/>
            <a:r>
              <a:rPr lang="en-US" dirty="0" smtClean="0"/>
              <a:t>Low memory bandwidth: 8.8TFlops vs. 320GB/s (GTX1080)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323666" y="3914806"/>
            <a:ext cx="8568814" cy="1326962"/>
            <a:chOff x="179512" y="1814006"/>
            <a:chExt cx="8568814" cy="1326962"/>
          </a:xfrm>
        </p:grpSpPr>
        <p:sp>
          <p:nvSpPr>
            <p:cNvPr id="4" name="Rectangle 3"/>
            <p:cNvSpPr/>
            <p:nvPr/>
          </p:nvSpPr>
          <p:spPr>
            <a:xfrm>
              <a:off x="323528" y="2339588"/>
              <a:ext cx="3600400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Access global memory</a:t>
              </a:r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923928" y="2339588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100" dirty="0" smtClean="0"/>
                <a:t>ALU</a:t>
              </a:r>
              <a:endParaRPr lang="en-GB" sz="7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499992" y="2339588"/>
              <a:ext cx="349238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Access global memory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79512" y="2771636"/>
              <a:ext cx="8568814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100392" y="2771636"/>
              <a:ext cx="647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43808" y="1814006"/>
              <a:ext cx="3169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Perspective from a single thread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996937" y="2339588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39139" y="2512842"/>
              <a:ext cx="772621" cy="372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400 cycles</a:t>
              </a:r>
              <a:endParaRPr lang="en-GB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32331" y="2509372"/>
              <a:ext cx="8451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 cycles</a:t>
              </a:r>
              <a:endParaRPr lang="en-GB" sz="1400" dirty="0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195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1: Multithreading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multithreading to make the cores </a:t>
            </a:r>
            <a:r>
              <a:rPr lang="en-US" dirty="0" smtClean="0"/>
              <a:t>busy</a:t>
            </a:r>
          </a:p>
          <a:p>
            <a:pPr lvl="1"/>
            <a:r>
              <a:rPr lang="en-US" dirty="0" smtClean="0"/>
              <a:t>At least hundreds of thousands of threads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10619" y="2875002"/>
            <a:ext cx="8568814" cy="2385556"/>
            <a:chOff x="296562" y="3707740"/>
            <a:chExt cx="8568814" cy="2385556"/>
          </a:xfrm>
        </p:grpSpPr>
        <p:sp>
          <p:nvSpPr>
            <p:cNvPr id="6" name="TextBox 5"/>
            <p:cNvSpPr txBox="1"/>
            <p:nvPr/>
          </p:nvSpPr>
          <p:spPr>
            <a:xfrm>
              <a:off x="3635896" y="4689030"/>
              <a:ext cx="155042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dirty="0" smtClean="0"/>
                <a:t>……</a:t>
              </a:r>
              <a:endParaRPr lang="en-GB" sz="66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0578" y="4170606"/>
              <a:ext cx="3600400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Access global memory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040978" y="4170606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17042" y="4170606"/>
              <a:ext cx="349238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Access global memory</a:t>
              </a:r>
              <a:endParaRPr lang="en-GB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96562" y="5723964"/>
              <a:ext cx="8568814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217442" y="5723964"/>
              <a:ext cx="647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835696" y="3707740"/>
              <a:ext cx="6529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Perspective from multiple threads (for each multistage ALU pipeline)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113987" y="4170606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36726" y="4437112"/>
              <a:ext cx="3775234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211960" y="4437112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42830" y="4725144"/>
              <a:ext cx="3886180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337416" y="4725144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88024" y="4437112"/>
              <a:ext cx="39049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13480" y="4725144"/>
              <a:ext cx="3779452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2830" y="5013176"/>
              <a:ext cx="4057162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07938" y="5013176"/>
              <a:ext cx="576064" cy="21602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/>
                <a:t>ALU</a:t>
              </a:r>
              <a:endParaRPr lang="en-GB" sz="7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084002" y="5013176"/>
              <a:ext cx="3606049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0467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300192" y="188640"/>
            <a:ext cx="2736303" cy="59766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2: Memory Hierarchy [7]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586335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6392361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 7]  X. Mei and X.-W. Chu, “</a:t>
            </a:r>
            <a:r>
              <a:rPr lang="en-GB" sz="1200" dirty="0" smtClean="0"/>
              <a:t>Dissecting </a:t>
            </a:r>
            <a:r>
              <a:rPr lang="en-GB" sz="1200" dirty="0"/>
              <a:t>GPU Memory Hierarchy through </a:t>
            </a:r>
            <a:r>
              <a:rPr lang="en-GB" sz="1200" dirty="0" err="1" smtClean="0"/>
              <a:t>Microbenchmarking</a:t>
            </a:r>
            <a:r>
              <a:rPr lang="en-GB" sz="1200" dirty="0" smtClean="0"/>
              <a:t>,” to appear in IEEE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TPDS.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308304" y="1264492"/>
            <a:ext cx="775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Regis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err="1" smtClean="0">
                <a:solidFill>
                  <a:srgbClr val="FFFF00"/>
                </a:solidFill>
              </a:rPr>
              <a:t>ters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40478" y="2204864"/>
            <a:ext cx="1872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L1 </a:t>
            </a:r>
            <a:r>
              <a:rPr lang="en-US" sz="1600" b="1" dirty="0" smtClean="0">
                <a:solidFill>
                  <a:srgbClr val="FFFF00"/>
                </a:solidFill>
              </a:rPr>
              <a:t>cache</a:t>
            </a:r>
          </a:p>
          <a:p>
            <a:pPr algn="ctr"/>
            <a:r>
              <a:rPr lang="en-US" dirty="0" smtClean="0"/>
              <a:t>on/off?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Shared </a:t>
            </a:r>
            <a:r>
              <a:rPr lang="en-US" b="1" dirty="0" smtClean="0">
                <a:solidFill>
                  <a:srgbClr val="FFFF00"/>
                </a:solidFill>
              </a:rPr>
              <a:t>memory</a:t>
            </a:r>
            <a:r>
              <a:rPr lang="en-US" dirty="0" smtClean="0"/>
              <a:t> controlled </a:t>
            </a:r>
            <a:r>
              <a:rPr lang="en-US" dirty="0"/>
              <a:t>by programmer</a:t>
            </a:r>
          </a:p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10309" y="4403271"/>
            <a:ext cx="2232246" cy="122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L2 </a:t>
            </a:r>
            <a:r>
              <a:rPr lang="en-US" b="1" dirty="0" smtClean="0">
                <a:solidFill>
                  <a:srgbClr val="FFFF00"/>
                </a:solidFill>
              </a:rPr>
              <a:t>cache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not </a:t>
            </a:r>
            <a:r>
              <a:rPr lang="en-US" dirty="0"/>
              <a:t>controlled by </a:t>
            </a:r>
            <a:r>
              <a:rPr lang="en-US" dirty="0" smtClean="0"/>
              <a:t>programmer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236296" y="1988840"/>
            <a:ext cx="84762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40624" y="4293096"/>
            <a:ext cx="18638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44208" y="5445224"/>
            <a:ext cx="23762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781077" y="5632223"/>
            <a:ext cx="1890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Global memory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Roofline Model [8]: Preliminaries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insightful visual performance model that considers two major performance constraints: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ggregated computational power of ALUs</a:t>
            </a:r>
          </a:p>
          <a:p>
            <a:pPr lvl="1"/>
            <a:r>
              <a:rPr lang="en-US" sz="2000" dirty="0" smtClean="0"/>
              <a:t>memory bandwidth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Operational intensity (</a:t>
            </a:r>
            <a:r>
              <a:rPr lang="en-US" sz="2400" b="1" dirty="0" smtClean="0">
                <a:solidFill>
                  <a:srgbClr val="FF0000"/>
                </a:solidFill>
              </a:rPr>
              <a:t>OI</a:t>
            </a:r>
            <a:r>
              <a:rPr lang="en-US" sz="2400" dirty="0" smtClean="0"/>
              <a:t>): number of operations per byte of DRAM traffic. Assume single-precision operations,</a:t>
            </a:r>
          </a:p>
          <a:p>
            <a:pPr lvl="1"/>
            <a:r>
              <a:rPr lang="en-US" sz="2000" dirty="0" smtClean="0"/>
              <a:t>Dot product: </a:t>
            </a:r>
            <a:r>
              <a:rPr lang="en-US" sz="2000" i="1" dirty="0"/>
              <a:t>z</a:t>
            </a:r>
            <a:r>
              <a:rPr lang="en-US" sz="2000" b="1" i="1" dirty="0"/>
              <a:t> </a:t>
            </a:r>
            <a:r>
              <a:rPr lang="en-US" sz="2000" dirty="0"/>
              <a:t>= </a:t>
            </a:r>
            <a:r>
              <a:rPr lang="en-US" sz="2000" b="1" i="1" dirty="0" err="1" smtClean="0"/>
              <a:t>xy</a:t>
            </a:r>
            <a:r>
              <a:rPr lang="en-US" sz="2000" b="1" i="1" dirty="0" smtClean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OI</a:t>
            </a:r>
            <a:r>
              <a:rPr lang="en-US" sz="2000" dirty="0"/>
              <a:t> = </a:t>
            </a:r>
            <a:r>
              <a:rPr lang="en-US" sz="2000" dirty="0" smtClean="0"/>
              <a:t>1/4</a:t>
            </a:r>
            <a:endParaRPr lang="en-US" sz="2000" dirty="0"/>
          </a:p>
          <a:p>
            <a:pPr lvl="1"/>
            <a:r>
              <a:rPr lang="en-US" sz="2000" dirty="0" smtClean="0"/>
              <a:t>Dense Matrix-vector multiply:  </a:t>
            </a:r>
            <a:r>
              <a:rPr lang="en-US" sz="2000" b="1" i="1" dirty="0" smtClean="0"/>
              <a:t>y</a:t>
            </a:r>
            <a:r>
              <a:rPr lang="en-US" sz="2000" dirty="0" smtClean="0"/>
              <a:t> = </a:t>
            </a:r>
            <a:r>
              <a:rPr lang="en-US" sz="2000" b="1" dirty="0" smtClean="0"/>
              <a:t>A</a:t>
            </a:r>
            <a:r>
              <a:rPr lang="en-US" sz="2000" b="1" i="1" dirty="0" smtClean="0"/>
              <a:t>x</a:t>
            </a:r>
            <a:r>
              <a:rPr lang="en-US" sz="2000" dirty="0" smtClean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OI</a:t>
            </a:r>
            <a:r>
              <a:rPr lang="en-US" sz="2000" dirty="0"/>
              <a:t> </a:t>
            </a:r>
            <a:r>
              <a:rPr lang="en-US" sz="2000" dirty="0" smtClean="0"/>
              <a:t>= 1/2</a:t>
            </a:r>
          </a:p>
          <a:p>
            <a:pPr lvl="1"/>
            <a:r>
              <a:rPr lang="en-US" sz="2000" dirty="0" smtClean="0"/>
              <a:t>Sparse Matrix-vector multiply: </a:t>
            </a:r>
            <a:r>
              <a:rPr lang="en-US" sz="2000" dirty="0"/>
              <a:t> </a:t>
            </a:r>
            <a:r>
              <a:rPr lang="en-US" sz="2000" b="1" i="1" dirty="0"/>
              <a:t>y</a:t>
            </a:r>
            <a:r>
              <a:rPr lang="en-US" sz="2000" dirty="0"/>
              <a:t> = </a:t>
            </a:r>
            <a:r>
              <a:rPr lang="en-US" sz="2000" b="1" dirty="0"/>
              <a:t>A</a:t>
            </a:r>
            <a:r>
              <a:rPr lang="en-US" sz="2000" b="1" i="1" dirty="0"/>
              <a:t>x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OI</a:t>
            </a:r>
            <a:r>
              <a:rPr lang="en-US" sz="2000" dirty="0"/>
              <a:t> = </a:t>
            </a:r>
            <a:r>
              <a:rPr lang="en-US" sz="2000" dirty="0" smtClean="0"/>
              <a:t>1/8 to 1/4</a:t>
            </a:r>
            <a:endParaRPr lang="en-US" sz="2000" dirty="0"/>
          </a:p>
          <a:p>
            <a:pPr lvl="1"/>
            <a:r>
              <a:rPr lang="en-US" sz="2000" dirty="0" smtClean="0"/>
              <a:t>Dense Matrix-matrix multiply: </a:t>
            </a:r>
            <a:r>
              <a:rPr lang="en-US" sz="2000" b="1" dirty="0" err="1" smtClean="0"/>
              <a:t>C</a:t>
            </a:r>
            <a:r>
              <a:rPr lang="en-US" sz="2000" i="1" baseline="-25000" dirty="0" err="1" smtClean="0"/>
              <a:t>n</a:t>
            </a:r>
            <a:r>
              <a:rPr lang="en-US" sz="2000" baseline="-25000" dirty="0" err="1" smtClean="0"/>
              <a:t>x</a:t>
            </a:r>
            <a:r>
              <a:rPr lang="en-US" sz="2000" i="1" baseline="-25000" dirty="0" err="1" smtClean="0"/>
              <a:t>n</a:t>
            </a:r>
            <a:r>
              <a:rPr lang="en-US" sz="2000" dirty="0" smtClean="0"/>
              <a:t> = </a:t>
            </a:r>
            <a:r>
              <a:rPr lang="en-US" sz="2000" b="1" dirty="0" err="1" smtClean="0"/>
              <a:t>A</a:t>
            </a:r>
            <a:r>
              <a:rPr lang="en-US" sz="2000" i="1" baseline="-25000" dirty="0" err="1" smtClean="0"/>
              <a:t>n</a:t>
            </a:r>
            <a:r>
              <a:rPr lang="en-US" sz="2000" baseline="-25000" dirty="0" err="1" smtClean="0"/>
              <a:t>x</a:t>
            </a:r>
            <a:r>
              <a:rPr lang="en-US" sz="2000" i="1" baseline="-25000" dirty="0" err="1" smtClean="0"/>
              <a:t>n</a:t>
            </a:r>
            <a:r>
              <a:rPr lang="en-US" sz="2000" b="1" dirty="0" err="1" smtClean="0"/>
              <a:t>B</a:t>
            </a:r>
            <a:r>
              <a:rPr lang="en-US" sz="2000" i="1" baseline="-25000" dirty="0" err="1"/>
              <a:t>n</a:t>
            </a:r>
            <a:r>
              <a:rPr lang="en-US" sz="2000" baseline="-25000" dirty="0" err="1"/>
              <a:t>x</a:t>
            </a:r>
            <a:r>
              <a:rPr lang="en-US" sz="2000" i="1" baseline="-25000" dirty="0" err="1"/>
              <a:t>n</a:t>
            </a:r>
            <a:r>
              <a:rPr lang="en-US" sz="2000" dirty="0" smtClean="0"/>
              <a:t>,  </a:t>
            </a:r>
            <a:r>
              <a:rPr lang="en-US" sz="2000" b="1" dirty="0" smtClean="0">
                <a:solidFill>
                  <a:srgbClr val="FF0000"/>
                </a:solidFill>
              </a:rPr>
              <a:t>OI</a:t>
            </a:r>
            <a:r>
              <a:rPr lang="en-US" sz="2000" dirty="0" smtClean="0"/>
              <a:t> </a:t>
            </a:r>
            <a:r>
              <a:rPr lang="el-GR" sz="2000" dirty="0" smtClean="0">
                <a:latin typeface="Tahoma"/>
                <a:ea typeface="Tahoma"/>
                <a:cs typeface="Tahoma"/>
              </a:rPr>
              <a:t>ϵ</a:t>
            </a:r>
            <a:r>
              <a:rPr lang="en-US" sz="2000" dirty="0" smtClean="0">
                <a:latin typeface="Tahoma"/>
                <a:ea typeface="Tahoma"/>
                <a:cs typeface="Tahoma"/>
              </a:rPr>
              <a:t> </a:t>
            </a:r>
            <a:r>
              <a:rPr lang="en-US" sz="2000" dirty="0" smtClean="0"/>
              <a:t>[1/4, </a:t>
            </a:r>
            <a:r>
              <a:rPr lang="en-US" sz="2000" i="1" dirty="0" smtClean="0"/>
              <a:t>n</a:t>
            </a:r>
            <a:r>
              <a:rPr lang="en-US" sz="2000" dirty="0" smtClean="0"/>
              <a:t>/6]</a:t>
            </a: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123728" y="6374697"/>
            <a:ext cx="6692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 8]  S. Williams, et al. “</a:t>
            </a:r>
            <a:r>
              <a:rPr lang="en-GB" sz="1200" dirty="0" smtClean="0"/>
              <a:t>Roofline: An Insightful Visual Performance Model for Multicore Architectures,” </a:t>
            </a:r>
            <a:r>
              <a:rPr lang="en-US" sz="1200" dirty="0" smtClean="0"/>
              <a:t>Communications of the ACM, Vol. 52, No. 4, Apr 2009</a:t>
            </a:r>
            <a:r>
              <a:rPr lang="en-US" altLang="zh-CN" sz="1200" dirty="0" smtClean="0"/>
              <a:t>.</a:t>
            </a:r>
            <a:endParaRPr lang="en-GB" sz="1200" dirty="0"/>
          </a:p>
        </p:txBody>
      </p:sp>
      <p:pic>
        <p:nvPicPr>
          <p:cNvPr id="1026" name="Picture 2" descr="C:\Users\chxw.COMP-DEPT\AppData\Local\Microsoft\Windows\Temporary Internet Files\Content.IE5\O0TFZSU5\sad_smiley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191" y="4005064"/>
            <a:ext cx="822217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798011" y="5445224"/>
            <a:ext cx="2968152" cy="822856"/>
            <a:chOff x="1798011" y="5445224"/>
            <a:chExt cx="2968152" cy="822856"/>
          </a:xfrm>
        </p:grpSpPr>
        <p:pic>
          <p:nvPicPr>
            <p:cNvPr id="1027" name="Picture 3" descr="C:\Users\chxw.COMP-DEPT\AppData\Local\Microsoft\Windows\Temporary Internet Files\Content.IE5\O0TFZSU5\overly_happy_by_airedaledogz-d33zou5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5517232"/>
              <a:ext cx="842235" cy="631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8011" y="5445224"/>
              <a:ext cx="1890344" cy="822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639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2051720" y="5354632"/>
            <a:ext cx="64087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Simple Roofline Model: </a:t>
            </a:r>
            <a:br>
              <a:rPr lang="en-US" dirty="0" smtClean="0"/>
            </a:br>
            <a:r>
              <a:rPr lang="en-US" dirty="0" smtClean="0"/>
              <a:t>PERF </a:t>
            </a:r>
            <a:r>
              <a:rPr lang="en-US" dirty="0"/>
              <a:t>= </a:t>
            </a:r>
            <a:r>
              <a:rPr lang="en-US" dirty="0" smtClean="0"/>
              <a:t>MIN(FP_PERF</a:t>
            </a:r>
            <a:r>
              <a:rPr lang="en-US" dirty="0"/>
              <a:t>, </a:t>
            </a:r>
            <a:r>
              <a:rPr lang="en-US" dirty="0" smtClean="0"/>
              <a:t>DRAM_BW </a:t>
            </a:r>
            <a:r>
              <a:rPr lang="en-US" dirty="0"/>
              <a:t>x OI)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051720" y="2330296"/>
            <a:ext cx="0" cy="30243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43064" y="6011996"/>
            <a:ext cx="386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Operational Intensity (Flops/Byte)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96415" y="3626440"/>
            <a:ext cx="461665" cy="754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err="1" smtClean="0"/>
              <a:t>GFlops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051720" y="3016430"/>
            <a:ext cx="6480720" cy="3394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52020" y="2647098"/>
            <a:ext cx="222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DP performance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483768" y="3050376"/>
            <a:ext cx="3744416" cy="23042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651915">
            <a:off x="2900449" y="3941565"/>
            <a:ext cx="238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Stream Bandwidth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656768" y="28404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555776" y="1196752"/>
            <a:ext cx="435664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Intel Xeon E5345</a:t>
            </a:r>
          </a:p>
          <a:p>
            <a:pPr algn="ctr"/>
            <a:r>
              <a:rPr lang="en-US" dirty="0" smtClean="0"/>
              <a:t>FP_PERF = 75GFlops, DRAM_BW = 10GB/s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327248" y="1952700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752734" y="50923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818928" y="557065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1/16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520037" y="5579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1/8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369245" y="5582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8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228184" y="3131676"/>
            <a:ext cx="0" cy="222295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163326" y="559019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1/4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748526" y="5579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435845" y="5582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041134" y="55764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5658388" y="557763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3" name="Isosceles Triangle 2"/>
          <p:cNvSpPr/>
          <p:nvPr/>
        </p:nvSpPr>
        <p:spPr>
          <a:xfrm>
            <a:off x="2717818" y="3209788"/>
            <a:ext cx="3454835" cy="2083722"/>
          </a:xfrm>
          <a:prstGeom prst="triangle">
            <a:avLst>
              <a:gd name="adj" fmla="val 10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Memory-bounded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300192" y="3131676"/>
            <a:ext cx="2160239" cy="214535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Compute-bounded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08222" y="55892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7684894" y="55892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559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GPU </a:t>
            </a:r>
            <a:r>
              <a:rPr lang="en-US" dirty="0"/>
              <a:t>Roofline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51720" y="5354632"/>
            <a:ext cx="56166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051720" y="2330296"/>
            <a:ext cx="0" cy="30243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43064" y="6011996"/>
            <a:ext cx="386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Operational Intensity (Flops/Byte)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52020" y="3050376"/>
            <a:ext cx="277230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58389" y="263886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</a:t>
            </a:r>
            <a:r>
              <a:rPr lang="en-US" altLang="zh-CN" dirty="0" smtClean="0"/>
              <a:t>SP </a:t>
            </a:r>
            <a:r>
              <a:rPr lang="en-US" dirty="0" smtClean="0"/>
              <a:t>performance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052816" y="3050376"/>
            <a:ext cx="4391392" cy="1962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0165275">
            <a:off x="3008420" y="3816664"/>
            <a:ext cx="1873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Peak GM Bandwidth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405389" y="28404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4600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1952700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Performance (</a:t>
            </a:r>
            <a:r>
              <a:rPr lang="en-US" dirty="0" err="1" smtClean="0"/>
              <a:t>GFlops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52734" y="50923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818928" y="557065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1/16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412943" y="5579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1/8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411382" y="55803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32662" y="559019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1/4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460196" y="5579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031645" y="55901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522140" y="55764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940033" y="55827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652369" y="477908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503729" y="1196752"/>
            <a:ext cx="64607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NVIDIA GTX980</a:t>
            </a:r>
          </a:p>
          <a:p>
            <a:pPr algn="ctr"/>
            <a:r>
              <a:rPr lang="en-US" dirty="0" smtClean="0"/>
              <a:t>FP_PERF = 4600GFlops, SM_BW = 2000GB/s, GM_BW = 156GB/s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5773246" y="557676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16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283478" y="558062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32</a:t>
            </a:r>
            <a:endParaRPr lang="en-GB" dirty="0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2051720" y="3050376"/>
            <a:ext cx="2700300" cy="12427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553768" y="409965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140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 rot="20165275">
            <a:off x="2250697" y="3457698"/>
            <a:ext cx="181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Peak SM Bandwidth</a:t>
            </a:r>
            <a:endParaRPr lang="en-GB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765266" y="558100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64</a:t>
            </a:r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6568783" y="3180565"/>
            <a:ext cx="2276174" cy="338554"/>
            <a:chOff x="6568783" y="3180565"/>
            <a:chExt cx="2276174" cy="338554"/>
          </a:xfrm>
        </p:grpSpPr>
        <p:sp>
          <p:nvSpPr>
            <p:cNvPr id="40" name="5-Point Star 39"/>
            <p:cNvSpPr/>
            <p:nvPr/>
          </p:nvSpPr>
          <p:spPr>
            <a:xfrm>
              <a:off x="6568783" y="3184833"/>
              <a:ext cx="274039" cy="288032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814401" y="3180565"/>
              <a:ext cx="20305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Dense matrix multiply</a:t>
              </a:r>
              <a:endParaRPr lang="en-GB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605293" y="4623358"/>
            <a:ext cx="2852704" cy="584356"/>
            <a:chOff x="2605293" y="4623358"/>
            <a:chExt cx="2852704" cy="584356"/>
          </a:xfrm>
        </p:grpSpPr>
        <p:sp>
          <p:nvSpPr>
            <p:cNvPr id="42" name="5-Point Star 41"/>
            <p:cNvSpPr/>
            <p:nvPr/>
          </p:nvSpPr>
          <p:spPr>
            <a:xfrm>
              <a:off x="2884998" y="4623358"/>
              <a:ext cx="274039" cy="288032"/>
            </a:xfrm>
            <a:prstGeom prst="star5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605293" y="4869160"/>
              <a:ext cx="2852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Reduction, sparse operation, </a:t>
              </a:r>
              <a:r>
                <a:rPr lang="en-US" sz="1600" dirty="0" err="1" smtClean="0"/>
                <a:t>etc</a:t>
              </a:r>
              <a:endParaRPr lang="en-GB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605424" y="4054784"/>
            <a:ext cx="1833432" cy="454336"/>
            <a:chOff x="3605424" y="4054784"/>
            <a:chExt cx="1833432" cy="454336"/>
          </a:xfrm>
        </p:grpSpPr>
        <p:sp>
          <p:nvSpPr>
            <p:cNvPr id="4" name="Parallelogram 3"/>
            <p:cNvSpPr/>
            <p:nvPr/>
          </p:nvSpPr>
          <p:spPr>
            <a:xfrm rot="20128150">
              <a:off x="3605424" y="4054784"/>
              <a:ext cx="1833432" cy="215296"/>
            </a:xfrm>
            <a:prstGeom prst="parallelogram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40460" y="4201343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FFT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0684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Machine Learning Tools that Support GPUs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9014761"/>
              </p:ext>
            </p:extLst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3" name="AutoShape 4" descr="HKUST logo的圖片搜尋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40" y="2878998"/>
            <a:ext cx="525784" cy="76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774" y="3033295"/>
            <a:ext cx="1086820" cy="33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9" descr="data:image/png;base64,iVBORw0KGgoAAAANSUhEUgAAAZYAAAB8CAMAAAB9jmb0AAAAllBMVEX///8AOnAAI2UAOG8AL2oANW0AIWQALGkAMmwAJmbd4ugANG0AKmgAKGcALmoAJGUAHWIAHGKJmK/Z3+bu8fT2+PrK0dttgqC6xNEAGWGir8EqTXuAkqzn6/A/W4RwhKHGztlUb5KtuMiZproAAFtIZIsxU3+PnrRfdpeBkqs3WIO2wM4NQHROaY5le5sbRngAEl4ADV0NL88GAAAeHUlEQVR4nO1deb+iOg8WylJkV3HBDfW4HbeZ7//l3pbSDQqC9+rc+b0n/8wZxTbt0yZpmoRerz9E1O8vl8tRQcvhOLuku+Nicj/dVof540povjotdtN+779B/e36U6wMd7fhh7qidLVCRLquW4z00PHtIDCg65omAEAjBDRgwsDXo/3uD0OTDNOTp9v67gNdjXcbyzGCzfu7kkgL8OSj6ddU5LqGERiGAcXvzcB67JIP85lTMhpOd+u5Fdou4sN+Iyyop2w7OGlWGLho6ObqfV0pqX8+3far1Wpu2WVMoG6v7ufBEdF674eG8BWwrfNngVk8rqbnWKEfQLpC7PQ9XY320Efyw7cNl3blnt7TVQva+jIqviy7h+fAE4EJ/O0HmUt+of1a2tH2mxi4zMo9aXD9nq7a0Dh6wkkaQPGJcP/BDbNxIgtpQM8U1s3lPV2NDjPclRNwcILje7pqRWtx1h2F8ZGcdAk58EndnyyX/f704HJYpu/rqt/vj1Nm7bxNXraivjjpunLKU2lHmc7nbbIrmysne3NXo5D25b1pY7YjcbfoS+UjmYQLsEcfZrGXMtPEz97dFxMf7++qiU6uAEvNRpBxceef5VDc0s743X1t7Y911URH4zksvVTSL97goxwiuR9+DpbMfzYZH6Gt3QKW3l08wWixWti9j5ikDd8Oy5gugRqJ/iGa+m1g6UHRrIf3DzKI6UF7f/9uGVJYrD8Ky9hpBctFEmPxh7X+Nz26qEz4f5eG+t8EC58ZTJ+26fe08/DtsPT/G7CwTfsElkzcLu7tcwxiuv3/waK3g6U3F7VL9DH+ctq4/2+w9NvCIppsn+b5B5ZaSsQz5YfPWrcfWGppL3py3+YyVBKDRf+BpUy7gD/p/SlY3n705rB83PWnZOPpoEVT+tO7xfyBpY4S4ckP6xYmP9/vEfnrYOl53ET+sOBlsLy/378PFn4bpcUf4q6gH1gaiMPy6WCdH1gaiN9zfzr8gOuWt8/V3wcL1y3RhwNBf2CpJ35HaH762vgHlnpasifDz55aer0Vg+XtYWp/HSzslvvjm4XDEv7AUibmfIk/nWLQWzFX5du7YvPxfnnZio2nsFAB758/xRsjvlve3tXfBgt17Bv7j/HGiMICnLd39bcJsSK0EX5csfR4IMEnYflLdgvJQjLmfyL5iMV3eG/v6i+DZZdvFr9dbEXSH46H/6KfhMEC/1EzyxZctYMFt9R/5wJtCUsfaxYQt9D2yWVyjXUnDCNnf2zj/1+OL88eY0IMtGhPTdP1PMY5o5b1fc4anmPzEdbBMh6sdNSSo8eP9eXfgCZZDodl41aCpXYpJdgfBoPsaRfDe+xBGHh+gNNhA90dVEe3jnTHg9rje3+77R+R5fhfwkP93WSzLiUxMFiu1R4vdmzP9/fFYn3f7FfzK/TjyqFzudZ9zJUXoIZMw/EXtQuQw6Ke8Z2mB9CwPZzKCaAXbzL5+8H3fP6939zXi/N6ctrsvx+a4YVWsOHNLSw99IzrfIXGjybAiazQiUrO31awJA9XA9Hp6dJY3mKoGdFmd7kc5zqeSxDM7uVWHybOiAPANF2XaCzuGN7OIxu60PElZ+iBwvKo9nnXITQC2zAgzLOk0WSVcoSTycwAMNoft9PdKsqPQEZcl9/NhZhqtDvHBmb4OG+n6SnKz3Gu/hDX0PiXmQ8M8YQZKjjCQ+TphZoLcjLJBOBvAdRq2NDq7xz7wNVskKm/FOg4Q+jNaOLr+NvJ5xzO1vIIH7Gl66EvpgoUuyW7OlSL2K7AzKFwkgKFGbgcrCeT003jWZ6OvEG3uoHWFF0c/Q0x9N14o5RSTbtleEWdeIeCsWQQ5cyC8MFZHX5ZuiPkpuQT4OuW9cWfOT6ACf1IZyErMLI2pbUrwmIesqKAgsTSNgbm7HnyRPLtoyagsArTmEynIWdWJcvlsj/MziFP8iKfnyIhRBD84j+ioYPmd333LI4tkj12GzRAYAmfTYtkTBipsskbYNnNEBuRMBHLA3F8gJjHyqPBjTdiIrBm38dowIqe6GksUIghKUvP9Gn9hChywPx2Ou8u44kFzP1za7EPsbQF0oN9t+jZUmVTZ8wlHeD/Tm0pexbtO6YAKCxuw/UbPe56C+nTB96UliSxRnOyUYGzapgPp/zdHX8TydHXk2IIBpQEjZh34taWXSi6Uq41CRbEKpKKSCZigQiA6xqB56DJgoun1u5Qx1NX1k7Jo8DFuCqAZdedGJZJVEnBZmuQ7ZYGD0MBC5QeGQEsUOKycN4X0+baFQ1TC8sN78ZKxtXAomtIwkvIO2nIWc9/C5Q3rhIswJqf1uv1/TZ3LD8QwvVg9N2c4bnM9YheeSi5Fq2YdtX4YQmCTv8CpMQm8pMDfZDmt9SvPDoQUzIKkivuwavepe6LjQnirG4+SrCcMCqK3Tqgz4vSTSx40BC7lS+kQHnokGARFMMyO64iISXe9e1jvSWWALNm1kY01R1UU5R59rnjoe1peDoSnpZjFL/gZQLawJI7uEEgbcpv3IHKfOvN6chmmfwFnQ/gS6Md5EFyqoW9pjpNF+eXV19oyFjOYfGUsyrCUk5bSbarSJD3tl9bcYWsPuV2HMbFzwEsy7GzuEN8cJ720ROj8QCSzx22zhgsDQU/sKEJQgn6RT5jeqZ4esS0cumagsMifprlgzCUC5vdOljC9KWs/fq4h/xesaaKjQiLIvB6eI8Ec8921YIyzdcSnCi/3NENXUlRHnBYTEkEn3M9Y7P/X5/DsgiwDJYGQBKka6y3qcVWi7RcGSyi+y3JwxiA+m5UQDjjn7L8hnrrcevVbpbnx8n+XngCON+K8/GIaOuo5ujMqlDYpeIlHBZQsgimkVTqhMJSn7SJIQClyA8SqVN3w32nckA2Ehgstvhszqix6ClpS6OAgcdHwccW1ZlLE8RBUHPwaHHK3zqC8jcV1v4pH2GtmTS0GIfyFAmslxFF0yx8xmBR70eS0wZK4fzHfMECreYnI52Kf0k2q2ApKuPULTvmhNBcPgVLNuhaKebj/V1z8mjjqlzOBSUAnPL092f5F16tJcguF0Eg61HarGK6s9+CwNIqRkCJQRtoZiBzn1jkJqL2HMwNDnE9q2Ah/NeHMEyZGAv5HLBUKWCqf4VTzWvLMLXzIN+EJArNeMgQk82iWbWGGi8OEkhygMGi8vosheYoLDViZImOCe61tNWPhOX6jJiMZSCIqaBsPjgsxWYJ6kvM8YwsrirGbGJryjphg6d2A7Z07G9EXFxXxGVENktDACyHxfwtYsdgeRZnROM51aZQ3zY141Buwmtcqj0xMQR88YGz+QjYR8XxqiETjcMiiHiWbMrPXxKhtVafGtz2Guxb9L+ZooO9iIipEaH96e5EDiLoXBLNpRVHYQHPLh2pEFRKpDE6yfqVA01RBsJVGwnL6W5CBgSgZ10HHFM2Hwb9hCohX9nSaJwuiOoDrh0adz6FWybaLJULGGvcMKsZcGtYElf0jYjWS3GoqNSUWma7+1zX/cAFmONwvriU5AzbLW59vznRJaGCZRoBYFWFW7HEKxUERlm6PviWH0A0j4GjP9ZbiSs2H+witDiCVFZ2Mt4u9m7k2EiEmoZvmadU3k9MRihPwUjIqq6Pymw8gaVUqM9hw+0Xnwtm3BINfRVYeY1JE9qhfr2nY4Wcag0LVc6KHZnGAESK6g0FV0L5qSVa12gafRuamCvHAptdVjGEmMpn0q/IEBQE6Gi4HWyuCBDDRCsu8K1gP5hWrdhzo42MVnND1Yn2cWJrqaAos+yo4jAGl+12d17vH5aFh266hh1a9mqtRCSn1rDQ56qwnCPN9BQygupzuMZcDda3h2M5HppG1/Acyz+s0yoiOTFYqGGdkFsjpDtRS+lxsTkEEWrJNfNSxOHjdFQgktOS+jdUpgqSYaDeSOoSGi7VG2U9MX+j4Xk2rtRrGLYXWs51c96Om+8DWsNC7Y0KLCenYhcSOtKfQMQVYSvwHD3Ubot03OQOZ7BQAcMsA9OjAww8P9TharKbNodZMBtZ8yvPIQbrjqciG89h4UMl26XoiTnlDEe3Qgd8nxbptHHkjLrDItuoyXdQF4vDcpNdxJXuu4fTYncZL59ee3NYqINzR1WEiRab5QSPzfq4zVqFvfCCLFVxhWRYrXXc6wRLcUCTe0roTrUX4/6oDbOcWsNiAxUsSw1qCmWfE9ssp2y47BLxVYFlUig28zDt1lJPKLhVUe5IhjWm1HWARSqgSH0ttJRP0w1VHbWGxVPBkllm+bKQ0ajQ+LWul1pisNAzPfWshE8mR0Xcj1z2zCHJ4zTdYHWBZSppFyLFLkXP9U6OevpHsOxmDQdvOqqmC5rmXzLHL12KL1UfYifW8qrFdlgbNtrAImbm0wKFdEE0uCZqqTUsfhWWU9jUKc3F6V76m8FSiJiE9v1SssCixhmLZFid71hmow0scvEq4pqkdsArWa6v75ZlHjlRcw/e43u41uVcSwyWYnmPqCdY79pSzueMzpYhLRA08uaCn51gkWqMEyDo1H5UiF0sGiFQ49WlsHR/f0FZ/DFYXiuhxixCIMUGXMET8doJlp3kSM6NIHqUbTLC66izECtuWO/sLkML1D4v6o/qbogwWApA2b1J9FK4MQ+6Em1kJMPq3WESG61gkUq9EblNp/aV92p0hwUPLQOG4TBGQqXwpLtFGV7RSGVY2G55sVIDC7oSWRkYDe4wiY1WsEzFcEECC9UtqjjUZ9QaFocKsbTX31huvOilbMPEqkthBkvnhBg6H/R+msHyYvUhfqmh8wau4JmF1A0W0UImYot2+0qiVntY2Ir71qE3x47as9fENcuKtrqeNhgshbHAXE6vVrNlZ3AuT5AMe5YC2AmWi7hbiJJnH71Qr7AtLAm/sDJdq5BaNAIPfaYI4qYivfN7JRgs1HJikRidjTpCgo1MoTgb8JnI7wRLKuoWEkLEip+/cHDpDovm7KmI5xdAbvX2j57yu08mnQ9mwtBDAXgxE63PLkRYSJgG9GcSsRMskrOS3HuxCWiKpq+h7rA4ojnD/OZBde1RI6FzWh+DhV6v3P9p+dI9s5ELNT/Wn1sinWC5i+eWYk/y+JHOTqPWsNAdKVvhO2Z8hpVDEwu2cToWQqHzwY7H7FDwyhEAEw/lKPbIGj7XU+2S9Ap6CKd8anqxSwWjs6OjMyyl4Wy42C6rENZ015MLg4VKHDarNUGVz+laUvoBqCRp1LLRBpaR6BOjx3p2HwE6p0y3hoUFCZVW2ZUFoJVLaTFTTB3fUE8VWBKWHfVqFTWukWd4gqd+C0+dBMsT6SkZYnQiuEp7al6U6Z/ult4yZoe18quxmOKpCQeqowosvGpW93VH2WeKDh+G9q71XEu1yZ2kJN63cA3PJZvVUY7/Y1h6F7Ymyt4xzmt9noGK6HzwSHoeWOS+WFdFiN/M0KGlzUIRYXnylrIRd0WhncUg2HGr2evmoGgLy6hOiImnSkP2/XFnlBZ1EWMVlS8sds1/TYzxIGwNZnOzPiq4ykY+q81nL9E8Fsxh4S7ZvHbSiv8CLPxUWfaO8YKnwOmwWpiBzFsTQn6i194Su+Kx9R4Q4jWfs5GvkMbtnuiCHTYTrOEBh8tVpUjW0r8BS+/Bhiwndm35GRR47W33yrkFaTAhQi5+yQVzkZxWbQp/ibA0/0A8tFgSd0KnZtBBYrSGhQoBFSwjXtlUdvLO+RIFVmsfTMX50iMpTayPl04vYkhqq/OdCEvj1cxF0CzepPYrMGtfBY4nUjQ/17hb0GmfxWBL3vLhTOAqurcUr2XHfk5AmFV7/sJpX5D/7Q5SIixNlwB9IT/bK8N3EgMuA7NWACc76SsGS2O0wTNYBHMMSjE+A1F0QKdeQqeCVqqEWGAaCwhrZryuldTZQo3+iMvBdm4HKdM4rl1SS5+jYlXdfw8xVAn4YKdSstk9jqQAIRaxrw6G54Oiu7FG+fH5t6Wj001KKrf9gUp8DBe6NVNE7Es7eCcaoRqc3VWierm7Wl+Zegg8CaldkScJlloLeczVvanSeokm1TkBQXQ4SqHH/e3EC6ElbzOe39JsKDBYjBoD9cbUni8tmW852d+wHgMp9Hh5WZuh4X+LBZpYKR5pZS3kqhLQCdZS/sEoG8yjIKjVrCwJqaWjXXwrS+3N74CdmYFzUGqs0aNU7sAMHAvu74vB4DzZPHTdg2gsJenGhVizfcMqMNcGIgpp8NIQ9p7MFTAcy17dF+fBeX2aO4gr4MYS1mw+SjwNYiA3BX09PJzW58FgfV/Zum+YjTWk6KG7VUhA0hdfLVUumFLQ5crcXl5NBjiiTVjiG08jxJHUMLdDzPhe3hP8XZZO2rBfEn5KtmuqnAiaz5iL62ZdKVmCOHEh4Qpn8lt7scVkzNJTNVvONNhGZrkhAIqW8m+8a1Y/Bnrobr7/Oe4f16vmGk5Y6ssIBqXyATuN3qRD/dq0qlNLLqUjT4X1zdpdTja3/f77KiYw27rxOOwR3U7cSX9cXQEw7VBo10DLEs/nvFSlbBsJXZ0uvPjh1DCqwLBHwwdRwNn+CkwAAmk+fMf3guuGqujlwalvCTTUksipEMSNbyfIi5EVVl9edAdwE9DQ7ds5nY4RXXZ3TSfFQUwj9JV6Tuz5HkMl4wBGq0zAL3IRwbw6m4cpz3TISwDhz3/RR7e/inpouCAaroiGiX7ilCKR1oLZ5XphGGnFBCQLq1pOhjymz+lxxjWA0JVZlGfDrIOAm4lb6KmBMT1j90w45U665jes9L/QVHie7+hW5LjXB6KrHVmhbxsQV48zbM9xQgenc+X/C61DY4FH1u4k9NwS5wBN0kSuLmH7fnD93qwHu+0FEc7mOS/ut9X86nq+zy7j+nPD9gNXe8wPqz0uoIi22GH+uAIDsW6UpekJaVzbxsPCMAf2L3YeHJ1t363MpB1t+JAWqGM02Cvq6pv0hZgxbR99ehWv2NKHXtl8wIgOLXwy+b3Nk7cTDLeILtmwL2Z8LIfZdrDeP7xIR5AgCkM98h/7RX0+V4WS7cYJbWgWOxFnJ962n6nRO93t0nSb0w79KU3A9BToOKWu4Aop/lWTNmug8eIaeUiOFnUdDS96DNqdL91XEghEGvWH4+l0mo2H/Vd4H6fr1TUILR0+NsfsT9RNVtEwXewf0LGs4HEbTP8JV8vLYDPHFfH862qxbe0GRcbVp1/RraL/Ch4y/YtcdWwqeDG8/IfeSVO/ne/4hz5KK1OL/2h9+B9SUGY1lN36oT9FB/OFQLofejNtnYa6Oz/0hygJQNeAtR96P62NrvFqP/R+wmWMnmTl/dDn6QFeypb7obfS2daaa1b80B8gnIjzLIX1g6R6O0ZbGrWtevNPOunW08uEnc1+p3DMlVmEvI0sEls9ucHi0OOCOP/A9Mc4gI2HBqwhjjifOAYhPb8K9/BlmnZYMyOwv4ksy9rnW3dqu4u8RUb6CBkn9AJ1F5TeT5ScXfRb/UQd5rFLCFol9rcH1Em04vJhuLkB6tEf6mKzVy3/cUSbIl7D/h2/GiUoIoxSGw/iui+utAY3+iqhg4mDQEY+VxC7zaptntk66OzRX7lFvb5RTN7l4Ls0ExGCGf5nYuDaLkOLv+rBy6PkJoaWX9QbUQ6LA4ARBAakL5iZzlyIb5YsHKw2dfJMKt8O8L2aaxhBjF/sAQofkQ1m0pIf6wG+gXJd+i4fCwBSXm0mMZ/MQzfwUSchu76/eyYLER9aIizAzH+sIz55U+kMurZvmwbJIk89YOJB2CRt69twC9FzcHFmMF26mGLXbJlnlpeU77ZZhN0SkZUAWX6iq5HdAvOSOxqgroOpkwezT6A7GWA659yh3XI+L26hFu5Ic5p3n0538y/87dTPYVmcz+eTa+4H6N8eDjogaW/0X0rLGMBHml1uDq1LheYy72ogB4A8oBkcUScPj70YKdQgoK8pGupilCgaAP7H0cwja2o607zVNtvODW2Gd2Zqm7fzeX2FJF1rZWo2WRjFbtHZbrn4ptmu+lJenr/r9ZcKFs3PF7EMy8CgmQV3mOe6T6CUDeORnqcOSchNvcIvl+Wf+mzipx4vDuOStLdyztrNLfJIdn5RIFlXZvkePfAgP9xRh/kFdQRpnkINLAb/DAKb/PIE832Q2uSeam96aY/E2ZOCORVYNsZtbzaUmuSUJ7T6Ha+/lLCQrC4ZlqFFbQm/UEJKWHqAZLouDPENEwIsFwGWbb7vdrYn19SLWZLi3iTJP2pYvKrv72asEosG+dbAwtMYLj4TSjB3jSBYduSLXO1hWMiLdMqwJLG9Te02eSo7R3vhrlgFyxXnLJVhQSciklp28Ynyr4HlQWpJHQMx4r0Glt7ctFGPpsx0arOfTj0yxUpYMqcSZD2K0LSyIT2F5Q7Z2hkYmC0KS+bnez3PSsmr5pdhSe14tIyaw1gID3ncY0fNooTFm4b5xijBcgzI3drJJb9QwzKyyOjHsZgbVwfL2LLTrRfKB601ZNlPI4sEjSth2QWVuNHURgYMndvnQuwBWJBN5mP/LhViZyKxV6Z90YGdVGH5hgf8Ye0rQIReX9ksKlji3sbFmq4EyzLKg5qTsAhlRyp/s54gIioHwZKMRuNvt3hHy8bTvCuNnaqDpXeDj3m5BsXeDBneBolORip/jekuhpgsYOWVAgc8W8xeUsMCTNJUH1+uM6XWzysYpLZxTEbL1CcpwWhykrVhTCqwLCMMX2o/jScmGeqdN4sKlgjnLSCpXYIFSRxsNl68InpjAomB7JBbBASLFVmO6VFpvY5dYBc5OrWw9BHW5czGlcnLRVxJFWxdAwEmFthHGCgHspPZQriS+js1u0UjTY3x3ywyb5mrztTWjCiybJO8Fi+fHAMzWILlGMQle1lNaZ6/+cIBXwkLMoGQpivDQuzYm1nU9plAMD8gmhOLC8HieaYGeZj18BQhSydPpqyFBUmsipm5Mh0Gi1nAAgDu6vAYSz8tv6PuGOTmxrbooma3FE0NcQ18r7xbNOgHAKzGfHIu+JsSLA/yigGEf2OE2JAE4JYD4luQCEt+XsxhQWyEl2sJllyKJSFNgq7qlmy6h9KcL9e6FmCZVg/LtioI7ny6E4u8BkKpW85GpXgCuf9LCj33VLdceaL9OLcfsLWRoTMlWAqTc3O9dC/BMrSIqbC1GytBJiTy9xVv2F65W3IDogxL7xsJh6lPrUKlyp+bM8lm3dq54dMJll3AnkCTlSseJSxbrxT9PkSyzgnD0CuKqzy1xDYuWwCo0wVV+dMQEsFMYFmiZh+aCMvC0CDqyIHNyrx4tUp3zYI5KyRGXydLjcBCkjhLsCAVl64hPUMrYcn00oV1rGEnRydYhhFLmFpDcoZVwrKMNbmy3MJwQx2TQ/JRn8KS2uyBOcD1ngojbm8SfVeIkh1OhBNhgSDIOwoDraEAVfEiopfiW3eF2YvkMqnLW8CSW3YlWNCGWj2Ym0ltIB+KERUhrkhk4ynuBAs+zZBHxjogh2z1cXJl0uI/yz3uzka8JZhGQV4L8SksSEYW76RM/ZzPApaxRaxNKuFxyrIASxZ627yf5OLVV29ZFUmsr2yW3mgGwt2olyC+iLuQwoIdbCVYensX8PdcTWCQjnPKR1bAkun5iBLPx/HS4wfI6z50g2U80/TFspdsPZoFpYZl+EvzsJN5OAjtFT5eepw37EYc6ua+4DBRwtLb6fnolwNdi/Fv6ZEHGYPTHocFq24BljtkMaseqCl9MNTo23nbpUqWKZ2BwIojGxSpahQW/B62Miz4Rb3sjRfIQA4cTGFEGCSbFdksaETpb9cIowjZy/my6wYL5snQMU+F8V0DSy/9ZbphHOkGxOmcd8gqFWcOzjZEusbMOXS+RmpYencLj94yQJwzRWEZW7n9w+whJNI5LInDw/AI/hVKWA4akGz6DnSBumd7OnVDzKyvoumY/HWafVFYki99xjIT7zOdUJRbcL8tsoSmXxGewvE+dmzbiYiEvHz9YrDwP/OJ+P1bkaWaPSzPtkOWsv1lzaoP4V7mEXrOiXFmWPLFeetZ1lfSG34VHOp4IDoZzpf1S2whtfHoLY1M7u73b9Lld/yFgJ5HX8UxHloY2dEXTpTefn0xKLKvWTX4azQISZ6TaXiz10P0h9t0y2+v+tQUX5K/lsNhInzJbvKWfUpko/cLE2zYJ8+PpmlKkyhGQ5YzNxr2pQTdmlQNiafecFh3PuhfaC9JX2gJMZf0kiFjkbdRaWqMeqIfMW5G+W/4XIz6xY/7bF7YaEscjU9xgF+bjd9Mtdj+BB3/RyhPFgTzQee8nv8Bw+sU21YfRsQ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060" y="3041605"/>
            <a:ext cx="1086820" cy="33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043" y="3016890"/>
            <a:ext cx="1105911" cy="36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838969"/>
            <a:ext cx="757993" cy="83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034879"/>
            <a:ext cx="1046505" cy="37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47664" y="6391173"/>
            <a:ext cx="741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[Ref 9] W. Fang, et al. “</a:t>
            </a:r>
            <a:r>
              <a:rPr lang="en-GB" sz="1200" dirty="0"/>
              <a:t>Parallel Data Mining on Graphics Processors,” Technical Report </a:t>
            </a:r>
            <a:r>
              <a:rPr lang="en-GB" sz="1200" dirty="0" smtClean="0"/>
              <a:t>HKUST CS0807, Oct </a:t>
            </a:r>
            <a:r>
              <a:rPr lang="en-GB" sz="1200" dirty="0"/>
              <a:t>2008</a:t>
            </a:r>
            <a:r>
              <a:rPr lang="en-US" sz="1200" dirty="0" smtClean="0"/>
              <a:t>.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07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DD2B08-7BC7-4EDA-949E-04B4E6A6F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C6025C-38A9-4E71-A955-6A471BB26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CE9A6E-9F55-4590-89A4-5ADFCF225E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BAB0554-0DDD-4D0F-AFD3-323DFCEE5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EB0C04-2A19-4697-B8EB-B58EA5C367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C832E1B-96FE-4539-8D2C-DCF299ECE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0805246-C6DC-4A3D-A0E8-AAA32E0AD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789040"/>
            <a:ext cx="1475656" cy="147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ML: </a:t>
            </a:r>
            <a:r>
              <a:rPr lang="en-US" dirty="0" err="1" smtClean="0"/>
              <a:t>BIDMach</a:t>
            </a:r>
            <a:r>
              <a:rPr lang="en-US" dirty="0" smtClean="0"/>
              <a:t> [10]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</a:t>
            </a:r>
            <a:r>
              <a:rPr lang="en-GB" sz="2400" dirty="0"/>
              <a:t>framework for developing </a:t>
            </a:r>
            <a:r>
              <a:rPr lang="en-GB" sz="2400" dirty="0" smtClean="0"/>
              <a:t>general ML algorithms with GPUs</a:t>
            </a:r>
          </a:p>
          <a:p>
            <a:endParaRPr lang="en-US" sz="2400" dirty="0" smtClean="0"/>
          </a:p>
          <a:p>
            <a:r>
              <a:rPr lang="en-US" sz="2400" dirty="0" smtClean="0"/>
              <a:t>Implemented algorithms:</a:t>
            </a:r>
          </a:p>
          <a:p>
            <a:pPr lvl="1"/>
            <a:r>
              <a:rPr lang="en-GB" sz="2000" dirty="0"/>
              <a:t>Logistic and Linear </a:t>
            </a:r>
            <a:r>
              <a:rPr lang="en-GB" sz="2000" dirty="0" smtClean="0"/>
              <a:t>Regression, Support </a:t>
            </a:r>
            <a:r>
              <a:rPr lang="en-GB" sz="2000" dirty="0"/>
              <a:t>Vector </a:t>
            </a:r>
            <a:r>
              <a:rPr lang="en-GB" sz="2000" dirty="0" smtClean="0"/>
              <a:t>Classification, Factorization Machines, Sparse </a:t>
            </a:r>
            <a:r>
              <a:rPr lang="en-GB" sz="2000" dirty="0"/>
              <a:t>Factor </a:t>
            </a:r>
            <a:r>
              <a:rPr lang="en-GB" sz="2000" dirty="0" smtClean="0"/>
              <a:t>Analysis, Topic </a:t>
            </a:r>
            <a:r>
              <a:rPr lang="en-GB" sz="2000" dirty="0"/>
              <a:t>Models: Latent </a:t>
            </a:r>
            <a:r>
              <a:rPr lang="en-GB" sz="2000" dirty="0" err="1"/>
              <a:t>Dirichlet</a:t>
            </a:r>
            <a:r>
              <a:rPr lang="en-GB" sz="2000" dirty="0"/>
              <a:t> </a:t>
            </a:r>
            <a:r>
              <a:rPr lang="en-GB" sz="2000" dirty="0" smtClean="0"/>
              <a:t>Allocation, Non-negative </a:t>
            </a:r>
            <a:r>
              <a:rPr lang="en-GB" sz="2000" dirty="0"/>
              <a:t>Matrix </a:t>
            </a:r>
            <a:r>
              <a:rPr lang="en-GB" sz="2000" dirty="0" smtClean="0"/>
              <a:t>Factorization, Simple </a:t>
            </a:r>
            <a:r>
              <a:rPr lang="en-GB" sz="2000" dirty="0"/>
              <a:t>Deep Neural </a:t>
            </a:r>
            <a:r>
              <a:rPr lang="en-GB" sz="2000" dirty="0" smtClean="0"/>
              <a:t>Networks, K-Means, Random Forests …</a:t>
            </a:r>
            <a:endParaRPr lang="en-GB" sz="2000" dirty="0"/>
          </a:p>
          <a:p>
            <a:endParaRPr lang="en-US" sz="2400" dirty="0" smtClean="0"/>
          </a:p>
          <a:p>
            <a:r>
              <a:rPr lang="en-US" sz="2400" dirty="0" smtClean="0"/>
              <a:t>Benchmarking results (2015): </a:t>
            </a: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github.com/BIDData/BIDMach/wiki/Benchmarks</a:t>
            </a:r>
            <a:r>
              <a:rPr lang="en-US" sz="2400" dirty="0" smtClean="0"/>
              <a:t> 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123728" y="6374697"/>
            <a:ext cx="6692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 10] H. </a:t>
            </a:r>
            <a:r>
              <a:rPr lang="en-US" sz="1200" dirty="0"/>
              <a:t>Zhao, </a:t>
            </a:r>
            <a:r>
              <a:rPr lang="en-US" sz="1200" dirty="0" smtClean="0"/>
              <a:t>et al. “</a:t>
            </a:r>
            <a:r>
              <a:rPr lang="en-GB" sz="1200" dirty="0" err="1"/>
              <a:t>BIDMach</a:t>
            </a:r>
            <a:r>
              <a:rPr lang="en-GB" sz="1200" dirty="0"/>
              <a:t>: </a:t>
            </a:r>
            <a:r>
              <a:rPr lang="en-GB" sz="1200" dirty="0" smtClean="0"/>
              <a:t> A </a:t>
            </a:r>
            <a:r>
              <a:rPr lang="en-GB" sz="1200" dirty="0"/>
              <a:t>Very Fast and Scalable ML Toolkit for Big Data,” </a:t>
            </a:r>
            <a:r>
              <a:rPr lang="en-US" sz="1200" dirty="0" smtClean="0"/>
              <a:t>under submission.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301208"/>
            <a:ext cx="684076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One GPU can beat large CPU cluster in many cases!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0840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Arms Race in Deep Neural Networks: </a:t>
            </a:r>
            <a:br>
              <a:rPr lang="en-US" dirty="0" smtClean="0"/>
            </a:br>
            <a:r>
              <a:rPr lang="en-US" dirty="0" err="1" smtClean="0"/>
              <a:t>Caffe</a:t>
            </a:r>
            <a:r>
              <a:rPr lang="en-US" dirty="0"/>
              <a:t>, CNTK, </a:t>
            </a:r>
            <a:r>
              <a:rPr lang="en-US" dirty="0" err="1"/>
              <a:t>TensorFlow</a:t>
            </a:r>
            <a:r>
              <a:rPr lang="en-US" dirty="0" smtClean="0"/>
              <a:t>, DSSTNE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560599"/>
              </p:ext>
            </p:extLst>
          </p:nvPr>
        </p:nvGraphicFramePr>
        <p:xfrm>
          <a:off x="323528" y="1628800"/>
          <a:ext cx="8424936" cy="37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495"/>
                <a:gridCol w="1483460"/>
                <a:gridCol w="1483460"/>
                <a:gridCol w="1701780"/>
                <a:gridCol w="1813741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Caffe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CNTK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TensorFlow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DSSTNE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Provider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UC</a:t>
                      </a:r>
                      <a:r>
                        <a:rPr lang="en-US" altLang="zh-CN" sz="1400" baseline="0" dirty="0" smtClean="0"/>
                        <a:t> Berkeley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Microsoft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Google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Amazon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Release date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Jun 2014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aseline="0" dirty="0" smtClean="0"/>
                        <a:t>Dec 2015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Nov</a:t>
                      </a:r>
                      <a:r>
                        <a:rPr lang="en-US" altLang="zh-CN" sz="1400" baseline="0" dirty="0" smtClean="0"/>
                        <a:t> 2015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Jan 2016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APIs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C/C++, Python, </a:t>
                      </a:r>
                      <a:r>
                        <a:rPr lang="en-US" altLang="zh-CN" sz="1400" dirty="0" err="1" smtClean="0"/>
                        <a:t>Matlab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C++;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Python, </a:t>
                      </a:r>
                    </a:p>
                    <a:p>
                      <a:r>
                        <a:rPr lang="en-US" altLang="zh-CN" sz="1400" dirty="0" smtClean="0"/>
                        <a:t>C# (in plan)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C++, Python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No</a:t>
                      </a:r>
                      <a:endParaRPr lang="zh-CN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aseline="0" dirty="0" smtClean="0"/>
                        <a:t>Multi-GPU support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Yes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Yes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Yes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GPU cluster support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/>
                        <a:t>CaffeOnSpark</a:t>
                      </a:r>
                      <a:r>
                        <a:rPr lang="en-US" altLang="zh-CN" sz="1400" baseline="0" dirty="0" smtClean="0"/>
                        <a:t> </a:t>
                      </a:r>
                    </a:p>
                    <a:p>
                      <a:pPr algn="l"/>
                      <a:r>
                        <a:rPr lang="en-US" altLang="zh-CN" sz="1400" baseline="0" dirty="0" smtClean="0"/>
                        <a:t>(by Yahoo)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Yes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Yes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Yes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CUDA library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cuDNN</a:t>
                      </a:r>
                      <a:r>
                        <a:rPr lang="en-US" altLang="zh-CN" sz="1400" dirty="0" smtClean="0"/>
                        <a:t>(v4, v5)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cuDNN</a:t>
                      </a:r>
                      <a:r>
                        <a:rPr lang="en-US" altLang="zh-CN" sz="1400" dirty="0" smtClean="0"/>
                        <a:t>(v4)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err="1" smtClean="0"/>
                        <a:t>cuDNN</a:t>
                      </a:r>
                      <a:r>
                        <a:rPr lang="en-US" altLang="zh-CN" sz="1400" dirty="0" smtClean="0"/>
                        <a:t>(v4,v5)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 smtClean="0"/>
                        <a:t>cuBLAS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OS support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Linux,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baseline="0" dirty="0" err="1" smtClean="0"/>
                        <a:t>MacOS</a:t>
                      </a:r>
                      <a:r>
                        <a:rPr lang="en-US" altLang="zh-CN" sz="1400" baseline="0" dirty="0" smtClean="0"/>
                        <a:t>, Windows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Linux,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baseline="0" dirty="0" err="1" smtClean="0"/>
                        <a:t>MacOS</a:t>
                      </a:r>
                      <a:r>
                        <a:rPr lang="en-US" altLang="zh-CN" sz="1400" baseline="0" dirty="0" smtClean="0"/>
                        <a:t>, Windows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Linux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Linux/Docker/AWS</a:t>
                      </a:r>
                      <a:endParaRPr lang="zh-CN" alt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84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rtl="0"/>
            <a:r>
              <a:rPr lang="en-US" dirty="0" smtClean="0"/>
              <a:t>Some Stories of “Two Cities”</a:t>
            </a:r>
            <a:endParaRPr lang="en-GB" dirty="0"/>
          </a:p>
          <a:p>
            <a:pPr lvl="0" rtl="0"/>
            <a:endParaRPr lang="en-US" dirty="0" smtClean="0"/>
          </a:p>
          <a:p>
            <a:pPr lvl="0" rtl="0"/>
            <a:r>
              <a:rPr lang="en-US" dirty="0" smtClean="0"/>
              <a:t>Evolution of </a:t>
            </a:r>
            <a:r>
              <a:rPr lang="en-US" altLang="zh-CN" dirty="0" smtClean="0"/>
              <a:t>CPUs/</a:t>
            </a:r>
            <a:r>
              <a:rPr lang="en-US" dirty="0" smtClean="0"/>
              <a:t>GPUs in the last decade</a:t>
            </a:r>
            <a:endParaRPr lang="en-GB" dirty="0"/>
          </a:p>
          <a:p>
            <a:pPr lvl="0" rtl="0"/>
            <a:endParaRPr lang="en-US" dirty="0" smtClean="0"/>
          </a:p>
          <a:p>
            <a:pPr lvl="0" rtl="0"/>
            <a:r>
              <a:rPr lang="en-US" dirty="0" smtClean="0"/>
              <a:t>Roofline model: understand the GPU performance</a:t>
            </a:r>
            <a:endParaRPr lang="en-GB" dirty="0"/>
          </a:p>
          <a:p>
            <a:pPr lvl="0" rtl="0"/>
            <a:endParaRPr lang="en-US" dirty="0" smtClean="0"/>
          </a:p>
          <a:p>
            <a:pPr lvl="0" rtl="0"/>
            <a:r>
              <a:rPr lang="en-US" dirty="0" smtClean="0"/>
              <a:t>GPU-accelerated machine learning tools</a:t>
            </a:r>
            <a:endParaRPr lang="en-GB" dirty="0"/>
          </a:p>
          <a:p>
            <a:pPr lvl="0" rtl="0"/>
            <a:endParaRPr lang="en-US" dirty="0" smtClean="0"/>
          </a:p>
          <a:p>
            <a:pPr lvl="0" rtl="0"/>
            <a:r>
              <a:rPr lang="en-US" dirty="0" smtClean="0"/>
              <a:t>How does machine leaning affect/help GPU computing?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89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Benchmarking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275438" y="2564904"/>
            <a:ext cx="4724546" cy="3641050"/>
            <a:chOff x="4275438" y="2636912"/>
            <a:chExt cx="4724546" cy="3569042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76685418"/>
                </p:ext>
              </p:extLst>
            </p:nvPr>
          </p:nvGraphicFramePr>
          <p:xfrm>
            <a:off x="4427984" y="3284984"/>
            <a:ext cx="4572000" cy="29209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5724128" y="2636912"/>
              <a:ext cx="210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/>
                <a:t>ImageNet (</a:t>
              </a:r>
              <a:r>
                <a:rPr kumimoji="1" lang="en-US" altLang="zh-CN" dirty="0" err="1" smtClean="0"/>
                <a:t>AlexNet</a:t>
              </a:r>
              <a:r>
                <a:rPr kumimoji="1" lang="en-US" altLang="zh-CN" dirty="0" smtClean="0"/>
                <a:t>)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75438" y="3150772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Speedup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195736" y="1381421"/>
            <a:ext cx="5055218" cy="797904"/>
            <a:chOff x="2195736" y="1381421"/>
            <a:chExt cx="5055218" cy="797904"/>
          </a:xfrm>
        </p:grpSpPr>
        <p:pic>
          <p:nvPicPr>
            <p:cNvPr id="4098" name="Picture 2" descr="C:\Users\chxw.COMP-DEPT\AppData\Local\Microsoft\Windows\Temporary Internet Files\Content.IE5\F3XVA7YP\VS[1]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1381421"/>
              <a:ext cx="1213543" cy="797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195736" y="1449969"/>
              <a:ext cx="1296144" cy="6463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Nvidia</a:t>
              </a:r>
              <a:r>
                <a:rPr lang="en-US" dirty="0" smtClean="0"/>
                <a:t> GTX980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80112" y="1437490"/>
              <a:ext cx="1670842" cy="64633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Intel </a:t>
              </a:r>
              <a:r>
                <a:rPr lang="en-US" dirty="0" smtClean="0"/>
                <a:t>quad-core </a:t>
              </a:r>
            </a:p>
            <a:p>
              <a:pPr algn="ctr"/>
              <a:r>
                <a:rPr lang="en-US" dirty="0" smtClean="0"/>
                <a:t>i7-3770 </a:t>
              </a:r>
              <a:endParaRPr lang="en-GB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3528" y="2636912"/>
            <a:ext cx="4032448" cy="3559750"/>
            <a:chOff x="323528" y="2636912"/>
            <a:chExt cx="4032448" cy="3559750"/>
          </a:xfrm>
        </p:grpSpPr>
        <p:sp>
          <p:nvSpPr>
            <p:cNvPr id="7" name="TextBox 6"/>
            <p:cNvSpPr txBox="1"/>
            <p:nvPr/>
          </p:nvSpPr>
          <p:spPr>
            <a:xfrm>
              <a:off x="323528" y="3140968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Speedup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86959" y="2636912"/>
              <a:ext cx="1653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/>
                <a:t>MNIST (</a:t>
              </a:r>
              <a:r>
                <a:rPr kumimoji="1" lang="en-US" altLang="zh-CN" dirty="0" err="1"/>
                <a:t>LeNet</a:t>
              </a:r>
              <a:r>
                <a:rPr kumimoji="1" lang="en-US" altLang="zh-CN" dirty="0"/>
                <a:t>)</a:t>
              </a:r>
              <a:endParaRPr lang="en-GB" dirty="0"/>
            </a:p>
          </p:txBody>
        </p:sp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4834761"/>
                </p:ext>
              </p:extLst>
            </p:nvPr>
          </p:nvGraphicFramePr>
          <p:xfrm>
            <a:off x="323528" y="3429000"/>
            <a:ext cx="4032448" cy="27676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custDataLst>
      <p:tags r:id="rId1"/>
    </p:custDataLst>
    <p:extLst>
      <p:ext uri="{BB962C8B-B14F-4D97-AF65-F5344CB8AC3E}">
        <p14:creationId xmlns:p14="http://schemas.microsoft.com/office/powerpoint/2010/main" val="427565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Benchmarking </a:t>
            </a:r>
            <a:r>
              <a:rPr lang="en-US" dirty="0" smtClean="0"/>
              <a:t>Results (Cont.)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DSSTNE is designed for sparse data</a:t>
            </a:r>
          </a:p>
          <a:p>
            <a:pPr lvl="1"/>
            <a:r>
              <a:rPr lang="en-GB" dirty="0"/>
              <a:t>Deep Scalable Sparse Tensor Network </a:t>
            </a:r>
            <a:r>
              <a:rPr lang="en-GB" dirty="0" smtClean="0"/>
              <a:t>Engine</a:t>
            </a:r>
          </a:p>
          <a:p>
            <a:pPr lvl="1"/>
            <a:endParaRPr lang="en-US" dirty="0"/>
          </a:p>
          <a:p>
            <a:r>
              <a:rPr lang="en-US" dirty="0" smtClean="0"/>
              <a:t>Experiments:</a:t>
            </a:r>
          </a:p>
          <a:p>
            <a:pPr lvl="1"/>
            <a:r>
              <a:rPr lang="en-US" dirty="0" smtClean="0"/>
              <a:t>Dataset</a:t>
            </a:r>
            <a:r>
              <a:rPr lang="en-US" dirty="0" smtClean="0"/>
              <a:t>: </a:t>
            </a:r>
            <a:r>
              <a:rPr lang="en-US" dirty="0" err="1" smtClean="0"/>
              <a:t>MovieLens</a:t>
            </a:r>
            <a:r>
              <a:rPr lang="en-US" dirty="0" smtClean="0"/>
              <a:t> 20M view</a:t>
            </a:r>
          </a:p>
          <a:p>
            <a:pPr lvl="2"/>
            <a:r>
              <a:rPr lang="en-GB" dirty="0"/>
              <a:t>20 million ratings and 465,000 tag applications applied to 27,000 movies by 138,000 </a:t>
            </a:r>
            <a:r>
              <a:rPr lang="en-GB" dirty="0" smtClean="0"/>
              <a:t>users</a:t>
            </a:r>
            <a:endParaRPr lang="en-US" dirty="0"/>
          </a:p>
          <a:p>
            <a:pPr lvl="1"/>
            <a:r>
              <a:rPr lang="en-US" dirty="0" smtClean="0"/>
              <a:t>Network</a:t>
            </a:r>
            <a:r>
              <a:rPr lang="en-US" dirty="0" smtClean="0"/>
              <a:t>: 5-layer </a:t>
            </a:r>
            <a:r>
              <a:rPr lang="en-US" dirty="0" err="1" smtClean="0"/>
              <a:t>AutoEncoder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Our </a:t>
            </a:r>
            <a:r>
              <a:rPr lang="en-US" dirty="0" smtClean="0"/>
              <a:t>benchmarking </a:t>
            </a:r>
            <a:r>
              <a:rPr lang="en-US" dirty="0" smtClean="0"/>
              <a:t>results:</a:t>
            </a:r>
          </a:p>
          <a:p>
            <a:pPr lvl="1"/>
            <a:r>
              <a:rPr lang="en-US" dirty="0" err="1" smtClean="0"/>
              <a:t>TensorFlow</a:t>
            </a:r>
            <a:r>
              <a:rPr lang="en-US" dirty="0" smtClean="0"/>
              <a:t> on GPU is 20x faster than on CPU</a:t>
            </a:r>
          </a:p>
          <a:p>
            <a:pPr lvl="1"/>
            <a:r>
              <a:rPr lang="en-US" dirty="0" smtClean="0"/>
              <a:t>But, DSSTNE </a:t>
            </a:r>
            <a:r>
              <a:rPr lang="en-US" dirty="0"/>
              <a:t>is 15x faster than </a:t>
            </a:r>
            <a:r>
              <a:rPr lang="en-US" dirty="0" err="1" smtClean="0"/>
              <a:t>TensorFlow</a:t>
            </a:r>
            <a:r>
              <a:rPr lang="en-US" dirty="0" smtClean="0"/>
              <a:t> on GPU!</a:t>
            </a:r>
            <a:endParaRPr lang="en-US" dirty="0"/>
          </a:p>
          <a:p>
            <a:pPr lvl="1"/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896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75" y="3356992"/>
            <a:ext cx="2376487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ML Affect GPU Computing?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success of ML makes a huge impact on the design of new GPU architectures</a:t>
            </a:r>
          </a:p>
          <a:p>
            <a:endParaRPr lang="en-US" dirty="0" smtClean="0"/>
          </a:p>
          <a:p>
            <a:r>
              <a:rPr lang="en-US" dirty="0" err="1" smtClean="0"/>
              <a:t>Nvidia’s</a:t>
            </a:r>
            <a:r>
              <a:rPr lang="en-US" dirty="0" smtClean="0"/>
              <a:t> latest GPU, </a:t>
            </a:r>
            <a:r>
              <a:rPr lang="en-US" b="1" dirty="0" smtClean="0"/>
              <a:t>Tesla P100</a:t>
            </a:r>
            <a:r>
              <a:rPr lang="en-US" dirty="0" smtClean="0"/>
              <a:t>, is designed to fit deep learning [11]</a:t>
            </a:r>
          </a:p>
          <a:p>
            <a:endParaRPr lang="en-US" dirty="0"/>
          </a:p>
          <a:p>
            <a:pPr lvl="1"/>
            <a:r>
              <a:rPr lang="en-US" dirty="0" smtClean="0"/>
              <a:t>16-bit half-precision (HP) floating point operations</a:t>
            </a:r>
          </a:p>
          <a:p>
            <a:pPr lvl="2"/>
            <a:r>
              <a:rPr lang="en-US" dirty="0" smtClean="0"/>
              <a:t>Users can choose 21.2TFlops in HP or10.6TFlops in SP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3D stacked memory (HBM2)</a:t>
            </a:r>
          </a:p>
          <a:p>
            <a:pPr lvl="2"/>
            <a:r>
              <a:rPr lang="en-US" dirty="0" smtClean="0"/>
              <a:t>Size = 16GB, bandwidth = 720GB/s</a:t>
            </a:r>
          </a:p>
          <a:p>
            <a:pPr lvl="1"/>
            <a:endParaRPr lang="en-US" dirty="0"/>
          </a:p>
          <a:p>
            <a:pPr lvl="1"/>
            <a:r>
              <a:rPr lang="en-US" dirty="0" err="1" smtClean="0"/>
              <a:t>NVlink</a:t>
            </a:r>
            <a:r>
              <a:rPr lang="en-US" dirty="0" smtClean="0"/>
              <a:t>: to connect multiple GPUs</a:t>
            </a:r>
          </a:p>
          <a:p>
            <a:pPr lvl="2"/>
            <a:r>
              <a:rPr lang="en-US" dirty="0" smtClean="0"/>
              <a:t>160GB/s bidirectional link between GPUs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331640" y="6381328"/>
            <a:ext cx="7361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[Ref 11] “</a:t>
            </a:r>
            <a:r>
              <a:rPr lang="en-GB" sz="1200" dirty="0" smtClean="0"/>
              <a:t>NVIDIA Tesla P100,” </a:t>
            </a:r>
            <a:r>
              <a:rPr lang="en-GB" sz="1200" dirty="0" err="1" smtClean="0"/>
              <a:t>Nvidia</a:t>
            </a:r>
            <a:r>
              <a:rPr lang="en-GB" sz="1200" dirty="0" smtClean="0"/>
              <a:t> Whitepaper, 2016.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069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US" dirty="0" smtClean="0"/>
              <a:t>does ML Help </a:t>
            </a:r>
            <a:r>
              <a:rPr lang="en-US" dirty="0"/>
              <a:t>GPU Computing?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TITAN (with18,688 GPUs) consumes 8.2 MW of power, i.e., 70mil </a:t>
            </a:r>
            <a:r>
              <a:rPr lang="en-US" dirty="0" err="1" smtClean="0"/>
              <a:t>kiloWatt-hour</a:t>
            </a:r>
            <a:r>
              <a:rPr lang="en-US" dirty="0" smtClean="0"/>
              <a:t> per year.</a:t>
            </a:r>
          </a:p>
          <a:p>
            <a:r>
              <a:rPr lang="en-US" dirty="0" smtClean="0"/>
              <a:t>How to reduce the power consumption of GPU cluster?</a:t>
            </a:r>
          </a:p>
          <a:p>
            <a:pPr lvl="1"/>
            <a:r>
              <a:rPr lang="en-US" dirty="0" smtClean="0"/>
              <a:t>Task mapping, scheduling, DVFS, etc.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Two major ingredients</a:t>
            </a:r>
          </a:p>
          <a:p>
            <a:pPr lvl="1"/>
            <a:r>
              <a:rPr lang="en-US" dirty="0" smtClean="0"/>
              <a:t>How to predict the running time of a given task?</a:t>
            </a:r>
          </a:p>
          <a:p>
            <a:pPr lvl="1"/>
            <a:r>
              <a:rPr lang="en-US" dirty="0" smtClean="0"/>
              <a:t>How to predict the power consumption of a given task?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1445043" y="3140968"/>
            <a:ext cx="5718307" cy="1130822"/>
            <a:chOff x="1445043" y="3378298"/>
            <a:chExt cx="5718307" cy="11308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1445043" y="3378298"/>
                  <a:ext cx="2592288" cy="11308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  <m:r>
                          <a:rPr lang="en-GB" sz="2400" i="1" smtClean="0">
                            <a:latin typeface="Cambria Math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𝑁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5043" y="3378298"/>
                  <a:ext cx="2592288" cy="113082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/>
            <p:cNvSpPr txBox="1"/>
            <p:nvPr/>
          </p:nvSpPr>
          <p:spPr>
            <a:xfrm>
              <a:off x="4572000" y="3501008"/>
              <a:ext cx="2591350" cy="9233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i="1" dirty="0" smtClean="0"/>
                <a:t>N</a:t>
              </a:r>
              <a:r>
                <a:rPr lang="en-US" dirty="0" smtClean="0"/>
                <a:t>: number of tasks</a:t>
              </a:r>
            </a:p>
            <a:p>
              <a:r>
                <a:rPr lang="en-US" i="1" dirty="0" smtClean="0"/>
                <a:t>P</a:t>
              </a:r>
              <a:r>
                <a:rPr lang="en-US" baseline="-25000" dirty="0" smtClean="0"/>
                <a:t>i</a:t>
              </a:r>
              <a:r>
                <a:rPr lang="en-US" dirty="0" smtClean="0"/>
                <a:t>: average power of task </a:t>
              </a:r>
              <a:r>
                <a:rPr lang="en-US" i="1" dirty="0" smtClean="0"/>
                <a:t>i</a:t>
              </a:r>
            </a:p>
            <a:p>
              <a:r>
                <a:rPr lang="en-US" i="1" dirty="0" err="1" smtClean="0"/>
                <a:t>t</a:t>
              </a:r>
              <a:r>
                <a:rPr lang="en-US" baseline="-25000" dirty="0" err="1" smtClean="0"/>
                <a:t>i</a:t>
              </a:r>
              <a:r>
                <a:rPr lang="en-US" dirty="0" smtClean="0"/>
                <a:t>: running time of task </a:t>
              </a:r>
              <a:r>
                <a:rPr lang="en-US" i="1" dirty="0" smtClean="0"/>
                <a:t>i</a:t>
              </a:r>
              <a:endParaRPr lang="en-GB" i="1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331640" y="5805264"/>
            <a:ext cx="633670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Machine learning plays a major role in these prediction problems.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616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ML practitioners</a:t>
            </a:r>
          </a:p>
          <a:p>
            <a:pPr lvl="1"/>
            <a:r>
              <a:rPr lang="en-US" dirty="0"/>
              <a:t>Understand the nature of your ML algorithm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Choose </a:t>
            </a:r>
            <a:r>
              <a:rPr lang="en-US" dirty="0"/>
              <a:t>appropriate hardware platform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Choose </a:t>
            </a:r>
            <a:r>
              <a:rPr lang="en-US" dirty="0"/>
              <a:t>appropriate software </a:t>
            </a:r>
            <a:r>
              <a:rPr lang="en-US" dirty="0" smtClean="0"/>
              <a:t>that fits </a:t>
            </a:r>
            <a:r>
              <a:rPr lang="en-US" dirty="0"/>
              <a:t>your hardware &amp; ML algorithm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Learn </a:t>
            </a:r>
            <a:r>
              <a:rPr lang="en-US" dirty="0" err="1"/>
              <a:t>cuBLAS</a:t>
            </a:r>
            <a:r>
              <a:rPr lang="en-US" dirty="0"/>
              <a:t>, </a:t>
            </a:r>
            <a:r>
              <a:rPr lang="en-US" dirty="0" err="1"/>
              <a:t>cuDNN</a:t>
            </a:r>
            <a:r>
              <a:rPr lang="en-US" dirty="0"/>
              <a:t>, </a:t>
            </a:r>
            <a:r>
              <a:rPr lang="en-US" dirty="0" err="1"/>
              <a:t>cuSPARSE</a:t>
            </a:r>
            <a:r>
              <a:rPr lang="en-US" dirty="0"/>
              <a:t>, </a:t>
            </a:r>
            <a:r>
              <a:rPr lang="en-US" dirty="0" err="1"/>
              <a:t>cuFFT</a:t>
            </a:r>
            <a:r>
              <a:rPr lang="en-US" dirty="0" smtClean="0"/>
              <a:t>,  </a:t>
            </a:r>
            <a:r>
              <a:rPr lang="en-US" dirty="0"/>
              <a:t>etc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GPU community</a:t>
            </a:r>
          </a:p>
          <a:p>
            <a:pPr lvl="1"/>
            <a:r>
              <a:rPr lang="en-US" dirty="0"/>
              <a:t>Understand the need of ML community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Improve the scalability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Reduce communication overhead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Better sparse operations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More energy efficient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6" name="Picture 2" descr="C:\Users\chxw.COMP-DEPT\AppData\Local\Microsoft\Windows\Temporary Internet Files\Content.IE5\Y4UYGMTH\600px-Wikinews_collaboration_logo_2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4801716" cy="480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53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179345" cy="383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99183"/>
            <a:ext cx="2160240" cy="387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chxw.COMP-DEPT\AppData\Local\Microsoft\Windows\Temporary Internet Files\Content.IE5\0JOWAGMV\Thank_You_Wave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1588415"/>
            <a:ext cx="293792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87849" y="5517232"/>
            <a:ext cx="197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radley Hand ITC" panose="03070402050302030203" pitchFamily="66" charset="0"/>
              </a:rPr>
              <a:t>By Yan Qing Chu</a:t>
            </a:r>
          </a:p>
          <a:p>
            <a:pPr algn="r"/>
            <a:r>
              <a:rPr lang="en-US" dirty="0" smtClean="0">
                <a:latin typeface="Bradley Hand ITC" panose="03070402050302030203" pitchFamily="66" charset="0"/>
              </a:rPr>
              <a:t>16/6/2016</a:t>
            </a:r>
            <a:endParaRPr lang="en-GB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6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Story I: Cat Detector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ICML 2012 [1],  Google and </a:t>
            </a:r>
            <a:r>
              <a:rPr lang="en-US" dirty="0"/>
              <a:t>Stanford </a:t>
            </a:r>
            <a:r>
              <a:rPr lang="en-US" dirty="0" smtClean="0"/>
              <a:t>reported a deep neural network which builds features from </a:t>
            </a:r>
            <a:r>
              <a:rPr lang="en-US" b="1" dirty="0" smtClean="0">
                <a:solidFill>
                  <a:srgbClr val="FF0000"/>
                </a:solidFill>
              </a:rPr>
              <a:t>unlabeled data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It can recognize “cat” by just watching YouTube.</a:t>
            </a:r>
          </a:p>
          <a:p>
            <a:endParaRPr lang="en-US" dirty="0" smtClean="0"/>
          </a:p>
          <a:p>
            <a:r>
              <a:rPr lang="en-US" dirty="0" smtClean="0"/>
              <a:t>But, 16,000 CPU cores x 3 days !!!</a:t>
            </a:r>
          </a:p>
          <a:p>
            <a:pPr lvl="1"/>
            <a:r>
              <a:rPr lang="en-US" dirty="0" smtClean="0"/>
              <a:t>Around HK$100,000 on Amazon EC2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One year later, the same task can be done by just 12 GPUs [2].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8252" y="6366593"/>
            <a:ext cx="6892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 1] Q. V. Le, et al. “</a:t>
            </a:r>
            <a:r>
              <a:rPr lang="en-GB" sz="1200" dirty="0"/>
              <a:t>Building High-level </a:t>
            </a:r>
            <a:r>
              <a:rPr lang="en-GB" sz="1200" dirty="0" smtClean="0"/>
              <a:t>Features Using </a:t>
            </a:r>
            <a:r>
              <a:rPr lang="en-GB" sz="1200" dirty="0"/>
              <a:t>Large Scale Unsupervised Learning,” </a:t>
            </a:r>
            <a:r>
              <a:rPr lang="en-GB" sz="1200" dirty="0" smtClean="0"/>
              <a:t>ICML 2012</a:t>
            </a:r>
            <a:r>
              <a:rPr lang="en-US" altLang="zh-CN" sz="1200" dirty="0" smtClean="0"/>
              <a:t>.</a:t>
            </a:r>
          </a:p>
          <a:p>
            <a:pPr algn="r"/>
            <a:endParaRPr lang="en-GB" sz="1200" dirty="0"/>
          </a:p>
        </p:txBody>
      </p:sp>
      <p:pic>
        <p:nvPicPr>
          <p:cNvPr id="5122" name="Picture 2" descr="https://1.bp.blogspot.com/-VENOsYD1uJc/T-nkLAiANtI/AAAAAAAAJWc/2KCTl3OsI18/s320/cat+detectio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272" y="2272285"/>
            <a:ext cx="1706488" cy="14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67744" y="6589114"/>
            <a:ext cx="50388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[Ref 2] A. Coates, et al. “</a:t>
            </a:r>
            <a:r>
              <a:rPr lang="en-GB" sz="1200" dirty="0"/>
              <a:t>Deep learning with COTS HPC systems,” </a:t>
            </a:r>
            <a:r>
              <a:rPr lang="en-US" sz="1200" dirty="0"/>
              <a:t>ICML 2013.</a:t>
            </a:r>
            <a:endParaRPr lang="en-GB" sz="1200" dirty="0"/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5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62" y="211220"/>
            <a:ext cx="1989221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II: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571184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Deep neural networks trained by supervised learning and reinforcement learning [3]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415072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6399958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[Ref 3]  D. Silver, et al. “</a:t>
            </a:r>
            <a:r>
              <a:rPr lang="en-GB" sz="1200" dirty="0"/>
              <a:t>Mastering the game of Go with </a:t>
            </a:r>
            <a:r>
              <a:rPr lang="en-GB" sz="1200" dirty="0" smtClean="0"/>
              <a:t>deep neural </a:t>
            </a:r>
            <a:r>
              <a:rPr lang="en-GB" sz="1200" dirty="0"/>
              <a:t>networks and tree search</a:t>
            </a:r>
            <a:r>
              <a:rPr lang="en-GB" sz="1200" dirty="0" smtClean="0"/>
              <a:t>,” Nature, Vol 529,  Jan 2016</a:t>
            </a:r>
            <a:r>
              <a:rPr lang="en-US" altLang="zh-CN" sz="1200" dirty="0" smtClean="0"/>
              <a:t>.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153846" y="3861048"/>
            <a:ext cx="3810641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Unsung heroes: </a:t>
            </a:r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1,202 </a:t>
            </a:r>
            <a:r>
              <a:rPr lang="en-GB" sz="2400" dirty="0"/>
              <a:t>CPUs </a:t>
            </a:r>
            <a:endParaRPr lang="en-GB" sz="2400" dirty="0" smtClean="0"/>
          </a:p>
          <a:p>
            <a:pPr algn="ctr"/>
            <a:r>
              <a:rPr lang="en-US" sz="2400" dirty="0" smtClean="0"/>
              <a:t>+</a:t>
            </a:r>
            <a:endParaRPr lang="en-GB" sz="2400" dirty="0"/>
          </a:p>
          <a:p>
            <a:pPr algn="ctr"/>
            <a:r>
              <a:rPr lang="en-GB" sz="2400" dirty="0" smtClean="0"/>
              <a:t>176 GPUs</a:t>
            </a:r>
            <a:endParaRPr lang="en-GB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2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Deep learning techniques make autonomous cars into reality.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 III</a:t>
            </a:r>
            <a:r>
              <a:rPr lang="en-US" dirty="0"/>
              <a:t>: Autonomous Cars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99592" y="6399958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[Ref 4]  M</a:t>
            </a:r>
            <a:r>
              <a:rPr lang="en-US" sz="1200" dirty="0"/>
              <a:t>. </a:t>
            </a:r>
            <a:r>
              <a:rPr lang="en-US" sz="1200" dirty="0" err="1"/>
              <a:t>Bojarski</a:t>
            </a:r>
            <a:r>
              <a:rPr lang="en-US" sz="1200" dirty="0"/>
              <a:t>, </a:t>
            </a:r>
            <a:r>
              <a:rPr lang="en-US" sz="1200" dirty="0" smtClean="0"/>
              <a:t>et al. “</a:t>
            </a:r>
            <a:r>
              <a:rPr lang="en-GB" sz="1200" dirty="0"/>
              <a:t>End to End Learning for Self-Driving Cars,” Apr 2016, </a:t>
            </a:r>
            <a:r>
              <a:rPr lang="en-GB" sz="1200" dirty="0">
                <a:hlinkClick r:id="rId5"/>
              </a:rPr>
              <a:t>https://</a:t>
            </a:r>
            <a:r>
              <a:rPr lang="en-GB" sz="1200" dirty="0" smtClean="0">
                <a:hlinkClick r:id="rId5"/>
              </a:rPr>
              <a:t>arxiv.org/abs/1604.07316</a:t>
            </a:r>
            <a:r>
              <a:rPr lang="en-GB" sz="1200" dirty="0" smtClean="0"/>
              <a:t> </a:t>
            </a:r>
            <a:r>
              <a:rPr lang="en-US" altLang="zh-CN" sz="1200" dirty="0" smtClean="0"/>
              <a:t>.</a:t>
            </a:r>
            <a:endParaRPr lang="en-GB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051720" y="2132856"/>
            <a:ext cx="5184576" cy="4024104"/>
            <a:chOff x="4788024" y="3382241"/>
            <a:chExt cx="4067175" cy="2783063"/>
          </a:xfrm>
        </p:grpSpPr>
        <p:sp>
          <p:nvSpPr>
            <p:cNvPr id="10" name="TextBox 9"/>
            <p:cNvSpPr txBox="1"/>
            <p:nvPr/>
          </p:nvSpPr>
          <p:spPr>
            <a:xfrm>
              <a:off x="5724128" y="3382241"/>
              <a:ext cx="2283743" cy="25542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An End-to-end Solution [4]</a:t>
              </a:r>
              <a:endParaRPr lang="en-GB" dirty="0"/>
            </a:p>
          </p:txBody>
        </p:sp>
        <p:pic>
          <p:nvPicPr>
            <p:cNvPr id="7" name="autocar.mp4">
              <a:hlinkClick r:id="" action="ppaction://media"/>
            </p:cNvPr>
            <p:cNvPicPr>
              <a:picLocks noChangeAspect="1"/>
            </p:cNvPicPr>
            <p:nvPr>
              <a:videoFile r:link="rId3"/>
              <p:extLst>
                <p:ext uri="{DAA4B4D4-6D71-4841-9C94-3DE7FCFB9230}">
                  <p14:media xmlns:p14="http://schemas.microsoft.com/office/powerpoint/2010/main" r:link="rId2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4788024" y="3879304"/>
              <a:ext cx="4067175" cy="22860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693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8" grpId="0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Story </a:t>
            </a:r>
            <a:r>
              <a:rPr lang="en-US" dirty="0" smtClean="0"/>
              <a:t>III (Cont.): </a:t>
            </a:r>
            <a:br>
              <a:rPr lang="en-US" dirty="0" smtClean="0"/>
            </a:br>
            <a:r>
              <a:rPr lang="en-US" dirty="0" smtClean="0"/>
              <a:t>Behind the End-to-End Solution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467544" y="1252417"/>
            <a:ext cx="3593640" cy="5046397"/>
            <a:chOff x="467544" y="1252417"/>
            <a:chExt cx="3593640" cy="504639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710099"/>
              <a:ext cx="3593640" cy="4588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043608" y="1252417"/>
              <a:ext cx="2789546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 CNN with 27mil links [4]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99592" y="6399958"/>
            <a:ext cx="806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[Ref 4]  M</a:t>
            </a:r>
            <a:r>
              <a:rPr lang="en-US" sz="1200" dirty="0"/>
              <a:t>. </a:t>
            </a:r>
            <a:r>
              <a:rPr lang="en-US" sz="1200" dirty="0" err="1"/>
              <a:t>Bojarski</a:t>
            </a:r>
            <a:r>
              <a:rPr lang="en-US" sz="1200" dirty="0"/>
              <a:t>, </a:t>
            </a:r>
            <a:r>
              <a:rPr lang="en-US" sz="1200" dirty="0" smtClean="0"/>
              <a:t>et al. “</a:t>
            </a:r>
            <a:r>
              <a:rPr lang="en-GB" sz="1200" dirty="0"/>
              <a:t>End to End Learning for Self-Driving Cars,” Apr 2016, </a:t>
            </a:r>
            <a:r>
              <a:rPr lang="en-GB" sz="1200" dirty="0">
                <a:hlinkClick r:id="rId4"/>
              </a:rPr>
              <a:t>https://</a:t>
            </a:r>
            <a:r>
              <a:rPr lang="en-GB" sz="1200" dirty="0" smtClean="0">
                <a:hlinkClick r:id="rId4"/>
              </a:rPr>
              <a:t>arxiv.org/abs/1604.07316</a:t>
            </a:r>
            <a:r>
              <a:rPr lang="en-GB" sz="1200" dirty="0" smtClean="0"/>
              <a:t> </a:t>
            </a:r>
            <a:r>
              <a:rPr lang="en-US" altLang="zh-CN" sz="1200" dirty="0" smtClean="0"/>
              <a:t>.</a:t>
            </a:r>
            <a:endParaRPr lang="en-GB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788024" y="1446709"/>
            <a:ext cx="4176464" cy="1943608"/>
            <a:chOff x="4788024" y="1446709"/>
            <a:chExt cx="4176464" cy="1943608"/>
          </a:xfrm>
        </p:grpSpPr>
        <p:sp>
          <p:nvSpPr>
            <p:cNvPr id="6" name="TextBox 5"/>
            <p:cNvSpPr txBox="1"/>
            <p:nvPr/>
          </p:nvSpPr>
          <p:spPr>
            <a:xfrm>
              <a:off x="6804248" y="1736399"/>
              <a:ext cx="21602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Trained on a workstation </a:t>
              </a:r>
              <a:r>
                <a:rPr lang="en-US" dirty="0"/>
                <a:t>with </a:t>
              </a:r>
              <a:r>
                <a:rPr lang="en-US" dirty="0" smtClean="0"/>
                <a:t>four </a:t>
              </a:r>
              <a:r>
                <a:rPr lang="en-US" dirty="0"/>
                <a:t>TITAN X GPUs </a:t>
              </a:r>
              <a:endParaRPr lang="en-GB" dirty="0"/>
            </a:p>
          </p:txBody>
        </p:sp>
        <p:pic>
          <p:nvPicPr>
            <p:cNvPr id="1028" name="Picture 4" descr="https://developer.nvidia.com/sites/default/files/akamai/cuda/images/product_supporting_images/nvidia-digits-sid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446709"/>
              <a:ext cx="1769293" cy="1943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4246077" y="3670757"/>
            <a:ext cx="4430379" cy="2350531"/>
            <a:chOff x="4057000" y="3717032"/>
            <a:chExt cx="5495850" cy="2350531"/>
          </a:xfrm>
        </p:grpSpPr>
        <p:sp>
          <p:nvSpPr>
            <p:cNvPr id="8" name="TextBox 7"/>
            <p:cNvSpPr txBox="1"/>
            <p:nvPr/>
          </p:nvSpPr>
          <p:spPr>
            <a:xfrm>
              <a:off x="4057000" y="3717032"/>
              <a:ext cx="54958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Operated on a </a:t>
              </a:r>
              <a:r>
                <a:rPr lang="en-GB" b="1" u="sng" dirty="0" smtClean="0">
                  <a:solidFill>
                    <a:srgbClr val="FF0000"/>
                  </a:solidFill>
                </a:rPr>
                <a:t>self-driving car computer</a:t>
              </a:r>
              <a:r>
                <a:rPr lang="en-GB" dirty="0" smtClean="0"/>
                <a:t>, </a:t>
              </a:r>
            </a:p>
            <a:p>
              <a:pPr algn="ctr"/>
              <a:r>
                <a:rPr lang="en-GB" dirty="0" smtClean="0"/>
                <a:t>with dual </a:t>
              </a:r>
              <a:r>
                <a:rPr lang="pt-BR" dirty="0" smtClean="0"/>
                <a:t>Nvidia </a:t>
              </a:r>
              <a:r>
                <a:rPr lang="pt-BR" dirty="0"/>
                <a:t>Tegra® X1 </a:t>
              </a:r>
              <a:r>
                <a:rPr lang="pt-BR" dirty="0" smtClean="0"/>
                <a:t>processors </a:t>
              </a:r>
            </a:p>
            <a:p>
              <a:pPr algn="ctr"/>
              <a:r>
                <a:rPr lang="pt-BR" dirty="0" smtClean="0"/>
                <a:t>(ARM CPU + GPU)</a:t>
              </a:r>
              <a:endParaRPr lang="en-GB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4725144"/>
              <a:ext cx="2511802" cy="1342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45814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Years </a:t>
            </a:r>
            <a:r>
              <a:rPr lang="en-US" dirty="0"/>
              <a:t>of </a:t>
            </a:r>
            <a:r>
              <a:rPr lang="en-US" dirty="0" smtClean="0"/>
              <a:t>Intel CPUs and </a:t>
            </a:r>
            <a:r>
              <a:rPr lang="en-US" dirty="0" err="1" smtClean="0"/>
              <a:t>Nvidia</a:t>
            </a:r>
            <a:r>
              <a:rPr lang="en-US" dirty="0" smtClean="0"/>
              <a:t> GPUs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Intel CPU: 15x of performance boost</a:t>
            </a:r>
          </a:p>
          <a:p>
            <a:r>
              <a:rPr lang="en-US" dirty="0" err="1" smtClean="0"/>
              <a:t>Nvidia</a:t>
            </a:r>
            <a:r>
              <a:rPr lang="en-US" dirty="0" smtClean="0"/>
              <a:t> GPU: 20x </a:t>
            </a:r>
            <a:r>
              <a:rPr lang="en-US" dirty="0"/>
              <a:t>of performance </a:t>
            </a:r>
            <a:r>
              <a:rPr lang="en-US" dirty="0" smtClean="0"/>
              <a:t>boost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3434655"/>
              </p:ext>
            </p:extLst>
          </p:nvPr>
        </p:nvGraphicFramePr>
        <p:xfrm>
          <a:off x="1535301" y="2420888"/>
          <a:ext cx="53285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4013637"/>
            <a:ext cx="461665" cy="754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err="1" smtClean="0"/>
              <a:t>GFlops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213039" y="3688080"/>
            <a:ext cx="158417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Always 10-15x over CPU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123728" y="3783523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GeForce </a:t>
            </a:r>
            <a:endParaRPr lang="en-US" sz="1200" dirty="0" smtClean="0"/>
          </a:p>
          <a:p>
            <a:r>
              <a:rPr lang="en-US" sz="1200" dirty="0" smtClean="0"/>
              <a:t>8800 </a:t>
            </a:r>
            <a:r>
              <a:rPr lang="en-US" sz="1200" dirty="0"/>
              <a:t>GTX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5892587" y="3007985"/>
            <a:ext cx="839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Tesla P100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164230" y="3146484"/>
            <a:ext cx="804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Tesla M40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4415685" y="3298884"/>
            <a:ext cx="804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Tesla K40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3565901" y="3649512"/>
            <a:ext cx="9582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Tesla M2090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2855523" y="3804487"/>
            <a:ext cx="7745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GTX 280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16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CPU/GPU Configurations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23529" y="1340769"/>
            <a:ext cx="2808312" cy="2169531"/>
            <a:chOff x="323529" y="1340769"/>
            <a:chExt cx="2808312" cy="216953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9" y="1340769"/>
              <a:ext cx="2808312" cy="158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9552" y="3140968"/>
              <a:ext cx="2234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(a) Single GPU system</a:t>
              </a:r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8993" y="4149080"/>
            <a:ext cx="7043327" cy="2241540"/>
            <a:chOff x="408993" y="3546553"/>
            <a:chExt cx="7835415" cy="2844067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993" y="3546553"/>
              <a:ext cx="7835415" cy="2474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209246" y="6021288"/>
              <a:ext cx="2223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(b) Multi-GPU system</a:t>
              </a:r>
              <a:endParaRPr lang="en-GB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16016" y="1268760"/>
            <a:ext cx="4824536" cy="3384376"/>
            <a:chOff x="5078356" y="1268760"/>
            <a:chExt cx="4462196" cy="3024336"/>
          </a:xfrm>
        </p:grpSpPr>
        <p:graphicFrame>
          <p:nvGraphicFramePr>
            <p:cNvPr id="5" name="Diagram 4"/>
            <p:cNvGraphicFramePr/>
            <p:nvPr>
              <p:extLst>
                <p:ext uri="{D42A27DB-BD31-4B8C-83A1-F6EECF244321}">
                  <p14:modId xmlns:p14="http://schemas.microsoft.com/office/powerpoint/2010/main" val="2616631309"/>
                </p:ext>
              </p:extLst>
            </p:nvPr>
          </p:nvGraphicFramePr>
          <p:xfrm>
            <a:off x="5078356" y="1268760"/>
            <a:ext cx="4462196" cy="259228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6084168" y="3923764"/>
              <a:ext cx="2606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(c) Data movement speed</a:t>
              </a:r>
              <a:endParaRPr lang="en-GB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19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GPU Architecture: Kepler [5]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01723"/>
            <a:ext cx="6840760" cy="484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80313" y="1412776"/>
            <a:ext cx="158417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15 Streaming Processors:</a:t>
            </a:r>
          </a:p>
          <a:p>
            <a:pPr algn="ctr"/>
            <a:r>
              <a:rPr lang="en-US" dirty="0" smtClean="0"/>
              <a:t>1.4TFlops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75075" y="2825650"/>
            <a:ext cx="129614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1536KB </a:t>
            </a:r>
            <a:endParaRPr lang="en-US" dirty="0" smtClean="0"/>
          </a:p>
          <a:p>
            <a:pPr algn="ctr"/>
            <a:r>
              <a:rPr lang="en-US" dirty="0" smtClean="0"/>
              <a:t>L2 Cache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53464" y="3972112"/>
            <a:ext cx="165618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384-bit </a:t>
            </a:r>
            <a:r>
              <a:rPr lang="en-US" dirty="0" smtClean="0"/>
              <a:t>GDDR5 </a:t>
            </a:r>
            <a:r>
              <a:rPr lang="en-US" dirty="0"/>
              <a:t>RAM:</a:t>
            </a:r>
          </a:p>
          <a:p>
            <a:pPr algn="ctr"/>
            <a:r>
              <a:rPr lang="en-US" dirty="0" smtClean="0"/>
              <a:t>288GB/s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172401" y="2352582"/>
            <a:ext cx="0" cy="444822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172401" y="3496695"/>
            <a:ext cx="0" cy="444822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Rectangle 2"/>
          <p:cNvSpPr/>
          <p:nvPr/>
        </p:nvSpPr>
        <p:spPr>
          <a:xfrm>
            <a:off x="7651868" y="5483116"/>
            <a:ext cx="45719" cy="1440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687121" y="5427015"/>
            <a:ext cx="10801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32-bit SP ALU</a:t>
            </a:r>
            <a:endParaRPr lang="en-GB" sz="2800" dirty="0"/>
          </a:p>
        </p:txBody>
      </p:sp>
      <p:sp>
        <p:nvSpPr>
          <p:cNvPr id="12" name="Rectangle 11"/>
          <p:cNvSpPr/>
          <p:nvPr/>
        </p:nvSpPr>
        <p:spPr>
          <a:xfrm>
            <a:off x="7649565" y="5751465"/>
            <a:ext cx="45719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84818" y="5695364"/>
            <a:ext cx="10801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64-bit DP ALU</a:t>
            </a:r>
            <a:endParaRPr lang="en-GB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403648" y="6381328"/>
            <a:ext cx="7361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[Ref 5] “</a:t>
            </a:r>
            <a:r>
              <a:rPr lang="en-GB" sz="1200" dirty="0" smtClean="0"/>
              <a:t>NVIDIA’s </a:t>
            </a:r>
            <a:r>
              <a:rPr lang="en-GB" sz="1200" dirty="0"/>
              <a:t>Next </a:t>
            </a:r>
            <a:r>
              <a:rPr lang="en-GB" sz="1200" dirty="0" smtClean="0"/>
              <a:t>Generation CUDA</a:t>
            </a:r>
            <a:r>
              <a:rPr lang="en-GB" sz="1200" baseline="30000" dirty="0" smtClean="0"/>
              <a:t>TM</a:t>
            </a:r>
            <a:r>
              <a:rPr lang="en-GB" sz="1200" dirty="0" smtClean="0"/>
              <a:t> </a:t>
            </a:r>
            <a:r>
              <a:rPr lang="en-GB" sz="1200" dirty="0"/>
              <a:t>Compute </a:t>
            </a:r>
            <a:r>
              <a:rPr lang="en-GB" sz="1200" dirty="0" smtClean="0"/>
              <a:t>Architecture: Kepler </a:t>
            </a:r>
            <a:r>
              <a:rPr lang="en-GB" sz="1200" dirty="0"/>
              <a:t>TM </a:t>
            </a:r>
            <a:r>
              <a:rPr lang="en-GB" sz="1200" dirty="0" smtClean="0"/>
              <a:t>GK110,” </a:t>
            </a:r>
            <a:r>
              <a:rPr lang="en-GB" sz="1200" dirty="0" err="1" smtClean="0"/>
              <a:t>Nvidia</a:t>
            </a:r>
            <a:r>
              <a:rPr lang="en-GB" sz="1200" dirty="0" smtClean="0"/>
              <a:t> Whitepaper, 2012.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8324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1|13.5|22.8|15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4|19.5|6.7|5.3|7.7|11|13.1|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9|16.5|47.3|14.3|5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19.1|3.3|2.7|1.6|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6.8|29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14.4|6|10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5.8|11.3|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6|8.6|10.4|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1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7.2|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.7|0.1|0.1|0.4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7.6|14.4|4.8|15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30545</TotalTime>
  <Words>1589</Words>
  <Application>Microsoft Office PowerPoint</Application>
  <PresentationFormat>On-screen Show (4:3)</PresentationFormat>
  <Paragraphs>392</Paragraphs>
  <Slides>25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华文新魏</vt:lpstr>
      <vt:lpstr>宋体</vt:lpstr>
      <vt:lpstr>Bookman Old Style</vt:lpstr>
      <vt:lpstr>Bradley Hand ITC</vt:lpstr>
      <vt:lpstr>Calibri</vt:lpstr>
      <vt:lpstr>Cambria Math</vt:lpstr>
      <vt:lpstr>Gill Sans MT</vt:lpstr>
      <vt:lpstr>Tahoma</vt:lpstr>
      <vt:lpstr>Wingdings</vt:lpstr>
      <vt:lpstr>Wingdings 3</vt:lpstr>
      <vt:lpstr>Origin</vt:lpstr>
      <vt:lpstr>A Tale of Two Cities: GPU Computing and Machine Learning</vt:lpstr>
      <vt:lpstr>Outline</vt:lpstr>
      <vt:lpstr>Story I: Cat Detector</vt:lpstr>
      <vt:lpstr>Story II:</vt:lpstr>
      <vt:lpstr>Story III: Autonomous Cars</vt:lpstr>
      <vt:lpstr>Story III (Cont.):  Behind the End-to-End Solution</vt:lpstr>
      <vt:lpstr>10 Years of Intel CPUs and Nvidia GPUs</vt:lpstr>
      <vt:lpstr>CPU/GPU Configurations</vt:lpstr>
      <vt:lpstr>Example of GPU Architecture: Kepler [5]</vt:lpstr>
      <vt:lpstr>Myth of GPU Performance</vt:lpstr>
      <vt:lpstr>Challenge in GPU Computing</vt:lpstr>
      <vt:lpstr>Solution 1: Multithreading</vt:lpstr>
      <vt:lpstr>Solution 2: Memory Hierarchy [7]</vt:lpstr>
      <vt:lpstr>Roofline Model [8]: Preliminaries</vt:lpstr>
      <vt:lpstr>A Simple Roofline Model:  PERF = MIN(FP_PERF, DRAM_BW x OI)</vt:lpstr>
      <vt:lpstr>An Example of GPU Roofline Model</vt:lpstr>
      <vt:lpstr>Machine Learning Tools that Support GPUs</vt:lpstr>
      <vt:lpstr>General ML: BIDMach [10]</vt:lpstr>
      <vt:lpstr>Arms Race in Deep Neural Networks:  Caffe, CNTK, TensorFlow, DSSTNE </vt:lpstr>
      <vt:lpstr>Some Benchmarking Results</vt:lpstr>
      <vt:lpstr>Some Benchmarking Results (Cont.)</vt:lpstr>
      <vt:lpstr>How does ML Affect GPU Computing?</vt:lpstr>
      <vt:lpstr>How does ML Help GPU Computing?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Tale of Two Cities: GPU Computing and Machine Learning</dc:title>
  <dc:creator>Dr. Chu</dc:creator>
  <cp:lastModifiedBy>chxw</cp:lastModifiedBy>
  <cp:revision>322</cp:revision>
  <cp:lastPrinted>2016-06-17T07:51:45Z</cp:lastPrinted>
  <dcterms:created xsi:type="dcterms:W3CDTF">2016-05-26T03:48:53Z</dcterms:created>
  <dcterms:modified xsi:type="dcterms:W3CDTF">2016-06-17T15:36:23Z</dcterms:modified>
</cp:coreProperties>
</file>