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1" r:id="rId6"/>
    <p:sldId id="262" r:id="rId7"/>
    <p:sldId id="282" r:id="rId8"/>
    <p:sldId id="283" r:id="rId9"/>
    <p:sldId id="284" r:id="rId10"/>
    <p:sldId id="260" r:id="rId11"/>
    <p:sldId id="286" r:id="rId12"/>
    <p:sldId id="263" r:id="rId13"/>
    <p:sldId id="264" r:id="rId14"/>
    <p:sldId id="265" r:id="rId15"/>
    <p:sldId id="270" r:id="rId16"/>
    <p:sldId id="267" r:id="rId17"/>
    <p:sldId id="268" r:id="rId18"/>
    <p:sldId id="272" r:id="rId19"/>
    <p:sldId id="285" r:id="rId20"/>
    <p:sldId id="287" r:id="rId21"/>
    <p:sldId id="288" r:id="rId22"/>
    <p:sldId id="289" r:id="rId23"/>
    <p:sldId id="275" r:id="rId24"/>
    <p:sldId id="274" r:id="rId25"/>
    <p:sldId id="276" r:id="rId26"/>
    <p:sldId id="277" r:id="rId27"/>
    <p:sldId id="280" r:id="rId28"/>
    <p:sldId id="281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>
      <p:cViewPr varScale="1">
        <p:scale>
          <a:sx n="61" d="100"/>
          <a:sy n="61" d="100"/>
        </p:scale>
        <p:origin x="6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2341C-F8AE-45AE-8947-0EA1A50C2B0C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7AD71-C303-4113-8387-D9396AF6C7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304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87AD71-C303-4113-8387-D9396AF6C77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536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87AD71-C303-4113-8387-D9396AF6C77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500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87AD71-C303-4113-8387-D9396AF6C77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945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87AD71-C303-4113-8387-D9396AF6C77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708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87AD71-C303-4113-8387-D9396AF6C77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620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87AD71-C303-4113-8387-D9396AF6C77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7798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EDE8CD-4146-414C-85AE-578DEFCF2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56C5DC3-880B-4B05-B44B-02E8DB5F0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6F5D78-3E05-40EF-B816-82D1A68C4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3311-C404-4191-9524-A9C39509B942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089457-96CA-44B9-933A-A6DD4BDA0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103F53-48E9-4AED-B08B-CAA96C723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61B2-FA41-4504-9CA9-A1D384DB65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741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D561E7-6336-4650-B5B4-23F7C7CA3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8051C58-88E1-4DE2-9218-39D2FA8F0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F7AB9C-AFAF-44ED-9E4E-57846F2D9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3311-C404-4191-9524-A9C39509B942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6CEED9-0C21-4C76-AC99-2F75477A6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C28F661-B3AC-419B-A5E2-D9079727E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61B2-FA41-4504-9CA9-A1D384DB65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361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E0D52B7-5779-415E-A672-F4F868313B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FE580E-981B-4BD4-974E-B8BEB8F2B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A97D7C-68EA-46AC-81AC-7F1E69927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3311-C404-4191-9524-A9C39509B942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2C6454-6DE9-4052-B33F-037A96C9D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BABED5-7B47-4218-96D0-BB8EFA844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61B2-FA41-4504-9CA9-A1D384DB65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922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1281E-64B5-41EC-87D9-DDAA6459C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F0C2A1-5CCA-4BE9-B340-38913B192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61E10B-75FF-495B-8532-52DA27831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3311-C404-4191-9524-A9C39509B942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AA0868-142D-424F-BA2B-5B357A2F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493E96-49BE-47F8-B2D1-AF317BC33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61B2-FA41-4504-9CA9-A1D384DB65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818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CAC1E7-8264-4EC0-9E8E-AC82EBB36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994499-77BA-4656-8ABB-DE4E0C001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587E23-9DE1-4169-B017-B9564656C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3311-C404-4191-9524-A9C39509B942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32708F-0B58-4F32-B48E-35BFA5513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FB8B69-2C68-46C9-BF63-81A941C61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61B2-FA41-4504-9CA9-A1D384DB65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13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074B67-40EB-46BF-921B-F391BAD85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48C487-36D7-4ACD-8B9B-79CA200142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7D61C1D-3E5E-4821-9F49-9667174ED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262DA6-7C17-4FB9-A738-7E6714090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3311-C404-4191-9524-A9C39509B942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7C68761-9064-4F23-B9AC-4A79DA6B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8B31E53-6041-4674-8A4E-896297440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61B2-FA41-4504-9CA9-A1D384DB65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805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7CE23C-BC3C-414D-968F-E035A6ECB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FC975C-15CD-4357-8924-D46B28D18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824BE81-6CAC-49D8-8B2A-C0E107163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59AB496-8B4C-4644-BC3B-28E60282C5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E6936E2-9C16-40EA-8B12-1639306FCA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6EE8C88-7A48-46D6-9042-7D37C8226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3311-C404-4191-9524-A9C39509B942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9E7AC6B-CE88-49CF-A0A3-8918F9570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3D0722E-DF32-4F06-B0CE-A3A4319F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61B2-FA41-4504-9CA9-A1D384DB65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37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506934-CB3E-4AAB-A2A8-EF5F1AE60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5E8CC4F-5544-4304-A1BD-6D40B4872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3311-C404-4191-9524-A9C39509B942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5F95AC1-6583-4226-985E-0DC83463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4D9CC64-8062-4915-B2CF-E847F0D26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61B2-FA41-4504-9CA9-A1D384DB65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47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67EF4F8-DD52-4AEC-ABDA-73595A13A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3311-C404-4191-9524-A9C39509B942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EE6D1C3-1373-484A-85BD-F949DDCA1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9B1FBFA-AABA-4307-8793-289112DE6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61B2-FA41-4504-9CA9-A1D384DB65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927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31E5FE-C3CB-45D1-AD01-EFFE7DF81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C9BDBB-3205-49B5-BCFF-6858036BA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D514D0-1E4F-42F7-AD6B-E75681024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83DA7A-0907-4A79-A47D-5AFBA1000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3311-C404-4191-9524-A9C39509B942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0B9837B-7AD3-4F0B-B816-5AE388F93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15115FC-F584-46A2-A421-B42A95ACC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61B2-FA41-4504-9CA9-A1D384DB65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019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50E26B-0C90-407E-9071-223BB75EC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AAAE3DC-6165-4252-8103-7482FD064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1EB641B-9AB7-4968-BF1B-B75001807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AECDC4D-2B60-4CAA-84AC-5CB71EE0F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3311-C404-4191-9524-A9C39509B942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7698C0D-1924-4D2D-BABF-A744D6AD4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4621A6-9A13-4F99-A2F5-8AB0B5FB1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61B2-FA41-4504-9CA9-A1D384DB65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504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802A309-7E48-492C-B124-625B2CB71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FAD1309-62B5-435E-8B2E-9F6127EC9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1B1BB8-D4D5-4E5F-BD5A-1F7B5F003C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53311-C404-4191-9524-A9C39509B942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52C846-7174-4968-8FAF-8A15D8A143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F21B16-21B2-4BBD-AE25-0667981AF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861B2-FA41-4504-9CA9-A1D384DB65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09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cm.ecnu.edu.cn/wiki/index.php?title=One,Two,Three,AK_(2018)" TargetMode="External"/><Relationship Id="rId2" Type="http://schemas.openxmlformats.org/officeDocument/2006/relationships/hyperlink" Target="https://acm.ecnu.edu.cn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oi-wiki.or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mp.hkbu.edu.hk/~csxlzh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374D23-EA35-47DA-8C3A-BB64D2241C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ACM/ICPC  Introduction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3256138-E517-4363-871E-E90B4449CB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Zhu </a:t>
            </a:r>
            <a:r>
              <a:rPr lang="en-US" altLang="zh-CN" dirty="0" err="1"/>
              <a:t>Xuliang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4995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691830-DC05-4B06-B8F4-135C7979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Training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025255-91F9-4A41-8022-AA75FC140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Seminar</a:t>
            </a:r>
          </a:p>
          <a:p>
            <a:endParaRPr lang="en-US" altLang="zh-CN" dirty="0"/>
          </a:p>
          <a:p>
            <a:r>
              <a:rPr lang="en-US" altLang="zh-CN" dirty="0" smtClean="0"/>
              <a:t>Online </a:t>
            </a:r>
            <a:r>
              <a:rPr lang="en-US" altLang="zh-CN" dirty="0"/>
              <a:t>judge (OJ)</a:t>
            </a:r>
          </a:p>
          <a:p>
            <a:endParaRPr lang="en-US" altLang="zh-CN" dirty="0"/>
          </a:p>
          <a:p>
            <a:r>
              <a:rPr lang="en-US" altLang="zh-CN" dirty="0"/>
              <a:t>Books</a:t>
            </a:r>
          </a:p>
          <a:p>
            <a:endParaRPr lang="en-US" altLang="zh-CN" dirty="0"/>
          </a:p>
          <a:p>
            <a:r>
              <a:rPr lang="en-US" altLang="zh-CN" dirty="0" smtClean="0"/>
              <a:t>Others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5429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691830-DC05-4B06-B8F4-135C7979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Training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025255-91F9-4A41-8022-AA75FC140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Seminar</a:t>
            </a:r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Algorithm</a:t>
            </a:r>
          </a:p>
          <a:p>
            <a:r>
              <a:rPr lang="en-US" altLang="zh-CN" dirty="0" smtClean="0"/>
              <a:t>Coding</a:t>
            </a:r>
          </a:p>
          <a:p>
            <a:r>
              <a:rPr lang="en-US" altLang="zh-CN" dirty="0" smtClean="0"/>
              <a:t>Q&amp;A (debug)</a:t>
            </a:r>
          </a:p>
          <a:p>
            <a:r>
              <a:rPr lang="en-US" altLang="zh-CN" dirty="0" smtClean="0"/>
              <a:t>Training contests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11072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691830-DC05-4B06-B8F4-135C7979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Training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025255-91F9-4A41-8022-AA75FC140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dirty="0"/>
              <a:t>Online judge (OJ)</a:t>
            </a:r>
          </a:p>
          <a:p>
            <a:endParaRPr lang="en-US" altLang="zh-CN" dirty="0"/>
          </a:p>
          <a:p>
            <a:r>
              <a:rPr lang="en-US" altLang="zh-CN" dirty="0"/>
              <a:t>For personal</a:t>
            </a:r>
          </a:p>
          <a:p>
            <a:r>
              <a:rPr lang="en-US" altLang="zh-CN" dirty="0" err="1"/>
              <a:t>Codeforces</a:t>
            </a:r>
            <a:r>
              <a:rPr lang="en-US" altLang="zh-CN" dirty="0"/>
              <a:t> / </a:t>
            </a:r>
            <a:r>
              <a:rPr lang="en-US" altLang="zh-CN" dirty="0" err="1"/>
              <a:t>Atcoder</a:t>
            </a:r>
            <a:r>
              <a:rPr lang="en-US" altLang="zh-CN" dirty="0"/>
              <a:t> / </a:t>
            </a:r>
            <a:r>
              <a:rPr lang="en-US" altLang="zh-CN" dirty="0" err="1" smtClean="0"/>
              <a:t>LeetCode</a:t>
            </a:r>
            <a:r>
              <a:rPr lang="en-US" altLang="zh-CN" dirty="0" smtClean="0"/>
              <a:t> / </a:t>
            </a:r>
            <a:r>
              <a:rPr lang="zh-CN" altLang="en-US" dirty="0" smtClean="0"/>
              <a:t>牛客网</a:t>
            </a:r>
            <a:r>
              <a:rPr lang="en-US" altLang="zh-CN" dirty="0" smtClean="0"/>
              <a:t>&amp;</a:t>
            </a:r>
            <a:r>
              <a:rPr lang="zh-CN" altLang="en-US" dirty="0" smtClean="0"/>
              <a:t>计蒜客</a:t>
            </a:r>
            <a:endParaRPr lang="en-US" altLang="zh-CN" dirty="0"/>
          </a:p>
          <a:p>
            <a:r>
              <a:rPr lang="en-US" altLang="zh-CN" dirty="0"/>
              <a:t>ECNUOJ: </a:t>
            </a:r>
            <a:r>
              <a:rPr lang="en-US" altLang="zh-CN" dirty="0">
                <a:hlinkClick r:id="rId2"/>
              </a:rPr>
              <a:t>https://acm.ecnu.edu.cn/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For team</a:t>
            </a:r>
          </a:p>
          <a:p>
            <a:r>
              <a:rPr lang="en-US" altLang="zh-CN" dirty="0" err="1"/>
              <a:t>Codeforces</a:t>
            </a:r>
            <a:r>
              <a:rPr lang="en-US" altLang="zh-CN" dirty="0"/>
              <a:t> gym / </a:t>
            </a:r>
            <a:r>
              <a:rPr lang="en-US" altLang="zh-CN" dirty="0" err="1"/>
              <a:t>Vjudge</a:t>
            </a:r>
            <a:endParaRPr lang="en-US" altLang="zh-CN" dirty="0"/>
          </a:p>
          <a:p>
            <a:r>
              <a:rPr lang="en-US" altLang="zh-CN" dirty="0">
                <a:hlinkClick r:id="rId3"/>
              </a:rPr>
              <a:t>https://acm.ecnu.edu.cn/wiki/index.php?title=One,Two,Three,AK_(2018)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2307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691830-DC05-4B06-B8F4-135C7979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Training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025255-91F9-4A41-8022-AA75FC140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Books</a:t>
            </a:r>
          </a:p>
          <a:p>
            <a:endParaRPr lang="en-US" altLang="zh-CN" dirty="0"/>
          </a:p>
          <a:p>
            <a:r>
              <a:rPr lang="en-US" altLang="zh-CN" dirty="0"/>
              <a:t>《</a:t>
            </a:r>
            <a:r>
              <a:rPr lang="zh-CN" altLang="en-US" dirty="0"/>
              <a:t>挑战程序设计竞赛</a:t>
            </a:r>
            <a:r>
              <a:rPr lang="en-US" altLang="zh-CN" dirty="0" smtClean="0"/>
              <a:t>》</a:t>
            </a:r>
          </a:p>
          <a:p>
            <a:endParaRPr lang="en-US" altLang="zh-CN" dirty="0"/>
          </a:p>
          <a:p>
            <a:r>
              <a:rPr lang="en-US" dirty="0"/>
              <a:t>Introduction to </a:t>
            </a:r>
            <a:r>
              <a:rPr lang="en-US" dirty="0" smtClean="0"/>
              <a:t>Algorithms (</a:t>
            </a:r>
            <a:r>
              <a:rPr lang="zh-CN" altLang="en-US" dirty="0" smtClean="0"/>
              <a:t>算法导论</a:t>
            </a:r>
            <a:r>
              <a:rPr lang="en-US" dirty="0" smtClean="0"/>
              <a:t>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5049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691830-DC05-4B06-B8F4-135C7979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Training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025255-91F9-4A41-8022-AA75FC140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1318" cy="435133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Others</a:t>
            </a:r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Blogs</a:t>
            </a:r>
            <a:r>
              <a:rPr lang="zh-CN" altLang="en-US" dirty="0" smtClean="0"/>
              <a:t>（</a:t>
            </a:r>
            <a:r>
              <a:rPr lang="en-US" altLang="zh-CN" dirty="0" err="1" smtClean="0"/>
              <a:t>codeforces</a:t>
            </a:r>
            <a:r>
              <a:rPr lang="en-US" altLang="zh-CN" dirty="0" smtClean="0"/>
              <a:t> / CSDN / </a:t>
            </a:r>
            <a:r>
              <a:rPr lang="zh-CN" altLang="en-US" dirty="0"/>
              <a:t>博客园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OI </a:t>
            </a:r>
            <a:r>
              <a:rPr lang="en-US" altLang="zh-CN" dirty="0"/>
              <a:t>Wiki (</a:t>
            </a:r>
            <a:r>
              <a:rPr lang="en-US" altLang="zh-CN" dirty="0">
                <a:hlinkClick r:id="rId2"/>
              </a:rPr>
              <a:t>https://oi-wiki.org</a:t>
            </a:r>
            <a:r>
              <a:rPr lang="en-US" altLang="zh-CN" dirty="0" smtClean="0">
                <a:hlinkClick r:id="rId2"/>
              </a:rPr>
              <a:t>/</a:t>
            </a:r>
            <a:r>
              <a:rPr lang="en-US" altLang="zh-CN" dirty="0" smtClean="0"/>
              <a:t>)</a:t>
            </a:r>
          </a:p>
          <a:p>
            <a:endParaRPr lang="en-US" altLang="zh-CN" dirty="0"/>
          </a:p>
          <a:p>
            <a:r>
              <a:rPr lang="en-US" altLang="zh-CN" dirty="0" err="1" smtClean="0"/>
              <a:t>LeetCode</a:t>
            </a:r>
            <a:r>
              <a:rPr lang="en-US" altLang="zh-CN" dirty="0" smtClean="0"/>
              <a:t> </a:t>
            </a:r>
            <a:r>
              <a:rPr lang="en-US" altLang="zh-CN" dirty="0"/>
              <a:t>solutions (https://github.com/hqztrue/LeetCodeSolutions/)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0119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691830-DC05-4B06-B8F4-135C7979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Basic Knowledge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025255-91F9-4A41-8022-AA75FC140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Language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Verdict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solution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Algorithms</a:t>
            </a:r>
          </a:p>
        </p:txBody>
      </p:sp>
    </p:spTree>
    <p:extLst>
      <p:ext uri="{BB962C8B-B14F-4D97-AF65-F5344CB8AC3E}">
        <p14:creationId xmlns:p14="http://schemas.microsoft.com/office/powerpoint/2010/main" val="1033650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691830-DC05-4B06-B8F4-135C7979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Basic Knowledge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025255-91F9-4A41-8022-AA75FC140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Language</a:t>
            </a:r>
          </a:p>
          <a:p>
            <a:endParaRPr lang="en-US" altLang="zh-CN" dirty="0"/>
          </a:p>
          <a:p>
            <a:r>
              <a:rPr lang="en-US" altLang="zh-CN" dirty="0"/>
              <a:t>C/C</a:t>
            </a:r>
            <a:r>
              <a:rPr lang="en-US" altLang="zh-CN" dirty="0" smtClean="0"/>
              <a:t>++</a:t>
            </a:r>
          </a:p>
          <a:p>
            <a:r>
              <a:rPr lang="en-US" altLang="zh-CN" dirty="0" smtClean="0"/>
              <a:t>IDE: </a:t>
            </a:r>
            <a:r>
              <a:rPr lang="en-US" altLang="zh-CN" dirty="0" err="1" smtClean="0"/>
              <a:t>codeblocks</a:t>
            </a:r>
            <a:r>
              <a:rPr lang="en-US" altLang="zh-CN" dirty="0" smtClean="0"/>
              <a:t> / </a:t>
            </a:r>
            <a:r>
              <a:rPr lang="en-US" altLang="zh-CN" dirty="0" err="1" smtClean="0"/>
              <a:t>vscode</a:t>
            </a:r>
            <a:r>
              <a:rPr lang="en-US" altLang="zh-CN" dirty="0" smtClean="0"/>
              <a:t> / </a:t>
            </a:r>
            <a:r>
              <a:rPr lang="en-US" altLang="zh-CN" dirty="0" err="1" smtClean="0"/>
              <a:t>CLion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JAVA/Python (Slower than C/C++)</a:t>
            </a:r>
          </a:p>
        </p:txBody>
      </p:sp>
    </p:spTree>
    <p:extLst>
      <p:ext uri="{BB962C8B-B14F-4D97-AF65-F5344CB8AC3E}">
        <p14:creationId xmlns:p14="http://schemas.microsoft.com/office/powerpoint/2010/main" val="1451573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691830-DC05-4B06-B8F4-135C7979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Basic Knowledge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025255-91F9-4A41-8022-AA75FC140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Verdict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solution</a:t>
            </a:r>
          </a:p>
          <a:p>
            <a:endParaRPr lang="en-US" altLang="zh-CN" dirty="0"/>
          </a:p>
          <a:p>
            <a:r>
              <a:rPr lang="en-US" altLang="zh-CN" dirty="0"/>
              <a:t>Accept: You pass the</a:t>
            </a:r>
            <a:r>
              <a:rPr lang="zh-CN" altLang="en-US" dirty="0"/>
              <a:t> </a:t>
            </a:r>
            <a:r>
              <a:rPr lang="en-US" altLang="zh-CN" dirty="0"/>
              <a:t>problem.</a:t>
            </a:r>
          </a:p>
          <a:p>
            <a:r>
              <a:rPr lang="en-US" altLang="zh-CN" dirty="0"/>
              <a:t>Wrong Answer: Your output is wrong.</a:t>
            </a:r>
          </a:p>
          <a:p>
            <a:r>
              <a:rPr lang="en-US" altLang="zh-CN" dirty="0"/>
              <a:t>CE(Compilation Error): Your program compiles failed.</a:t>
            </a:r>
          </a:p>
          <a:p>
            <a:r>
              <a:rPr lang="en-US" altLang="zh-CN" dirty="0"/>
              <a:t>TLE(Time Limit Exceeded): Wrong time complexity.</a:t>
            </a:r>
          </a:p>
          <a:p>
            <a:r>
              <a:rPr lang="en-US" altLang="zh-CN" dirty="0"/>
              <a:t>MLE(Memory Limit Exceeded): Wrong space complexity.</a:t>
            </a:r>
          </a:p>
          <a:p>
            <a:r>
              <a:rPr lang="en-US" altLang="zh-CN" dirty="0"/>
              <a:t>RE(Runtime Error): Access invalid address or divide zero.</a:t>
            </a:r>
          </a:p>
          <a:p>
            <a:r>
              <a:rPr lang="en-US" altLang="zh-CN" dirty="0"/>
              <a:t>PE(Presentation Error): More space or other presentation error.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9684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691830-DC05-4B06-B8F4-135C7979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Basic Knowledge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025255-91F9-4A41-8022-AA75FC140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Algorithms</a:t>
            </a:r>
          </a:p>
          <a:p>
            <a:endParaRPr lang="en-US" altLang="zh-CN" dirty="0"/>
          </a:p>
          <a:p>
            <a:r>
              <a:rPr lang="en-US" altLang="zh-CN" dirty="0"/>
              <a:t>Brute force</a:t>
            </a:r>
          </a:p>
          <a:p>
            <a:r>
              <a:rPr lang="en-US" altLang="zh-CN" dirty="0"/>
              <a:t>Greedy &amp; DP</a:t>
            </a:r>
          </a:p>
          <a:p>
            <a:r>
              <a:rPr lang="en-US" altLang="zh-CN" dirty="0"/>
              <a:t>Graph</a:t>
            </a:r>
          </a:p>
          <a:p>
            <a:r>
              <a:rPr lang="en-US" altLang="zh-CN" dirty="0"/>
              <a:t>Data structure &amp; String</a:t>
            </a:r>
          </a:p>
          <a:p>
            <a:r>
              <a:rPr lang="en-US" altLang="zh-CN" dirty="0"/>
              <a:t>Math</a:t>
            </a:r>
          </a:p>
          <a:p>
            <a:r>
              <a:rPr lang="en-US" altLang="zh-CN" dirty="0"/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1120756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691830-DC05-4B06-B8F4-135C7979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Basic Knowledge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025255-91F9-4A41-8022-AA75FC140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Try to pass your first problem.</a:t>
            </a:r>
          </a:p>
          <a:p>
            <a:endParaRPr lang="en-US" altLang="zh-CN" dirty="0"/>
          </a:p>
          <a:p>
            <a:r>
              <a:rPr lang="en-US" altLang="zh-CN" dirty="0"/>
              <a:t>https://vjudge.net/contest/462504#problem/A</a:t>
            </a:r>
          </a:p>
        </p:txBody>
      </p:sp>
    </p:spTree>
    <p:extLst>
      <p:ext uri="{BB962C8B-B14F-4D97-AF65-F5344CB8AC3E}">
        <p14:creationId xmlns:p14="http://schemas.microsoft.com/office/powerpoint/2010/main" val="258281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691830-DC05-4B06-B8F4-135C7979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025255-91F9-4A41-8022-AA75FC140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About me</a:t>
            </a:r>
          </a:p>
          <a:p>
            <a:endParaRPr lang="en-US" altLang="zh-CN" dirty="0"/>
          </a:p>
          <a:p>
            <a:r>
              <a:rPr lang="en-US" altLang="zh-CN" dirty="0"/>
              <a:t>ICPC Introduction</a:t>
            </a:r>
          </a:p>
          <a:p>
            <a:endParaRPr lang="en-US" altLang="zh-CN" dirty="0"/>
          </a:p>
          <a:p>
            <a:r>
              <a:rPr lang="en-US" altLang="zh-CN" dirty="0"/>
              <a:t>Training</a:t>
            </a:r>
          </a:p>
          <a:p>
            <a:endParaRPr lang="en-US" altLang="zh-CN" dirty="0"/>
          </a:p>
          <a:p>
            <a:r>
              <a:rPr lang="en-US" altLang="zh-CN" dirty="0"/>
              <a:t>Basic knowledge</a:t>
            </a:r>
          </a:p>
          <a:p>
            <a:endParaRPr lang="en-US" altLang="zh-CN" dirty="0"/>
          </a:p>
          <a:p>
            <a:r>
              <a:rPr lang="en-US" altLang="zh-CN" dirty="0"/>
              <a:t>Some problems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04539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691830-DC05-4B06-B8F4-135C7979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Basic Knowledge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025255-91F9-4A41-8022-AA75FC140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C++: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206" y="1853222"/>
            <a:ext cx="7047587" cy="445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1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691830-DC05-4B06-B8F4-135C7979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Basic Knowledge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025255-91F9-4A41-8022-AA75FC140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Java 11</a:t>
            </a:r>
            <a:r>
              <a:rPr lang="en-US" altLang="zh-CN" dirty="0" smtClean="0"/>
              <a:t>: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024" y="1932912"/>
            <a:ext cx="7005113" cy="413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9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691830-DC05-4B06-B8F4-135C7979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Basic Knowledge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025255-91F9-4A41-8022-AA75FC140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Python 3</a:t>
            </a:r>
            <a:r>
              <a:rPr lang="en-US" altLang="zh-CN" dirty="0" smtClean="0"/>
              <a:t>: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733" y="2802960"/>
            <a:ext cx="6982309" cy="173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691830-DC05-4B06-B8F4-135C7979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Some problems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025255-91F9-4A41-8022-AA75FC140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How to calculate a + a^2 + a^3 + …… + </a:t>
            </a:r>
            <a:r>
              <a:rPr lang="en-US" altLang="zh-CN" dirty="0" err="1"/>
              <a:t>a^n</a:t>
            </a:r>
            <a:r>
              <a:rPr lang="en-US" altLang="zh-CN" dirty="0"/>
              <a:t>?</a:t>
            </a:r>
          </a:p>
          <a:p>
            <a:endParaRPr lang="en-US" altLang="zh-CN" dirty="0"/>
          </a:p>
          <a:p>
            <a:pPr marL="0" indent="0">
              <a:buNone/>
            </a:pPr>
            <a:r>
              <a:rPr lang="nn-NO" altLang="zh-CN" dirty="0"/>
              <a:t>sum = 0;</a:t>
            </a:r>
          </a:p>
          <a:p>
            <a:pPr marL="0" indent="0">
              <a:buNone/>
            </a:pPr>
            <a:r>
              <a:rPr lang="nn-NO" altLang="zh-CN" dirty="0"/>
              <a:t>for (int i = 1; i &lt;= n; i++){</a:t>
            </a:r>
          </a:p>
          <a:p>
            <a:pPr marL="0" indent="0">
              <a:buNone/>
            </a:pPr>
            <a:r>
              <a:rPr lang="nn-NO" altLang="zh-CN" dirty="0"/>
              <a:t>    tmp = 1;</a:t>
            </a:r>
          </a:p>
          <a:p>
            <a:pPr marL="0" indent="0">
              <a:buNone/>
            </a:pPr>
            <a:r>
              <a:rPr lang="nn-NO" altLang="zh-CN" dirty="0"/>
              <a:t>    for (int j = 1; j &lt;= i; j++)</a:t>
            </a:r>
          </a:p>
          <a:p>
            <a:pPr marL="0" indent="0">
              <a:buNone/>
            </a:pPr>
            <a:r>
              <a:rPr lang="nn-NO" altLang="zh-CN" dirty="0"/>
              <a:t>        tmp *= a;</a:t>
            </a:r>
          </a:p>
          <a:p>
            <a:pPr marL="0" indent="0">
              <a:buNone/>
            </a:pPr>
            <a:r>
              <a:rPr lang="nn-NO" altLang="zh-CN" dirty="0"/>
              <a:t>    sum += tmp;</a:t>
            </a:r>
          </a:p>
          <a:p>
            <a:pPr marL="0" indent="0">
              <a:buNone/>
            </a:pPr>
            <a:r>
              <a:rPr lang="nn-NO" altLang="zh-CN" dirty="0"/>
              <a:t>}</a:t>
            </a:r>
          </a:p>
          <a:p>
            <a:pPr marL="0" indent="0">
              <a:buNone/>
            </a:pPr>
            <a:r>
              <a:rPr lang="nn-NO" altLang="zh-CN" dirty="0"/>
              <a:t>return sum;</a:t>
            </a:r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0581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691830-DC05-4B06-B8F4-135C7979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Some problems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025255-91F9-4A41-8022-AA75FC140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How to calculate a + a^2 + a^3 + …… + </a:t>
            </a:r>
            <a:r>
              <a:rPr lang="en-US" altLang="zh-CN" dirty="0" err="1"/>
              <a:t>a^n</a:t>
            </a:r>
            <a:r>
              <a:rPr lang="en-US" altLang="zh-CN" dirty="0"/>
              <a:t>?</a:t>
            </a:r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sum = 0, </a:t>
            </a:r>
            <a:r>
              <a:rPr lang="en-US" altLang="zh-CN" dirty="0" err="1"/>
              <a:t>tmp</a:t>
            </a:r>
            <a:r>
              <a:rPr lang="en-US" altLang="zh-CN" dirty="0"/>
              <a:t> = 1;</a:t>
            </a:r>
          </a:p>
          <a:p>
            <a:pPr marL="0" indent="0">
              <a:buNone/>
            </a:pPr>
            <a:r>
              <a:rPr lang="en-US" altLang="zh-CN" dirty="0"/>
              <a:t>for (int </a:t>
            </a:r>
            <a:r>
              <a:rPr lang="en-US" altLang="zh-CN" dirty="0" err="1"/>
              <a:t>i</a:t>
            </a:r>
            <a:r>
              <a:rPr lang="en-US" altLang="zh-CN" dirty="0"/>
              <a:t> = 1; </a:t>
            </a:r>
            <a:r>
              <a:rPr lang="en-US" altLang="zh-CN" dirty="0" err="1"/>
              <a:t>i</a:t>
            </a:r>
            <a:r>
              <a:rPr lang="en-US" altLang="zh-CN" dirty="0"/>
              <a:t> &lt;= n; </a:t>
            </a:r>
            <a:r>
              <a:rPr lang="en-US" altLang="zh-CN" dirty="0" err="1"/>
              <a:t>i</a:t>
            </a:r>
            <a:r>
              <a:rPr lang="en-US" altLang="zh-CN" dirty="0"/>
              <a:t>++){</a:t>
            </a:r>
          </a:p>
          <a:p>
            <a:pPr marL="0" indent="0">
              <a:buNone/>
            </a:pPr>
            <a:r>
              <a:rPr lang="en-US" altLang="zh-CN" dirty="0"/>
              <a:t>    </a:t>
            </a:r>
            <a:r>
              <a:rPr lang="en-US" altLang="zh-CN" dirty="0" err="1"/>
              <a:t>tmp</a:t>
            </a:r>
            <a:r>
              <a:rPr lang="en-US" altLang="zh-CN" dirty="0"/>
              <a:t> *= a;</a:t>
            </a:r>
          </a:p>
          <a:p>
            <a:pPr marL="0" indent="0">
              <a:buNone/>
            </a:pPr>
            <a:r>
              <a:rPr lang="en-US" altLang="zh-CN" dirty="0"/>
              <a:t>    sum += </a:t>
            </a:r>
            <a:r>
              <a:rPr lang="en-US" altLang="zh-CN" dirty="0" err="1"/>
              <a:t>tmp</a:t>
            </a:r>
            <a:r>
              <a:rPr lang="en-US" altLang="zh-CN" dirty="0"/>
              <a:t>;</a:t>
            </a:r>
          </a:p>
          <a:p>
            <a:pPr marL="0" indent="0">
              <a:buNone/>
            </a:pPr>
            <a:r>
              <a:rPr lang="en-US" altLang="zh-CN" dirty="0"/>
              <a:t>}</a:t>
            </a:r>
          </a:p>
          <a:p>
            <a:pPr marL="0" indent="0">
              <a:buNone/>
            </a:pPr>
            <a:r>
              <a:rPr lang="en-US" altLang="zh-CN" dirty="0"/>
              <a:t>return sum;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3858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691830-DC05-4B06-B8F4-135C7979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Some problems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025255-91F9-4A41-8022-AA75FC140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How to calculate a + a^2 + a^3 + …… + </a:t>
            </a:r>
            <a:r>
              <a:rPr lang="en-US" altLang="zh-CN" dirty="0" err="1"/>
              <a:t>a^n</a:t>
            </a:r>
            <a:r>
              <a:rPr lang="en-US" altLang="zh-CN" dirty="0"/>
              <a:t>?</a:t>
            </a:r>
          </a:p>
          <a:p>
            <a:endParaRPr lang="en-US" altLang="zh-CN" dirty="0"/>
          </a:p>
          <a:p>
            <a:r>
              <a:rPr lang="en-US" altLang="zh-CN" dirty="0"/>
              <a:t>a + a^2 + a^3 + …… + </a:t>
            </a:r>
            <a:r>
              <a:rPr lang="en-US" altLang="zh-CN" dirty="0" err="1"/>
              <a:t>a^n</a:t>
            </a:r>
            <a:r>
              <a:rPr lang="en-US" altLang="zh-CN" dirty="0"/>
              <a:t> = a *</a:t>
            </a:r>
            <a:r>
              <a:rPr lang="zh-CN" altLang="en-US" dirty="0"/>
              <a:t>（</a:t>
            </a:r>
            <a:r>
              <a:rPr lang="en-US" altLang="zh-CN" dirty="0" err="1"/>
              <a:t>a^n</a:t>
            </a:r>
            <a:r>
              <a:rPr lang="en-US" altLang="zh-CN" dirty="0"/>
              <a:t> - 1</a:t>
            </a:r>
            <a:r>
              <a:rPr lang="zh-CN" altLang="en-US" dirty="0"/>
              <a:t>） </a:t>
            </a:r>
            <a:r>
              <a:rPr lang="en-US" altLang="zh-CN" dirty="0"/>
              <a:t>/ (a - 1)</a:t>
            </a:r>
          </a:p>
          <a:p>
            <a:endParaRPr lang="en-US" altLang="zh-CN" dirty="0"/>
          </a:p>
          <a:p>
            <a:r>
              <a:rPr lang="en-US" altLang="zh-CN" dirty="0"/>
              <a:t>Is it true?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5788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691830-DC05-4B06-B8F4-135C7979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Some problems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025255-91F9-4A41-8022-AA75FC140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How to calculate </a:t>
            </a:r>
            <a:r>
              <a:rPr lang="en-US" altLang="zh-CN" dirty="0" err="1"/>
              <a:t>a^n</a:t>
            </a:r>
            <a:r>
              <a:rPr lang="en-US" altLang="zh-CN" dirty="0"/>
              <a:t> quickly? (For example, n = 11)</a:t>
            </a:r>
          </a:p>
          <a:p>
            <a:endParaRPr lang="en-US" altLang="zh-CN" dirty="0"/>
          </a:p>
          <a:p>
            <a:r>
              <a:rPr lang="en-US" altLang="zh-CN" dirty="0"/>
              <a:t>11 = (1011)</a:t>
            </a:r>
            <a:r>
              <a:rPr lang="en-US" altLang="zh-CN" sz="1600" dirty="0"/>
              <a:t>2</a:t>
            </a:r>
          </a:p>
          <a:p>
            <a:r>
              <a:rPr lang="en-US" altLang="zh-CN" dirty="0"/>
              <a:t>a^11 = a^(1 * 8 + 0 * 4 + 1 * 2 + 1 * 1) </a:t>
            </a:r>
          </a:p>
          <a:p>
            <a:pPr marL="0" indent="0">
              <a:buNone/>
            </a:pPr>
            <a:r>
              <a:rPr lang="en-US" altLang="zh-CN" dirty="0"/>
              <a:t>= a^8 * a^2 * a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a^2 = a * a, a^4 = a^2 * a^2, a^8 = a^4 * a^4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Time complexity: Log2(n)   </a:t>
            </a:r>
          </a:p>
        </p:txBody>
      </p:sp>
    </p:spTree>
    <p:extLst>
      <p:ext uri="{BB962C8B-B14F-4D97-AF65-F5344CB8AC3E}">
        <p14:creationId xmlns:p14="http://schemas.microsoft.com/office/powerpoint/2010/main" val="3571597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691830-DC05-4B06-B8F4-135C7979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Some problems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025255-91F9-4A41-8022-AA75FC140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Give an array with 2n + 1 numbers, which has n numbers for twice and one special number for once. How to find the special number</a:t>
            </a:r>
            <a:r>
              <a:rPr lang="en-US" altLang="zh-CN" dirty="0" smtClean="0"/>
              <a:t>? (</a:t>
            </a:r>
            <a:r>
              <a:rPr lang="en-US" altLang="zh-CN" dirty="0" err="1" smtClean="0"/>
              <a:t>Leetcode</a:t>
            </a:r>
            <a:r>
              <a:rPr lang="en-US" altLang="zh-CN" dirty="0" smtClean="0"/>
              <a:t> 136)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Quick Sort: Time complexity O(</a:t>
            </a:r>
            <a:r>
              <a:rPr lang="en-US" altLang="zh-CN" dirty="0" err="1"/>
              <a:t>nlogn</a:t>
            </a:r>
            <a:r>
              <a:rPr lang="en-US" altLang="zh-CN" dirty="0"/>
              <a:t>), Space complexity O(n)</a:t>
            </a:r>
          </a:p>
          <a:p>
            <a:r>
              <a:rPr lang="en-US" altLang="zh-CN" dirty="0"/>
              <a:t>Hash: Time complexity O(n), Space complexity O(n)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2092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691830-DC05-4B06-B8F4-135C7979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Some problems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025255-91F9-4A41-8022-AA75FC140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Give an array with 2n + 1 numbers, which has n numbers for twice and one special number for once. How to find the special number?</a:t>
            </a:r>
          </a:p>
          <a:p>
            <a:endParaRPr lang="en-US" altLang="zh-CN" dirty="0"/>
          </a:p>
          <a:p>
            <a:r>
              <a:rPr lang="en-US" altLang="zh-CN" dirty="0"/>
              <a:t>Special number = a_1 </a:t>
            </a:r>
            <a:r>
              <a:rPr lang="en-US" altLang="zh-CN" dirty="0" err="1"/>
              <a:t>xor</a:t>
            </a:r>
            <a:r>
              <a:rPr lang="en-US" altLang="zh-CN" dirty="0"/>
              <a:t> a_2 </a:t>
            </a:r>
            <a:r>
              <a:rPr lang="en-US" altLang="zh-CN" dirty="0" err="1"/>
              <a:t>xor</a:t>
            </a:r>
            <a:r>
              <a:rPr lang="en-US" altLang="zh-CN" dirty="0"/>
              <a:t> …… a_{2n+1}</a:t>
            </a:r>
          </a:p>
          <a:p>
            <a:r>
              <a:rPr lang="en-US" altLang="zh-CN" dirty="0"/>
              <a:t>Time complexity O(n), Space complexity O(1)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45641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691830-DC05-4B06-B8F4-135C7979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About me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025255-91F9-4A41-8022-AA75FC140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Second year </a:t>
            </a:r>
            <a:r>
              <a:rPr lang="en-US" altLang="zh-CN" dirty="0" err="1"/>
              <a:t>p</a:t>
            </a:r>
            <a:r>
              <a:rPr lang="en-US" altLang="zh-CN" dirty="0" err="1" smtClean="0"/>
              <a:t>hd</a:t>
            </a:r>
            <a:r>
              <a:rPr lang="en-US" altLang="zh-CN" dirty="0" smtClean="0"/>
              <a:t> student</a:t>
            </a:r>
          </a:p>
          <a:p>
            <a:endParaRPr lang="en-US" altLang="zh-CN" dirty="0"/>
          </a:p>
          <a:p>
            <a:r>
              <a:rPr lang="en-US" altLang="zh-CN" dirty="0"/>
              <a:t>The ICPC Asia-East Continent Final  Gold Medal</a:t>
            </a:r>
          </a:p>
          <a:p>
            <a:r>
              <a:rPr lang="en-US" altLang="zh-CN" dirty="0"/>
              <a:t>Writers of EOJ Monthly / Multi-University </a:t>
            </a:r>
            <a:r>
              <a:rPr lang="en-US" altLang="zh-CN" dirty="0" smtClean="0"/>
              <a:t>Training / </a:t>
            </a:r>
            <a:r>
              <a:rPr lang="en-US" dirty="0"/>
              <a:t>Regional </a:t>
            </a:r>
            <a:r>
              <a:rPr lang="en-US" dirty="0" smtClean="0"/>
              <a:t>Contest</a:t>
            </a:r>
          </a:p>
          <a:p>
            <a:endParaRPr lang="en-US" altLang="zh-CN" dirty="0"/>
          </a:p>
          <a:p>
            <a:r>
              <a:rPr lang="en-US" altLang="zh-CN" dirty="0"/>
              <a:t>Homepage: </a:t>
            </a:r>
            <a:r>
              <a:rPr lang="en-US" altLang="zh-CN" dirty="0">
                <a:hlinkClick r:id="rId2"/>
              </a:rPr>
              <a:t>https://www.comp.hkbu.edu.hk/~csxlzhu</a:t>
            </a:r>
            <a:r>
              <a:rPr lang="en-US" altLang="zh-CN" dirty="0" smtClean="0">
                <a:hlinkClick r:id="rId2"/>
              </a:rPr>
              <a:t>/</a:t>
            </a:r>
            <a:endParaRPr lang="en-US" altLang="zh-CN" dirty="0" smtClean="0"/>
          </a:p>
          <a:p>
            <a:r>
              <a:rPr lang="en-US" altLang="zh-CN" dirty="0" err="1" smtClean="0"/>
              <a:t>Wechat</a:t>
            </a:r>
            <a:r>
              <a:rPr lang="en-US" altLang="zh-CN" dirty="0" smtClean="0"/>
              <a:t>: 15921519435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8660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691830-DC05-4B06-B8F4-135C7979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ICPC Introduction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025255-91F9-4A41-8022-AA75FC140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International Collegiate Programming Contest</a:t>
            </a:r>
          </a:p>
          <a:p>
            <a:r>
              <a:rPr lang="en-US" altLang="zh-CN" dirty="0"/>
              <a:t>One team of three person</a:t>
            </a:r>
          </a:p>
          <a:p>
            <a:r>
              <a:rPr lang="en-US" altLang="zh-CN" dirty="0"/>
              <a:t>11~13 problems </a:t>
            </a:r>
          </a:p>
          <a:p>
            <a:r>
              <a:rPr lang="en-US" altLang="zh-CN" dirty="0"/>
              <a:t>Lasting 5 hours </a:t>
            </a:r>
          </a:p>
          <a:p>
            <a:r>
              <a:rPr lang="en-US" altLang="zh-CN" dirty="0"/>
              <a:t>Top 10% Gold / Top 30% Silver / Top 60% Bronze</a:t>
            </a:r>
          </a:p>
          <a:p>
            <a:r>
              <a:rPr lang="en-US" altLang="zh-CN" dirty="0"/>
              <a:t>About 6 Regional Contest, 1 EC-Final and 1 World Final every year  </a:t>
            </a:r>
          </a:p>
          <a:p>
            <a:r>
              <a:rPr lang="en-US" altLang="zh-CN" dirty="0"/>
              <a:t>Each person attends at most 2 Regional Contest each year, and attends at most 2 World Final in career.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0634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691830-DC05-4B06-B8F4-135C7979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ICPC Introduction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025255-91F9-4A41-8022-AA75FC140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Benefits:</a:t>
            </a:r>
          </a:p>
          <a:p>
            <a:endParaRPr lang="en-US" altLang="zh-CN" dirty="0"/>
          </a:p>
          <a:p>
            <a:r>
              <a:rPr lang="en-US" altLang="zh-CN" dirty="0"/>
              <a:t>Funny</a:t>
            </a:r>
          </a:p>
          <a:p>
            <a:r>
              <a:rPr lang="en-US" altLang="zh-CN" dirty="0"/>
              <a:t>Stretch brain</a:t>
            </a:r>
          </a:p>
          <a:p>
            <a:r>
              <a:rPr lang="en-US" altLang="zh-CN" dirty="0"/>
              <a:t>Learn classical algorithms</a:t>
            </a:r>
          </a:p>
          <a:p>
            <a:r>
              <a:rPr lang="en-US" altLang="zh-CN" dirty="0"/>
              <a:t>Strengthen coding ability</a:t>
            </a:r>
          </a:p>
          <a:p>
            <a:r>
              <a:rPr lang="en-US" altLang="zh-CN" dirty="0"/>
              <a:t>Solve interview problem easily </a:t>
            </a:r>
          </a:p>
          <a:p>
            <a:r>
              <a:rPr lang="en-US" altLang="zh-CN" dirty="0"/>
              <a:t>More ideas for research works 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2144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691830-DC05-4B06-B8F4-135C7979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ICPC Introduction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025255-91F9-4A41-8022-AA75FC140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Requirement:</a:t>
            </a:r>
          </a:p>
          <a:p>
            <a:endParaRPr lang="en-US" altLang="zh-CN" dirty="0"/>
          </a:p>
          <a:p>
            <a:r>
              <a:rPr lang="en-US" altLang="zh-CN" dirty="0"/>
              <a:t>Strong interest of algorithms and coding (Most important)</a:t>
            </a:r>
          </a:p>
          <a:p>
            <a:r>
              <a:rPr lang="en-US" altLang="zh-CN" dirty="0"/>
              <a:t>Long-term training </a:t>
            </a:r>
          </a:p>
          <a:p>
            <a:r>
              <a:rPr lang="en-US" altLang="zh-CN" dirty="0"/>
              <a:t>A few talents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4868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691830-DC05-4B06-B8F4-135C7979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ICPC Introduction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025255-91F9-4A41-8022-AA75FC140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Some pictures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03A65DC-3A37-467A-BF32-8D761B5E4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659" y="1875075"/>
            <a:ext cx="2644861" cy="469462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C6BE19F-4E10-413A-878B-9D17014D008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678" y="2657177"/>
            <a:ext cx="4469698" cy="335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22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691830-DC05-4B06-B8F4-135C7979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ICPC Introduction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025255-91F9-4A41-8022-AA75FC140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Some pictures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037EE7F-E419-46B3-8D1C-967B6CAB4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076" y="3230163"/>
            <a:ext cx="6055505" cy="154226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C991DD8-1942-4E13-8AD8-720EE2AA6E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66" y="2836387"/>
            <a:ext cx="4145024" cy="27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88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691830-DC05-4B06-B8F4-135C7979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ICPC Introduction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025255-91F9-4A41-8022-AA75FC140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Some pictures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BB2BDFC-2D68-4D96-98B2-1B655977D19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255" y="685452"/>
            <a:ext cx="1956068" cy="260809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211A6F8-8243-4604-A7FA-EAD154A56A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860" y="847699"/>
            <a:ext cx="3357375" cy="251579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CE6064C-B986-408A-A245-7784108DD4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83" y="3564458"/>
            <a:ext cx="3847980" cy="288342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5B9F66B-9233-46C2-AFE5-BF87E506B3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69" y="2818530"/>
            <a:ext cx="4661971" cy="349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62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6569</TotalTime>
  <Words>732</Words>
  <Application>Microsoft Office PowerPoint</Application>
  <PresentationFormat>Widescreen</PresentationFormat>
  <Paragraphs>214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等线</vt:lpstr>
      <vt:lpstr>等线 Light</vt:lpstr>
      <vt:lpstr>Arial</vt:lpstr>
      <vt:lpstr>Office 主题​​</vt:lpstr>
      <vt:lpstr>ACM/ICPC  Introduction</vt:lpstr>
      <vt:lpstr>Outlines</vt:lpstr>
      <vt:lpstr>About me</vt:lpstr>
      <vt:lpstr>ICPC Introduction</vt:lpstr>
      <vt:lpstr>ICPC Introduction</vt:lpstr>
      <vt:lpstr>ICPC Introduction</vt:lpstr>
      <vt:lpstr>ICPC Introduction</vt:lpstr>
      <vt:lpstr>ICPC Introduction</vt:lpstr>
      <vt:lpstr>ICPC Introduction</vt:lpstr>
      <vt:lpstr>Training</vt:lpstr>
      <vt:lpstr>Training</vt:lpstr>
      <vt:lpstr>Training</vt:lpstr>
      <vt:lpstr>Training</vt:lpstr>
      <vt:lpstr>Training</vt:lpstr>
      <vt:lpstr>Basic Knowledge</vt:lpstr>
      <vt:lpstr>Basic Knowledge</vt:lpstr>
      <vt:lpstr>Basic Knowledge</vt:lpstr>
      <vt:lpstr>Basic Knowledge</vt:lpstr>
      <vt:lpstr>Basic Knowledge</vt:lpstr>
      <vt:lpstr>Basic Knowledge</vt:lpstr>
      <vt:lpstr>Basic Knowledge</vt:lpstr>
      <vt:lpstr>Basic Knowledge</vt:lpstr>
      <vt:lpstr>Some problems</vt:lpstr>
      <vt:lpstr>Some problems</vt:lpstr>
      <vt:lpstr>Some problems</vt:lpstr>
      <vt:lpstr>Some problems</vt:lpstr>
      <vt:lpstr>Some problems</vt:lpstr>
      <vt:lpstr>Some problems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ACM/ICPC  Introduction</dc:title>
  <dc:creator>旭亮 竺</dc:creator>
  <cp:lastModifiedBy>Zhu Xuliang</cp:lastModifiedBy>
  <cp:revision>31</cp:revision>
  <dcterms:created xsi:type="dcterms:W3CDTF">2019-09-15T07:26:23Z</dcterms:created>
  <dcterms:modified xsi:type="dcterms:W3CDTF">2021-10-15T08:22:29Z</dcterms:modified>
</cp:coreProperties>
</file>