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90" r:id="rId3"/>
    <p:sldId id="291" r:id="rId4"/>
    <p:sldId id="257" r:id="rId5"/>
    <p:sldId id="295" r:id="rId6"/>
    <p:sldId id="292" r:id="rId7"/>
    <p:sldId id="293" r:id="rId8"/>
    <p:sldId id="294" r:id="rId9"/>
    <p:sldId id="311" r:id="rId10"/>
    <p:sldId id="310" r:id="rId11"/>
    <p:sldId id="309" r:id="rId12"/>
    <p:sldId id="297" r:id="rId13"/>
    <p:sldId id="300" r:id="rId14"/>
    <p:sldId id="301" r:id="rId15"/>
    <p:sldId id="298" r:id="rId16"/>
    <p:sldId id="303" r:id="rId17"/>
    <p:sldId id="299" r:id="rId18"/>
    <p:sldId id="302" r:id="rId19"/>
    <p:sldId id="306" r:id="rId20"/>
    <p:sldId id="305" r:id="rId21"/>
    <p:sldId id="308" r:id="rId22"/>
    <p:sldId id="304" r:id="rId23"/>
    <p:sldId id="307" r:id="rId2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2341C-F8AE-45AE-8947-0EA1A50C2B0C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7AD71-C303-4113-8387-D9396AF6C77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30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EDE8CD-4146-414C-85AE-578DEFCF24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56C5DC3-880B-4B05-B44B-02E8DB5F0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46F5D78-3E05-40EF-B816-82D1A68C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0089457-96CA-44B9-933A-A6DD4BDA0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103F53-48E9-4AED-B08B-CAA96C72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1741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D561E7-6336-4650-B5B4-23F7C7CA3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8051C58-88E1-4DE2-9218-39D2FA8F0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6F7AB9C-AFAF-44ED-9E4E-57846F2D9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26CEED9-0C21-4C76-AC99-2F75477A6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C28F661-B3AC-419B-A5E2-D9079727E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036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E0D52B7-5779-415E-A672-F4F868313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FE580E-981B-4BD4-974E-B8BEB8F2B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A97D7C-68EA-46AC-81AC-7F1E69927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2C6454-6DE9-4052-B33F-037A96C9D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BABED5-7B47-4218-96D0-BB8EFA84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922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91281E-64B5-41EC-87D9-DDAA6459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F0C2A1-5CCA-4BE9-B340-38913B192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61E10B-75FF-495B-8532-52DA27831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AA0868-142D-424F-BA2B-5B357A2FA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1493E96-49BE-47F8-B2D1-AF317BC33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182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CAC1E7-8264-4EC0-9E8E-AC82EBB36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D994499-77BA-4656-8ABB-DE4E0C001B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587E23-9DE1-4169-B017-B9564656C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932708F-0B58-4F32-B48E-35BFA5513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0FB8B69-2C68-46C9-BF63-81A941C61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813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074B67-40EB-46BF-921B-F391BAD85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48C487-36D7-4ACD-8B9B-79CA20014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7D61C1D-3E5E-4821-9F49-9667174ED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D262DA6-7C17-4FB9-A738-7E6714090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7C68761-9064-4F23-B9AC-4A79DA6B4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8B31E53-6041-4674-8A4E-896297440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080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7CE23C-BC3C-414D-968F-E035A6ECB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5FC975C-15CD-4357-8924-D46B28D18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824BE81-6CAC-49D8-8B2A-C0E107163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59AB496-8B4C-4644-BC3B-28E60282C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E6936E2-9C16-40EA-8B12-1639306FCA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6EE8C88-7A48-46D6-9042-7D37C822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9E7AC6B-CE88-49CF-A0A3-8918F9570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3D0722E-DF32-4F06-B0CE-A3A4319F4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378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506934-CB3E-4AAB-A2A8-EF5F1AE60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5E8CC4F-5544-4304-A1BD-6D40B4872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5F95AC1-6583-4226-985E-0DC83463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4D9CC64-8062-4915-B2CF-E847F0D2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9474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67EF4F8-DD52-4AEC-ABDA-73595A13A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E6D1C3-1373-484A-85BD-F949DDCA1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B1FBFA-AABA-4307-8793-289112DE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092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31E5FE-C3CB-45D1-AD01-EFFE7DF81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C9BDBB-3205-49B5-BCFF-6858036BA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8D514D0-1E4F-42F7-AD6B-E75681024A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683DA7A-0907-4A79-A47D-5AFBA1000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0B9837B-7AD3-4F0B-B816-5AE388F93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15115FC-F584-46A2-A421-B42A95ACC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01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50E26B-0C90-407E-9071-223BB75EC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AAAE3DC-6165-4252-8103-7482FD064A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1EB641B-9AB7-4968-BF1B-B75001807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AECDC4D-2B60-4CAA-84AC-5CB71EE0F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698C0D-1924-4D2D-BABF-A744D6AD4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4621A6-9A13-4F99-A2F5-8AB0B5FB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550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802A309-7E48-492C-B124-625B2CB715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FAD1309-62B5-435E-8B2E-9F6127EC9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A1B1BB8-D4D5-4E5F-BD5A-1F7B5F003C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3311-C404-4191-9524-A9C39509B942}" type="datetimeFigureOut">
              <a:rPr lang="zh-CN" altLang="en-US" smtClean="0"/>
              <a:t>2021/10/20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52C846-7174-4968-8FAF-8A15D8A143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7F21B16-21B2-4BBD-AE25-0667981AF2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861B2-FA41-4504-9CA9-A1D384DB650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7098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374D23-EA35-47DA-8C3A-BB64D2241C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HKBU ICPC Seminar2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3256138-E517-4363-871E-E90B4449CB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Zhu </a:t>
            </a:r>
            <a:r>
              <a:rPr lang="en-US" altLang="zh-CN" dirty="0" err="1"/>
              <a:t>Xuliang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4995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sum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an array a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, …, a</a:t>
            </a:r>
            <a:r>
              <a:rPr lang="en-US" altLang="zh-CN" baseline="-25000" dirty="0" smtClean="0"/>
              <a:t>n</a:t>
            </a:r>
            <a:r>
              <a:rPr lang="en-US" altLang="zh-CN" dirty="0" smtClean="0"/>
              <a:t>, and </a:t>
            </a:r>
            <a:r>
              <a:rPr lang="en-US" altLang="zh-CN" dirty="0"/>
              <a:t>Q</a:t>
            </a:r>
            <a:r>
              <a:rPr lang="en-US" altLang="zh-CN" dirty="0" smtClean="0"/>
              <a:t> queries of q(x, y) to calculate a</a:t>
            </a:r>
            <a:r>
              <a:rPr lang="en-US" altLang="zh-CN" baseline="-25000" dirty="0" smtClean="0"/>
              <a:t>x</a:t>
            </a:r>
            <a:r>
              <a:rPr lang="en-US" altLang="zh-CN" dirty="0" smtClean="0"/>
              <a:t> + a</a:t>
            </a:r>
            <a:r>
              <a:rPr lang="en-US" altLang="zh-CN" baseline="-25000" dirty="0" smtClean="0"/>
              <a:t>x+1</a:t>
            </a:r>
            <a:r>
              <a:rPr lang="en-US" altLang="zh-CN" dirty="0" smtClean="0"/>
              <a:t> + … + a</a:t>
            </a:r>
            <a:r>
              <a:rPr lang="en-US" altLang="zh-CN" baseline="-25000" dirty="0" smtClean="0"/>
              <a:t>y</a:t>
            </a:r>
            <a:r>
              <a:rPr lang="en-US" altLang="zh-CN" dirty="0" smtClean="0"/>
              <a:t> in O(n + Q) </a:t>
            </a:r>
          </a:p>
          <a:p>
            <a:endParaRPr lang="en-US" altLang="zh-CN" dirty="0" smtClean="0"/>
          </a:p>
          <a:p>
            <a:r>
              <a:rPr lang="en-US" altLang="zh-CN" dirty="0"/>
              <a:t>s</a:t>
            </a:r>
            <a:r>
              <a:rPr lang="en-US" altLang="zh-CN" dirty="0" smtClean="0"/>
              <a:t>um[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 = a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 + 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 + … + </a:t>
            </a:r>
            <a:r>
              <a:rPr lang="en-US" altLang="zh-CN" dirty="0" err="1" smtClean="0"/>
              <a:t>a</a:t>
            </a:r>
            <a:r>
              <a:rPr lang="en-US" altLang="zh-CN" baseline="-25000" dirty="0" err="1" smtClean="0"/>
              <a:t>i</a:t>
            </a:r>
            <a:endParaRPr lang="en-US" altLang="zh-CN" baseline="-25000" dirty="0" smtClean="0"/>
          </a:p>
          <a:p>
            <a:r>
              <a:rPr lang="en-US" altLang="zh-CN" dirty="0" smtClean="0"/>
              <a:t>q</a:t>
            </a:r>
            <a:r>
              <a:rPr lang="en-US" altLang="zh-CN" dirty="0" smtClean="0"/>
              <a:t>(x, y) = sum[y] – sum[x - 1]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92039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sum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an array a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, …, a</a:t>
            </a:r>
            <a:r>
              <a:rPr lang="en-US" altLang="zh-CN" baseline="-25000" dirty="0" smtClean="0"/>
              <a:t>n</a:t>
            </a:r>
            <a:r>
              <a:rPr lang="en-US" altLang="zh-CN" dirty="0" smtClean="0"/>
              <a:t>, and </a:t>
            </a:r>
            <a:r>
              <a:rPr lang="en-US" altLang="zh-CN" dirty="0"/>
              <a:t>Q</a:t>
            </a:r>
            <a:r>
              <a:rPr lang="en-US" altLang="zh-CN" dirty="0" smtClean="0"/>
              <a:t> queries of q(x, y) to calculate a</a:t>
            </a:r>
            <a:r>
              <a:rPr lang="en-US" altLang="zh-CN" baseline="-25000" dirty="0" smtClean="0"/>
              <a:t>x</a:t>
            </a:r>
            <a:r>
              <a:rPr lang="en-US" altLang="zh-CN" dirty="0" smtClean="0"/>
              <a:t> + a</a:t>
            </a:r>
            <a:r>
              <a:rPr lang="en-US" altLang="zh-CN" baseline="-25000" dirty="0" smtClean="0"/>
              <a:t>x+1</a:t>
            </a:r>
            <a:r>
              <a:rPr lang="en-US" altLang="zh-CN" dirty="0" smtClean="0"/>
              <a:t> + … + a</a:t>
            </a:r>
            <a:r>
              <a:rPr lang="en-US" altLang="zh-CN" baseline="-25000" dirty="0" smtClean="0"/>
              <a:t>y</a:t>
            </a:r>
            <a:r>
              <a:rPr lang="en-US" altLang="zh-CN" dirty="0" smtClean="0"/>
              <a:t> in O(n + Q) </a:t>
            </a:r>
          </a:p>
          <a:p>
            <a:endParaRPr lang="en-US" altLang="zh-CN" dirty="0" smtClean="0"/>
          </a:p>
          <a:p>
            <a:r>
              <a:rPr lang="en-US" altLang="zh-CN" dirty="0"/>
              <a:t>s</a:t>
            </a:r>
            <a:r>
              <a:rPr lang="en-US" altLang="zh-CN" dirty="0" smtClean="0"/>
              <a:t>um[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 = a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 + 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 + … + </a:t>
            </a:r>
            <a:r>
              <a:rPr lang="en-US" altLang="zh-CN" dirty="0" err="1" smtClean="0"/>
              <a:t>a</a:t>
            </a:r>
            <a:r>
              <a:rPr lang="en-US" altLang="zh-CN" baseline="-25000" dirty="0" err="1" smtClean="0"/>
              <a:t>i</a:t>
            </a:r>
            <a:endParaRPr lang="en-US" altLang="zh-CN" baseline="-25000" dirty="0" smtClean="0"/>
          </a:p>
          <a:p>
            <a:r>
              <a:rPr lang="en-US" altLang="zh-CN" dirty="0" smtClean="0"/>
              <a:t>q</a:t>
            </a:r>
            <a:r>
              <a:rPr lang="en-US" altLang="zh-CN" dirty="0" smtClean="0"/>
              <a:t>(x, y) = sum[y] – sum[x - 1]</a:t>
            </a:r>
          </a:p>
          <a:p>
            <a:endParaRPr lang="en-US" altLang="zh-CN" dirty="0"/>
          </a:p>
          <a:p>
            <a:r>
              <a:rPr lang="en-US" altLang="zh-CN" dirty="0" smtClean="0"/>
              <a:t>sum / </a:t>
            </a:r>
            <a:r>
              <a:rPr lang="en-US" altLang="zh-CN" dirty="0" err="1" smtClean="0"/>
              <a:t>xor</a:t>
            </a:r>
            <a:r>
              <a:rPr lang="en-US" altLang="zh-CN" dirty="0" smtClean="0"/>
              <a:t> / count … </a:t>
            </a:r>
          </a:p>
          <a:p>
            <a:r>
              <a:rPr lang="en-US" altLang="zh-CN" strike="sngStrike" dirty="0"/>
              <a:t>m</a:t>
            </a:r>
            <a:r>
              <a:rPr lang="en-US" altLang="zh-CN" strike="sngStrike" dirty="0" smtClean="0"/>
              <a:t>ax / min / … </a:t>
            </a:r>
            <a:endParaRPr lang="en-US" altLang="zh-CN" strike="sngStrike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57069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Sort a1, a2, …, an in O(n), where 1 &lt;= </a:t>
            </a:r>
            <a:r>
              <a:rPr lang="en-US" altLang="zh-CN" dirty="0" err="1"/>
              <a:t>ai</a:t>
            </a:r>
            <a:r>
              <a:rPr lang="en-US" altLang="zh-CN" dirty="0"/>
              <a:t> &lt;= </a:t>
            </a:r>
            <a:r>
              <a:rPr lang="en-US" altLang="zh-CN" dirty="0" smtClean="0"/>
              <a:t>n</a:t>
            </a:r>
          </a:p>
          <a:p>
            <a:endParaRPr lang="en-US" altLang="zh-CN" dirty="0"/>
          </a:p>
          <a:p>
            <a:r>
              <a:rPr lang="en-US" altLang="zh-CN" dirty="0"/>
              <a:t>Step1: Use </a:t>
            </a:r>
            <a:r>
              <a:rPr lang="en-US" altLang="zh-CN" dirty="0" err="1"/>
              <a:t>cnt</a:t>
            </a:r>
            <a:r>
              <a:rPr lang="en-US" altLang="zh-CN" dirty="0"/>
              <a:t>[x] to store the number of </a:t>
            </a:r>
            <a:r>
              <a:rPr lang="en-US" altLang="zh-CN" dirty="0" err="1"/>
              <a:t>ai</a:t>
            </a:r>
            <a:r>
              <a:rPr lang="en-US" altLang="zh-CN" dirty="0"/>
              <a:t> = x;</a:t>
            </a:r>
          </a:p>
          <a:p>
            <a:r>
              <a:rPr lang="en-US" altLang="zh-CN" dirty="0"/>
              <a:t>Step2: Output </a:t>
            </a:r>
            <a:r>
              <a:rPr lang="en-US" altLang="zh-CN" dirty="0" err="1"/>
              <a:t>cnt</a:t>
            </a:r>
            <a:r>
              <a:rPr lang="en-US" altLang="zh-CN" dirty="0"/>
              <a:t>[x] times of x from 1 to n;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Bucket sort</a:t>
            </a:r>
            <a:endParaRPr lang="zh-CN" alt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20616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 list of string s1, s2, …, </a:t>
            </a:r>
            <a:r>
              <a:rPr lang="en-US" altLang="zh-CN" dirty="0" err="1" smtClean="0"/>
              <a:t>sn</a:t>
            </a:r>
            <a:r>
              <a:rPr lang="en-US" altLang="zh-CN" dirty="0" smtClean="0"/>
              <a:t>, count the number of different strings.</a:t>
            </a:r>
          </a:p>
          <a:p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83978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 list of string s1, s2, …, </a:t>
            </a:r>
            <a:r>
              <a:rPr lang="en-US" altLang="zh-CN" dirty="0" err="1" smtClean="0"/>
              <a:t>sn</a:t>
            </a:r>
            <a:r>
              <a:rPr lang="en-US" altLang="zh-CN" dirty="0" smtClean="0"/>
              <a:t>, count the number of different strings.</a:t>
            </a:r>
          </a:p>
          <a:p>
            <a:endParaRPr lang="en-US" altLang="zh-CN" dirty="0"/>
          </a:p>
          <a:p>
            <a:r>
              <a:rPr lang="en-US" altLang="zh-CN" dirty="0" smtClean="0"/>
              <a:t>Map string 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 -&gt; </a:t>
            </a:r>
            <a:r>
              <a:rPr lang="en-US" altLang="zh-CN" dirty="0" err="1" smtClean="0"/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ai</a:t>
            </a:r>
            <a:r>
              <a:rPr lang="en-US" altLang="zh-CN" dirty="0" smtClean="0"/>
              <a:t> </a:t>
            </a:r>
            <a:endParaRPr lang="zh-CN" altLang="en-US" dirty="0"/>
          </a:p>
          <a:p>
            <a:r>
              <a:rPr lang="en-US" dirty="0" err="1" smtClean="0"/>
              <a:t>Cnt</a:t>
            </a:r>
            <a:r>
              <a:rPr lang="en-US" dirty="0" smtClean="0"/>
              <a:t>[</a:t>
            </a:r>
            <a:r>
              <a:rPr lang="en-US" dirty="0" err="1" smtClean="0"/>
              <a:t>ai</a:t>
            </a:r>
            <a:r>
              <a:rPr lang="en-US" dirty="0" smtClean="0"/>
              <a:t>]++</a:t>
            </a:r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2474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Hash function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If 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, Hash(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) = Hash(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si</a:t>
            </a:r>
            <a:r>
              <a:rPr lang="en-US" dirty="0" smtClean="0"/>
              <a:t> != </a:t>
            </a:r>
            <a:r>
              <a:rPr lang="en-US" dirty="0" err="1" smtClean="0"/>
              <a:t>sj</a:t>
            </a:r>
            <a:r>
              <a:rPr lang="en-US" dirty="0" smtClean="0"/>
              <a:t>, Hash(</a:t>
            </a:r>
            <a:r>
              <a:rPr lang="en-US" dirty="0" err="1" smtClean="0"/>
              <a:t>si</a:t>
            </a:r>
            <a:r>
              <a:rPr lang="en-US" dirty="0" smtClean="0"/>
              <a:t>) != Hash(</a:t>
            </a:r>
            <a:r>
              <a:rPr lang="en-US" dirty="0" err="1" smtClean="0"/>
              <a:t>sj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Hash(s) = (s[0] – ‘a’) * 26</a:t>
            </a:r>
            <a:r>
              <a:rPr lang="en-US" baseline="30000" dirty="0" smtClean="0"/>
              <a:t>0</a:t>
            </a:r>
            <a:r>
              <a:rPr lang="en-US" dirty="0" smtClean="0"/>
              <a:t> + (s[1] – ‘a’) * 26</a:t>
            </a:r>
            <a:r>
              <a:rPr lang="en-US" baseline="30000" dirty="0" smtClean="0"/>
              <a:t>1 </a:t>
            </a:r>
            <a:r>
              <a:rPr lang="en-US" dirty="0" smtClean="0"/>
              <a:t>+ … + (s[n] – ‘a’) * 26</a:t>
            </a:r>
            <a:r>
              <a:rPr lang="en-US" baseline="30000" dirty="0" smtClean="0"/>
              <a:t>n </a:t>
            </a:r>
          </a:p>
          <a:p>
            <a:endParaRPr lang="en-US" dirty="0" smtClean="0"/>
          </a:p>
          <a:p>
            <a:r>
              <a:rPr lang="en-US" dirty="0" smtClean="0"/>
              <a:t>Is </a:t>
            </a:r>
            <a:r>
              <a:rPr lang="en-US" dirty="0"/>
              <a:t>it true?</a:t>
            </a:r>
          </a:p>
          <a:p>
            <a:endParaRPr lang="en-US" baseline="30000" dirty="0" smtClean="0"/>
          </a:p>
          <a:p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7833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Hash function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If 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 = 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, Hash(</a:t>
            </a:r>
            <a:r>
              <a:rPr lang="en-US" altLang="zh-CN" dirty="0" err="1" smtClean="0"/>
              <a:t>si</a:t>
            </a:r>
            <a:r>
              <a:rPr lang="en-US" altLang="zh-CN" dirty="0" smtClean="0"/>
              <a:t>) = Hash(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si</a:t>
            </a:r>
            <a:r>
              <a:rPr lang="en-US" dirty="0" smtClean="0"/>
              <a:t> != </a:t>
            </a:r>
            <a:r>
              <a:rPr lang="en-US" dirty="0" err="1" smtClean="0"/>
              <a:t>sj</a:t>
            </a:r>
            <a:r>
              <a:rPr lang="en-US" dirty="0" smtClean="0"/>
              <a:t>, Hash(</a:t>
            </a:r>
            <a:r>
              <a:rPr lang="en-US" dirty="0" err="1" smtClean="0"/>
              <a:t>si</a:t>
            </a:r>
            <a:r>
              <a:rPr lang="en-US" dirty="0" smtClean="0"/>
              <a:t>) != Hash(</a:t>
            </a:r>
            <a:r>
              <a:rPr lang="en-US" dirty="0" err="1" smtClean="0"/>
              <a:t>sj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Hash(s) = (s[0] – ‘a’) * 27</a:t>
            </a:r>
            <a:r>
              <a:rPr lang="en-US" baseline="30000" dirty="0" smtClean="0"/>
              <a:t>0</a:t>
            </a:r>
            <a:r>
              <a:rPr lang="en-US" dirty="0" smtClean="0"/>
              <a:t> + (s[1] – ‘a’) * 27</a:t>
            </a:r>
            <a:r>
              <a:rPr lang="en-US" baseline="30000" dirty="0" smtClean="0"/>
              <a:t>1 </a:t>
            </a:r>
            <a:r>
              <a:rPr lang="en-US" dirty="0" smtClean="0"/>
              <a:t>+ … + (s[n] – ‘a’) * 27</a:t>
            </a:r>
            <a:r>
              <a:rPr lang="en-US" baseline="30000" dirty="0" smtClean="0"/>
              <a:t>n </a:t>
            </a:r>
          </a:p>
          <a:p>
            <a:endParaRPr lang="en-US" dirty="0" smtClean="0"/>
          </a:p>
          <a:p>
            <a:r>
              <a:rPr lang="en-US" dirty="0" smtClean="0"/>
              <a:t>Hash(s) maybe too large</a:t>
            </a:r>
          </a:p>
          <a:p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od a large prime number</a:t>
            </a:r>
          </a:p>
          <a:p>
            <a:endParaRPr lang="en-US" baseline="30000" dirty="0" smtClean="0"/>
          </a:p>
          <a:p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5262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collision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smtClean="0"/>
              <a:t>!= </a:t>
            </a:r>
            <a:r>
              <a:rPr lang="en-US" dirty="0" err="1"/>
              <a:t>sj</a:t>
            </a:r>
            <a:r>
              <a:rPr lang="en-US" dirty="0"/>
              <a:t>, Hash(</a:t>
            </a:r>
            <a:r>
              <a:rPr lang="en-US" dirty="0" err="1"/>
              <a:t>si</a:t>
            </a:r>
            <a:r>
              <a:rPr lang="en-US" dirty="0"/>
              <a:t>) </a:t>
            </a:r>
            <a:r>
              <a:rPr lang="en-US" dirty="0" smtClean="0"/>
              <a:t>maybe equal Hash(</a:t>
            </a:r>
            <a:r>
              <a:rPr lang="en-US" dirty="0" err="1" smtClean="0"/>
              <a:t>sj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Double Hash</a:t>
            </a:r>
          </a:p>
          <a:p>
            <a:endParaRPr lang="en-US" dirty="0"/>
          </a:p>
          <a:p>
            <a:r>
              <a:rPr lang="en-US" altLang="zh-CN" dirty="0" err="1" smtClean="0"/>
              <a:t>si</a:t>
            </a:r>
            <a:r>
              <a:rPr lang="en-US" altLang="zh-CN" dirty="0" smtClean="0"/>
              <a:t> </a:t>
            </a:r>
            <a:r>
              <a:rPr lang="en-US" altLang="zh-CN" dirty="0"/>
              <a:t>= 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 </a:t>
            </a:r>
            <a:r>
              <a:rPr lang="en-US" altLang="zh-CN" dirty="0">
                <a:sym typeface="Wingdings" panose="05000000000000000000" pitchFamily="2" charset="2"/>
              </a:rPr>
              <a:t>&lt;</a:t>
            </a:r>
            <a:r>
              <a:rPr lang="en-US" altLang="zh-CN" dirty="0" smtClean="0">
                <a:sym typeface="Wingdings" panose="05000000000000000000" pitchFamily="2" charset="2"/>
              </a:rPr>
              <a:t>==</a:t>
            </a:r>
            <a:r>
              <a:rPr lang="en-US" altLang="zh-CN" dirty="0" smtClean="0"/>
              <a:t>&gt; Hash1(</a:t>
            </a:r>
            <a:r>
              <a:rPr lang="en-US" altLang="zh-CN" dirty="0" err="1" smtClean="0"/>
              <a:t>si</a:t>
            </a:r>
            <a:r>
              <a:rPr lang="en-US" altLang="zh-CN" dirty="0"/>
              <a:t>) = </a:t>
            </a:r>
            <a:r>
              <a:rPr lang="en-US" altLang="zh-CN" dirty="0" smtClean="0"/>
              <a:t>Hash1(</a:t>
            </a:r>
            <a:r>
              <a:rPr lang="en-US" altLang="zh-CN" dirty="0" err="1" smtClean="0"/>
              <a:t>sj</a:t>
            </a:r>
            <a:r>
              <a:rPr lang="en-US" altLang="zh-CN" dirty="0" smtClean="0"/>
              <a:t>) and Hash2(</a:t>
            </a:r>
            <a:r>
              <a:rPr lang="en-US" altLang="zh-CN" dirty="0" err="1" smtClean="0"/>
              <a:t>si</a:t>
            </a:r>
            <a:r>
              <a:rPr lang="en-US" altLang="zh-CN" dirty="0"/>
              <a:t>) = </a:t>
            </a:r>
            <a:r>
              <a:rPr lang="en-US" altLang="zh-CN" dirty="0" smtClean="0"/>
              <a:t>Hash2(</a:t>
            </a:r>
            <a:r>
              <a:rPr lang="en-US" altLang="zh-CN" dirty="0" err="1" smtClean="0"/>
              <a:t>sj</a:t>
            </a:r>
            <a:r>
              <a:rPr lang="en-US" altLang="zh-CN" dirty="0"/>
              <a:t>) </a:t>
            </a:r>
            <a:endParaRPr lang="zh-CN" altLang="en-US" dirty="0"/>
          </a:p>
          <a:p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/>
              <a:t>!= </a:t>
            </a:r>
            <a:r>
              <a:rPr lang="en-US" dirty="0" err="1" smtClean="0"/>
              <a:t>sj</a:t>
            </a:r>
            <a:r>
              <a:rPr lang="en-US" dirty="0" smtClean="0"/>
              <a:t> </a:t>
            </a:r>
            <a:r>
              <a:rPr lang="en-US" altLang="zh-CN" dirty="0">
                <a:sym typeface="Wingdings" panose="05000000000000000000" pitchFamily="2" charset="2"/>
              </a:rPr>
              <a:t>&lt;==</a:t>
            </a:r>
            <a:r>
              <a:rPr lang="en-US" altLang="zh-CN" dirty="0"/>
              <a:t>&gt; </a:t>
            </a:r>
            <a:r>
              <a:rPr lang="en-US" dirty="0" smtClean="0"/>
              <a:t>Hash1(</a:t>
            </a:r>
            <a:r>
              <a:rPr lang="en-US" dirty="0" err="1" smtClean="0"/>
              <a:t>si</a:t>
            </a:r>
            <a:r>
              <a:rPr lang="en-US" dirty="0"/>
              <a:t>) != </a:t>
            </a:r>
            <a:r>
              <a:rPr lang="en-US" dirty="0" smtClean="0"/>
              <a:t>Hash1(</a:t>
            </a:r>
            <a:r>
              <a:rPr lang="en-US" dirty="0" err="1" smtClean="0"/>
              <a:t>sj</a:t>
            </a:r>
            <a:r>
              <a:rPr lang="en-US" dirty="0" smtClean="0"/>
              <a:t>) or Hash2(</a:t>
            </a:r>
            <a:r>
              <a:rPr lang="en-US" dirty="0" err="1" smtClean="0"/>
              <a:t>si</a:t>
            </a:r>
            <a:r>
              <a:rPr lang="en-US" dirty="0"/>
              <a:t>) != </a:t>
            </a:r>
            <a:r>
              <a:rPr lang="en-US" dirty="0" smtClean="0"/>
              <a:t>Hash2(</a:t>
            </a:r>
            <a:r>
              <a:rPr lang="en-US" dirty="0" err="1" smtClean="0"/>
              <a:t>sj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002651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</a:t>
            </a:r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Hash table: </a:t>
            </a:r>
            <a:r>
              <a:rPr lang="en-US" dirty="0" err="1" smtClean="0"/>
              <a:t>unordered_map</a:t>
            </a:r>
            <a:r>
              <a:rPr lang="en-US" dirty="0" smtClean="0"/>
              <a:t> (C++) / </a:t>
            </a:r>
            <a:r>
              <a:rPr lang="en-US" dirty="0" err="1" smtClean="0"/>
              <a:t>hashmap</a:t>
            </a:r>
            <a:r>
              <a:rPr lang="en-US" dirty="0" smtClean="0"/>
              <a:t> (java)</a:t>
            </a:r>
          </a:p>
          <a:p>
            <a:r>
              <a:rPr lang="en-US" dirty="0" smtClean="0"/>
              <a:t>Red-Black tree: map (C++) / </a:t>
            </a:r>
            <a:r>
              <a:rPr lang="en-US" dirty="0" err="1" smtClean="0"/>
              <a:t>treemap</a:t>
            </a:r>
            <a:r>
              <a:rPr lang="en-US" dirty="0" smtClean="0"/>
              <a:t> (java)</a:t>
            </a:r>
            <a:endParaRPr lang="en-US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39575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GCD &amp; LCM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greatest common </a:t>
            </a:r>
            <a:r>
              <a:rPr lang="en-US" dirty="0" smtClean="0"/>
              <a:t>divisor (GCD for short)</a:t>
            </a:r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763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Calculate: (1) 11 &amp; 7; (2) 11 | 7; (3) 11 ^ 7 (4) 1^2^3^…^11</a:t>
            </a:r>
          </a:p>
          <a:p>
            <a:r>
              <a:rPr lang="en-US" altLang="zh-CN" dirty="0" smtClean="0"/>
              <a:t>Calculate</a:t>
            </a:r>
            <a:r>
              <a:rPr lang="en-US" altLang="zh-CN" dirty="0" smtClean="0"/>
              <a:t>: </a:t>
            </a:r>
            <a:r>
              <a:rPr lang="en-US" altLang="zh-CN" dirty="0" smtClean="0"/>
              <a:t> 3</a:t>
            </a:r>
            <a:r>
              <a:rPr lang="en-US" altLang="zh-CN" baseline="30000" dirty="0" smtClean="0"/>
              <a:t>101</a:t>
            </a:r>
            <a:r>
              <a:rPr lang="en-US" altLang="zh-CN" dirty="0" smtClean="0"/>
              <a:t> mod 11</a:t>
            </a:r>
          </a:p>
          <a:p>
            <a:r>
              <a:rPr lang="en-US" altLang="zh-CN" dirty="0" smtClean="0"/>
              <a:t>Given X </a:t>
            </a:r>
            <a:r>
              <a:rPr lang="en-US" altLang="zh-CN" dirty="0"/>
              <a:t>is </a:t>
            </a:r>
            <a:r>
              <a:rPr lang="en-US" altLang="zh-CN" dirty="0" smtClean="0"/>
              <a:t>an integer, r</a:t>
            </a:r>
            <a:r>
              <a:rPr lang="en-US" altLang="zh-CN" dirty="0" smtClean="0"/>
              <a:t>ound X / 10 without if/else</a:t>
            </a:r>
          </a:p>
          <a:p>
            <a:r>
              <a:rPr lang="en-US" altLang="zh-CN" dirty="0" smtClean="0"/>
              <a:t>Sort a1, a2, …, an in O(n), where 1 &lt;= </a:t>
            </a:r>
            <a:r>
              <a:rPr lang="en-US" altLang="zh-CN" dirty="0" err="1" smtClean="0"/>
              <a:t>ai</a:t>
            </a:r>
            <a:r>
              <a:rPr lang="en-US" altLang="zh-CN" dirty="0" smtClean="0"/>
              <a:t> &lt;= n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Quiz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24621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GCD &amp; LCM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greatest common </a:t>
            </a:r>
            <a:r>
              <a:rPr lang="en-US" dirty="0" smtClean="0"/>
              <a:t>divisor (GCD for short)</a:t>
            </a:r>
          </a:p>
          <a:p>
            <a:endParaRPr lang="en-US" dirty="0"/>
          </a:p>
          <a:p>
            <a:r>
              <a:rPr lang="en-US" dirty="0"/>
              <a:t>Euclidean </a:t>
            </a:r>
            <a:r>
              <a:rPr lang="en-US" dirty="0" smtClean="0"/>
              <a:t>algorithm (</a:t>
            </a:r>
            <a:r>
              <a:rPr lang="zh-CN" altLang="en-US" dirty="0" smtClean="0"/>
              <a:t>辗转相除法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GCD(x, 0) = x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GCD(9, 24) = GCD(9, 6) = GCD(3, 6) = GCD(3, 0) = 3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98662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GCD &amp; LCM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greatest common </a:t>
            </a:r>
            <a:r>
              <a:rPr lang="en-US" dirty="0" smtClean="0"/>
              <a:t>divisor (GCD for short)</a:t>
            </a:r>
          </a:p>
          <a:p>
            <a:endParaRPr lang="en-US" dirty="0"/>
          </a:p>
          <a:p>
            <a:r>
              <a:rPr lang="en-US" dirty="0"/>
              <a:t>Euclidean </a:t>
            </a:r>
            <a:r>
              <a:rPr lang="en-US" dirty="0" smtClean="0"/>
              <a:t>algorithm (</a:t>
            </a:r>
            <a:r>
              <a:rPr lang="zh-CN" altLang="en-US" dirty="0" smtClean="0"/>
              <a:t>辗转相除法</a:t>
            </a:r>
            <a:r>
              <a:rPr lang="en-US" dirty="0" smtClean="0"/>
              <a:t>) (Time complexity: Log(n))</a:t>
            </a:r>
            <a:endParaRPr lang="en-US" dirty="0"/>
          </a:p>
          <a:p>
            <a:endParaRPr lang="en-US" dirty="0"/>
          </a:p>
          <a:p>
            <a:r>
              <a:rPr lang="en-US" altLang="zh-CN" dirty="0"/>
              <a:t>l</a:t>
            </a:r>
            <a:r>
              <a:rPr lang="en-US" altLang="zh-CN" dirty="0" smtClean="0"/>
              <a:t>east common multiple (LCM for short)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00241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GCD &amp; LCM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greatest common </a:t>
            </a:r>
            <a:r>
              <a:rPr lang="en-US" dirty="0" smtClean="0"/>
              <a:t>divisor (GCD for short)</a:t>
            </a:r>
          </a:p>
          <a:p>
            <a:endParaRPr lang="en-US" dirty="0"/>
          </a:p>
          <a:p>
            <a:r>
              <a:rPr lang="en-US" dirty="0"/>
              <a:t>Euclidean </a:t>
            </a:r>
            <a:r>
              <a:rPr lang="en-US" dirty="0" smtClean="0"/>
              <a:t>algorithm (</a:t>
            </a:r>
            <a:r>
              <a:rPr lang="zh-CN" altLang="en-US" dirty="0" smtClean="0"/>
              <a:t>辗转相除法</a:t>
            </a:r>
            <a:r>
              <a:rPr lang="en-US" dirty="0" smtClean="0"/>
              <a:t>) (Time complexity: Log(n))</a:t>
            </a:r>
            <a:endParaRPr lang="en-US" dirty="0"/>
          </a:p>
          <a:p>
            <a:endParaRPr lang="en-US" dirty="0"/>
          </a:p>
          <a:p>
            <a:r>
              <a:rPr lang="en-US" altLang="zh-CN" dirty="0"/>
              <a:t>l</a:t>
            </a:r>
            <a:r>
              <a:rPr lang="en-US" altLang="zh-CN" dirty="0" smtClean="0"/>
              <a:t>east common multiple (LCM for short)</a:t>
            </a:r>
          </a:p>
          <a:p>
            <a:endParaRPr lang="en-US" altLang="zh-CN" dirty="0"/>
          </a:p>
          <a:p>
            <a:r>
              <a:rPr lang="en-US" altLang="zh-CN" dirty="0" smtClean="0"/>
              <a:t>LCM(a, b) = ab / GCD(a, b)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4335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GCD &amp; LCM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7909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GCD(a1, a2, a3, …, an) = ? LCM(a1, a2, a3, …, an) = ?</a:t>
            </a:r>
          </a:p>
          <a:p>
            <a:endParaRPr lang="en-US" altLang="zh-CN" dirty="0"/>
          </a:p>
          <a:p>
            <a:r>
              <a:rPr lang="en-US" altLang="zh-CN" dirty="0"/>
              <a:t>GCD(a1, a2, a3, …, an) </a:t>
            </a:r>
            <a:r>
              <a:rPr lang="en-US" altLang="zh-CN" dirty="0" smtClean="0"/>
              <a:t>= GCD(GCD(a1, a2), a3) …</a:t>
            </a:r>
          </a:p>
          <a:p>
            <a:endParaRPr lang="en-US" altLang="zh-CN" dirty="0"/>
          </a:p>
          <a:p>
            <a:r>
              <a:rPr lang="en-US" altLang="zh-CN" dirty="0"/>
              <a:t>LCM(a1, a2, a3, …, an) </a:t>
            </a:r>
            <a:r>
              <a:rPr lang="en-US" altLang="zh-CN" dirty="0" smtClean="0"/>
              <a:t>=GCD * (a1 / GCD) * (a2 / GCD) * …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665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(1) 3 (2) 15 (3) 12 (4) 0</a:t>
            </a:r>
          </a:p>
          <a:p>
            <a:r>
              <a:rPr lang="en-US" altLang="zh-CN" dirty="0" smtClean="0"/>
              <a:t>3</a:t>
            </a:r>
          </a:p>
          <a:p>
            <a:r>
              <a:rPr lang="en-US" altLang="zh-CN" dirty="0" smtClean="0"/>
              <a:t>(X + 5) / 10</a:t>
            </a:r>
          </a:p>
          <a:p>
            <a:r>
              <a:rPr lang="en-US" altLang="zh-CN" dirty="0" smtClean="0"/>
              <a:t>Step1: Use </a:t>
            </a:r>
            <a:r>
              <a:rPr lang="en-US" altLang="zh-CN" dirty="0" err="1" smtClean="0"/>
              <a:t>cnt</a:t>
            </a:r>
            <a:r>
              <a:rPr lang="en-US" altLang="zh-CN" dirty="0" smtClean="0"/>
              <a:t>[</a:t>
            </a:r>
            <a:r>
              <a:rPr lang="en-US" altLang="zh-CN" dirty="0"/>
              <a:t>x</a:t>
            </a:r>
            <a:r>
              <a:rPr lang="en-US" altLang="zh-CN" dirty="0" smtClean="0"/>
              <a:t>] to store the number of </a:t>
            </a:r>
            <a:r>
              <a:rPr lang="en-US" altLang="zh-CN" dirty="0" err="1" smtClean="0"/>
              <a:t>ai</a:t>
            </a:r>
            <a:r>
              <a:rPr lang="en-US" altLang="zh-CN" dirty="0" smtClean="0"/>
              <a:t> = x;</a:t>
            </a:r>
          </a:p>
          <a:p>
            <a:r>
              <a:rPr lang="en-US" altLang="zh-CN" dirty="0" smtClean="0"/>
              <a:t>Step2: Output </a:t>
            </a:r>
            <a:r>
              <a:rPr lang="en-US" altLang="zh-CN" dirty="0" err="1" smtClean="0"/>
              <a:t>cnt</a:t>
            </a:r>
            <a:r>
              <a:rPr lang="en-US" altLang="zh-CN" dirty="0" smtClean="0"/>
              <a:t>[x] times of x from 1 to n; </a:t>
            </a:r>
            <a:endParaRPr lang="zh-CN" altLang="en-US" dirty="0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Answer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6288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Prefix sum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Hash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GCD &amp; LCM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0453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 f(n) = 1^2^3^…^n in O(1)?</a:t>
            </a:r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54332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 f(n) = 1^2^3^…^n in O(1)?</a:t>
            </a:r>
          </a:p>
          <a:p>
            <a:endParaRPr lang="en-US" dirty="0"/>
          </a:p>
          <a:p>
            <a:r>
              <a:rPr lang="en-US" dirty="0" smtClean="0"/>
              <a:t>f(n) = 0 (n % 4 == 3)</a:t>
            </a:r>
          </a:p>
          <a:p>
            <a:r>
              <a:rPr lang="en-US" dirty="0" smtClean="0"/>
              <a:t>f(n) = n (n % 4 == 0)</a:t>
            </a:r>
          </a:p>
          <a:p>
            <a:r>
              <a:rPr lang="en-US" dirty="0" smtClean="0"/>
              <a:t>f(n) = 1 (n % 4 == 1)</a:t>
            </a:r>
          </a:p>
          <a:p>
            <a:r>
              <a:rPr lang="en-US" dirty="0" smtClean="0"/>
              <a:t>f(n) = n + 1 (n % 4 == 2) 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6582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 f(x, y) = x^(x+1)^(x+2)^…^y in O(1)?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81174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calculate f(x, y) = x^(x+1)^(x+2)^…^y in O(1)?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x^(x+1)^(x+2)^…^</a:t>
            </a:r>
            <a:r>
              <a:rPr lang="en-US" dirty="0" smtClean="0"/>
              <a:t>y = f(y) ^ f(x-1)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48968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91830-DC05-4B06-B8F4-135C7979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Prefix sum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5025255-91F9-4A41-8022-AA75FC14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Given an array a</a:t>
            </a:r>
            <a:r>
              <a:rPr lang="en-US" altLang="zh-CN" baseline="-25000" dirty="0" smtClean="0"/>
              <a:t>1</a:t>
            </a:r>
            <a:r>
              <a:rPr lang="en-US" altLang="zh-CN" dirty="0" smtClean="0"/>
              <a:t>, a</a:t>
            </a:r>
            <a:r>
              <a:rPr lang="en-US" altLang="zh-CN" baseline="-25000" dirty="0" smtClean="0"/>
              <a:t>2</a:t>
            </a:r>
            <a:r>
              <a:rPr lang="en-US" altLang="zh-CN" dirty="0" smtClean="0"/>
              <a:t>, …, a</a:t>
            </a:r>
            <a:r>
              <a:rPr lang="en-US" altLang="zh-CN" baseline="-25000" dirty="0" smtClean="0"/>
              <a:t>n</a:t>
            </a:r>
            <a:r>
              <a:rPr lang="en-US" altLang="zh-CN" dirty="0" smtClean="0"/>
              <a:t>, and </a:t>
            </a:r>
            <a:r>
              <a:rPr lang="en-US" altLang="zh-CN" dirty="0"/>
              <a:t>Q</a:t>
            </a:r>
            <a:r>
              <a:rPr lang="en-US" altLang="zh-CN" dirty="0" smtClean="0"/>
              <a:t> queries of q(x, y) to calculate a</a:t>
            </a:r>
            <a:r>
              <a:rPr lang="en-US" altLang="zh-CN" baseline="-25000" dirty="0" smtClean="0"/>
              <a:t>x</a:t>
            </a:r>
            <a:r>
              <a:rPr lang="en-US" altLang="zh-CN" dirty="0" smtClean="0"/>
              <a:t> + a</a:t>
            </a:r>
            <a:r>
              <a:rPr lang="en-US" altLang="zh-CN" baseline="-25000" dirty="0" smtClean="0"/>
              <a:t>x+1</a:t>
            </a:r>
            <a:r>
              <a:rPr lang="en-US" altLang="zh-CN" dirty="0" smtClean="0"/>
              <a:t> + … + a</a:t>
            </a:r>
            <a:r>
              <a:rPr lang="en-US" altLang="zh-CN" baseline="-25000" dirty="0" smtClean="0"/>
              <a:t>y</a:t>
            </a:r>
            <a:r>
              <a:rPr lang="en-US" altLang="zh-CN" dirty="0" smtClean="0"/>
              <a:t> in O(n + Q) </a:t>
            </a:r>
          </a:p>
          <a:p>
            <a:endParaRPr lang="en-US" altLang="zh-CN" dirty="0" smtClean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5106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6837</TotalTime>
  <Words>901</Words>
  <Application>Microsoft Office PowerPoint</Application>
  <PresentationFormat>Widescreen</PresentationFormat>
  <Paragraphs>150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DengXian</vt:lpstr>
      <vt:lpstr>DengXian Light</vt:lpstr>
      <vt:lpstr>Arial</vt:lpstr>
      <vt:lpstr>Wingdings</vt:lpstr>
      <vt:lpstr>Office 主题​​</vt:lpstr>
      <vt:lpstr>HKBU ICPC Seminar2</vt:lpstr>
      <vt:lpstr>Quiz</vt:lpstr>
      <vt:lpstr>Answer</vt:lpstr>
      <vt:lpstr>Outlines</vt:lpstr>
      <vt:lpstr>Problem</vt:lpstr>
      <vt:lpstr>Problem</vt:lpstr>
      <vt:lpstr>Problem</vt:lpstr>
      <vt:lpstr>Problem</vt:lpstr>
      <vt:lpstr>Prefix sum</vt:lpstr>
      <vt:lpstr>Prefix sum</vt:lpstr>
      <vt:lpstr>Prefix sum</vt:lpstr>
      <vt:lpstr>Problem</vt:lpstr>
      <vt:lpstr>Problem</vt:lpstr>
      <vt:lpstr>Problem</vt:lpstr>
      <vt:lpstr>Hash function</vt:lpstr>
      <vt:lpstr>Hash function</vt:lpstr>
      <vt:lpstr>Hash collision</vt:lpstr>
      <vt:lpstr>Hash table</vt:lpstr>
      <vt:lpstr>GCD &amp; LCM</vt:lpstr>
      <vt:lpstr>GCD &amp; LCM</vt:lpstr>
      <vt:lpstr>GCD &amp; LCM</vt:lpstr>
      <vt:lpstr>GCD &amp; LCM</vt:lpstr>
      <vt:lpstr>GCD &amp; LCM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ACM/ICPC  Introduction</dc:title>
  <dc:creator>旭亮 竺</dc:creator>
  <cp:lastModifiedBy>Zhu Xuliang</cp:lastModifiedBy>
  <cp:revision>42</cp:revision>
  <dcterms:created xsi:type="dcterms:W3CDTF">2019-09-15T07:26:23Z</dcterms:created>
  <dcterms:modified xsi:type="dcterms:W3CDTF">2021-10-20T13:19:15Z</dcterms:modified>
</cp:coreProperties>
</file>