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09" r:id="rId3"/>
    <p:sldId id="297" r:id="rId4"/>
    <p:sldId id="300" r:id="rId5"/>
    <p:sldId id="301" r:id="rId6"/>
    <p:sldId id="298" r:id="rId7"/>
    <p:sldId id="303" r:id="rId8"/>
    <p:sldId id="299" r:id="rId9"/>
    <p:sldId id="302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9" r:id="rId19"/>
    <p:sldId id="318" r:id="rId2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9" autoAdjust="0"/>
    <p:restoredTop sz="94660"/>
  </p:normalViewPr>
  <p:slideViewPr>
    <p:cSldViewPr snapToGrid="0">
      <p:cViewPr varScale="1">
        <p:scale>
          <a:sx n="61" d="100"/>
          <a:sy n="61" d="100"/>
        </p:scale>
        <p:origin x="62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82341C-F8AE-45AE-8947-0EA1A50C2B0C}" type="datetimeFigureOut">
              <a:rPr lang="zh-CN" altLang="en-US" smtClean="0"/>
              <a:t>2021/10/28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87AD71-C303-4113-8387-D9396AF6C7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304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EDE8CD-4146-414C-85AE-578DEFCF24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56C5DC3-880B-4B05-B44B-02E8DB5F08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46F5D78-3E05-40EF-B816-82D1A68C4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3311-C404-4191-9524-A9C39509B942}" type="datetimeFigureOut">
              <a:rPr lang="zh-CN" altLang="en-US" smtClean="0"/>
              <a:t>2021/10/28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0089457-96CA-44B9-933A-A6DD4BDA0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C103F53-48E9-4AED-B08B-CAA96C723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61B2-FA41-4504-9CA9-A1D384DB65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1741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D561E7-6336-4650-B5B4-23F7C7CA3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8051C58-88E1-4DE2-9218-39D2FA8F00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6F7AB9C-AFAF-44ED-9E4E-57846F2D9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3311-C404-4191-9524-A9C39509B942}" type="datetimeFigureOut">
              <a:rPr lang="zh-CN" altLang="en-US" smtClean="0"/>
              <a:t>2021/10/28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26CEED9-0C21-4C76-AC99-2F75477A6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C28F661-B3AC-419B-A5E2-D9079727E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61B2-FA41-4504-9CA9-A1D384DB65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0361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E0D52B7-5779-415E-A672-F4F868313B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AFE580E-981B-4BD4-974E-B8BEB8F2B4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3A97D7C-68EA-46AC-81AC-7F1E69927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3311-C404-4191-9524-A9C39509B942}" type="datetimeFigureOut">
              <a:rPr lang="zh-CN" altLang="en-US" smtClean="0"/>
              <a:t>2021/10/28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62C6454-6DE9-4052-B33F-037A96C9D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FBABED5-7B47-4218-96D0-BB8EFA844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61B2-FA41-4504-9CA9-A1D384DB65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8922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91281E-64B5-41EC-87D9-DDAA6459C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AF0C2A1-5CCA-4BE9-B340-38913B192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61E10B-75FF-495B-8532-52DA27831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3311-C404-4191-9524-A9C39509B942}" type="datetimeFigureOut">
              <a:rPr lang="zh-CN" altLang="en-US" smtClean="0"/>
              <a:t>2021/10/28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2AA0868-142D-424F-BA2B-5B357A2FA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1493E96-49BE-47F8-B2D1-AF317BC33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61B2-FA41-4504-9CA9-A1D384DB65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8182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CAC1E7-8264-4EC0-9E8E-AC82EBB36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D994499-77BA-4656-8ABB-DE4E0C001B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7587E23-9DE1-4169-B017-B9564656C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3311-C404-4191-9524-A9C39509B942}" type="datetimeFigureOut">
              <a:rPr lang="zh-CN" altLang="en-US" smtClean="0"/>
              <a:t>2021/10/28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932708F-0B58-4F32-B48E-35BFA5513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0FB8B69-2C68-46C9-BF63-81A941C61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61B2-FA41-4504-9CA9-A1D384DB65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8136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074B67-40EB-46BF-921B-F391BAD85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648C487-36D7-4ACD-8B9B-79CA200142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7D61C1D-3E5E-4821-9F49-9667174ED2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D262DA6-7C17-4FB9-A738-7E6714090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3311-C404-4191-9524-A9C39509B942}" type="datetimeFigureOut">
              <a:rPr lang="zh-CN" altLang="en-US" smtClean="0"/>
              <a:t>2021/10/28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7C68761-9064-4F23-B9AC-4A79DA6B4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8B31E53-6041-4674-8A4E-896297440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61B2-FA41-4504-9CA9-A1D384DB65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0805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7CE23C-BC3C-414D-968F-E035A6ECB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5FC975C-15CD-4357-8924-D46B28D18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824BE81-6CAC-49D8-8B2A-C0E1071636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59AB496-8B4C-4644-BC3B-28E60282C5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E6936E2-9C16-40EA-8B12-1639306FCA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6EE8C88-7A48-46D6-9042-7D37C822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3311-C404-4191-9524-A9C39509B942}" type="datetimeFigureOut">
              <a:rPr lang="zh-CN" altLang="en-US" smtClean="0"/>
              <a:t>2021/10/28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9E7AC6B-CE88-49CF-A0A3-8918F9570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3D0722E-DF32-4F06-B0CE-A3A4319F4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61B2-FA41-4504-9CA9-A1D384DB65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7378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506934-CB3E-4AAB-A2A8-EF5F1AE60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5E8CC4F-5544-4304-A1BD-6D40B4872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3311-C404-4191-9524-A9C39509B942}" type="datetimeFigureOut">
              <a:rPr lang="zh-CN" altLang="en-US" smtClean="0"/>
              <a:t>2021/10/28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5F95AC1-6583-4226-985E-0DC834636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4D9CC64-8062-4915-B2CF-E847F0D26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61B2-FA41-4504-9CA9-A1D384DB65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9474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67EF4F8-DD52-4AEC-ABDA-73595A13A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3311-C404-4191-9524-A9C39509B942}" type="datetimeFigureOut">
              <a:rPr lang="zh-CN" altLang="en-US" smtClean="0"/>
              <a:t>2021/10/28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EE6D1C3-1373-484A-85BD-F949DDCA1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9B1FBFA-AABA-4307-8793-289112DE6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61B2-FA41-4504-9CA9-A1D384DB65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0927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31E5FE-C3CB-45D1-AD01-EFFE7DF81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4C9BDBB-3205-49B5-BCFF-6858036BA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8D514D0-1E4F-42F7-AD6B-E75681024A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683DA7A-0907-4A79-A47D-5AFBA1000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3311-C404-4191-9524-A9C39509B942}" type="datetimeFigureOut">
              <a:rPr lang="zh-CN" altLang="en-US" smtClean="0"/>
              <a:t>2021/10/28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0B9837B-7AD3-4F0B-B816-5AE388F93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15115FC-F584-46A2-A421-B42A95ACC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61B2-FA41-4504-9CA9-A1D384DB65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8019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50E26B-0C90-407E-9071-223BB75EC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AAAE3DC-6165-4252-8103-7482FD064A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1EB641B-9AB7-4968-BF1B-B75001807E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AECDC4D-2B60-4CAA-84AC-5CB71EE0F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3311-C404-4191-9524-A9C39509B942}" type="datetimeFigureOut">
              <a:rPr lang="zh-CN" altLang="en-US" smtClean="0"/>
              <a:t>2021/10/28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7698C0D-1924-4D2D-BABF-A744D6AD4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D4621A6-9A13-4F99-A2F5-8AB0B5FB1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61B2-FA41-4504-9CA9-A1D384DB65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550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802A309-7E48-492C-B124-625B2CB71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FAD1309-62B5-435E-8B2E-9F6127EC9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A1B1BB8-D4D5-4E5F-BD5A-1F7B5F003C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53311-C404-4191-9524-A9C39509B942}" type="datetimeFigureOut">
              <a:rPr lang="zh-CN" altLang="en-US" smtClean="0"/>
              <a:t>2021/10/28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952C846-7174-4968-8FAF-8A15D8A143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7F21B16-21B2-4BBD-AE25-0667981AF2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861B2-FA41-4504-9CA9-A1D384DB65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7098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8374D23-EA35-47DA-8C3A-BB64D2241C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HKBU ICPC </a:t>
            </a:r>
            <a:r>
              <a:rPr lang="en-US" altLang="zh-CN" dirty="0" smtClean="0"/>
              <a:t>Seminar3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3256138-E517-4363-871E-E90B4449CB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Zhu </a:t>
            </a:r>
            <a:r>
              <a:rPr lang="en-US" altLang="zh-CN" dirty="0" err="1"/>
              <a:t>Xuliang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64995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of Mod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know a mod p = x, b mod p = y, where a and b are large number (a &gt; b &gt; 10</a:t>
            </a:r>
            <a:r>
              <a:rPr lang="en-US" baseline="30000" dirty="0" smtClean="0"/>
              <a:t>100</a:t>
            </a:r>
            <a:r>
              <a:rPr lang="en-US" dirty="0" smtClean="0"/>
              <a:t>), p is a prime, and x, y are not zero.</a:t>
            </a:r>
          </a:p>
          <a:p>
            <a:endParaRPr lang="en-US" dirty="0"/>
          </a:p>
          <a:p>
            <a:r>
              <a:rPr lang="en-US" dirty="0" smtClean="0"/>
              <a:t>Calculate (use x, y, and p):</a:t>
            </a:r>
          </a:p>
          <a:p>
            <a:r>
              <a:rPr lang="en-US" dirty="0" smtClean="0"/>
              <a:t>(1) (a + b) mod p</a:t>
            </a:r>
          </a:p>
          <a:p>
            <a:r>
              <a:rPr lang="en-US" dirty="0" smtClean="0"/>
              <a:t>(2) (a – b) mod p</a:t>
            </a:r>
          </a:p>
          <a:p>
            <a:r>
              <a:rPr lang="en-US" dirty="0" smtClean="0"/>
              <a:t>(3) (a * b) mod p</a:t>
            </a:r>
          </a:p>
          <a:p>
            <a:r>
              <a:rPr lang="en-US" dirty="0" smtClean="0"/>
              <a:t>(4) (a / b) mod p (if a mod b == 0)</a:t>
            </a:r>
          </a:p>
        </p:txBody>
      </p:sp>
    </p:spTree>
    <p:extLst>
      <p:ext uri="{BB962C8B-B14F-4D97-AF65-F5344CB8AC3E}">
        <p14:creationId xmlns:p14="http://schemas.microsoft.com/office/powerpoint/2010/main" val="1539381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of Mod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(1) (a + b) mod p = (x + y) mod p</a:t>
            </a:r>
          </a:p>
          <a:p>
            <a:r>
              <a:rPr lang="en-US" dirty="0" smtClean="0"/>
              <a:t>(2) (a – b) mod p = (x – y + p) mod p</a:t>
            </a:r>
          </a:p>
          <a:p>
            <a:r>
              <a:rPr lang="en-US" dirty="0" smtClean="0"/>
              <a:t>(3) (a * b) mod p = (x * y) mod p</a:t>
            </a:r>
          </a:p>
          <a:p>
            <a:r>
              <a:rPr lang="en-US" dirty="0" smtClean="0"/>
              <a:t>(4) (a / b) mod p (if a mod b == 0) </a:t>
            </a:r>
          </a:p>
          <a:p>
            <a:pPr marL="0" indent="0">
              <a:buNone/>
            </a:pPr>
            <a:r>
              <a:rPr lang="en-US" dirty="0" smtClean="0"/>
              <a:t>      = (a * b</a:t>
            </a:r>
            <a:r>
              <a:rPr lang="en-US" baseline="30000" dirty="0" smtClean="0"/>
              <a:t>-1</a:t>
            </a:r>
            <a:r>
              <a:rPr lang="en-US" dirty="0" smtClean="0"/>
              <a:t>) mod p = (x * y</a:t>
            </a:r>
            <a:r>
              <a:rPr lang="en-US" baseline="30000" dirty="0" smtClean="0"/>
              <a:t>-1</a:t>
            </a:r>
            <a:r>
              <a:rPr lang="en-US" dirty="0" smtClean="0"/>
              <a:t>) mod 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to calculate y</a:t>
            </a:r>
            <a:r>
              <a:rPr lang="en-US" baseline="30000" dirty="0" smtClean="0"/>
              <a:t>-1</a:t>
            </a:r>
            <a:r>
              <a:rPr lang="en-US" dirty="0" smtClean="0"/>
              <a:t> mod p? </a:t>
            </a:r>
          </a:p>
        </p:txBody>
      </p:sp>
    </p:spTree>
    <p:extLst>
      <p:ext uri="{BB962C8B-B14F-4D97-AF65-F5344CB8AC3E}">
        <p14:creationId xmlns:p14="http://schemas.microsoft.com/office/powerpoint/2010/main" val="4183408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of Mod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Fermat‘s </a:t>
            </a:r>
            <a:r>
              <a:rPr lang="en-US" dirty="0"/>
              <a:t>little </a:t>
            </a:r>
            <a:r>
              <a:rPr lang="en-US" dirty="0" smtClean="0"/>
              <a:t>theorem (</a:t>
            </a:r>
            <a:r>
              <a:rPr lang="zh-CN" altLang="en-US" dirty="0" smtClean="0"/>
              <a:t>费马小定理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altLang="zh-CN" dirty="0" smtClean="0"/>
              <a:t>If </a:t>
            </a:r>
            <a:r>
              <a:rPr lang="en-US" altLang="zh-CN" dirty="0" err="1" smtClean="0"/>
              <a:t>gcd</a:t>
            </a:r>
            <a:r>
              <a:rPr lang="en-US" altLang="zh-CN" dirty="0" smtClean="0"/>
              <a:t>(a, b) = 1,</a:t>
            </a:r>
          </a:p>
          <a:p>
            <a:endParaRPr lang="en-US" altLang="zh-CN" dirty="0"/>
          </a:p>
          <a:p>
            <a:r>
              <a:rPr lang="en-US" altLang="zh-CN" dirty="0" smtClean="0"/>
              <a:t> y</a:t>
            </a:r>
            <a:r>
              <a:rPr lang="en-US" altLang="zh-CN" baseline="30000" dirty="0" smtClean="0"/>
              <a:t>-1</a:t>
            </a:r>
            <a:r>
              <a:rPr lang="en-US" altLang="zh-CN" dirty="0" smtClean="0"/>
              <a:t> mod p = y</a:t>
            </a:r>
            <a:r>
              <a:rPr lang="en-US" altLang="zh-CN" baseline="30000" dirty="0" smtClean="0"/>
              <a:t>p-2</a:t>
            </a:r>
            <a:r>
              <a:rPr lang="en-US" altLang="zh-CN" dirty="0" smtClean="0"/>
              <a:t> mod p</a:t>
            </a:r>
            <a:endParaRPr lang="en-US" dirty="0"/>
          </a:p>
          <a:p>
            <a:r>
              <a:rPr lang="en-US" dirty="0" smtClean="0"/>
              <a:t>y</a:t>
            </a:r>
            <a:r>
              <a:rPr lang="en-US" baseline="30000" dirty="0" smtClean="0"/>
              <a:t>-1</a:t>
            </a:r>
            <a:r>
              <a:rPr lang="en-US" dirty="0" smtClean="0"/>
              <a:t> is called </a:t>
            </a:r>
            <a:r>
              <a:rPr lang="en-US" dirty="0"/>
              <a:t>Modular Multiplicative </a:t>
            </a:r>
            <a:r>
              <a:rPr lang="en-US" dirty="0"/>
              <a:t>Inverse </a:t>
            </a:r>
            <a:r>
              <a:rPr lang="en-US" dirty="0" smtClean="0"/>
              <a:t>(</a:t>
            </a:r>
            <a:r>
              <a:rPr lang="zh-CN" altLang="en-US" dirty="0" smtClean="0"/>
              <a:t>乘法逆元</a:t>
            </a:r>
            <a:r>
              <a:rPr lang="en-US" altLang="zh-CN" dirty="0" smtClean="0"/>
              <a:t>/</a:t>
            </a:r>
            <a:r>
              <a:rPr lang="zh-CN" altLang="en-US" dirty="0" smtClean="0"/>
              <a:t>模逆元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/>
              <a:t>(4) (a / b) mod p (if a mod b == 0) </a:t>
            </a:r>
            <a:r>
              <a:rPr lang="en-US" dirty="0" smtClean="0"/>
              <a:t> = (x * (y</a:t>
            </a:r>
            <a:r>
              <a:rPr lang="en-US" baseline="30000" dirty="0" smtClean="0"/>
              <a:t>p-2 </a:t>
            </a:r>
            <a:r>
              <a:rPr lang="en-US" dirty="0" smtClean="0"/>
              <a:t>mod p)) mod p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1640" y="2405062"/>
            <a:ext cx="2623747" cy="4161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7891" y="2821243"/>
            <a:ext cx="3046777" cy="473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564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a string s1 and s2 </a:t>
            </a:r>
            <a:r>
              <a:rPr lang="en-US" altLang="zh-CN" dirty="0"/>
              <a:t>(only contains ‘a’ to ‘z</a:t>
            </a:r>
            <a:r>
              <a:rPr lang="en-US" altLang="zh-CN" dirty="0" smtClean="0"/>
              <a:t>’)</a:t>
            </a:r>
            <a:r>
              <a:rPr lang="en-US" dirty="0" smtClean="0"/>
              <a:t>, judge whether s1 is substring of s2?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603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a string s1 and s2 </a:t>
            </a:r>
            <a:r>
              <a:rPr lang="en-US" altLang="zh-CN" dirty="0"/>
              <a:t>(only contains ‘a’ to ‘z</a:t>
            </a:r>
            <a:r>
              <a:rPr lang="en-US" altLang="zh-CN" dirty="0" smtClean="0"/>
              <a:t>’)</a:t>
            </a:r>
            <a:r>
              <a:rPr lang="en-US" dirty="0" smtClean="0"/>
              <a:t>, judge whether s1 is substring of s2?</a:t>
            </a:r>
          </a:p>
          <a:p>
            <a:endParaRPr lang="en-US" dirty="0" smtClean="0"/>
          </a:p>
          <a:p>
            <a:r>
              <a:rPr lang="en-US" dirty="0" smtClean="0"/>
              <a:t>Assume </a:t>
            </a:r>
            <a:r>
              <a:rPr lang="en-US" dirty="0" err="1" smtClean="0"/>
              <a:t>len</a:t>
            </a:r>
            <a:r>
              <a:rPr lang="en-US" dirty="0" smtClean="0"/>
              <a:t>(s1) = m, </a:t>
            </a:r>
            <a:r>
              <a:rPr lang="en-US" dirty="0" err="1" smtClean="0"/>
              <a:t>len</a:t>
            </a:r>
            <a:r>
              <a:rPr lang="en-US" dirty="0" smtClean="0"/>
              <a:t>(s2) = n.</a:t>
            </a:r>
          </a:p>
          <a:p>
            <a:endParaRPr lang="en-US" dirty="0"/>
          </a:p>
          <a:p>
            <a:r>
              <a:rPr lang="en-US" dirty="0" smtClean="0"/>
              <a:t>Check all substrings s of s2 with </a:t>
            </a:r>
            <a:r>
              <a:rPr lang="en-US" dirty="0" err="1" smtClean="0"/>
              <a:t>len</a:t>
            </a:r>
            <a:r>
              <a:rPr lang="en-US" dirty="0" smtClean="0"/>
              <a:t>(s) = m.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895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a string s1 and s2 </a:t>
            </a:r>
            <a:r>
              <a:rPr lang="en-US" altLang="zh-CN" dirty="0"/>
              <a:t>(only contains ‘a’ to ‘z</a:t>
            </a:r>
            <a:r>
              <a:rPr lang="en-US" altLang="zh-CN" dirty="0" smtClean="0"/>
              <a:t>’)</a:t>
            </a:r>
            <a:r>
              <a:rPr lang="en-US" dirty="0" smtClean="0"/>
              <a:t>, judge whether s1 is substring of s2?</a:t>
            </a:r>
          </a:p>
          <a:p>
            <a:endParaRPr lang="en-US" dirty="0" smtClean="0"/>
          </a:p>
          <a:p>
            <a:r>
              <a:rPr lang="en-US" dirty="0" smtClean="0"/>
              <a:t>Assume </a:t>
            </a:r>
            <a:r>
              <a:rPr lang="en-US" dirty="0" err="1" smtClean="0"/>
              <a:t>len</a:t>
            </a:r>
            <a:r>
              <a:rPr lang="en-US" dirty="0" smtClean="0"/>
              <a:t>(s1) = m, </a:t>
            </a:r>
            <a:r>
              <a:rPr lang="en-US" dirty="0" err="1" smtClean="0"/>
              <a:t>len</a:t>
            </a:r>
            <a:r>
              <a:rPr lang="en-US" dirty="0" smtClean="0"/>
              <a:t>(s2) = n.</a:t>
            </a:r>
          </a:p>
          <a:p>
            <a:endParaRPr lang="en-US" dirty="0"/>
          </a:p>
          <a:p>
            <a:r>
              <a:rPr lang="en-US" dirty="0" smtClean="0"/>
              <a:t>Check all substrings s of s2 with </a:t>
            </a:r>
            <a:r>
              <a:rPr lang="en-US" dirty="0" err="1" smtClean="0"/>
              <a:t>len</a:t>
            </a:r>
            <a:r>
              <a:rPr lang="en-US" dirty="0" smtClean="0"/>
              <a:t>(s) = m.</a:t>
            </a:r>
          </a:p>
          <a:p>
            <a:endParaRPr lang="en-US" dirty="0"/>
          </a:p>
          <a:p>
            <a:r>
              <a:rPr lang="en-US" dirty="0" smtClean="0"/>
              <a:t>Time complexity O(</a:t>
            </a:r>
            <a:r>
              <a:rPr lang="en-US" dirty="0" err="1" smtClean="0"/>
              <a:t>mn</a:t>
            </a:r>
            <a:r>
              <a:rPr lang="en-US" dirty="0" smtClean="0"/>
              <a:t>).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970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a string s1 and s2 </a:t>
            </a:r>
            <a:r>
              <a:rPr lang="en-US" altLang="zh-CN" dirty="0"/>
              <a:t>(only contains ‘a’ to ‘z</a:t>
            </a:r>
            <a:r>
              <a:rPr lang="en-US" altLang="zh-CN" dirty="0" smtClean="0"/>
              <a:t>’)</a:t>
            </a:r>
            <a:r>
              <a:rPr lang="en-US" dirty="0" smtClean="0"/>
              <a:t>, judge whether s1 is substring of s2?</a:t>
            </a:r>
          </a:p>
          <a:p>
            <a:endParaRPr lang="en-US" dirty="0" smtClean="0"/>
          </a:p>
          <a:p>
            <a:r>
              <a:rPr lang="en-US" dirty="0" smtClean="0"/>
              <a:t>Hash(s1) = x;</a:t>
            </a:r>
          </a:p>
          <a:p>
            <a:endParaRPr lang="en-US" dirty="0" smtClean="0"/>
          </a:p>
          <a:p>
            <a:r>
              <a:rPr lang="en-US" dirty="0"/>
              <a:t>Check all substrings s of s2 with </a:t>
            </a:r>
            <a:r>
              <a:rPr lang="en-US" dirty="0" err="1"/>
              <a:t>len</a:t>
            </a:r>
            <a:r>
              <a:rPr lang="en-US" dirty="0"/>
              <a:t>(s) = </a:t>
            </a:r>
            <a:r>
              <a:rPr lang="en-US" dirty="0" smtClean="0"/>
              <a:t>m by hash function.</a:t>
            </a:r>
          </a:p>
          <a:p>
            <a:endParaRPr lang="en-US" dirty="0"/>
          </a:p>
          <a:p>
            <a:r>
              <a:rPr lang="en-US" dirty="0" smtClean="0"/>
              <a:t>Time complexity?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268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093" y="1825625"/>
            <a:ext cx="11436263" cy="4351338"/>
          </a:xfrm>
        </p:spPr>
        <p:txBody>
          <a:bodyPr/>
          <a:lstStyle/>
          <a:p>
            <a:r>
              <a:rPr lang="en-US" dirty="0" smtClean="0"/>
              <a:t>Check </a:t>
            </a:r>
            <a:r>
              <a:rPr lang="en-US" dirty="0"/>
              <a:t>all substrings s of s2 with </a:t>
            </a:r>
            <a:r>
              <a:rPr lang="en-US" dirty="0" err="1"/>
              <a:t>len</a:t>
            </a:r>
            <a:r>
              <a:rPr lang="en-US" dirty="0"/>
              <a:t>(s) = </a:t>
            </a:r>
            <a:r>
              <a:rPr lang="en-US" dirty="0" smtClean="0"/>
              <a:t>m by hash function.</a:t>
            </a:r>
            <a:endParaRPr lang="en-US" dirty="0"/>
          </a:p>
          <a:p>
            <a:endParaRPr lang="en-US" dirty="0" smtClean="0"/>
          </a:p>
          <a:p>
            <a:r>
              <a:rPr lang="en-US" sz="2400" dirty="0" smtClean="0"/>
              <a:t>Hash(s2(0, m-1)) </a:t>
            </a:r>
            <a:r>
              <a:rPr lang="en-US" sz="2400" dirty="0"/>
              <a:t>= (</a:t>
            </a:r>
            <a:r>
              <a:rPr lang="en-US" sz="2400" dirty="0" smtClean="0"/>
              <a:t>s2[0</a:t>
            </a:r>
            <a:r>
              <a:rPr lang="en-US" sz="2400" dirty="0"/>
              <a:t>] – ‘a’) * 27</a:t>
            </a:r>
            <a:r>
              <a:rPr lang="en-US" sz="2400" baseline="30000" dirty="0"/>
              <a:t>0</a:t>
            </a:r>
            <a:r>
              <a:rPr lang="en-US" sz="2400" dirty="0"/>
              <a:t> + (</a:t>
            </a:r>
            <a:r>
              <a:rPr lang="en-US" sz="2400" dirty="0" smtClean="0"/>
              <a:t>s2[1</a:t>
            </a:r>
            <a:r>
              <a:rPr lang="en-US" sz="2400" dirty="0"/>
              <a:t>] – ‘a’) * 27</a:t>
            </a:r>
            <a:r>
              <a:rPr lang="en-US" sz="2400" baseline="30000" dirty="0"/>
              <a:t>1 </a:t>
            </a:r>
            <a:r>
              <a:rPr lang="en-US" sz="2400" dirty="0"/>
              <a:t>+ … + (</a:t>
            </a:r>
            <a:r>
              <a:rPr lang="en-US" sz="2400" dirty="0" smtClean="0"/>
              <a:t>s2[m - 1] </a:t>
            </a:r>
            <a:r>
              <a:rPr lang="en-US" sz="2400" dirty="0"/>
              <a:t>– ‘a’) * 27</a:t>
            </a:r>
            <a:r>
              <a:rPr lang="en-US" sz="2400" baseline="30000" dirty="0"/>
              <a:t>n </a:t>
            </a:r>
          </a:p>
          <a:p>
            <a:r>
              <a:rPr lang="en-US" sz="2400" dirty="0" smtClean="0"/>
              <a:t>Hash(s2(1, m)) </a:t>
            </a:r>
            <a:r>
              <a:rPr lang="en-US" sz="2400" dirty="0"/>
              <a:t>= (</a:t>
            </a:r>
            <a:r>
              <a:rPr lang="en-US" sz="2400" dirty="0" smtClean="0"/>
              <a:t>s2[1] </a:t>
            </a:r>
            <a:r>
              <a:rPr lang="en-US" sz="2400" dirty="0"/>
              <a:t>– ‘a’) * 27</a:t>
            </a:r>
            <a:r>
              <a:rPr lang="en-US" sz="2400" baseline="30000" dirty="0"/>
              <a:t>0</a:t>
            </a:r>
            <a:r>
              <a:rPr lang="en-US" sz="2400" dirty="0"/>
              <a:t> + (</a:t>
            </a:r>
            <a:r>
              <a:rPr lang="en-US" sz="2400" dirty="0" smtClean="0"/>
              <a:t>s2[2] </a:t>
            </a:r>
            <a:r>
              <a:rPr lang="en-US" sz="2400" dirty="0"/>
              <a:t>– ‘a’) * 27</a:t>
            </a:r>
            <a:r>
              <a:rPr lang="en-US" sz="2400" baseline="30000" dirty="0"/>
              <a:t>1 </a:t>
            </a:r>
            <a:r>
              <a:rPr lang="en-US" sz="2400" dirty="0"/>
              <a:t>+ … + (</a:t>
            </a:r>
            <a:r>
              <a:rPr lang="en-US" sz="2400" dirty="0" smtClean="0"/>
              <a:t>s2[m] </a:t>
            </a:r>
            <a:r>
              <a:rPr lang="en-US" sz="2400" dirty="0"/>
              <a:t>– ‘a’) * 27</a:t>
            </a:r>
            <a:r>
              <a:rPr lang="en-US" sz="2400" baseline="30000" dirty="0"/>
              <a:t>n </a:t>
            </a:r>
          </a:p>
          <a:p>
            <a:endParaRPr lang="en-US" dirty="0" smtClean="0"/>
          </a:p>
          <a:p>
            <a:r>
              <a:rPr lang="en-US" sz="2400" dirty="0" smtClean="0"/>
              <a:t>Hash(s2(1, m)) * 27 - </a:t>
            </a:r>
            <a:r>
              <a:rPr lang="en-US" sz="2400" dirty="0"/>
              <a:t>(s2[m] – ‘a’) * </a:t>
            </a:r>
            <a:r>
              <a:rPr lang="en-US" sz="2400" dirty="0" smtClean="0"/>
              <a:t>27</a:t>
            </a:r>
            <a:r>
              <a:rPr lang="en-US" sz="2400" baseline="30000" dirty="0" smtClean="0"/>
              <a:t>m+1</a:t>
            </a:r>
            <a:r>
              <a:rPr lang="en-US" sz="2400" dirty="0" smtClean="0"/>
              <a:t> + </a:t>
            </a:r>
            <a:r>
              <a:rPr lang="en-US" sz="2400" dirty="0"/>
              <a:t>(s2[0] – ‘a’) * 27</a:t>
            </a:r>
            <a:r>
              <a:rPr lang="en-US" sz="2400" baseline="30000" dirty="0"/>
              <a:t>0</a:t>
            </a:r>
            <a:r>
              <a:rPr lang="en-US" sz="2400" dirty="0"/>
              <a:t> </a:t>
            </a:r>
            <a:r>
              <a:rPr lang="en-US" sz="2400" dirty="0" smtClean="0"/>
              <a:t>= </a:t>
            </a:r>
            <a:r>
              <a:rPr lang="en-US" sz="2400" dirty="0"/>
              <a:t>Hash(s2(0, m-1)) </a:t>
            </a:r>
            <a:endParaRPr lang="en-US" sz="2400" dirty="0" smtClean="0"/>
          </a:p>
          <a:p>
            <a:endParaRPr lang="en-US" dirty="0" smtClean="0"/>
          </a:p>
          <a:p>
            <a:r>
              <a:rPr lang="en-US" dirty="0" smtClean="0"/>
              <a:t>Time complexity: O(</a:t>
            </a:r>
            <a:r>
              <a:rPr lang="en-US" dirty="0" err="1" smtClean="0"/>
              <a:t>nlogm</a:t>
            </a:r>
            <a:r>
              <a:rPr lang="en-US" dirty="0" smtClean="0"/>
              <a:t>) or O(n)? </a:t>
            </a:r>
          </a:p>
        </p:txBody>
      </p:sp>
    </p:spTree>
    <p:extLst>
      <p:ext uri="{BB962C8B-B14F-4D97-AF65-F5344CB8AC3E}">
        <p14:creationId xmlns:p14="http://schemas.microsoft.com/office/powerpoint/2010/main" val="40825086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093" y="1825625"/>
            <a:ext cx="11436263" cy="4351338"/>
          </a:xfrm>
        </p:spPr>
        <p:txBody>
          <a:bodyPr/>
          <a:lstStyle/>
          <a:p>
            <a:r>
              <a:rPr lang="en-US" dirty="0" smtClean="0"/>
              <a:t>Another method for hash:</a:t>
            </a:r>
          </a:p>
          <a:p>
            <a:endParaRPr lang="en-US" dirty="0" smtClean="0"/>
          </a:p>
          <a:p>
            <a:r>
              <a:rPr lang="en-US" dirty="0" smtClean="0"/>
              <a:t>Hash(s2(</a:t>
            </a:r>
            <a:r>
              <a:rPr lang="en-US" dirty="0" err="1" smtClean="0"/>
              <a:t>i</a:t>
            </a:r>
            <a:r>
              <a:rPr lang="en-US" dirty="0" smtClean="0"/>
              <a:t>, j)) * 27</a:t>
            </a:r>
            <a:r>
              <a:rPr lang="en-US" baseline="30000" dirty="0" smtClean="0"/>
              <a:t>i</a:t>
            </a:r>
            <a:r>
              <a:rPr lang="en-US" dirty="0" smtClean="0"/>
              <a:t> = Hash(s2(0, j)) – Hash(s2(0, i-1)) </a:t>
            </a:r>
          </a:p>
          <a:p>
            <a:r>
              <a:rPr lang="en-US" dirty="0"/>
              <a:t>Hash(s2(</a:t>
            </a:r>
            <a:r>
              <a:rPr lang="en-US" dirty="0" err="1"/>
              <a:t>i</a:t>
            </a:r>
            <a:r>
              <a:rPr lang="en-US" dirty="0"/>
              <a:t>, j</a:t>
            </a:r>
            <a:r>
              <a:rPr lang="en-US" dirty="0" smtClean="0"/>
              <a:t>)) = (Hash(s2(0</a:t>
            </a:r>
            <a:r>
              <a:rPr lang="en-US" dirty="0"/>
              <a:t>, j)) – Hash(s2(0, i-1</a:t>
            </a:r>
            <a:r>
              <a:rPr lang="en-US" dirty="0" smtClean="0"/>
              <a:t>))) </a:t>
            </a:r>
            <a:r>
              <a:rPr lang="en-US" dirty="0"/>
              <a:t>* </a:t>
            </a:r>
            <a:r>
              <a:rPr lang="en-US" dirty="0" smtClean="0"/>
              <a:t>27</a:t>
            </a:r>
            <a:r>
              <a:rPr lang="en-US" baseline="30000" dirty="0" smtClean="0"/>
              <a:t>-i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554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a string s1 and s2 </a:t>
            </a:r>
            <a:r>
              <a:rPr lang="en-US" altLang="zh-CN" dirty="0"/>
              <a:t>(only contains ‘a’ to ‘z</a:t>
            </a:r>
            <a:r>
              <a:rPr lang="en-US" altLang="zh-CN" dirty="0" smtClean="0"/>
              <a:t>’)</a:t>
            </a:r>
            <a:r>
              <a:rPr lang="en-US" dirty="0" smtClean="0"/>
              <a:t>, judge whether s1 is substring of s2?</a:t>
            </a:r>
          </a:p>
          <a:p>
            <a:endParaRPr lang="en-US" dirty="0" smtClean="0"/>
          </a:p>
          <a:p>
            <a:r>
              <a:rPr lang="en-US" dirty="0" smtClean="0"/>
              <a:t>Another O(n) method: KMP (</a:t>
            </a:r>
            <a:r>
              <a:rPr lang="en-US" dirty="0"/>
              <a:t>Knuth–Morris–Pratt </a:t>
            </a:r>
            <a:r>
              <a:rPr lang="en-US" dirty="0" smtClean="0"/>
              <a:t>algorithm)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440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91830-DC05-4B06-B8F4-135C7979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025255-91F9-4A41-8022-AA75FC14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Sort a1, a2, …, an in O(n), where 1 &lt;= </a:t>
            </a:r>
            <a:r>
              <a:rPr lang="en-US" altLang="zh-CN" dirty="0" err="1"/>
              <a:t>ai</a:t>
            </a:r>
            <a:r>
              <a:rPr lang="en-US" altLang="zh-CN" dirty="0"/>
              <a:t> &lt;= </a:t>
            </a:r>
            <a:r>
              <a:rPr lang="en-US" altLang="zh-CN" dirty="0" smtClean="0"/>
              <a:t>n</a:t>
            </a:r>
          </a:p>
          <a:p>
            <a:endParaRPr lang="en-US" altLang="zh-CN" dirty="0"/>
          </a:p>
          <a:p>
            <a:endParaRPr lang="en-US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34478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91830-DC05-4B06-B8F4-135C7979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025255-91F9-4A41-8022-AA75FC14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Sort a1, a2, …, an in O(n), where 1 &lt;= </a:t>
            </a:r>
            <a:r>
              <a:rPr lang="en-US" altLang="zh-CN" dirty="0" err="1"/>
              <a:t>ai</a:t>
            </a:r>
            <a:r>
              <a:rPr lang="en-US" altLang="zh-CN" dirty="0"/>
              <a:t> &lt;= </a:t>
            </a:r>
            <a:r>
              <a:rPr lang="en-US" altLang="zh-CN" dirty="0" smtClean="0"/>
              <a:t>n</a:t>
            </a:r>
          </a:p>
          <a:p>
            <a:endParaRPr lang="en-US" altLang="zh-CN" dirty="0"/>
          </a:p>
          <a:p>
            <a:r>
              <a:rPr lang="en-US" altLang="zh-CN" dirty="0"/>
              <a:t>Step1: Use </a:t>
            </a:r>
            <a:r>
              <a:rPr lang="en-US" altLang="zh-CN" dirty="0" err="1"/>
              <a:t>cnt</a:t>
            </a:r>
            <a:r>
              <a:rPr lang="en-US" altLang="zh-CN" dirty="0"/>
              <a:t>[x] to store the number of </a:t>
            </a:r>
            <a:r>
              <a:rPr lang="en-US" altLang="zh-CN" dirty="0" err="1"/>
              <a:t>ai</a:t>
            </a:r>
            <a:r>
              <a:rPr lang="en-US" altLang="zh-CN" dirty="0"/>
              <a:t> = x;</a:t>
            </a:r>
          </a:p>
          <a:p>
            <a:r>
              <a:rPr lang="en-US" altLang="zh-CN" dirty="0"/>
              <a:t>Step2: Output </a:t>
            </a:r>
            <a:r>
              <a:rPr lang="en-US" altLang="zh-CN" dirty="0" err="1"/>
              <a:t>cnt</a:t>
            </a:r>
            <a:r>
              <a:rPr lang="en-US" altLang="zh-CN" dirty="0"/>
              <a:t>[x] times of x from 1 to n; 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Bucket sort</a:t>
            </a:r>
            <a:endParaRPr lang="zh-CN" altLang="en-US" dirty="0"/>
          </a:p>
          <a:p>
            <a:endParaRPr lang="en-US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20616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91830-DC05-4B06-B8F4-135C7979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025255-91F9-4A41-8022-AA75FC14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Given a list of string s1, s2, …, </a:t>
            </a:r>
            <a:r>
              <a:rPr lang="en-US" altLang="zh-CN" dirty="0" err="1" smtClean="0"/>
              <a:t>sn</a:t>
            </a:r>
            <a:r>
              <a:rPr lang="en-US" altLang="zh-CN" dirty="0"/>
              <a:t> </a:t>
            </a:r>
            <a:r>
              <a:rPr lang="en-US" altLang="zh-CN" dirty="0" smtClean="0"/>
              <a:t>(only contains ‘a’ to ‘z’)</a:t>
            </a:r>
            <a:r>
              <a:rPr lang="en-US" altLang="zh-CN" dirty="0" smtClean="0"/>
              <a:t>, </a:t>
            </a:r>
            <a:r>
              <a:rPr lang="en-US" altLang="zh-CN" dirty="0" smtClean="0"/>
              <a:t>count the number of different strings.</a:t>
            </a:r>
          </a:p>
          <a:p>
            <a:endParaRPr lang="en-US" altLang="zh-CN" dirty="0"/>
          </a:p>
          <a:p>
            <a:pPr marL="0" indent="0">
              <a:buNone/>
            </a:pPr>
            <a:endParaRPr lang="en-US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83978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91830-DC05-4B06-B8F4-135C7979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025255-91F9-4A41-8022-AA75FC14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Given a list of string s1, s2, …, </a:t>
            </a:r>
            <a:r>
              <a:rPr lang="en-US" altLang="zh-CN" dirty="0" err="1" smtClean="0"/>
              <a:t>sn</a:t>
            </a:r>
            <a:r>
              <a:rPr lang="en-US" altLang="zh-CN" dirty="0" smtClean="0"/>
              <a:t>, count the number of different strings.</a:t>
            </a:r>
          </a:p>
          <a:p>
            <a:endParaRPr lang="en-US" altLang="zh-CN" dirty="0"/>
          </a:p>
          <a:p>
            <a:r>
              <a:rPr lang="en-US" altLang="zh-CN" dirty="0" smtClean="0"/>
              <a:t>Map string </a:t>
            </a:r>
            <a:r>
              <a:rPr lang="en-US" altLang="zh-CN" dirty="0" err="1" smtClean="0"/>
              <a:t>si</a:t>
            </a:r>
            <a:r>
              <a:rPr lang="en-US" altLang="zh-CN" dirty="0" smtClean="0"/>
              <a:t> -&gt; 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ai</a:t>
            </a:r>
            <a:r>
              <a:rPr lang="en-US" altLang="zh-CN" dirty="0" smtClean="0"/>
              <a:t> </a:t>
            </a:r>
            <a:endParaRPr lang="zh-CN" altLang="en-US" dirty="0"/>
          </a:p>
          <a:p>
            <a:r>
              <a:rPr lang="en-US" dirty="0" err="1" smtClean="0"/>
              <a:t>Cnt</a:t>
            </a:r>
            <a:r>
              <a:rPr lang="en-US" dirty="0" smtClean="0"/>
              <a:t>[</a:t>
            </a:r>
            <a:r>
              <a:rPr lang="en-US" dirty="0" err="1" smtClean="0"/>
              <a:t>ai</a:t>
            </a:r>
            <a:r>
              <a:rPr lang="en-US" dirty="0" smtClean="0"/>
              <a:t>]++</a:t>
            </a:r>
            <a:endParaRPr lang="en-US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2474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91830-DC05-4B06-B8F4-135C7979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Hash function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025255-91F9-4A41-8022-AA75FC14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If </a:t>
            </a:r>
            <a:r>
              <a:rPr lang="en-US" altLang="zh-CN" dirty="0" err="1" smtClean="0"/>
              <a:t>si</a:t>
            </a:r>
            <a:r>
              <a:rPr lang="en-US" altLang="zh-CN" dirty="0" smtClean="0"/>
              <a:t> = </a:t>
            </a:r>
            <a:r>
              <a:rPr lang="en-US" altLang="zh-CN" dirty="0" err="1" smtClean="0"/>
              <a:t>sj</a:t>
            </a:r>
            <a:r>
              <a:rPr lang="en-US" altLang="zh-CN" dirty="0" smtClean="0"/>
              <a:t>, Hash(</a:t>
            </a:r>
            <a:r>
              <a:rPr lang="en-US" altLang="zh-CN" dirty="0" err="1" smtClean="0"/>
              <a:t>si</a:t>
            </a:r>
            <a:r>
              <a:rPr lang="en-US" altLang="zh-CN" dirty="0" smtClean="0"/>
              <a:t>) = Hash(</a:t>
            </a:r>
            <a:r>
              <a:rPr lang="en-US" altLang="zh-CN" dirty="0" err="1" smtClean="0"/>
              <a:t>sj</a:t>
            </a:r>
            <a:r>
              <a:rPr lang="en-US" altLang="zh-CN" dirty="0" smtClean="0"/>
              <a:t>)</a:t>
            </a:r>
            <a:endParaRPr lang="zh-CN" altLang="en-US" dirty="0" smtClean="0"/>
          </a:p>
          <a:p>
            <a:r>
              <a:rPr lang="en-US" dirty="0" smtClean="0"/>
              <a:t>If </a:t>
            </a:r>
            <a:r>
              <a:rPr lang="en-US" dirty="0" err="1" smtClean="0"/>
              <a:t>si</a:t>
            </a:r>
            <a:r>
              <a:rPr lang="en-US" dirty="0" smtClean="0"/>
              <a:t> != </a:t>
            </a:r>
            <a:r>
              <a:rPr lang="en-US" dirty="0" err="1" smtClean="0"/>
              <a:t>sj</a:t>
            </a:r>
            <a:r>
              <a:rPr lang="en-US" dirty="0" smtClean="0"/>
              <a:t>, Hash(</a:t>
            </a:r>
            <a:r>
              <a:rPr lang="en-US" dirty="0" err="1" smtClean="0"/>
              <a:t>si</a:t>
            </a:r>
            <a:r>
              <a:rPr lang="en-US" dirty="0" smtClean="0"/>
              <a:t>) != Hash(</a:t>
            </a:r>
            <a:r>
              <a:rPr lang="en-US" dirty="0" err="1" smtClean="0"/>
              <a:t>sj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Hash(s) = (s[0] – ‘a’) * 26</a:t>
            </a:r>
            <a:r>
              <a:rPr lang="en-US" baseline="30000" dirty="0" smtClean="0"/>
              <a:t>0</a:t>
            </a:r>
            <a:r>
              <a:rPr lang="en-US" dirty="0" smtClean="0"/>
              <a:t> + (s[1] – ‘a’) * 26</a:t>
            </a:r>
            <a:r>
              <a:rPr lang="en-US" baseline="30000" dirty="0" smtClean="0"/>
              <a:t>1 </a:t>
            </a:r>
            <a:r>
              <a:rPr lang="en-US" dirty="0" smtClean="0"/>
              <a:t>+ … + (s[n] – ‘a’) * 26</a:t>
            </a:r>
            <a:r>
              <a:rPr lang="en-US" baseline="30000" dirty="0" smtClean="0"/>
              <a:t>n </a:t>
            </a:r>
          </a:p>
          <a:p>
            <a:endParaRPr lang="en-US" dirty="0" smtClean="0"/>
          </a:p>
          <a:p>
            <a:r>
              <a:rPr lang="en-US" dirty="0" smtClean="0"/>
              <a:t>Is </a:t>
            </a:r>
            <a:r>
              <a:rPr lang="en-US" dirty="0"/>
              <a:t>it true?</a:t>
            </a:r>
          </a:p>
          <a:p>
            <a:endParaRPr lang="en-US" baseline="30000" dirty="0" smtClean="0"/>
          </a:p>
          <a:p>
            <a:endParaRPr lang="en-US" dirty="0"/>
          </a:p>
          <a:p>
            <a:endParaRPr lang="en-US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2783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91830-DC05-4B06-B8F4-135C7979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Hash function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025255-91F9-4A41-8022-AA75FC14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If </a:t>
            </a:r>
            <a:r>
              <a:rPr lang="en-US" altLang="zh-CN" dirty="0" err="1" smtClean="0"/>
              <a:t>si</a:t>
            </a:r>
            <a:r>
              <a:rPr lang="en-US" altLang="zh-CN" dirty="0" smtClean="0"/>
              <a:t> = </a:t>
            </a:r>
            <a:r>
              <a:rPr lang="en-US" altLang="zh-CN" dirty="0" err="1" smtClean="0"/>
              <a:t>sj</a:t>
            </a:r>
            <a:r>
              <a:rPr lang="en-US" altLang="zh-CN" dirty="0" smtClean="0"/>
              <a:t>, Hash(</a:t>
            </a:r>
            <a:r>
              <a:rPr lang="en-US" altLang="zh-CN" dirty="0" err="1" smtClean="0"/>
              <a:t>si</a:t>
            </a:r>
            <a:r>
              <a:rPr lang="en-US" altLang="zh-CN" dirty="0" smtClean="0"/>
              <a:t>) = Hash(</a:t>
            </a:r>
            <a:r>
              <a:rPr lang="en-US" altLang="zh-CN" dirty="0" err="1" smtClean="0"/>
              <a:t>sj</a:t>
            </a:r>
            <a:r>
              <a:rPr lang="en-US" altLang="zh-CN" dirty="0" smtClean="0"/>
              <a:t>)</a:t>
            </a:r>
            <a:endParaRPr lang="zh-CN" altLang="en-US" dirty="0" smtClean="0"/>
          </a:p>
          <a:p>
            <a:r>
              <a:rPr lang="en-US" dirty="0" smtClean="0"/>
              <a:t>If </a:t>
            </a:r>
            <a:r>
              <a:rPr lang="en-US" dirty="0" err="1" smtClean="0"/>
              <a:t>si</a:t>
            </a:r>
            <a:r>
              <a:rPr lang="en-US" dirty="0" smtClean="0"/>
              <a:t> != </a:t>
            </a:r>
            <a:r>
              <a:rPr lang="en-US" dirty="0" err="1" smtClean="0"/>
              <a:t>sj</a:t>
            </a:r>
            <a:r>
              <a:rPr lang="en-US" dirty="0" smtClean="0"/>
              <a:t>, Hash(</a:t>
            </a:r>
            <a:r>
              <a:rPr lang="en-US" dirty="0" err="1" smtClean="0"/>
              <a:t>si</a:t>
            </a:r>
            <a:r>
              <a:rPr lang="en-US" dirty="0" smtClean="0"/>
              <a:t>) != Hash(</a:t>
            </a:r>
            <a:r>
              <a:rPr lang="en-US" dirty="0" err="1" smtClean="0"/>
              <a:t>sj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Hash(s) = (s[0] – ‘a’) * 27</a:t>
            </a:r>
            <a:r>
              <a:rPr lang="en-US" baseline="30000" dirty="0" smtClean="0"/>
              <a:t>0</a:t>
            </a:r>
            <a:r>
              <a:rPr lang="en-US" dirty="0" smtClean="0"/>
              <a:t> + (s[1] – ‘a’) * 27</a:t>
            </a:r>
            <a:r>
              <a:rPr lang="en-US" baseline="30000" dirty="0" smtClean="0"/>
              <a:t>1 </a:t>
            </a:r>
            <a:r>
              <a:rPr lang="en-US" dirty="0" smtClean="0"/>
              <a:t>+ … + (s[n] – ‘a’) * 27</a:t>
            </a:r>
            <a:r>
              <a:rPr lang="en-US" baseline="30000" dirty="0" smtClean="0"/>
              <a:t>n </a:t>
            </a:r>
          </a:p>
          <a:p>
            <a:endParaRPr lang="en-US" dirty="0" smtClean="0"/>
          </a:p>
          <a:p>
            <a:r>
              <a:rPr lang="en-US" dirty="0" smtClean="0"/>
              <a:t>Hash(s) maybe too large</a:t>
            </a:r>
          </a:p>
          <a:p>
            <a:endParaRPr lang="en-US" dirty="0"/>
          </a:p>
          <a:p>
            <a:r>
              <a:rPr lang="en-US" dirty="0"/>
              <a:t>M</a:t>
            </a:r>
            <a:r>
              <a:rPr lang="en-US" dirty="0" smtClean="0"/>
              <a:t>od a large prime number</a:t>
            </a:r>
          </a:p>
          <a:p>
            <a:endParaRPr lang="en-US" baseline="30000" dirty="0" smtClean="0"/>
          </a:p>
          <a:p>
            <a:endParaRPr lang="en-US" dirty="0"/>
          </a:p>
          <a:p>
            <a:endParaRPr lang="en-US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25262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91830-DC05-4B06-B8F4-135C7979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collision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025255-91F9-4A41-8022-AA75FC14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smtClean="0"/>
              <a:t>!= </a:t>
            </a:r>
            <a:r>
              <a:rPr lang="en-US" dirty="0" err="1"/>
              <a:t>sj</a:t>
            </a:r>
            <a:r>
              <a:rPr lang="en-US" dirty="0"/>
              <a:t>, Hash(</a:t>
            </a:r>
            <a:r>
              <a:rPr lang="en-US" dirty="0" err="1"/>
              <a:t>si</a:t>
            </a:r>
            <a:r>
              <a:rPr lang="en-US" dirty="0"/>
              <a:t>) </a:t>
            </a:r>
            <a:r>
              <a:rPr lang="en-US" dirty="0" smtClean="0"/>
              <a:t>maybe equal Hash(</a:t>
            </a:r>
            <a:r>
              <a:rPr lang="en-US" dirty="0" err="1" smtClean="0"/>
              <a:t>sj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Double Hash</a:t>
            </a:r>
          </a:p>
          <a:p>
            <a:endParaRPr lang="en-US" dirty="0"/>
          </a:p>
          <a:p>
            <a:r>
              <a:rPr lang="en-US" altLang="zh-CN" dirty="0" err="1" smtClean="0"/>
              <a:t>si</a:t>
            </a:r>
            <a:r>
              <a:rPr lang="en-US" altLang="zh-CN" dirty="0" smtClean="0"/>
              <a:t> </a:t>
            </a:r>
            <a:r>
              <a:rPr lang="en-US" altLang="zh-CN" dirty="0"/>
              <a:t>= </a:t>
            </a:r>
            <a:r>
              <a:rPr lang="en-US" altLang="zh-CN" dirty="0" err="1" smtClean="0"/>
              <a:t>sj</a:t>
            </a:r>
            <a:r>
              <a:rPr lang="en-US" altLang="zh-CN" dirty="0" smtClean="0"/>
              <a:t> </a:t>
            </a:r>
            <a:r>
              <a:rPr lang="en-US" altLang="zh-CN" dirty="0">
                <a:sym typeface="Wingdings" panose="05000000000000000000" pitchFamily="2" charset="2"/>
              </a:rPr>
              <a:t>&lt;</a:t>
            </a:r>
            <a:r>
              <a:rPr lang="en-US" altLang="zh-CN" dirty="0" smtClean="0">
                <a:sym typeface="Wingdings" panose="05000000000000000000" pitchFamily="2" charset="2"/>
              </a:rPr>
              <a:t>==</a:t>
            </a:r>
            <a:r>
              <a:rPr lang="en-US" altLang="zh-CN" dirty="0" smtClean="0"/>
              <a:t>&gt; Hash1(</a:t>
            </a:r>
            <a:r>
              <a:rPr lang="en-US" altLang="zh-CN" dirty="0" err="1" smtClean="0"/>
              <a:t>si</a:t>
            </a:r>
            <a:r>
              <a:rPr lang="en-US" altLang="zh-CN" dirty="0"/>
              <a:t>) = </a:t>
            </a:r>
            <a:r>
              <a:rPr lang="en-US" altLang="zh-CN" dirty="0" smtClean="0"/>
              <a:t>Hash1(</a:t>
            </a:r>
            <a:r>
              <a:rPr lang="en-US" altLang="zh-CN" dirty="0" err="1" smtClean="0"/>
              <a:t>sj</a:t>
            </a:r>
            <a:r>
              <a:rPr lang="en-US" altLang="zh-CN" dirty="0" smtClean="0"/>
              <a:t>) and Hash2(</a:t>
            </a:r>
            <a:r>
              <a:rPr lang="en-US" altLang="zh-CN" dirty="0" err="1" smtClean="0"/>
              <a:t>si</a:t>
            </a:r>
            <a:r>
              <a:rPr lang="en-US" altLang="zh-CN" dirty="0"/>
              <a:t>) = </a:t>
            </a:r>
            <a:r>
              <a:rPr lang="en-US" altLang="zh-CN" dirty="0" smtClean="0"/>
              <a:t>Hash2(</a:t>
            </a:r>
            <a:r>
              <a:rPr lang="en-US" altLang="zh-CN" dirty="0" err="1" smtClean="0"/>
              <a:t>sj</a:t>
            </a:r>
            <a:r>
              <a:rPr lang="en-US" altLang="zh-CN" dirty="0"/>
              <a:t>) </a:t>
            </a:r>
            <a:endParaRPr lang="zh-CN" altLang="en-US" dirty="0"/>
          </a:p>
          <a:p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/>
              <a:t>!= </a:t>
            </a:r>
            <a:r>
              <a:rPr lang="en-US" dirty="0" err="1" smtClean="0"/>
              <a:t>sj</a:t>
            </a:r>
            <a:r>
              <a:rPr lang="en-US" dirty="0" smtClean="0"/>
              <a:t> </a:t>
            </a:r>
            <a:r>
              <a:rPr lang="en-US" altLang="zh-CN" dirty="0">
                <a:sym typeface="Wingdings" panose="05000000000000000000" pitchFamily="2" charset="2"/>
              </a:rPr>
              <a:t>&lt;==</a:t>
            </a:r>
            <a:r>
              <a:rPr lang="en-US" altLang="zh-CN" dirty="0"/>
              <a:t>&gt; </a:t>
            </a:r>
            <a:r>
              <a:rPr lang="en-US" dirty="0" smtClean="0"/>
              <a:t>Hash1(</a:t>
            </a:r>
            <a:r>
              <a:rPr lang="en-US" dirty="0" err="1" smtClean="0"/>
              <a:t>si</a:t>
            </a:r>
            <a:r>
              <a:rPr lang="en-US" dirty="0"/>
              <a:t>) != </a:t>
            </a:r>
            <a:r>
              <a:rPr lang="en-US" dirty="0" smtClean="0"/>
              <a:t>Hash1(</a:t>
            </a:r>
            <a:r>
              <a:rPr lang="en-US" dirty="0" err="1" smtClean="0"/>
              <a:t>sj</a:t>
            </a:r>
            <a:r>
              <a:rPr lang="en-US" dirty="0" smtClean="0"/>
              <a:t>) or Hash2(</a:t>
            </a:r>
            <a:r>
              <a:rPr lang="en-US" dirty="0" err="1" smtClean="0"/>
              <a:t>si</a:t>
            </a:r>
            <a:r>
              <a:rPr lang="en-US" dirty="0"/>
              <a:t>) != </a:t>
            </a:r>
            <a:r>
              <a:rPr lang="en-US" dirty="0" smtClean="0"/>
              <a:t>Hash2(</a:t>
            </a:r>
            <a:r>
              <a:rPr lang="en-US" dirty="0" err="1" smtClean="0"/>
              <a:t>sj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02651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91830-DC05-4B06-B8F4-135C7979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</a:t>
            </a:r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025255-91F9-4A41-8022-AA75FC14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Hash table: </a:t>
            </a:r>
            <a:r>
              <a:rPr lang="en-US" dirty="0" err="1" smtClean="0"/>
              <a:t>unordered_map</a:t>
            </a:r>
            <a:r>
              <a:rPr lang="en-US" dirty="0" smtClean="0"/>
              <a:t> (C++) / </a:t>
            </a:r>
            <a:r>
              <a:rPr lang="en-US" dirty="0" err="1" smtClean="0"/>
              <a:t>hashmap</a:t>
            </a:r>
            <a:r>
              <a:rPr lang="en-US" dirty="0" smtClean="0"/>
              <a:t> (java)</a:t>
            </a:r>
          </a:p>
          <a:p>
            <a:r>
              <a:rPr lang="en-US" dirty="0" smtClean="0"/>
              <a:t>Red-Black tree: map (C++) / </a:t>
            </a:r>
            <a:r>
              <a:rPr lang="en-US" dirty="0" err="1" smtClean="0"/>
              <a:t>treemap</a:t>
            </a:r>
            <a:r>
              <a:rPr lang="en-US" dirty="0" smtClean="0"/>
              <a:t> (java)</a:t>
            </a:r>
            <a:endParaRPr lang="en-US" dirty="0"/>
          </a:p>
          <a:p>
            <a:endParaRPr lang="en-US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39575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6911</TotalTime>
  <Words>975</Words>
  <Application>Microsoft Office PowerPoint</Application>
  <PresentationFormat>Widescreen</PresentationFormat>
  <Paragraphs>139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等线</vt:lpstr>
      <vt:lpstr>等线 Light</vt:lpstr>
      <vt:lpstr>Arial</vt:lpstr>
      <vt:lpstr>Wingdings</vt:lpstr>
      <vt:lpstr>Office 主题​​</vt:lpstr>
      <vt:lpstr>HKBU ICPC Seminar3</vt:lpstr>
      <vt:lpstr>Problem</vt:lpstr>
      <vt:lpstr>Problem</vt:lpstr>
      <vt:lpstr>Problem</vt:lpstr>
      <vt:lpstr>Problem</vt:lpstr>
      <vt:lpstr>Hash function</vt:lpstr>
      <vt:lpstr>Hash function</vt:lpstr>
      <vt:lpstr>Hash collision</vt:lpstr>
      <vt:lpstr>Hash table</vt:lpstr>
      <vt:lpstr>Background of Mod</vt:lpstr>
      <vt:lpstr>Background of Mod</vt:lpstr>
      <vt:lpstr>Background of Mod</vt:lpstr>
      <vt:lpstr>Problem</vt:lpstr>
      <vt:lpstr>Problem</vt:lpstr>
      <vt:lpstr>Problem</vt:lpstr>
      <vt:lpstr>Problem</vt:lpstr>
      <vt:lpstr>Problem</vt:lpstr>
      <vt:lpstr>Problem</vt:lpstr>
      <vt:lpstr>Problem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ACM/ICPC  Introduction</dc:title>
  <dc:creator>旭亮 竺</dc:creator>
  <cp:lastModifiedBy>Zhu Xuliang</cp:lastModifiedBy>
  <cp:revision>53</cp:revision>
  <dcterms:created xsi:type="dcterms:W3CDTF">2019-09-15T07:26:23Z</dcterms:created>
  <dcterms:modified xsi:type="dcterms:W3CDTF">2021-10-28T06:36:45Z</dcterms:modified>
</cp:coreProperties>
</file>