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2" r:id="rId6"/>
    <p:sldId id="306" r:id="rId7"/>
    <p:sldId id="264" r:id="rId8"/>
    <p:sldId id="267" r:id="rId9"/>
    <p:sldId id="266" r:id="rId10"/>
    <p:sldId id="269" r:id="rId11"/>
    <p:sldId id="270" r:id="rId12"/>
    <p:sldId id="309" r:id="rId13"/>
    <p:sldId id="310" r:id="rId14"/>
    <p:sldId id="311" r:id="rId15"/>
    <p:sldId id="312" r:id="rId16"/>
    <p:sldId id="313" r:id="rId17"/>
    <p:sldId id="307" r:id="rId18"/>
    <p:sldId id="281" r:id="rId19"/>
    <p:sldId id="314" r:id="rId20"/>
    <p:sldId id="315" r:id="rId21"/>
    <p:sldId id="316" r:id="rId22"/>
    <p:sldId id="317" r:id="rId23"/>
    <p:sldId id="301" r:id="rId24"/>
    <p:sldId id="318" r:id="rId25"/>
    <p:sldId id="319" r:id="rId26"/>
    <p:sldId id="320" r:id="rId27"/>
    <p:sldId id="321" r:id="rId28"/>
    <p:sldId id="280" r:id="rId29"/>
    <p:sldId id="271" r:id="rId30"/>
    <p:sldId id="273" r:id="rId31"/>
    <p:sldId id="274" r:id="rId32"/>
    <p:sldId id="275" r:id="rId33"/>
    <p:sldId id="276" r:id="rId34"/>
    <p:sldId id="308" r:id="rId35"/>
    <p:sldId id="322" r:id="rId36"/>
    <p:sldId id="272" r:id="rId37"/>
    <p:sldId id="278" r:id="rId38"/>
    <p:sldId id="27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E092-F610-42F8-91A8-F93CB5376914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1BAC-AC93-4236-853F-790EC25B2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6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51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7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15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81BAC-AC93-4236-853F-790EC25B214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3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9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8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6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4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88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6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89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14CA-6BF4-4E2F-A839-2FCC94737C4E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F9FB-A1B8-4C32-B658-76FC62A9E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9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BEAA9-5980-4899-885D-8BD3776C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823" y="559854"/>
            <a:ext cx="7299664" cy="1790700"/>
          </a:xfrm>
        </p:spPr>
        <p:txBody>
          <a:bodyPr>
            <a:noAutofit/>
          </a:bodyPr>
          <a:lstStyle/>
          <a:p>
            <a:r>
              <a:rPr lang="en-US" altLang="zh-CN" sz="4400" b="1" dirty="0"/>
              <a:t>Top-k Graph Summarization on Hierarchical DAGs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371184-6902-4347-968B-54161A47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00440"/>
            <a:ext cx="6858000" cy="1241823"/>
          </a:xfrm>
        </p:spPr>
        <p:txBody>
          <a:bodyPr>
            <a:normAutofit lnSpcReduction="10000"/>
          </a:bodyPr>
          <a:lstStyle/>
          <a:p>
            <a:r>
              <a:rPr lang="en-US" altLang="zh-CN" u="sng" dirty="0" err="1"/>
              <a:t>Xuliang</a:t>
            </a:r>
            <a:r>
              <a:rPr lang="en-US" altLang="zh-CN" u="sng" dirty="0"/>
              <a:t> Zhu</a:t>
            </a:r>
            <a:r>
              <a:rPr lang="en-US" altLang="zh-CN" dirty="0"/>
              <a:t>, Xin Huang, Byron Choi, Jianliang Xu 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Hong Kong Baptist University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Hong Kong, China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oogle Shape;62;p14" descr="Image result for hkbu">
            <a:extLst>
              <a:ext uri="{FF2B5EF4-FFF2-40B4-BE49-F238E27FC236}">
                <a16:creationId xmlns:a16="http://schemas.microsoft.com/office/drawing/2014/main" id="{CC18580B-1F1A-409D-A666-F6BBDE569C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2683" y="4252405"/>
            <a:ext cx="2398639" cy="201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53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7165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24BF556E-345D-4F62-9E34-1CD7922D1D06}"/>
              </a:ext>
            </a:extLst>
          </p:cNvPr>
          <p:cNvSpPr txBox="1"/>
          <p:nvPr/>
        </p:nvSpPr>
        <p:spPr>
          <a:xfrm>
            <a:off x="7253826" y="25509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46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39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42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7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24BF556E-345D-4F62-9E34-1CD7922D1D06}"/>
              </a:ext>
            </a:extLst>
          </p:cNvPr>
          <p:cNvSpPr txBox="1"/>
          <p:nvPr/>
        </p:nvSpPr>
        <p:spPr>
          <a:xfrm>
            <a:off x="7253826" y="2550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39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42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4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39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37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21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5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14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21</a:t>
            </a:r>
            <a:endParaRPr lang="zh-CN" altLang="en-US" b="1" dirty="0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3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3618563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Marginal Gain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</a:t>
            </a:r>
          </a:p>
          <a:p>
            <a:r>
              <a:rPr lang="en-US" altLang="zh-CN" dirty="0"/>
              <a:t>Add maximum marginal gain into S greedily.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4365E4F8-FCCA-4C37-BED3-4B622EE9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71" y="2567674"/>
            <a:ext cx="3200104" cy="35867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760F6B13-49BD-4E88-A035-0B1855F4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9" y="3642499"/>
            <a:ext cx="1468848" cy="381385"/>
          </a:xfrm>
          <a:prstGeom prst="rect">
            <a:avLst/>
          </a:prstGeom>
        </p:spPr>
      </p:pic>
      <p:sp>
        <p:nvSpPr>
          <p:cNvPr id="129" name="流程图: 接点 128">
            <a:extLst>
              <a:ext uri="{FF2B5EF4-FFF2-40B4-BE49-F238E27FC236}">
                <a16:creationId xmlns:a16="http://schemas.microsoft.com/office/drawing/2014/main" id="{7968F10E-B987-4A65-A7E3-B42B8A01966F}"/>
              </a:ext>
            </a:extLst>
          </p:cNvPr>
          <p:cNvSpPr/>
          <p:nvPr/>
        </p:nvSpPr>
        <p:spPr>
          <a:xfrm>
            <a:off x="4880127" y="198228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0" name="流程图: 接点 129">
            <a:extLst>
              <a:ext uri="{FF2B5EF4-FFF2-40B4-BE49-F238E27FC236}">
                <a16:creationId xmlns:a16="http://schemas.microsoft.com/office/drawing/2014/main" id="{B78FBC41-A28B-44F2-8E7B-9D83963E5A5D}"/>
              </a:ext>
            </a:extLst>
          </p:cNvPr>
          <p:cNvSpPr/>
          <p:nvPr/>
        </p:nvSpPr>
        <p:spPr>
          <a:xfrm>
            <a:off x="4537468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1" name="流程图: 接点 130">
            <a:extLst>
              <a:ext uri="{FF2B5EF4-FFF2-40B4-BE49-F238E27FC236}">
                <a16:creationId xmlns:a16="http://schemas.microsoft.com/office/drawing/2014/main" id="{7F348DCC-4C67-4C34-9089-2A612CE50D3F}"/>
              </a:ext>
            </a:extLst>
          </p:cNvPr>
          <p:cNvSpPr/>
          <p:nvPr/>
        </p:nvSpPr>
        <p:spPr>
          <a:xfrm>
            <a:off x="5427555" y="274622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2" name="流程图: 接点 131">
            <a:extLst>
              <a:ext uri="{FF2B5EF4-FFF2-40B4-BE49-F238E27FC236}">
                <a16:creationId xmlns:a16="http://schemas.microsoft.com/office/drawing/2014/main" id="{221FC7C7-0B5A-4838-9D89-08143125AAB5}"/>
              </a:ext>
            </a:extLst>
          </p:cNvPr>
          <p:cNvSpPr/>
          <p:nvPr/>
        </p:nvSpPr>
        <p:spPr>
          <a:xfrm>
            <a:off x="4173586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3" name="流程图: 接点 132">
            <a:extLst>
              <a:ext uri="{FF2B5EF4-FFF2-40B4-BE49-F238E27FC236}">
                <a16:creationId xmlns:a16="http://schemas.microsoft.com/office/drawing/2014/main" id="{706CA2ED-2856-40F7-97EA-AA1AB8309292}"/>
              </a:ext>
            </a:extLst>
          </p:cNvPr>
          <p:cNvSpPr/>
          <p:nvPr/>
        </p:nvSpPr>
        <p:spPr>
          <a:xfrm>
            <a:off x="4897468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34" name="流程图: 接点 133">
            <a:extLst>
              <a:ext uri="{FF2B5EF4-FFF2-40B4-BE49-F238E27FC236}">
                <a16:creationId xmlns:a16="http://schemas.microsoft.com/office/drawing/2014/main" id="{8B5648EF-5507-4B0B-8883-BEA4FA55B40C}"/>
              </a:ext>
            </a:extLst>
          </p:cNvPr>
          <p:cNvSpPr/>
          <p:nvPr/>
        </p:nvSpPr>
        <p:spPr>
          <a:xfrm>
            <a:off x="5486815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1AE66107-8503-4547-8125-BE7DA6636469}"/>
              </a:ext>
            </a:extLst>
          </p:cNvPr>
          <p:cNvSpPr/>
          <p:nvPr/>
        </p:nvSpPr>
        <p:spPr>
          <a:xfrm>
            <a:off x="6022641" y="372059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DDADA886-0193-49EE-823D-D6AF55038016}"/>
              </a:ext>
            </a:extLst>
          </p:cNvPr>
          <p:cNvCxnSpPr>
            <a:stCxn id="129" idx="3"/>
            <a:endCxn id="130" idx="0"/>
          </p:cNvCxnSpPr>
          <p:nvPr/>
        </p:nvCxnSpPr>
        <p:spPr>
          <a:xfrm flipH="1">
            <a:off x="4717468" y="2289562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EB8F3517-CBD4-4BD7-ACD4-1560BD220FF3}"/>
              </a:ext>
            </a:extLst>
          </p:cNvPr>
          <p:cNvCxnSpPr>
            <a:cxnSpLocks/>
            <a:stCxn id="129" idx="5"/>
            <a:endCxn id="131" idx="0"/>
          </p:cNvCxnSpPr>
          <p:nvPr/>
        </p:nvCxnSpPr>
        <p:spPr>
          <a:xfrm>
            <a:off x="5187406" y="2289562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E08EBDE5-75C6-4E62-95CF-F16EDDB20A50}"/>
              </a:ext>
            </a:extLst>
          </p:cNvPr>
          <p:cNvCxnSpPr>
            <a:stCxn id="130" idx="3"/>
            <a:endCxn id="132" idx="0"/>
          </p:cNvCxnSpPr>
          <p:nvPr/>
        </p:nvCxnSpPr>
        <p:spPr>
          <a:xfrm flipH="1">
            <a:off x="4353586" y="3053503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642A567-33B1-4333-8969-8A02EC907947}"/>
              </a:ext>
            </a:extLst>
          </p:cNvPr>
          <p:cNvCxnSpPr>
            <a:stCxn id="130" idx="5"/>
            <a:endCxn id="133" idx="0"/>
          </p:cNvCxnSpPr>
          <p:nvPr/>
        </p:nvCxnSpPr>
        <p:spPr>
          <a:xfrm>
            <a:off x="4844747" y="3053503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797B5EFB-6395-4BD0-BF9F-BBE05716346D}"/>
              </a:ext>
            </a:extLst>
          </p:cNvPr>
          <p:cNvCxnSpPr>
            <a:stCxn id="131" idx="3"/>
            <a:endCxn id="133" idx="0"/>
          </p:cNvCxnSpPr>
          <p:nvPr/>
        </p:nvCxnSpPr>
        <p:spPr>
          <a:xfrm flipH="1">
            <a:off x="5077468" y="3053503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B2CFE71-4107-4E75-918D-08DFFC5B5949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>
            <a:off x="5607555" y="3106224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51027386-27A6-4FE0-A93C-63C0590FC877}"/>
              </a:ext>
            </a:extLst>
          </p:cNvPr>
          <p:cNvCxnSpPr>
            <a:stCxn id="131" idx="5"/>
            <a:endCxn id="135" idx="0"/>
          </p:cNvCxnSpPr>
          <p:nvPr/>
        </p:nvCxnSpPr>
        <p:spPr>
          <a:xfrm>
            <a:off x="5734834" y="3053503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419F8C5-19E8-4350-ADFB-CA31F09CF691}"/>
              </a:ext>
            </a:extLst>
          </p:cNvPr>
          <p:cNvSpPr txBox="1"/>
          <p:nvPr/>
        </p:nvSpPr>
        <p:spPr>
          <a:xfrm>
            <a:off x="5227880" y="19114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030A02D3-CD90-43CE-9DB3-AF9CC1DAAC18}"/>
              </a:ext>
            </a:extLst>
          </p:cNvPr>
          <p:cNvSpPr txBox="1"/>
          <p:nvPr/>
        </p:nvSpPr>
        <p:spPr>
          <a:xfrm>
            <a:off x="4799942" y="2570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C2BC70D0-2796-4579-91CF-D33135ED3B2F}"/>
              </a:ext>
            </a:extLst>
          </p:cNvPr>
          <p:cNvSpPr txBox="1"/>
          <p:nvPr/>
        </p:nvSpPr>
        <p:spPr>
          <a:xfrm>
            <a:off x="5701689" y="2557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669276F2-6524-4888-A16D-F3AF26CB4F49}"/>
              </a:ext>
            </a:extLst>
          </p:cNvPr>
          <p:cNvSpPr txBox="1"/>
          <p:nvPr/>
        </p:nvSpPr>
        <p:spPr>
          <a:xfrm>
            <a:off x="4115743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2EB0FF83-3C51-4EDD-BA9C-4BA2A542C85B}"/>
              </a:ext>
            </a:extLst>
          </p:cNvPr>
          <p:cNvSpPr txBox="1"/>
          <p:nvPr/>
        </p:nvSpPr>
        <p:spPr>
          <a:xfrm>
            <a:off x="4844747" y="40501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2AB7B811-7E4F-4044-ADDC-447E109CF1AD}"/>
              </a:ext>
            </a:extLst>
          </p:cNvPr>
          <p:cNvSpPr txBox="1"/>
          <p:nvPr/>
        </p:nvSpPr>
        <p:spPr>
          <a:xfrm>
            <a:off x="5520466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A8AD091A-715E-417A-A339-052AAFF97A0B}"/>
              </a:ext>
            </a:extLst>
          </p:cNvPr>
          <p:cNvSpPr txBox="1"/>
          <p:nvPr/>
        </p:nvSpPr>
        <p:spPr>
          <a:xfrm>
            <a:off x="6067945" y="40501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0" name="流程图: 接点 149">
            <a:extLst>
              <a:ext uri="{FF2B5EF4-FFF2-40B4-BE49-F238E27FC236}">
                <a16:creationId xmlns:a16="http://schemas.microsoft.com/office/drawing/2014/main" id="{433E0197-AAF8-459D-8DAF-6D1F6B0867DE}"/>
              </a:ext>
            </a:extLst>
          </p:cNvPr>
          <p:cNvSpPr/>
          <p:nvPr/>
        </p:nvSpPr>
        <p:spPr>
          <a:xfrm>
            <a:off x="7330423" y="196194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1" name="流程图: 接点 150">
            <a:extLst>
              <a:ext uri="{FF2B5EF4-FFF2-40B4-BE49-F238E27FC236}">
                <a16:creationId xmlns:a16="http://schemas.microsoft.com/office/drawing/2014/main" id="{D78B33AE-6212-4702-BDE1-AC368080EC18}"/>
              </a:ext>
            </a:extLst>
          </p:cNvPr>
          <p:cNvSpPr/>
          <p:nvPr/>
        </p:nvSpPr>
        <p:spPr>
          <a:xfrm>
            <a:off x="6987764" y="2725882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2" name="流程图: 接点 151">
            <a:extLst>
              <a:ext uri="{FF2B5EF4-FFF2-40B4-BE49-F238E27FC236}">
                <a16:creationId xmlns:a16="http://schemas.microsoft.com/office/drawing/2014/main" id="{1B05894B-2FEC-4102-946A-FD9FE0DEECF2}"/>
              </a:ext>
            </a:extLst>
          </p:cNvPr>
          <p:cNvSpPr/>
          <p:nvPr/>
        </p:nvSpPr>
        <p:spPr>
          <a:xfrm>
            <a:off x="7877851" y="272588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3" name="流程图: 接点 152">
            <a:extLst>
              <a:ext uri="{FF2B5EF4-FFF2-40B4-BE49-F238E27FC236}">
                <a16:creationId xmlns:a16="http://schemas.microsoft.com/office/drawing/2014/main" id="{7F87FE9C-0964-4834-AD9E-CB64DC074A4B}"/>
              </a:ext>
            </a:extLst>
          </p:cNvPr>
          <p:cNvSpPr/>
          <p:nvPr/>
        </p:nvSpPr>
        <p:spPr>
          <a:xfrm>
            <a:off x="6623882" y="3700253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4" name="流程图: 接点 153">
            <a:extLst>
              <a:ext uri="{FF2B5EF4-FFF2-40B4-BE49-F238E27FC236}">
                <a16:creationId xmlns:a16="http://schemas.microsoft.com/office/drawing/2014/main" id="{3A30932C-BA9C-4B05-ADFE-416CD013E9E6}"/>
              </a:ext>
            </a:extLst>
          </p:cNvPr>
          <p:cNvSpPr/>
          <p:nvPr/>
        </p:nvSpPr>
        <p:spPr>
          <a:xfrm>
            <a:off x="7347764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55" name="流程图: 接点 154">
            <a:extLst>
              <a:ext uri="{FF2B5EF4-FFF2-40B4-BE49-F238E27FC236}">
                <a16:creationId xmlns:a16="http://schemas.microsoft.com/office/drawing/2014/main" id="{797CFF0E-C6EA-4159-BC48-C450707D313E}"/>
              </a:ext>
            </a:extLst>
          </p:cNvPr>
          <p:cNvSpPr/>
          <p:nvPr/>
        </p:nvSpPr>
        <p:spPr>
          <a:xfrm>
            <a:off x="7937111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6" name="流程图: 接点 155">
            <a:extLst>
              <a:ext uri="{FF2B5EF4-FFF2-40B4-BE49-F238E27FC236}">
                <a16:creationId xmlns:a16="http://schemas.microsoft.com/office/drawing/2014/main" id="{B36FA86A-4816-4C48-BB18-2492A2068D6A}"/>
              </a:ext>
            </a:extLst>
          </p:cNvPr>
          <p:cNvSpPr/>
          <p:nvPr/>
        </p:nvSpPr>
        <p:spPr>
          <a:xfrm>
            <a:off x="8472937" y="370025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7616B78E-FE10-4FA4-A8DF-3BDA4C58C386}"/>
              </a:ext>
            </a:extLst>
          </p:cNvPr>
          <p:cNvCxnSpPr>
            <a:stCxn id="150" idx="3"/>
            <a:endCxn id="151" idx="0"/>
          </p:cNvCxnSpPr>
          <p:nvPr/>
        </p:nvCxnSpPr>
        <p:spPr>
          <a:xfrm flipH="1">
            <a:off x="7167764" y="226922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9B8E86D-C6FF-4F70-BF1B-E2274CC0C399}"/>
              </a:ext>
            </a:extLst>
          </p:cNvPr>
          <p:cNvCxnSpPr>
            <a:cxnSpLocks/>
            <a:stCxn id="150" idx="5"/>
            <a:endCxn id="152" idx="0"/>
          </p:cNvCxnSpPr>
          <p:nvPr/>
        </p:nvCxnSpPr>
        <p:spPr>
          <a:xfrm>
            <a:off x="7637702" y="226922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617B1352-D26F-405C-90BF-86A74151F125}"/>
              </a:ext>
            </a:extLst>
          </p:cNvPr>
          <p:cNvCxnSpPr>
            <a:stCxn id="151" idx="3"/>
            <a:endCxn id="153" idx="0"/>
          </p:cNvCxnSpPr>
          <p:nvPr/>
        </p:nvCxnSpPr>
        <p:spPr>
          <a:xfrm flipH="1">
            <a:off x="6803882" y="303316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4B121D97-E6F4-430E-8AC3-CE919416D112}"/>
              </a:ext>
            </a:extLst>
          </p:cNvPr>
          <p:cNvCxnSpPr>
            <a:stCxn id="151" idx="5"/>
            <a:endCxn id="154" idx="0"/>
          </p:cNvCxnSpPr>
          <p:nvPr/>
        </p:nvCxnSpPr>
        <p:spPr>
          <a:xfrm>
            <a:off x="7295043" y="303316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id="{E0791FC6-1E21-4FBC-B87B-4596D68F88C1}"/>
              </a:ext>
            </a:extLst>
          </p:cNvPr>
          <p:cNvCxnSpPr>
            <a:stCxn id="152" idx="3"/>
            <a:endCxn id="154" idx="0"/>
          </p:cNvCxnSpPr>
          <p:nvPr/>
        </p:nvCxnSpPr>
        <p:spPr>
          <a:xfrm flipH="1">
            <a:off x="7527764" y="303316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59B3A3BD-EC4C-45D2-9A1B-7552333761D3}"/>
              </a:ext>
            </a:extLst>
          </p:cNvPr>
          <p:cNvCxnSpPr>
            <a:stCxn id="152" idx="4"/>
            <a:endCxn id="155" idx="0"/>
          </p:cNvCxnSpPr>
          <p:nvPr/>
        </p:nvCxnSpPr>
        <p:spPr>
          <a:xfrm>
            <a:off x="8057851" y="308588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B9B40E95-93B9-4C49-AA96-D07B206BE5E6}"/>
              </a:ext>
            </a:extLst>
          </p:cNvPr>
          <p:cNvCxnSpPr>
            <a:stCxn id="152" idx="5"/>
            <a:endCxn id="156" idx="0"/>
          </p:cNvCxnSpPr>
          <p:nvPr/>
        </p:nvCxnSpPr>
        <p:spPr>
          <a:xfrm>
            <a:off x="8185130" y="303316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0959860-2FD4-45EE-92C2-551D6B1A59F8}"/>
              </a:ext>
            </a:extLst>
          </p:cNvPr>
          <p:cNvSpPr txBox="1"/>
          <p:nvPr/>
        </p:nvSpPr>
        <p:spPr>
          <a:xfrm>
            <a:off x="7678176" y="1891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1B60871-28B7-49EA-8155-67758F440FA3}"/>
              </a:ext>
            </a:extLst>
          </p:cNvPr>
          <p:cNvSpPr txBox="1"/>
          <p:nvPr/>
        </p:nvSpPr>
        <p:spPr>
          <a:xfrm>
            <a:off x="8169506" y="25503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14</a:t>
            </a:r>
            <a:endParaRPr lang="zh-CN" altLang="en-US" b="1" dirty="0"/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B8E4015-CE0D-46EB-9999-0BA0396475B1}"/>
              </a:ext>
            </a:extLst>
          </p:cNvPr>
          <p:cNvSpPr txBox="1"/>
          <p:nvPr/>
        </p:nvSpPr>
        <p:spPr>
          <a:xfrm>
            <a:off x="6566039" y="4029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DECDC6C-1B17-4B82-B90E-7D22ACEFFF2C}"/>
              </a:ext>
            </a:extLst>
          </p:cNvPr>
          <p:cNvSpPr txBox="1"/>
          <p:nvPr/>
        </p:nvSpPr>
        <p:spPr>
          <a:xfrm>
            <a:off x="7295043" y="402983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18</a:t>
            </a:r>
            <a:endParaRPr lang="zh-CN" altLang="en-US" b="1" dirty="0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D8EA5038-5218-4F9F-87E7-5503C8D9B19A}"/>
              </a:ext>
            </a:extLst>
          </p:cNvPr>
          <p:cNvSpPr txBox="1"/>
          <p:nvPr/>
        </p:nvSpPr>
        <p:spPr>
          <a:xfrm>
            <a:off x="7970762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84F76A8-5205-4ABA-A9FE-2FF9DDFB0976}"/>
              </a:ext>
            </a:extLst>
          </p:cNvPr>
          <p:cNvSpPr txBox="1"/>
          <p:nvPr/>
        </p:nvSpPr>
        <p:spPr>
          <a:xfrm>
            <a:off x="8518241" y="4029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6</a:t>
            </a:r>
            <a:endParaRPr lang="zh-CN" altLang="en-US" b="1" dirty="0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637B6A8-AAB4-4B4B-A49E-F7A656D51D51}"/>
              </a:ext>
            </a:extLst>
          </p:cNvPr>
          <p:cNvSpPr txBox="1"/>
          <p:nvPr/>
        </p:nvSpPr>
        <p:spPr>
          <a:xfrm>
            <a:off x="4235200" y="4747687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92532A7-713D-4444-8EA4-A2B6A00748A5}"/>
              </a:ext>
            </a:extLst>
          </p:cNvPr>
          <p:cNvSpPr txBox="1"/>
          <p:nvPr/>
        </p:nvSpPr>
        <p:spPr>
          <a:xfrm>
            <a:off x="6928537" y="4743739"/>
            <a:ext cx="158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Marginal Gain</a:t>
            </a:r>
            <a:endParaRPr lang="zh-CN" altLang="en-US" dirty="0"/>
          </a:p>
        </p:txBody>
      </p:sp>
      <p:cxnSp>
        <p:nvCxnSpPr>
          <p:cNvPr id="173" name="直接箭头连接符 172">
            <a:extLst>
              <a:ext uri="{FF2B5EF4-FFF2-40B4-BE49-F238E27FC236}">
                <a16:creationId xmlns:a16="http://schemas.microsoft.com/office/drawing/2014/main" id="{C73E1A35-D52B-4988-B166-28B8E653642E}"/>
              </a:ext>
            </a:extLst>
          </p:cNvPr>
          <p:cNvCxnSpPr>
            <a:stCxn id="130" idx="6"/>
            <a:endCxn id="131" idx="2"/>
          </p:cNvCxnSpPr>
          <p:nvPr/>
        </p:nvCxnSpPr>
        <p:spPr>
          <a:xfrm>
            <a:off x="4897468" y="2926224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箭头连接符 173">
            <a:extLst>
              <a:ext uri="{FF2B5EF4-FFF2-40B4-BE49-F238E27FC236}">
                <a16:creationId xmlns:a16="http://schemas.microsoft.com/office/drawing/2014/main" id="{98DBFAC8-D74C-4EB0-A756-423CB3E774B7}"/>
              </a:ext>
            </a:extLst>
          </p:cNvPr>
          <p:cNvCxnSpPr>
            <a:stCxn id="151" idx="6"/>
            <a:endCxn id="152" idx="2"/>
          </p:cNvCxnSpPr>
          <p:nvPr/>
        </p:nvCxnSpPr>
        <p:spPr>
          <a:xfrm>
            <a:off x="7347764" y="2905882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2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Greedy+</a:t>
            </a:r>
            <a:endParaRPr lang="zh-CN" altLang="en-US" dirty="0"/>
          </a:p>
        </p:txBody>
      </p: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61BE1A68-5C62-4AEE-901A-ED33F2AACA92}"/>
              </a:ext>
            </a:extLst>
          </p:cNvPr>
          <p:cNvSpPr txBox="1">
            <a:spLocks/>
          </p:cNvSpPr>
          <p:nvPr/>
        </p:nvSpPr>
        <p:spPr>
          <a:xfrm>
            <a:off x="628652" y="2073587"/>
            <a:ext cx="6753163" cy="35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accent1"/>
                </a:solidFill>
              </a:rPr>
              <a:t>Monotone 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Submodular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(1 – 1/e)-approximation guarantee</a:t>
            </a:r>
          </a:p>
        </p:txBody>
      </p:sp>
    </p:spTree>
    <p:extLst>
      <p:ext uri="{BB962C8B-B14F-4D97-AF65-F5344CB8AC3E}">
        <p14:creationId xmlns:p14="http://schemas.microsoft.com/office/powerpoint/2010/main" val="197627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4554968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Extract subtree based on greedy+ answer.</a:t>
            </a:r>
          </a:p>
          <a:p>
            <a:endParaRPr lang="en-US" altLang="zh-CN" dirty="0"/>
          </a:p>
          <a:p>
            <a:r>
              <a:rPr lang="en-US" altLang="zh-CN" dirty="0"/>
              <a:t>Apply optimal method[1] on the subtree.</a:t>
            </a:r>
          </a:p>
          <a:p>
            <a:endParaRPr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9CD43D-F0F5-4DCF-A94C-8FD8F2DDAD99}"/>
              </a:ext>
            </a:extLst>
          </p:cNvPr>
          <p:cNvSpPr txBox="1"/>
          <p:nvPr/>
        </p:nvSpPr>
        <p:spPr>
          <a:xfrm>
            <a:off x="741815" y="5239710"/>
            <a:ext cx="736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</a:rPr>
              <a:t>[1] Ontology-based Graph Visualization for Summarized View.  X Zhu et al. 2020. arXiv:arXiv:2008.03053</a:t>
            </a:r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383FB1B-DDDE-462C-98D4-998CB18CA3D6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6750955" y="2029357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F8A8451-FD8E-4159-9691-58694ACFDF1E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6641017" y="2793298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487482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Running Example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7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4554968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Extract subtree based on greedy+ answer.</a:t>
            </a:r>
          </a:p>
          <a:p>
            <a:endParaRPr lang="en-US" altLang="zh-CN" dirty="0"/>
          </a:p>
          <a:p>
            <a:r>
              <a:rPr lang="en-US" altLang="zh-CN" dirty="0"/>
              <a:t>Apply optimal method[1] on the subtree.</a:t>
            </a:r>
          </a:p>
          <a:p>
            <a:endParaRPr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9CD43D-F0F5-4DCF-A94C-8FD8F2DDAD99}"/>
              </a:ext>
            </a:extLst>
          </p:cNvPr>
          <p:cNvSpPr txBox="1"/>
          <p:nvPr/>
        </p:nvSpPr>
        <p:spPr>
          <a:xfrm>
            <a:off x="741815" y="5239710"/>
            <a:ext cx="736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</a:rPr>
              <a:t>[1] Ontology-based Graph Visualization for Summarized View.  X Zhu et al. 2020. arXiv:arXiv:2008.03053</a:t>
            </a:r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6383FB1B-DDDE-462C-98D4-998CB18CA3D6}"/>
              </a:ext>
            </a:extLst>
          </p:cNvPr>
          <p:cNvCxnSpPr>
            <a:cxnSpLocks/>
            <a:stCxn id="29" idx="5"/>
            <a:endCxn id="31" idx="0"/>
          </p:cNvCxnSpPr>
          <p:nvPr/>
        </p:nvCxnSpPr>
        <p:spPr>
          <a:xfrm>
            <a:off x="6750955" y="2029357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F8A8451-FD8E-4159-9691-58694ACFDF1E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6641017" y="2793298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487482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Greedy+ answer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5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3665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4554968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Extract subtree based on greedy+ answer.</a:t>
            </a:r>
          </a:p>
          <a:p>
            <a:endParaRPr lang="en-US" altLang="zh-CN" dirty="0"/>
          </a:p>
          <a:p>
            <a:r>
              <a:rPr lang="en-US" altLang="zh-CN" dirty="0"/>
              <a:t>Apply optimal method[1] on the subtree.</a:t>
            </a:r>
          </a:p>
          <a:p>
            <a:endParaRPr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9CD43D-F0F5-4DCF-A94C-8FD8F2DDAD99}"/>
              </a:ext>
            </a:extLst>
          </p:cNvPr>
          <p:cNvSpPr txBox="1"/>
          <p:nvPr/>
        </p:nvSpPr>
        <p:spPr>
          <a:xfrm>
            <a:off x="741815" y="5239710"/>
            <a:ext cx="736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</a:rPr>
              <a:t>[1] Ontology-based Graph Visualization for Summarized View.  X Zhu et al. 2020. arXiv:arXiv:2008.03053</a:t>
            </a:r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487482"/>
            <a:ext cx="20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Subtree extraction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8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4554968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Extract subtree based on greedy+ answer.</a:t>
            </a:r>
          </a:p>
          <a:p>
            <a:endParaRPr lang="en-US" altLang="zh-CN" dirty="0"/>
          </a:p>
          <a:p>
            <a:r>
              <a:rPr lang="en-US" altLang="zh-CN" dirty="0"/>
              <a:t>Apply optimal method[1] on the subtree.</a:t>
            </a:r>
          </a:p>
          <a:p>
            <a:endParaRPr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9CD43D-F0F5-4DCF-A94C-8FD8F2DDAD99}"/>
              </a:ext>
            </a:extLst>
          </p:cNvPr>
          <p:cNvSpPr txBox="1"/>
          <p:nvPr/>
        </p:nvSpPr>
        <p:spPr>
          <a:xfrm>
            <a:off x="741815" y="5239710"/>
            <a:ext cx="736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</a:rPr>
              <a:t>[1] Ontology-based Graph Visualization for Summarized View.  X Zhu et al. 2020. arXiv:arXiv:2008.03053</a:t>
            </a:r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254461"/>
            <a:ext cx="20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Optimal solution </a:t>
            </a:r>
          </a:p>
          <a:p>
            <a:r>
              <a:rPr lang="en-US" altLang="zh-CN" dirty="0"/>
              <a:t>in subtree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1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EXT-Greedy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4554968" cy="3518743"/>
          </a:xfrm>
        </p:spPr>
        <p:txBody>
          <a:bodyPr>
            <a:normAutofit/>
          </a:bodyPr>
          <a:lstStyle/>
          <a:p>
            <a:r>
              <a:rPr lang="en-US" altLang="zh-CN" dirty="0"/>
              <a:t>Extract subtree based on greedy+ answer.</a:t>
            </a:r>
          </a:p>
          <a:p>
            <a:endParaRPr lang="en-US" altLang="zh-CN" dirty="0"/>
          </a:p>
          <a:p>
            <a:r>
              <a:rPr lang="en-US" altLang="zh-CN" dirty="0"/>
              <a:t>Apply optimal method[1] on the subtree.</a:t>
            </a:r>
          </a:p>
          <a:p>
            <a:endParaRPr lang="en-US" altLang="zh-CN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09CD43D-F0F5-4DCF-A94C-8FD8F2DDAD99}"/>
              </a:ext>
            </a:extLst>
          </p:cNvPr>
          <p:cNvSpPr txBox="1"/>
          <p:nvPr/>
        </p:nvSpPr>
        <p:spPr>
          <a:xfrm>
            <a:off x="741815" y="5239710"/>
            <a:ext cx="736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</a:rPr>
              <a:t>[1] Ontology-based Graph Visualization for Summarized View.  X Zhu et al. 2020. arXiv:arXiv:2008.03053</a:t>
            </a:r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2F97EEFD-21A9-4E1B-9027-F1E6D4540866}"/>
              </a:ext>
            </a:extLst>
          </p:cNvPr>
          <p:cNvSpPr/>
          <p:nvPr/>
        </p:nvSpPr>
        <p:spPr>
          <a:xfrm>
            <a:off x="6443676" y="1722078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C57BDCF7-98F0-44E3-A645-58266725E7AF}"/>
              </a:ext>
            </a:extLst>
          </p:cNvPr>
          <p:cNvSpPr/>
          <p:nvPr/>
        </p:nvSpPr>
        <p:spPr>
          <a:xfrm>
            <a:off x="6101017" y="2486019"/>
            <a:ext cx="360000" cy="360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6ED48401-BFA9-48EB-8FC0-C720765C2A14}"/>
              </a:ext>
            </a:extLst>
          </p:cNvPr>
          <p:cNvSpPr/>
          <p:nvPr/>
        </p:nvSpPr>
        <p:spPr>
          <a:xfrm>
            <a:off x="6991104" y="2486019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7777D8FB-DDFE-4F91-BDEE-FC6FCFC7F312}"/>
              </a:ext>
            </a:extLst>
          </p:cNvPr>
          <p:cNvSpPr/>
          <p:nvPr/>
        </p:nvSpPr>
        <p:spPr>
          <a:xfrm>
            <a:off x="5737135" y="346039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C88792F-0448-420E-8374-ABAC4F6CA12C}"/>
              </a:ext>
            </a:extLst>
          </p:cNvPr>
          <p:cNvSpPr/>
          <p:nvPr/>
        </p:nvSpPr>
        <p:spPr>
          <a:xfrm>
            <a:off x="6461017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4" name="流程图: 接点 33">
            <a:extLst>
              <a:ext uri="{FF2B5EF4-FFF2-40B4-BE49-F238E27FC236}">
                <a16:creationId xmlns:a16="http://schemas.microsoft.com/office/drawing/2014/main" id="{90A63EF7-FB3A-4F5A-B938-4C858FCF9F68}"/>
              </a:ext>
            </a:extLst>
          </p:cNvPr>
          <p:cNvSpPr/>
          <p:nvPr/>
        </p:nvSpPr>
        <p:spPr>
          <a:xfrm>
            <a:off x="7050364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5" name="流程图: 接点 34">
            <a:extLst>
              <a:ext uri="{FF2B5EF4-FFF2-40B4-BE49-F238E27FC236}">
                <a16:creationId xmlns:a16="http://schemas.microsoft.com/office/drawing/2014/main" id="{9EA60AF3-E302-4E16-BF51-09C54979C55B}"/>
              </a:ext>
            </a:extLst>
          </p:cNvPr>
          <p:cNvSpPr/>
          <p:nvPr/>
        </p:nvSpPr>
        <p:spPr>
          <a:xfrm>
            <a:off x="7586190" y="3460390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CC83B6A-DEF3-49F7-83F0-85C40911D0AD}"/>
              </a:ext>
            </a:extLst>
          </p:cNvPr>
          <p:cNvCxnSpPr>
            <a:stCxn id="29" idx="3"/>
            <a:endCxn id="30" idx="0"/>
          </p:cNvCxnSpPr>
          <p:nvPr/>
        </p:nvCxnSpPr>
        <p:spPr>
          <a:xfrm flipH="1">
            <a:off x="6281017" y="2029357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CC33C7C-AAA6-424A-82AF-5BF6121E9375}"/>
              </a:ext>
            </a:extLst>
          </p:cNvPr>
          <p:cNvCxnSpPr>
            <a:stCxn id="30" idx="3"/>
            <a:endCxn id="32" idx="0"/>
          </p:cNvCxnSpPr>
          <p:nvPr/>
        </p:nvCxnSpPr>
        <p:spPr>
          <a:xfrm flipH="1">
            <a:off x="5917135" y="2793298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6EDAC91A-269A-42E1-B14C-B3B23EACF9CF}"/>
              </a:ext>
            </a:extLst>
          </p:cNvPr>
          <p:cNvCxnSpPr>
            <a:stCxn id="30" idx="5"/>
            <a:endCxn id="33" idx="0"/>
          </p:cNvCxnSpPr>
          <p:nvPr/>
        </p:nvCxnSpPr>
        <p:spPr>
          <a:xfrm>
            <a:off x="6408296" y="2793298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3AEAE13-4157-4CAA-97C8-3CD82F7839E6}"/>
              </a:ext>
            </a:extLst>
          </p:cNvPr>
          <p:cNvCxnSpPr>
            <a:stCxn id="31" idx="4"/>
            <a:endCxn id="34" idx="0"/>
          </p:cNvCxnSpPr>
          <p:nvPr/>
        </p:nvCxnSpPr>
        <p:spPr>
          <a:xfrm>
            <a:off x="7171104" y="2846019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A3466B05-44A8-4D07-8AE0-E6646433D245}"/>
              </a:ext>
            </a:extLst>
          </p:cNvPr>
          <p:cNvCxnSpPr>
            <a:stCxn id="31" idx="5"/>
            <a:endCxn id="35" idx="0"/>
          </p:cNvCxnSpPr>
          <p:nvPr/>
        </p:nvCxnSpPr>
        <p:spPr>
          <a:xfrm>
            <a:off x="7298383" y="2793298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F98B5CC-03ED-46E0-AAA3-213A82BFEABF}"/>
              </a:ext>
            </a:extLst>
          </p:cNvPr>
          <p:cNvSpPr txBox="1"/>
          <p:nvPr/>
        </p:nvSpPr>
        <p:spPr>
          <a:xfrm>
            <a:off x="6791429" y="1651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66EAE7E-1EAD-4EFF-B316-7BF4F976D2BD}"/>
              </a:ext>
            </a:extLst>
          </p:cNvPr>
          <p:cNvSpPr txBox="1"/>
          <p:nvPr/>
        </p:nvSpPr>
        <p:spPr>
          <a:xfrm>
            <a:off x="6363491" y="231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0B07D82-6101-4130-AEE3-8C5E427CDF7B}"/>
              </a:ext>
            </a:extLst>
          </p:cNvPr>
          <p:cNvSpPr txBox="1"/>
          <p:nvPr/>
        </p:nvSpPr>
        <p:spPr>
          <a:xfrm>
            <a:off x="7265238" y="2297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83F51AE-6352-4899-8C9D-693FE22B71B5}"/>
              </a:ext>
            </a:extLst>
          </p:cNvPr>
          <p:cNvSpPr txBox="1"/>
          <p:nvPr/>
        </p:nvSpPr>
        <p:spPr>
          <a:xfrm>
            <a:off x="5679292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7CC777-B3A8-4313-A6E4-4A23DA30343E}"/>
              </a:ext>
            </a:extLst>
          </p:cNvPr>
          <p:cNvSpPr txBox="1"/>
          <p:nvPr/>
        </p:nvSpPr>
        <p:spPr>
          <a:xfrm>
            <a:off x="6408296" y="37899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34414DC-C6DA-42F9-BCA5-EAA2DCE23AAB}"/>
              </a:ext>
            </a:extLst>
          </p:cNvPr>
          <p:cNvSpPr txBox="1"/>
          <p:nvPr/>
        </p:nvSpPr>
        <p:spPr>
          <a:xfrm>
            <a:off x="7084015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4EFE30A-287D-4DCB-B289-4EBC404F42CA}"/>
              </a:ext>
            </a:extLst>
          </p:cNvPr>
          <p:cNvSpPr txBox="1"/>
          <p:nvPr/>
        </p:nvSpPr>
        <p:spPr>
          <a:xfrm>
            <a:off x="7631494" y="37899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E1AFE0A-1333-4B15-B977-C54EF646E385}"/>
              </a:ext>
            </a:extLst>
          </p:cNvPr>
          <p:cNvSpPr txBox="1"/>
          <p:nvPr/>
        </p:nvSpPr>
        <p:spPr>
          <a:xfrm>
            <a:off x="5798749" y="4254461"/>
            <a:ext cx="204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Optimal solution </a:t>
            </a:r>
          </a:p>
          <a:p>
            <a:r>
              <a:rPr lang="en-US" altLang="zh-CN" dirty="0"/>
              <a:t>in the original DAG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F223F1-5B77-4FEA-90C2-4730DC5CB72B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6461017" y="2666019"/>
            <a:ext cx="53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EA84774-86BF-479E-A1BD-07F668D7D78E}"/>
              </a:ext>
            </a:extLst>
          </p:cNvPr>
          <p:cNvCxnSpPr>
            <a:stCxn id="29" idx="5"/>
            <a:endCxn id="31" idx="0"/>
          </p:cNvCxnSpPr>
          <p:nvPr/>
        </p:nvCxnSpPr>
        <p:spPr>
          <a:xfrm>
            <a:off x="6750955" y="2029357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0B0C9ED-467C-4DD2-93F0-E427EA86E37E}"/>
              </a:ext>
            </a:extLst>
          </p:cNvPr>
          <p:cNvCxnSpPr>
            <a:stCxn id="31" idx="3"/>
            <a:endCxn id="33" idx="0"/>
          </p:cNvCxnSpPr>
          <p:nvPr/>
        </p:nvCxnSpPr>
        <p:spPr>
          <a:xfrm flipH="1">
            <a:off x="6641017" y="2793298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5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2" name="流程图: 接点 61">
            <a:extLst>
              <a:ext uri="{FF2B5EF4-FFF2-40B4-BE49-F238E27FC236}">
                <a16:creationId xmlns:a16="http://schemas.microsoft.com/office/drawing/2014/main" id="{8DF9E371-F410-4DA5-979C-503B1817DE29}"/>
              </a:ext>
            </a:extLst>
          </p:cNvPr>
          <p:cNvSpPr/>
          <p:nvPr/>
        </p:nvSpPr>
        <p:spPr>
          <a:xfrm>
            <a:off x="4722016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E6A1A20E-2FF9-4D25-BAD6-5BC3A6DF4FAE}"/>
              </a:ext>
            </a:extLst>
          </p:cNvPr>
          <p:cNvSpPr/>
          <p:nvPr/>
        </p:nvSpPr>
        <p:spPr>
          <a:xfrm>
            <a:off x="5311363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08216E66-31CA-4C30-9D46-327CDD9003A0}"/>
              </a:ext>
            </a:extLst>
          </p:cNvPr>
          <p:cNvSpPr/>
          <p:nvPr/>
        </p:nvSpPr>
        <p:spPr>
          <a:xfrm>
            <a:off x="5847189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7CAE0969-7A2E-40D1-8312-AB7E0AA53529}"/>
              </a:ext>
            </a:extLst>
          </p:cNvPr>
          <p:cNvCxnSpPr>
            <a:stCxn id="55" idx="5"/>
            <a:endCxn id="62" idx="0"/>
          </p:cNvCxnSpPr>
          <p:nvPr/>
        </p:nvCxnSpPr>
        <p:spPr>
          <a:xfrm>
            <a:off x="4669295" y="2615241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0DFCC935-A840-413C-9B4C-BA914C26B601}"/>
              </a:ext>
            </a:extLst>
          </p:cNvPr>
          <p:cNvCxnSpPr>
            <a:stCxn id="56" idx="3"/>
            <a:endCxn id="62" idx="0"/>
          </p:cNvCxnSpPr>
          <p:nvPr/>
        </p:nvCxnSpPr>
        <p:spPr>
          <a:xfrm flipH="1">
            <a:off x="4902016" y="2615241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5D99F710-D114-458C-9F77-B4FAA091D4C9}"/>
              </a:ext>
            </a:extLst>
          </p:cNvPr>
          <p:cNvCxnSpPr>
            <a:stCxn id="56" idx="4"/>
            <a:endCxn id="63" idx="0"/>
          </p:cNvCxnSpPr>
          <p:nvPr/>
        </p:nvCxnSpPr>
        <p:spPr>
          <a:xfrm>
            <a:off x="5432103" y="266796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E2840AB3-B3D5-4D59-9D44-AEEED445F8FB}"/>
              </a:ext>
            </a:extLst>
          </p:cNvPr>
          <p:cNvCxnSpPr>
            <a:stCxn id="56" idx="5"/>
            <a:endCxn id="64" idx="0"/>
          </p:cNvCxnSpPr>
          <p:nvPr/>
        </p:nvCxnSpPr>
        <p:spPr>
          <a:xfrm>
            <a:off x="5559382" y="261524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0135ABD-CAB2-46C9-B07F-231415611F04}"/>
              </a:ext>
            </a:extLst>
          </p:cNvPr>
          <p:cNvSpPr txBox="1"/>
          <p:nvPr/>
        </p:nvSpPr>
        <p:spPr>
          <a:xfrm>
            <a:off x="4705631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C0A0398-E09C-436A-A285-878A1D71ABF8}"/>
              </a:ext>
            </a:extLst>
          </p:cNvPr>
          <p:cNvSpPr txBox="1"/>
          <p:nvPr/>
        </p:nvSpPr>
        <p:spPr>
          <a:xfrm>
            <a:off x="5345014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9198729-4FFD-4CBE-AE4F-A93BF5F72E58}"/>
              </a:ext>
            </a:extLst>
          </p:cNvPr>
          <p:cNvSpPr txBox="1"/>
          <p:nvPr/>
        </p:nvSpPr>
        <p:spPr>
          <a:xfrm>
            <a:off x="5892493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D688A3E-57A5-4714-9AC8-B8DD5615116D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6" name="流程图: 接点 85">
            <a:extLst>
              <a:ext uri="{FF2B5EF4-FFF2-40B4-BE49-F238E27FC236}">
                <a16:creationId xmlns:a16="http://schemas.microsoft.com/office/drawing/2014/main" id="{0B6160F9-AE0C-4FB0-B7D0-1B5B004C52B2}"/>
              </a:ext>
            </a:extLst>
          </p:cNvPr>
          <p:cNvSpPr/>
          <p:nvPr/>
        </p:nvSpPr>
        <p:spPr>
          <a:xfrm>
            <a:off x="7411921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7" name="流程图: 接点 86">
            <a:extLst>
              <a:ext uri="{FF2B5EF4-FFF2-40B4-BE49-F238E27FC236}">
                <a16:creationId xmlns:a16="http://schemas.microsoft.com/office/drawing/2014/main" id="{EB44E940-12FD-474E-B84C-7635064B87C8}"/>
              </a:ext>
            </a:extLst>
          </p:cNvPr>
          <p:cNvSpPr/>
          <p:nvPr/>
        </p:nvSpPr>
        <p:spPr>
          <a:xfrm>
            <a:off x="8001268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8" name="流程图: 接点 87">
            <a:extLst>
              <a:ext uri="{FF2B5EF4-FFF2-40B4-BE49-F238E27FC236}">
                <a16:creationId xmlns:a16="http://schemas.microsoft.com/office/drawing/2014/main" id="{4D970978-7CCC-45BB-B28F-9506FEC98CDE}"/>
              </a:ext>
            </a:extLst>
          </p:cNvPr>
          <p:cNvSpPr/>
          <p:nvPr/>
        </p:nvSpPr>
        <p:spPr>
          <a:xfrm>
            <a:off x="8537094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5A1AE928-EB63-4589-A7CB-28CAEBE8A1D6}"/>
              </a:ext>
            </a:extLst>
          </p:cNvPr>
          <p:cNvCxnSpPr>
            <a:stCxn id="83" idx="5"/>
            <a:endCxn id="86" idx="0"/>
          </p:cNvCxnSpPr>
          <p:nvPr/>
        </p:nvCxnSpPr>
        <p:spPr>
          <a:xfrm>
            <a:off x="7359200" y="2584914"/>
            <a:ext cx="232721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42E030E1-81F8-4C05-828B-59E42E172634}"/>
              </a:ext>
            </a:extLst>
          </p:cNvPr>
          <p:cNvCxnSpPr>
            <a:stCxn id="84" idx="3"/>
            <a:endCxn id="86" idx="0"/>
          </p:cNvCxnSpPr>
          <p:nvPr/>
        </p:nvCxnSpPr>
        <p:spPr>
          <a:xfrm flipH="1">
            <a:off x="7591921" y="2584914"/>
            <a:ext cx="402808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95721824-5CA2-4893-9AA3-A8F43416AEAD}"/>
              </a:ext>
            </a:extLst>
          </p:cNvPr>
          <p:cNvCxnSpPr>
            <a:stCxn id="84" idx="4"/>
            <a:endCxn id="87" idx="0"/>
          </p:cNvCxnSpPr>
          <p:nvPr/>
        </p:nvCxnSpPr>
        <p:spPr>
          <a:xfrm>
            <a:off x="8122008" y="263763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FD4AB407-65BB-4D78-A2F4-DE21726A1734}"/>
              </a:ext>
            </a:extLst>
          </p:cNvPr>
          <p:cNvCxnSpPr>
            <a:stCxn id="84" idx="5"/>
            <a:endCxn id="88" idx="0"/>
          </p:cNvCxnSpPr>
          <p:nvPr/>
        </p:nvCxnSpPr>
        <p:spPr>
          <a:xfrm>
            <a:off x="8249287" y="258491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12</a:t>
            </a:r>
            <a:r>
              <a:rPr lang="en-US" altLang="zh-CN" b="1" dirty="0">
                <a:solidFill>
                  <a:srgbClr val="FF0000"/>
                </a:solidFill>
              </a:rPr>
              <a:t> 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555B1109-B44F-4664-B3C1-E6FF9BC39E0B}"/>
              </a:ext>
            </a:extLst>
          </p:cNvPr>
          <p:cNvSpPr txBox="1"/>
          <p:nvPr/>
        </p:nvSpPr>
        <p:spPr>
          <a:xfrm>
            <a:off x="7359200" y="358159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A498504-6873-43F5-BA44-9B4FF1A1FC63}"/>
              </a:ext>
            </a:extLst>
          </p:cNvPr>
          <p:cNvSpPr txBox="1"/>
          <p:nvPr/>
        </p:nvSpPr>
        <p:spPr>
          <a:xfrm>
            <a:off x="7943914" y="357084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EA2F187-1DDB-4763-A55B-0B244E9D6BBF}"/>
              </a:ext>
            </a:extLst>
          </p:cNvPr>
          <p:cNvSpPr txBox="1"/>
          <p:nvPr/>
        </p:nvSpPr>
        <p:spPr>
          <a:xfrm>
            <a:off x="8506535" y="3561829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16A997B-35E3-47D4-8219-1FC2B5C4A216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3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E6A1A20E-2FF9-4D25-BAD6-5BC3A6DF4FAE}"/>
              </a:ext>
            </a:extLst>
          </p:cNvPr>
          <p:cNvSpPr/>
          <p:nvPr/>
        </p:nvSpPr>
        <p:spPr>
          <a:xfrm>
            <a:off x="5311363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08216E66-31CA-4C30-9D46-327CDD9003A0}"/>
              </a:ext>
            </a:extLst>
          </p:cNvPr>
          <p:cNvSpPr/>
          <p:nvPr/>
        </p:nvSpPr>
        <p:spPr>
          <a:xfrm>
            <a:off x="5847189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5D99F710-D114-458C-9F77-B4FAA091D4C9}"/>
              </a:ext>
            </a:extLst>
          </p:cNvPr>
          <p:cNvCxnSpPr>
            <a:stCxn id="56" idx="4"/>
            <a:endCxn id="63" idx="0"/>
          </p:cNvCxnSpPr>
          <p:nvPr/>
        </p:nvCxnSpPr>
        <p:spPr>
          <a:xfrm>
            <a:off x="5432103" y="2667962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E2840AB3-B3D5-4D59-9D44-AEEED445F8FB}"/>
              </a:ext>
            </a:extLst>
          </p:cNvPr>
          <p:cNvCxnSpPr>
            <a:stCxn id="56" idx="5"/>
            <a:endCxn id="64" idx="0"/>
          </p:cNvCxnSpPr>
          <p:nvPr/>
        </p:nvCxnSpPr>
        <p:spPr>
          <a:xfrm>
            <a:off x="5559382" y="2615241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C0A0398-E09C-436A-A285-878A1D71ABF8}"/>
              </a:ext>
            </a:extLst>
          </p:cNvPr>
          <p:cNvSpPr txBox="1"/>
          <p:nvPr/>
        </p:nvSpPr>
        <p:spPr>
          <a:xfrm>
            <a:off x="5345014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9198729-4FFD-4CBE-AE4F-A93BF5F72E58}"/>
              </a:ext>
            </a:extLst>
          </p:cNvPr>
          <p:cNvSpPr txBox="1"/>
          <p:nvPr/>
        </p:nvSpPr>
        <p:spPr>
          <a:xfrm>
            <a:off x="5892493" y="3611919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7" name="流程图: 接点 86">
            <a:extLst>
              <a:ext uri="{FF2B5EF4-FFF2-40B4-BE49-F238E27FC236}">
                <a16:creationId xmlns:a16="http://schemas.microsoft.com/office/drawing/2014/main" id="{EB44E940-12FD-474E-B84C-7635064B87C8}"/>
              </a:ext>
            </a:extLst>
          </p:cNvPr>
          <p:cNvSpPr/>
          <p:nvPr/>
        </p:nvSpPr>
        <p:spPr>
          <a:xfrm>
            <a:off x="8001268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8" name="流程图: 接点 87">
            <a:extLst>
              <a:ext uri="{FF2B5EF4-FFF2-40B4-BE49-F238E27FC236}">
                <a16:creationId xmlns:a16="http://schemas.microsoft.com/office/drawing/2014/main" id="{4D970978-7CCC-45BB-B28F-9506FEC98CDE}"/>
              </a:ext>
            </a:extLst>
          </p:cNvPr>
          <p:cNvSpPr/>
          <p:nvPr/>
        </p:nvSpPr>
        <p:spPr>
          <a:xfrm>
            <a:off x="8537094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95721824-5CA2-4893-9AA3-A8F43416AEAD}"/>
              </a:ext>
            </a:extLst>
          </p:cNvPr>
          <p:cNvCxnSpPr>
            <a:stCxn id="84" idx="4"/>
            <a:endCxn id="87" idx="0"/>
          </p:cNvCxnSpPr>
          <p:nvPr/>
        </p:nvCxnSpPr>
        <p:spPr>
          <a:xfrm>
            <a:off x="8122008" y="2637635"/>
            <a:ext cx="59260" cy="61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FD4AB407-65BB-4D78-A2F4-DE21726A1734}"/>
              </a:ext>
            </a:extLst>
          </p:cNvPr>
          <p:cNvCxnSpPr>
            <a:stCxn id="84" idx="5"/>
            <a:endCxn id="88" idx="0"/>
          </p:cNvCxnSpPr>
          <p:nvPr/>
        </p:nvCxnSpPr>
        <p:spPr>
          <a:xfrm>
            <a:off x="8249287" y="2584914"/>
            <a:ext cx="467807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12</a:t>
            </a:r>
            <a:r>
              <a:rPr lang="en-US" altLang="zh-CN" b="1" dirty="0">
                <a:solidFill>
                  <a:srgbClr val="FF0000"/>
                </a:solidFill>
              </a:rPr>
              <a:t> 24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BA498504-6873-43F5-BA44-9B4FF1A1FC63}"/>
              </a:ext>
            </a:extLst>
          </p:cNvPr>
          <p:cNvSpPr txBox="1"/>
          <p:nvPr/>
        </p:nvSpPr>
        <p:spPr>
          <a:xfrm>
            <a:off x="7943914" y="357084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EA2F187-1DDB-4763-A55B-0B244E9D6BBF}"/>
              </a:ext>
            </a:extLst>
          </p:cNvPr>
          <p:cNvSpPr txBox="1"/>
          <p:nvPr/>
        </p:nvSpPr>
        <p:spPr>
          <a:xfrm>
            <a:off x="8506535" y="3561829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</a:t>
            </a:r>
            <a:r>
              <a:rPr lang="en-US" altLang="zh-CN" b="1" dirty="0">
                <a:solidFill>
                  <a:srgbClr val="FF0000"/>
                </a:solidFill>
              </a:rPr>
              <a:t> 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9F3E52-C87D-489A-8EA2-1E87CA978931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6B48F5-6AF1-4AF4-B4CC-AF27F74A0853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744013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9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(24,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12)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14</a:t>
            </a:r>
            <a:r>
              <a:rPr lang="en-US" altLang="zh-CN" b="1" dirty="0">
                <a:solidFill>
                  <a:srgbClr val="FF0000"/>
                </a:solidFill>
              </a:rPr>
              <a:t> 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C689F4-600F-4B94-AB4B-6ADD610D6C17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FF61F04-7A88-4161-97ED-6124ED2643D6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128654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9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(24,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12)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9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20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14</a:t>
            </a:r>
            <a:r>
              <a:rPr lang="en-US" altLang="zh-CN" b="1" dirty="0">
                <a:solidFill>
                  <a:srgbClr val="FF0000"/>
                </a:solidFill>
              </a:rPr>
              <a:t> 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4C8801-FC4D-43AD-B32E-6283948D75B6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FD9212-A3C9-42AE-845E-E72917B0D0F3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1836448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K-PCGS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22" y="1716496"/>
            <a:ext cx="3483140" cy="4673362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Compress DAG</a:t>
            </a:r>
          </a:p>
          <a:p>
            <a:pPr lvl="1"/>
            <a:r>
              <a:rPr lang="en-US" altLang="zh-CN" sz="2000" dirty="0"/>
              <a:t>Compress the DAG into a new graph by removing useless vertices.</a:t>
            </a:r>
          </a:p>
          <a:p>
            <a:pPr lvl="1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Pruning Candidates</a:t>
            </a:r>
          </a:p>
          <a:p>
            <a:pPr lvl="1"/>
            <a:r>
              <a:rPr lang="en-US" altLang="zh-CN" sz="2000" dirty="0"/>
              <a:t>Prune the vertices from candidates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whose upper bound is smaller than the top-k lower bound.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4" name="流程图: 接点 53">
            <a:extLst>
              <a:ext uri="{FF2B5EF4-FFF2-40B4-BE49-F238E27FC236}">
                <a16:creationId xmlns:a16="http://schemas.microsoft.com/office/drawing/2014/main" id="{CABE5B8C-CFF5-4765-AE0F-7051794DAB8B}"/>
              </a:ext>
            </a:extLst>
          </p:cNvPr>
          <p:cNvSpPr/>
          <p:nvPr/>
        </p:nvSpPr>
        <p:spPr>
          <a:xfrm>
            <a:off x="4704675" y="1544021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5" name="流程图: 接点 54">
            <a:extLst>
              <a:ext uri="{FF2B5EF4-FFF2-40B4-BE49-F238E27FC236}">
                <a16:creationId xmlns:a16="http://schemas.microsoft.com/office/drawing/2014/main" id="{481E595B-E8C9-4603-9596-1ACDFAF46833}"/>
              </a:ext>
            </a:extLst>
          </p:cNvPr>
          <p:cNvSpPr/>
          <p:nvPr/>
        </p:nvSpPr>
        <p:spPr>
          <a:xfrm>
            <a:off x="4362016" y="2307962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6" name="流程图: 接点 55">
            <a:extLst>
              <a:ext uri="{FF2B5EF4-FFF2-40B4-BE49-F238E27FC236}">
                <a16:creationId xmlns:a16="http://schemas.microsoft.com/office/drawing/2014/main" id="{7C99AD0C-665A-4987-89EB-10F10F14AE56}"/>
              </a:ext>
            </a:extLst>
          </p:cNvPr>
          <p:cNvSpPr/>
          <p:nvPr/>
        </p:nvSpPr>
        <p:spPr>
          <a:xfrm>
            <a:off x="5252103" y="2307962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0" name="流程图: 接点 59">
            <a:extLst>
              <a:ext uri="{FF2B5EF4-FFF2-40B4-BE49-F238E27FC236}">
                <a16:creationId xmlns:a16="http://schemas.microsoft.com/office/drawing/2014/main" id="{05CB846F-E88C-4777-813A-92877AB7B1D4}"/>
              </a:ext>
            </a:extLst>
          </p:cNvPr>
          <p:cNvSpPr/>
          <p:nvPr/>
        </p:nvSpPr>
        <p:spPr>
          <a:xfrm>
            <a:off x="3998134" y="3282333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37574365-792F-4025-98DF-1FA3EAA2E025}"/>
              </a:ext>
            </a:extLst>
          </p:cNvPr>
          <p:cNvCxnSpPr>
            <a:stCxn id="54" idx="3"/>
            <a:endCxn id="55" idx="0"/>
          </p:cNvCxnSpPr>
          <p:nvPr/>
        </p:nvCxnSpPr>
        <p:spPr>
          <a:xfrm flipH="1">
            <a:off x="4542016" y="1851300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4865F38-3898-4B1D-BBA0-69154D5681D6}"/>
              </a:ext>
            </a:extLst>
          </p:cNvPr>
          <p:cNvCxnSpPr>
            <a:stCxn id="55" idx="3"/>
            <a:endCxn id="60" idx="0"/>
          </p:cNvCxnSpPr>
          <p:nvPr/>
        </p:nvCxnSpPr>
        <p:spPr>
          <a:xfrm flipH="1">
            <a:off x="4178134" y="2615241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F13DB25B-F666-46FD-B051-5AD63CE20754}"/>
              </a:ext>
            </a:extLst>
          </p:cNvPr>
          <p:cNvSpPr txBox="1"/>
          <p:nvPr/>
        </p:nvSpPr>
        <p:spPr>
          <a:xfrm>
            <a:off x="5052428" y="14731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2C809AF-7927-401B-BAEA-2F1152F0D8A7}"/>
              </a:ext>
            </a:extLst>
          </p:cNvPr>
          <p:cNvSpPr txBox="1"/>
          <p:nvPr/>
        </p:nvSpPr>
        <p:spPr>
          <a:xfrm>
            <a:off x="4624490" y="213246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659369-88EE-4885-8D8E-C16684A672FB}"/>
              </a:ext>
            </a:extLst>
          </p:cNvPr>
          <p:cNvSpPr txBox="1"/>
          <p:nvPr/>
        </p:nvSpPr>
        <p:spPr>
          <a:xfrm>
            <a:off x="5526237" y="2119725"/>
            <a:ext cx="9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(24,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12)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9A67882-B62B-44EF-830F-AF570AEB1B05}"/>
              </a:ext>
            </a:extLst>
          </p:cNvPr>
          <p:cNvSpPr txBox="1"/>
          <p:nvPr/>
        </p:nvSpPr>
        <p:spPr>
          <a:xfrm>
            <a:off x="4100870" y="4061441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03AEEEA1-F400-4AFA-992E-94A8119FBEA3}"/>
              </a:ext>
            </a:extLst>
          </p:cNvPr>
          <p:cNvSpPr/>
          <p:nvPr/>
        </p:nvSpPr>
        <p:spPr>
          <a:xfrm>
            <a:off x="7394580" y="1513694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CE681BE0-AC3B-43A6-9986-75AC4EE79E04}"/>
              </a:ext>
            </a:extLst>
          </p:cNvPr>
          <p:cNvSpPr/>
          <p:nvPr/>
        </p:nvSpPr>
        <p:spPr>
          <a:xfrm>
            <a:off x="7051921" y="2277635"/>
            <a:ext cx="360000" cy="360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8B36A2C3-C1A9-4909-8BC9-0284C394D584}"/>
              </a:ext>
            </a:extLst>
          </p:cNvPr>
          <p:cNvSpPr/>
          <p:nvPr/>
        </p:nvSpPr>
        <p:spPr>
          <a:xfrm>
            <a:off x="7942008" y="2277635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D2B5B673-DAE1-4151-8532-BA4EA10B0E0B}"/>
              </a:ext>
            </a:extLst>
          </p:cNvPr>
          <p:cNvSpPr/>
          <p:nvPr/>
        </p:nvSpPr>
        <p:spPr>
          <a:xfrm>
            <a:off x="6688039" y="325200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BEB3609E-6DF9-40AF-9750-EB21C8A0916D}"/>
              </a:ext>
            </a:extLst>
          </p:cNvPr>
          <p:cNvCxnSpPr>
            <a:stCxn id="82" idx="3"/>
            <a:endCxn id="83" idx="0"/>
          </p:cNvCxnSpPr>
          <p:nvPr/>
        </p:nvCxnSpPr>
        <p:spPr>
          <a:xfrm flipH="1">
            <a:off x="7231921" y="1820973"/>
            <a:ext cx="215380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282D2DC2-72AC-4740-B8DD-420033EBFA2B}"/>
              </a:ext>
            </a:extLst>
          </p:cNvPr>
          <p:cNvCxnSpPr>
            <a:stCxn id="83" idx="3"/>
            <a:endCxn id="85" idx="0"/>
          </p:cNvCxnSpPr>
          <p:nvPr/>
        </p:nvCxnSpPr>
        <p:spPr>
          <a:xfrm flipH="1">
            <a:off x="6868039" y="2584914"/>
            <a:ext cx="236603" cy="66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1493F-8F45-4B05-BAB6-D7C312734227}"/>
              </a:ext>
            </a:extLst>
          </p:cNvPr>
          <p:cNvSpPr txBox="1"/>
          <p:nvPr/>
        </p:nvSpPr>
        <p:spPr>
          <a:xfrm>
            <a:off x="7742333" y="144281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22</a:t>
            </a:r>
            <a:r>
              <a:rPr lang="en-US" altLang="zh-CN" b="1" dirty="0">
                <a:solidFill>
                  <a:srgbClr val="FF0000"/>
                </a:solidFill>
              </a:rPr>
              <a:t> 53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2714B53-2991-4F43-84D0-BC4E28CDF236}"/>
              </a:ext>
            </a:extLst>
          </p:cNvPr>
          <p:cNvSpPr txBox="1"/>
          <p:nvPr/>
        </p:nvSpPr>
        <p:spPr>
          <a:xfrm>
            <a:off x="7314395" y="2102134"/>
            <a:ext cx="59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20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5656C1F-532D-422E-9908-490C0329DEAF}"/>
              </a:ext>
            </a:extLst>
          </p:cNvPr>
          <p:cNvSpPr txBox="1"/>
          <p:nvPr/>
        </p:nvSpPr>
        <p:spPr>
          <a:xfrm>
            <a:off x="8216142" y="2089398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14</a:t>
            </a:r>
            <a:r>
              <a:rPr lang="en-US" altLang="zh-CN" b="1" dirty="0">
                <a:solidFill>
                  <a:srgbClr val="FF0000"/>
                </a:solidFill>
              </a:rPr>
              <a:t> 30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2E1A3A8C-9440-4D9B-B134-702DAB591965}"/>
              </a:ext>
            </a:extLst>
          </p:cNvPr>
          <p:cNvSpPr txBox="1"/>
          <p:nvPr/>
        </p:nvSpPr>
        <p:spPr>
          <a:xfrm>
            <a:off x="6776196" y="360614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0</a:t>
            </a:r>
            <a:r>
              <a:rPr lang="en-US" altLang="zh-CN" b="1" dirty="0">
                <a:solidFill>
                  <a:srgbClr val="FF0000"/>
                </a:solidFill>
              </a:rPr>
              <a:t> 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C26A8DC3-F5D5-4623-BDE8-6AF9513E5A61}"/>
              </a:ext>
            </a:extLst>
          </p:cNvPr>
          <p:cNvSpPr/>
          <p:nvPr/>
        </p:nvSpPr>
        <p:spPr>
          <a:xfrm>
            <a:off x="3742373" y="4052387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F4F2EC8-BA66-42AF-96B6-EABDEF8A047F}"/>
              </a:ext>
            </a:extLst>
          </p:cNvPr>
          <p:cNvCxnSpPr>
            <a:cxnSpLocks/>
            <a:stCxn id="60" idx="3"/>
            <a:endCxn id="103" idx="0"/>
          </p:cNvCxnSpPr>
          <p:nvPr/>
        </p:nvCxnSpPr>
        <p:spPr>
          <a:xfrm flipH="1">
            <a:off x="3922373" y="3589612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流程图: 接点 104">
            <a:extLst>
              <a:ext uri="{FF2B5EF4-FFF2-40B4-BE49-F238E27FC236}">
                <a16:creationId xmlns:a16="http://schemas.microsoft.com/office/drawing/2014/main" id="{4BA43797-0144-42DD-A31F-38CCAAF25F89}"/>
              </a:ext>
            </a:extLst>
          </p:cNvPr>
          <p:cNvSpPr/>
          <p:nvPr/>
        </p:nvSpPr>
        <p:spPr>
          <a:xfrm>
            <a:off x="6435352" y="3968286"/>
            <a:ext cx="360000" cy="36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28CAE8A7-CB2B-4AD1-AEFC-E08471960131}"/>
              </a:ext>
            </a:extLst>
          </p:cNvPr>
          <p:cNvCxnSpPr>
            <a:endCxn id="105" idx="0"/>
          </p:cNvCxnSpPr>
          <p:nvPr/>
        </p:nvCxnSpPr>
        <p:spPr>
          <a:xfrm flipH="1">
            <a:off x="6615352" y="3505511"/>
            <a:ext cx="128482" cy="46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C5CD3B2-82E4-4F12-94F0-B075637F7E1E}"/>
              </a:ext>
            </a:extLst>
          </p:cNvPr>
          <p:cNvSpPr txBox="1"/>
          <p:nvPr/>
        </p:nvSpPr>
        <p:spPr>
          <a:xfrm>
            <a:off x="4089371" y="3606140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D76E635B-EABB-41BE-8D3B-55C705A2C629}"/>
              </a:ext>
            </a:extLst>
          </p:cNvPr>
          <p:cNvCxnSpPr>
            <a:stCxn id="54" idx="5"/>
            <a:endCxn id="56" idx="0"/>
          </p:cNvCxnSpPr>
          <p:nvPr/>
        </p:nvCxnSpPr>
        <p:spPr>
          <a:xfrm>
            <a:off x="5011954" y="1851300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D91CA33F-0C06-4EFC-A5AB-94A7A48CE7C6}"/>
              </a:ext>
            </a:extLst>
          </p:cNvPr>
          <p:cNvCxnSpPr>
            <a:stCxn id="82" idx="5"/>
            <a:endCxn id="84" idx="0"/>
          </p:cNvCxnSpPr>
          <p:nvPr/>
        </p:nvCxnSpPr>
        <p:spPr>
          <a:xfrm>
            <a:off x="7701859" y="1820973"/>
            <a:ext cx="420149" cy="45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171E2E6-2572-4FDF-BF8F-1E3D71E549D1}"/>
              </a:ext>
            </a:extLst>
          </p:cNvPr>
          <p:cNvSpPr txBox="1"/>
          <p:nvPr/>
        </p:nvSpPr>
        <p:spPr>
          <a:xfrm>
            <a:off x="6791622" y="3990140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30</a:t>
            </a:r>
            <a:r>
              <a:rPr lang="en-US" altLang="zh-CN" b="1" dirty="0">
                <a:solidFill>
                  <a:srgbClr val="FF0000"/>
                </a:solidFill>
              </a:rPr>
              <a:t> 60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D614C7-DAD1-4BE5-AA1D-61F60AD51F89}"/>
              </a:ext>
            </a:extLst>
          </p:cNvPr>
          <p:cNvSpPr txBox="1"/>
          <p:nvPr/>
        </p:nvSpPr>
        <p:spPr>
          <a:xfrm>
            <a:off x="3819114" y="4642858"/>
            <a:ext cx="271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Compressed DAG</a:t>
            </a:r>
          </a:p>
          <a:p>
            <a:r>
              <a:rPr lang="en-US" altLang="zh-CN" dirty="0"/>
              <a:t>Pruned Candidates (Black)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Candidates (Blue)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2C7A41-999A-4D11-91D0-0F372126054A}"/>
              </a:ext>
            </a:extLst>
          </p:cNvPr>
          <p:cNvSpPr txBox="1"/>
          <p:nvPr/>
        </p:nvSpPr>
        <p:spPr>
          <a:xfrm>
            <a:off x="6716455" y="4743254"/>
            <a:ext cx="234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Lower Bound (Green) </a:t>
            </a:r>
            <a:r>
              <a:rPr lang="en-US" altLang="zh-CN" dirty="0">
                <a:solidFill>
                  <a:srgbClr val="FF0000"/>
                </a:solidFill>
              </a:rPr>
              <a:t>Upper Bound (Red)</a:t>
            </a:r>
          </a:p>
        </p:txBody>
      </p:sp>
    </p:spTree>
    <p:extLst>
      <p:ext uri="{BB962C8B-B14F-4D97-AF65-F5344CB8AC3E}">
        <p14:creationId xmlns:p14="http://schemas.microsoft.com/office/powerpoint/2010/main" val="383102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Complexity Comparison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CE13645-D850-470F-847B-256B3D9BB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33048"/>
              </p:ext>
            </p:extLst>
          </p:nvPr>
        </p:nvGraphicFramePr>
        <p:xfrm>
          <a:off x="820999" y="1943404"/>
          <a:ext cx="6636244" cy="143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80">
                  <a:extLst>
                    <a:ext uri="{9D8B030D-6E8A-4147-A177-3AD203B41FA5}">
                      <a16:colId xmlns:a16="http://schemas.microsoft.com/office/drawing/2014/main" val="2589656685"/>
                    </a:ext>
                  </a:extLst>
                </a:gridCol>
                <a:gridCol w="2813183">
                  <a:extLst>
                    <a:ext uri="{9D8B030D-6E8A-4147-A177-3AD203B41FA5}">
                      <a16:colId xmlns:a16="http://schemas.microsoft.com/office/drawing/2014/main" val="453417597"/>
                    </a:ext>
                  </a:extLst>
                </a:gridCol>
                <a:gridCol w="2212081">
                  <a:extLst>
                    <a:ext uri="{9D8B030D-6E8A-4147-A177-3AD203B41FA5}">
                      <a16:colId xmlns:a16="http://schemas.microsoft.com/office/drawing/2014/main" val="316503572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Method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Time Complexity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Space Complexity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96581531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Greedy+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O(</a:t>
                      </a:r>
                      <a:r>
                        <a:rPr lang="en-US" altLang="zh-CN" sz="1900" dirty="0" err="1"/>
                        <a:t>nkm</a:t>
                      </a:r>
                      <a:r>
                        <a:rPr lang="en-US" altLang="zh-CN" sz="1900" dirty="0"/>
                        <a:t>)</a:t>
                      </a:r>
                      <a:endParaRPr lang="en-US" altLang="zh-CN" sz="1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O(m)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411462355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EXT-Greedy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O(nkm+nk</a:t>
                      </a:r>
                      <a:r>
                        <a:rPr lang="en-US" altLang="zh-CN" sz="1900" baseline="30000" dirty="0"/>
                        <a:t>3</a:t>
                      </a:r>
                      <a:r>
                        <a:rPr lang="en-US" altLang="zh-CN" sz="1900" dirty="0"/>
                        <a:t>h) 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O(nk</a:t>
                      </a:r>
                      <a:r>
                        <a:rPr lang="en-US" altLang="zh-CN" sz="1900" baseline="30000" dirty="0"/>
                        <a:t>2</a:t>
                      </a:r>
                      <a:r>
                        <a:rPr lang="en-US" altLang="zh-CN" sz="1900" dirty="0"/>
                        <a:t>h)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0276936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k-PCGS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pt-BR" altLang="zh-CN" sz="1900" b="1" dirty="0"/>
                        <a:t>O(mh + nlogn + k|C|m’)</a:t>
                      </a:r>
                      <a:endParaRPr lang="zh-CN" altLang="en-US" sz="19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O(m)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205408279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5F13173-C345-41E9-B695-76B658B87B5C}"/>
              </a:ext>
            </a:extLst>
          </p:cNvPr>
          <p:cNvSpPr txBox="1"/>
          <p:nvPr/>
        </p:nvSpPr>
        <p:spPr>
          <a:xfrm>
            <a:off x="820999" y="3986240"/>
            <a:ext cx="7061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Here, n is the size of vertices, m is the size of edges, </a:t>
            </a:r>
          </a:p>
          <a:p>
            <a:r>
              <a:rPr lang="en-US" altLang="zh-CN" sz="2400" dirty="0"/>
              <a:t>h is the height of DAG (length of longest shortest path).</a:t>
            </a:r>
          </a:p>
          <a:p>
            <a:r>
              <a:rPr lang="en-US" altLang="zh-CN" sz="2400" dirty="0"/>
              <a:t>|C| is smaller than n and m’ is smaller than m.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9573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2309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89" y="1646119"/>
            <a:ext cx="5144525" cy="450422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Hierarchical DAGs </a:t>
            </a:r>
            <a:r>
              <a:rPr lang="en-US" altLang="zh-CN" sz="2400" dirty="0"/>
              <a:t>are everywhere (e.g. Disease Ontology, ImageNet, Wikipedia Categories)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Node Weights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Disease Ontology</a:t>
            </a:r>
          </a:p>
          <a:p>
            <a:pPr lvl="1"/>
            <a:r>
              <a:rPr lang="en-US" altLang="zh-CN" dirty="0"/>
              <a:t>The occurrences of diseases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ImageNet</a:t>
            </a:r>
          </a:p>
          <a:p>
            <a:pPr lvl="1"/>
            <a:r>
              <a:rPr lang="en-US" altLang="zh-CN" dirty="0"/>
              <a:t>The number of pictures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Wikipedia Categories</a:t>
            </a:r>
          </a:p>
          <a:p>
            <a:pPr lvl="1"/>
            <a:r>
              <a:rPr lang="en-US" altLang="zh-CN" dirty="0"/>
              <a:t>The views under the categories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8B353B-0F0A-435E-8CCD-06151E76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91" y="4066249"/>
            <a:ext cx="3388561" cy="17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643B2E-2102-40A9-8196-4B18C24B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014" y="514635"/>
            <a:ext cx="1564569" cy="2983008"/>
          </a:xfrm>
          <a:prstGeom prst="rect">
            <a:avLst/>
          </a:prstGeom>
        </p:spPr>
      </p:pic>
      <p:pic>
        <p:nvPicPr>
          <p:cNvPr id="1030" name="Picture 6" descr="Disease Ontology · GitHub">
            <a:extLst>
              <a:ext uri="{FF2B5EF4-FFF2-40B4-BE49-F238E27FC236}">
                <a16:creationId xmlns:a16="http://schemas.microsoft.com/office/drawing/2014/main" id="{AFC9C565-0EEC-466A-9513-41045C1C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86" y="947697"/>
            <a:ext cx="200025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3F4464-9DB6-46C2-A9CB-8F17A18AC889}"/>
              </a:ext>
            </a:extLst>
          </p:cNvPr>
          <p:cNvSpPr txBox="1"/>
          <p:nvPr/>
        </p:nvSpPr>
        <p:spPr>
          <a:xfrm>
            <a:off x="5301761" y="3137765"/>
            <a:ext cx="18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Disease Ontology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5287-4032-4F32-868A-B6F8C5C3AAA5}"/>
              </a:ext>
            </a:extLst>
          </p:cNvPr>
          <p:cNvSpPr txBox="1"/>
          <p:nvPr/>
        </p:nvSpPr>
        <p:spPr>
          <a:xfrm>
            <a:off x="6178455" y="5926229"/>
            <a:ext cx="21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Wikipedia Categories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866AF8-DC23-466D-9F4C-598D69A6216B}"/>
              </a:ext>
            </a:extLst>
          </p:cNvPr>
          <p:cNvSpPr txBox="1"/>
          <p:nvPr/>
        </p:nvSpPr>
        <p:spPr>
          <a:xfrm>
            <a:off x="7601207" y="3555536"/>
            <a:ext cx="11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ImageNet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CE13645-D850-470F-847B-256B3D9BB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85171"/>
              </p:ext>
            </p:extLst>
          </p:nvPr>
        </p:nvGraphicFramePr>
        <p:xfrm>
          <a:off x="456974" y="1769414"/>
          <a:ext cx="8433652" cy="385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989">
                  <a:extLst>
                    <a:ext uri="{9D8B030D-6E8A-4147-A177-3AD203B41FA5}">
                      <a16:colId xmlns:a16="http://schemas.microsoft.com/office/drawing/2014/main" val="2589656685"/>
                    </a:ext>
                  </a:extLst>
                </a:gridCol>
                <a:gridCol w="2628143">
                  <a:extLst>
                    <a:ext uri="{9D8B030D-6E8A-4147-A177-3AD203B41FA5}">
                      <a16:colId xmlns:a16="http://schemas.microsoft.com/office/drawing/2014/main" val="453417597"/>
                    </a:ext>
                  </a:extLst>
                </a:gridCol>
                <a:gridCol w="2179530">
                  <a:extLst>
                    <a:ext uri="{9D8B030D-6E8A-4147-A177-3AD203B41FA5}">
                      <a16:colId xmlns:a16="http://schemas.microsoft.com/office/drawing/2014/main" val="3165035720"/>
                    </a:ext>
                  </a:extLst>
                </a:gridCol>
                <a:gridCol w="1290696">
                  <a:extLst>
                    <a:ext uri="{9D8B030D-6E8A-4147-A177-3AD203B41FA5}">
                      <a16:colId xmlns:a16="http://schemas.microsoft.com/office/drawing/2014/main" val="217033974"/>
                    </a:ext>
                  </a:extLst>
                </a:gridCol>
                <a:gridCol w="1272294">
                  <a:extLst>
                    <a:ext uri="{9D8B030D-6E8A-4147-A177-3AD203B41FA5}">
                      <a16:colId xmlns:a16="http://schemas.microsoft.com/office/drawing/2014/main" val="3684385692"/>
                    </a:ext>
                  </a:extLst>
                </a:gridCol>
              </a:tblGrid>
              <a:tr h="376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Dataset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Hierarchical DAG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Weight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n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/>
                        <a:t>m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965815310"/>
                  </a:ext>
                </a:extLst>
              </a:tr>
              <a:tr h="692329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LATT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Medical Entity Dictionary</a:t>
                      </a:r>
                      <a:endParaRPr lang="en-US" altLang="zh-CN" sz="1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Number of queries from patients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4,226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8,190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4114623553"/>
                  </a:ext>
                </a:extLst>
              </a:tr>
              <a:tr h="692329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LNUR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Medical Entity Dictionary</a:t>
                      </a:r>
                      <a:endParaRPr lang="en-US" altLang="zh-CN" sz="19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Number of queries from nurses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4,226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8,190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108619290"/>
                  </a:ext>
                </a:extLst>
              </a:tr>
              <a:tr h="681392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ANIM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“Anime" catalog in Wikipedia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Number of views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15,135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24,498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202769361"/>
                  </a:ext>
                </a:extLst>
              </a:tr>
              <a:tr h="281043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IMAGE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ImageNet (WordNet)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Number of pictures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73,298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74,732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205408279"/>
                  </a:ext>
                </a:extLst>
              </a:tr>
              <a:tr h="376770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YAGO3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Wikipedia + WordNet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Synthetic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5,699,254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17,512,754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58360776"/>
                  </a:ext>
                </a:extLst>
              </a:tr>
              <a:tr h="681392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UCI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Social Network</a:t>
                      </a:r>
                    </a:p>
                    <a:p>
                      <a:r>
                        <a:rPr lang="en-US" altLang="zh-CN" sz="1900" dirty="0"/>
                        <a:t>Only for efficiency test 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/>
                        <a:t>Synthetic</a:t>
                      </a:r>
                      <a:endParaRPr lang="zh-CN" altLang="en-US" sz="1900" dirty="0"/>
                    </a:p>
                    <a:p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58,790,783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92,208,196</a:t>
                      </a:r>
                      <a:endParaRPr lang="zh-CN" altLang="en-US" sz="19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57964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459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metrics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6871469" cy="351874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Summary Score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Average Distance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1-hop Weighted Coverage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E56BAD-7C36-4771-A3DF-8D83E765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9" y="3601855"/>
            <a:ext cx="4680385" cy="7737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89C584-AC97-46F4-AB4C-2D56AF83E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07" y="5147837"/>
            <a:ext cx="3473048" cy="8224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9585CB-A5D1-4DBE-B89B-06DBEED65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5" y="5204929"/>
            <a:ext cx="3985187" cy="4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9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 compared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2073587"/>
            <a:ext cx="6871469" cy="351874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FEQ 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/>
              <a:t>Select k nodes with the highest weight.</a:t>
            </a: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CAGG 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/>
              <a:t>Aggregate method with a contribution ratio.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LASP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[G </a:t>
            </a: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</a:rPr>
              <a:t>Fakas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 et al. SIGMOD’15]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/>
              <a:t>Add the largest averaged score path greedily.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8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45" y="1690691"/>
            <a:ext cx="6871469" cy="3518743"/>
          </a:xfrm>
        </p:spPr>
        <p:txBody>
          <a:bodyPr>
            <a:normAutofit/>
          </a:bodyPr>
          <a:lstStyle/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840263-E7BF-4F8A-B84E-305B9018B695}"/>
              </a:ext>
            </a:extLst>
          </p:cNvPr>
          <p:cNvSpPr txBox="1"/>
          <p:nvPr/>
        </p:nvSpPr>
        <p:spPr>
          <a:xfrm>
            <a:off x="2508165" y="4843617"/>
            <a:ext cx="412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Average Distance of different models.</a:t>
            </a:r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CA7973-9FF5-48F2-AF0B-F804BC70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62" y="1682358"/>
            <a:ext cx="4167719" cy="2919759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82867A7-C2C9-4BC8-A677-78F061B72D2F}"/>
              </a:ext>
            </a:extLst>
          </p:cNvPr>
          <p:cNvSpPr txBox="1">
            <a:spLocks/>
          </p:cNvSpPr>
          <p:nvPr/>
        </p:nvSpPr>
        <p:spPr>
          <a:xfrm>
            <a:off x="1585442" y="5488925"/>
            <a:ext cx="6323210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Our </a:t>
            </a:r>
            <a:r>
              <a:rPr lang="en-US" altLang="zh-CN" sz="2400" b="1" dirty="0" err="1">
                <a:solidFill>
                  <a:srgbClr val="FF0000"/>
                </a:solidFill>
              </a:rPr>
              <a:t>kDAG</a:t>
            </a:r>
            <a:r>
              <a:rPr lang="en-US" altLang="zh-CN" sz="2400" b="1" dirty="0">
                <a:solidFill>
                  <a:srgbClr val="FF0000"/>
                </a:solidFill>
              </a:rPr>
              <a:t> model outperforms state-of-the-art models with the smallest average distance.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11454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Efficiency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45" y="1690691"/>
            <a:ext cx="6871469" cy="3518743"/>
          </a:xfrm>
        </p:spPr>
        <p:txBody>
          <a:bodyPr>
            <a:normAutofit/>
          </a:bodyPr>
          <a:lstStyle/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3BE0AE-473F-4C3E-B4F0-87934EF6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215" y="1593941"/>
            <a:ext cx="4320569" cy="31940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A9993BF-8D15-41F8-935B-05F45D5FB0EE}"/>
              </a:ext>
            </a:extLst>
          </p:cNvPr>
          <p:cNvSpPr txBox="1"/>
          <p:nvPr/>
        </p:nvSpPr>
        <p:spPr>
          <a:xfrm>
            <a:off x="1823650" y="4715438"/>
            <a:ext cx="566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Efficiency evaluation of Greedy+, EXT-Greedy, k-PCGS and CAGG methods on ImageNet.</a:t>
            </a:r>
            <a:endParaRPr lang="zh-CN" altLang="en-US" sz="20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8BE1617-A322-41FB-A7EB-8DA5ABACDE3C}"/>
              </a:ext>
            </a:extLst>
          </p:cNvPr>
          <p:cNvSpPr txBox="1">
            <a:spLocks/>
          </p:cNvSpPr>
          <p:nvPr/>
        </p:nvSpPr>
        <p:spPr>
          <a:xfrm>
            <a:off x="1585442" y="5488925"/>
            <a:ext cx="6162769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The k-PCGS runs fastest among all methods and EXT-Greedy is the slowest.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506018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Efficiency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45" y="1690691"/>
            <a:ext cx="6871469" cy="3518743"/>
          </a:xfrm>
        </p:spPr>
        <p:txBody>
          <a:bodyPr>
            <a:normAutofit/>
          </a:bodyPr>
          <a:lstStyle/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9993BF-8D15-41F8-935B-05F45D5FB0EE}"/>
              </a:ext>
            </a:extLst>
          </p:cNvPr>
          <p:cNvSpPr txBox="1"/>
          <p:nvPr/>
        </p:nvSpPr>
        <p:spPr>
          <a:xfrm>
            <a:off x="3320032" y="4341817"/>
            <a:ext cx="25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size of candidates</a:t>
            </a:r>
            <a:endParaRPr lang="zh-CN" altLang="en-US" sz="200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8BE1617-A322-41FB-A7EB-8DA5ABACDE3C}"/>
              </a:ext>
            </a:extLst>
          </p:cNvPr>
          <p:cNvSpPr txBox="1">
            <a:spLocks/>
          </p:cNvSpPr>
          <p:nvPr/>
        </p:nvSpPr>
        <p:spPr>
          <a:xfrm>
            <a:off x="1585441" y="5065031"/>
            <a:ext cx="6162769" cy="877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The k-PCGS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reduces at least 90% candidates in the worst case and more than 99% in most cases.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DB5368-3DD4-4973-9E3A-89578070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19" y="2104133"/>
            <a:ext cx="7657014" cy="18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9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/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Conclusions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78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52" y="1758697"/>
            <a:ext cx="7734175" cy="413948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We study the top-k graph summarization problem on large hierarchical DAGs. </a:t>
            </a:r>
          </a:p>
          <a:p>
            <a:endParaRPr lang="en-US" altLang="zh-CN" dirty="0"/>
          </a:p>
          <a:p>
            <a:r>
              <a:rPr lang="en-US" altLang="zh-CN" dirty="0"/>
              <a:t>We propose a novel model of </a:t>
            </a:r>
            <a:r>
              <a:rPr lang="en-US" altLang="zh-CN" dirty="0" err="1"/>
              <a:t>kDAG</a:t>
            </a:r>
            <a:r>
              <a:rPr lang="en-US" altLang="zh-CN" dirty="0"/>
              <a:t>-problem and proof its NP-hardness.</a:t>
            </a:r>
          </a:p>
          <a:p>
            <a:endParaRPr lang="en-US" altLang="zh-CN" dirty="0"/>
          </a:p>
          <a:p>
            <a:r>
              <a:rPr lang="en-US" altLang="zh-CN" dirty="0"/>
              <a:t>We develop three algorithms to tackle </a:t>
            </a:r>
            <a:r>
              <a:rPr lang="en-US" altLang="zh-CN" dirty="0" err="1"/>
              <a:t>kDAG</a:t>
            </a:r>
            <a:r>
              <a:rPr lang="en-US" altLang="zh-CN" dirty="0"/>
              <a:t>-problem: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Greedy+:  </a:t>
            </a:r>
            <a:r>
              <a:rPr lang="en-US" altLang="zh-CN" dirty="0"/>
              <a:t>A baseline greedy method.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EXT-Greedy:  </a:t>
            </a:r>
            <a:r>
              <a:rPr lang="en-US" altLang="zh-CN" dirty="0"/>
              <a:t>A more effective method.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k-PCGS:  </a:t>
            </a:r>
            <a:r>
              <a:rPr lang="en-US" altLang="zh-CN" dirty="0"/>
              <a:t>A more efficient method.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9634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49E4A-0498-464F-B5E5-9F198F0A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0889D-0E5E-442D-B1CD-505452DD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Thank you for watching!</a:t>
            </a:r>
          </a:p>
          <a:p>
            <a:pPr marL="0" indent="0" algn="ctr">
              <a:buNone/>
            </a:pPr>
            <a:endParaRPr lang="en-US" altLang="zh-CN" sz="3000" dirty="0"/>
          </a:p>
          <a:p>
            <a:pPr marL="0" indent="0" algn="ctr">
              <a:buNone/>
            </a:pPr>
            <a:r>
              <a:rPr lang="en-US" altLang="zh-CN" sz="3000" dirty="0"/>
              <a:t>Contact us: csxlzhu@comp.hkbu.edu.hk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0255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654238"/>
            <a:ext cx="4431623" cy="5006955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Top-k summarization</a:t>
            </a:r>
          </a:p>
          <a:p>
            <a:pPr lvl="1"/>
            <a:r>
              <a:rPr lang="en-US" altLang="zh-CN" dirty="0"/>
              <a:t>Massive terminologies and complex structures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Difficult to understand or visualize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An example (k=4)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disease: </a:t>
            </a:r>
            <a:r>
              <a:rPr lang="en-US" altLang="zh-CN" dirty="0"/>
              <a:t>general concept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COVID-19: </a:t>
            </a:r>
            <a:r>
              <a:rPr lang="en-US" altLang="zh-CN" dirty="0"/>
              <a:t>the most important disease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cancer &amp; flu: </a:t>
            </a:r>
            <a:r>
              <a:rPr lang="en-US" altLang="zh-CN" dirty="0"/>
              <a:t>two categories of multiple diseases with large weights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18FFD8-9FCE-4857-8FD3-1DE75A96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405" y="4007627"/>
            <a:ext cx="2671763" cy="91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6CC362-8653-43AC-9508-C09274F0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19" y="1187285"/>
            <a:ext cx="4306184" cy="20544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D31E9D-70C0-47DD-8E48-A7373C45E2FC}"/>
              </a:ext>
            </a:extLst>
          </p:cNvPr>
          <p:cNvSpPr txBox="1"/>
          <p:nvPr/>
        </p:nvSpPr>
        <p:spPr>
          <a:xfrm>
            <a:off x="5827691" y="3317872"/>
            <a:ext cx="199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Disease Ontology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718F9B-736A-4A23-83DA-B57AA573C727}"/>
              </a:ext>
            </a:extLst>
          </p:cNvPr>
          <p:cNvSpPr txBox="1"/>
          <p:nvPr/>
        </p:nvSpPr>
        <p:spPr>
          <a:xfrm>
            <a:off x="5738311" y="5096920"/>
            <a:ext cx="216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Top-4 Summarization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8342698-EA59-45A1-8646-C5F78414C402}"/>
              </a:ext>
            </a:extLst>
          </p:cNvPr>
          <p:cNvSpPr/>
          <p:nvPr/>
        </p:nvSpPr>
        <p:spPr>
          <a:xfrm>
            <a:off x="6309967" y="1187286"/>
            <a:ext cx="944679" cy="27212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8C8ECA0-CF49-498F-A41E-9E1D5E062F2F}"/>
              </a:ext>
            </a:extLst>
          </p:cNvPr>
          <p:cNvSpPr/>
          <p:nvPr/>
        </p:nvSpPr>
        <p:spPr>
          <a:xfrm>
            <a:off x="5256855" y="2830237"/>
            <a:ext cx="944679" cy="3751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D86B671-F506-4109-980C-E3DF94A7C6FA}"/>
              </a:ext>
            </a:extLst>
          </p:cNvPr>
          <p:cNvSpPr/>
          <p:nvPr/>
        </p:nvSpPr>
        <p:spPr>
          <a:xfrm>
            <a:off x="6340247" y="1697164"/>
            <a:ext cx="847791" cy="32556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6DA374DF-4523-4941-8A92-C9586C52038C}"/>
              </a:ext>
            </a:extLst>
          </p:cNvPr>
          <p:cNvSpPr/>
          <p:nvPr/>
        </p:nvSpPr>
        <p:spPr>
          <a:xfrm>
            <a:off x="8206284" y="1583566"/>
            <a:ext cx="598607" cy="2755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6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073587"/>
            <a:ext cx="35342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Aggregate method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chemeClr val="bg1">
                    <a:lumMod val="65000"/>
                  </a:schemeClr>
                </a:solidFill>
              </a:rPr>
              <a:t>[X Jing et al. 2014]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/>
              <a:t>Select top-k vertices with maximum aggregate value.</a:t>
            </a:r>
          </a:p>
          <a:p>
            <a:pPr lvl="1"/>
            <a:r>
              <a:rPr lang="en-US" altLang="zh-CN" dirty="0"/>
              <a:t>Lack diversity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GVDO Model</a:t>
            </a:r>
          </a:p>
          <a:p>
            <a:pPr lvl="1"/>
            <a:r>
              <a:rPr lang="en-US" altLang="zh-CN" b="1" dirty="0">
                <a:solidFill>
                  <a:srgbClr val="FF0000"/>
                </a:solidFill>
              </a:rPr>
              <a:t>Tree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18FFD8-9FCE-4857-8FD3-1DE75A96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84" y="4093336"/>
            <a:ext cx="2671763" cy="91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6CC362-8653-43AC-9508-C09274F0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07" y="1518206"/>
            <a:ext cx="4607103" cy="21980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D31E9D-70C0-47DD-8E48-A7373C45E2FC}"/>
              </a:ext>
            </a:extLst>
          </p:cNvPr>
          <p:cNvSpPr txBox="1"/>
          <p:nvPr/>
        </p:nvSpPr>
        <p:spPr>
          <a:xfrm>
            <a:off x="5897011" y="3428339"/>
            <a:ext cx="1404487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Disease Ontology</a:t>
            </a:r>
            <a:endParaRPr lang="zh-CN" altLang="en-US" sz="135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718F9B-736A-4A23-83DA-B57AA573C727}"/>
              </a:ext>
            </a:extLst>
          </p:cNvPr>
          <p:cNvSpPr txBox="1"/>
          <p:nvPr/>
        </p:nvSpPr>
        <p:spPr>
          <a:xfrm>
            <a:off x="5369700" y="5103563"/>
            <a:ext cx="1046120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Our method</a:t>
            </a:r>
            <a:endParaRPr lang="zh-CN" altLang="en-US" sz="135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F78B5E-31AD-42A1-8086-5BD5C50FE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259" y="3312040"/>
            <a:ext cx="1096063" cy="18041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147DFB1-607B-4A31-B0CD-05FA089E447E}"/>
              </a:ext>
            </a:extLst>
          </p:cNvPr>
          <p:cNvSpPr txBox="1"/>
          <p:nvPr/>
        </p:nvSpPr>
        <p:spPr>
          <a:xfrm>
            <a:off x="7246106" y="5089991"/>
            <a:ext cx="149239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1" dirty="0"/>
              <a:t>Aggregate method</a:t>
            </a:r>
            <a:endParaRPr lang="zh-CN" altLang="en-US" sz="1351" dirty="0"/>
          </a:p>
        </p:txBody>
      </p:sp>
    </p:spTree>
    <p:extLst>
      <p:ext uri="{BB962C8B-B14F-4D97-AF65-F5344CB8AC3E}">
        <p14:creationId xmlns:p14="http://schemas.microsoft.com/office/powerpoint/2010/main" val="42641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74" y="1690689"/>
            <a:ext cx="8586372" cy="445832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Graph summarization</a:t>
            </a:r>
          </a:p>
          <a:p>
            <a:pPr lvl="1"/>
            <a:r>
              <a:rPr lang="en-US" altLang="zh-CN" dirty="0"/>
              <a:t>Graph stream summarization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 [X Gou et al.  ICDE’19]</a:t>
            </a:r>
          </a:p>
          <a:p>
            <a:pPr lvl="1"/>
            <a:r>
              <a:rPr lang="en-US" altLang="zh-CN" dirty="0"/>
              <a:t>RDF graph summarization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[S </a:t>
            </a: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</a:rPr>
              <a:t>Cebiric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 et al. PVLDB’15]</a:t>
            </a:r>
          </a:p>
          <a:p>
            <a:pPr lvl="1"/>
            <a:r>
              <a:rPr lang="en-US" altLang="zh-CN" dirty="0"/>
              <a:t>Summarization for keyword search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[G </a:t>
            </a: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</a:rPr>
              <a:t>Fakas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 et al. SIGMOD’15]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Top-k diversification</a:t>
            </a:r>
          </a:p>
          <a:p>
            <a:pPr lvl="1"/>
            <a:r>
              <a:rPr lang="en-US" altLang="zh-CN" dirty="0"/>
              <a:t>Top-k maximum clique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[L Yuan et al. VLDBJ’ 16] </a:t>
            </a:r>
          </a:p>
          <a:p>
            <a:pPr lvl="1"/>
            <a:r>
              <a:rPr lang="en-US" altLang="zh-CN" dirty="0"/>
              <a:t>Top-k diversified subgraph 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</a:rPr>
              <a:t>[Z Yang et al. SIGMOD’16]</a:t>
            </a: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9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Motivations</a:t>
            </a:r>
          </a:p>
          <a:p>
            <a:endParaRPr lang="en-US" altLang="zh-CN" b="1" dirty="0"/>
          </a:p>
          <a:p>
            <a:r>
              <a:rPr lang="en-US" altLang="zh-CN" b="1" dirty="0"/>
              <a:t>Related Work</a:t>
            </a: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accent1"/>
                </a:solidFill>
              </a:rPr>
              <a:t>KDAG-Problem</a:t>
            </a:r>
          </a:p>
          <a:p>
            <a:endParaRPr lang="en-US" altLang="zh-CN" b="1" dirty="0"/>
          </a:p>
          <a:p>
            <a:r>
              <a:rPr lang="en-US" altLang="zh-CN" b="1" dirty="0"/>
              <a:t>Algorithms</a:t>
            </a:r>
          </a:p>
          <a:p>
            <a:endParaRPr lang="en-US" altLang="zh-CN" b="1" dirty="0"/>
          </a:p>
          <a:p>
            <a:r>
              <a:rPr lang="en-US" altLang="zh-CN" b="1" dirty="0"/>
              <a:t>Experiments</a:t>
            </a:r>
          </a:p>
          <a:p>
            <a:endParaRPr lang="en-US" altLang="zh-CN" b="1" dirty="0"/>
          </a:p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8244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6657"/>
            <a:ext cx="7886700" cy="1325563"/>
          </a:xfrm>
        </p:spPr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635021"/>
            <a:ext cx="4548913" cy="452961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Summary Score</a:t>
            </a:r>
          </a:p>
          <a:p>
            <a:endParaRPr lang="en-US" altLang="zh-CN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Here, S is the selected set, V is the set of all vertices and </a:t>
            </a:r>
            <a:r>
              <a:rPr lang="en-US" altLang="zh-CN" dirty="0" err="1"/>
              <a:t>feq</a:t>
            </a:r>
            <a:r>
              <a:rPr lang="en-US" altLang="zh-CN" dirty="0"/>
              <a:t>(u) is the weight of vertex u.</a:t>
            </a:r>
          </a:p>
          <a:p>
            <a:r>
              <a:rPr lang="en-US" altLang="zh-CN" dirty="0"/>
              <a:t>The score is determined by the weight and distance from the selected vertices.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KDAG-problem</a:t>
            </a:r>
          </a:p>
          <a:p>
            <a:r>
              <a:rPr lang="en-US" altLang="zh-CN" dirty="0"/>
              <a:t>Find the set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00C3A6-FA2B-472E-9105-1E7B2FBC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981" y="1873880"/>
            <a:ext cx="3709392" cy="1769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6196F-2B7C-45D3-AD8D-3A0AC30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1" y="2121371"/>
            <a:ext cx="2478015" cy="6676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CBB917-3D0C-4FB0-B93B-895F881E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98" y="3965868"/>
            <a:ext cx="2671763" cy="9101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3E0D4B-5BA3-43B3-B689-EB3371B0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093" y="5595499"/>
            <a:ext cx="2435723" cy="5169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92BFC7-C8B5-4CEE-BEDA-6AF93B91E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170" y="2250609"/>
            <a:ext cx="1054817" cy="419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7FD7B7-6EF7-4E26-B50F-B10702B17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033" y="2183635"/>
            <a:ext cx="507573" cy="2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FB872-A7B7-4674-8627-9272B2E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kDAG</a:t>
            </a:r>
            <a:r>
              <a:rPr lang="en-US" altLang="zh-CN" dirty="0"/>
              <a:t>-Problem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539301"/>
            <a:ext cx="4863807" cy="4358885"/>
          </a:xfrm>
        </p:spPr>
        <p:txBody>
          <a:bodyPr>
            <a:noAutofit/>
          </a:bodyPr>
          <a:lstStyle/>
          <a:p>
            <a:r>
              <a:rPr lang="en-US" altLang="zh-CN" sz="2200" b="1" dirty="0">
                <a:solidFill>
                  <a:schemeClr val="accent1"/>
                </a:solidFill>
              </a:rPr>
              <a:t>Diversity</a:t>
            </a:r>
          </a:p>
          <a:p>
            <a:pPr lvl="1"/>
            <a:r>
              <a:rPr lang="en-US" altLang="zh-CN" sz="1800" dirty="0"/>
              <a:t>The selected vertices are not similar.</a:t>
            </a:r>
          </a:p>
          <a:p>
            <a:r>
              <a:rPr lang="en-US" altLang="zh-CN" sz="2200" b="1" dirty="0">
                <a:solidFill>
                  <a:schemeClr val="accent1"/>
                </a:solidFill>
              </a:rPr>
              <a:t>Small Scale</a:t>
            </a:r>
          </a:p>
          <a:p>
            <a:pPr lvl="1"/>
            <a:r>
              <a:rPr lang="en-US" altLang="zh-CN" sz="1800" dirty="0"/>
              <a:t>The size of selected vertices is small.</a:t>
            </a:r>
            <a:endParaRPr lang="en-US" altLang="zh-CN" sz="1800" b="1" dirty="0">
              <a:solidFill>
                <a:schemeClr val="accent1"/>
              </a:solidFill>
            </a:endParaRPr>
          </a:p>
          <a:p>
            <a:r>
              <a:rPr lang="en-US" altLang="zh-CN" sz="2200" b="1" dirty="0">
                <a:solidFill>
                  <a:schemeClr val="accent1"/>
                </a:solidFill>
              </a:rPr>
              <a:t>Large Coverage</a:t>
            </a:r>
          </a:p>
          <a:p>
            <a:pPr lvl="1"/>
            <a:r>
              <a:rPr lang="en-US" altLang="zh-CN" sz="1800" dirty="0"/>
              <a:t>The selected vertices can reach many important vertices.</a:t>
            </a:r>
          </a:p>
          <a:p>
            <a:r>
              <a:rPr lang="en-US" altLang="zh-CN" sz="2200" b="1" dirty="0">
                <a:solidFill>
                  <a:schemeClr val="accent1"/>
                </a:solidFill>
              </a:rPr>
              <a:t>High Correlation</a:t>
            </a:r>
          </a:p>
          <a:p>
            <a:pPr lvl="1"/>
            <a:r>
              <a:rPr lang="en-US" altLang="zh-CN" sz="1800" dirty="0"/>
              <a:t>The representative correlation of selected vertices to an important vertex is high.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6F14AD-C16C-48D2-85CC-0B3E8A65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19" y="1991862"/>
            <a:ext cx="3542207" cy="16899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DAC70E-6A08-4A11-9CA7-BD08C585A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876" y="4062759"/>
            <a:ext cx="2671763" cy="910119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A28117C-2156-4892-A906-CA28010CE3B8}"/>
              </a:ext>
            </a:extLst>
          </p:cNvPr>
          <p:cNvSpPr txBox="1">
            <a:spLocks/>
          </p:cNvSpPr>
          <p:nvPr/>
        </p:nvSpPr>
        <p:spPr>
          <a:xfrm>
            <a:off x="628651" y="5649899"/>
            <a:ext cx="6162769" cy="87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Our </a:t>
            </a:r>
            <a:r>
              <a:rPr lang="en-US" altLang="zh-CN" b="1" dirty="0" err="1">
                <a:solidFill>
                  <a:srgbClr val="FF0000"/>
                </a:solidFill>
              </a:rPr>
              <a:t>kDAG</a:t>
            </a:r>
            <a:r>
              <a:rPr lang="en-US" altLang="zh-CN" b="1" dirty="0">
                <a:solidFill>
                  <a:srgbClr val="FF0000"/>
                </a:solidFill>
              </a:rPr>
              <a:t>-Problem is NP-hard </a:t>
            </a:r>
            <a:endParaRPr lang="en-US" altLang="zh-CN" b="1" dirty="0">
              <a:solidFill>
                <a:schemeClr val="accent1"/>
              </a:solidFill>
            </a:endParaRPr>
          </a:p>
          <a:p>
            <a:pPr lvl="1"/>
            <a:r>
              <a:rPr lang="en-US" altLang="zh-CN" sz="1800" dirty="0"/>
              <a:t>Reduction from 3-SAT problem</a:t>
            </a:r>
          </a:p>
        </p:txBody>
      </p:sp>
    </p:spTree>
    <p:extLst>
      <p:ext uri="{BB962C8B-B14F-4D97-AF65-F5344CB8AC3E}">
        <p14:creationId xmlns:p14="http://schemas.microsoft.com/office/powerpoint/2010/main" val="9832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15316</TotalTime>
  <Words>1725</Words>
  <Application>Microsoft Office PowerPoint</Application>
  <PresentationFormat>全屏显示(4:3)</PresentationFormat>
  <Paragraphs>718</Paragraphs>
  <Slides>38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3" baseType="lpstr">
      <vt:lpstr>等线</vt:lpstr>
      <vt:lpstr>Arial</vt:lpstr>
      <vt:lpstr>Calibri</vt:lpstr>
      <vt:lpstr>Calibri Light</vt:lpstr>
      <vt:lpstr>Office 主题​​</vt:lpstr>
      <vt:lpstr>Top-k Graph Summarization on Hierarchical DAGs</vt:lpstr>
      <vt:lpstr>Outlines</vt:lpstr>
      <vt:lpstr>Motivations</vt:lpstr>
      <vt:lpstr>Motivations</vt:lpstr>
      <vt:lpstr>Related Work</vt:lpstr>
      <vt:lpstr>Related Work</vt:lpstr>
      <vt:lpstr>Outlines</vt:lpstr>
      <vt:lpstr>kDAG-Problem</vt:lpstr>
      <vt:lpstr>kDAG-Problem Analysis</vt:lpstr>
      <vt:lpstr>Outlines</vt:lpstr>
      <vt:lpstr>Greedy+</vt:lpstr>
      <vt:lpstr>Greedy+</vt:lpstr>
      <vt:lpstr>Greedy+</vt:lpstr>
      <vt:lpstr>Greedy+</vt:lpstr>
      <vt:lpstr>Greedy+</vt:lpstr>
      <vt:lpstr>Greedy+</vt:lpstr>
      <vt:lpstr>Greedy+</vt:lpstr>
      <vt:lpstr>EXT-Greedy</vt:lpstr>
      <vt:lpstr>EXT-Greedy</vt:lpstr>
      <vt:lpstr>EXT-Greedy</vt:lpstr>
      <vt:lpstr>EXT-Greedy</vt:lpstr>
      <vt:lpstr>EXT-Greedy</vt:lpstr>
      <vt:lpstr>K-PCGS</vt:lpstr>
      <vt:lpstr>K-PCGS</vt:lpstr>
      <vt:lpstr>K-PCGS</vt:lpstr>
      <vt:lpstr>K-PCGS</vt:lpstr>
      <vt:lpstr>K-PCGS</vt:lpstr>
      <vt:lpstr>Complexity Comparison</vt:lpstr>
      <vt:lpstr>Outlines</vt:lpstr>
      <vt:lpstr>Datasets</vt:lpstr>
      <vt:lpstr>Evaluation metrics</vt:lpstr>
      <vt:lpstr>Methods compared</vt:lpstr>
      <vt:lpstr>Effectiveness Evaluations</vt:lpstr>
      <vt:lpstr>Efficiency Evaluations</vt:lpstr>
      <vt:lpstr>Efficiency Evaluations</vt:lpstr>
      <vt:lpstr>Outlines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Top-k Graph Summarization on Hierarchical DAGs</dc:title>
  <dc:creator>旭亮 竺</dc:creator>
  <cp:lastModifiedBy>旭亮 竺</cp:lastModifiedBy>
  <cp:revision>83</cp:revision>
  <dcterms:created xsi:type="dcterms:W3CDTF">2020-09-15T04:23:55Z</dcterms:created>
  <dcterms:modified xsi:type="dcterms:W3CDTF">2021-04-29T06:40:16Z</dcterms:modified>
</cp:coreProperties>
</file>