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63" r:id="rId4"/>
    <p:sldId id="258" r:id="rId5"/>
    <p:sldId id="262" r:id="rId6"/>
    <p:sldId id="260" r:id="rId7"/>
    <p:sldId id="261" r:id="rId8"/>
    <p:sldId id="259" r:id="rId9"/>
    <p:sldId id="267" r:id="rId10"/>
    <p:sldId id="268" r:id="rId11"/>
    <p:sldId id="264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5"/>
  </p:normalViewPr>
  <p:slideViewPr>
    <p:cSldViewPr snapToGrid="0" snapToObjects="1">
      <p:cViewPr varScale="1">
        <p:scale>
          <a:sx n="138" d="100"/>
          <a:sy n="138" d="100"/>
        </p:scale>
        <p:origin x="192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A55EC-3A5C-4C36-A629-5696A3E1EFDD}" type="datetimeFigureOut">
              <a:rPr lang="en-HK" smtClean="0"/>
              <a:t>15/5/2023</a:t>
            </a:fld>
            <a:endParaRPr lang="en-HK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HK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2D110-B399-44BB-AFEA-67FDE048EC7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9616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dirty="0"/>
              <a:t>NPN </a:t>
            </a:r>
            <a:r>
              <a:rPr lang="en-US" altLang="zh-CN" dirty="0"/>
              <a:t>operations change the truth table of the sub-circuit, but </a:t>
            </a:r>
            <a:r>
              <a:rPr lang="en-HK" dirty="0"/>
              <a:t>do not change the </a:t>
            </a:r>
            <a:r>
              <a:rPr lang="en-US" altLang="zh-CN" dirty="0"/>
              <a:t>internal structure.</a:t>
            </a:r>
            <a:endParaRPr lang="en-HK" dirty="0"/>
          </a:p>
          <a:p>
            <a:endParaRPr lang="en-HK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5A1BE-DD8A-454B-9381-CCB75582D41A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3936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22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74C8-7F11-9D4D-B101-49042A913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754087"/>
            <a:ext cx="8229792" cy="246017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5635E-1B0B-FF46-9BCE-0C944BD16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5" y="5323170"/>
            <a:ext cx="8229793" cy="138242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1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14DEF-3949-7744-8DD1-D71185B5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" y="365125"/>
            <a:ext cx="117182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9767-5ABD-F34C-8F79-814A80A9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11718235" cy="41913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76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30C6-B321-6143-A08B-85AF799E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365125"/>
            <a:ext cx="1160890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7DD3-DA4B-5846-BD6A-62CE469DC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357" y="1825625"/>
            <a:ext cx="5751443" cy="4197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439A6-3255-AC45-B6AB-3FB4CFCCA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5061" cy="4197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34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30E10-40D5-4C41-9E02-1CF6CD00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FFD7C-F2BB-FD42-9838-2354E06A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36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5DDEE"/>
        </a:buClr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7839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2D833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F97D3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DDEE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78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DD6F25-EDFF-40A1-B537-BE0FFBDC6A6A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Challenges</a:t>
            </a:r>
            <a:endParaRPr lang="en-HK" sz="36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DB82D59-95A2-4918-8BCE-12DE99C7AA5C}"/>
              </a:ext>
            </a:extLst>
          </p:cNvPr>
          <p:cNvSpPr/>
          <p:nvPr/>
        </p:nvSpPr>
        <p:spPr>
          <a:xfrm>
            <a:off x="348018" y="798084"/>
            <a:ext cx="11162664" cy="1443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Cuts cannot be substituted by MFFWs directly, all the components should be modified to suit the new structure.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Cuts Enumeration </a:t>
            </a:r>
            <a:r>
              <a:rPr lang="en-US" altLang="zh-CN" dirty="0">
                <a:sym typeface="Wingdings" panose="05000000000000000000" pitchFamily="2" charset="2"/>
              </a:rPr>
              <a:t> MFFWs Enumeration</a:t>
            </a: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Single Output Matching </a:t>
            </a:r>
            <a:r>
              <a:rPr lang="en-US" altLang="zh-CN" dirty="0">
                <a:sym typeface="Wingdings" panose="05000000000000000000" pitchFamily="2" charset="2"/>
              </a:rPr>
              <a:t> Multiple Outputs Matching</a:t>
            </a: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Cuts Database Construction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MFFWs Database Construction</a:t>
            </a:r>
            <a:endParaRPr lang="en-US" altLang="zh-CN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28B5B28-F383-490E-A394-2D3BA2ABF8D3}"/>
              </a:ext>
            </a:extLst>
          </p:cNvPr>
          <p:cNvSpPr txBox="1"/>
          <p:nvPr/>
        </p:nvSpPr>
        <p:spPr>
          <a:xfrm>
            <a:off x="1777888" y="4038949"/>
            <a:ext cx="1916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/>
              <a:t>4 input variable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D1F007D-2409-4B82-B8D6-0455B3A1554B}"/>
              </a:ext>
            </a:extLst>
          </p:cNvPr>
          <p:cNvSpPr txBox="1"/>
          <p:nvPr/>
        </p:nvSpPr>
        <p:spPr>
          <a:xfrm>
            <a:off x="7881931" y="3745114"/>
            <a:ext cx="336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</a:t>
            </a:r>
            <a:r>
              <a:rPr lang="en-HK" dirty="0"/>
              <a:t> trouble for construction and maintaining the database.</a:t>
            </a:r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2459D31E-B5D6-46EB-B1A3-585C8C762D5A}"/>
              </a:ext>
            </a:extLst>
          </p:cNvPr>
          <p:cNvSpPr/>
          <p:nvPr/>
        </p:nvSpPr>
        <p:spPr>
          <a:xfrm>
            <a:off x="3599493" y="2655714"/>
            <a:ext cx="266007" cy="316657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D3B76B2-F152-49C1-A7D6-7A09AFB8501D}"/>
              </a:ext>
            </a:extLst>
          </p:cNvPr>
          <p:cNvSpPr txBox="1"/>
          <p:nvPr/>
        </p:nvSpPr>
        <p:spPr>
          <a:xfrm>
            <a:off x="3915375" y="250182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1 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3A1EAC3-C583-4309-BAE6-219ED5AB8D71}"/>
                  </a:ext>
                </a:extLst>
              </p:cNvPr>
              <p:cNvSpPr txBox="1"/>
              <p:nvPr/>
            </p:nvSpPr>
            <p:spPr>
              <a:xfrm>
                <a:off x="4921131" y="2511085"/>
                <a:ext cx="382028" cy="313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HK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3A1EAC3-C583-4309-BAE6-219ED5AB8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131" y="2511085"/>
                <a:ext cx="382028" cy="313740"/>
              </a:xfrm>
              <a:prstGeom prst="rect">
                <a:avLst/>
              </a:prstGeom>
              <a:blipFill>
                <a:blip r:embed="rId3"/>
                <a:stretch>
                  <a:fillRect l="-12698" b="-7843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EC378E79-029E-46EE-96E2-D7C89B0BEA8F}"/>
              </a:ext>
            </a:extLst>
          </p:cNvPr>
          <p:cNvSpPr txBox="1"/>
          <p:nvPr/>
        </p:nvSpPr>
        <p:spPr>
          <a:xfrm>
            <a:off x="5519376" y="2506394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different structures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8E23AFA-67B3-4AA7-A315-0581AA076C0B}"/>
              </a:ext>
            </a:extLst>
          </p:cNvPr>
          <p:cNvSpPr txBox="1"/>
          <p:nvPr/>
        </p:nvSpPr>
        <p:spPr>
          <a:xfrm>
            <a:off x="3915375" y="344069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3 output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BA9CE87-9178-4CA4-9B8D-F5E9C62ECE81}"/>
              </a:ext>
            </a:extLst>
          </p:cNvPr>
          <p:cNvSpPr txBox="1"/>
          <p:nvPr/>
        </p:nvSpPr>
        <p:spPr>
          <a:xfrm>
            <a:off x="3915375" y="297424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2 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5A685B2-73BA-48CB-95B0-F4CD0E451A76}"/>
                  </a:ext>
                </a:extLst>
              </p:cNvPr>
              <p:cNvSpPr txBox="1"/>
              <p:nvPr/>
            </p:nvSpPr>
            <p:spPr>
              <a:xfrm>
                <a:off x="4842460" y="2987909"/>
                <a:ext cx="676916" cy="313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sup>
                          </m:s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5A685B2-73BA-48CB-95B0-F4CD0E451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460" y="2987909"/>
                <a:ext cx="676916" cy="313740"/>
              </a:xfrm>
              <a:prstGeom prst="rect">
                <a:avLst/>
              </a:prstGeom>
              <a:blipFill>
                <a:blip r:embed="rId4"/>
                <a:stretch>
                  <a:fillRect l="-11712" r="-4505" b="-3076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28581F8C-CB01-456D-8D61-89E95BCF4A64}"/>
              </a:ext>
            </a:extLst>
          </p:cNvPr>
          <p:cNvSpPr txBox="1"/>
          <p:nvPr/>
        </p:nvSpPr>
        <p:spPr>
          <a:xfrm>
            <a:off x="5519376" y="2960113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different structures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B262FC-3C02-401E-8AB0-5DB49253A58C}"/>
              </a:ext>
            </a:extLst>
          </p:cNvPr>
          <p:cNvSpPr txBox="1"/>
          <p:nvPr/>
        </p:nvSpPr>
        <p:spPr>
          <a:xfrm>
            <a:off x="5085374" y="50874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ym typeface="Symbol" panose="05050102010706020507" pitchFamily="18" charset="2"/>
              </a:rPr>
              <a:t></a:t>
            </a:r>
            <a:endParaRPr lang="en-H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A780B68-025F-475A-B269-F4E4F3D41AA5}"/>
                  </a:ext>
                </a:extLst>
              </p:cNvPr>
              <p:cNvSpPr txBox="1"/>
              <p:nvPr/>
            </p:nvSpPr>
            <p:spPr>
              <a:xfrm>
                <a:off x="4839254" y="3468491"/>
                <a:ext cx="676916" cy="313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sup>
                          </m:s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A780B68-025F-475A-B269-F4E4F3D41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254" y="3468491"/>
                <a:ext cx="676916" cy="313740"/>
              </a:xfrm>
              <a:prstGeom prst="rect">
                <a:avLst/>
              </a:prstGeom>
              <a:blipFill>
                <a:blip r:embed="rId5"/>
                <a:stretch>
                  <a:fillRect l="-11712" r="-3604" b="-33333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08612DB0-3346-4296-A976-467DB332A1FB}"/>
              </a:ext>
            </a:extLst>
          </p:cNvPr>
          <p:cNvSpPr txBox="1"/>
          <p:nvPr/>
        </p:nvSpPr>
        <p:spPr>
          <a:xfrm>
            <a:off x="5516170" y="3423194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different structures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F5065A1-2F63-4279-8BA2-2474AD449E64}"/>
              </a:ext>
            </a:extLst>
          </p:cNvPr>
          <p:cNvSpPr txBox="1"/>
          <p:nvPr/>
        </p:nvSpPr>
        <p:spPr>
          <a:xfrm>
            <a:off x="3910882" y="435006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5 output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15BDBFC-8B55-41B4-9F13-C0AEE558D1DE}"/>
              </a:ext>
            </a:extLst>
          </p:cNvPr>
          <p:cNvSpPr txBox="1"/>
          <p:nvPr/>
        </p:nvSpPr>
        <p:spPr>
          <a:xfrm>
            <a:off x="3910882" y="388361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4 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B701D41-3958-41B6-A81C-E55366E73347}"/>
                  </a:ext>
                </a:extLst>
              </p:cNvPr>
              <p:cNvSpPr txBox="1"/>
              <p:nvPr/>
            </p:nvSpPr>
            <p:spPr>
              <a:xfrm>
                <a:off x="4838660" y="3932736"/>
                <a:ext cx="676916" cy="313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sup>
                          </m:s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B701D41-3958-41B6-A81C-E55366E73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660" y="3932736"/>
                <a:ext cx="676916" cy="313740"/>
              </a:xfrm>
              <a:prstGeom prst="rect">
                <a:avLst/>
              </a:prstGeom>
              <a:blipFill>
                <a:blip r:embed="rId6"/>
                <a:stretch>
                  <a:fillRect l="-11712" r="-3604" b="-3076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C85F66F8-A354-48F4-A530-5591E37F6A3A}"/>
              </a:ext>
            </a:extLst>
          </p:cNvPr>
          <p:cNvSpPr txBox="1"/>
          <p:nvPr/>
        </p:nvSpPr>
        <p:spPr>
          <a:xfrm>
            <a:off x="5515576" y="3853357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different structures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F28F7CE-5D85-48ED-B178-2D35D9D598CB}"/>
                  </a:ext>
                </a:extLst>
              </p:cNvPr>
              <p:cNvSpPr txBox="1"/>
              <p:nvPr/>
            </p:nvSpPr>
            <p:spPr>
              <a:xfrm>
                <a:off x="4842460" y="4373194"/>
                <a:ext cx="676916" cy="313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sup>
                          </m:s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F28F7CE-5D85-48ED-B178-2D35D9D59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460" y="4373194"/>
                <a:ext cx="676916" cy="313740"/>
              </a:xfrm>
              <a:prstGeom prst="rect">
                <a:avLst/>
              </a:prstGeom>
              <a:blipFill>
                <a:blip r:embed="rId7"/>
                <a:stretch>
                  <a:fillRect l="-11712" r="-4505" b="-3076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1AF8E7EF-0BC6-4EA4-8347-41AB8EA6124C}"/>
              </a:ext>
            </a:extLst>
          </p:cNvPr>
          <p:cNvSpPr txBox="1"/>
          <p:nvPr/>
        </p:nvSpPr>
        <p:spPr>
          <a:xfrm>
            <a:off x="5515576" y="4304700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different structures</a:t>
            </a:r>
          </a:p>
        </p:txBody>
      </p:sp>
    </p:spTree>
    <p:extLst>
      <p:ext uri="{BB962C8B-B14F-4D97-AF65-F5344CB8AC3E}">
        <p14:creationId xmlns:p14="http://schemas.microsoft.com/office/powerpoint/2010/main" val="162530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7F80621-B7B1-4509-8936-1DF16A4970A4}"/>
              </a:ext>
            </a:extLst>
          </p:cNvPr>
          <p:cNvSpPr/>
          <p:nvPr/>
        </p:nvSpPr>
        <p:spPr>
          <a:xfrm>
            <a:off x="182837" y="739955"/>
            <a:ext cx="7130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zh-CN" dirty="0">
                <a:sym typeface="Wingdings" panose="05000000000000000000" pitchFamily="2" charset="2"/>
              </a:rPr>
              <a:t>MFFWs Enumeration</a:t>
            </a:r>
            <a:endParaRPr lang="en-US" altLang="zh-CN" dirty="0"/>
          </a:p>
          <a:p>
            <a:pPr marL="342900" indent="-342900">
              <a:buFont typeface="+mj-lt"/>
              <a:buAutoNum type="arabicParenR"/>
            </a:pPr>
            <a:r>
              <a:rPr lang="en-US" altLang="zh-CN" dirty="0">
                <a:sym typeface="Wingdings" panose="05000000000000000000" pitchFamily="2" charset="2"/>
              </a:rPr>
              <a:t>Multiple Outputs Matching</a:t>
            </a:r>
            <a:endParaRPr lang="en-US" altLang="zh-CN" dirty="0"/>
          </a:p>
          <a:p>
            <a:pPr marL="342900" indent="-342900">
              <a:buFont typeface="+mj-lt"/>
              <a:buAutoNum type="arabicParenR"/>
            </a:pPr>
            <a:r>
              <a:rPr lang="en-US" altLang="zh-CN" dirty="0">
                <a:sym typeface="Wingdings" panose="05000000000000000000" pitchFamily="2" charset="2"/>
              </a:rPr>
              <a:t>MFFWs Database Construction</a:t>
            </a:r>
            <a:endParaRPr lang="en-US" altLang="zh-CN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60AE3F7-6BFF-4177-B0B8-DCFC67D26EAB}"/>
              </a:ext>
            </a:extLst>
          </p:cNvPr>
          <p:cNvSpPr/>
          <p:nvPr/>
        </p:nvSpPr>
        <p:spPr>
          <a:xfrm>
            <a:off x="7409292" y="4164606"/>
            <a:ext cx="1180407" cy="5569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Found MFFW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DE65A58-1237-4751-B687-4DC6084A91C1}"/>
              </a:ext>
            </a:extLst>
          </p:cNvPr>
          <p:cNvSpPr/>
          <p:nvPr/>
        </p:nvSpPr>
        <p:spPr>
          <a:xfrm>
            <a:off x="3953514" y="2466873"/>
            <a:ext cx="1180407" cy="5569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Original MFFW</a:t>
            </a:r>
          </a:p>
        </p:txBody>
      </p:sp>
      <p:sp>
        <p:nvSpPr>
          <p:cNvPr id="9" name="圆柱形 8">
            <a:extLst>
              <a:ext uri="{FF2B5EF4-FFF2-40B4-BE49-F238E27FC236}">
                <a16:creationId xmlns:a16="http://schemas.microsoft.com/office/drawing/2014/main" id="{1BC8B723-35CC-4908-8CDA-6C7BB67690C5}"/>
              </a:ext>
            </a:extLst>
          </p:cNvPr>
          <p:cNvSpPr/>
          <p:nvPr/>
        </p:nvSpPr>
        <p:spPr>
          <a:xfrm>
            <a:off x="9338309" y="2237045"/>
            <a:ext cx="1088967" cy="100584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MFFW</a:t>
            </a:r>
          </a:p>
          <a:p>
            <a:pPr algn="ctr"/>
            <a:r>
              <a:rPr lang="en-HK" dirty="0"/>
              <a:t>database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9972D3E-B5D8-4942-97F6-853E3926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92" y="1881772"/>
            <a:ext cx="1576856" cy="169482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FB48836-F3CD-4E19-8602-4F7DAB8A6017}"/>
              </a:ext>
            </a:extLst>
          </p:cNvPr>
          <p:cNvSpPr/>
          <p:nvPr/>
        </p:nvSpPr>
        <p:spPr>
          <a:xfrm>
            <a:off x="835240" y="1750421"/>
            <a:ext cx="2043161" cy="1937528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6D4C8117-45CB-4036-9390-E828B2883D2C}"/>
              </a:ext>
            </a:extLst>
          </p:cNvPr>
          <p:cNvSpPr/>
          <p:nvPr/>
        </p:nvSpPr>
        <p:spPr>
          <a:xfrm>
            <a:off x="992614" y="2472448"/>
            <a:ext cx="1059260" cy="874018"/>
          </a:xfrm>
          <a:prstGeom prst="trapezoid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98B0B19-8DC8-4CB6-827B-CDA44E0FE62F}"/>
              </a:ext>
            </a:extLst>
          </p:cNvPr>
          <p:cNvSpPr/>
          <p:nvPr/>
        </p:nvSpPr>
        <p:spPr>
          <a:xfrm>
            <a:off x="7455013" y="2461488"/>
            <a:ext cx="1088967" cy="5569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Key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87A4F3-FFC4-4A0A-A531-C4755F54CC95}"/>
              </a:ext>
            </a:extLst>
          </p:cNvPr>
          <p:cNvSpPr txBox="1"/>
          <p:nvPr/>
        </p:nvSpPr>
        <p:spPr>
          <a:xfrm>
            <a:off x="3101714" y="2467479"/>
            <a:ext cx="693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extract</a:t>
            </a:r>
            <a:endParaRPr lang="en-HK" sz="1600" dirty="0"/>
          </a:p>
        </p:txBody>
      </p:sp>
      <p:cxnSp>
        <p:nvCxnSpPr>
          <p:cNvPr id="15" name="连接符: 曲线 14">
            <a:extLst>
              <a:ext uri="{FF2B5EF4-FFF2-40B4-BE49-F238E27FC236}">
                <a16:creationId xmlns:a16="http://schemas.microsoft.com/office/drawing/2014/main" id="{3A52ACFB-3CE5-4DCB-8B63-931D308A13AA}"/>
              </a:ext>
            </a:extLst>
          </p:cNvPr>
          <p:cNvCxnSpPr>
            <a:stCxn id="12" idx="3"/>
            <a:endCxn id="8" idx="1"/>
          </p:cNvCxnSpPr>
          <p:nvPr/>
        </p:nvCxnSpPr>
        <p:spPr>
          <a:xfrm flipV="1">
            <a:off x="1942622" y="2745349"/>
            <a:ext cx="2010892" cy="164108"/>
          </a:xfrm>
          <a:prstGeom prst="curvedConnector3">
            <a:avLst>
              <a:gd name="adj1" fmla="val 6116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681EF76D-EDA3-4774-94B2-8424147A8001}"/>
              </a:ext>
            </a:extLst>
          </p:cNvPr>
          <p:cNvSpPr txBox="1"/>
          <p:nvPr/>
        </p:nvSpPr>
        <p:spPr>
          <a:xfrm>
            <a:off x="803244" y="2169552"/>
            <a:ext cx="870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200" dirty="0"/>
              <a:t>enumerate</a:t>
            </a:r>
            <a:endParaRPr lang="en-HK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4371D4-68F7-4109-B065-F48ACADB76C2}"/>
              </a:ext>
            </a:extLst>
          </p:cNvPr>
          <p:cNvSpPr txBox="1"/>
          <p:nvPr/>
        </p:nvSpPr>
        <p:spPr>
          <a:xfrm>
            <a:off x="1633041" y="3690772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AIG</a:t>
            </a:r>
            <a:endParaRPr lang="en-HK" sz="1600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173D990-101B-4D01-AEA3-C13AC3620D9D}"/>
              </a:ext>
            </a:extLst>
          </p:cNvPr>
          <p:cNvCxnSpPr>
            <a:stCxn id="8" idx="3"/>
            <a:endCxn id="13" idx="1"/>
          </p:cNvCxnSpPr>
          <p:nvPr/>
        </p:nvCxnSpPr>
        <p:spPr>
          <a:xfrm flipV="1">
            <a:off x="5133921" y="2739965"/>
            <a:ext cx="2321092" cy="5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7596DAF-F0B7-49C6-A533-AD342A8C5EFC}"/>
              </a:ext>
            </a:extLst>
          </p:cNvPr>
          <p:cNvCxnSpPr>
            <a:stCxn id="13" idx="3"/>
            <a:endCxn id="9" idx="2"/>
          </p:cNvCxnSpPr>
          <p:nvPr/>
        </p:nvCxnSpPr>
        <p:spPr>
          <a:xfrm>
            <a:off x="8543980" y="2739965"/>
            <a:ext cx="794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8ADEB23-5427-4966-8C93-195287E1C876}"/>
              </a:ext>
            </a:extLst>
          </p:cNvPr>
          <p:cNvSpPr txBox="1"/>
          <p:nvPr/>
        </p:nvSpPr>
        <p:spPr>
          <a:xfrm>
            <a:off x="8606893" y="2446551"/>
            <a:ext cx="64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match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B9BD6F4-555C-4607-B26B-BE9C95373154}"/>
              </a:ext>
            </a:extLst>
          </p:cNvPr>
          <p:cNvSpPr txBox="1"/>
          <p:nvPr/>
        </p:nvSpPr>
        <p:spPr>
          <a:xfrm>
            <a:off x="5269747" y="2461488"/>
            <a:ext cx="213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dirty="0"/>
              <a:t>Calculate canonical forms of outputs’ truth tables</a:t>
            </a:r>
          </a:p>
        </p:txBody>
      </p:sp>
      <p:cxnSp>
        <p:nvCxnSpPr>
          <p:cNvPr id="22" name="连接符: 肘形 21">
            <a:extLst>
              <a:ext uri="{FF2B5EF4-FFF2-40B4-BE49-F238E27FC236}">
                <a16:creationId xmlns:a16="http://schemas.microsoft.com/office/drawing/2014/main" id="{61D6798C-1739-4ABB-8483-18D5ECD9D659}"/>
              </a:ext>
            </a:extLst>
          </p:cNvPr>
          <p:cNvCxnSpPr>
            <a:stCxn id="9" idx="3"/>
            <a:endCxn id="7" idx="3"/>
          </p:cNvCxnSpPr>
          <p:nvPr/>
        </p:nvCxnSpPr>
        <p:spPr>
          <a:xfrm rot="5400000">
            <a:off x="8636148" y="3196436"/>
            <a:ext cx="1200197" cy="129309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98CCA392-CCCE-4B0B-A013-3B6782E48808}"/>
              </a:ext>
            </a:extLst>
          </p:cNvPr>
          <p:cNvSpPr txBox="1"/>
          <p:nvPr/>
        </p:nvSpPr>
        <p:spPr>
          <a:xfrm>
            <a:off x="9062015" y="4164606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reply</a:t>
            </a:r>
            <a:endParaRPr lang="en-HK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D4A65DA-AAF2-4A5F-9D53-61E53533F327}"/>
              </a:ext>
            </a:extLst>
          </p:cNvPr>
          <p:cNvSpPr/>
          <p:nvPr/>
        </p:nvSpPr>
        <p:spPr>
          <a:xfrm>
            <a:off x="4193646" y="3424889"/>
            <a:ext cx="696325" cy="694800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K" sz="1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D3EAB9E-E465-4E17-B2B4-DF7735858880}"/>
              </a:ext>
            </a:extLst>
          </p:cNvPr>
          <p:cNvSpPr txBox="1"/>
          <p:nvPr/>
        </p:nvSpPr>
        <p:spPr>
          <a:xfrm>
            <a:off x="4118191" y="3611379"/>
            <a:ext cx="849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Compare</a:t>
            </a:r>
            <a:endParaRPr lang="en-HK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0A7F46F8-0DD5-4443-9464-CB0AAEB447C4}"/>
              </a:ext>
            </a:extLst>
          </p:cNvPr>
          <p:cNvSpPr/>
          <p:nvPr/>
        </p:nvSpPr>
        <p:spPr>
          <a:xfrm>
            <a:off x="3951604" y="4526997"/>
            <a:ext cx="1180407" cy="5569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Better MFFW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812EADCF-6726-4F7C-B463-4E95CCC1BD5B}"/>
              </a:ext>
            </a:extLst>
          </p:cNvPr>
          <p:cNvCxnSpPr>
            <a:stCxn id="8" idx="2"/>
            <a:endCxn id="24" idx="0"/>
          </p:cNvCxnSpPr>
          <p:nvPr/>
        </p:nvCxnSpPr>
        <p:spPr>
          <a:xfrm flipH="1">
            <a:off x="4541809" y="3023825"/>
            <a:ext cx="1909" cy="401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7BD4D1DD-6DF8-4DAA-9751-B518E23457B6}"/>
              </a:ext>
            </a:extLst>
          </p:cNvPr>
          <p:cNvCxnSpPr>
            <a:stCxn id="24" idx="4"/>
            <a:endCxn id="26" idx="0"/>
          </p:cNvCxnSpPr>
          <p:nvPr/>
        </p:nvCxnSpPr>
        <p:spPr>
          <a:xfrm rot="5400000">
            <a:off x="4338155" y="4323343"/>
            <a:ext cx="407308" cy="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1B292996-8684-4D89-86D4-59B2E3F2061D}"/>
              </a:ext>
            </a:extLst>
          </p:cNvPr>
          <p:cNvCxnSpPr>
            <a:cxnSpLocks/>
            <a:stCxn id="34" idx="3"/>
            <a:endCxn id="9" idx="4"/>
          </p:cNvCxnSpPr>
          <p:nvPr/>
        </p:nvCxnSpPr>
        <p:spPr>
          <a:xfrm flipV="1">
            <a:off x="5136493" y="2739965"/>
            <a:ext cx="5290783" cy="3075207"/>
          </a:xfrm>
          <a:prstGeom prst="bentConnector3">
            <a:avLst>
              <a:gd name="adj1" fmla="val 10432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E65CCEE-55DC-425B-ABE4-0E0A6D14354E}"/>
              </a:ext>
            </a:extLst>
          </p:cNvPr>
          <p:cNvSpPr txBox="1"/>
          <p:nvPr/>
        </p:nvSpPr>
        <p:spPr>
          <a:xfrm>
            <a:off x="7313792" y="5507403"/>
            <a:ext cx="722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Update</a:t>
            </a:r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E91E2ED5-185A-4E24-9F02-7F03EBF7D0A1}"/>
              </a:ext>
            </a:extLst>
          </p:cNvPr>
          <p:cNvCxnSpPr>
            <a:cxnSpLocks/>
            <a:stCxn id="34" idx="1"/>
            <a:endCxn id="12" idx="1"/>
          </p:cNvCxnSpPr>
          <p:nvPr/>
        </p:nvCxnSpPr>
        <p:spPr>
          <a:xfrm rot="10800000">
            <a:off x="1101866" y="2909458"/>
            <a:ext cx="2854220" cy="2905715"/>
          </a:xfrm>
          <a:prstGeom prst="bentConnector3">
            <a:avLst>
              <a:gd name="adj1" fmla="val 111837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46B357FE-B1E2-491B-A48A-9B3C1704ED91}"/>
              </a:ext>
            </a:extLst>
          </p:cNvPr>
          <p:cNvSpPr txBox="1"/>
          <p:nvPr/>
        </p:nvSpPr>
        <p:spPr>
          <a:xfrm>
            <a:off x="1101865" y="5500523"/>
            <a:ext cx="75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Replace</a:t>
            </a:r>
          </a:p>
        </p:txBody>
      </p:sp>
      <p:cxnSp>
        <p:nvCxnSpPr>
          <p:cNvPr id="33" name="连接符: 肘形 32">
            <a:extLst>
              <a:ext uri="{FF2B5EF4-FFF2-40B4-BE49-F238E27FC236}">
                <a16:creationId xmlns:a16="http://schemas.microsoft.com/office/drawing/2014/main" id="{7ADE4E65-D402-48E2-A0E2-FE0CB3880774}"/>
              </a:ext>
            </a:extLst>
          </p:cNvPr>
          <p:cNvCxnSpPr>
            <a:stCxn id="7" idx="1"/>
            <a:endCxn id="24" idx="6"/>
          </p:cNvCxnSpPr>
          <p:nvPr/>
        </p:nvCxnSpPr>
        <p:spPr>
          <a:xfrm rot="10800000">
            <a:off x="4889972" y="3772290"/>
            <a:ext cx="2519321" cy="67079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865E88A-7CBB-4B41-A0FE-6685A7F12D09}"/>
              </a:ext>
            </a:extLst>
          </p:cNvPr>
          <p:cNvSpPr/>
          <p:nvPr/>
        </p:nvSpPr>
        <p:spPr>
          <a:xfrm>
            <a:off x="3956086" y="5536696"/>
            <a:ext cx="1180407" cy="5569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Optimized MFFW</a:t>
            </a:r>
          </a:p>
        </p:txBody>
      </p:sp>
      <p:cxnSp>
        <p:nvCxnSpPr>
          <p:cNvPr id="35" name="连接符: 肘形 34">
            <a:extLst>
              <a:ext uri="{FF2B5EF4-FFF2-40B4-BE49-F238E27FC236}">
                <a16:creationId xmlns:a16="http://schemas.microsoft.com/office/drawing/2014/main" id="{4BA21C1B-614C-43F0-B202-5EEE6296A32B}"/>
              </a:ext>
            </a:extLst>
          </p:cNvPr>
          <p:cNvCxnSpPr>
            <a:cxnSpLocks/>
            <a:stCxn id="26" idx="2"/>
            <a:endCxn id="34" idx="0"/>
          </p:cNvCxnSpPr>
          <p:nvPr/>
        </p:nvCxnSpPr>
        <p:spPr>
          <a:xfrm rot="16200000" flipH="1">
            <a:off x="4317676" y="5308081"/>
            <a:ext cx="452747" cy="448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4D5093D2-595A-4778-BC69-91942682EC95}"/>
              </a:ext>
            </a:extLst>
          </p:cNvPr>
          <p:cNvSpPr txBox="1"/>
          <p:nvPr/>
        </p:nvSpPr>
        <p:spPr>
          <a:xfrm>
            <a:off x="4541807" y="5141783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AIG Optimize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E2178FF2-28E5-4310-8011-12675AA78482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Framework</a:t>
            </a:r>
            <a:endParaRPr lang="en-HK" sz="3600" dirty="0"/>
          </a:p>
        </p:txBody>
      </p:sp>
    </p:spTree>
    <p:extLst>
      <p:ext uri="{BB962C8B-B14F-4D97-AF65-F5344CB8AC3E}">
        <p14:creationId xmlns:p14="http://schemas.microsoft.com/office/powerpoint/2010/main" val="121690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MFFW Enumeration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224151-5ED1-4585-9825-EC41BD45C29D}"/>
              </a:ext>
            </a:extLst>
          </p:cNvPr>
          <p:cNvSpPr txBox="1"/>
          <p:nvPr/>
        </p:nvSpPr>
        <p:spPr>
          <a:xfrm>
            <a:off x="283390" y="801725"/>
            <a:ext cx="9573223" cy="8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/>
              <a:t>We build MFFWs based on cuts. A k-input MFFW should be built upon a k-input cut.</a:t>
            </a:r>
          </a:p>
          <a:p>
            <a:pPr>
              <a:lnSpc>
                <a:spcPct val="125000"/>
              </a:lnSpc>
            </a:pPr>
            <a:r>
              <a:rPr lang="en-US" altLang="zh-CN" sz="2000" dirty="0"/>
              <a:t>This is to reduce the number of MFFWs we need to enumerate.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A5850B-A4C2-4BED-A2E9-B6DA4CD3A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3" y="2576511"/>
            <a:ext cx="3543765" cy="238966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0ED8FDC-8DF7-4163-80BE-74243590ED0C}"/>
              </a:ext>
            </a:extLst>
          </p:cNvPr>
          <p:cNvSpPr txBox="1"/>
          <p:nvPr/>
        </p:nvSpPr>
        <p:spPr>
          <a:xfrm flipH="1">
            <a:off x="2033802" y="5065313"/>
            <a:ext cx="1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Invalid Case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7DDBC5-32D7-4B65-981F-FF30A3A86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79" y="2400306"/>
            <a:ext cx="3361631" cy="3032775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FDCEB8E5-3AEB-42B6-B7A5-F37317281B98}"/>
              </a:ext>
            </a:extLst>
          </p:cNvPr>
          <p:cNvSpPr/>
          <p:nvPr/>
        </p:nvSpPr>
        <p:spPr>
          <a:xfrm>
            <a:off x="7126729" y="1949335"/>
            <a:ext cx="2532660" cy="2527068"/>
          </a:xfrm>
          <a:prstGeom prst="triangl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0FAB19-66FA-4FF0-9659-5A7F5E23CC44}"/>
              </a:ext>
            </a:extLst>
          </p:cNvPr>
          <p:cNvSpPr txBox="1"/>
          <p:nvPr/>
        </p:nvSpPr>
        <p:spPr>
          <a:xfrm>
            <a:off x="9214041" y="2734576"/>
            <a:ext cx="15915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The original cut</a:t>
            </a:r>
          </a:p>
          <a:p>
            <a:r>
              <a:rPr lang="en-HK" sz="1600" dirty="0"/>
              <a:t>with leave nodes</a:t>
            </a:r>
          </a:p>
          <a:p>
            <a:r>
              <a:rPr lang="en-HK" sz="1600" dirty="0"/>
              <a:t>{a, b, c, d}</a:t>
            </a: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0550C1F3-AC82-4F86-A8D3-E32C628F6567}"/>
              </a:ext>
            </a:extLst>
          </p:cNvPr>
          <p:cNvSpPr/>
          <p:nvPr/>
        </p:nvSpPr>
        <p:spPr>
          <a:xfrm>
            <a:off x="5636028" y="1949333"/>
            <a:ext cx="2668386" cy="2527069"/>
          </a:xfrm>
          <a:prstGeom prst="parallelogram">
            <a:avLst>
              <a:gd name="adj" fmla="val 49904"/>
            </a:avLst>
          </a:prstGeom>
          <a:noFill/>
          <a:ln w="19050" cap="flat" cmpd="sng" algn="ctr">
            <a:solidFill>
              <a:schemeClr val="accent6"/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B5B769-6A2F-46EB-A2B2-CCD081B56FF4}"/>
              </a:ext>
            </a:extLst>
          </p:cNvPr>
          <p:cNvSpPr txBox="1"/>
          <p:nvPr/>
        </p:nvSpPr>
        <p:spPr>
          <a:xfrm>
            <a:off x="4073594" y="2018931"/>
            <a:ext cx="24027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HK" sz="1600" dirty="0"/>
              <a:t>Later added nodes</a:t>
            </a:r>
          </a:p>
          <a:p>
            <a:pPr algn="r"/>
            <a:r>
              <a:rPr lang="en-HK" sz="1600" dirty="0"/>
              <a:t>which can be expressed by</a:t>
            </a:r>
          </a:p>
          <a:p>
            <a:pPr algn="r"/>
            <a:r>
              <a:rPr lang="en-HK" sz="1600" dirty="0"/>
              <a:t>{a, b, c, d}</a:t>
            </a:r>
          </a:p>
        </p:txBody>
      </p:sp>
    </p:spTree>
    <p:extLst>
      <p:ext uri="{BB962C8B-B14F-4D97-AF65-F5344CB8AC3E}">
        <p14:creationId xmlns:p14="http://schemas.microsoft.com/office/powerpoint/2010/main" val="4049840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Multiple outputs matching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F6B39C-695E-4183-A38C-195756A35FB1}"/>
              </a:ext>
            </a:extLst>
          </p:cNvPr>
          <p:cNvSpPr txBox="1"/>
          <p:nvPr/>
        </p:nvSpPr>
        <p:spPr>
          <a:xfrm>
            <a:off x="327916" y="762201"/>
            <a:ext cx="11536167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Similar to the fast matching algorithm for single output, we generate the semi-canonical form of the truth tables from 3  features: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HK" dirty="0"/>
              <a:t>Number of 1s of each truth table</a:t>
            </a:r>
          </a:p>
          <a:p>
            <a:pPr>
              <a:lnSpc>
                <a:spcPct val="125000"/>
              </a:lnSpc>
            </a:pPr>
            <a:r>
              <a:rPr lang="en-HK" dirty="0"/>
              <a:t>	Determine whether to negate the truth table.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HK" dirty="0"/>
              <a:t>Number of 1s when positive and negative of each input</a:t>
            </a:r>
          </a:p>
          <a:p>
            <a:pPr>
              <a:lnSpc>
                <a:spcPct val="125000"/>
              </a:lnSpc>
            </a:pPr>
            <a:r>
              <a:rPr lang="en-HK" dirty="0"/>
              <a:t>	Determine the order of the input, and determine whether to negate the input.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HK" dirty="0"/>
              <a:t>The numerical </a:t>
            </a:r>
            <a:r>
              <a:rPr lang="en-US" altLang="zh-CN" dirty="0"/>
              <a:t>value of each truth table</a:t>
            </a:r>
            <a:endParaRPr lang="en-HK" altLang="zh-CN" dirty="0"/>
          </a:p>
          <a:p>
            <a:pPr>
              <a:lnSpc>
                <a:spcPct val="125000"/>
              </a:lnSpc>
            </a:pPr>
            <a:r>
              <a:rPr lang="en-HK" altLang="zh-CN" dirty="0"/>
              <a:t>	Determine the order of truth tables in the final key.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C7173C9-3283-4A5F-9868-DE57345CD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366026"/>
              </p:ext>
            </p:extLst>
          </p:nvPr>
        </p:nvGraphicFramePr>
        <p:xfrm>
          <a:off x="3044042" y="4144488"/>
          <a:ext cx="5539204" cy="1903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4801">
                  <a:extLst>
                    <a:ext uri="{9D8B030D-6E8A-4147-A177-3AD203B41FA5}">
                      <a16:colId xmlns:a16="http://schemas.microsoft.com/office/drawing/2014/main" val="2010173004"/>
                    </a:ext>
                  </a:extLst>
                </a:gridCol>
                <a:gridCol w="1384801">
                  <a:extLst>
                    <a:ext uri="{9D8B030D-6E8A-4147-A177-3AD203B41FA5}">
                      <a16:colId xmlns:a16="http://schemas.microsoft.com/office/drawing/2014/main" val="2390153908"/>
                    </a:ext>
                  </a:extLst>
                </a:gridCol>
                <a:gridCol w="1384801">
                  <a:extLst>
                    <a:ext uri="{9D8B030D-6E8A-4147-A177-3AD203B41FA5}">
                      <a16:colId xmlns:a16="http://schemas.microsoft.com/office/drawing/2014/main" val="1391947937"/>
                    </a:ext>
                  </a:extLst>
                </a:gridCol>
                <a:gridCol w="1384801">
                  <a:extLst>
                    <a:ext uri="{9D8B030D-6E8A-4147-A177-3AD203B41FA5}">
                      <a16:colId xmlns:a16="http://schemas.microsoft.com/office/drawing/2014/main" val="2671719800"/>
                    </a:ext>
                  </a:extLst>
                </a:gridCol>
              </a:tblGrid>
              <a:tr h="606827"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MFFW Input 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Original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After Semi-canon</a:t>
                      </a:r>
                      <a:endParaRPr lang="en-HK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Compression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5361291"/>
                  </a:ext>
                </a:extLst>
              </a:tr>
              <a:tr h="432166"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3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397,722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817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99.79%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536052"/>
                  </a:ext>
                </a:extLst>
              </a:tr>
              <a:tr h="432166"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931,072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7,948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99.15%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973100"/>
                  </a:ext>
                </a:extLst>
              </a:tr>
              <a:tr h="432166"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5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2,286,595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43,327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dirty="0"/>
                        <a:t>98.11%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60618716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A6765A6-3B80-42B4-80FC-DC80FE58318B}"/>
              </a:ext>
            </a:extLst>
          </p:cNvPr>
          <p:cNvSpPr txBox="1"/>
          <p:nvPr/>
        </p:nvSpPr>
        <p:spPr>
          <a:xfrm>
            <a:off x="327916" y="3416721"/>
            <a:ext cx="946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We conduct experiments on the EPFL benchmark.</a:t>
            </a:r>
          </a:p>
          <a:p>
            <a:r>
              <a:rPr lang="en-HK" dirty="0"/>
              <a:t>The algorithm greatly reduce the size of our database and </a:t>
            </a:r>
            <a:r>
              <a:rPr lang="en-US" altLang="zh-CN" dirty="0"/>
              <a:t>prompt the effectiveness of rewriting.</a:t>
            </a:r>
            <a:r>
              <a:rPr lang="en-H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704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MFFW Database Construction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4FAEF3-C127-4A87-AD75-5E598D15AEED}"/>
              </a:ext>
            </a:extLst>
          </p:cNvPr>
          <p:cNvSpPr txBox="1"/>
          <p:nvPr/>
        </p:nvSpPr>
        <p:spPr>
          <a:xfrm>
            <a:off x="348017" y="798084"/>
            <a:ext cx="11027950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There are too many different MFFWs, so pre-computation is impossible.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We construct MFFW database by collecting good implementations from existing circuits.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To improve the quality of the database, we apply AIG optimization algorithms to MFFW in the database.</a:t>
            </a:r>
          </a:p>
        </p:txBody>
      </p:sp>
      <p:sp>
        <p:nvSpPr>
          <p:cNvPr id="4" name="圆柱形 3">
            <a:extLst>
              <a:ext uri="{FF2B5EF4-FFF2-40B4-BE49-F238E27FC236}">
                <a16:creationId xmlns:a16="http://schemas.microsoft.com/office/drawing/2014/main" id="{E5219D53-ABD9-4B77-B957-FF19BCD15C7D}"/>
              </a:ext>
            </a:extLst>
          </p:cNvPr>
          <p:cNvSpPr/>
          <p:nvPr/>
        </p:nvSpPr>
        <p:spPr>
          <a:xfrm>
            <a:off x="5216812" y="2613785"/>
            <a:ext cx="1088967" cy="100584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MFFW</a:t>
            </a:r>
          </a:p>
          <a:p>
            <a:pPr algn="ctr"/>
            <a:r>
              <a:rPr lang="en-HK" dirty="0"/>
              <a:t>database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81C1983-A9D7-433D-A9FC-BD6375CB5686}"/>
              </a:ext>
            </a:extLst>
          </p:cNvPr>
          <p:cNvSpPr/>
          <p:nvPr/>
        </p:nvSpPr>
        <p:spPr>
          <a:xfrm>
            <a:off x="3280434" y="4415059"/>
            <a:ext cx="1054001" cy="6334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cut rewrite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EB87CB-4D46-4797-8820-C2BD61B1A6D7}"/>
              </a:ext>
            </a:extLst>
          </p:cNvPr>
          <p:cNvSpPr/>
          <p:nvPr/>
        </p:nvSpPr>
        <p:spPr>
          <a:xfrm>
            <a:off x="4611247" y="4415059"/>
            <a:ext cx="1054001" cy="6334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balance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87D1474-A62F-4120-905E-257FDD3F1CD1}"/>
              </a:ext>
            </a:extLst>
          </p:cNvPr>
          <p:cNvSpPr/>
          <p:nvPr/>
        </p:nvSpPr>
        <p:spPr>
          <a:xfrm>
            <a:off x="5942060" y="4415059"/>
            <a:ext cx="1054001" cy="6334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refactor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6A4E9F4-4249-4726-ABE2-27192F696AB4}"/>
              </a:ext>
            </a:extLst>
          </p:cNvPr>
          <p:cNvSpPr/>
          <p:nvPr/>
        </p:nvSpPr>
        <p:spPr>
          <a:xfrm>
            <a:off x="7272873" y="4415059"/>
            <a:ext cx="1054001" cy="6334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/>
              <a:t>……</a:t>
            </a:r>
            <a:endParaRPr lang="en-HK" sz="1400" dirty="0"/>
          </a:p>
        </p:txBody>
      </p:sp>
      <p:cxnSp>
        <p:nvCxnSpPr>
          <p:cNvPr id="10" name="连接符: 肘形 9">
            <a:extLst>
              <a:ext uri="{FF2B5EF4-FFF2-40B4-BE49-F238E27FC236}">
                <a16:creationId xmlns:a16="http://schemas.microsoft.com/office/drawing/2014/main" id="{03FBBEBB-A733-4A3D-ADEA-F4FF17127CEE}"/>
              </a:ext>
            </a:extLst>
          </p:cNvPr>
          <p:cNvCxnSpPr>
            <a:stCxn id="4" idx="2"/>
            <a:endCxn id="6" idx="1"/>
          </p:cNvCxnSpPr>
          <p:nvPr/>
        </p:nvCxnSpPr>
        <p:spPr>
          <a:xfrm rot="10800000" flipV="1">
            <a:off x="3280434" y="3116704"/>
            <a:ext cx="1936378" cy="1615103"/>
          </a:xfrm>
          <a:prstGeom prst="bentConnector3">
            <a:avLst>
              <a:gd name="adj1" fmla="val 111806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9305D296-C1CE-4642-BEE1-C89BAC9DB610}"/>
              </a:ext>
            </a:extLst>
          </p:cNvPr>
          <p:cNvCxnSpPr>
            <a:cxnSpLocks/>
            <a:stCxn id="9" idx="3"/>
            <a:endCxn id="4" idx="4"/>
          </p:cNvCxnSpPr>
          <p:nvPr/>
        </p:nvCxnSpPr>
        <p:spPr>
          <a:xfrm flipH="1" flipV="1">
            <a:off x="6305779" y="3116705"/>
            <a:ext cx="2021095" cy="1615103"/>
          </a:xfrm>
          <a:prstGeom prst="bentConnector3">
            <a:avLst>
              <a:gd name="adj1" fmla="val -1131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28A9B62-D7D2-4C8A-BF2B-28DB66B3838F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334435" y="4731808"/>
            <a:ext cx="2768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BAEA899-9F78-4D45-996F-7F1D5F8400DE}"/>
              </a:ext>
            </a:extLst>
          </p:cNvPr>
          <p:cNvCxnSpPr>
            <a:cxnSpLocks/>
          </p:cNvCxnSpPr>
          <p:nvPr/>
        </p:nvCxnSpPr>
        <p:spPr>
          <a:xfrm>
            <a:off x="5665248" y="4731807"/>
            <a:ext cx="2768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819B47B-AC6C-4965-BE0C-89E733633AEC}"/>
              </a:ext>
            </a:extLst>
          </p:cNvPr>
          <p:cNvCxnSpPr>
            <a:cxnSpLocks/>
          </p:cNvCxnSpPr>
          <p:nvPr/>
        </p:nvCxnSpPr>
        <p:spPr>
          <a:xfrm>
            <a:off x="6996061" y="4734731"/>
            <a:ext cx="2768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3F2C986-251A-4254-B8B5-0F93718C93F8}"/>
              </a:ext>
            </a:extLst>
          </p:cNvPr>
          <p:cNvSpPr txBox="1"/>
          <p:nvPr/>
        </p:nvSpPr>
        <p:spPr>
          <a:xfrm>
            <a:off x="3416689" y="2808926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select MFFWs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BFB49C-73E3-45C3-8C5C-685E58D62F9D}"/>
              </a:ext>
            </a:extLst>
          </p:cNvPr>
          <p:cNvSpPr txBox="1"/>
          <p:nvPr/>
        </p:nvSpPr>
        <p:spPr>
          <a:xfrm>
            <a:off x="7043720" y="2811898"/>
            <a:ext cx="702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598280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Experimental Results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801508-C682-4DC2-86C1-1B26E7E2C73A}"/>
              </a:ext>
            </a:extLst>
          </p:cNvPr>
          <p:cNvSpPr txBox="1"/>
          <p:nvPr/>
        </p:nvSpPr>
        <p:spPr>
          <a:xfrm>
            <a:off x="348018" y="766933"/>
            <a:ext cx="11622309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HK" dirty="0"/>
              <a:t>All the experiments are conducted on the EPFL Combinational Benchmark Suite.</a:t>
            </a:r>
          </a:p>
          <a:p>
            <a:r>
              <a:rPr lang="en-HK" dirty="0"/>
              <a:t>We compare our algorithms with </a:t>
            </a:r>
            <a:r>
              <a:rPr lang="en-HK" i="1" dirty="0"/>
              <a:t>window rewriting </a:t>
            </a:r>
            <a:r>
              <a:rPr lang="en-HK" dirty="0"/>
              <a:t>and </a:t>
            </a:r>
            <a:r>
              <a:rPr lang="en-HK" i="1" dirty="0"/>
              <a:t>ABC </a:t>
            </a:r>
            <a:r>
              <a:rPr lang="en-HK" i="1" dirty="0" err="1"/>
              <a:t>drw</a:t>
            </a:r>
            <a:r>
              <a:rPr lang="en-HK" dirty="0"/>
              <a:t>. For the sake of fairness, all basic units (window, MFFW, cuts) are 4-input.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E9ABB27-061C-4B5E-9A09-1E77EA0B1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23164"/>
              </p:ext>
            </p:extLst>
          </p:nvPr>
        </p:nvGraphicFramePr>
        <p:xfrm>
          <a:off x="2140321" y="1855694"/>
          <a:ext cx="7911358" cy="4509675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200913">
                  <a:extLst>
                    <a:ext uri="{9D8B030D-6E8A-4147-A177-3AD203B41FA5}">
                      <a16:colId xmlns:a16="http://schemas.microsoft.com/office/drawing/2014/main" val="2059840648"/>
                    </a:ext>
                  </a:extLst>
                </a:gridCol>
                <a:gridCol w="1017567">
                  <a:extLst>
                    <a:ext uri="{9D8B030D-6E8A-4147-A177-3AD203B41FA5}">
                      <a16:colId xmlns:a16="http://schemas.microsoft.com/office/drawing/2014/main" val="2954598028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852205401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1907507222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3843566266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3646115384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3749617928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645185269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3972395027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344083191"/>
                    </a:ext>
                  </a:extLst>
                </a:gridCol>
                <a:gridCol w="632542">
                  <a:extLst>
                    <a:ext uri="{9D8B030D-6E8A-4147-A177-3AD203B41FA5}">
                      <a16:colId xmlns:a16="http://schemas.microsoft.com/office/drawing/2014/main" val="1186406503"/>
                    </a:ext>
                  </a:extLst>
                </a:gridCol>
              </a:tblGrid>
              <a:tr h="19125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Benchmark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State-of-the-art Methods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Our Method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621471"/>
                  </a:ext>
                </a:extLst>
              </a:tr>
              <a:tr h="191250">
                <a:tc gridSpan="2" v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 err="1">
                          <a:effectLst/>
                        </a:rPr>
                        <a:t>Drw</a:t>
                      </a:r>
                      <a:r>
                        <a:rPr lang="en-HK" sz="1100" u="none" strike="noStrike" dirty="0">
                          <a:effectLst/>
                        </a:rPr>
                        <a:t> Rewriting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Window Rewriting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129289"/>
                  </a:ext>
                </a:extLst>
              </a:tr>
              <a:tr h="1912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Name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Size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Time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Size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Improv.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Time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Size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Improv.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Time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Size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Improv.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204459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Adder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1,020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1,020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0.00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892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12.55%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892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12.55%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1475051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Barrel shifter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3,336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3,141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5.85%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3,141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5.85%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3,141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5.85%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3678240972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Divisor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57,247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0.69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41,197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28.04%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41,267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27.91%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1.15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40,432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29.37%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152618360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Hypotenuse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214,335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2.29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213,149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0.55%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0.61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210,402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1.83%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4.13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206,794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3.52%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1478723142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Log2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32,060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0.33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29,761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7.17%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30,294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5.51%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0.78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29,494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595468709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Max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2,865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2,862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2,862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0.10%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2,862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247275129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Multiplier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27,062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0.25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24,764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8.49%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25,706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5.01%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24,279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10.28%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1027245703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Sine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5,416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5,191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4.15%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5,158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4.76%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5,092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5.98%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4259222677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Square-root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24,618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0.79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18,481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24.93%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18,719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23.96%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0.51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18,369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25.38%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1075488393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Square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18,484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17,758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3.93%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17,502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5.31%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0.38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17,081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7.59%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2613494417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Arbiter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11,839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11,839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0.00%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11,839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0.21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11,839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2265585593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Cavlc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693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684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1.30%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693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672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3.03%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3952172009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Ctrl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174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122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29.89%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33.33%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97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44.25%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1043430041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Dec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304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0.00%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561916633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I2c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1,342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1,280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4.62%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1,340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1,280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4.62%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3297256840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Int2float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260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222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14.62%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258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0.77%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217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16.54%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2461551288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Mem_ctrl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46,836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0.34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46,291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1.16%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46,617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0.47%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0.58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46,137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1.49%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806911759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Priority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978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852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12.88%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788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19.43%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0.05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499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48.98%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4152401134"/>
                  </a:ext>
                </a:extLst>
              </a:tr>
              <a:tr h="1861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Router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257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4.28%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5.06%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5.06%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/>
                </a:tc>
                <a:extLst>
                  <a:ext uri="{0D108BD9-81ED-4DB2-BD59-A6C34878D82A}">
                    <a16:rowId xmlns:a16="http://schemas.microsoft.com/office/drawing/2014/main" val="834214939"/>
                  </a:ext>
                </a:extLst>
              </a:tr>
              <a:tr h="191250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Voter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13,758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10,384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24.52%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9,593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30.27%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0.27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8,611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37.41%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191666"/>
                  </a:ext>
                </a:extLst>
              </a:tr>
              <a:tr h="207825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u="none" strike="noStrike" dirty="0">
                          <a:effectLst/>
                        </a:rPr>
                        <a:t>Average</a:t>
                      </a:r>
                      <a:endParaRPr lang="en-H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 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 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8.83%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 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9.13%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 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13.50%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6664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39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Experimental Results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075D94F-B065-4F8E-86AB-389F9646FCDA}"/>
              </a:ext>
            </a:extLst>
          </p:cNvPr>
          <p:cNvSpPr txBox="1"/>
          <p:nvPr/>
        </p:nvSpPr>
        <p:spPr>
          <a:xfrm>
            <a:off x="301756" y="798084"/>
            <a:ext cx="11588488" cy="96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To further explore the </a:t>
            </a:r>
            <a:r>
              <a:rPr lang="en-US" altLang="zh-CN" dirty="0"/>
              <a:t>effect of database, we conduct experiments under three conditions: </a:t>
            </a:r>
          </a:p>
          <a:p>
            <a:r>
              <a:rPr lang="en-US" altLang="zh-CN" dirty="0"/>
              <a:t>No database, runtime-built database and pre-built database.</a:t>
            </a:r>
            <a:endParaRPr lang="en-HK" dirty="0"/>
          </a:p>
          <a:p>
            <a:pPr>
              <a:lnSpc>
                <a:spcPct val="125000"/>
              </a:lnSpc>
            </a:pPr>
            <a:r>
              <a:rPr lang="en-HK" dirty="0"/>
              <a:t>It is interesting that AIG optimization can work </a:t>
            </a:r>
            <a:r>
              <a:rPr lang="en-US" altLang="zh-CN" dirty="0"/>
              <a:t>effectively on MFFW, but without database the runtime is unacceptable</a:t>
            </a:r>
            <a:r>
              <a:rPr lang="en-HK" altLang="zh-CN" dirty="0"/>
              <a:t>.</a:t>
            </a:r>
            <a:endParaRPr lang="en-HK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550338B-BB0C-4DDE-9F54-203F404F4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194498"/>
              </p:ext>
            </p:extLst>
          </p:nvPr>
        </p:nvGraphicFramePr>
        <p:xfrm>
          <a:off x="2192977" y="1844184"/>
          <a:ext cx="7330408" cy="452317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875118">
                  <a:extLst>
                    <a:ext uri="{9D8B030D-6E8A-4147-A177-3AD203B41FA5}">
                      <a16:colId xmlns:a16="http://schemas.microsoft.com/office/drawing/2014/main" val="732483360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16242176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1094809521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2490171478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3129358868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1925732564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3648640391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1219392151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3064750632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1874461041"/>
                    </a:ext>
                  </a:extLst>
                </a:gridCol>
                <a:gridCol w="645529">
                  <a:extLst>
                    <a:ext uri="{9D8B030D-6E8A-4147-A177-3AD203B41FA5}">
                      <a16:colId xmlns:a16="http://schemas.microsoft.com/office/drawing/2014/main" val="3397478181"/>
                    </a:ext>
                  </a:extLst>
                </a:gridCol>
              </a:tblGrid>
              <a:tr h="20031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Benchmark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Without DB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Runtime DB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Pre-built DB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220890"/>
                  </a:ext>
                </a:extLst>
              </a:tr>
              <a:tr h="200318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Time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Size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Improv.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Time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Size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Improv.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Time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Size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Improv.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31442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Adder</a:t>
                      </a: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1,020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1.03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893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12.45%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892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12.55%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892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12.55%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8029220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 shifter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3,336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6.21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3,141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5.85%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3,141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5.85%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3,141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5.85%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116541861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Divisor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57,247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155.24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40,860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28.63%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0.01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40,793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28.74%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1.15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40,432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29.37%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815057797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Hypotenuse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214,335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536.77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206,846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3.49%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0.61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206,801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3.52%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4.13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206,794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3.52%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14794962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Log2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32,060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86.59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29,520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7.92%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29,518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7.93%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0.78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29,494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48099146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2,865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2,862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2,862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2,862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031052295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Multiplier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27,062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59.86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24,325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10.11%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24,323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10.12%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24,279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10.28%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42974997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Sine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5,416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14.00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5,094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5.95%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5,094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5.95%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5,092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5.98%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030071840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Square-root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24,618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51.63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18,369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25.38%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18,369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25.38%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0.51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18,369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25.38%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280129605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Square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18,484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39.59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17,802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3.69%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17,801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3.70%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0.38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17,081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7.59%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72187693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Arbiter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11,839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36.53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11,839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11,839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0.21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11,839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92557439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Cavlc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1.20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672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3.03%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672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3.03%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672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3.03%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58236686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Ctrl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97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44.25%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97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44.25%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97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44.25%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55230842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453070981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1,342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1.94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1,281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4.55%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1,280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4.62%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1,280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4.62%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150165901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Int2float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0.43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217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16.54%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217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16.54%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217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16.54%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70321242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Mem_ctrl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46,836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76.37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46,156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1.45%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0.10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46,138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1.49%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0.58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46,137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1.49%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10000724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Priority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2.14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499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48.98%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499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48.98%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499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48.98%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19453861"/>
                  </a:ext>
                </a:extLst>
              </a:tr>
              <a:tr h="194976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Router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0.67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5.06%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0.00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5.06%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0.03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244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5.06%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235231904"/>
                  </a:ext>
                </a:extLst>
              </a:tr>
              <a:tr h="200318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Voter</a:t>
                      </a: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13,758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25.25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8,749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36.41%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0.05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8,611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37.41%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0.27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8,611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37.41%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332647"/>
                  </a:ext>
                </a:extLst>
              </a:tr>
              <a:tr h="217679"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 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13.38%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 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13.45%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>
                          <a:effectLst/>
                        </a:rPr>
                        <a:t> </a:t>
                      </a:r>
                      <a:endParaRPr lang="en-H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100" u="none" strike="noStrike" dirty="0">
                          <a:effectLst/>
                        </a:rPr>
                        <a:t>13.50%</a:t>
                      </a:r>
                      <a:endParaRPr lang="en-H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3251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5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Conclusions &amp; Future Work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B7C57C-44B4-4629-AFD6-2FE797A3A7EA}"/>
              </a:ext>
            </a:extLst>
          </p:cNvPr>
          <p:cNvSpPr txBox="1"/>
          <p:nvPr/>
        </p:nvSpPr>
        <p:spPr>
          <a:xfrm>
            <a:off x="348017" y="780380"/>
            <a:ext cx="11495966" cy="2209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/>
              <a:t>In this work, we propose a novel rewriting framework based on Maximum Fanout-Free Window. Our contribution can be summarized as follows: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Based on cuts, we propose the enumeration method for MFFW.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We propose a fast NPN-equivalence checking algorithm for multiple-output structure.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We propose a practical way to effectively improve the quality of our MFFW database.</a:t>
            </a:r>
          </a:p>
          <a:p>
            <a:pPr>
              <a:lnSpc>
                <a:spcPct val="125000"/>
              </a:lnSpc>
            </a:pPr>
            <a:r>
              <a:rPr lang="en-US" sz="2000" dirty="0"/>
              <a:t>The experiments result show the </a:t>
            </a:r>
            <a:r>
              <a:rPr lang="en-US" altLang="zh-CN" sz="2000" dirty="0"/>
              <a:t>effectiveness and efficiency of our proposed framework.</a:t>
            </a:r>
            <a:endParaRPr 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685373-1CD7-45AC-B0E6-39A8667C9C2C}"/>
              </a:ext>
            </a:extLst>
          </p:cNvPr>
          <p:cNvSpPr txBox="1"/>
          <p:nvPr/>
        </p:nvSpPr>
        <p:spPr>
          <a:xfrm>
            <a:off x="348017" y="2926087"/>
            <a:ext cx="11495966" cy="8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HK" sz="2000" dirty="0"/>
              <a:t>However, there is still much to do to improve the running speed of our framework.</a:t>
            </a:r>
          </a:p>
          <a:p>
            <a:pPr>
              <a:lnSpc>
                <a:spcPct val="125000"/>
              </a:lnSpc>
            </a:pPr>
            <a:r>
              <a:rPr lang="en-HK" sz="2000" dirty="0"/>
              <a:t>It is a also a very interesting problem to explore the usage of MFFWs in other synthesis steps.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983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References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8AB166-B072-44F4-9F87-44B4DA3A43B9}"/>
              </a:ext>
            </a:extLst>
          </p:cNvPr>
          <p:cNvSpPr/>
          <p:nvPr/>
        </p:nvSpPr>
        <p:spPr>
          <a:xfrm>
            <a:off x="348018" y="798084"/>
            <a:ext cx="114959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HK" dirty="0" err="1"/>
              <a:t>Mishchenko</a:t>
            </a:r>
            <a:r>
              <a:rPr lang="en-HK" dirty="0"/>
              <a:t>, A., Chatterjee, S., &amp; Brayton, R. (2006, July). DAG-aware AIG rewriting a fresh look at combinational logic synthesis. In </a:t>
            </a:r>
            <a:r>
              <a:rPr lang="en-HK" i="1" dirty="0"/>
              <a:t>Proceedings of the 43rd annual Design Automation Conference</a:t>
            </a:r>
            <a:r>
              <a:rPr lang="en-HK" dirty="0"/>
              <a:t> (pp. 532-535).</a:t>
            </a:r>
            <a:endParaRPr lang="en-HK" dirty="0">
              <a:solidFill>
                <a:srgbClr val="22222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HK" dirty="0">
                <a:solidFill>
                  <a:srgbClr val="222222"/>
                </a:solidFill>
              </a:rPr>
              <a:t>Yang, W., Wang, L., &amp; </a:t>
            </a:r>
            <a:r>
              <a:rPr lang="en-HK" dirty="0" err="1">
                <a:solidFill>
                  <a:srgbClr val="222222"/>
                </a:solidFill>
              </a:rPr>
              <a:t>Mishchenko</a:t>
            </a:r>
            <a:r>
              <a:rPr lang="en-HK" dirty="0">
                <a:solidFill>
                  <a:srgbClr val="222222"/>
                </a:solidFill>
              </a:rPr>
              <a:t>, A. (2012, November). Lazy man's logic synthesis. In </a:t>
            </a:r>
            <a:r>
              <a:rPr lang="en-HK" i="1" dirty="0">
                <a:solidFill>
                  <a:srgbClr val="222222"/>
                </a:solidFill>
              </a:rPr>
              <a:t>Proceedings of the International Conference on Computer-Aided Design</a:t>
            </a:r>
            <a:r>
              <a:rPr lang="en-HK" dirty="0">
                <a:solidFill>
                  <a:srgbClr val="222222"/>
                </a:solidFill>
              </a:rPr>
              <a:t> (pp. 597-604).</a:t>
            </a:r>
          </a:p>
          <a:p>
            <a:pPr marL="342900" indent="-342900">
              <a:buFont typeface="+mj-lt"/>
              <a:buAutoNum type="arabicPeriod"/>
            </a:pPr>
            <a:r>
              <a:rPr lang="en-HK" dirty="0" err="1"/>
              <a:t>Riener</a:t>
            </a:r>
            <a:r>
              <a:rPr lang="en-HK" dirty="0"/>
              <a:t>, H., Lee, S. Y., </a:t>
            </a:r>
            <a:r>
              <a:rPr lang="en-HK" dirty="0" err="1"/>
              <a:t>Mishchenko</a:t>
            </a:r>
            <a:r>
              <a:rPr lang="en-HK" dirty="0"/>
              <a:t>, A., &amp; De </a:t>
            </a:r>
            <a:r>
              <a:rPr lang="en-HK" dirty="0" err="1"/>
              <a:t>Micheli</a:t>
            </a:r>
            <a:r>
              <a:rPr lang="en-HK" dirty="0"/>
              <a:t>, G. (2022, January). Boolean rewriting strikes back: </a:t>
            </a:r>
            <a:r>
              <a:rPr lang="en-HK" dirty="0" err="1"/>
              <a:t>Reconvergence</a:t>
            </a:r>
            <a:r>
              <a:rPr lang="en-HK" dirty="0"/>
              <a:t>-driven windowing meets </a:t>
            </a:r>
            <a:r>
              <a:rPr lang="en-HK" dirty="0" err="1"/>
              <a:t>resynthesis</a:t>
            </a:r>
            <a:r>
              <a:rPr lang="en-HK" dirty="0"/>
              <a:t>. In </a:t>
            </a:r>
            <a:r>
              <a:rPr lang="en-HK" i="1" dirty="0"/>
              <a:t>2022 27th Asia and South Pacific Design Automation Conference (ASP-DAC)</a:t>
            </a:r>
            <a:r>
              <a:rPr lang="en-HK" dirty="0"/>
              <a:t> (pp. 395-402). IEEE.</a:t>
            </a:r>
          </a:p>
          <a:p>
            <a:pPr marL="342900" indent="-342900">
              <a:buFont typeface="+mj-lt"/>
              <a:buAutoNum type="arabicPeriod"/>
            </a:pPr>
            <a:r>
              <a:rPr lang="en-HK" dirty="0"/>
              <a:t>Huang, Z., Wang, L., </a:t>
            </a:r>
            <a:r>
              <a:rPr lang="en-HK" dirty="0" err="1"/>
              <a:t>Nasikovskiy</a:t>
            </a:r>
            <a:r>
              <a:rPr lang="en-HK" dirty="0"/>
              <a:t>, Y., &amp; </a:t>
            </a:r>
            <a:r>
              <a:rPr lang="en-HK" dirty="0" err="1"/>
              <a:t>Mishchenko</a:t>
            </a:r>
            <a:r>
              <a:rPr lang="en-HK" dirty="0"/>
              <a:t>, A. (2013, December). Fast Boolean matching based on NPN classification. In </a:t>
            </a:r>
            <a:r>
              <a:rPr lang="en-HK" i="1" dirty="0"/>
              <a:t>2013 International Conference on Field-Programmable Technology (FPT)</a:t>
            </a:r>
            <a:r>
              <a:rPr lang="en-HK" dirty="0"/>
              <a:t> (pp. 310-313). IEEE.</a:t>
            </a:r>
            <a:endParaRPr lang="en-HK" dirty="0">
              <a:solidFill>
                <a:srgbClr val="22222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HK" dirty="0" err="1"/>
              <a:t>Amarú</a:t>
            </a:r>
            <a:r>
              <a:rPr lang="en-HK" dirty="0"/>
              <a:t>, L., </a:t>
            </a:r>
            <a:r>
              <a:rPr lang="en-HK" dirty="0" err="1"/>
              <a:t>Gaillardon</a:t>
            </a:r>
            <a:r>
              <a:rPr lang="en-HK" dirty="0"/>
              <a:t>, P. E., &amp; De </a:t>
            </a:r>
            <a:r>
              <a:rPr lang="en-HK" dirty="0" err="1"/>
              <a:t>Micheli</a:t>
            </a:r>
            <a:r>
              <a:rPr lang="en-HK" dirty="0"/>
              <a:t>, G. (2015). The EPFL combinational benchmark suite. In </a:t>
            </a:r>
            <a:r>
              <a:rPr lang="en-HK" i="1" dirty="0"/>
              <a:t>Proceedings of the 24th International Workshop on Logic &amp; Synthesis (IWLS)</a:t>
            </a:r>
            <a:r>
              <a:rPr lang="en-HK" dirty="0"/>
              <a:t> (No. CONF).</a:t>
            </a:r>
          </a:p>
          <a:p>
            <a:pPr marL="342900" indent="-342900">
              <a:buFont typeface="+mj-lt"/>
              <a:buAutoNum type="arabicPeriod"/>
            </a:pPr>
            <a:r>
              <a:rPr lang="en-HK" dirty="0"/>
              <a:t>Brayton, R., &amp; </a:t>
            </a:r>
            <a:r>
              <a:rPr lang="en-HK" dirty="0" err="1"/>
              <a:t>Mishchenko</a:t>
            </a:r>
            <a:r>
              <a:rPr lang="en-HK" dirty="0"/>
              <a:t>, A. (2010). ABC: An academic industrial-strength verification tool. In </a:t>
            </a:r>
            <a:r>
              <a:rPr lang="en-HK" i="1" dirty="0"/>
              <a:t>Computer Aided Verification: 22nd International Conference, CAV 2010, Edinburgh, UK, July 15-19, 2010. Proceedings 22</a:t>
            </a:r>
            <a:r>
              <a:rPr lang="en-HK" dirty="0"/>
              <a:t> (pp. 24-40). Springer Berlin Heidelberg.</a:t>
            </a:r>
          </a:p>
        </p:txBody>
      </p:sp>
    </p:spTree>
    <p:extLst>
      <p:ext uri="{BB962C8B-B14F-4D97-AF65-F5344CB8AC3E}">
        <p14:creationId xmlns:p14="http://schemas.microsoft.com/office/powerpoint/2010/main" val="1338323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33EC79-4D56-499D-8289-24B42C3796B7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Appendix</a:t>
            </a:r>
            <a:endParaRPr lang="en-HK" sz="3600" dirty="0"/>
          </a:p>
        </p:txBody>
      </p:sp>
    </p:spTree>
    <p:extLst>
      <p:ext uri="{BB962C8B-B14F-4D97-AF65-F5344CB8AC3E}">
        <p14:creationId xmlns:p14="http://schemas.microsoft.com/office/powerpoint/2010/main" val="31022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EB03-8380-DA47-BBA6-C12D32F83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056" y="843147"/>
            <a:ext cx="8229792" cy="2909453"/>
          </a:xfrm>
        </p:spPr>
        <p:txBody>
          <a:bodyPr>
            <a:noAutofit/>
          </a:bodyPr>
          <a:lstStyle/>
          <a:p>
            <a:r>
              <a:rPr lang="en-HK" sz="4800" dirty="0"/>
              <a:t>A Database Dependent Framework for K-Input Maximum Fanout-Free Window Rewriting</a:t>
            </a:r>
            <a:endParaRPr lang="en-US" sz="4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5A60BF-810E-46A9-BB6C-C4BABEC2EFCE}"/>
              </a:ext>
            </a:extLst>
          </p:cNvPr>
          <p:cNvSpPr txBox="1"/>
          <p:nvPr/>
        </p:nvSpPr>
        <p:spPr>
          <a:xfrm>
            <a:off x="1735673" y="3752600"/>
            <a:ext cx="628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Xuliang</a:t>
            </a:r>
            <a:r>
              <a:rPr lang="en-US" altLang="zh-CN" sz="2000" dirty="0"/>
              <a:t> Zhu, Ruofei Tang</a:t>
            </a:r>
            <a:r>
              <a:rPr lang="en-US" altLang="zh-CN" sz="2000" baseline="30000" dirty="0"/>
              <a:t>*</a:t>
            </a:r>
            <a:r>
              <a:rPr lang="en-US" altLang="zh-CN" sz="2000" dirty="0"/>
              <a:t>, Lei Chen, Xing Li, Xin Huang, </a:t>
            </a:r>
            <a:r>
              <a:rPr lang="en-US" altLang="zh-CN" sz="2000" dirty="0" err="1"/>
              <a:t>Mingxuan</a:t>
            </a:r>
            <a:r>
              <a:rPr lang="en-US" altLang="zh-CN" sz="2000" dirty="0"/>
              <a:t> Yuan, </a:t>
            </a:r>
            <a:r>
              <a:rPr lang="en-US" altLang="zh-CN" sz="2000" dirty="0" err="1"/>
              <a:t>Weihua</a:t>
            </a:r>
            <a:r>
              <a:rPr lang="en-US" altLang="zh-CN" sz="2000" dirty="0"/>
              <a:t> Sheng, </a:t>
            </a:r>
            <a:r>
              <a:rPr lang="en-US" altLang="zh-CN" sz="2000" dirty="0" err="1"/>
              <a:t>Jiangliang</a:t>
            </a:r>
            <a:r>
              <a:rPr lang="en-US" altLang="zh-CN" sz="2000" dirty="0"/>
              <a:t> Xu</a:t>
            </a:r>
            <a:endParaRPr lang="en-HK" sz="2000" dirty="0"/>
          </a:p>
        </p:txBody>
      </p:sp>
      <p:pic>
        <p:nvPicPr>
          <p:cNvPr id="8" name="Google Shape;62;p14" descr="Image result for hkbu">
            <a:extLst>
              <a:ext uri="{FF2B5EF4-FFF2-40B4-BE49-F238E27FC236}">
                <a16:creationId xmlns:a16="http://schemas.microsoft.com/office/drawing/2014/main" id="{CC18580B-1F1A-409D-A666-F6BBDE569C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639" y="4671443"/>
            <a:ext cx="2184935" cy="190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uawei Logo and symbol, meaning, history, PNG, brand">
            <a:extLst>
              <a:ext uri="{FF2B5EF4-FFF2-40B4-BE49-F238E27FC236}">
                <a16:creationId xmlns:a16="http://schemas.microsoft.com/office/drawing/2014/main" id="{7982819B-69DF-4A82-9725-17A6ADBE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97" y="4626404"/>
            <a:ext cx="3390229" cy="19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43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E43B9B-8A0E-4B95-B43E-4886BC07610A}"/>
              </a:ext>
            </a:extLst>
          </p:cNvPr>
          <p:cNvSpPr txBox="1"/>
          <p:nvPr/>
        </p:nvSpPr>
        <p:spPr>
          <a:xfrm>
            <a:off x="252420" y="322564"/>
            <a:ext cx="361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Multiple outputs matching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741AF4-3CDC-466C-BCF7-A2D9FFF92DAF}"/>
              </a:ext>
            </a:extLst>
          </p:cNvPr>
          <p:cNvSpPr txBox="1"/>
          <p:nvPr/>
        </p:nvSpPr>
        <p:spPr>
          <a:xfrm>
            <a:off x="252421" y="784229"/>
            <a:ext cx="795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In past works of rewriting, NPN canonical form is used as the key of the database.   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3399FF-B645-4071-9B77-7BE8B293A03E}"/>
              </a:ext>
            </a:extLst>
          </p:cNvPr>
          <p:cNvSpPr txBox="1"/>
          <p:nvPr/>
        </p:nvSpPr>
        <p:spPr>
          <a:xfrm>
            <a:off x="252421" y="1153561"/>
            <a:ext cx="861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00B0F0"/>
                </a:solidFill>
              </a:rPr>
              <a:t>NP</a:t>
            </a:r>
            <a:r>
              <a:rPr lang="en-HK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HK" dirty="0"/>
              <a:t> refers to the </a:t>
            </a:r>
            <a:r>
              <a:rPr lang="en-US" b="1" dirty="0">
                <a:solidFill>
                  <a:srgbClr val="00B0F0"/>
                </a:solidFill>
              </a:rPr>
              <a:t>N</a:t>
            </a:r>
            <a:r>
              <a:rPr lang="en-US" altLang="zh-CN" dirty="0"/>
              <a:t>egation and </a:t>
            </a:r>
            <a:r>
              <a:rPr lang="en-US" altLang="zh-CN" b="1" dirty="0">
                <a:solidFill>
                  <a:srgbClr val="00B0F0"/>
                </a:solidFill>
              </a:rPr>
              <a:t>P</a:t>
            </a:r>
            <a:r>
              <a:rPr lang="en-US" altLang="zh-CN" dirty="0"/>
              <a:t>ermutation of the input, and the </a:t>
            </a:r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US" altLang="zh-CN" dirty="0"/>
              <a:t>egation of the output. </a:t>
            </a:r>
            <a:endParaRPr lang="en-HK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A9FEFAE-33C9-43DD-BDE6-8AA966720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4" y="1666318"/>
            <a:ext cx="1951165" cy="21791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828E79-3435-44E7-B7CE-7029725C0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19" y="1585021"/>
            <a:ext cx="2023958" cy="226040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1874A9B-46D9-4200-8FC6-47560579F5B3}"/>
              </a:ext>
            </a:extLst>
          </p:cNvPr>
          <p:cNvSpPr txBox="1"/>
          <p:nvPr/>
        </p:nvSpPr>
        <p:spPr>
          <a:xfrm>
            <a:off x="3478387" y="3908429"/>
            <a:ext cx="1697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negation of inputs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F50C43E-41D7-4E67-9E89-7CF906B0184B}"/>
              </a:ext>
            </a:extLst>
          </p:cNvPr>
          <p:cNvSpPr txBox="1"/>
          <p:nvPr/>
        </p:nvSpPr>
        <p:spPr>
          <a:xfrm>
            <a:off x="1122049" y="3908429"/>
            <a:ext cx="1614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original structure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E45A33C-2F46-451C-A456-8FDE66382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87" y="1585021"/>
            <a:ext cx="2023959" cy="226040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04A117E-DE0E-4AE1-84C8-53DD3E10C43E}"/>
              </a:ext>
            </a:extLst>
          </p:cNvPr>
          <p:cNvSpPr txBox="1"/>
          <p:nvPr/>
        </p:nvSpPr>
        <p:spPr>
          <a:xfrm>
            <a:off x="5785502" y="3908429"/>
            <a:ext cx="2014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permutation of inputs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A857C54-E1F8-4EFF-9D53-ACCA26735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67" y="1573978"/>
            <a:ext cx="2023957" cy="22509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2DBA001-7239-46A6-9DDE-DCB0BAD6FFE3}"/>
              </a:ext>
            </a:extLst>
          </p:cNvPr>
          <p:cNvSpPr txBox="1"/>
          <p:nvPr/>
        </p:nvSpPr>
        <p:spPr>
          <a:xfrm>
            <a:off x="8575795" y="3908429"/>
            <a:ext cx="1748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negation of output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7E48ADB-8915-4C96-848E-8D2B880988F7}"/>
              </a:ext>
            </a:extLst>
          </p:cNvPr>
          <p:cNvSpPr txBox="1"/>
          <p:nvPr/>
        </p:nvSpPr>
        <p:spPr>
          <a:xfrm>
            <a:off x="5812945" y="4384856"/>
            <a:ext cx="1879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500" dirty="0"/>
              <a:t>Truth Table = </a:t>
            </a:r>
          </a:p>
          <a:p>
            <a:pPr algn="ctr"/>
            <a:r>
              <a:rPr lang="en-HK" sz="1500" dirty="0"/>
              <a:t>1110 0000 0000 0000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E7AF82-D3C1-4FAC-A04A-8BEF542A271B}"/>
              </a:ext>
            </a:extLst>
          </p:cNvPr>
          <p:cNvSpPr txBox="1"/>
          <p:nvPr/>
        </p:nvSpPr>
        <p:spPr>
          <a:xfrm>
            <a:off x="3347293" y="4383557"/>
            <a:ext cx="1879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500" dirty="0"/>
              <a:t>Truth Table = </a:t>
            </a:r>
          </a:p>
          <a:p>
            <a:pPr algn="ctr"/>
            <a:r>
              <a:rPr lang="en-HK" sz="1500" dirty="0"/>
              <a:t>0100 0000 1100 0000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2CB3C1D-78B3-4959-9CA7-2274B0AB1D6A}"/>
              </a:ext>
            </a:extLst>
          </p:cNvPr>
          <p:cNvSpPr txBox="1"/>
          <p:nvPr/>
        </p:nvSpPr>
        <p:spPr>
          <a:xfrm>
            <a:off x="989705" y="4377165"/>
            <a:ext cx="1879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500" dirty="0"/>
              <a:t>Truth Table = </a:t>
            </a:r>
          </a:p>
          <a:p>
            <a:pPr algn="ctr"/>
            <a:r>
              <a:rPr lang="en-HK" sz="1500" dirty="0"/>
              <a:t>1100 0000 1000 0000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2FED7E3-5C36-4603-8953-FF1EA7A5EFBD}"/>
              </a:ext>
            </a:extLst>
          </p:cNvPr>
          <p:cNvSpPr txBox="1"/>
          <p:nvPr/>
        </p:nvSpPr>
        <p:spPr>
          <a:xfrm>
            <a:off x="8510426" y="4377165"/>
            <a:ext cx="1879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500" dirty="0"/>
              <a:t>Truth Table = </a:t>
            </a:r>
          </a:p>
          <a:p>
            <a:pPr algn="ctr"/>
            <a:r>
              <a:rPr lang="en-HK" sz="1500" dirty="0"/>
              <a:t>0011 1111 0111 1111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329B612-0B2D-4304-A261-7CA35A852153}"/>
              </a:ext>
            </a:extLst>
          </p:cNvPr>
          <p:cNvSpPr txBox="1"/>
          <p:nvPr/>
        </p:nvSpPr>
        <p:spPr>
          <a:xfrm>
            <a:off x="306210" y="5272979"/>
            <a:ext cx="1183200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HK" dirty="0"/>
              <a:t>If a truth table A can be transformed into truth table B by NPN operations, then A and B are in the same NPN class,</a:t>
            </a:r>
          </a:p>
          <a:p>
            <a:pPr>
              <a:lnSpc>
                <a:spcPct val="125000"/>
              </a:lnSpc>
            </a:pPr>
            <a:r>
              <a:rPr lang="en-HK" dirty="0"/>
              <a:t>and we say that A and B are NPN-equivalent.</a:t>
            </a:r>
          </a:p>
        </p:txBody>
      </p:sp>
    </p:spTree>
    <p:extLst>
      <p:ext uri="{BB962C8B-B14F-4D97-AF65-F5344CB8AC3E}">
        <p14:creationId xmlns:p14="http://schemas.microsoft.com/office/powerpoint/2010/main" val="2988306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E43B9B-8A0E-4B95-B43E-4886BC07610A}"/>
              </a:ext>
            </a:extLst>
          </p:cNvPr>
          <p:cNvSpPr txBox="1"/>
          <p:nvPr/>
        </p:nvSpPr>
        <p:spPr>
          <a:xfrm>
            <a:off x="252421" y="322564"/>
            <a:ext cx="369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Semi-canonicalization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4741AF4-3CDC-466C-BCF7-A2D9FFF92DAF}"/>
                  </a:ext>
                </a:extLst>
              </p:cNvPr>
              <p:cNvSpPr txBox="1"/>
              <p:nvPr/>
            </p:nvSpPr>
            <p:spPr>
              <a:xfrm>
                <a:off x="252420" y="784229"/>
                <a:ext cx="11687159" cy="1105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HK" dirty="0"/>
                  <a:t>To confirm if A and B are NPN-equivalent, all possible combinations of NPN operations should to applied to A and check the results. For a truth table with n inputs, there are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!∙2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HK" dirty="0"/>
                  <a:t> possible combinations of NPN, making it </a:t>
                </a:r>
                <a:r>
                  <a:rPr lang="en-US" altLang="zh-CN" dirty="0"/>
                  <a:t>impractical to check NPN-equivalence runtime.</a:t>
                </a:r>
                <a:endParaRPr lang="en-HK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4741AF4-3CDC-466C-BCF7-A2D9FFF92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20" y="784229"/>
                <a:ext cx="11687159" cy="1105431"/>
              </a:xfrm>
              <a:prstGeom prst="rect">
                <a:avLst/>
              </a:prstGeom>
              <a:blipFill>
                <a:blip r:embed="rId2"/>
                <a:stretch>
                  <a:fillRect l="-417" r="-574" b="-7735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06A82E48-355F-4DC7-9E5C-592EAC64CE40}"/>
              </a:ext>
            </a:extLst>
          </p:cNvPr>
          <p:cNvSpPr txBox="1"/>
          <p:nvPr/>
        </p:nvSpPr>
        <p:spPr>
          <a:xfrm>
            <a:off x="252420" y="1907482"/>
            <a:ext cx="11805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Thus, </a:t>
            </a:r>
            <a:r>
              <a:rPr lang="en-US" altLang="zh-CN" dirty="0"/>
              <a:t>a fast matching </a:t>
            </a:r>
            <a:r>
              <a:rPr lang="en-HK" dirty="0"/>
              <a:t>approach of fast NPN-equivalence matching was proposed, in trade of the number of generated classes.</a:t>
            </a:r>
          </a:p>
          <a:p>
            <a:r>
              <a:rPr lang="en-HK" dirty="0"/>
              <a:t>The approach transforms a truth table into a canonical form upon its own data features.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129ABE-948D-4B8E-935B-1A38B7663611}"/>
              </a:ext>
            </a:extLst>
          </p:cNvPr>
          <p:cNvSpPr txBox="1"/>
          <p:nvPr/>
        </p:nvSpPr>
        <p:spPr>
          <a:xfrm>
            <a:off x="4722027" y="3190100"/>
            <a:ext cx="7299562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HK" dirty="0"/>
              <a:t>Three </a:t>
            </a:r>
            <a:r>
              <a:rPr lang="en-US" altLang="zh-CN" dirty="0"/>
              <a:t>factors are considered for generating the semi-canonical form: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/>
              <a:t>Number of 1s in the truth table – Output Negation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/>
              <a:t>Number of 1s when a variable is positive and negative – Inputs Negation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dirty="0"/>
              <a:t>Number of 1s when a variable is positive – Inputs Permutation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66B629F-FF3B-4E4D-856C-287497BA3626}"/>
              </a:ext>
            </a:extLst>
          </p:cNvPr>
          <p:cNvSpPr txBox="1"/>
          <p:nvPr/>
        </p:nvSpPr>
        <p:spPr>
          <a:xfrm>
            <a:off x="252420" y="5565372"/>
            <a:ext cx="1112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However, this approach may lead to more equivalence classes than actual NPN-equivalence classes, so the method is</a:t>
            </a:r>
          </a:p>
          <a:p>
            <a:r>
              <a:rPr lang="en-HK" dirty="0"/>
              <a:t>called semi-canonicalization.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A57C10-AF76-4538-9C9F-766DE1B0F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853494"/>
            <a:ext cx="4056611" cy="21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E43B9B-8A0E-4B95-B43E-4886BC07610A}"/>
              </a:ext>
            </a:extLst>
          </p:cNvPr>
          <p:cNvSpPr txBox="1"/>
          <p:nvPr/>
        </p:nvSpPr>
        <p:spPr>
          <a:xfrm>
            <a:off x="252421" y="322564"/>
            <a:ext cx="23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Key Generation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741AF4-3CDC-466C-BCF7-A2D9FFF92DAF}"/>
              </a:ext>
            </a:extLst>
          </p:cNvPr>
          <p:cNvSpPr txBox="1"/>
          <p:nvPr/>
        </p:nvSpPr>
        <p:spPr>
          <a:xfrm>
            <a:off x="252421" y="784229"/>
            <a:ext cx="1121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However, we cannot simply apply the semi-canonicalization algorithm to the outputs of MFFWs separately to generate key for searching in the database.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A83035-8E9B-4695-A537-5C98739F9D4C}"/>
              </a:ext>
            </a:extLst>
          </p:cNvPr>
          <p:cNvSpPr txBox="1"/>
          <p:nvPr/>
        </p:nvSpPr>
        <p:spPr>
          <a:xfrm>
            <a:off x="252421" y="5239671"/>
            <a:ext cx="1139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Thus, based on existing work of single truth table semi-canonicalization algorithm, we propose a semi-canonicalization for multiple truth tables.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2946AF-2CC2-43F6-8B18-40F4EE74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2" y="1655306"/>
            <a:ext cx="2202353" cy="2447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EACD47-68B5-4296-A6E2-194DB948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2" y="1653710"/>
            <a:ext cx="2188758" cy="2447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B1E9F1-4A3D-4CDD-8E2D-3A0CA8B28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8" y="1655305"/>
            <a:ext cx="2188758" cy="244546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7FD93A1-7891-4C85-8D27-B7D61C619411}"/>
              </a:ext>
            </a:extLst>
          </p:cNvPr>
          <p:cNvSpPr txBox="1"/>
          <p:nvPr/>
        </p:nvSpPr>
        <p:spPr>
          <a:xfrm>
            <a:off x="1505684" y="4100769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Original MFFW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1DD643-43E8-436C-BA3B-83A79D853973}"/>
              </a:ext>
            </a:extLst>
          </p:cNvPr>
          <p:cNvSpPr txBox="1"/>
          <p:nvPr/>
        </p:nvSpPr>
        <p:spPr>
          <a:xfrm>
            <a:off x="4621602" y="4100768"/>
            <a:ext cx="1854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Semi-canonicalize on 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26CC142-E752-4205-8A64-90D93C33EA07}"/>
              </a:ext>
            </a:extLst>
          </p:cNvPr>
          <p:cNvSpPr txBox="1"/>
          <p:nvPr/>
        </p:nvSpPr>
        <p:spPr>
          <a:xfrm>
            <a:off x="8020577" y="4100767"/>
            <a:ext cx="1854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Semi-canonicalize on B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5C509F7-0AB4-4962-A877-608658749EBC}"/>
              </a:ext>
            </a:extLst>
          </p:cNvPr>
          <p:cNvCxnSpPr/>
          <p:nvPr/>
        </p:nvCxnSpPr>
        <p:spPr>
          <a:xfrm>
            <a:off x="6820593" y="2877239"/>
            <a:ext cx="8936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AD321C4-C950-4238-914C-0D2E2583EB48}"/>
              </a:ext>
            </a:extLst>
          </p:cNvPr>
          <p:cNvSpPr txBox="1"/>
          <p:nvPr/>
        </p:nvSpPr>
        <p:spPr>
          <a:xfrm>
            <a:off x="6907014" y="2569462"/>
            <a:ext cx="720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conflict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E6D0C5-905D-4BD5-AC97-F9B1498C2CAC}"/>
              </a:ext>
            </a:extLst>
          </p:cNvPr>
          <p:cNvSpPr txBox="1"/>
          <p:nvPr/>
        </p:nvSpPr>
        <p:spPr>
          <a:xfrm>
            <a:off x="252421" y="4692534"/>
            <a:ext cx="983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As all the outputs share the same set of inputs, they may not be in the canonical form in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911396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E43B9B-8A0E-4B95-B43E-4886BC07610A}"/>
              </a:ext>
            </a:extLst>
          </p:cNvPr>
          <p:cNvSpPr txBox="1"/>
          <p:nvPr/>
        </p:nvSpPr>
        <p:spPr>
          <a:xfrm>
            <a:off x="252420" y="322564"/>
            <a:ext cx="391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Multiple outputs matching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865BAF-40A5-42D7-8CDB-480F11785F90}"/>
              </a:ext>
            </a:extLst>
          </p:cNvPr>
          <p:cNvSpPr txBox="1"/>
          <p:nvPr/>
        </p:nvSpPr>
        <p:spPr>
          <a:xfrm>
            <a:off x="252421" y="784229"/>
            <a:ext cx="662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The key used in the database for searching MFFWs must guarantee the </a:t>
            </a:r>
            <a:r>
              <a:rPr lang="en-HK" b="1" dirty="0">
                <a:solidFill>
                  <a:srgbClr val="FF0000"/>
                </a:solidFill>
              </a:rPr>
              <a:t>equivalence</a:t>
            </a:r>
            <a:r>
              <a:rPr lang="en-HK" dirty="0"/>
              <a:t> of the found MFFW and the original MFFW.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22C57A-FDAE-458E-8D47-D2CE2401E418}"/>
              </a:ext>
            </a:extLst>
          </p:cNvPr>
          <p:cNvSpPr txBox="1"/>
          <p:nvPr/>
        </p:nvSpPr>
        <p:spPr>
          <a:xfrm flipH="1">
            <a:off x="252420" y="3646137"/>
            <a:ext cx="997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The most </a:t>
            </a:r>
            <a:r>
              <a:rPr lang="en-US" altLang="zh-CN" dirty="0"/>
              <a:t>intuitive way is to use the truth tables of the original MFFW as the key. </a:t>
            </a:r>
            <a:endParaRPr lang="en-HK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A09F4E-B732-41D9-BFB8-323CC3C24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17" y="1607804"/>
            <a:ext cx="5565199" cy="1547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C5442FA-48C6-4E49-8234-1463FE32AB08}"/>
                  </a:ext>
                </a:extLst>
              </p:cNvPr>
              <p:cNvSpPr txBox="1"/>
              <p:nvPr/>
            </p:nvSpPr>
            <p:spPr>
              <a:xfrm>
                <a:off x="252420" y="4192713"/>
                <a:ext cx="10639698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dirty="0"/>
                  <a:t>Considering only 3-output 4-input MFFWs, we will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HK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dirty="0"/>
                  <a:t> possible different keys for individual output,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(2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HK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sup>
                        </m:sSup>
                        <m:r>
                          <a:rPr lang="en-HK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dirty="0"/>
                  <a:t> =  possible different keys for the complete MFFW. 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C5442FA-48C6-4E49-8234-1463FE32A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20" y="4192713"/>
                <a:ext cx="10639698" cy="719812"/>
              </a:xfrm>
              <a:prstGeom prst="rect">
                <a:avLst/>
              </a:prstGeom>
              <a:blipFill>
                <a:blip r:embed="rId3"/>
                <a:stretch>
                  <a:fillRect l="-458" b="-12712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4FBB1284-4123-4F50-BD5B-B5850D4EC198}"/>
              </a:ext>
            </a:extLst>
          </p:cNvPr>
          <p:cNvSpPr txBox="1"/>
          <p:nvPr/>
        </p:nvSpPr>
        <p:spPr>
          <a:xfrm>
            <a:off x="252420" y="5089769"/>
            <a:ext cx="1063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CN" dirty="0"/>
              <a:t>Then considering there will be 1, 2, 3, </a:t>
            </a:r>
            <a:r>
              <a:rPr lang="en-US" altLang="zh-CN" dirty="0"/>
              <a:t>······ n – output 4-input MFFWs, the huge number of possible keys making the hit rate almost 0 for the database and make the size of the database super giant.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8FBD06D-F599-4402-B0FD-5A13ACB17780}"/>
              </a:ext>
            </a:extLst>
          </p:cNvPr>
          <p:cNvSpPr txBox="1"/>
          <p:nvPr/>
        </p:nvSpPr>
        <p:spPr>
          <a:xfrm>
            <a:off x="252421" y="5784281"/>
            <a:ext cx="941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Thus we explore another way of generating keys to compress the database. </a:t>
            </a:r>
          </a:p>
        </p:txBody>
      </p:sp>
    </p:spTree>
    <p:extLst>
      <p:ext uri="{BB962C8B-B14F-4D97-AF65-F5344CB8AC3E}">
        <p14:creationId xmlns:p14="http://schemas.microsoft.com/office/powerpoint/2010/main" val="403094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2" y="103704"/>
            <a:ext cx="11718235" cy="65027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Outline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63" y="1339828"/>
            <a:ext cx="3965412" cy="3409307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zh-CN" dirty="0"/>
              <a:t>Preliminaries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Motivation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Challenges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Algorithm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Experiments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1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BD724C3-0E51-4F60-B970-007592D1D2A5}"/>
              </a:ext>
            </a:extLst>
          </p:cNvPr>
          <p:cNvSpPr txBox="1"/>
          <p:nvPr/>
        </p:nvSpPr>
        <p:spPr>
          <a:xfrm>
            <a:off x="92242" y="677750"/>
            <a:ext cx="112423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A5DDEE"/>
              </a:buClr>
            </a:pPr>
            <a:r>
              <a:rPr lang="en-US" sz="2400" dirty="0"/>
              <a:t>And-Inverter Graph (AIG)  &amp; </a:t>
            </a:r>
            <a:r>
              <a:rPr lang="en-US" altLang="zh-CN" sz="2400" dirty="0"/>
              <a:t>Technology-independent Logic Optimization </a:t>
            </a:r>
            <a:endParaRPr lang="en-HK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07E520E-E977-409F-9DD9-B7CB4EBC6AE5}"/>
              </a:ext>
            </a:extLst>
          </p:cNvPr>
          <p:cNvSpPr txBox="1"/>
          <p:nvPr/>
        </p:nvSpPr>
        <p:spPr>
          <a:xfrm>
            <a:off x="262455" y="1058704"/>
            <a:ext cx="847023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HK" sz="2000" dirty="0"/>
              <a:t>Goal: reducing the area</a:t>
            </a:r>
            <a:r>
              <a:rPr lang="en-HK" sz="2000" baseline="30000" dirty="0"/>
              <a:t>1</a:t>
            </a:r>
            <a:r>
              <a:rPr lang="en-HK" sz="2000" dirty="0"/>
              <a:t> and delay</a:t>
            </a:r>
            <a:r>
              <a:rPr lang="en-HK" sz="2000" baseline="30000" dirty="0"/>
              <a:t>2</a:t>
            </a:r>
            <a:r>
              <a:rPr lang="en-HK" sz="2000" dirty="0"/>
              <a:t> in the given AIG</a:t>
            </a:r>
          </a:p>
          <a:p>
            <a:r>
              <a:rPr lang="en-HK" dirty="0"/>
              <a:t>1: Number of nodes</a:t>
            </a:r>
          </a:p>
          <a:p>
            <a:r>
              <a:rPr lang="en-HK" dirty="0"/>
              <a:t>2: Longest path from primary inputs to primary outputs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F024843-A71D-4001-833C-E91EB53E8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54" y="2088500"/>
            <a:ext cx="3491953" cy="37531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AEAE18-7BCA-4A52-957E-2B0A796F6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997" y="2736979"/>
            <a:ext cx="1965558" cy="30662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CD89931-BAE5-4A13-82BA-3CB40992B511}"/>
              </a:ext>
            </a:extLst>
          </p:cNvPr>
          <p:cNvSpPr txBox="1"/>
          <p:nvPr/>
        </p:nvSpPr>
        <p:spPr>
          <a:xfrm>
            <a:off x="3286290" y="5841696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original AIG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6CC867-CFC8-43C5-9471-37CA68CAC481}"/>
              </a:ext>
            </a:extLst>
          </p:cNvPr>
          <p:cNvSpPr txBox="1"/>
          <p:nvPr/>
        </p:nvSpPr>
        <p:spPr>
          <a:xfrm>
            <a:off x="923500" y="3499592"/>
            <a:ext cx="9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Delay = 4</a:t>
            </a:r>
          </a:p>
          <a:p>
            <a:r>
              <a:rPr lang="en-HK" sz="1600" dirty="0"/>
              <a:t>Area = 12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98518F-27DA-4EBA-ACE2-053C10067368}"/>
              </a:ext>
            </a:extLst>
          </p:cNvPr>
          <p:cNvSpPr txBox="1"/>
          <p:nvPr/>
        </p:nvSpPr>
        <p:spPr>
          <a:xfrm>
            <a:off x="6943047" y="3429000"/>
            <a:ext cx="9471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Delay = 3</a:t>
            </a:r>
          </a:p>
          <a:p>
            <a:r>
              <a:rPr lang="en-HK" sz="1600" dirty="0"/>
              <a:t>Area </a:t>
            </a:r>
            <a:r>
              <a:rPr lang="en-HK" dirty="0"/>
              <a:t>= 6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6AEBBF-053E-4320-9F36-EC2D83669557}"/>
              </a:ext>
            </a:extLst>
          </p:cNvPr>
          <p:cNvSpPr txBox="1"/>
          <p:nvPr/>
        </p:nvSpPr>
        <p:spPr>
          <a:xfrm>
            <a:off x="8114295" y="5841696"/>
            <a:ext cx="1358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optimized AIG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24CF427-5486-4E11-9711-9B869FDD1438}"/>
              </a:ext>
            </a:extLst>
          </p:cNvPr>
          <p:cNvSpPr txBox="1"/>
          <p:nvPr/>
        </p:nvSpPr>
        <p:spPr>
          <a:xfrm>
            <a:off x="1900562" y="2075430"/>
            <a:ext cx="148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Primary Output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1ACE25-5E89-4CF6-B9AA-1BDB1B04CD3D}"/>
              </a:ext>
            </a:extLst>
          </p:cNvPr>
          <p:cNvSpPr txBox="1"/>
          <p:nvPr/>
        </p:nvSpPr>
        <p:spPr>
          <a:xfrm>
            <a:off x="1151973" y="5498156"/>
            <a:ext cx="13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Primary Input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9D0F82E-BFA4-4640-B37F-8708CC4109C6}"/>
              </a:ext>
            </a:extLst>
          </p:cNvPr>
          <p:cNvSpPr txBox="1"/>
          <p:nvPr/>
        </p:nvSpPr>
        <p:spPr>
          <a:xfrm>
            <a:off x="631994" y="4472113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NOT Gate on Edge</a:t>
            </a:r>
            <a:endParaRPr lang="en-HK" sz="1600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04F09EB8-9F24-4740-83AF-262D6FA82D30}"/>
              </a:ext>
            </a:extLst>
          </p:cNvPr>
          <p:cNvSpPr/>
          <p:nvPr/>
        </p:nvSpPr>
        <p:spPr>
          <a:xfrm>
            <a:off x="5902823" y="4472113"/>
            <a:ext cx="948121" cy="272905"/>
          </a:xfrm>
          <a:prstGeom prst="rightArrow">
            <a:avLst/>
          </a:prstGeom>
          <a:solidFill>
            <a:srgbClr val="B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9BE64FE-FA60-4B53-A22D-598E19F0DB9C}"/>
              </a:ext>
            </a:extLst>
          </p:cNvPr>
          <p:cNvSpPr txBox="1"/>
          <p:nvPr/>
        </p:nvSpPr>
        <p:spPr>
          <a:xfrm>
            <a:off x="5902823" y="4195849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/>
              <a:t>optimize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5671DFB-A6E6-4E4E-8280-926552BCC5DC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11718235" cy="65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Preliminaries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6475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4F0D06-6929-42EB-916C-F501FB99BC21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11718235" cy="65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Existing Works – Database Dependent Rewriting</a:t>
            </a:r>
            <a:endParaRPr lang="en-HK" sz="3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8F68F6-7B6F-4D78-99E7-1F65E814F2D2}"/>
              </a:ext>
            </a:extLst>
          </p:cNvPr>
          <p:cNvSpPr txBox="1"/>
          <p:nvPr/>
        </p:nvSpPr>
        <p:spPr>
          <a:xfrm>
            <a:off x="312706" y="688300"/>
            <a:ext cx="8430225" cy="16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Rewriting is an area optimization algorithm by replacing sub-structures of the AIG.</a:t>
            </a:r>
          </a:p>
          <a:p>
            <a:r>
              <a:rPr lang="en-US" altLang="zh-CN" dirty="0"/>
              <a:t>In existing works of database dependent rewriting, there are three main components:</a:t>
            </a:r>
          </a:p>
          <a:p>
            <a:pPr marL="285750" indent="-2857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altLang="zh-CN" dirty="0"/>
              <a:t>Cuts Enumeration</a:t>
            </a:r>
          </a:p>
          <a:p>
            <a:pPr marL="285750" indent="-2857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altLang="zh-CN" dirty="0"/>
              <a:t>Equivalent Structure Matching</a:t>
            </a:r>
          </a:p>
          <a:p>
            <a:pPr marL="285750" indent="-2857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altLang="zh-CN" dirty="0"/>
              <a:t>Database Construction</a:t>
            </a:r>
          </a:p>
        </p:txBody>
      </p:sp>
      <p:cxnSp>
        <p:nvCxnSpPr>
          <p:cNvPr id="10" name="连接符: 肘形 9">
            <a:extLst>
              <a:ext uri="{FF2B5EF4-FFF2-40B4-BE49-F238E27FC236}">
                <a16:creationId xmlns:a16="http://schemas.microsoft.com/office/drawing/2014/main" id="{CB3F7552-4C68-40DE-B836-CF8A26F616C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127169" y="3111144"/>
            <a:ext cx="1021354" cy="56021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E9794024-1BEF-4D11-B1CA-54AA2BF487E6}"/>
              </a:ext>
            </a:extLst>
          </p:cNvPr>
          <p:cNvSpPr/>
          <p:nvPr/>
        </p:nvSpPr>
        <p:spPr>
          <a:xfrm>
            <a:off x="1283693" y="2571712"/>
            <a:ext cx="2279619" cy="2281843"/>
          </a:xfrm>
          <a:prstGeom prst="triangl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110707-8E61-4208-94E5-ACB44D48A88F}"/>
              </a:ext>
            </a:extLst>
          </p:cNvPr>
          <p:cNvSpPr txBox="1"/>
          <p:nvPr/>
        </p:nvSpPr>
        <p:spPr>
          <a:xfrm>
            <a:off x="2709345" y="2949562"/>
            <a:ext cx="5444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500" dirty="0"/>
              <a:t>root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A21D6C0-3EA7-426B-9EFC-469E2FF3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5" y="2949562"/>
            <a:ext cx="3089348" cy="27871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8F61E9-BD02-4DD4-AB2F-246D0A28C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37" y="2850650"/>
            <a:ext cx="3089349" cy="278713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D5F6E5F-A45C-45F4-AF15-D25DABC2841D}"/>
              </a:ext>
            </a:extLst>
          </p:cNvPr>
          <p:cNvSpPr txBox="1"/>
          <p:nvPr/>
        </p:nvSpPr>
        <p:spPr>
          <a:xfrm>
            <a:off x="3320182" y="5124027"/>
            <a:ext cx="22460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500" dirty="0"/>
              <a:t>leave nodes = {a, b, c, d}</a:t>
            </a:r>
          </a:p>
        </p:txBody>
      </p:sp>
      <p:sp>
        <p:nvSpPr>
          <p:cNvPr id="16" name="圆柱形 15">
            <a:extLst>
              <a:ext uri="{FF2B5EF4-FFF2-40B4-BE49-F238E27FC236}">
                <a16:creationId xmlns:a16="http://schemas.microsoft.com/office/drawing/2014/main" id="{A883B82A-6A1C-471C-8C0B-086AB9331EF0}"/>
              </a:ext>
            </a:extLst>
          </p:cNvPr>
          <p:cNvSpPr/>
          <p:nvPr/>
        </p:nvSpPr>
        <p:spPr>
          <a:xfrm>
            <a:off x="6226520" y="3168441"/>
            <a:ext cx="1088967" cy="100584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cut</a:t>
            </a:r>
          </a:p>
          <a:p>
            <a:pPr algn="ctr"/>
            <a:r>
              <a:rPr lang="en-HK" dirty="0"/>
              <a:t>database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2807BF14-D464-4E8D-B2AA-E0DEDB60508A}"/>
              </a:ext>
            </a:extLst>
          </p:cNvPr>
          <p:cNvSpPr/>
          <p:nvPr/>
        </p:nvSpPr>
        <p:spPr>
          <a:xfrm>
            <a:off x="8638508" y="3101257"/>
            <a:ext cx="2234462" cy="1708289"/>
          </a:xfrm>
          <a:prstGeom prst="triangl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B2E816-00FB-477F-A386-3C67A47D5E3B}"/>
              </a:ext>
            </a:extLst>
          </p:cNvPr>
          <p:cNvSpPr/>
          <p:nvPr/>
        </p:nvSpPr>
        <p:spPr>
          <a:xfrm>
            <a:off x="4148523" y="3376551"/>
            <a:ext cx="1417672" cy="5896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400" dirty="0"/>
              <a:t>truth table w.r.t node a, b, c, d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7A791B7-6EF8-4940-8A27-87ADEC196753}"/>
              </a:ext>
            </a:extLst>
          </p:cNvPr>
          <p:cNvSpPr txBox="1"/>
          <p:nvPr/>
        </p:nvSpPr>
        <p:spPr>
          <a:xfrm>
            <a:off x="3264799" y="3214538"/>
            <a:ext cx="83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calculate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E841A7D-0B48-4F16-9ECC-25F2DC980DE2}"/>
              </a:ext>
            </a:extLst>
          </p:cNvPr>
          <p:cNvCxnSpPr>
            <a:cxnSpLocks/>
            <a:stCxn id="18" idx="3"/>
            <a:endCxn id="16" idx="2"/>
          </p:cNvCxnSpPr>
          <p:nvPr/>
        </p:nvCxnSpPr>
        <p:spPr>
          <a:xfrm>
            <a:off x="5566195" y="3671361"/>
            <a:ext cx="6603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1B77A25-C503-4ED1-81CD-AF8FF4F5920C}"/>
              </a:ext>
            </a:extLst>
          </p:cNvPr>
          <p:cNvSpPr txBox="1"/>
          <p:nvPr/>
        </p:nvSpPr>
        <p:spPr>
          <a:xfrm>
            <a:off x="5557375" y="3386309"/>
            <a:ext cx="64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match</a:t>
            </a:r>
          </a:p>
        </p:txBody>
      </p:sp>
      <p:cxnSp>
        <p:nvCxnSpPr>
          <p:cNvPr id="22" name="连接符: 肘形 21">
            <a:extLst>
              <a:ext uri="{FF2B5EF4-FFF2-40B4-BE49-F238E27FC236}">
                <a16:creationId xmlns:a16="http://schemas.microsoft.com/office/drawing/2014/main" id="{9D5450A6-AA38-442E-88BA-67AD93E59BD8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 flipV="1">
            <a:off x="7315487" y="3101257"/>
            <a:ext cx="2440252" cy="570104"/>
          </a:xfrm>
          <a:prstGeom prst="bentConnector4">
            <a:avLst>
              <a:gd name="adj1" fmla="val 27108"/>
              <a:gd name="adj2" fmla="val 1644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97D398F-81ED-4147-B066-4C577F04ABD7}"/>
              </a:ext>
            </a:extLst>
          </p:cNvPr>
          <p:cNvSpPr txBox="1"/>
          <p:nvPr/>
        </p:nvSpPr>
        <p:spPr>
          <a:xfrm>
            <a:off x="8551223" y="2193841"/>
            <a:ext cx="72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/>
              <a:t>replace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6001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49DE7E-9DA9-41D8-8CF4-B34E34DD3E3F}"/>
              </a:ext>
            </a:extLst>
          </p:cNvPr>
          <p:cNvSpPr txBox="1">
            <a:spLocks/>
          </p:cNvSpPr>
          <p:nvPr/>
        </p:nvSpPr>
        <p:spPr>
          <a:xfrm>
            <a:off x="75200" y="159525"/>
            <a:ext cx="2462162" cy="65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Motivation</a:t>
            </a:r>
            <a:endParaRPr lang="en-US" sz="3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2F059C-9A9A-451C-A214-390089B8E0FA}"/>
              </a:ext>
            </a:extLst>
          </p:cNvPr>
          <p:cNvSpPr txBox="1"/>
          <p:nvPr/>
        </p:nvSpPr>
        <p:spPr>
          <a:xfrm>
            <a:off x="300830" y="742196"/>
            <a:ext cx="11495964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Cut-based database dependent rewriting have some limitations: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HK" dirty="0"/>
              <a:t>Cut as the peephole is too small</a:t>
            </a:r>
          </a:p>
          <a:p>
            <a:pPr marL="742950" lvl="1" indent="-2857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HK" dirty="0"/>
              <a:t>The selected cuts are often already optimal implementations.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HK" dirty="0"/>
              <a:t>There is only the algorithm for single truth table matching </a:t>
            </a:r>
          </a:p>
          <a:p>
            <a:pPr marL="742950" lvl="1" indent="-2857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HK" dirty="0"/>
              <a:t>Freeze many nodes from being replaced in order to </a:t>
            </a:r>
            <a:r>
              <a:rPr lang="en-US" altLang="zh-CN" dirty="0"/>
              <a:t>guarantee equivalence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94EC1B8-A8E5-4F82-9938-A9FCBD658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08" y="2414052"/>
            <a:ext cx="3627963" cy="370175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84BEC62-FDE1-44A9-88DA-5A3F43BCCEEC}"/>
              </a:ext>
            </a:extLst>
          </p:cNvPr>
          <p:cNvSpPr txBox="1"/>
          <p:nvPr/>
        </p:nvSpPr>
        <p:spPr>
          <a:xfrm>
            <a:off x="5649094" y="4080262"/>
            <a:ext cx="465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Node </a:t>
            </a:r>
            <a:r>
              <a:rPr lang="en-HK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HK" dirty="0"/>
              <a:t> and </a:t>
            </a:r>
            <a:r>
              <a:rPr lang="en-HK" b="1" dirty="0">
                <a:solidFill>
                  <a:schemeClr val="accent1">
                    <a:lumMod val="75000"/>
                  </a:schemeClr>
                </a:solidFill>
              </a:rPr>
              <a:t>b </a:t>
            </a:r>
            <a:r>
              <a:rPr lang="en-HK" dirty="0"/>
              <a:t>are not matched by the algorithm</a:t>
            </a:r>
          </a:p>
        </p:txBody>
      </p:sp>
    </p:spTree>
    <p:extLst>
      <p:ext uri="{BB962C8B-B14F-4D97-AF65-F5344CB8AC3E}">
        <p14:creationId xmlns:p14="http://schemas.microsoft.com/office/powerpoint/2010/main" val="287720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51F6874-3FD9-40B5-B056-6817CD8232E8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3600" dirty="0"/>
              <a:t>Maximum Fanout-Free Windows (MFFW)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205E89-638E-42EB-B671-2B0CBAFA814D}"/>
              </a:ext>
            </a:extLst>
          </p:cNvPr>
          <p:cNvSpPr txBox="1"/>
          <p:nvPr/>
        </p:nvSpPr>
        <p:spPr>
          <a:xfrm>
            <a:off x="233537" y="733228"/>
            <a:ext cx="11487804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HK" dirty="0"/>
              <a:t>To increase the </a:t>
            </a:r>
            <a:r>
              <a:rPr lang="en-US" altLang="zh-CN" dirty="0"/>
              <a:t>effectiveness of rewriting, we expand the cuts </a:t>
            </a:r>
            <a:r>
              <a:rPr lang="en-HK" altLang="zh-CN" dirty="0"/>
              <a:t>and extend the matching algorithm to multiple truth tables.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We call the expanded structure Fan</a:t>
            </a:r>
            <a:r>
              <a:rPr lang="en-HK" altLang="zh-CN" dirty="0"/>
              <a:t>out-Free Window (FFW):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HK" dirty="0"/>
              <a:t>All nodes in FFW can be fully expressed in function by inputs</a:t>
            </a:r>
          </a:p>
          <a:p>
            <a:pPr>
              <a:lnSpc>
                <a:spcPct val="125000"/>
              </a:lnSpc>
            </a:pPr>
            <a:r>
              <a:rPr lang="en-HK" dirty="0"/>
              <a:t>If an FFW cannot be expanded anymore, then it is a Maximum Fanout-Free Window (MFFW).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5EBA07-6E3E-434C-B104-70B262758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4" y="2515281"/>
            <a:ext cx="7096073" cy="36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1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DD6F25-EDFF-40A1-B537-BE0FFBDC6A6A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Challenges</a:t>
            </a:r>
            <a:endParaRPr lang="en-HK" sz="3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C3CA12-F97C-4521-A2CF-E40E022B809F}"/>
              </a:ext>
            </a:extLst>
          </p:cNvPr>
          <p:cNvSpPr/>
          <p:nvPr/>
        </p:nvSpPr>
        <p:spPr>
          <a:xfrm>
            <a:off x="348018" y="798084"/>
            <a:ext cx="11283688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Cuts cannot be substituted by MFFWs directly, all the components should be modified to suit the new structure.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Cuts Enumeration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MFFWs Enumeration</a:t>
            </a:r>
            <a:endParaRPr lang="en-US" altLang="zh-C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Single Output Matching </a:t>
            </a:r>
            <a:r>
              <a:rPr lang="en-US" altLang="zh-CN" dirty="0">
                <a:sym typeface="Wingdings" panose="05000000000000000000" pitchFamily="2" charset="2"/>
              </a:rPr>
              <a:t> Multiple Outputs Matching</a:t>
            </a: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Cuts Database Construction </a:t>
            </a:r>
            <a:r>
              <a:rPr lang="en-US" altLang="zh-CN" dirty="0">
                <a:sym typeface="Wingdings" panose="05000000000000000000" pitchFamily="2" charset="2"/>
              </a:rPr>
              <a:t> MFFWs Database Construction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C8B5F3-0C53-40BA-B4DD-D9880B656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8" y="2981987"/>
            <a:ext cx="3119951" cy="28147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4224BFE-0162-4EE5-84BC-7068C29D3FE6}"/>
              </a:ext>
            </a:extLst>
          </p:cNvPr>
          <p:cNvSpPr txBox="1"/>
          <p:nvPr/>
        </p:nvSpPr>
        <p:spPr>
          <a:xfrm>
            <a:off x="3709157" y="2981987"/>
            <a:ext cx="42482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cut(a) = {a}, cut(b) = {b},</a:t>
            </a:r>
          </a:p>
          <a:p>
            <a:r>
              <a:rPr lang="en-HK" dirty="0"/>
              <a:t>cut(c) = {c}, cut(d) = {d}</a:t>
            </a:r>
          </a:p>
          <a:p>
            <a:endParaRPr lang="en-HK" dirty="0"/>
          </a:p>
          <a:p>
            <a:r>
              <a:rPr lang="en-HK" dirty="0"/>
              <a:t>cut(1) = cut(a)</a:t>
            </a:r>
            <a:r>
              <a:rPr lang="en-US" altLang="zh-CN" dirty="0"/>
              <a:t>×cut(b)</a:t>
            </a:r>
            <a:r>
              <a:rPr lang="zh-CN" altLang="en-US" dirty="0"/>
              <a:t>∪</a:t>
            </a:r>
            <a:r>
              <a:rPr lang="en-HK" altLang="zh-CN" dirty="0"/>
              <a:t>{{1}}</a:t>
            </a:r>
            <a:r>
              <a:rPr lang="en-US" altLang="zh-CN" dirty="0"/>
              <a:t> = {{a</a:t>
            </a:r>
            <a:r>
              <a:rPr lang="en-HK" altLang="zh-CN" dirty="0"/>
              <a:t>,</a:t>
            </a:r>
            <a:r>
              <a:rPr lang="zh-CN" altLang="en-US" dirty="0"/>
              <a:t> </a:t>
            </a:r>
            <a:r>
              <a:rPr lang="en-HK" altLang="zh-CN" dirty="0"/>
              <a:t>c}, {1}</a:t>
            </a:r>
            <a:r>
              <a:rPr lang="en-US" altLang="zh-CN" dirty="0"/>
              <a:t>}</a:t>
            </a:r>
          </a:p>
          <a:p>
            <a:r>
              <a:rPr lang="en-US" dirty="0"/>
              <a:t>cut(2) = cut(b)</a:t>
            </a:r>
            <a:r>
              <a:rPr lang="en-US" altLang="zh-CN" dirty="0"/>
              <a:t>×cut(d)</a:t>
            </a:r>
            <a:r>
              <a:rPr lang="zh-CN" altLang="en-US" dirty="0"/>
              <a:t> ∪</a:t>
            </a:r>
            <a:r>
              <a:rPr lang="en-HK" altLang="zh-CN" dirty="0"/>
              <a:t>{{2}}</a:t>
            </a:r>
            <a:r>
              <a:rPr lang="en-US" altLang="zh-CN" dirty="0"/>
              <a:t> = {{b, d}, {2}}</a:t>
            </a:r>
          </a:p>
          <a:p>
            <a:endParaRPr lang="en-US" dirty="0"/>
          </a:p>
          <a:p>
            <a:r>
              <a:rPr lang="en-US" dirty="0"/>
              <a:t>cut(3) = cut(1)</a:t>
            </a:r>
            <a:r>
              <a:rPr lang="en-US" altLang="zh-CN" dirty="0"/>
              <a:t>×cut(2)</a:t>
            </a:r>
            <a:r>
              <a:rPr lang="zh-CN" altLang="en-US" dirty="0"/>
              <a:t>∪</a:t>
            </a:r>
            <a:r>
              <a:rPr lang="en-HK" altLang="zh-CN" dirty="0"/>
              <a:t>{{3}} = </a:t>
            </a:r>
            <a:r>
              <a:rPr lang="en-US" altLang="zh-CN" dirty="0">
                <a:sym typeface="Symbol" panose="05050102010706020507" pitchFamily="18" charset="2"/>
              </a:rPr>
              <a:t></a:t>
            </a:r>
            <a:endParaRPr lang="en-US" altLang="zh-CN" dirty="0"/>
          </a:p>
          <a:p>
            <a:r>
              <a:rPr lang="en-US" altLang="zh-CN" dirty="0"/>
              <a:t>cut(O</a:t>
            </a:r>
            <a:r>
              <a:rPr lang="en-US" altLang="zh-CN" baseline="-25000" dirty="0"/>
              <a:t>2</a:t>
            </a:r>
            <a:r>
              <a:rPr lang="en-US" altLang="zh-CN" dirty="0"/>
              <a:t>) = </a:t>
            </a:r>
            <a:r>
              <a:rPr lang="en-US" altLang="zh-CN" dirty="0">
                <a:sym typeface="Symbol" panose="05050102010706020507" pitchFamily="18" charset="2"/>
              </a:rPr>
              <a:t></a:t>
            </a:r>
            <a:endParaRPr lang="en-HK" dirty="0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849F7922-154E-4B0C-9580-E26D1431FF49}"/>
              </a:ext>
            </a:extLst>
          </p:cNvPr>
          <p:cNvSpPr/>
          <p:nvPr/>
        </p:nvSpPr>
        <p:spPr>
          <a:xfrm>
            <a:off x="1248923" y="2595448"/>
            <a:ext cx="2269533" cy="2308324"/>
          </a:xfrm>
          <a:prstGeom prst="triangl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B304B52-9F5A-4B1D-BCDC-50CE1CAF8107}"/>
              </a:ext>
            </a:extLst>
          </p:cNvPr>
          <p:cNvSpPr txBox="1"/>
          <p:nvPr/>
        </p:nvSpPr>
        <p:spPr>
          <a:xfrm>
            <a:off x="3709157" y="2555852"/>
            <a:ext cx="264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Efficient Cut Enumeration:</a:t>
            </a:r>
            <a:endParaRPr lang="en-HK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BC911F-56C3-4032-AA49-A6802DF5F28B}"/>
              </a:ext>
            </a:extLst>
          </p:cNvPr>
          <p:cNvSpPr txBox="1"/>
          <p:nvPr/>
        </p:nvSpPr>
        <p:spPr>
          <a:xfrm>
            <a:off x="3709157" y="5347114"/>
            <a:ext cx="356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To get all the cut nodes, just expand towards PI till leave nodes.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C660BDE-C428-40B4-A35C-2F5ED185943A}"/>
              </a:ext>
            </a:extLst>
          </p:cNvPr>
          <p:cNvSpPr/>
          <p:nvPr/>
        </p:nvSpPr>
        <p:spPr>
          <a:xfrm>
            <a:off x="3709157" y="2981987"/>
            <a:ext cx="4084773" cy="2308324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385AC6C-9B16-41D3-97FC-5E016A256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18" y="2872114"/>
            <a:ext cx="3119951" cy="2814738"/>
          </a:xfrm>
          <a:prstGeom prst="rect">
            <a:avLst/>
          </a:prstGeom>
        </p:spPr>
      </p:pic>
      <p:sp>
        <p:nvSpPr>
          <p:cNvPr id="14" name="梯形 13">
            <a:extLst>
              <a:ext uri="{FF2B5EF4-FFF2-40B4-BE49-F238E27FC236}">
                <a16:creationId xmlns:a16="http://schemas.microsoft.com/office/drawing/2014/main" id="{7C921920-EB4F-47FF-B06D-5FC3CE88425B}"/>
              </a:ext>
            </a:extLst>
          </p:cNvPr>
          <p:cNvSpPr/>
          <p:nvPr/>
        </p:nvSpPr>
        <p:spPr>
          <a:xfrm>
            <a:off x="7984631" y="2796496"/>
            <a:ext cx="3079865" cy="2107276"/>
          </a:xfrm>
          <a:prstGeom prst="trapezoid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7F472A-8920-446F-9347-F087FBCF01A2}"/>
              </a:ext>
            </a:extLst>
          </p:cNvPr>
          <p:cNvSpPr txBox="1"/>
          <p:nvPr/>
        </p:nvSpPr>
        <p:spPr>
          <a:xfrm>
            <a:off x="8463778" y="2371186"/>
            <a:ext cx="220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How to build MFFW?</a:t>
            </a:r>
          </a:p>
        </p:txBody>
      </p:sp>
    </p:spTree>
    <p:extLst>
      <p:ext uri="{BB962C8B-B14F-4D97-AF65-F5344CB8AC3E}">
        <p14:creationId xmlns:p14="http://schemas.microsoft.com/office/powerpoint/2010/main" val="199407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DD6F25-EDFF-40A1-B537-BE0FFBDC6A6A}"/>
              </a:ext>
            </a:extLst>
          </p:cNvPr>
          <p:cNvSpPr txBox="1">
            <a:spLocks/>
          </p:cNvSpPr>
          <p:nvPr/>
        </p:nvSpPr>
        <p:spPr>
          <a:xfrm>
            <a:off x="75199" y="159525"/>
            <a:ext cx="8257320" cy="7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Challenges</a:t>
            </a:r>
            <a:endParaRPr lang="en-HK" sz="36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1E85B35-7E5A-4E96-B3A2-47B5E8D1B8E4}"/>
              </a:ext>
            </a:extLst>
          </p:cNvPr>
          <p:cNvSpPr/>
          <p:nvPr/>
        </p:nvSpPr>
        <p:spPr>
          <a:xfrm>
            <a:off x="348018" y="798084"/>
            <a:ext cx="11592970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Cuts cannot be substituted by MFFWs directly, all the components should be modified to suit the new structure.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Cuts Enumeration </a:t>
            </a:r>
            <a:r>
              <a:rPr lang="en-US" altLang="zh-CN" dirty="0">
                <a:sym typeface="Wingdings" panose="05000000000000000000" pitchFamily="2" charset="2"/>
              </a:rPr>
              <a:t> MFFWs Enumeration</a:t>
            </a: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Single Output Matching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Multiple Outputs Matching</a:t>
            </a:r>
            <a:endParaRPr lang="en-US" altLang="zh-C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Cuts Database Construction </a:t>
            </a:r>
            <a:r>
              <a:rPr lang="en-US" altLang="zh-CN" dirty="0">
                <a:sym typeface="Wingdings" panose="05000000000000000000" pitchFamily="2" charset="2"/>
              </a:rPr>
              <a:t> MFFWs Database Construction</a:t>
            </a:r>
            <a:endParaRPr lang="en-US" altLang="zh-CN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9F2EE78-FDFA-4E8D-8694-5FE1777C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8" y="3449751"/>
            <a:ext cx="2908381" cy="2623865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B954768-4C4B-4CA8-8124-DB7178A69276}"/>
              </a:ext>
            </a:extLst>
          </p:cNvPr>
          <p:cNvSpPr/>
          <p:nvPr/>
        </p:nvSpPr>
        <p:spPr>
          <a:xfrm>
            <a:off x="2089509" y="3274840"/>
            <a:ext cx="623523" cy="610743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B82076D-AD66-4CFB-B5CA-8D5624C161B4}"/>
              </a:ext>
            </a:extLst>
          </p:cNvPr>
          <p:cNvSpPr/>
          <p:nvPr/>
        </p:nvSpPr>
        <p:spPr>
          <a:xfrm>
            <a:off x="3094657" y="3213775"/>
            <a:ext cx="1418108" cy="7328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/>
              <a:t>truth table w.r.t a, b, c, d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1FE942F-5655-45B7-A87F-89FC4830A421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2713032" y="3580212"/>
            <a:ext cx="3816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C850429-B66C-44B2-8A78-C3D09CF0A64F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>
            <a:off x="4512765" y="3580212"/>
            <a:ext cx="569343" cy="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CE14F536-1C20-4319-8642-5120597246C5}"/>
              </a:ext>
            </a:extLst>
          </p:cNvPr>
          <p:cNvSpPr/>
          <p:nvPr/>
        </p:nvSpPr>
        <p:spPr>
          <a:xfrm>
            <a:off x="5082108" y="3213806"/>
            <a:ext cx="1244568" cy="7328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/>
              <a:t>canonical form of the truth table</a:t>
            </a:r>
          </a:p>
        </p:txBody>
      </p:sp>
      <p:sp>
        <p:nvSpPr>
          <p:cNvPr id="23" name="圆柱形 22">
            <a:extLst>
              <a:ext uri="{FF2B5EF4-FFF2-40B4-BE49-F238E27FC236}">
                <a16:creationId xmlns:a16="http://schemas.microsoft.com/office/drawing/2014/main" id="{C9D9478E-D456-41D9-B440-B8DF017FAF3C}"/>
              </a:ext>
            </a:extLst>
          </p:cNvPr>
          <p:cNvSpPr/>
          <p:nvPr/>
        </p:nvSpPr>
        <p:spPr>
          <a:xfrm>
            <a:off x="4108968" y="4458786"/>
            <a:ext cx="1175271" cy="1094813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cut</a:t>
            </a:r>
          </a:p>
          <a:p>
            <a:pPr algn="ctr"/>
            <a:r>
              <a:rPr lang="en-HK" dirty="0"/>
              <a:t>database</a:t>
            </a:r>
          </a:p>
        </p:txBody>
      </p: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0A52ED29-8B72-420E-A1F6-37702C55DEDA}"/>
              </a:ext>
            </a:extLst>
          </p:cNvPr>
          <p:cNvCxnSpPr>
            <a:cxnSpLocks/>
            <a:stCxn id="22" idx="2"/>
            <a:endCxn id="23" idx="1"/>
          </p:cNvCxnSpPr>
          <p:nvPr/>
        </p:nvCxnSpPr>
        <p:spPr>
          <a:xfrm rot="5400000">
            <a:off x="4944445" y="3698839"/>
            <a:ext cx="512106" cy="10077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7C24AB6D-315F-4034-9EA7-592AE58B8569}"/>
              </a:ext>
            </a:extLst>
          </p:cNvPr>
          <p:cNvSpPr txBox="1"/>
          <p:nvPr/>
        </p:nvSpPr>
        <p:spPr>
          <a:xfrm>
            <a:off x="4871824" y="3927755"/>
            <a:ext cx="657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dirty="0"/>
              <a:t>match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4684BE1-76E8-4F1A-AB88-23F38448A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94" y="3626726"/>
            <a:ext cx="2718874" cy="2452897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7F8D7E6F-9710-404C-96B1-20E558188CDA}"/>
              </a:ext>
            </a:extLst>
          </p:cNvPr>
          <p:cNvSpPr/>
          <p:nvPr/>
        </p:nvSpPr>
        <p:spPr>
          <a:xfrm>
            <a:off x="7218892" y="3434759"/>
            <a:ext cx="1733671" cy="617214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7FD9162C-B546-467F-8819-3B7A6CA6006B}"/>
              </a:ext>
            </a:extLst>
          </p:cNvPr>
          <p:cNvSpPr/>
          <p:nvPr/>
        </p:nvSpPr>
        <p:spPr>
          <a:xfrm>
            <a:off x="7376674" y="2408215"/>
            <a:ext cx="1418107" cy="7067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/>
              <a:t>truth tables w.r.t a, b, c, d</a:t>
            </a: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6F6012A-687E-4E56-B5B0-9C3BCD41C271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8794781" y="2761568"/>
            <a:ext cx="578908" cy="2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B089906-5EC5-44C9-B92B-F6E33333C3D6}"/>
              </a:ext>
            </a:extLst>
          </p:cNvPr>
          <p:cNvSpPr/>
          <p:nvPr/>
        </p:nvSpPr>
        <p:spPr>
          <a:xfrm>
            <a:off x="9373689" y="2411150"/>
            <a:ext cx="1520089" cy="7067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dirty="0"/>
              <a:t>canonical form of the truth tables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5A1FFB86-5B50-4040-AA5D-65E06251F8B5}"/>
              </a:ext>
            </a:extLst>
          </p:cNvPr>
          <p:cNvCxnSpPr>
            <a:cxnSpLocks/>
            <a:stCxn id="27" idx="0"/>
            <a:endCxn id="28" idx="2"/>
          </p:cNvCxnSpPr>
          <p:nvPr/>
        </p:nvCxnSpPr>
        <p:spPr>
          <a:xfrm flipV="1">
            <a:off x="8085728" y="3114921"/>
            <a:ext cx="0" cy="319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C5FF87D1-EEDC-4788-AA0A-FEC916C4337D}"/>
              </a:ext>
            </a:extLst>
          </p:cNvPr>
          <p:cNvSpPr txBox="1"/>
          <p:nvPr/>
        </p:nvSpPr>
        <p:spPr>
          <a:xfrm>
            <a:off x="8938201" y="246494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0086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5DDEE"/>
      </a:accent1>
      <a:accent2>
        <a:srgbClr val="ED7D31"/>
      </a:accent2>
      <a:accent3>
        <a:srgbClr val="C2D833"/>
      </a:accent3>
      <a:accent4>
        <a:srgbClr val="BFDCE0"/>
      </a:accent4>
      <a:accent5>
        <a:srgbClr val="8CCDA3"/>
      </a:accent5>
      <a:accent6>
        <a:srgbClr val="3F97D3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C_988440-22_ConfPPT_R2.potx" id="{9454845F-F5A2-4B22-9F36-3424BE65FDE6}" vid="{ED07359C-1F2A-450E-9662-33E25CAA82C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DAC_988440-22_ConfPPT_R2</Template>
  <TotalTime>804</TotalTime>
  <Words>2560</Words>
  <Application>Microsoft Office PowerPoint</Application>
  <PresentationFormat>宽屏</PresentationFormat>
  <Paragraphs>729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等线</vt:lpstr>
      <vt:lpstr>华文楷体</vt:lpstr>
      <vt:lpstr>隶书</vt:lpstr>
      <vt:lpstr>Arial</vt:lpstr>
      <vt:lpstr>Calibri</vt:lpstr>
      <vt:lpstr>Cambria Math</vt:lpstr>
      <vt:lpstr>Courier New</vt:lpstr>
      <vt:lpstr>Franklin Gothic Book</vt:lpstr>
      <vt:lpstr>Franklin Gothic Medium</vt:lpstr>
      <vt:lpstr>Symbol</vt:lpstr>
      <vt:lpstr>Wingdings</vt:lpstr>
      <vt:lpstr>Office Theme</vt:lpstr>
      <vt:lpstr>PowerPoint 演示文稿</vt:lpstr>
      <vt:lpstr>A Database Dependent Framework for K-Input Maximum Fanout-Free Window Rewriting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SmithBucklin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Kolak, Alexis</dc:creator>
  <cp:lastModifiedBy>Tang Ruofei</cp:lastModifiedBy>
  <cp:revision>120</cp:revision>
  <dcterms:created xsi:type="dcterms:W3CDTF">2023-02-03T23:08:15Z</dcterms:created>
  <dcterms:modified xsi:type="dcterms:W3CDTF">2023-05-15T03:37:01Z</dcterms:modified>
</cp:coreProperties>
</file>