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685" r:id="rId2"/>
  </p:sldMasterIdLst>
  <p:notesMasterIdLst>
    <p:notesMasterId r:id="rId47"/>
  </p:notesMasterIdLst>
  <p:handoutMasterIdLst>
    <p:handoutMasterId r:id="rId48"/>
  </p:handoutMasterIdLst>
  <p:sldIdLst>
    <p:sldId id="260" r:id="rId3"/>
    <p:sldId id="263" r:id="rId4"/>
    <p:sldId id="264" r:id="rId5"/>
    <p:sldId id="265" r:id="rId6"/>
    <p:sldId id="266" r:id="rId7"/>
    <p:sldId id="267" r:id="rId8"/>
    <p:sldId id="268" r:id="rId9"/>
    <p:sldId id="269" r:id="rId10"/>
    <p:sldId id="270" r:id="rId11"/>
    <p:sldId id="271" r:id="rId12"/>
    <p:sldId id="279" r:id="rId13"/>
    <p:sldId id="280" r:id="rId14"/>
    <p:sldId id="298" r:id="rId15"/>
    <p:sldId id="299" r:id="rId16"/>
    <p:sldId id="300" r:id="rId17"/>
    <p:sldId id="301" r:id="rId18"/>
    <p:sldId id="303" r:id="rId19"/>
    <p:sldId id="304" r:id="rId20"/>
    <p:sldId id="305" r:id="rId21"/>
    <p:sldId id="306" r:id="rId22"/>
    <p:sldId id="307" r:id="rId23"/>
    <p:sldId id="281" r:id="rId24"/>
    <p:sldId id="282" r:id="rId25"/>
    <p:sldId id="283" r:id="rId26"/>
    <p:sldId id="272" r:id="rId27"/>
    <p:sldId id="285" r:id="rId28"/>
    <p:sldId id="286" r:id="rId29"/>
    <p:sldId id="287" r:id="rId30"/>
    <p:sldId id="289" r:id="rId31"/>
    <p:sldId id="290" r:id="rId32"/>
    <p:sldId id="294" r:id="rId33"/>
    <p:sldId id="295" r:id="rId34"/>
    <p:sldId id="273" r:id="rId35"/>
    <p:sldId id="275" r:id="rId36"/>
    <p:sldId id="274" r:id="rId37"/>
    <p:sldId id="276" r:id="rId38"/>
    <p:sldId id="284" r:id="rId39"/>
    <p:sldId id="296" r:id="rId40"/>
    <p:sldId id="297" r:id="rId41"/>
    <p:sldId id="277" r:id="rId42"/>
    <p:sldId id="308" r:id="rId43"/>
    <p:sldId id="278" r:id="rId44"/>
    <p:sldId id="309" r:id="rId45"/>
    <p:sldId id="310"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BAF40"/>
    <a:srgbClr val="FBB146"/>
    <a:srgbClr val="C5E0B4"/>
    <a:srgbClr val="ED7D31"/>
    <a:srgbClr val="5E9DD6"/>
    <a:srgbClr val="004C90"/>
    <a:srgbClr val="1A76BB"/>
    <a:srgbClr val="1A76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D00446-4C8B-8D46-BB6E-A59A54906287}" v="7" dt="2022-03-18T10:15:17.151"/>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p:restoredTop sz="81900" autoAdjust="0"/>
  </p:normalViewPr>
  <p:slideViewPr>
    <p:cSldViewPr snapToGrid="0" snapToObjects="1">
      <p:cViewPr varScale="1">
        <p:scale>
          <a:sx n="119" d="100"/>
          <a:sy n="119" d="100"/>
        </p:scale>
        <p:origin x="720" y="76"/>
      </p:cViewPr>
      <p:guideLst/>
    </p:cSldViewPr>
  </p:slideViewPr>
  <p:notesTextViewPr>
    <p:cViewPr>
      <p:scale>
        <a:sx n="1" d="1"/>
        <a:sy n="1" d="1"/>
      </p:scale>
      <p:origin x="0" y="0"/>
    </p:cViewPr>
  </p:notesTextViewPr>
  <p:notesViewPr>
    <p:cSldViewPr snapToGrid="0" snapToObjects="1">
      <p:cViewPr varScale="1">
        <p:scale>
          <a:sx n="148" d="100"/>
          <a:sy n="148" d="100"/>
        </p:scale>
        <p:origin x="396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UNG Wing Sing" userId="a74f9208-1a41-4a47-8ba7-d23cc35dea8b" providerId="ADAL" clId="{9BD00446-4C8B-8D46-BB6E-A59A54906287}"/>
    <pc:docChg chg="undo custSel modMainMaster">
      <pc:chgData name="LEUNG Wing Sing" userId="a74f9208-1a41-4a47-8ba7-d23cc35dea8b" providerId="ADAL" clId="{9BD00446-4C8B-8D46-BB6E-A59A54906287}" dt="2022-03-18T10:15:23.270" v="19"/>
      <pc:docMkLst>
        <pc:docMk/>
      </pc:docMkLst>
      <pc:sldMasterChg chg="addSp delSp modSp mod">
        <pc:chgData name="LEUNG Wing Sing" userId="a74f9208-1a41-4a47-8ba7-d23cc35dea8b" providerId="ADAL" clId="{9BD00446-4C8B-8D46-BB6E-A59A54906287}" dt="2022-03-18T10:14:54.193" v="9" actId="1038"/>
        <pc:sldMasterMkLst>
          <pc:docMk/>
          <pc:sldMasterMk cId="358984857" sldId="2147483670"/>
        </pc:sldMasterMkLst>
        <pc:picChg chg="del">
          <ac:chgData name="LEUNG Wing Sing" userId="a74f9208-1a41-4a47-8ba7-d23cc35dea8b" providerId="ADAL" clId="{9BD00446-4C8B-8D46-BB6E-A59A54906287}" dt="2022-03-18T10:14:42.585" v="0" actId="478"/>
          <ac:picMkLst>
            <pc:docMk/>
            <pc:sldMasterMk cId="358984857" sldId="2147483670"/>
            <ac:picMk id="5" creationId="{00000000-0000-0000-0000-000000000000}"/>
          </ac:picMkLst>
        </pc:picChg>
        <pc:picChg chg="mod">
          <ac:chgData name="LEUNG Wing Sing" userId="a74f9208-1a41-4a47-8ba7-d23cc35dea8b" providerId="ADAL" clId="{9BD00446-4C8B-8D46-BB6E-A59A54906287}" dt="2022-03-18T10:14:54.193" v="9" actId="1038"/>
          <ac:picMkLst>
            <pc:docMk/>
            <pc:sldMasterMk cId="358984857" sldId="2147483670"/>
            <ac:picMk id="8" creationId="{00000000-0000-0000-0000-000000000000}"/>
          </ac:picMkLst>
        </pc:picChg>
        <pc:picChg chg="add del mod">
          <ac:chgData name="LEUNG Wing Sing" userId="a74f9208-1a41-4a47-8ba7-d23cc35dea8b" providerId="ADAL" clId="{9BD00446-4C8B-8D46-BB6E-A59A54906287}" dt="2022-03-18T10:14:44.297" v="2"/>
          <ac:picMkLst>
            <pc:docMk/>
            <pc:sldMasterMk cId="358984857" sldId="2147483670"/>
            <ac:picMk id="9" creationId="{4004A228-8A2F-1A47-97AA-354A0DA29862}"/>
          </ac:picMkLst>
        </pc:picChg>
        <pc:picChg chg="add mod">
          <ac:chgData name="LEUNG Wing Sing" userId="a74f9208-1a41-4a47-8ba7-d23cc35dea8b" providerId="ADAL" clId="{9BD00446-4C8B-8D46-BB6E-A59A54906287}" dt="2022-03-18T10:14:50.838" v="4" actId="1076"/>
          <ac:picMkLst>
            <pc:docMk/>
            <pc:sldMasterMk cId="358984857" sldId="2147483670"/>
            <ac:picMk id="10" creationId="{5EA65C5B-BD10-024A-ACCB-5EAF7EC4669B}"/>
          </ac:picMkLst>
        </pc:picChg>
      </pc:sldMasterChg>
      <pc:sldMasterChg chg="addSp delSp modSp mod">
        <pc:chgData name="LEUNG Wing Sing" userId="a74f9208-1a41-4a47-8ba7-d23cc35dea8b" providerId="ADAL" clId="{9BD00446-4C8B-8D46-BB6E-A59A54906287}" dt="2022-03-18T10:15:23.270" v="19"/>
        <pc:sldMasterMkLst>
          <pc:docMk/>
          <pc:sldMasterMk cId="1194953865" sldId="2147483685"/>
        </pc:sldMasterMkLst>
        <pc:spChg chg="add del mod">
          <ac:chgData name="LEUNG Wing Sing" userId="a74f9208-1a41-4a47-8ba7-d23cc35dea8b" providerId="ADAL" clId="{9BD00446-4C8B-8D46-BB6E-A59A54906287}" dt="2022-03-18T10:15:23.270" v="19"/>
          <ac:spMkLst>
            <pc:docMk/>
            <pc:sldMasterMk cId="1194953865" sldId="2147483685"/>
            <ac:spMk id="9" creationId="{087ED534-05B6-F948-BA9D-79431C2D0144}"/>
          </ac:spMkLst>
        </pc:spChg>
        <pc:grpChg chg="del">
          <ac:chgData name="LEUNG Wing Sing" userId="a74f9208-1a41-4a47-8ba7-d23cc35dea8b" providerId="ADAL" clId="{9BD00446-4C8B-8D46-BB6E-A59A54906287}" dt="2022-03-18T10:15:06.147" v="10" actId="165"/>
          <ac:grpSpMkLst>
            <pc:docMk/>
            <pc:sldMasterMk cId="1194953865" sldId="2147483685"/>
            <ac:grpSpMk id="12" creationId="{00000000-0000-0000-0000-000000000000}"/>
          </ac:grpSpMkLst>
        </pc:grpChg>
        <pc:picChg chg="add del topLvl">
          <ac:chgData name="LEUNG Wing Sing" userId="a74f9208-1a41-4a47-8ba7-d23cc35dea8b" providerId="ADAL" clId="{9BD00446-4C8B-8D46-BB6E-A59A54906287}" dt="2022-03-18T10:15:14.123" v="15" actId="478"/>
          <ac:picMkLst>
            <pc:docMk/>
            <pc:sldMasterMk cId="1194953865" sldId="2147483685"/>
            <ac:picMk id="13" creationId="{00000000-0000-0000-0000-000000000000}"/>
          </ac:picMkLst>
        </pc:picChg>
        <pc:picChg chg="add del topLvl">
          <ac:chgData name="LEUNG Wing Sing" userId="a74f9208-1a41-4a47-8ba7-d23cc35dea8b" providerId="ADAL" clId="{9BD00446-4C8B-8D46-BB6E-A59A54906287}" dt="2022-03-18T10:15:10.544" v="14" actId="478"/>
          <ac:picMkLst>
            <pc:docMk/>
            <pc:sldMasterMk cId="1194953865" sldId="2147483685"/>
            <ac:picMk id="14" creationId="{00000000-0000-0000-0000-000000000000}"/>
          </ac:picMkLst>
        </pc:picChg>
        <pc:picChg chg="add del mod">
          <ac:chgData name="LEUNG Wing Sing" userId="a74f9208-1a41-4a47-8ba7-d23cc35dea8b" providerId="ADAL" clId="{9BD00446-4C8B-8D46-BB6E-A59A54906287}" dt="2022-03-18T10:15:09.897" v="13"/>
          <ac:picMkLst>
            <pc:docMk/>
            <pc:sldMasterMk cId="1194953865" sldId="2147483685"/>
            <ac:picMk id="15" creationId="{21112C1F-4A3D-E94B-BBA4-168E3766D242}"/>
          </ac:picMkLst>
        </pc:picChg>
        <pc:picChg chg="add mod">
          <ac:chgData name="LEUNG Wing Sing" userId="a74f9208-1a41-4a47-8ba7-d23cc35dea8b" providerId="ADAL" clId="{9BD00446-4C8B-8D46-BB6E-A59A54906287}" dt="2022-03-18T10:15:14.505" v="16"/>
          <ac:picMkLst>
            <pc:docMk/>
            <pc:sldMasterMk cId="1194953865" sldId="2147483685"/>
            <ac:picMk id="16" creationId="{059A6E93-2C99-884A-8C2F-7C7ECBD9E4A6}"/>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FA6E96-6BE3-AE4A-8CD6-8561F3DC038D}" type="datetimeFigureOut">
              <a:rPr lang="en-US" smtClean="0"/>
              <a:t>6/5/2023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C66C0F-C784-FD47-9113-C9B4EE9501DC}" type="slidenum">
              <a:rPr lang="en-US" smtClean="0"/>
              <a:t>‹#›</a:t>
            </a:fld>
            <a:endParaRPr lang="en-US"/>
          </a:p>
        </p:txBody>
      </p:sp>
    </p:spTree>
    <p:extLst>
      <p:ext uri="{BB962C8B-B14F-4D97-AF65-F5344CB8AC3E}">
        <p14:creationId xmlns:p14="http://schemas.microsoft.com/office/powerpoint/2010/main" val="817572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869CB-44B4-CE40-BCFA-18E7CA8809DE}"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5737A-2B4F-4F46-A5DF-A04D5FBE8466}" type="slidenum">
              <a:rPr lang="en-US" smtClean="0"/>
              <a:t>‹#›</a:t>
            </a:fld>
            <a:endParaRPr lang="en-US"/>
          </a:p>
        </p:txBody>
      </p:sp>
    </p:spTree>
    <p:extLst>
      <p:ext uri="{BB962C8B-B14F-4D97-AF65-F5344CB8AC3E}">
        <p14:creationId xmlns:p14="http://schemas.microsoft.com/office/powerpoint/2010/main" val="136932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Ruofei Tang, my presentation topic today is Maximum Fanout-Free Window Enumeration: Toward the Local Multi-Output Substructure Synthesis.</a:t>
            </a:r>
          </a:p>
        </p:txBody>
      </p:sp>
      <p:sp>
        <p:nvSpPr>
          <p:cNvPr id="4" name="Slide Number Placeholder 3"/>
          <p:cNvSpPr>
            <a:spLocks noGrp="1"/>
          </p:cNvSpPr>
          <p:nvPr>
            <p:ph type="sldNum" sz="quarter" idx="10"/>
          </p:nvPr>
        </p:nvSpPr>
        <p:spPr/>
        <p:txBody>
          <a:bodyPr/>
          <a:lstStyle/>
          <a:p>
            <a:fld id="{60A5737A-2B4F-4F46-A5DF-A04D5FBE8466}" type="slidenum">
              <a:rPr lang="en-US" smtClean="0"/>
              <a:t>1</a:t>
            </a:fld>
            <a:endParaRPr lang="en-US"/>
          </a:p>
        </p:txBody>
      </p:sp>
    </p:spTree>
    <p:extLst>
      <p:ext uri="{BB962C8B-B14F-4D97-AF65-F5344CB8AC3E}">
        <p14:creationId xmlns:p14="http://schemas.microsoft.com/office/powerpoint/2010/main" val="1414647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first introduce the process of dynamic enumeration. The step one is to select a set of k-input cut leaf-nodes, we will generate MFFW upon them.</a:t>
            </a:r>
          </a:p>
        </p:txBody>
      </p:sp>
      <p:sp>
        <p:nvSpPr>
          <p:cNvPr id="4" name="Slide Number Placeholder 3"/>
          <p:cNvSpPr>
            <a:spLocks noGrp="1"/>
          </p:cNvSpPr>
          <p:nvPr>
            <p:ph type="sldNum" sz="quarter" idx="10"/>
          </p:nvPr>
        </p:nvSpPr>
        <p:spPr/>
        <p:txBody>
          <a:bodyPr/>
          <a:lstStyle/>
          <a:p>
            <a:fld id="{60A5737A-2B4F-4F46-A5DF-A04D5FBE8466}" type="slidenum">
              <a:rPr lang="en-US" smtClean="0"/>
              <a:t>10</a:t>
            </a:fld>
            <a:endParaRPr lang="en-US"/>
          </a:p>
        </p:txBody>
      </p:sp>
    </p:spTree>
    <p:extLst>
      <p:ext uri="{BB962C8B-B14F-4D97-AF65-F5344CB8AC3E}">
        <p14:creationId xmlns:p14="http://schemas.microsoft.com/office/powerpoint/2010/main" val="726288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will initialize a set S for processed nodes as empty, and a queue Q for nodes to process with the leaf-nodes.</a:t>
            </a:r>
            <a:endParaRPr lang="en-US" dirty="0"/>
          </a:p>
        </p:txBody>
      </p:sp>
      <p:sp>
        <p:nvSpPr>
          <p:cNvPr id="4" name="Slide Number Placeholder 3"/>
          <p:cNvSpPr>
            <a:spLocks noGrp="1"/>
          </p:cNvSpPr>
          <p:nvPr>
            <p:ph type="sldNum" sz="quarter" idx="10"/>
          </p:nvPr>
        </p:nvSpPr>
        <p:spPr/>
        <p:txBody>
          <a:bodyPr/>
          <a:lstStyle/>
          <a:p>
            <a:fld id="{60A5737A-2B4F-4F46-A5DF-A04D5FBE8466}" type="slidenum">
              <a:rPr lang="en-US" smtClean="0"/>
              <a:t>11</a:t>
            </a:fld>
            <a:endParaRPr lang="en-US"/>
          </a:p>
        </p:txBody>
      </p:sp>
    </p:spTree>
    <p:extLst>
      <p:ext uri="{BB962C8B-B14F-4D97-AF65-F5344CB8AC3E}">
        <p14:creationId xmlns:p14="http://schemas.microsoft.com/office/powerpoint/2010/main" val="551813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continue processing the nodes in Q until Q is empty. In the process, we pop the first node in Q and put it into set S and enumerate all the fanouts of the node. We will check whether another </a:t>
            </a:r>
            <a:r>
              <a:rPr lang="en-US" dirty="0" err="1"/>
              <a:t>fanin</a:t>
            </a:r>
            <a:r>
              <a:rPr lang="en-US" dirty="0"/>
              <a:t> of the fanout belong to the set S. If so, push the fanout into Q.</a:t>
            </a:r>
          </a:p>
        </p:txBody>
      </p:sp>
      <p:sp>
        <p:nvSpPr>
          <p:cNvPr id="4" name="Slide Number Placeholder 3"/>
          <p:cNvSpPr>
            <a:spLocks noGrp="1"/>
          </p:cNvSpPr>
          <p:nvPr>
            <p:ph type="sldNum" sz="quarter" idx="10"/>
          </p:nvPr>
        </p:nvSpPr>
        <p:spPr/>
        <p:txBody>
          <a:bodyPr/>
          <a:lstStyle/>
          <a:p>
            <a:fld id="{60A5737A-2B4F-4F46-A5DF-A04D5FBE8466}" type="slidenum">
              <a:rPr lang="en-US" smtClean="0"/>
              <a:t>12</a:t>
            </a:fld>
            <a:endParaRPr lang="en-US"/>
          </a:p>
        </p:txBody>
      </p:sp>
    </p:spTree>
    <p:extLst>
      <p:ext uri="{BB962C8B-B14F-4D97-AF65-F5344CB8AC3E}">
        <p14:creationId xmlns:p14="http://schemas.microsoft.com/office/powerpoint/2010/main" val="599833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round, we check the fanout of node I2, and find that another </a:t>
            </a:r>
            <a:r>
              <a:rPr lang="en-US" dirty="0" err="1"/>
              <a:t>fanin</a:t>
            </a:r>
            <a:r>
              <a:rPr lang="en-US" dirty="0"/>
              <a:t> I1 already in the set S, so we push node 5 to Q.</a:t>
            </a:r>
          </a:p>
        </p:txBody>
      </p:sp>
      <p:sp>
        <p:nvSpPr>
          <p:cNvPr id="4" name="Slide Number Placeholder 3"/>
          <p:cNvSpPr>
            <a:spLocks noGrp="1"/>
          </p:cNvSpPr>
          <p:nvPr>
            <p:ph type="sldNum" sz="quarter" idx="10"/>
          </p:nvPr>
        </p:nvSpPr>
        <p:spPr/>
        <p:txBody>
          <a:bodyPr/>
          <a:lstStyle/>
          <a:p>
            <a:fld id="{60A5737A-2B4F-4F46-A5DF-A04D5FBE8466}" type="slidenum">
              <a:rPr lang="en-US" smtClean="0"/>
              <a:t>13</a:t>
            </a:fld>
            <a:endParaRPr lang="en-US"/>
          </a:p>
        </p:txBody>
      </p:sp>
    </p:spTree>
    <p:extLst>
      <p:ext uri="{BB962C8B-B14F-4D97-AF65-F5344CB8AC3E}">
        <p14:creationId xmlns:p14="http://schemas.microsoft.com/office/powerpoint/2010/main" val="3802704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way, we will check the node in Q one by one and finally build up the complete MFFW.</a:t>
            </a:r>
          </a:p>
        </p:txBody>
      </p:sp>
      <p:sp>
        <p:nvSpPr>
          <p:cNvPr id="4" name="Slide Number Placeholder 3"/>
          <p:cNvSpPr>
            <a:spLocks noGrp="1"/>
          </p:cNvSpPr>
          <p:nvPr>
            <p:ph type="sldNum" sz="quarter" idx="10"/>
          </p:nvPr>
        </p:nvSpPr>
        <p:spPr/>
        <p:txBody>
          <a:bodyPr/>
          <a:lstStyle/>
          <a:p>
            <a:fld id="{60A5737A-2B4F-4F46-A5DF-A04D5FBE8466}" type="slidenum">
              <a:rPr lang="en-US" smtClean="0"/>
              <a:t>14</a:t>
            </a:fld>
            <a:endParaRPr lang="en-US"/>
          </a:p>
        </p:txBody>
      </p:sp>
    </p:spTree>
    <p:extLst>
      <p:ext uri="{BB962C8B-B14F-4D97-AF65-F5344CB8AC3E}">
        <p14:creationId xmlns:p14="http://schemas.microsoft.com/office/powerpoint/2010/main" val="2614048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A5737A-2B4F-4F46-A5DF-A04D5FBE8466}" type="slidenum">
              <a:rPr lang="en-US" smtClean="0"/>
              <a:t>15</a:t>
            </a:fld>
            <a:endParaRPr lang="en-US"/>
          </a:p>
        </p:txBody>
      </p:sp>
    </p:spTree>
    <p:extLst>
      <p:ext uri="{BB962C8B-B14F-4D97-AF65-F5344CB8AC3E}">
        <p14:creationId xmlns:p14="http://schemas.microsoft.com/office/powerpoint/2010/main" val="3332402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A5737A-2B4F-4F46-A5DF-A04D5FBE8466}" type="slidenum">
              <a:rPr lang="en-US" smtClean="0"/>
              <a:t>16</a:t>
            </a:fld>
            <a:endParaRPr lang="en-US"/>
          </a:p>
        </p:txBody>
      </p:sp>
    </p:spTree>
    <p:extLst>
      <p:ext uri="{BB962C8B-B14F-4D97-AF65-F5344CB8AC3E}">
        <p14:creationId xmlns:p14="http://schemas.microsoft.com/office/powerpoint/2010/main" val="2947372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A5737A-2B4F-4F46-A5DF-A04D5FBE8466}" type="slidenum">
              <a:rPr lang="en-US" smtClean="0"/>
              <a:t>17</a:t>
            </a:fld>
            <a:endParaRPr lang="en-US"/>
          </a:p>
        </p:txBody>
      </p:sp>
    </p:spTree>
    <p:extLst>
      <p:ext uri="{BB962C8B-B14F-4D97-AF65-F5344CB8AC3E}">
        <p14:creationId xmlns:p14="http://schemas.microsoft.com/office/powerpoint/2010/main" val="3632103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A5737A-2B4F-4F46-A5DF-A04D5FBE8466}" type="slidenum">
              <a:rPr lang="en-US" smtClean="0"/>
              <a:t>18</a:t>
            </a:fld>
            <a:endParaRPr lang="en-US"/>
          </a:p>
        </p:txBody>
      </p:sp>
    </p:spTree>
    <p:extLst>
      <p:ext uri="{BB962C8B-B14F-4D97-AF65-F5344CB8AC3E}">
        <p14:creationId xmlns:p14="http://schemas.microsoft.com/office/powerpoint/2010/main" val="4185715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A5737A-2B4F-4F46-A5DF-A04D5FBE8466}" type="slidenum">
              <a:rPr lang="en-US" smtClean="0"/>
              <a:t>19</a:t>
            </a:fld>
            <a:endParaRPr lang="en-US"/>
          </a:p>
        </p:txBody>
      </p:sp>
    </p:spTree>
    <p:extLst>
      <p:ext uri="{BB962C8B-B14F-4D97-AF65-F5344CB8AC3E}">
        <p14:creationId xmlns:p14="http://schemas.microsoft.com/office/powerpoint/2010/main" val="328899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propose a novel substructure that is better for multiple functions synthesis in AIG than cuts. I will start with preliminaries related to AIG, then I will introduce the Motivation for this work. </a:t>
            </a:r>
            <a:r>
              <a:rPr lang="en-US" altLang="zh-CN" dirty="0"/>
              <a:t>Next,</a:t>
            </a:r>
            <a:r>
              <a:rPr lang="zh-CN" altLang="en-US" dirty="0"/>
              <a:t> </a:t>
            </a:r>
            <a:r>
              <a:rPr lang="en-US" altLang="zh-CN" dirty="0"/>
              <a:t>I will introduce the concept of Maximum Fanout-Free Window and its enumeration algorithms. Finally, I will show the test on the efficiency of our proposed algorithms and corresponding application.</a:t>
            </a:r>
            <a:endParaRPr lang="en-US" dirty="0"/>
          </a:p>
        </p:txBody>
      </p:sp>
      <p:sp>
        <p:nvSpPr>
          <p:cNvPr id="4" name="Slide Number Placeholder 3"/>
          <p:cNvSpPr>
            <a:spLocks noGrp="1"/>
          </p:cNvSpPr>
          <p:nvPr>
            <p:ph type="sldNum" sz="quarter" idx="10"/>
          </p:nvPr>
        </p:nvSpPr>
        <p:spPr/>
        <p:txBody>
          <a:bodyPr/>
          <a:lstStyle/>
          <a:p>
            <a:fld id="{60A5737A-2B4F-4F46-A5DF-A04D5FBE8466}" type="slidenum">
              <a:rPr lang="en-US" smtClean="0"/>
              <a:t>2</a:t>
            </a:fld>
            <a:endParaRPr lang="en-US"/>
          </a:p>
        </p:txBody>
      </p:sp>
    </p:spTree>
    <p:extLst>
      <p:ext uri="{BB962C8B-B14F-4D97-AF65-F5344CB8AC3E}">
        <p14:creationId xmlns:p14="http://schemas.microsoft.com/office/powerpoint/2010/main" val="756898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A5737A-2B4F-4F46-A5DF-A04D5FBE8466}" type="slidenum">
              <a:rPr lang="en-US" smtClean="0"/>
              <a:t>20</a:t>
            </a:fld>
            <a:endParaRPr lang="en-US"/>
          </a:p>
        </p:txBody>
      </p:sp>
    </p:spTree>
    <p:extLst>
      <p:ext uri="{BB962C8B-B14F-4D97-AF65-F5344CB8AC3E}">
        <p14:creationId xmlns:p14="http://schemas.microsoft.com/office/powerpoint/2010/main" val="1826862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A5737A-2B4F-4F46-A5DF-A04D5FBE8466}" type="slidenum">
              <a:rPr lang="en-US" smtClean="0"/>
              <a:t>21</a:t>
            </a:fld>
            <a:endParaRPr lang="en-US"/>
          </a:p>
        </p:txBody>
      </p:sp>
    </p:spTree>
    <p:extLst>
      <p:ext uri="{BB962C8B-B14F-4D97-AF65-F5344CB8AC3E}">
        <p14:creationId xmlns:p14="http://schemas.microsoft.com/office/powerpoint/2010/main" val="3281975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in this way we will meet a problem. There are some nodes with large fanout number, and we have to enumerate their fanouts. These kind of nodes tend to appear many times in different MFFWs, making things even worse.</a:t>
            </a:r>
          </a:p>
        </p:txBody>
      </p:sp>
      <p:sp>
        <p:nvSpPr>
          <p:cNvPr id="4" name="Slide Number Placeholder 3"/>
          <p:cNvSpPr>
            <a:spLocks noGrp="1"/>
          </p:cNvSpPr>
          <p:nvPr>
            <p:ph type="sldNum" sz="quarter" idx="10"/>
          </p:nvPr>
        </p:nvSpPr>
        <p:spPr/>
        <p:txBody>
          <a:bodyPr/>
          <a:lstStyle/>
          <a:p>
            <a:fld id="{60A5737A-2B4F-4F46-A5DF-A04D5FBE8466}" type="slidenum">
              <a:rPr lang="en-US" smtClean="0"/>
              <a:t>22</a:t>
            </a:fld>
            <a:endParaRPr lang="en-US"/>
          </a:p>
        </p:txBody>
      </p:sp>
    </p:spTree>
    <p:extLst>
      <p:ext uri="{BB962C8B-B14F-4D97-AF65-F5344CB8AC3E}">
        <p14:creationId xmlns:p14="http://schemas.microsoft.com/office/powerpoint/2010/main" val="4038694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structural hashing to tackle this problem. In </a:t>
            </a:r>
            <a:r>
              <a:rPr lang="en-US" dirty="0" err="1"/>
              <a:t>strashing</a:t>
            </a:r>
            <a:r>
              <a:rPr lang="en-US" dirty="0"/>
              <a:t>, each node will be assigned an unique number, and each node will be recorded to a hash table upon 4 elements. </a:t>
            </a:r>
            <a:r>
              <a:rPr lang="en-US" altLang="zh-CN" dirty="0"/>
              <a:t>That is the number of two </a:t>
            </a:r>
            <a:r>
              <a:rPr lang="en-US" altLang="zh-CN" dirty="0" err="1"/>
              <a:t>fanins</a:t>
            </a:r>
            <a:r>
              <a:rPr lang="en-US" altLang="zh-CN" dirty="0"/>
              <a:t> and the </a:t>
            </a:r>
            <a:r>
              <a:rPr lang="en-US" altLang="zh-CN" b="0" i="0" dirty="0">
                <a:solidFill>
                  <a:srgbClr val="265180"/>
                </a:solidFill>
                <a:effectLst/>
                <a:latin typeface="-apple-system"/>
              </a:rPr>
              <a:t>polarities of </a:t>
            </a:r>
            <a:r>
              <a:rPr lang="en-US" altLang="zh-CN" b="0" i="0" dirty="0" err="1">
                <a:solidFill>
                  <a:srgbClr val="265180"/>
                </a:solidFill>
                <a:effectLst/>
                <a:latin typeface="-apple-system"/>
              </a:rPr>
              <a:t>fanins</a:t>
            </a:r>
            <a:r>
              <a:rPr lang="en-US" altLang="zh-CN" b="0" i="0" dirty="0">
                <a:solidFill>
                  <a:srgbClr val="265180"/>
                </a:solidFill>
                <a:effectLst/>
                <a:latin typeface="-apple-system"/>
              </a:rPr>
              <a:t>.</a:t>
            </a:r>
            <a:endParaRPr lang="en-US" dirty="0"/>
          </a:p>
        </p:txBody>
      </p:sp>
      <p:sp>
        <p:nvSpPr>
          <p:cNvPr id="4" name="Slide Number Placeholder 3"/>
          <p:cNvSpPr>
            <a:spLocks noGrp="1"/>
          </p:cNvSpPr>
          <p:nvPr>
            <p:ph type="sldNum" sz="quarter" idx="10"/>
          </p:nvPr>
        </p:nvSpPr>
        <p:spPr/>
        <p:txBody>
          <a:bodyPr/>
          <a:lstStyle/>
          <a:p>
            <a:fld id="{60A5737A-2B4F-4F46-A5DF-A04D5FBE8466}" type="slidenum">
              <a:rPr lang="en-US" smtClean="0"/>
              <a:t>23</a:t>
            </a:fld>
            <a:endParaRPr lang="en-US"/>
          </a:p>
        </p:txBody>
      </p:sp>
    </p:spTree>
    <p:extLst>
      <p:ext uri="{BB962C8B-B14F-4D97-AF65-F5344CB8AC3E}">
        <p14:creationId xmlns:p14="http://schemas.microsoft.com/office/powerpoint/2010/main" val="2272762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step three of dynamic enumeration, we now have two different ways to deal with large fanout nodes and select the better one depending on the cost. We can either enumerate the fanout, or query the structural hashing table. In this example, we can check the </a:t>
            </a:r>
            <a:r>
              <a:rPr lang="en-US" dirty="0" err="1"/>
              <a:t>fanins</a:t>
            </a:r>
            <a:r>
              <a:rPr lang="en-US" dirty="0"/>
              <a:t> of node 5’s fanouts, that is node number 8 and number 10. Or we can check the node in S and query the hash table. The choice depends on the cost.</a:t>
            </a:r>
          </a:p>
        </p:txBody>
      </p:sp>
      <p:sp>
        <p:nvSpPr>
          <p:cNvPr id="4" name="Slide Number Placeholder 3"/>
          <p:cNvSpPr>
            <a:spLocks noGrp="1"/>
          </p:cNvSpPr>
          <p:nvPr>
            <p:ph type="sldNum" sz="quarter" idx="10"/>
          </p:nvPr>
        </p:nvSpPr>
        <p:spPr/>
        <p:txBody>
          <a:bodyPr/>
          <a:lstStyle/>
          <a:p>
            <a:fld id="{60A5737A-2B4F-4F46-A5DF-A04D5FBE8466}" type="slidenum">
              <a:rPr lang="en-US" smtClean="0"/>
              <a:t>24</a:t>
            </a:fld>
            <a:endParaRPr lang="en-US"/>
          </a:p>
        </p:txBody>
      </p:sp>
    </p:spTree>
    <p:extLst>
      <p:ext uri="{BB962C8B-B14F-4D97-AF65-F5344CB8AC3E}">
        <p14:creationId xmlns:p14="http://schemas.microsoft.com/office/powerpoint/2010/main" val="1171706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of enumeration, we call it static enumeration, is built upon a lemma. So given as set of MFFW input S, for any cut c where leaf-nodes set is a subset of S, the root node must belong to the MFFW. This may be a little hard to understand, I will show you the example.</a:t>
            </a:r>
          </a:p>
        </p:txBody>
      </p:sp>
      <p:sp>
        <p:nvSpPr>
          <p:cNvPr id="4" name="Slide Number Placeholder 3"/>
          <p:cNvSpPr>
            <a:spLocks noGrp="1"/>
          </p:cNvSpPr>
          <p:nvPr>
            <p:ph type="sldNum" sz="quarter" idx="10"/>
          </p:nvPr>
        </p:nvSpPr>
        <p:spPr/>
        <p:txBody>
          <a:bodyPr/>
          <a:lstStyle/>
          <a:p>
            <a:fld id="{60A5737A-2B4F-4F46-A5DF-A04D5FBE8466}" type="slidenum">
              <a:rPr lang="en-US" smtClean="0"/>
              <a:t>25</a:t>
            </a:fld>
            <a:endParaRPr lang="en-US"/>
          </a:p>
        </p:txBody>
      </p:sp>
    </p:spTree>
    <p:extLst>
      <p:ext uri="{BB962C8B-B14F-4D97-AF65-F5344CB8AC3E}">
        <p14:creationId xmlns:p14="http://schemas.microsoft.com/office/powerpoint/2010/main" val="2211892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the cut rooted at node 5, and has </a:t>
            </a:r>
            <a:r>
              <a:rPr lang="en-US" dirty="0" err="1"/>
              <a:t>fanins</a:t>
            </a:r>
            <a:r>
              <a:rPr lang="en-US" dirty="0"/>
              <a:t> I1 and I2. I1 and I2 is the subset of the input nodes, so node 5 must belong to the MFFW.</a:t>
            </a:r>
          </a:p>
        </p:txBody>
      </p:sp>
      <p:sp>
        <p:nvSpPr>
          <p:cNvPr id="4" name="Slide Number Placeholder 3"/>
          <p:cNvSpPr>
            <a:spLocks noGrp="1"/>
          </p:cNvSpPr>
          <p:nvPr>
            <p:ph type="sldNum" sz="quarter" idx="10"/>
          </p:nvPr>
        </p:nvSpPr>
        <p:spPr/>
        <p:txBody>
          <a:bodyPr/>
          <a:lstStyle/>
          <a:p>
            <a:fld id="{60A5737A-2B4F-4F46-A5DF-A04D5FBE8466}" type="slidenum">
              <a:rPr lang="en-US" smtClean="0"/>
              <a:t>26</a:t>
            </a:fld>
            <a:endParaRPr lang="en-US"/>
          </a:p>
        </p:txBody>
      </p:sp>
    </p:spTree>
    <p:extLst>
      <p:ext uri="{BB962C8B-B14F-4D97-AF65-F5344CB8AC3E}">
        <p14:creationId xmlns:p14="http://schemas.microsoft.com/office/powerpoint/2010/main" val="2921751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node number 6, this is the same because the leaf-nodes I3 and I4 is as subset of input nodes.</a:t>
            </a:r>
          </a:p>
        </p:txBody>
      </p:sp>
      <p:sp>
        <p:nvSpPr>
          <p:cNvPr id="4" name="Slide Number Placeholder 3"/>
          <p:cNvSpPr>
            <a:spLocks noGrp="1"/>
          </p:cNvSpPr>
          <p:nvPr>
            <p:ph type="sldNum" sz="quarter" idx="10"/>
          </p:nvPr>
        </p:nvSpPr>
        <p:spPr/>
        <p:txBody>
          <a:bodyPr/>
          <a:lstStyle/>
          <a:p>
            <a:fld id="{60A5737A-2B4F-4F46-A5DF-A04D5FBE8466}" type="slidenum">
              <a:rPr lang="en-US" smtClean="0"/>
              <a:t>27</a:t>
            </a:fld>
            <a:endParaRPr lang="en-US"/>
          </a:p>
        </p:txBody>
      </p:sp>
    </p:spTree>
    <p:extLst>
      <p:ext uri="{BB962C8B-B14F-4D97-AF65-F5344CB8AC3E}">
        <p14:creationId xmlns:p14="http://schemas.microsoft.com/office/powerpoint/2010/main" val="1730232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can check node 8, still the same for we find the cut.</a:t>
            </a:r>
          </a:p>
        </p:txBody>
      </p:sp>
      <p:sp>
        <p:nvSpPr>
          <p:cNvPr id="4" name="Slide Number Placeholder 3"/>
          <p:cNvSpPr>
            <a:spLocks noGrp="1"/>
          </p:cNvSpPr>
          <p:nvPr>
            <p:ph type="sldNum" sz="quarter" idx="10"/>
          </p:nvPr>
        </p:nvSpPr>
        <p:spPr/>
        <p:txBody>
          <a:bodyPr/>
          <a:lstStyle/>
          <a:p>
            <a:fld id="{60A5737A-2B4F-4F46-A5DF-A04D5FBE8466}" type="slidenum">
              <a:rPr lang="en-US" smtClean="0"/>
              <a:t>28</a:t>
            </a:fld>
            <a:endParaRPr lang="en-US"/>
          </a:p>
        </p:txBody>
      </p:sp>
    </p:spTree>
    <p:extLst>
      <p:ext uri="{BB962C8B-B14F-4D97-AF65-F5344CB8AC3E}">
        <p14:creationId xmlns:p14="http://schemas.microsoft.com/office/powerpoint/2010/main" val="2071401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static enumeration, how we build MFFW is very obvious. First we will compute all k-feasible cuts for each node. We will cache them in a hash table, indexed by leaf-nodes. Here we do this to node 9.</a:t>
            </a:r>
          </a:p>
        </p:txBody>
      </p:sp>
      <p:sp>
        <p:nvSpPr>
          <p:cNvPr id="4" name="Slide Number Placeholder 3"/>
          <p:cNvSpPr>
            <a:spLocks noGrp="1"/>
          </p:cNvSpPr>
          <p:nvPr>
            <p:ph type="sldNum" sz="quarter" idx="10"/>
          </p:nvPr>
        </p:nvSpPr>
        <p:spPr/>
        <p:txBody>
          <a:bodyPr/>
          <a:lstStyle/>
          <a:p>
            <a:fld id="{60A5737A-2B4F-4F46-A5DF-A04D5FBE8466}" type="slidenum">
              <a:rPr lang="en-US" smtClean="0"/>
              <a:t>29</a:t>
            </a:fld>
            <a:endParaRPr lang="en-US"/>
          </a:p>
        </p:txBody>
      </p:sp>
    </p:spTree>
    <p:extLst>
      <p:ext uri="{BB962C8B-B14F-4D97-AF65-F5344CB8AC3E}">
        <p14:creationId xmlns:p14="http://schemas.microsoft.com/office/powerpoint/2010/main" val="2555019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And-Invertor Graph, is one of the most common combinational circuits representation in logic synthesis. A node in the AIG represents a logic AND gate, it has two </a:t>
            </a:r>
            <a:r>
              <a:rPr lang="en-US" dirty="0" err="1"/>
              <a:t>fanin</a:t>
            </a:r>
            <a:r>
              <a:rPr lang="en-US" dirty="0"/>
              <a:t> nodes and one or more fanout nodes. NOT gates are on the directed edges, solid line for direct pass of signal and dashed line for negation of the signal. There are two kinds of terminal nodes, primary inputs and primary outputs. Primary inputs have no </a:t>
            </a:r>
            <a:r>
              <a:rPr lang="en-US" dirty="0" err="1"/>
              <a:t>fanin</a:t>
            </a:r>
            <a:r>
              <a:rPr lang="en-US" dirty="0"/>
              <a:t> while primary outputs have no fanout.</a:t>
            </a:r>
          </a:p>
        </p:txBody>
      </p:sp>
      <p:sp>
        <p:nvSpPr>
          <p:cNvPr id="4" name="Slide Number Placeholder 3"/>
          <p:cNvSpPr>
            <a:spLocks noGrp="1"/>
          </p:cNvSpPr>
          <p:nvPr>
            <p:ph type="sldNum" sz="quarter" idx="10"/>
          </p:nvPr>
        </p:nvSpPr>
        <p:spPr/>
        <p:txBody>
          <a:bodyPr/>
          <a:lstStyle/>
          <a:p>
            <a:fld id="{60A5737A-2B4F-4F46-A5DF-A04D5FBE8466}" type="slidenum">
              <a:rPr lang="en-US" smtClean="0"/>
              <a:t>3</a:t>
            </a:fld>
            <a:endParaRPr lang="en-US"/>
          </a:p>
        </p:txBody>
      </p:sp>
    </p:spTree>
    <p:extLst>
      <p:ext uri="{BB962C8B-B14F-4D97-AF65-F5344CB8AC3E}">
        <p14:creationId xmlns:p14="http://schemas.microsoft.com/office/powerpoint/2010/main" val="1079442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it comes to node 10, we find that the set I1, I2, I3 and I4 points to both 9 and 10, so we put them in a set and cache.</a:t>
            </a:r>
          </a:p>
        </p:txBody>
      </p:sp>
      <p:sp>
        <p:nvSpPr>
          <p:cNvPr id="4" name="Slide Number Placeholder 3"/>
          <p:cNvSpPr>
            <a:spLocks noGrp="1"/>
          </p:cNvSpPr>
          <p:nvPr>
            <p:ph type="sldNum" sz="quarter" idx="10"/>
          </p:nvPr>
        </p:nvSpPr>
        <p:spPr/>
        <p:txBody>
          <a:bodyPr/>
          <a:lstStyle/>
          <a:p>
            <a:fld id="{60A5737A-2B4F-4F46-A5DF-A04D5FBE8466}" type="slidenum">
              <a:rPr lang="en-US" smtClean="0"/>
              <a:t>30</a:t>
            </a:fld>
            <a:endParaRPr lang="en-US"/>
          </a:p>
        </p:txBody>
      </p:sp>
    </p:spTree>
    <p:extLst>
      <p:ext uri="{BB962C8B-B14F-4D97-AF65-F5344CB8AC3E}">
        <p14:creationId xmlns:p14="http://schemas.microsoft.com/office/powerpoint/2010/main" val="947374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step 2 is the same as in Dynamic Enumeration, that we select the input nodes.</a:t>
            </a:r>
          </a:p>
        </p:txBody>
      </p:sp>
      <p:sp>
        <p:nvSpPr>
          <p:cNvPr id="4" name="Slide Number Placeholder 3"/>
          <p:cNvSpPr>
            <a:spLocks noGrp="1"/>
          </p:cNvSpPr>
          <p:nvPr>
            <p:ph type="sldNum" sz="quarter" idx="10"/>
          </p:nvPr>
        </p:nvSpPr>
        <p:spPr/>
        <p:txBody>
          <a:bodyPr/>
          <a:lstStyle/>
          <a:p>
            <a:fld id="{60A5737A-2B4F-4F46-A5DF-A04D5FBE8466}" type="slidenum">
              <a:rPr lang="en-US" smtClean="0"/>
              <a:t>31</a:t>
            </a:fld>
            <a:endParaRPr lang="en-US"/>
          </a:p>
        </p:txBody>
      </p:sp>
    </p:spTree>
    <p:extLst>
      <p:ext uri="{BB962C8B-B14F-4D97-AF65-F5344CB8AC3E}">
        <p14:creationId xmlns:p14="http://schemas.microsoft.com/office/powerpoint/2010/main" val="872184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final step, we will enumerate all the subsets of the input nodes, and we will add nodes by hash table, as is shown in the right. And of course we will skip the empty set.</a:t>
            </a:r>
          </a:p>
        </p:txBody>
      </p:sp>
      <p:sp>
        <p:nvSpPr>
          <p:cNvPr id="4" name="Slide Number Placeholder 3"/>
          <p:cNvSpPr>
            <a:spLocks noGrp="1"/>
          </p:cNvSpPr>
          <p:nvPr>
            <p:ph type="sldNum" sz="quarter" idx="10"/>
          </p:nvPr>
        </p:nvSpPr>
        <p:spPr/>
        <p:txBody>
          <a:bodyPr/>
          <a:lstStyle/>
          <a:p>
            <a:fld id="{60A5737A-2B4F-4F46-A5DF-A04D5FBE8466}" type="slidenum">
              <a:rPr lang="en-US" smtClean="0"/>
              <a:t>32</a:t>
            </a:fld>
            <a:endParaRPr lang="en-US"/>
          </a:p>
        </p:txBody>
      </p:sp>
    </p:spTree>
    <p:extLst>
      <p:ext uri="{BB962C8B-B14F-4D97-AF65-F5344CB8AC3E}">
        <p14:creationId xmlns:p14="http://schemas.microsoft.com/office/powerpoint/2010/main" val="795534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introduced the two enumeration methods so far, and they are different in features. In static enumeration, all cuts are pre-computed and cached, while in Dynamic Enumeration, cuts can be computed during enumeration. Static Enumeration allows only limited modification on structure of AIG during enumeration, while Dynamic Enumeration is more flexible, allows arbitrary modification on the AIG structure. However, Static Enumeration works obviously faster on some circuits, as we will see late in the experiments part.</a:t>
            </a:r>
          </a:p>
        </p:txBody>
      </p:sp>
      <p:sp>
        <p:nvSpPr>
          <p:cNvPr id="4" name="Slide Number Placeholder 3"/>
          <p:cNvSpPr>
            <a:spLocks noGrp="1"/>
          </p:cNvSpPr>
          <p:nvPr>
            <p:ph type="sldNum" sz="quarter" idx="10"/>
          </p:nvPr>
        </p:nvSpPr>
        <p:spPr/>
        <p:txBody>
          <a:bodyPr/>
          <a:lstStyle/>
          <a:p>
            <a:fld id="{60A5737A-2B4F-4F46-A5DF-A04D5FBE8466}" type="slidenum">
              <a:rPr lang="en-US" smtClean="0"/>
              <a:t>33</a:t>
            </a:fld>
            <a:endParaRPr lang="en-US"/>
          </a:p>
        </p:txBody>
      </p:sp>
    </p:spTree>
    <p:extLst>
      <p:ext uri="{BB962C8B-B14F-4D97-AF65-F5344CB8AC3E}">
        <p14:creationId xmlns:p14="http://schemas.microsoft.com/office/powerpoint/2010/main" val="2505506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conducted our </a:t>
            </a:r>
          </a:p>
        </p:txBody>
      </p:sp>
      <p:sp>
        <p:nvSpPr>
          <p:cNvPr id="4" name="Slide Number Placeholder 3"/>
          <p:cNvSpPr>
            <a:spLocks noGrp="1"/>
          </p:cNvSpPr>
          <p:nvPr>
            <p:ph type="sldNum" sz="quarter" idx="10"/>
          </p:nvPr>
        </p:nvSpPr>
        <p:spPr/>
        <p:txBody>
          <a:bodyPr/>
          <a:lstStyle/>
          <a:p>
            <a:fld id="{60A5737A-2B4F-4F46-A5DF-A04D5FBE8466}" type="slidenum">
              <a:rPr lang="en-US" smtClean="0"/>
              <a:t>34</a:t>
            </a:fld>
            <a:endParaRPr lang="en-US"/>
          </a:p>
        </p:txBody>
      </p:sp>
    </p:spTree>
    <p:extLst>
      <p:ext uri="{BB962C8B-B14F-4D97-AF65-F5344CB8AC3E}">
        <p14:creationId xmlns:p14="http://schemas.microsoft.com/office/powerpoint/2010/main" val="1536999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conducted the experiments with 4, 5, 6 inputs MFFWs respectively. On some of the circuits, like those from EPFL benchmarks, the three methods perform the same. We did some analysis on the feature of circuits, we think it has something to do with the number of large fanout nodes. But on larger circuits from IWLS2005, Static Enumeration shows impressive efficiency and Dynamic Enumeration’s efficiency can be very high when there are many large fanout nodes.</a:t>
            </a:r>
          </a:p>
          <a:p>
            <a:endParaRPr lang="en-US" dirty="0"/>
          </a:p>
        </p:txBody>
      </p:sp>
      <p:sp>
        <p:nvSpPr>
          <p:cNvPr id="4" name="Slide Number Placeholder 3"/>
          <p:cNvSpPr>
            <a:spLocks noGrp="1"/>
          </p:cNvSpPr>
          <p:nvPr>
            <p:ph type="sldNum" sz="quarter" idx="10"/>
          </p:nvPr>
        </p:nvSpPr>
        <p:spPr/>
        <p:txBody>
          <a:bodyPr/>
          <a:lstStyle/>
          <a:p>
            <a:fld id="{60A5737A-2B4F-4F46-A5DF-A04D5FBE8466}" type="slidenum">
              <a:rPr lang="en-US" smtClean="0"/>
              <a:t>35</a:t>
            </a:fld>
            <a:endParaRPr lang="en-US"/>
          </a:p>
        </p:txBody>
      </p:sp>
    </p:spTree>
    <p:extLst>
      <p:ext uri="{BB962C8B-B14F-4D97-AF65-F5344CB8AC3E}">
        <p14:creationId xmlns:p14="http://schemas.microsoft.com/office/powerpoint/2010/main" val="19275733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prove the potential of MFFW, we propose a database dependent MFFW rewriting framework. As you can see in this example, MFFW allows much more nodes to be replaced in one replacement than cuts.</a:t>
            </a:r>
            <a:endParaRPr lang="en-US" dirty="0"/>
          </a:p>
        </p:txBody>
      </p:sp>
      <p:sp>
        <p:nvSpPr>
          <p:cNvPr id="4" name="Slide Number Placeholder 3"/>
          <p:cNvSpPr>
            <a:spLocks noGrp="1"/>
          </p:cNvSpPr>
          <p:nvPr>
            <p:ph type="sldNum" sz="quarter" idx="10"/>
          </p:nvPr>
        </p:nvSpPr>
        <p:spPr/>
        <p:txBody>
          <a:bodyPr/>
          <a:lstStyle/>
          <a:p>
            <a:fld id="{60A5737A-2B4F-4F46-A5DF-A04D5FBE8466}" type="slidenum">
              <a:rPr lang="en-US" smtClean="0"/>
              <a:t>36</a:t>
            </a:fld>
            <a:endParaRPr lang="en-US"/>
          </a:p>
        </p:txBody>
      </p:sp>
    </p:spTree>
    <p:extLst>
      <p:ext uri="{BB962C8B-B14F-4D97-AF65-F5344CB8AC3E}">
        <p14:creationId xmlns:p14="http://schemas.microsoft.com/office/powerpoint/2010/main" val="3444922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framework, we will first calculate the key for fetching good </a:t>
            </a:r>
            <a:r>
              <a:rPr lang="en-US" dirty="0" err="1"/>
              <a:t>implementaions</a:t>
            </a:r>
            <a:r>
              <a:rPr lang="en-US" dirty="0"/>
              <a:t> in the database. Of </a:t>
            </a:r>
            <a:r>
              <a:rPr lang="en-US" dirty="0" err="1"/>
              <a:t>couse</a:t>
            </a:r>
            <a:r>
              <a:rPr lang="en-US" dirty="0"/>
              <a:t> we can use </a:t>
            </a:r>
            <a:r>
              <a:rPr lang="en-US" dirty="0" err="1"/>
              <a:t>truthtables</a:t>
            </a:r>
            <a:r>
              <a:rPr lang="en-US" dirty="0"/>
              <a:t> directly, but that will cause the size of the database to explode. Instead, based on the fast matching algorithms for single truthtable, we propose a way to calculate the semi-canonical form of multiple truth tables in polynomial time. After…., we will compare the MFFWs and choose the better one. The better one will be optimized using AIG optimization algorithms and we will use it to update the database and replace the original MFFW in the AIG.</a:t>
            </a:r>
          </a:p>
        </p:txBody>
      </p:sp>
      <p:sp>
        <p:nvSpPr>
          <p:cNvPr id="4" name="Slide Number Placeholder 3"/>
          <p:cNvSpPr>
            <a:spLocks noGrp="1"/>
          </p:cNvSpPr>
          <p:nvPr>
            <p:ph type="sldNum" sz="quarter" idx="10"/>
          </p:nvPr>
        </p:nvSpPr>
        <p:spPr/>
        <p:txBody>
          <a:bodyPr/>
          <a:lstStyle/>
          <a:p>
            <a:fld id="{60A5737A-2B4F-4F46-A5DF-A04D5FBE8466}" type="slidenum">
              <a:rPr lang="en-US" smtClean="0"/>
              <a:t>37</a:t>
            </a:fld>
            <a:endParaRPr lang="en-US"/>
          </a:p>
        </p:txBody>
      </p:sp>
    </p:spTree>
    <p:extLst>
      <p:ext uri="{BB962C8B-B14F-4D97-AF65-F5344CB8AC3E}">
        <p14:creationId xmlns:p14="http://schemas.microsoft.com/office/powerpoint/2010/main" val="21491671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conducted the experiments on the EPFL benchmarks. We compare our methods with state-of-the-art </a:t>
            </a:r>
            <a:r>
              <a:rPr lang="en-US" dirty="0" err="1"/>
              <a:t>algorihms</a:t>
            </a:r>
            <a:r>
              <a:rPr lang="en-US" dirty="0"/>
              <a:t>, that is </a:t>
            </a:r>
            <a:r>
              <a:rPr lang="en-US" dirty="0" err="1"/>
              <a:t>Drw</a:t>
            </a:r>
            <a:r>
              <a:rPr lang="en-US" dirty="0"/>
              <a:t> rewriting and window rewriting. For the sake of fairness, we limited the size of input for each basic unit to 4 nodes. On almost all benchmarks our methods perform better, and the Average improment reaches 13.5 %. However, our method suffers from the efficiency problem, and we are trying to optimize the </a:t>
            </a:r>
            <a:r>
              <a:rPr lang="en-US"/>
              <a:t>running time.</a:t>
            </a:r>
            <a:endParaRPr lang="en-US" dirty="0"/>
          </a:p>
        </p:txBody>
      </p:sp>
      <p:sp>
        <p:nvSpPr>
          <p:cNvPr id="4" name="Slide Number Placeholder 3"/>
          <p:cNvSpPr>
            <a:spLocks noGrp="1"/>
          </p:cNvSpPr>
          <p:nvPr>
            <p:ph type="sldNum" sz="quarter" idx="10"/>
          </p:nvPr>
        </p:nvSpPr>
        <p:spPr/>
        <p:txBody>
          <a:bodyPr/>
          <a:lstStyle/>
          <a:p>
            <a:fld id="{60A5737A-2B4F-4F46-A5DF-A04D5FBE8466}" type="slidenum">
              <a:rPr lang="en-US" smtClean="0"/>
              <a:t>38</a:t>
            </a:fld>
            <a:endParaRPr lang="en-US"/>
          </a:p>
        </p:txBody>
      </p:sp>
    </p:spTree>
    <p:extLst>
      <p:ext uri="{BB962C8B-B14F-4D97-AF65-F5344CB8AC3E}">
        <p14:creationId xmlns:p14="http://schemas.microsoft.com/office/powerpoint/2010/main" val="3948452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A5737A-2B4F-4F46-A5DF-A04D5FBE8466}" type="slidenum">
              <a:rPr lang="en-US" smtClean="0"/>
              <a:t>39</a:t>
            </a:fld>
            <a:endParaRPr lang="en-US"/>
          </a:p>
        </p:txBody>
      </p:sp>
    </p:spTree>
    <p:extLst>
      <p:ext uri="{BB962C8B-B14F-4D97-AF65-F5344CB8AC3E}">
        <p14:creationId xmlns:p14="http://schemas.microsoft.com/office/powerpoint/2010/main" val="1134187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Cuts is a cone-shaped sub-structure of AIG. The concept of cuts comes from graph algorithms. The cone-shaped area is extended from a root node. Let's take the cut rooted at node 17 as an example.</a:t>
            </a:r>
          </a:p>
        </p:txBody>
      </p:sp>
      <p:sp>
        <p:nvSpPr>
          <p:cNvPr id="4" name="Slide Number Placeholder 3"/>
          <p:cNvSpPr>
            <a:spLocks noGrp="1"/>
          </p:cNvSpPr>
          <p:nvPr>
            <p:ph type="sldNum" sz="quarter" idx="10"/>
          </p:nvPr>
        </p:nvSpPr>
        <p:spPr/>
        <p:txBody>
          <a:bodyPr/>
          <a:lstStyle/>
          <a:p>
            <a:fld id="{60A5737A-2B4F-4F46-A5DF-A04D5FBE8466}" type="slidenum">
              <a:rPr lang="en-US" smtClean="0"/>
              <a:t>4</a:t>
            </a:fld>
            <a:endParaRPr lang="en-US"/>
          </a:p>
        </p:txBody>
      </p:sp>
    </p:spTree>
    <p:extLst>
      <p:ext uri="{BB962C8B-B14F-4D97-AF65-F5344CB8AC3E}">
        <p14:creationId xmlns:p14="http://schemas.microsoft.com/office/powerpoint/2010/main" val="16438463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A5737A-2B4F-4F46-A5DF-A04D5FBE8466}" type="slidenum">
              <a:rPr lang="en-US" smtClean="0"/>
              <a:t>40</a:t>
            </a:fld>
            <a:endParaRPr lang="en-US"/>
          </a:p>
        </p:txBody>
      </p:sp>
    </p:spTree>
    <p:extLst>
      <p:ext uri="{BB962C8B-B14F-4D97-AF65-F5344CB8AC3E}">
        <p14:creationId xmlns:p14="http://schemas.microsoft.com/office/powerpoint/2010/main" val="24931068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A5737A-2B4F-4F46-A5DF-A04D5FBE8466}" type="slidenum">
              <a:rPr lang="en-US" smtClean="0"/>
              <a:t>41</a:t>
            </a:fld>
            <a:endParaRPr lang="en-US"/>
          </a:p>
        </p:txBody>
      </p:sp>
    </p:spTree>
    <p:extLst>
      <p:ext uri="{BB962C8B-B14F-4D97-AF65-F5344CB8AC3E}">
        <p14:creationId xmlns:p14="http://schemas.microsoft.com/office/powerpoint/2010/main" val="209374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A5737A-2B4F-4F46-A5DF-A04D5FBE8466}" type="slidenum">
              <a:rPr lang="en-US" smtClean="0"/>
              <a:t>42</a:t>
            </a:fld>
            <a:endParaRPr lang="en-US"/>
          </a:p>
        </p:txBody>
      </p:sp>
    </p:spTree>
    <p:extLst>
      <p:ext uri="{BB962C8B-B14F-4D97-AF65-F5344CB8AC3E}">
        <p14:creationId xmlns:p14="http://schemas.microsoft.com/office/powerpoint/2010/main" val="2836651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A5737A-2B4F-4F46-A5DF-A04D5FBE8466}" type="slidenum">
              <a:rPr lang="en-US" smtClean="0"/>
              <a:t>43</a:t>
            </a:fld>
            <a:endParaRPr lang="en-US"/>
          </a:p>
        </p:txBody>
      </p:sp>
    </p:spTree>
    <p:extLst>
      <p:ext uri="{BB962C8B-B14F-4D97-AF65-F5344CB8AC3E}">
        <p14:creationId xmlns:p14="http://schemas.microsoft.com/office/powerpoint/2010/main" val="1370883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A5737A-2B4F-4F46-A5DF-A04D5FBE8466}" type="slidenum">
              <a:rPr lang="en-US" smtClean="0"/>
              <a:t>44</a:t>
            </a:fld>
            <a:endParaRPr lang="en-US"/>
          </a:p>
        </p:txBody>
      </p:sp>
    </p:spTree>
    <p:extLst>
      <p:ext uri="{BB962C8B-B14F-4D97-AF65-F5344CB8AC3E}">
        <p14:creationId xmlns:p14="http://schemas.microsoft.com/office/powerpoint/2010/main" val="21717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extract all the predecessors of the root node and form a subgraph. Then we divide the subgraph into two by cutting the edges.  The nodes on the other side of the cut line are called leaf-nodes of the cut, we also call them input nodes of the cut. The cut can be denoted as a tuple of root node and leaf-nodes set, and a cut is called k-feasible of the cardinality of leaf-nodes set is less than k</a:t>
            </a:r>
          </a:p>
        </p:txBody>
      </p:sp>
      <p:sp>
        <p:nvSpPr>
          <p:cNvPr id="4" name="Slide Number Placeholder 3"/>
          <p:cNvSpPr>
            <a:spLocks noGrp="1"/>
          </p:cNvSpPr>
          <p:nvPr>
            <p:ph type="sldNum" sz="quarter" idx="10"/>
          </p:nvPr>
        </p:nvSpPr>
        <p:spPr/>
        <p:txBody>
          <a:bodyPr/>
          <a:lstStyle/>
          <a:p>
            <a:fld id="{60A5737A-2B4F-4F46-A5DF-A04D5FBE8466}" type="slidenum">
              <a:rPr lang="en-US" smtClean="0"/>
              <a:t>5</a:t>
            </a:fld>
            <a:endParaRPr lang="en-US"/>
          </a:p>
        </p:txBody>
      </p:sp>
    </p:spTree>
    <p:extLst>
      <p:ext uri="{BB962C8B-B14F-4D97-AF65-F5344CB8AC3E}">
        <p14:creationId xmlns:p14="http://schemas.microsoft.com/office/powerpoint/2010/main" val="2553018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Cuts were first proposed for LUT Mapping, for cuts were in the , which was exactly the shape of LUT. Several enumeration methods for cuts were proposed for further improvement in efficiency of the mapping framework. These methods made cuts popular in other peephole synthesis algorithms such as rewriting and balancing and so on.</a:t>
            </a:r>
          </a:p>
        </p:txBody>
      </p:sp>
      <p:sp>
        <p:nvSpPr>
          <p:cNvPr id="4" name="Slide Number Placeholder 3"/>
          <p:cNvSpPr>
            <a:spLocks noGrp="1"/>
          </p:cNvSpPr>
          <p:nvPr>
            <p:ph type="sldNum" sz="quarter" idx="10"/>
          </p:nvPr>
        </p:nvSpPr>
        <p:spPr/>
        <p:txBody>
          <a:bodyPr/>
          <a:lstStyle/>
          <a:p>
            <a:fld id="{60A5737A-2B4F-4F46-A5DF-A04D5FBE8466}" type="slidenum">
              <a:rPr lang="en-US" smtClean="0"/>
              <a:t>6</a:t>
            </a:fld>
            <a:endParaRPr lang="en-US"/>
          </a:p>
        </p:txBody>
      </p:sp>
    </p:spTree>
    <p:extLst>
      <p:ext uri="{BB962C8B-B14F-4D97-AF65-F5344CB8AC3E}">
        <p14:creationId xmlns:p14="http://schemas.microsoft.com/office/powerpoint/2010/main" val="1935741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if we want to expand synthesis algorithms to a multiple-output scale we will meet problems using cuts. Cuts support only a single-output sub-structure and the scale of cuts is obviously too small. These make it hard to apply multiple output synthesis algorithms to cuts . Thus, we propose a novel sub-structure for multi-output synthesis algorithms.</a:t>
            </a:r>
          </a:p>
        </p:txBody>
      </p:sp>
      <p:sp>
        <p:nvSpPr>
          <p:cNvPr id="4" name="Slide Number Placeholder 3"/>
          <p:cNvSpPr>
            <a:spLocks noGrp="1"/>
          </p:cNvSpPr>
          <p:nvPr>
            <p:ph type="sldNum" sz="quarter" idx="10"/>
          </p:nvPr>
        </p:nvSpPr>
        <p:spPr/>
        <p:txBody>
          <a:bodyPr/>
          <a:lstStyle/>
          <a:p>
            <a:fld id="{60A5737A-2B4F-4F46-A5DF-A04D5FBE8466}" type="slidenum">
              <a:rPr lang="en-US" smtClean="0"/>
              <a:t>7</a:t>
            </a:fld>
            <a:endParaRPr lang="en-US"/>
          </a:p>
        </p:txBody>
      </p:sp>
    </p:spTree>
    <p:extLst>
      <p:ext uri="{BB962C8B-B14F-4D97-AF65-F5344CB8AC3E}">
        <p14:creationId xmlns:p14="http://schemas.microsoft.com/office/powerpoint/2010/main" val="1813597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Maximum Fanout-Free Window, abbreviated as MFFW. MFFW </a:t>
            </a:r>
            <a:r>
              <a:rPr lang="en-US" altLang="zh-CN" dirty="0"/>
              <a:t>is expanded upon cuts and enable multiple output nodes. The figure on the left is a cut that enables multiple output, we call such structure fanout free window. We want to expand it without introducing more input nodes since the scale of problem, like </a:t>
            </a:r>
            <a:r>
              <a:rPr lang="en-US" altLang="zh-CN" dirty="0" err="1"/>
              <a:t>truthtables</a:t>
            </a:r>
            <a:r>
              <a:rPr lang="en-US" altLang="zh-CN" dirty="0"/>
              <a:t>, grow exponentially with the increase of input nodes. If we expand a fanout free window till no more nodes can be added without introducing more input nodes, then it is maximum. We can say that a MFFW contains all nodes that can be expressed by input nodes.</a:t>
            </a:r>
            <a:endParaRPr lang="en-US" dirty="0"/>
          </a:p>
        </p:txBody>
      </p:sp>
      <p:sp>
        <p:nvSpPr>
          <p:cNvPr id="4" name="Slide Number Placeholder 3"/>
          <p:cNvSpPr>
            <a:spLocks noGrp="1"/>
          </p:cNvSpPr>
          <p:nvPr>
            <p:ph type="sldNum" sz="quarter" idx="10"/>
          </p:nvPr>
        </p:nvSpPr>
        <p:spPr/>
        <p:txBody>
          <a:bodyPr/>
          <a:lstStyle/>
          <a:p>
            <a:fld id="{60A5737A-2B4F-4F46-A5DF-A04D5FBE8466}" type="slidenum">
              <a:rPr lang="en-US" smtClean="0"/>
              <a:t>8</a:t>
            </a:fld>
            <a:endParaRPr lang="en-US"/>
          </a:p>
        </p:txBody>
      </p:sp>
    </p:spTree>
    <p:extLst>
      <p:ext uri="{BB962C8B-B14F-4D97-AF65-F5344CB8AC3E}">
        <p14:creationId xmlns:p14="http://schemas.microsoft.com/office/powerpoint/2010/main" val="3058066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framework of peephole optimization synthesis, we usually extract cuts by enumeration algorithms and do synthesis on the cut. For MFFW based enumeration algorithms, it would be the same. So the efficiency of MFFW enumeration is very important. We propose two ways of enumeration, that is Dynamic and Static.</a:t>
            </a:r>
          </a:p>
        </p:txBody>
      </p:sp>
      <p:sp>
        <p:nvSpPr>
          <p:cNvPr id="4" name="Slide Number Placeholder 3"/>
          <p:cNvSpPr>
            <a:spLocks noGrp="1"/>
          </p:cNvSpPr>
          <p:nvPr>
            <p:ph type="sldNum" sz="quarter" idx="10"/>
          </p:nvPr>
        </p:nvSpPr>
        <p:spPr/>
        <p:txBody>
          <a:bodyPr/>
          <a:lstStyle/>
          <a:p>
            <a:fld id="{60A5737A-2B4F-4F46-A5DF-A04D5FBE8466}" type="slidenum">
              <a:rPr lang="en-US" smtClean="0"/>
              <a:t>9</a:t>
            </a:fld>
            <a:endParaRPr lang="en-US"/>
          </a:p>
        </p:txBody>
      </p:sp>
    </p:spTree>
    <p:extLst>
      <p:ext uri="{BB962C8B-B14F-4D97-AF65-F5344CB8AC3E}">
        <p14:creationId xmlns:p14="http://schemas.microsoft.com/office/powerpoint/2010/main" val="1874911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Title 19"/>
          <p:cNvSpPr>
            <a:spLocks noGrp="1"/>
          </p:cNvSpPr>
          <p:nvPr>
            <p:ph type="title" hasCustomPrompt="1"/>
          </p:nvPr>
        </p:nvSpPr>
        <p:spPr>
          <a:xfrm>
            <a:off x="628650" y="670672"/>
            <a:ext cx="7886700" cy="833051"/>
          </a:xfrm>
          <a:prstGeom prst="rect">
            <a:avLst/>
          </a:prstGeom>
        </p:spPr>
        <p:txBody>
          <a:bodyPr/>
          <a:lstStyle>
            <a:lvl1pPr>
              <a:defRPr b="0" i="0">
                <a:latin typeface="Calibri" charset="0"/>
                <a:ea typeface="Calibri" charset="0"/>
                <a:cs typeface="Calibri" charset="0"/>
              </a:defRPr>
            </a:lvl1pPr>
          </a:lstStyle>
          <a:p>
            <a:r>
              <a:rPr lang="en-US" dirty="0"/>
              <a:t>Main Title</a:t>
            </a:r>
          </a:p>
        </p:txBody>
      </p:sp>
      <p:sp>
        <p:nvSpPr>
          <p:cNvPr id="24" name="Text Placeholder 2"/>
          <p:cNvSpPr>
            <a:spLocks noGrp="1"/>
          </p:cNvSpPr>
          <p:nvPr>
            <p:ph type="body" idx="1"/>
          </p:nvPr>
        </p:nvSpPr>
        <p:spPr>
          <a:xfrm>
            <a:off x="623888" y="1587540"/>
            <a:ext cx="7886700" cy="1064892"/>
          </a:xfrm>
          <a:prstGeom prst="rect">
            <a:avLst/>
          </a:prstGeom>
        </p:spPr>
        <p:txBody>
          <a:bodyPr/>
          <a:lstStyle>
            <a:lvl1pPr marL="0" indent="0">
              <a:buNone/>
              <a:defRPr lang="en-US" b="0" i="0" smtClean="0">
                <a:effectLst/>
                <a:latin typeface="Calibri" charset="0"/>
                <a:ea typeface="Calibri" charset="0"/>
                <a:cs typeface="Calibri"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25" name="Text Placeholder 2"/>
          <p:cNvSpPr>
            <a:spLocks noGrp="1"/>
          </p:cNvSpPr>
          <p:nvPr>
            <p:ph type="body" idx="11"/>
          </p:nvPr>
        </p:nvSpPr>
        <p:spPr>
          <a:xfrm>
            <a:off x="623888" y="3111314"/>
            <a:ext cx="7886700" cy="244132"/>
          </a:xfrm>
          <a:prstGeom prst="rect">
            <a:avLst/>
          </a:prstGeom>
        </p:spPr>
        <p:txBody>
          <a:bodyPr/>
          <a:lstStyle>
            <a:lvl1pPr marL="0" indent="0" algn="r">
              <a:buNone/>
              <a:defRPr sz="1200" b="0" i="0">
                <a:solidFill>
                  <a:schemeClr val="tx1"/>
                </a:solidFill>
                <a:latin typeface="Calibri" charset="0"/>
                <a:ea typeface="Calibri" charset="0"/>
                <a:cs typeface="Calibri"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6" name="Date Placeholder 3"/>
          <p:cNvSpPr>
            <a:spLocks noGrp="1"/>
          </p:cNvSpPr>
          <p:nvPr>
            <p:ph type="dt" sz="half" idx="4294967295"/>
          </p:nvPr>
        </p:nvSpPr>
        <p:spPr>
          <a:xfrm>
            <a:off x="7374832" y="3448721"/>
            <a:ext cx="1135756" cy="298758"/>
          </a:xfrm>
          <a:prstGeom prst="rect">
            <a:avLst/>
          </a:prstGeom>
          <a:solidFill>
            <a:srgbClr val="FBAF40"/>
          </a:solidFill>
          <a:ln>
            <a:noFill/>
          </a:ln>
        </p:spPr>
        <p:txBody>
          <a:bodyPr vert="horz" lIns="91440" tIns="45720" rIns="91440" bIns="45720" rtlCol="0" anchor="ctr"/>
          <a:lstStyle>
            <a:lvl1pPr algn="ctr">
              <a:defRPr sz="900" b="0" i="0">
                <a:ln>
                  <a:noFill/>
                </a:ln>
                <a:solidFill>
                  <a:schemeClr val="tx1"/>
                </a:solidFill>
                <a:latin typeface="AvantGarde LT Medium" charset="0"/>
                <a:ea typeface="AvantGarde LT Medium" charset="0"/>
                <a:cs typeface="AvantGarde LT Medium" charset="0"/>
              </a:defRPr>
            </a:lvl1pPr>
          </a:lstStyle>
          <a:p>
            <a:fld id="{03A4B00C-E167-A542-B213-460496576F47}" type="datetime1">
              <a:rPr lang="en-HK" smtClean="0">
                <a:latin typeface="AvantGardeITC-Book" charset="0"/>
                <a:ea typeface="AvantGardeITC-Book" charset="0"/>
                <a:cs typeface="AvantGardeITC-Book" charset="0"/>
              </a:rPr>
              <a:t>5/6/2023</a:t>
            </a:fld>
            <a:endParaRPr lang="en-US" dirty="0">
              <a:latin typeface="AvantGardeITC-Book" charset="0"/>
              <a:ea typeface="AvantGardeITC-Book" charset="0"/>
              <a:cs typeface="AvantGardeITC-Book" charset="0"/>
            </a:endParaRPr>
          </a:p>
        </p:txBody>
      </p:sp>
    </p:spTree>
    <p:extLst>
      <p:ext uri="{BB962C8B-B14F-4D97-AF65-F5344CB8AC3E}">
        <p14:creationId xmlns:p14="http://schemas.microsoft.com/office/powerpoint/2010/main" val="138541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069FC85-9617-B34B-8684-BC7875872455}" type="datetime1">
              <a:rPr lang="en-HK"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BFE98-95D5-6943-8DB5-5A5581856B8C}" type="slidenum">
              <a:rPr lang="en-US" smtClean="0"/>
              <a:t>‹#›</a:t>
            </a:fld>
            <a:endParaRPr lang="en-US"/>
          </a:p>
        </p:txBody>
      </p:sp>
    </p:spTree>
    <p:extLst>
      <p:ext uri="{BB962C8B-B14F-4D97-AF65-F5344CB8AC3E}">
        <p14:creationId xmlns:p14="http://schemas.microsoft.com/office/powerpoint/2010/main" val="200790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08698-FD96-4E46-9179-F28F2AD9CE48}" type="datetime1">
              <a:rPr lang="en-HK" smtClean="0"/>
              <a:t>5/6/2023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BFE98-95D5-6943-8DB5-5A5581856B8C}" type="slidenum">
              <a:rPr lang="en-US" smtClean="0"/>
              <a:t>‹#›</a:t>
            </a:fld>
            <a:endParaRPr lang="en-US"/>
          </a:p>
        </p:txBody>
      </p:sp>
    </p:spTree>
    <p:extLst>
      <p:ext uri="{BB962C8B-B14F-4D97-AF65-F5344CB8AC3E}">
        <p14:creationId xmlns:p14="http://schemas.microsoft.com/office/powerpoint/2010/main" val="1469834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72E71-7B46-4F40-8560-C94C3B023D89}" type="datetime1">
              <a:rPr lang="en-HK" smtClean="0"/>
              <a:t>5/6/2023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BFE98-95D5-6943-8DB5-5A5581856B8C}" type="slidenum">
              <a:rPr lang="en-US" smtClean="0"/>
              <a:t>‹#›</a:t>
            </a:fld>
            <a:endParaRPr lang="en-US"/>
          </a:p>
        </p:txBody>
      </p:sp>
    </p:spTree>
    <p:extLst>
      <p:ext uri="{BB962C8B-B14F-4D97-AF65-F5344CB8AC3E}">
        <p14:creationId xmlns:p14="http://schemas.microsoft.com/office/powerpoint/2010/main" val="82289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512EE7-AEA4-E344-BEBE-A7BB23733A0E}" type="datetime1">
              <a:rPr lang="en-HK"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BFE98-95D5-6943-8DB5-5A5581856B8C}" type="slidenum">
              <a:rPr lang="en-US" smtClean="0"/>
              <a:t>‹#›</a:t>
            </a:fld>
            <a:endParaRPr lang="en-US"/>
          </a:p>
        </p:txBody>
      </p:sp>
    </p:spTree>
    <p:extLst>
      <p:ext uri="{BB962C8B-B14F-4D97-AF65-F5344CB8AC3E}">
        <p14:creationId xmlns:p14="http://schemas.microsoft.com/office/powerpoint/2010/main" val="89442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B48D3-D552-114E-995B-A59448696935}" type="datetime1">
              <a:rPr lang="en-HK"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BFE98-95D5-6943-8DB5-5A5581856B8C}" type="slidenum">
              <a:rPr lang="en-US" smtClean="0"/>
              <a:t>‹#›</a:t>
            </a:fld>
            <a:endParaRPr lang="en-US"/>
          </a:p>
        </p:txBody>
      </p:sp>
    </p:spTree>
    <p:extLst>
      <p:ext uri="{BB962C8B-B14F-4D97-AF65-F5344CB8AC3E}">
        <p14:creationId xmlns:p14="http://schemas.microsoft.com/office/powerpoint/2010/main" val="36422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E1E874-B817-5A41-B762-3EF8B346D1FA}" type="datetime1">
              <a:rPr lang="en-HK"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BFE98-95D5-6943-8DB5-5A5581856B8C}" type="slidenum">
              <a:rPr lang="en-US" smtClean="0"/>
              <a:t>‹#›</a:t>
            </a:fld>
            <a:endParaRPr lang="en-US"/>
          </a:p>
        </p:txBody>
      </p:sp>
    </p:spTree>
    <p:extLst>
      <p:ext uri="{BB962C8B-B14F-4D97-AF65-F5344CB8AC3E}">
        <p14:creationId xmlns:p14="http://schemas.microsoft.com/office/powerpoint/2010/main" val="194734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19AD36-B9D5-9645-B2EF-A900F2859EB8}" type="datetime1">
              <a:rPr lang="en-HK"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BFE98-95D5-6943-8DB5-5A5581856B8C}" type="slidenum">
              <a:rPr lang="en-US" smtClean="0"/>
              <a:t>‹#›</a:t>
            </a:fld>
            <a:endParaRPr lang="en-US"/>
          </a:p>
        </p:txBody>
      </p:sp>
    </p:spTree>
    <p:extLst>
      <p:ext uri="{BB962C8B-B14F-4D97-AF65-F5344CB8AC3E}">
        <p14:creationId xmlns:p14="http://schemas.microsoft.com/office/powerpoint/2010/main" val="22155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82C34F-7DAC-3D46-AE27-D148DD9F01BE}" type="datetime1">
              <a:rPr lang="en-HK" smtClean="0"/>
              <a:t>5/6/2023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2BFE98-95D5-6943-8DB5-5A5581856B8C}" type="slidenum">
              <a:rPr lang="en-US" smtClean="0"/>
              <a:t>‹#›</a:t>
            </a:fld>
            <a:endParaRPr lang="en-US"/>
          </a:p>
        </p:txBody>
      </p:sp>
    </p:spTree>
    <p:extLst>
      <p:ext uri="{BB962C8B-B14F-4D97-AF65-F5344CB8AC3E}">
        <p14:creationId xmlns:p14="http://schemas.microsoft.com/office/powerpoint/2010/main" val="27074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7AE7A8-38F0-0341-9CBD-C4D95FCE0FF8}" type="datetime1">
              <a:rPr lang="en-HK" smtClean="0"/>
              <a:t>5/6/2023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2BFE98-95D5-6943-8DB5-5A5581856B8C}" type="slidenum">
              <a:rPr lang="en-US" smtClean="0"/>
              <a:t>‹#›</a:t>
            </a:fld>
            <a:endParaRPr lang="en-US"/>
          </a:p>
        </p:txBody>
      </p:sp>
    </p:spTree>
    <p:extLst>
      <p:ext uri="{BB962C8B-B14F-4D97-AF65-F5344CB8AC3E}">
        <p14:creationId xmlns:p14="http://schemas.microsoft.com/office/powerpoint/2010/main" val="106395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3BD34-106A-8D48-98FA-23E88753D1FF}" type="datetime1">
              <a:rPr lang="en-HK" smtClean="0"/>
              <a:t>5/6/2023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2BFE98-95D5-6943-8DB5-5A5581856B8C}" type="slidenum">
              <a:rPr lang="en-US" smtClean="0"/>
              <a:t>‹#›</a:t>
            </a:fld>
            <a:endParaRPr lang="en-US"/>
          </a:p>
        </p:txBody>
      </p:sp>
    </p:spTree>
    <p:extLst>
      <p:ext uri="{BB962C8B-B14F-4D97-AF65-F5344CB8AC3E}">
        <p14:creationId xmlns:p14="http://schemas.microsoft.com/office/powerpoint/2010/main" val="163310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54CEEEC-DE80-5045-B57D-A3091E3DFF1B}" type="datetime1">
              <a:rPr lang="en-HK"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BFE98-95D5-6943-8DB5-5A5581856B8C}" type="slidenum">
              <a:rPr lang="en-US" smtClean="0"/>
              <a:t>‹#›</a:t>
            </a:fld>
            <a:endParaRPr lang="en-US"/>
          </a:p>
        </p:txBody>
      </p:sp>
    </p:spTree>
    <p:extLst>
      <p:ext uri="{BB962C8B-B14F-4D97-AF65-F5344CB8AC3E}">
        <p14:creationId xmlns:p14="http://schemas.microsoft.com/office/powerpoint/2010/main" val="2114738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rocess 6"/>
          <p:cNvSpPr/>
          <p:nvPr userDrawn="1"/>
        </p:nvSpPr>
        <p:spPr>
          <a:xfrm rot="10800000">
            <a:off x="-4" y="-1"/>
            <a:ext cx="9144001" cy="1504772"/>
          </a:xfrm>
          <a:prstGeom prst="flowChartProcess">
            <a:avLst/>
          </a:prstGeom>
          <a:solidFill>
            <a:srgbClr val="004C9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9053" y="3987657"/>
            <a:ext cx="2401345" cy="878541"/>
          </a:xfrm>
          <a:prstGeom prst="rect">
            <a:avLst/>
          </a:prstGeom>
        </p:spPr>
      </p:pic>
      <p:sp>
        <p:nvSpPr>
          <p:cNvPr id="6" name="Date Placeholder 3"/>
          <p:cNvSpPr>
            <a:spLocks noGrp="1"/>
          </p:cNvSpPr>
          <p:nvPr>
            <p:ph type="dt" sz="half" idx="2"/>
          </p:nvPr>
        </p:nvSpPr>
        <p:spPr>
          <a:xfrm>
            <a:off x="7374832" y="3448721"/>
            <a:ext cx="1135756" cy="298758"/>
          </a:xfrm>
          <a:prstGeom prst="rect">
            <a:avLst/>
          </a:prstGeom>
          <a:solidFill>
            <a:srgbClr val="FBAF40"/>
          </a:solidFill>
          <a:ln>
            <a:noFill/>
          </a:ln>
        </p:spPr>
        <p:txBody>
          <a:bodyPr vert="horz" lIns="91440" tIns="45720" rIns="91440" bIns="45720" rtlCol="0" anchor="ctr"/>
          <a:lstStyle>
            <a:lvl1pPr algn="ctr">
              <a:defRPr sz="900" b="0" i="0">
                <a:ln>
                  <a:noFill/>
                </a:ln>
                <a:solidFill>
                  <a:schemeClr val="tx1"/>
                </a:solidFill>
                <a:latin typeface="AvantGarde LT Medium" charset="0"/>
                <a:ea typeface="AvantGarde LT Medium" charset="0"/>
                <a:cs typeface="AvantGarde LT Medium" charset="0"/>
              </a:defRPr>
            </a:lvl1pPr>
          </a:lstStyle>
          <a:p>
            <a:fld id="{86ACD3A3-6FF2-524A-8B96-BB26EF521F49}" type="datetime1">
              <a:rPr lang="en-HK" smtClean="0">
                <a:latin typeface="AvantGardeITC-Book" charset="0"/>
                <a:ea typeface="AvantGardeITC-Book" charset="0"/>
                <a:cs typeface="AvantGardeITC-Book" charset="0"/>
              </a:rPr>
              <a:t>5/6/2023</a:t>
            </a:fld>
            <a:endParaRPr lang="en-US" dirty="0">
              <a:latin typeface="AvantGardeITC-Book" charset="0"/>
              <a:ea typeface="AvantGardeITC-Book" charset="0"/>
              <a:cs typeface="AvantGardeITC-Book" charset="0"/>
            </a:endParaRPr>
          </a:p>
        </p:txBody>
      </p:sp>
      <p:pic>
        <p:nvPicPr>
          <p:cNvPr id="10" name="Picture 9">
            <a:extLst>
              <a:ext uri="{FF2B5EF4-FFF2-40B4-BE49-F238E27FC236}">
                <a16:creationId xmlns:a16="http://schemas.microsoft.com/office/drawing/2014/main" id="{5EA65C5B-BD10-024A-ACCB-5EAF7EC4669B}"/>
              </a:ext>
            </a:extLst>
          </p:cNvPr>
          <p:cNvPicPr>
            <a:picLocks noChangeAspect="1"/>
          </p:cNvPicPr>
          <p:nvPr userDrawn="1"/>
        </p:nvPicPr>
        <p:blipFill>
          <a:blip r:embed="rId4"/>
          <a:stretch>
            <a:fillRect/>
          </a:stretch>
        </p:blipFill>
        <p:spPr>
          <a:xfrm>
            <a:off x="292025" y="3987656"/>
            <a:ext cx="3148928" cy="878541"/>
          </a:xfrm>
          <a:prstGeom prst="rect">
            <a:avLst/>
          </a:prstGeom>
        </p:spPr>
      </p:pic>
    </p:spTree>
    <p:extLst>
      <p:ext uri="{BB962C8B-B14F-4D97-AF65-F5344CB8AC3E}">
        <p14:creationId xmlns:p14="http://schemas.microsoft.com/office/powerpoint/2010/main" val="358984857"/>
      </p:ext>
    </p:extLst>
  </p:cSld>
  <p:clrMap bg1="lt1" tx1="dk1" bg2="lt2" tx2="dk2" accent1="accent1" accent2="accent2" accent3="accent3" accent4="accent4" accent5="accent5" accent6="accent6" hlink="hlink" folHlink="folHlink"/>
  <p:sldLayoutIdLst>
    <p:sldLayoutId id="2147483671" r:id="rId1"/>
  </p:sldLayoutIdLst>
  <p:hf hdr="0" ftr="0"/>
  <p:txStyles>
    <p:titleStyle>
      <a:lvl1pPr algn="l" defTabSz="685800" rtl="0" eaLnBrk="1" latinLnBrk="0" hangingPunct="1">
        <a:lnSpc>
          <a:spcPct val="90000"/>
        </a:lnSpc>
        <a:spcBef>
          <a:spcPct val="0"/>
        </a:spcBef>
        <a:buNone/>
        <a:defRPr sz="3000" b="0" i="0" kern="1200">
          <a:solidFill>
            <a:schemeClr val="bg1"/>
          </a:solidFill>
          <a:latin typeface="AvantGarde LT Medium" charset="0"/>
          <a:ea typeface="AvantGarde LT Medium" charset="0"/>
          <a:cs typeface="AvantGarde LT Medium" charset="0"/>
        </a:defRPr>
      </a:lvl1pPr>
    </p:titleStyle>
    <p:bodyStyle>
      <a:lvl1pPr marL="0" indent="0" algn="l" defTabSz="685800" rtl="0" eaLnBrk="1" latinLnBrk="0" hangingPunct="1">
        <a:lnSpc>
          <a:spcPct val="90000"/>
        </a:lnSpc>
        <a:spcBef>
          <a:spcPts val="750"/>
        </a:spcBef>
        <a:buFont typeface="Arial"/>
        <a:buNone/>
        <a:defRPr sz="2100" b="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0683"/>
            <a:ext cx="7886700" cy="79688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54841"/>
            <a:ext cx="7886700" cy="28778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B23464E-4F49-1F4E-BFC4-1F059D978D44}" type="datetime1">
              <a:rPr lang="en-HK" smtClean="0"/>
              <a:t>5/6/2023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
        <p:nvSpPr>
          <p:cNvPr id="7" name="Snip Same Side Corner Rectangle 6"/>
          <p:cNvSpPr/>
          <p:nvPr userDrawn="1"/>
        </p:nvSpPr>
        <p:spPr>
          <a:xfrm rot="10800000">
            <a:off x="-1" y="0"/>
            <a:ext cx="9144001" cy="49584"/>
          </a:xfrm>
          <a:prstGeom prst="snip2SameRect">
            <a:avLst/>
          </a:prstGeom>
          <a:solidFill>
            <a:srgbClr val="004C9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sp>
        <p:nvSpPr>
          <p:cNvPr id="8" name="TextBox 7"/>
          <p:cNvSpPr txBox="1"/>
          <p:nvPr userDrawn="1"/>
        </p:nvSpPr>
        <p:spPr>
          <a:xfrm>
            <a:off x="9326880" y="83820"/>
            <a:ext cx="223138" cy="300082"/>
          </a:xfrm>
          <a:prstGeom prst="rect">
            <a:avLst/>
          </a:prstGeom>
          <a:noFill/>
        </p:spPr>
        <p:txBody>
          <a:bodyPr wrap="none" rtlCol="0">
            <a:spAutoFit/>
          </a:bodyPr>
          <a:lstStyle/>
          <a:p>
            <a:r>
              <a:rPr lang="en-US" sz="1350" dirty="0"/>
              <a:t> </a:t>
            </a: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6426" y="131932"/>
            <a:ext cx="1200674" cy="439271"/>
          </a:xfrm>
          <a:prstGeom prst="rect">
            <a:avLst/>
          </a:prstGeom>
        </p:spPr>
      </p:pic>
      <p:pic>
        <p:nvPicPr>
          <p:cNvPr id="16" name="Picture 15">
            <a:extLst>
              <a:ext uri="{FF2B5EF4-FFF2-40B4-BE49-F238E27FC236}">
                <a16:creationId xmlns:a16="http://schemas.microsoft.com/office/drawing/2014/main" id="{059A6E93-2C99-884A-8C2F-7C7ECBD9E4A6}"/>
              </a:ext>
            </a:extLst>
          </p:cNvPr>
          <p:cNvPicPr>
            <a:picLocks noChangeAspect="1"/>
          </p:cNvPicPr>
          <p:nvPr userDrawn="1"/>
        </p:nvPicPr>
        <p:blipFill>
          <a:blip r:embed="rId14"/>
          <a:stretch>
            <a:fillRect/>
          </a:stretch>
        </p:blipFill>
        <p:spPr>
          <a:xfrm>
            <a:off x="7514200" y="131931"/>
            <a:ext cx="1574464" cy="439271"/>
          </a:xfrm>
          <a:prstGeom prst="rect">
            <a:avLst/>
          </a:prstGeom>
        </p:spPr>
      </p:pic>
    </p:spTree>
    <p:extLst>
      <p:ext uri="{BB962C8B-B14F-4D97-AF65-F5344CB8AC3E}">
        <p14:creationId xmlns:p14="http://schemas.microsoft.com/office/powerpoint/2010/main" val="119495386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2" y="476489"/>
            <a:ext cx="9381579" cy="1178249"/>
          </a:xfrm>
        </p:spPr>
        <p:txBody>
          <a:bodyPr/>
          <a:lstStyle/>
          <a:p>
            <a:pPr algn="ctr"/>
            <a:r>
              <a:rPr lang="en-HK" sz="3600" dirty="0"/>
              <a:t>Maximum Fanout-Free Window Enumeration:</a:t>
            </a:r>
            <a:br>
              <a:rPr lang="en-HK" sz="3600" dirty="0"/>
            </a:br>
            <a:r>
              <a:rPr lang="en-HK" sz="2800" dirty="0"/>
              <a:t>Towards the Local Multi-Output Sub-structure Synthesis</a:t>
            </a:r>
            <a:endParaRPr lang="en-US" sz="2800" dirty="0"/>
          </a:p>
        </p:txBody>
      </p:sp>
      <p:sp>
        <p:nvSpPr>
          <p:cNvPr id="3" name="Text Placeholder 2"/>
          <p:cNvSpPr>
            <a:spLocks noGrp="1"/>
          </p:cNvSpPr>
          <p:nvPr>
            <p:ph type="body" idx="1"/>
          </p:nvPr>
        </p:nvSpPr>
        <p:spPr>
          <a:xfrm>
            <a:off x="623888" y="1587541"/>
            <a:ext cx="7886700" cy="640932"/>
          </a:xfrm>
        </p:spPr>
        <p:txBody>
          <a:bodyPr>
            <a:normAutofit lnSpcReduction="10000"/>
          </a:bodyPr>
          <a:lstStyle/>
          <a:p>
            <a:pPr algn="ctr"/>
            <a:r>
              <a:rPr lang="en-US" sz="1800" b="1" dirty="0"/>
              <a:t>Ruofei Tang*</a:t>
            </a:r>
            <a:r>
              <a:rPr lang="en-US" sz="1800" dirty="0"/>
              <a:t>, </a:t>
            </a:r>
            <a:r>
              <a:rPr lang="en-US" sz="1800" dirty="0" err="1"/>
              <a:t>Xuliang</a:t>
            </a:r>
            <a:r>
              <a:rPr lang="en-US" sz="1800" dirty="0"/>
              <a:t> Zhu,</a:t>
            </a:r>
          </a:p>
          <a:p>
            <a:pPr algn="ctr"/>
            <a:r>
              <a:rPr lang="en-US" sz="1800" dirty="0"/>
              <a:t> Lei Chen, Xing Li, Xin Huang, </a:t>
            </a:r>
            <a:r>
              <a:rPr lang="en-US" sz="1800" dirty="0" err="1"/>
              <a:t>Mingxuan</a:t>
            </a:r>
            <a:r>
              <a:rPr lang="en-US" sz="1800" dirty="0"/>
              <a:t> Yuan, </a:t>
            </a:r>
            <a:r>
              <a:rPr lang="en-US" sz="1800" dirty="0" err="1"/>
              <a:t>Weihua</a:t>
            </a:r>
            <a:r>
              <a:rPr lang="en-US" sz="1800" dirty="0"/>
              <a:t> Sheng and </a:t>
            </a:r>
            <a:r>
              <a:rPr lang="en-US" sz="1800" dirty="0" err="1"/>
              <a:t>Jianliang</a:t>
            </a:r>
            <a:r>
              <a:rPr lang="en-US" sz="1800" dirty="0"/>
              <a:t> Xu </a:t>
            </a:r>
          </a:p>
        </p:txBody>
      </p:sp>
      <p:sp>
        <p:nvSpPr>
          <p:cNvPr id="5" name="Date Placeholder 4"/>
          <p:cNvSpPr>
            <a:spLocks noGrp="1"/>
          </p:cNvSpPr>
          <p:nvPr>
            <p:ph type="dt" sz="half" idx="4294967295"/>
          </p:nvPr>
        </p:nvSpPr>
        <p:spPr/>
        <p:txBody>
          <a:bodyPr/>
          <a:lstStyle/>
          <a:p>
            <a:fld id="{6FCCB594-0099-0444-B390-D7C55FCF9F5D}" type="datetime1">
              <a:rPr lang="en-HK" smtClean="0">
                <a:latin typeface="AvantGardeITC-Book" charset="0"/>
                <a:ea typeface="AvantGardeITC-Book" charset="0"/>
                <a:cs typeface="AvantGardeITC-Book" charset="0"/>
              </a:rPr>
              <a:t>5/6/2023</a:t>
            </a:fld>
            <a:endParaRPr lang="en-US" dirty="0">
              <a:latin typeface="AvantGardeITC-Book" charset="0"/>
              <a:ea typeface="AvantGardeITC-Book" charset="0"/>
              <a:cs typeface="AvantGardeITC-Book" charset="0"/>
            </a:endParaRPr>
          </a:p>
        </p:txBody>
      </p:sp>
    </p:spTree>
    <p:extLst>
      <p:ext uri="{BB962C8B-B14F-4D97-AF65-F5344CB8AC3E}">
        <p14:creationId xmlns:p14="http://schemas.microsoft.com/office/powerpoint/2010/main" val="1998898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Dynamic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10</a:t>
            </a:fld>
            <a:endParaRPr lang="en-US"/>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3" y="1051037"/>
            <a:ext cx="7651740" cy="364364"/>
          </a:xfrm>
        </p:spPr>
        <p:txBody>
          <a:bodyPr>
            <a:noAutofit/>
          </a:bodyPr>
          <a:lstStyle/>
          <a:p>
            <a:r>
              <a:rPr lang="en-HK" sz="2000" dirty="0"/>
              <a:t>Step 1: Select a set of leaf-nodes as inputs of MFFW</a:t>
            </a:r>
          </a:p>
        </p:txBody>
      </p:sp>
      <p:sp>
        <p:nvSpPr>
          <p:cNvPr id="17" name="椭圆 16">
            <a:extLst>
              <a:ext uri="{FF2B5EF4-FFF2-40B4-BE49-F238E27FC236}">
                <a16:creationId xmlns:a16="http://schemas.microsoft.com/office/drawing/2014/main" id="{4711AC89-C74C-4101-BDC0-C42EF09539E8}"/>
              </a:ext>
            </a:extLst>
          </p:cNvPr>
          <p:cNvSpPr>
            <a:spLocks noChangeAspect="1"/>
          </p:cNvSpPr>
          <p:nvPr/>
        </p:nvSpPr>
        <p:spPr>
          <a:xfrm>
            <a:off x="2943279" y="4214309"/>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1</a:t>
            </a:r>
          </a:p>
        </p:txBody>
      </p:sp>
      <p:sp>
        <p:nvSpPr>
          <p:cNvPr id="18" name="椭圆 17">
            <a:extLst>
              <a:ext uri="{FF2B5EF4-FFF2-40B4-BE49-F238E27FC236}">
                <a16:creationId xmlns:a16="http://schemas.microsoft.com/office/drawing/2014/main" id="{BBA7D250-E024-43DB-B033-918B40B4846F}"/>
              </a:ext>
            </a:extLst>
          </p:cNvPr>
          <p:cNvSpPr>
            <a:spLocks noChangeAspect="1"/>
          </p:cNvSpPr>
          <p:nvPr/>
        </p:nvSpPr>
        <p:spPr>
          <a:xfrm>
            <a:off x="3974284" y="4214306"/>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2</a:t>
            </a:r>
          </a:p>
        </p:txBody>
      </p:sp>
      <p:sp>
        <p:nvSpPr>
          <p:cNvPr id="19" name="椭圆 18">
            <a:extLst>
              <a:ext uri="{FF2B5EF4-FFF2-40B4-BE49-F238E27FC236}">
                <a16:creationId xmlns:a16="http://schemas.microsoft.com/office/drawing/2014/main" id="{D939829B-B5AF-4D42-8A53-C95916981C51}"/>
              </a:ext>
            </a:extLst>
          </p:cNvPr>
          <p:cNvSpPr>
            <a:spLocks noChangeAspect="1"/>
          </p:cNvSpPr>
          <p:nvPr/>
        </p:nvSpPr>
        <p:spPr>
          <a:xfrm>
            <a:off x="4950217" y="4214308"/>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3</a:t>
            </a:r>
          </a:p>
        </p:txBody>
      </p:sp>
      <p:sp>
        <p:nvSpPr>
          <p:cNvPr id="20" name="椭圆 19">
            <a:extLst>
              <a:ext uri="{FF2B5EF4-FFF2-40B4-BE49-F238E27FC236}">
                <a16:creationId xmlns:a16="http://schemas.microsoft.com/office/drawing/2014/main" id="{05E6AF4E-C063-4AB2-8AC9-C1E28F082405}"/>
              </a:ext>
            </a:extLst>
          </p:cNvPr>
          <p:cNvSpPr>
            <a:spLocks noChangeAspect="1"/>
          </p:cNvSpPr>
          <p:nvPr/>
        </p:nvSpPr>
        <p:spPr>
          <a:xfrm>
            <a:off x="5892606" y="4214308"/>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4</a:t>
            </a:r>
          </a:p>
        </p:txBody>
      </p:sp>
      <p:sp>
        <p:nvSpPr>
          <p:cNvPr id="21" name="椭圆 20">
            <a:extLst>
              <a:ext uri="{FF2B5EF4-FFF2-40B4-BE49-F238E27FC236}">
                <a16:creationId xmlns:a16="http://schemas.microsoft.com/office/drawing/2014/main" id="{7F5D152F-77CB-4676-A31A-B637A1A92288}"/>
              </a:ext>
            </a:extLst>
          </p:cNvPr>
          <p:cNvSpPr>
            <a:spLocks noChangeAspect="1"/>
          </p:cNvSpPr>
          <p:nvPr/>
        </p:nvSpPr>
        <p:spPr>
          <a:xfrm>
            <a:off x="4464022" y="3258723"/>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5</a:t>
            </a:r>
            <a:endParaRPr lang="en-HK" baseline="-25000" dirty="0">
              <a:solidFill>
                <a:schemeClr val="tx1"/>
              </a:solidFill>
            </a:endParaRPr>
          </a:p>
        </p:txBody>
      </p:sp>
      <p:sp>
        <p:nvSpPr>
          <p:cNvPr id="22" name="椭圆 21">
            <a:extLst>
              <a:ext uri="{FF2B5EF4-FFF2-40B4-BE49-F238E27FC236}">
                <a16:creationId xmlns:a16="http://schemas.microsoft.com/office/drawing/2014/main" id="{E1516DCC-5010-4571-977D-6930BBD6DA3E}"/>
              </a:ext>
            </a:extLst>
          </p:cNvPr>
          <p:cNvSpPr>
            <a:spLocks noChangeAspect="1"/>
          </p:cNvSpPr>
          <p:nvPr/>
        </p:nvSpPr>
        <p:spPr>
          <a:xfrm>
            <a:off x="3306254" y="3225488"/>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7</a:t>
            </a:r>
            <a:endParaRPr lang="en-HK" baseline="-25000" dirty="0">
              <a:solidFill>
                <a:schemeClr val="tx1"/>
              </a:solidFill>
            </a:endParaRPr>
          </a:p>
        </p:txBody>
      </p:sp>
      <p:sp>
        <p:nvSpPr>
          <p:cNvPr id="23" name="椭圆 22">
            <a:extLst>
              <a:ext uri="{FF2B5EF4-FFF2-40B4-BE49-F238E27FC236}">
                <a16:creationId xmlns:a16="http://schemas.microsoft.com/office/drawing/2014/main" id="{356F140D-52FD-42DA-9701-9EE51ECF4BB0}"/>
              </a:ext>
            </a:extLst>
          </p:cNvPr>
          <p:cNvSpPr>
            <a:spLocks noChangeAspect="1"/>
          </p:cNvSpPr>
          <p:nvPr/>
        </p:nvSpPr>
        <p:spPr>
          <a:xfrm>
            <a:off x="5661900" y="3258723"/>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6</a:t>
            </a:r>
            <a:endParaRPr lang="en-HK" baseline="-25000" dirty="0">
              <a:solidFill>
                <a:schemeClr val="tx1"/>
              </a:solidFill>
            </a:endParaRPr>
          </a:p>
        </p:txBody>
      </p:sp>
      <p:sp>
        <p:nvSpPr>
          <p:cNvPr id="24" name="椭圆 23">
            <a:extLst>
              <a:ext uri="{FF2B5EF4-FFF2-40B4-BE49-F238E27FC236}">
                <a16:creationId xmlns:a16="http://schemas.microsoft.com/office/drawing/2014/main" id="{0616FB33-D19F-4863-A257-3F2BB27EFDE6}"/>
              </a:ext>
            </a:extLst>
          </p:cNvPr>
          <p:cNvSpPr>
            <a:spLocks noChangeAspect="1"/>
          </p:cNvSpPr>
          <p:nvPr/>
        </p:nvSpPr>
        <p:spPr>
          <a:xfrm>
            <a:off x="4078435" y="2426906"/>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8</a:t>
            </a:r>
            <a:endParaRPr lang="en-HK" baseline="-25000" dirty="0">
              <a:solidFill>
                <a:schemeClr val="tx1"/>
              </a:solidFill>
            </a:endParaRPr>
          </a:p>
        </p:txBody>
      </p:sp>
      <p:sp>
        <p:nvSpPr>
          <p:cNvPr id="25" name="椭圆 24">
            <a:extLst>
              <a:ext uri="{FF2B5EF4-FFF2-40B4-BE49-F238E27FC236}">
                <a16:creationId xmlns:a16="http://schemas.microsoft.com/office/drawing/2014/main" id="{88572D31-0994-406E-9B71-51860E95B941}"/>
              </a:ext>
            </a:extLst>
          </p:cNvPr>
          <p:cNvSpPr>
            <a:spLocks noChangeAspect="1"/>
          </p:cNvSpPr>
          <p:nvPr/>
        </p:nvSpPr>
        <p:spPr>
          <a:xfrm>
            <a:off x="3469387" y="1926898"/>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9</a:t>
            </a:r>
            <a:endParaRPr lang="en-HK" baseline="-25000" dirty="0">
              <a:solidFill>
                <a:schemeClr val="tx1"/>
              </a:solidFill>
            </a:endParaRPr>
          </a:p>
        </p:txBody>
      </p:sp>
      <p:sp>
        <p:nvSpPr>
          <p:cNvPr id="26" name="椭圆 25">
            <a:extLst>
              <a:ext uri="{FF2B5EF4-FFF2-40B4-BE49-F238E27FC236}">
                <a16:creationId xmlns:a16="http://schemas.microsoft.com/office/drawing/2014/main" id="{4211B810-15EB-4CC0-B478-8C6BD941627B}"/>
              </a:ext>
            </a:extLst>
          </p:cNvPr>
          <p:cNvSpPr>
            <a:spLocks noChangeAspect="1"/>
          </p:cNvSpPr>
          <p:nvPr/>
        </p:nvSpPr>
        <p:spPr>
          <a:xfrm>
            <a:off x="5317279" y="1866575"/>
            <a:ext cx="461411" cy="466193"/>
          </a:xfrm>
          <a:prstGeom prst="ellipse">
            <a:avLst/>
          </a:prstGeom>
          <a:ln>
            <a:tailEnd type="triangle"/>
          </a:ln>
        </p:spPr>
        <p:style>
          <a:lnRef idx="3">
            <a:schemeClr val="lt1"/>
          </a:lnRef>
          <a:fillRef idx="1">
            <a:schemeClr val="accent2"/>
          </a:fillRef>
          <a:effectRef idx="1">
            <a:schemeClr val="accent2"/>
          </a:effectRef>
          <a:fontRef idx="minor">
            <a:schemeClr val="lt1"/>
          </a:fontRef>
        </p:style>
        <p:txBody>
          <a:bodyPr wrap="none" rtlCol="0" anchor="ctr"/>
          <a:lstStyle/>
          <a:p>
            <a:pPr algn="ctr"/>
            <a:r>
              <a:rPr lang="en-HK" dirty="0"/>
              <a:t>10</a:t>
            </a:r>
          </a:p>
        </p:txBody>
      </p:sp>
      <p:cxnSp>
        <p:nvCxnSpPr>
          <p:cNvPr id="27" name="直接箭头连接符 26">
            <a:extLst>
              <a:ext uri="{FF2B5EF4-FFF2-40B4-BE49-F238E27FC236}">
                <a16:creationId xmlns:a16="http://schemas.microsoft.com/office/drawing/2014/main" id="{0A13E689-6344-4AD7-8F19-53A92AD73309}"/>
              </a:ext>
            </a:extLst>
          </p:cNvPr>
          <p:cNvCxnSpPr>
            <a:cxnSpLocks/>
            <a:stCxn id="19" idx="1"/>
            <a:endCxn id="22" idx="5"/>
          </p:cNvCxnSpPr>
          <p:nvPr/>
        </p:nvCxnSpPr>
        <p:spPr>
          <a:xfrm flipH="1" flipV="1">
            <a:off x="3700093" y="3623410"/>
            <a:ext cx="1317696" cy="6591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4EF0B142-8683-41F2-94F9-15B94DE752F0}"/>
              </a:ext>
            </a:extLst>
          </p:cNvPr>
          <p:cNvCxnSpPr>
            <a:cxnSpLocks/>
            <a:stCxn id="22" idx="0"/>
            <a:endCxn id="25" idx="4"/>
          </p:cNvCxnSpPr>
          <p:nvPr/>
        </p:nvCxnSpPr>
        <p:spPr>
          <a:xfrm flipV="1">
            <a:off x="3536959" y="2393092"/>
            <a:ext cx="163134" cy="832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3663D236-1657-43EC-B81D-9904895D4D73}"/>
              </a:ext>
            </a:extLst>
          </p:cNvPr>
          <p:cNvCxnSpPr>
            <a:cxnSpLocks/>
            <a:stCxn id="24" idx="1"/>
            <a:endCxn id="25" idx="5"/>
          </p:cNvCxnSpPr>
          <p:nvPr/>
        </p:nvCxnSpPr>
        <p:spPr>
          <a:xfrm flipH="1" flipV="1">
            <a:off x="3863227" y="2324820"/>
            <a:ext cx="282780" cy="170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81E36377-17DA-45D8-BF61-2E4424FB77C0}"/>
              </a:ext>
            </a:extLst>
          </p:cNvPr>
          <p:cNvCxnSpPr>
            <a:cxnSpLocks/>
            <a:stCxn id="25" idx="0"/>
          </p:cNvCxnSpPr>
          <p:nvPr/>
        </p:nvCxnSpPr>
        <p:spPr>
          <a:xfrm flipH="1" flipV="1">
            <a:off x="3700092" y="1582057"/>
            <a:ext cx="1" cy="3448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A073AC2-EF6E-445F-8A16-8E826C3FE47B}"/>
              </a:ext>
            </a:extLst>
          </p:cNvPr>
          <p:cNvCxnSpPr>
            <a:cxnSpLocks/>
          </p:cNvCxnSpPr>
          <p:nvPr/>
        </p:nvCxnSpPr>
        <p:spPr>
          <a:xfrm flipV="1">
            <a:off x="5547985" y="1582057"/>
            <a:ext cx="0" cy="2845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任意多边形: 形状 31">
            <a:extLst>
              <a:ext uri="{FF2B5EF4-FFF2-40B4-BE49-F238E27FC236}">
                <a16:creationId xmlns:a16="http://schemas.microsoft.com/office/drawing/2014/main" id="{D0C82A0B-2A51-4D9B-837A-E74F370D607F}"/>
              </a:ext>
            </a:extLst>
          </p:cNvPr>
          <p:cNvSpPr/>
          <p:nvPr/>
        </p:nvSpPr>
        <p:spPr>
          <a:xfrm flipV="1">
            <a:off x="3025162" y="3612140"/>
            <a:ext cx="325714" cy="65917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3" name="任意多边形: 形状 32">
            <a:extLst>
              <a:ext uri="{FF2B5EF4-FFF2-40B4-BE49-F238E27FC236}">
                <a16:creationId xmlns:a16="http://schemas.microsoft.com/office/drawing/2014/main" id="{83DDBDBE-A4F9-4F98-870D-833DEDB2A016}"/>
              </a:ext>
            </a:extLst>
          </p:cNvPr>
          <p:cNvSpPr/>
          <p:nvPr/>
        </p:nvSpPr>
        <p:spPr>
          <a:xfrm flipH="1" flipV="1">
            <a:off x="4539827" y="2682436"/>
            <a:ext cx="1371552" cy="167275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4" name="任意多边形: 形状 33">
            <a:extLst>
              <a:ext uri="{FF2B5EF4-FFF2-40B4-BE49-F238E27FC236}">
                <a16:creationId xmlns:a16="http://schemas.microsoft.com/office/drawing/2014/main" id="{0D9FC1FC-24DD-416A-BDAA-727826D5815A}"/>
              </a:ext>
            </a:extLst>
          </p:cNvPr>
          <p:cNvSpPr/>
          <p:nvPr/>
        </p:nvSpPr>
        <p:spPr>
          <a:xfrm flipV="1">
            <a:off x="4377119" y="3717406"/>
            <a:ext cx="291452" cy="58770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5" name="任意多边形: 形状 34">
            <a:extLst>
              <a:ext uri="{FF2B5EF4-FFF2-40B4-BE49-F238E27FC236}">
                <a16:creationId xmlns:a16="http://schemas.microsoft.com/office/drawing/2014/main" id="{FF35705B-51F0-413A-95AA-C539E634F0D7}"/>
              </a:ext>
            </a:extLst>
          </p:cNvPr>
          <p:cNvSpPr/>
          <p:nvPr/>
        </p:nvSpPr>
        <p:spPr>
          <a:xfrm flipV="1">
            <a:off x="3354334" y="3676662"/>
            <a:ext cx="1202044" cy="605916"/>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6" name="任意多边形: 形状 35">
            <a:extLst>
              <a:ext uri="{FF2B5EF4-FFF2-40B4-BE49-F238E27FC236}">
                <a16:creationId xmlns:a16="http://schemas.microsoft.com/office/drawing/2014/main" id="{3EA65D8B-85E3-440F-910A-68A3E75ABD3E}"/>
              </a:ext>
            </a:extLst>
          </p:cNvPr>
          <p:cNvSpPr/>
          <p:nvPr/>
        </p:nvSpPr>
        <p:spPr>
          <a:xfrm flipV="1">
            <a:off x="5317278" y="3724917"/>
            <a:ext cx="555741" cy="54560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7" name="任意多边形: 形状 36">
            <a:extLst>
              <a:ext uri="{FF2B5EF4-FFF2-40B4-BE49-F238E27FC236}">
                <a16:creationId xmlns:a16="http://schemas.microsoft.com/office/drawing/2014/main" id="{69DE425F-E73D-4D73-B53D-24170B249897}"/>
              </a:ext>
            </a:extLst>
          </p:cNvPr>
          <p:cNvSpPr/>
          <p:nvPr/>
        </p:nvSpPr>
        <p:spPr>
          <a:xfrm flipH="1" flipV="1">
            <a:off x="4309123" y="2893099"/>
            <a:ext cx="201089" cy="44891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8" name="任意多边形: 形状 37">
            <a:extLst>
              <a:ext uri="{FF2B5EF4-FFF2-40B4-BE49-F238E27FC236}">
                <a16:creationId xmlns:a16="http://schemas.microsoft.com/office/drawing/2014/main" id="{DC27A406-1A09-4251-9D60-FC8B99134B78}"/>
              </a:ext>
            </a:extLst>
          </p:cNvPr>
          <p:cNvSpPr/>
          <p:nvPr/>
        </p:nvSpPr>
        <p:spPr>
          <a:xfrm flipH="1" flipV="1">
            <a:off x="5642789" y="2309436"/>
            <a:ext cx="271533" cy="94553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9" name="任意多边形: 形状 38">
            <a:extLst>
              <a:ext uri="{FF2B5EF4-FFF2-40B4-BE49-F238E27FC236}">
                <a16:creationId xmlns:a16="http://schemas.microsoft.com/office/drawing/2014/main" id="{472CE24E-28C0-4AD7-ADBF-5595C453A584}"/>
              </a:ext>
            </a:extLst>
          </p:cNvPr>
          <p:cNvSpPr/>
          <p:nvPr/>
        </p:nvSpPr>
        <p:spPr>
          <a:xfrm flipV="1">
            <a:off x="4840596" y="2309436"/>
            <a:ext cx="609371" cy="99754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0" name="任意多边形: 形状 39">
            <a:extLst>
              <a:ext uri="{FF2B5EF4-FFF2-40B4-BE49-F238E27FC236}">
                <a16:creationId xmlns:a16="http://schemas.microsoft.com/office/drawing/2014/main" id="{CA16AADB-DF08-4682-8967-85F296113A93}"/>
              </a:ext>
            </a:extLst>
          </p:cNvPr>
          <p:cNvSpPr/>
          <p:nvPr/>
        </p:nvSpPr>
        <p:spPr>
          <a:xfrm flipH="1" flipV="1">
            <a:off x="6018190" y="3691682"/>
            <a:ext cx="136715" cy="53764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1" name="矩形: 圆角 40">
            <a:extLst>
              <a:ext uri="{FF2B5EF4-FFF2-40B4-BE49-F238E27FC236}">
                <a16:creationId xmlns:a16="http://schemas.microsoft.com/office/drawing/2014/main" id="{02A4C29B-E5DE-41A8-BD3F-150107932F12}"/>
              </a:ext>
            </a:extLst>
          </p:cNvPr>
          <p:cNvSpPr/>
          <p:nvPr/>
        </p:nvSpPr>
        <p:spPr>
          <a:xfrm>
            <a:off x="2757979" y="4037287"/>
            <a:ext cx="3821184" cy="816553"/>
          </a:xfrm>
          <a:prstGeom prst="roundRect">
            <a:avLst/>
          </a:prstGeom>
          <a:ln w="28575">
            <a:solidFill>
              <a:srgbClr val="5E9DD6"/>
            </a:solidFill>
            <a:prstDash val="sysDash"/>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HK" sz="1600"/>
          </a:p>
        </p:txBody>
      </p:sp>
    </p:spTree>
    <p:extLst>
      <p:ext uri="{BB962C8B-B14F-4D97-AF65-F5344CB8AC3E}">
        <p14:creationId xmlns:p14="http://schemas.microsoft.com/office/powerpoint/2010/main" val="221653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Dynamic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11</a:t>
            </a:fld>
            <a:endParaRPr lang="en-US" dirty="0"/>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3" y="1051037"/>
            <a:ext cx="5676088" cy="413124"/>
          </a:xfrm>
        </p:spPr>
        <p:txBody>
          <a:bodyPr>
            <a:normAutofit/>
          </a:bodyPr>
          <a:lstStyle/>
          <a:p>
            <a:r>
              <a:rPr lang="en-HK" sz="2000" dirty="0"/>
              <a:t>Step 2. </a:t>
            </a:r>
            <a:r>
              <a:rPr lang="en-US" altLang="zh-CN" sz="2000" dirty="0"/>
              <a:t>Initialize set S = {}, queue Q = leaf-nodes</a:t>
            </a:r>
            <a:endParaRPr lang="en-HK" sz="2000" dirty="0"/>
          </a:p>
        </p:txBody>
      </p:sp>
      <p:sp>
        <p:nvSpPr>
          <p:cNvPr id="17" name="椭圆 16">
            <a:extLst>
              <a:ext uri="{FF2B5EF4-FFF2-40B4-BE49-F238E27FC236}">
                <a16:creationId xmlns:a16="http://schemas.microsoft.com/office/drawing/2014/main" id="{4711AC89-C74C-4101-BDC0-C42EF09539E8}"/>
              </a:ext>
            </a:extLst>
          </p:cNvPr>
          <p:cNvSpPr>
            <a:spLocks noChangeAspect="1"/>
          </p:cNvSpPr>
          <p:nvPr/>
        </p:nvSpPr>
        <p:spPr>
          <a:xfrm>
            <a:off x="1912101" y="4269485"/>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1</a:t>
            </a:r>
          </a:p>
        </p:txBody>
      </p:sp>
      <p:sp>
        <p:nvSpPr>
          <p:cNvPr id="18" name="椭圆 17">
            <a:extLst>
              <a:ext uri="{FF2B5EF4-FFF2-40B4-BE49-F238E27FC236}">
                <a16:creationId xmlns:a16="http://schemas.microsoft.com/office/drawing/2014/main" id="{BBA7D250-E024-43DB-B033-918B40B4846F}"/>
              </a:ext>
            </a:extLst>
          </p:cNvPr>
          <p:cNvSpPr>
            <a:spLocks noChangeAspect="1"/>
          </p:cNvSpPr>
          <p:nvPr/>
        </p:nvSpPr>
        <p:spPr>
          <a:xfrm>
            <a:off x="2943106" y="4269482"/>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2</a:t>
            </a:r>
          </a:p>
        </p:txBody>
      </p:sp>
      <p:sp>
        <p:nvSpPr>
          <p:cNvPr id="19" name="椭圆 18">
            <a:extLst>
              <a:ext uri="{FF2B5EF4-FFF2-40B4-BE49-F238E27FC236}">
                <a16:creationId xmlns:a16="http://schemas.microsoft.com/office/drawing/2014/main" id="{D939829B-B5AF-4D42-8A53-C95916981C51}"/>
              </a:ext>
            </a:extLst>
          </p:cNvPr>
          <p:cNvSpPr>
            <a:spLocks noChangeAspect="1"/>
          </p:cNvSpPr>
          <p:nvPr/>
        </p:nvSpPr>
        <p:spPr>
          <a:xfrm>
            <a:off x="3919039"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3</a:t>
            </a:r>
          </a:p>
        </p:txBody>
      </p:sp>
      <p:sp>
        <p:nvSpPr>
          <p:cNvPr id="20" name="椭圆 19">
            <a:extLst>
              <a:ext uri="{FF2B5EF4-FFF2-40B4-BE49-F238E27FC236}">
                <a16:creationId xmlns:a16="http://schemas.microsoft.com/office/drawing/2014/main" id="{05E6AF4E-C063-4AB2-8AC9-C1E28F082405}"/>
              </a:ext>
            </a:extLst>
          </p:cNvPr>
          <p:cNvSpPr>
            <a:spLocks noChangeAspect="1"/>
          </p:cNvSpPr>
          <p:nvPr/>
        </p:nvSpPr>
        <p:spPr>
          <a:xfrm>
            <a:off x="4861428"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4</a:t>
            </a:r>
          </a:p>
        </p:txBody>
      </p:sp>
      <p:sp>
        <p:nvSpPr>
          <p:cNvPr id="21" name="椭圆 20">
            <a:extLst>
              <a:ext uri="{FF2B5EF4-FFF2-40B4-BE49-F238E27FC236}">
                <a16:creationId xmlns:a16="http://schemas.microsoft.com/office/drawing/2014/main" id="{7F5D152F-77CB-4676-A31A-B637A1A92288}"/>
              </a:ext>
            </a:extLst>
          </p:cNvPr>
          <p:cNvSpPr>
            <a:spLocks noChangeAspect="1"/>
          </p:cNvSpPr>
          <p:nvPr/>
        </p:nvSpPr>
        <p:spPr>
          <a:xfrm>
            <a:off x="3432844" y="3313899"/>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5</a:t>
            </a:r>
            <a:endParaRPr lang="en-HK" baseline="-25000" dirty="0">
              <a:solidFill>
                <a:schemeClr val="tx1"/>
              </a:solidFill>
            </a:endParaRPr>
          </a:p>
        </p:txBody>
      </p:sp>
      <p:sp>
        <p:nvSpPr>
          <p:cNvPr id="22" name="椭圆 21">
            <a:extLst>
              <a:ext uri="{FF2B5EF4-FFF2-40B4-BE49-F238E27FC236}">
                <a16:creationId xmlns:a16="http://schemas.microsoft.com/office/drawing/2014/main" id="{E1516DCC-5010-4571-977D-6930BBD6DA3E}"/>
              </a:ext>
            </a:extLst>
          </p:cNvPr>
          <p:cNvSpPr>
            <a:spLocks noChangeAspect="1"/>
          </p:cNvSpPr>
          <p:nvPr/>
        </p:nvSpPr>
        <p:spPr>
          <a:xfrm>
            <a:off x="2275076" y="3280664"/>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7</a:t>
            </a:r>
            <a:endParaRPr lang="en-HK" baseline="-25000" dirty="0">
              <a:solidFill>
                <a:schemeClr val="tx1"/>
              </a:solidFill>
            </a:endParaRPr>
          </a:p>
        </p:txBody>
      </p:sp>
      <p:sp>
        <p:nvSpPr>
          <p:cNvPr id="23" name="椭圆 22">
            <a:extLst>
              <a:ext uri="{FF2B5EF4-FFF2-40B4-BE49-F238E27FC236}">
                <a16:creationId xmlns:a16="http://schemas.microsoft.com/office/drawing/2014/main" id="{356F140D-52FD-42DA-9701-9EE51ECF4BB0}"/>
              </a:ext>
            </a:extLst>
          </p:cNvPr>
          <p:cNvSpPr>
            <a:spLocks noChangeAspect="1"/>
          </p:cNvSpPr>
          <p:nvPr/>
        </p:nvSpPr>
        <p:spPr>
          <a:xfrm>
            <a:off x="4630722" y="3313899"/>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6</a:t>
            </a:r>
            <a:endParaRPr lang="en-HK" baseline="-25000" dirty="0">
              <a:solidFill>
                <a:schemeClr val="tx1"/>
              </a:solidFill>
            </a:endParaRPr>
          </a:p>
        </p:txBody>
      </p:sp>
      <p:sp>
        <p:nvSpPr>
          <p:cNvPr id="24" name="椭圆 23">
            <a:extLst>
              <a:ext uri="{FF2B5EF4-FFF2-40B4-BE49-F238E27FC236}">
                <a16:creationId xmlns:a16="http://schemas.microsoft.com/office/drawing/2014/main" id="{0616FB33-D19F-4863-A257-3F2BB27EFDE6}"/>
              </a:ext>
            </a:extLst>
          </p:cNvPr>
          <p:cNvSpPr>
            <a:spLocks noChangeAspect="1"/>
          </p:cNvSpPr>
          <p:nvPr/>
        </p:nvSpPr>
        <p:spPr>
          <a:xfrm>
            <a:off x="3047257" y="2482082"/>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8</a:t>
            </a:r>
            <a:endParaRPr lang="en-HK" baseline="-25000" dirty="0">
              <a:solidFill>
                <a:schemeClr val="tx1"/>
              </a:solidFill>
            </a:endParaRPr>
          </a:p>
        </p:txBody>
      </p:sp>
      <p:sp>
        <p:nvSpPr>
          <p:cNvPr id="25" name="椭圆 24">
            <a:extLst>
              <a:ext uri="{FF2B5EF4-FFF2-40B4-BE49-F238E27FC236}">
                <a16:creationId xmlns:a16="http://schemas.microsoft.com/office/drawing/2014/main" id="{88572D31-0994-406E-9B71-51860E95B941}"/>
              </a:ext>
            </a:extLst>
          </p:cNvPr>
          <p:cNvSpPr>
            <a:spLocks noChangeAspect="1"/>
          </p:cNvSpPr>
          <p:nvPr/>
        </p:nvSpPr>
        <p:spPr>
          <a:xfrm>
            <a:off x="2438209" y="1982074"/>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9</a:t>
            </a:r>
            <a:endParaRPr lang="en-HK" baseline="-25000" dirty="0">
              <a:solidFill>
                <a:schemeClr val="tx1"/>
              </a:solidFill>
            </a:endParaRPr>
          </a:p>
        </p:txBody>
      </p:sp>
      <p:sp>
        <p:nvSpPr>
          <p:cNvPr id="26" name="椭圆 25">
            <a:extLst>
              <a:ext uri="{FF2B5EF4-FFF2-40B4-BE49-F238E27FC236}">
                <a16:creationId xmlns:a16="http://schemas.microsoft.com/office/drawing/2014/main" id="{4211B810-15EB-4CC0-B478-8C6BD941627B}"/>
              </a:ext>
            </a:extLst>
          </p:cNvPr>
          <p:cNvSpPr>
            <a:spLocks noChangeAspect="1"/>
          </p:cNvSpPr>
          <p:nvPr/>
        </p:nvSpPr>
        <p:spPr>
          <a:xfrm>
            <a:off x="4286101" y="1921751"/>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a:solidFill>
                  <a:schemeClr val="tx1"/>
                </a:solidFill>
              </a:rPr>
              <a:t>10</a:t>
            </a:r>
            <a:endParaRPr lang="en-HK" dirty="0">
              <a:solidFill>
                <a:schemeClr val="tx1"/>
              </a:solidFill>
            </a:endParaRPr>
          </a:p>
        </p:txBody>
      </p:sp>
      <p:cxnSp>
        <p:nvCxnSpPr>
          <p:cNvPr id="27" name="直接箭头连接符 26">
            <a:extLst>
              <a:ext uri="{FF2B5EF4-FFF2-40B4-BE49-F238E27FC236}">
                <a16:creationId xmlns:a16="http://schemas.microsoft.com/office/drawing/2014/main" id="{0A13E689-6344-4AD7-8F19-53A92AD73309}"/>
              </a:ext>
            </a:extLst>
          </p:cNvPr>
          <p:cNvCxnSpPr>
            <a:cxnSpLocks/>
            <a:stCxn id="19" idx="1"/>
            <a:endCxn id="22" idx="5"/>
          </p:cNvCxnSpPr>
          <p:nvPr/>
        </p:nvCxnSpPr>
        <p:spPr>
          <a:xfrm flipH="1" flipV="1">
            <a:off x="2668915" y="3678586"/>
            <a:ext cx="1317696" cy="6591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4EF0B142-8683-41F2-94F9-15B94DE752F0}"/>
              </a:ext>
            </a:extLst>
          </p:cNvPr>
          <p:cNvCxnSpPr>
            <a:cxnSpLocks/>
            <a:stCxn id="22" idx="0"/>
            <a:endCxn id="25" idx="4"/>
          </p:cNvCxnSpPr>
          <p:nvPr/>
        </p:nvCxnSpPr>
        <p:spPr>
          <a:xfrm flipV="1">
            <a:off x="2505781" y="2448268"/>
            <a:ext cx="163134" cy="832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3663D236-1657-43EC-B81D-9904895D4D73}"/>
              </a:ext>
            </a:extLst>
          </p:cNvPr>
          <p:cNvCxnSpPr>
            <a:cxnSpLocks/>
            <a:stCxn id="24" idx="1"/>
            <a:endCxn id="25" idx="5"/>
          </p:cNvCxnSpPr>
          <p:nvPr/>
        </p:nvCxnSpPr>
        <p:spPr>
          <a:xfrm flipH="1" flipV="1">
            <a:off x="2832049" y="2379996"/>
            <a:ext cx="282780" cy="170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81E36377-17DA-45D8-BF61-2E4424FB77C0}"/>
              </a:ext>
            </a:extLst>
          </p:cNvPr>
          <p:cNvCxnSpPr>
            <a:cxnSpLocks/>
            <a:stCxn id="25" idx="0"/>
          </p:cNvCxnSpPr>
          <p:nvPr/>
        </p:nvCxnSpPr>
        <p:spPr>
          <a:xfrm flipH="1" flipV="1">
            <a:off x="2668914" y="1637233"/>
            <a:ext cx="1" cy="3448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A073AC2-EF6E-445F-8A16-8E826C3FE47B}"/>
              </a:ext>
            </a:extLst>
          </p:cNvPr>
          <p:cNvCxnSpPr>
            <a:cxnSpLocks/>
          </p:cNvCxnSpPr>
          <p:nvPr/>
        </p:nvCxnSpPr>
        <p:spPr>
          <a:xfrm flipV="1">
            <a:off x="4516807" y="1637233"/>
            <a:ext cx="0" cy="2845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任意多边形: 形状 31">
            <a:extLst>
              <a:ext uri="{FF2B5EF4-FFF2-40B4-BE49-F238E27FC236}">
                <a16:creationId xmlns:a16="http://schemas.microsoft.com/office/drawing/2014/main" id="{D0C82A0B-2A51-4D9B-837A-E74F370D607F}"/>
              </a:ext>
            </a:extLst>
          </p:cNvPr>
          <p:cNvSpPr/>
          <p:nvPr/>
        </p:nvSpPr>
        <p:spPr>
          <a:xfrm flipV="1">
            <a:off x="1993984" y="3667316"/>
            <a:ext cx="325714" cy="65917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3" name="任意多边形: 形状 32">
            <a:extLst>
              <a:ext uri="{FF2B5EF4-FFF2-40B4-BE49-F238E27FC236}">
                <a16:creationId xmlns:a16="http://schemas.microsoft.com/office/drawing/2014/main" id="{83DDBDBE-A4F9-4F98-870D-833DEDB2A016}"/>
              </a:ext>
            </a:extLst>
          </p:cNvPr>
          <p:cNvSpPr/>
          <p:nvPr/>
        </p:nvSpPr>
        <p:spPr>
          <a:xfrm flipH="1" flipV="1">
            <a:off x="3508649" y="2737612"/>
            <a:ext cx="1371552" cy="167275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4" name="任意多边形: 形状 33">
            <a:extLst>
              <a:ext uri="{FF2B5EF4-FFF2-40B4-BE49-F238E27FC236}">
                <a16:creationId xmlns:a16="http://schemas.microsoft.com/office/drawing/2014/main" id="{0D9FC1FC-24DD-416A-BDAA-727826D5815A}"/>
              </a:ext>
            </a:extLst>
          </p:cNvPr>
          <p:cNvSpPr/>
          <p:nvPr/>
        </p:nvSpPr>
        <p:spPr>
          <a:xfrm flipV="1">
            <a:off x="3345941" y="3772582"/>
            <a:ext cx="291452" cy="58770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5" name="任意多边形: 形状 34">
            <a:extLst>
              <a:ext uri="{FF2B5EF4-FFF2-40B4-BE49-F238E27FC236}">
                <a16:creationId xmlns:a16="http://schemas.microsoft.com/office/drawing/2014/main" id="{FF35705B-51F0-413A-95AA-C539E634F0D7}"/>
              </a:ext>
            </a:extLst>
          </p:cNvPr>
          <p:cNvSpPr/>
          <p:nvPr/>
        </p:nvSpPr>
        <p:spPr>
          <a:xfrm flipV="1">
            <a:off x="2323156" y="3731838"/>
            <a:ext cx="1202044" cy="605916"/>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6" name="任意多边形: 形状 35">
            <a:extLst>
              <a:ext uri="{FF2B5EF4-FFF2-40B4-BE49-F238E27FC236}">
                <a16:creationId xmlns:a16="http://schemas.microsoft.com/office/drawing/2014/main" id="{3EA65D8B-85E3-440F-910A-68A3E75ABD3E}"/>
              </a:ext>
            </a:extLst>
          </p:cNvPr>
          <p:cNvSpPr/>
          <p:nvPr/>
        </p:nvSpPr>
        <p:spPr>
          <a:xfrm flipV="1">
            <a:off x="4286100" y="3780093"/>
            <a:ext cx="555741" cy="54560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7" name="任意多边形: 形状 36">
            <a:extLst>
              <a:ext uri="{FF2B5EF4-FFF2-40B4-BE49-F238E27FC236}">
                <a16:creationId xmlns:a16="http://schemas.microsoft.com/office/drawing/2014/main" id="{69DE425F-E73D-4D73-B53D-24170B249897}"/>
              </a:ext>
            </a:extLst>
          </p:cNvPr>
          <p:cNvSpPr/>
          <p:nvPr/>
        </p:nvSpPr>
        <p:spPr>
          <a:xfrm flipH="1" flipV="1">
            <a:off x="3277945" y="2948275"/>
            <a:ext cx="201089" cy="44891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8" name="任意多边形: 形状 37">
            <a:extLst>
              <a:ext uri="{FF2B5EF4-FFF2-40B4-BE49-F238E27FC236}">
                <a16:creationId xmlns:a16="http://schemas.microsoft.com/office/drawing/2014/main" id="{DC27A406-1A09-4251-9D60-FC8B99134B78}"/>
              </a:ext>
            </a:extLst>
          </p:cNvPr>
          <p:cNvSpPr/>
          <p:nvPr/>
        </p:nvSpPr>
        <p:spPr>
          <a:xfrm flipH="1" flipV="1">
            <a:off x="4611611" y="2364612"/>
            <a:ext cx="271533" cy="94553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9" name="任意多边形: 形状 38">
            <a:extLst>
              <a:ext uri="{FF2B5EF4-FFF2-40B4-BE49-F238E27FC236}">
                <a16:creationId xmlns:a16="http://schemas.microsoft.com/office/drawing/2014/main" id="{472CE24E-28C0-4AD7-ADBF-5595C453A584}"/>
              </a:ext>
            </a:extLst>
          </p:cNvPr>
          <p:cNvSpPr/>
          <p:nvPr/>
        </p:nvSpPr>
        <p:spPr>
          <a:xfrm flipV="1">
            <a:off x="3809418" y="2364612"/>
            <a:ext cx="609371" cy="99754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0" name="任意多边形: 形状 39">
            <a:extLst>
              <a:ext uri="{FF2B5EF4-FFF2-40B4-BE49-F238E27FC236}">
                <a16:creationId xmlns:a16="http://schemas.microsoft.com/office/drawing/2014/main" id="{CA16AADB-DF08-4682-8967-85F296113A93}"/>
              </a:ext>
            </a:extLst>
          </p:cNvPr>
          <p:cNvSpPr/>
          <p:nvPr/>
        </p:nvSpPr>
        <p:spPr>
          <a:xfrm flipH="1" flipV="1">
            <a:off x="4987012" y="3746858"/>
            <a:ext cx="136715" cy="53764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1" name="矩形: 圆角 40">
            <a:extLst>
              <a:ext uri="{FF2B5EF4-FFF2-40B4-BE49-F238E27FC236}">
                <a16:creationId xmlns:a16="http://schemas.microsoft.com/office/drawing/2014/main" id="{02A4C29B-E5DE-41A8-BD3F-150107932F12}"/>
              </a:ext>
            </a:extLst>
          </p:cNvPr>
          <p:cNvSpPr/>
          <p:nvPr/>
        </p:nvSpPr>
        <p:spPr>
          <a:xfrm>
            <a:off x="1726801" y="4092463"/>
            <a:ext cx="3821184" cy="816553"/>
          </a:xfrm>
          <a:prstGeom prst="roundRect">
            <a:avLst/>
          </a:prstGeom>
          <a:ln w="28575">
            <a:solidFill>
              <a:srgbClr val="5E9DD6"/>
            </a:solidFill>
            <a:prstDash val="sysDash"/>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HK" sz="1600"/>
          </a:p>
        </p:txBody>
      </p:sp>
      <p:sp>
        <p:nvSpPr>
          <p:cNvPr id="47" name="文本框 46">
            <a:extLst>
              <a:ext uri="{FF2B5EF4-FFF2-40B4-BE49-F238E27FC236}">
                <a16:creationId xmlns:a16="http://schemas.microsoft.com/office/drawing/2014/main" id="{F8ADDD46-DF63-4AF4-85F6-7AA9B059BDD5}"/>
              </a:ext>
            </a:extLst>
          </p:cNvPr>
          <p:cNvSpPr txBox="1"/>
          <p:nvPr/>
        </p:nvSpPr>
        <p:spPr>
          <a:xfrm>
            <a:off x="5671738" y="2154847"/>
            <a:ext cx="2522660" cy="769441"/>
          </a:xfrm>
          <a:prstGeom prst="rect">
            <a:avLst/>
          </a:prstGeom>
          <a:noFill/>
        </p:spPr>
        <p:txBody>
          <a:bodyPr wrap="square" rtlCol="0">
            <a:spAutoFit/>
          </a:bodyPr>
          <a:lstStyle/>
          <a:p>
            <a:r>
              <a:rPr lang="en-HK" sz="2400" dirty="0"/>
              <a:t>Q = { I</a:t>
            </a:r>
            <a:r>
              <a:rPr lang="en-HK" sz="2400" baseline="-25000" dirty="0"/>
              <a:t>1</a:t>
            </a:r>
            <a:r>
              <a:rPr lang="en-HK" sz="2400" dirty="0"/>
              <a:t>, I</a:t>
            </a:r>
            <a:r>
              <a:rPr lang="en-HK" sz="2400" baseline="-25000" dirty="0"/>
              <a:t>2</a:t>
            </a:r>
            <a:r>
              <a:rPr lang="en-HK" sz="2400" dirty="0"/>
              <a:t>, I</a:t>
            </a:r>
            <a:r>
              <a:rPr lang="en-HK" sz="2400" baseline="-25000" dirty="0"/>
              <a:t>3</a:t>
            </a:r>
            <a:r>
              <a:rPr lang="en-HK" sz="2400" dirty="0"/>
              <a:t>, I</a:t>
            </a:r>
            <a:r>
              <a:rPr lang="en-HK" sz="2400" baseline="-25000" dirty="0"/>
              <a:t>4</a:t>
            </a:r>
            <a:r>
              <a:rPr lang="en-HK" sz="2400" dirty="0"/>
              <a:t> }</a:t>
            </a:r>
          </a:p>
          <a:p>
            <a:pPr marL="342900" indent="-342900">
              <a:buFont typeface="Arial" panose="020B0604020202020204" pitchFamily="34" charset="0"/>
              <a:buChar char="•"/>
            </a:pPr>
            <a:r>
              <a:rPr lang="en-US" altLang="zh-CN" sz="2000" dirty="0"/>
              <a:t>Nodes to process</a:t>
            </a:r>
            <a:endParaRPr lang="en-HK" sz="2000" dirty="0"/>
          </a:p>
        </p:txBody>
      </p:sp>
      <p:sp>
        <p:nvSpPr>
          <p:cNvPr id="48" name="文本框 47">
            <a:extLst>
              <a:ext uri="{FF2B5EF4-FFF2-40B4-BE49-F238E27FC236}">
                <a16:creationId xmlns:a16="http://schemas.microsoft.com/office/drawing/2014/main" id="{3F275BF1-EB08-4D70-904C-63BB2DC13509}"/>
              </a:ext>
            </a:extLst>
          </p:cNvPr>
          <p:cNvSpPr txBox="1"/>
          <p:nvPr/>
        </p:nvSpPr>
        <p:spPr>
          <a:xfrm>
            <a:off x="5671738" y="2977416"/>
            <a:ext cx="2583262" cy="769441"/>
          </a:xfrm>
          <a:prstGeom prst="rect">
            <a:avLst/>
          </a:prstGeom>
          <a:noFill/>
        </p:spPr>
        <p:txBody>
          <a:bodyPr wrap="square" rtlCol="0">
            <a:spAutoFit/>
          </a:bodyPr>
          <a:lstStyle/>
          <a:p>
            <a:r>
              <a:rPr lang="en-HK" sz="2400" dirty="0"/>
              <a:t>S = {}</a:t>
            </a:r>
          </a:p>
          <a:p>
            <a:pPr marL="342900" indent="-342900">
              <a:buFont typeface="Arial" panose="020B0604020202020204" pitchFamily="34" charset="0"/>
              <a:buChar char="•"/>
            </a:pPr>
            <a:r>
              <a:rPr lang="en-US" altLang="zh-CN" sz="2000" dirty="0"/>
              <a:t>Processed Nodes</a:t>
            </a:r>
            <a:endParaRPr lang="en-HK" sz="2000" dirty="0"/>
          </a:p>
        </p:txBody>
      </p:sp>
    </p:spTree>
    <p:extLst>
      <p:ext uri="{BB962C8B-B14F-4D97-AF65-F5344CB8AC3E}">
        <p14:creationId xmlns:p14="http://schemas.microsoft.com/office/powerpoint/2010/main" val="2487229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Dynamic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12</a:t>
            </a:fld>
            <a:endParaRPr lang="en-US" dirty="0"/>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0" y="1051037"/>
            <a:ext cx="7865829" cy="413124"/>
          </a:xfrm>
        </p:spPr>
        <p:txBody>
          <a:bodyPr>
            <a:normAutofit/>
          </a:bodyPr>
          <a:lstStyle/>
          <a:p>
            <a:r>
              <a:rPr lang="en-HK" sz="2000" dirty="0"/>
              <a:t>Step 3. </a:t>
            </a:r>
            <a:r>
              <a:rPr lang="en-US" altLang="zh-CN" sz="2000" dirty="0"/>
              <a:t>Process until Q = {}, S contains </a:t>
            </a:r>
            <a:r>
              <a:rPr lang="en-US" altLang="zh-CN" sz="2000" u="sng" dirty="0"/>
              <a:t>all nodes </a:t>
            </a:r>
            <a:r>
              <a:rPr lang="en-US" altLang="zh-CN" sz="2000" dirty="0"/>
              <a:t>of MFFW in the end</a:t>
            </a:r>
            <a:endParaRPr lang="en-HK" sz="2000" dirty="0"/>
          </a:p>
        </p:txBody>
      </p:sp>
      <p:sp>
        <p:nvSpPr>
          <p:cNvPr id="17" name="椭圆 16">
            <a:extLst>
              <a:ext uri="{FF2B5EF4-FFF2-40B4-BE49-F238E27FC236}">
                <a16:creationId xmlns:a16="http://schemas.microsoft.com/office/drawing/2014/main" id="{4711AC89-C74C-4101-BDC0-C42EF09539E8}"/>
              </a:ext>
            </a:extLst>
          </p:cNvPr>
          <p:cNvSpPr>
            <a:spLocks noChangeAspect="1"/>
          </p:cNvSpPr>
          <p:nvPr/>
        </p:nvSpPr>
        <p:spPr>
          <a:xfrm>
            <a:off x="1912101" y="4269485"/>
            <a:ext cx="461411" cy="466193"/>
          </a:xfrm>
          <a:prstGeom prst="ellipse">
            <a:avLst/>
          </a:prstGeom>
          <a:ln>
            <a:tailEnd type="triangle"/>
          </a:ln>
        </p:spPr>
        <p:style>
          <a:lnRef idx="3">
            <a:schemeClr val="lt1"/>
          </a:lnRef>
          <a:fillRef idx="1">
            <a:schemeClr val="accent2"/>
          </a:fillRef>
          <a:effectRef idx="1">
            <a:schemeClr val="accent2"/>
          </a:effectRef>
          <a:fontRef idx="minor">
            <a:schemeClr val="lt1"/>
          </a:fontRef>
        </p:style>
        <p:txBody>
          <a:bodyPr wrap="none" rtlCol="0" anchor="ctr"/>
          <a:lstStyle/>
          <a:p>
            <a:pPr algn="ctr"/>
            <a:r>
              <a:rPr lang="en-HK" dirty="0"/>
              <a:t>I</a:t>
            </a:r>
            <a:r>
              <a:rPr lang="en-HK" baseline="-25000" dirty="0">
                <a:solidFill>
                  <a:schemeClr val="bg1"/>
                </a:solidFill>
              </a:rPr>
              <a:t>1</a:t>
            </a:r>
          </a:p>
        </p:txBody>
      </p:sp>
      <p:sp>
        <p:nvSpPr>
          <p:cNvPr id="18" name="椭圆 17">
            <a:extLst>
              <a:ext uri="{FF2B5EF4-FFF2-40B4-BE49-F238E27FC236}">
                <a16:creationId xmlns:a16="http://schemas.microsoft.com/office/drawing/2014/main" id="{BBA7D250-E024-43DB-B033-918B40B4846F}"/>
              </a:ext>
            </a:extLst>
          </p:cNvPr>
          <p:cNvSpPr>
            <a:spLocks noChangeAspect="1"/>
          </p:cNvSpPr>
          <p:nvPr/>
        </p:nvSpPr>
        <p:spPr>
          <a:xfrm>
            <a:off x="2943106" y="4269482"/>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2</a:t>
            </a:r>
          </a:p>
        </p:txBody>
      </p:sp>
      <p:sp>
        <p:nvSpPr>
          <p:cNvPr id="19" name="椭圆 18">
            <a:extLst>
              <a:ext uri="{FF2B5EF4-FFF2-40B4-BE49-F238E27FC236}">
                <a16:creationId xmlns:a16="http://schemas.microsoft.com/office/drawing/2014/main" id="{D939829B-B5AF-4D42-8A53-C95916981C51}"/>
              </a:ext>
            </a:extLst>
          </p:cNvPr>
          <p:cNvSpPr>
            <a:spLocks noChangeAspect="1"/>
          </p:cNvSpPr>
          <p:nvPr/>
        </p:nvSpPr>
        <p:spPr>
          <a:xfrm>
            <a:off x="3919039"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3</a:t>
            </a:r>
          </a:p>
        </p:txBody>
      </p:sp>
      <p:sp>
        <p:nvSpPr>
          <p:cNvPr id="20" name="椭圆 19">
            <a:extLst>
              <a:ext uri="{FF2B5EF4-FFF2-40B4-BE49-F238E27FC236}">
                <a16:creationId xmlns:a16="http://schemas.microsoft.com/office/drawing/2014/main" id="{05E6AF4E-C063-4AB2-8AC9-C1E28F082405}"/>
              </a:ext>
            </a:extLst>
          </p:cNvPr>
          <p:cNvSpPr>
            <a:spLocks noChangeAspect="1"/>
          </p:cNvSpPr>
          <p:nvPr/>
        </p:nvSpPr>
        <p:spPr>
          <a:xfrm>
            <a:off x="4861428"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4</a:t>
            </a:r>
          </a:p>
        </p:txBody>
      </p:sp>
      <p:sp>
        <p:nvSpPr>
          <p:cNvPr id="21" name="椭圆 20">
            <a:extLst>
              <a:ext uri="{FF2B5EF4-FFF2-40B4-BE49-F238E27FC236}">
                <a16:creationId xmlns:a16="http://schemas.microsoft.com/office/drawing/2014/main" id="{7F5D152F-77CB-4676-A31A-B637A1A92288}"/>
              </a:ext>
            </a:extLst>
          </p:cNvPr>
          <p:cNvSpPr>
            <a:spLocks noChangeAspect="1"/>
          </p:cNvSpPr>
          <p:nvPr/>
        </p:nvSpPr>
        <p:spPr>
          <a:xfrm>
            <a:off x="3432844" y="3313899"/>
            <a:ext cx="461411" cy="46619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HK">
                <a:solidFill>
                  <a:schemeClr val="tx1"/>
                </a:solidFill>
              </a:rPr>
              <a:t>5</a:t>
            </a:r>
            <a:endParaRPr lang="en-HK" dirty="0">
              <a:solidFill>
                <a:schemeClr val="tx1"/>
              </a:solidFill>
            </a:endParaRPr>
          </a:p>
        </p:txBody>
      </p:sp>
      <p:sp>
        <p:nvSpPr>
          <p:cNvPr id="22" name="椭圆 21">
            <a:extLst>
              <a:ext uri="{FF2B5EF4-FFF2-40B4-BE49-F238E27FC236}">
                <a16:creationId xmlns:a16="http://schemas.microsoft.com/office/drawing/2014/main" id="{E1516DCC-5010-4571-977D-6930BBD6DA3E}"/>
              </a:ext>
            </a:extLst>
          </p:cNvPr>
          <p:cNvSpPr>
            <a:spLocks noChangeAspect="1"/>
          </p:cNvSpPr>
          <p:nvPr/>
        </p:nvSpPr>
        <p:spPr>
          <a:xfrm>
            <a:off x="2275076" y="3280664"/>
            <a:ext cx="461411" cy="46619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HK">
                <a:solidFill>
                  <a:schemeClr val="tx1"/>
                </a:solidFill>
              </a:rPr>
              <a:t>7</a:t>
            </a:r>
            <a:endParaRPr lang="en-HK" dirty="0">
              <a:solidFill>
                <a:schemeClr val="tx1"/>
              </a:solidFill>
            </a:endParaRPr>
          </a:p>
        </p:txBody>
      </p:sp>
      <p:sp>
        <p:nvSpPr>
          <p:cNvPr id="23" name="椭圆 22">
            <a:extLst>
              <a:ext uri="{FF2B5EF4-FFF2-40B4-BE49-F238E27FC236}">
                <a16:creationId xmlns:a16="http://schemas.microsoft.com/office/drawing/2014/main" id="{356F140D-52FD-42DA-9701-9EE51ECF4BB0}"/>
              </a:ext>
            </a:extLst>
          </p:cNvPr>
          <p:cNvSpPr>
            <a:spLocks noChangeAspect="1"/>
          </p:cNvSpPr>
          <p:nvPr/>
        </p:nvSpPr>
        <p:spPr>
          <a:xfrm>
            <a:off x="4630722" y="3313899"/>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6</a:t>
            </a:r>
            <a:endParaRPr lang="en-HK" baseline="-25000" dirty="0">
              <a:solidFill>
                <a:schemeClr val="tx1"/>
              </a:solidFill>
            </a:endParaRPr>
          </a:p>
        </p:txBody>
      </p:sp>
      <p:sp>
        <p:nvSpPr>
          <p:cNvPr id="24" name="椭圆 23">
            <a:extLst>
              <a:ext uri="{FF2B5EF4-FFF2-40B4-BE49-F238E27FC236}">
                <a16:creationId xmlns:a16="http://schemas.microsoft.com/office/drawing/2014/main" id="{0616FB33-D19F-4863-A257-3F2BB27EFDE6}"/>
              </a:ext>
            </a:extLst>
          </p:cNvPr>
          <p:cNvSpPr>
            <a:spLocks noChangeAspect="1"/>
          </p:cNvSpPr>
          <p:nvPr/>
        </p:nvSpPr>
        <p:spPr>
          <a:xfrm>
            <a:off x="3047257" y="2482082"/>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8</a:t>
            </a:r>
            <a:endParaRPr lang="en-HK" baseline="-25000" dirty="0">
              <a:solidFill>
                <a:schemeClr val="tx1"/>
              </a:solidFill>
            </a:endParaRPr>
          </a:p>
        </p:txBody>
      </p:sp>
      <p:sp>
        <p:nvSpPr>
          <p:cNvPr id="25" name="椭圆 24">
            <a:extLst>
              <a:ext uri="{FF2B5EF4-FFF2-40B4-BE49-F238E27FC236}">
                <a16:creationId xmlns:a16="http://schemas.microsoft.com/office/drawing/2014/main" id="{88572D31-0994-406E-9B71-51860E95B941}"/>
              </a:ext>
            </a:extLst>
          </p:cNvPr>
          <p:cNvSpPr>
            <a:spLocks noChangeAspect="1"/>
          </p:cNvSpPr>
          <p:nvPr/>
        </p:nvSpPr>
        <p:spPr>
          <a:xfrm>
            <a:off x="2438209" y="1982074"/>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9</a:t>
            </a:r>
            <a:endParaRPr lang="en-HK" baseline="-25000" dirty="0">
              <a:solidFill>
                <a:schemeClr val="tx1"/>
              </a:solidFill>
            </a:endParaRPr>
          </a:p>
        </p:txBody>
      </p:sp>
      <p:sp>
        <p:nvSpPr>
          <p:cNvPr id="26" name="椭圆 25">
            <a:extLst>
              <a:ext uri="{FF2B5EF4-FFF2-40B4-BE49-F238E27FC236}">
                <a16:creationId xmlns:a16="http://schemas.microsoft.com/office/drawing/2014/main" id="{4211B810-15EB-4CC0-B478-8C6BD941627B}"/>
              </a:ext>
            </a:extLst>
          </p:cNvPr>
          <p:cNvSpPr>
            <a:spLocks noChangeAspect="1"/>
          </p:cNvSpPr>
          <p:nvPr/>
        </p:nvSpPr>
        <p:spPr>
          <a:xfrm>
            <a:off x="4286101" y="1921751"/>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a:solidFill>
                  <a:schemeClr val="tx1"/>
                </a:solidFill>
              </a:rPr>
              <a:t>10</a:t>
            </a:r>
            <a:endParaRPr lang="en-HK" dirty="0">
              <a:solidFill>
                <a:schemeClr val="tx1"/>
              </a:solidFill>
            </a:endParaRPr>
          </a:p>
        </p:txBody>
      </p:sp>
      <p:cxnSp>
        <p:nvCxnSpPr>
          <p:cNvPr id="27" name="直接箭头连接符 26">
            <a:extLst>
              <a:ext uri="{FF2B5EF4-FFF2-40B4-BE49-F238E27FC236}">
                <a16:creationId xmlns:a16="http://schemas.microsoft.com/office/drawing/2014/main" id="{0A13E689-6344-4AD7-8F19-53A92AD73309}"/>
              </a:ext>
            </a:extLst>
          </p:cNvPr>
          <p:cNvCxnSpPr>
            <a:cxnSpLocks/>
            <a:stCxn id="19" idx="1"/>
            <a:endCxn id="22" idx="5"/>
          </p:cNvCxnSpPr>
          <p:nvPr/>
        </p:nvCxnSpPr>
        <p:spPr>
          <a:xfrm flipH="1" flipV="1">
            <a:off x="2668915" y="3678586"/>
            <a:ext cx="1317696" cy="6591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4EF0B142-8683-41F2-94F9-15B94DE752F0}"/>
              </a:ext>
            </a:extLst>
          </p:cNvPr>
          <p:cNvCxnSpPr>
            <a:cxnSpLocks/>
            <a:stCxn id="22" idx="0"/>
            <a:endCxn id="25" idx="4"/>
          </p:cNvCxnSpPr>
          <p:nvPr/>
        </p:nvCxnSpPr>
        <p:spPr>
          <a:xfrm flipV="1">
            <a:off x="2505781" y="2448268"/>
            <a:ext cx="163134" cy="832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3663D236-1657-43EC-B81D-9904895D4D73}"/>
              </a:ext>
            </a:extLst>
          </p:cNvPr>
          <p:cNvCxnSpPr>
            <a:cxnSpLocks/>
            <a:stCxn id="24" idx="1"/>
            <a:endCxn id="25" idx="5"/>
          </p:cNvCxnSpPr>
          <p:nvPr/>
        </p:nvCxnSpPr>
        <p:spPr>
          <a:xfrm flipH="1" flipV="1">
            <a:off x="2832049" y="2379996"/>
            <a:ext cx="282780" cy="170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81E36377-17DA-45D8-BF61-2E4424FB77C0}"/>
              </a:ext>
            </a:extLst>
          </p:cNvPr>
          <p:cNvCxnSpPr>
            <a:cxnSpLocks/>
            <a:stCxn id="25" idx="0"/>
          </p:cNvCxnSpPr>
          <p:nvPr/>
        </p:nvCxnSpPr>
        <p:spPr>
          <a:xfrm flipH="1" flipV="1">
            <a:off x="2668914" y="1637233"/>
            <a:ext cx="1" cy="3448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A073AC2-EF6E-445F-8A16-8E826C3FE47B}"/>
              </a:ext>
            </a:extLst>
          </p:cNvPr>
          <p:cNvCxnSpPr>
            <a:cxnSpLocks/>
          </p:cNvCxnSpPr>
          <p:nvPr/>
        </p:nvCxnSpPr>
        <p:spPr>
          <a:xfrm flipV="1">
            <a:off x="4516807" y="1637233"/>
            <a:ext cx="0" cy="2845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任意多边形: 形状 31">
            <a:extLst>
              <a:ext uri="{FF2B5EF4-FFF2-40B4-BE49-F238E27FC236}">
                <a16:creationId xmlns:a16="http://schemas.microsoft.com/office/drawing/2014/main" id="{D0C82A0B-2A51-4D9B-837A-E74F370D607F}"/>
              </a:ext>
            </a:extLst>
          </p:cNvPr>
          <p:cNvSpPr/>
          <p:nvPr/>
        </p:nvSpPr>
        <p:spPr>
          <a:xfrm flipV="1">
            <a:off x="1993984" y="3667316"/>
            <a:ext cx="325714" cy="65917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3" name="任意多边形: 形状 32">
            <a:extLst>
              <a:ext uri="{FF2B5EF4-FFF2-40B4-BE49-F238E27FC236}">
                <a16:creationId xmlns:a16="http://schemas.microsoft.com/office/drawing/2014/main" id="{83DDBDBE-A4F9-4F98-870D-833DEDB2A016}"/>
              </a:ext>
            </a:extLst>
          </p:cNvPr>
          <p:cNvSpPr/>
          <p:nvPr/>
        </p:nvSpPr>
        <p:spPr>
          <a:xfrm flipH="1" flipV="1">
            <a:off x="3508649" y="2737612"/>
            <a:ext cx="1371552" cy="167275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4" name="任意多边形: 形状 33">
            <a:extLst>
              <a:ext uri="{FF2B5EF4-FFF2-40B4-BE49-F238E27FC236}">
                <a16:creationId xmlns:a16="http://schemas.microsoft.com/office/drawing/2014/main" id="{0D9FC1FC-24DD-416A-BDAA-727826D5815A}"/>
              </a:ext>
            </a:extLst>
          </p:cNvPr>
          <p:cNvSpPr/>
          <p:nvPr/>
        </p:nvSpPr>
        <p:spPr>
          <a:xfrm flipV="1">
            <a:off x="3345941" y="3772582"/>
            <a:ext cx="291452" cy="58770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5" name="任意多边形: 形状 34">
            <a:extLst>
              <a:ext uri="{FF2B5EF4-FFF2-40B4-BE49-F238E27FC236}">
                <a16:creationId xmlns:a16="http://schemas.microsoft.com/office/drawing/2014/main" id="{FF35705B-51F0-413A-95AA-C539E634F0D7}"/>
              </a:ext>
            </a:extLst>
          </p:cNvPr>
          <p:cNvSpPr/>
          <p:nvPr/>
        </p:nvSpPr>
        <p:spPr>
          <a:xfrm flipV="1">
            <a:off x="2323156" y="3731838"/>
            <a:ext cx="1202044" cy="605916"/>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6" name="任意多边形: 形状 35">
            <a:extLst>
              <a:ext uri="{FF2B5EF4-FFF2-40B4-BE49-F238E27FC236}">
                <a16:creationId xmlns:a16="http://schemas.microsoft.com/office/drawing/2014/main" id="{3EA65D8B-85E3-440F-910A-68A3E75ABD3E}"/>
              </a:ext>
            </a:extLst>
          </p:cNvPr>
          <p:cNvSpPr/>
          <p:nvPr/>
        </p:nvSpPr>
        <p:spPr>
          <a:xfrm flipV="1">
            <a:off x="4286100" y="3780093"/>
            <a:ext cx="555741" cy="54560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7" name="任意多边形: 形状 36">
            <a:extLst>
              <a:ext uri="{FF2B5EF4-FFF2-40B4-BE49-F238E27FC236}">
                <a16:creationId xmlns:a16="http://schemas.microsoft.com/office/drawing/2014/main" id="{69DE425F-E73D-4D73-B53D-24170B249897}"/>
              </a:ext>
            </a:extLst>
          </p:cNvPr>
          <p:cNvSpPr/>
          <p:nvPr/>
        </p:nvSpPr>
        <p:spPr>
          <a:xfrm flipH="1" flipV="1">
            <a:off x="3277945" y="2948275"/>
            <a:ext cx="201089" cy="44891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8" name="任意多边形: 形状 37">
            <a:extLst>
              <a:ext uri="{FF2B5EF4-FFF2-40B4-BE49-F238E27FC236}">
                <a16:creationId xmlns:a16="http://schemas.microsoft.com/office/drawing/2014/main" id="{DC27A406-1A09-4251-9D60-FC8B99134B78}"/>
              </a:ext>
            </a:extLst>
          </p:cNvPr>
          <p:cNvSpPr/>
          <p:nvPr/>
        </p:nvSpPr>
        <p:spPr>
          <a:xfrm flipH="1" flipV="1">
            <a:off x="4611611" y="2364612"/>
            <a:ext cx="271533" cy="94553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9" name="任意多边形: 形状 38">
            <a:extLst>
              <a:ext uri="{FF2B5EF4-FFF2-40B4-BE49-F238E27FC236}">
                <a16:creationId xmlns:a16="http://schemas.microsoft.com/office/drawing/2014/main" id="{472CE24E-28C0-4AD7-ADBF-5595C453A584}"/>
              </a:ext>
            </a:extLst>
          </p:cNvPr>
          <p:cNvSpPr/>
          <p:nvPr/>
        </p:nvSpPr>
        <p:spPr>
          <a:xfrm flipV="1">
            <a:off x="3809418" y="2364612"/>
            <a:ext cx="609371" cy="99754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0" name="任意多边形: 形状 39">
            <a:extLst>
              <a:ext uri="{FF2B5EF4-FFF2-40B4-BE49-F238E27FC236}">
                <a16:creationId xmlns:a16="http://schemas.microsoft.com/office/drawing/2014/main" id="{CA16AADB-DF08-4682-8967-85F296113A93}"/>
              </a:ext>
            </a:extLst>
          </p:cNvPr>
          <p:cNvSpPr/>
          <p:nvPr/>
        </p:nvSpPr>
        <p:spPr>
          <a:xfrm flipH="1" flipV="1">
            <a:off x="4987012" y="3746858"/>
            <a:ext cx="136715" cy="53764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1" name="矩形: 圆角 40">
            <a:extLst>
              <a:ext uri="{FF2B5EF4-FFF2-40B4-BE49-F238E27FC236}">
                <a16:creationId xmlns:a16="http://schemas.microsoft.com/office/drawing/2014/main" id="{02A4C29B-E5DE-41A8-BD3F-150107932F12}"/>
              </a:ext>
            </a:extLst>
          </p:cNvPr>
          <p:cNvSpPr/>
          <p:nvPr/>
        </p:nvSpPr>
        <p:spPr>
          <a:xfrm>
            <a:off x="1726801" y="4092463"/>
            <a:ext cx="3821184" cy="816553"/>
          </a:xfrm>
          <a:prstGeom prst="roundRect">
            <a:avLst/>
          </a:prstGeom>
          <a:ln w="28575">
            <a:solidFill>
              <a:srgbClr val="5E9DD6"/>
            </a:solidFill>
            <a:prstDash val="sysDash"/>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HK" sz="1600"/>
          </a:p>
        </p:txBody>
      </p:sp>
      <p:sp>
        <p:nvSpPr>
          <p:cNvPr id="47" name="文本框 46">
            <a:extLst>
              <a:ext uri="{FF2B5EF4-FFF2-40B4-BE49-F238E27FC236}">
                <a16:creationId xmlns:a16="http://schemas.microsoft.com/office/drawing/2014/main" id="{F8ADDD46-DF63-4AF4-85F6-7AA9B059BDD5}"/>
              </a:ext>
            </a:extLst>
          </p:cNvPr>
          <p:cNvSpPr txBox="1"/>
          <p:nvPr/>
        </p:nvSpPr>
        <p:spPr>
          <a:xfrm>
            <a:off x="5671738" y="1816386"/>
            <a:ext cx="2522660" cy="461665"/>
          </a:xfrm>
          <a:prstGeom prst="rect">
            <a:avLst/>
          </a:prstGeom>
          <a:noFill/>
        </p:spPr>
        <p:txBody>
          <a:bodyPr wrap="square" rtlCol="0">
            <a:spAutoFit/>
          </a:bodyPr>
          <a:lstStyle/>
          <a:p>
            <a:r>
              <a:rPr lang="en-HK" sz="2400" dirty="0"/>
              <a:t>Q = { </a:t>
            </a:r>
            <a:r>
              <a:rPr lang="en-HK" sz="2400" dirty="0">
                <a:solidFill>
                  <a:schemeClr val="bg1"/>
                </a:solidFill>
                <a:highlight>
                  <a:srgbClr val="FBB146"/>
                </a:highlight>
              </a:rPr>
              <a:t>I</a:t>
            </a:r>
            <a:r>
              <a:rPr lang="en-HK" sz="2400" baseline="-25000" dirty="0">
                <a:solidFill>
                  <a:schemeClr val="bg1"/>
                </a:solidFill>
                <a:highlight>
                  <a:srgbClr val="FBB146"/>
                </a:highlight>
              </a:rPr>
              <a:t>1</a:t>
            </a:r>
            <a:r>
              <a:rPr lang="en-HK" sz="2400" dirty="0"/>
              <a:t>, I</a:t>
            </a:r>
            <a:r>
              <a:rPr lang="en-HK" sz="2400" baseline="-25000" dirty="0"/>
              <a:t>2</a:t>
            </a:r>
            <a:r>
              <a:rPr lang="en-HK" sz="2400" dirty="0"/>
              <a:t>, I</a:t>
            </a:r>
            <a:r>
              <a:rPr lang="en-HK" sz="2400" baseline="-25000" dirty="0"/>
              <a:t>3</a:t>
            </a:r>
            <a:r>
              <a:rPr lang="en-HK" sz="2400" dirty="0"/>
              <a:t>, I</a:t>
            </a:r>
            <a:r>
              <a:rPr lang="en-HK" sz="2400" baseline="-25000" dirty="0"/>
              <a:t>4</a:t>
            </a:r>
            <a:r>
              <a:rPr lang="en-HK" sz="2400" dirty="0"/>
              <a:t> }</a:t>
            </a:r>
          </a:p>
        </p:txBody>
      </p:sp>
      <p:sp>
        <p:nvSpPr>
          <p:cNvPr id="48" name="文本框 47">
            <a:extLst>
              <a:ext uri="{FF2B5EF4-FFF2-40B4-BE49-F238E27FC236}">
                <a16:creationId xmlns:a16="http://schemas.microsoft.com/office/drawing/2014/main" id="{3F275BF1-EB08-4D70-904C-63BB2DC13509}"/>
              </a:ext>
            </a:extLst>
          </p:cNvPr>
          <p:cNvSpPr txBox="1"/>
          <p:nvPr/>
        </p:nvSpPr>
        <p:spPr>
          <a:xfrm>
            <a:off x="5671738" y="4325104"/>
            <a:ext cx="2583262" cy="461665"/>
          </a:xfrm>
          <a:prstGeom prst="rect">
            <a:avLst/>
          </a:prstGeom>
          <a:noFill/>
        </p:spPr>
        <p:txBody>
          <a:bodyPr wrap="square" rtlCol="0">
            <a:spAutoFit/>
          </a:bodyPr>
          <a:lstStyle/>
          <a:p>
            <a:r>
              <a:rPr lang="en-HK" sz="2400" dirty="0"/>
              <a:t>S = {I</a:t>
            </a:r>
            <a:r>
              <a:rPr lang="en-HK" sz="2400" baseline="-25000" dirty="0"/>
              <a:t>1</a:t>
            </a:r>
            <a:r>
              <a:rPr lang="en-HK" sz="2400" dirty="0"/>
              <a:t>}</a:t>
            </a:r>
          </a:p>
        </p:txBody>
      </p:sp>
      <p:sp>
        <p:nvSpPr>
          <p:cNvPr id="42" name="文本框 41">
            <a:extLst>
              <a:ext uri="{FF2B5EF4-FFF2-40B4-BE49-F238E27FC236}">
                <a16:creationId xmlns:a16="http://schemas.microsoft.com/office/drawing/2014/main" id="{22B9612D-19BE-4FA4-B2FB-1E56C164B081}"/>
              </a:ext>
            </a:extLst>
          </p:cNvPr>
          <p:cNvSpPr txBox="1"/>
          <p:nvPr/>
        </p:nvSpPr>
        <p:spPr>
          <a:xfrm>
            <a:off x="5671738" y="2464355"/>
            <a:ext cx="2583262" cy="461665"/>
          </a:xfrm>
          <a:prstGeom prst="rect">
            <a:avLst/>
          </a:prstGeom>
          <a:noFill/>
        </p:spPr>
        <p:txBody>
          <a:bodyPr wrap="square" rtlCol="0">
            <a:spAutoFit/>
          </a:bodyPr>
          <a:lstStyle/>
          <a:p>
            <a:r>
              <a:rPr lang="en-HK" sz="2400" dirty="0"/>
              <a:t>fanout(I</a:t>
            </a:r>
            <a:r>
              <a:rPr lang="en-HK" sz="2400" baseline="-25000" dirty="0"/>
              <a:t>1</a:t>
            </a:r>
            <a:r>
              <a:rPr lang="en-HK" sz="2400" dirty="0"/>
              <a:t>)= {</a:t>
            </a:r>
            <a:r>
              <a:rPr lang="en-HK" sz="2400" u="sng" dirty="0"/>
              <a:t>5, 7</a:t>
            </a:r>
            <a:r>
              <a:rPr lang="en-HK" sz="2400" dirty="0"/>
              <a:t>}</a:t>
            </a:r>
          </a:p>
        </p:txBody>
      </p:sp>
      <p:cxnSp>
        <p:nvCxnSpPr>
          <p:cNvPr id="11" name="连接符: 肘形 10">
            <a:extLst>
              <a:ext uri="{FF2B5EF4-FFF2-40B4-BE49-F238E27FC236}">
                <a16:creationId xmlns:a16="http://schemas.microsoft.com/office/drawing/2014/main" id="{1D776B9B-F5D3-4338-B857-E5C845666250}"/>
              </a:ext>
            </a:extLst>
          </p:cNvPr>
          <p:cNvCxnSpPr>
            <a:cxnSpLocks/>
          </p:cNvCxnSpPr>
          <p:nvPr/>
        </p:nvCxnSpPr>
        <p:spPr>
          <a:xfrm rot="5400000">
            <a:off x="7095428" y="2870786"/>
            <a:ext cx="418931" cy="361700"/>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A48BE11B-F46A-40F1-9A53-3CC6D12ECB5D}"/>
              </a:ext>
            </a:extLst>
          </p:cNvPr>
          <p:cNvSpPr txBox="1"/>
          <p:nvPr/>
        </p:nvSpPr>
        <p:spPr>
          <a:xfrm>
            <a:off x="5732736" y="3250713"/>
            <a:ext cx="2782613"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HK" sz="2000" dirty="0"/>
              <a:t>Another </a:t>
            </a:r>
            <a:r>
              <a:rPr lang="en-HK" sz="2000" dirty="0" err="1"/>
              <a:t>fanin</a:t>
            </a:r>
            <a:r>
              <a:rPr lang="en-HK" sz="2000" dirty="0"/>
              <a:t> in S?</a:t>
            </a:r>
          </a:p>
          <a:p>
            <a:pPr marL="342900" indent="-342900">
              <a:buFont typeface="Arial" panose="020B0604020202020204" pitchFamily="34" charset="0"/>
              <a:buChar char="•"/>
            </a:pPr>
            <a:r>
              <a:rPr lang="en-HK" sz="2000" dirty="0"/>
              <a:t>If Y: Push node to Q</a:t>
            </a:r>
          </a:p>
          <a:p>
            <a:pPr marL="342900" indent="-342900">
              <a:buFont typeface="Arial" panose="020B0604020202020204" pitchFamily="34" charset="0"/>
              <a:buChar char="•"/>
            </a:pPr>
            <a:r>
              <a:rPr lang="en-US" altLang="zh-CN" sz="2000" dirty="0"/>
              <a:t>Move </a:t>
            </a:r>
            <a:r>
              <a:rPr lang="en-HK" sz="2000" dirty="0"/>
              <a:t>I</a:t>
            </a:r>
            <a:r>
              <a:rPr lang="en-HK" sz="2000" baseline="-25000" dirty="0"/>
              <a:t>1 </a:t>
            </a:r>
            <a:r>
              <a:rPr lang="en-US" altLang="zh-CN" sz="2000" dirty="0"/>
              <a:t>to S</a:t>
            </a:r>
            <a:endParaRPr lang="en-HK" sz="2000" dirty="0"/>
          </a:p>
        </p:txBody>
      </p:sp>
    </p:spTree>
    <p:extLst>
      <p:ext uri="{BB962C8B-B14F-4D97-AF65-F5344CB8AC3E}">
        <p14:creationId xmlns:p14="http://schemas.microsoft.com/office/powerpoint/2010/main" val="3552796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Dynamic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13</a:t>
            </a:fld>
            <a:endParaRPr lang="en-US" dirty="0"/>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0" y="1051037"/>
            <a:ext cx="7865829" cy="413124"/>
          </a:xfrm>
        </p:spPr>
        <p:txBody>
          <a:bodyPr>
            <a:normAutofit/>
          </a:bodyPr>
          <a:lstStyle/>
          <a:p>
            <a:r>
              <a:rPr lang="en-HK" sz="2000" dirty="0"/>
              <a:t>Step 3. </a:t>
            </a:r>
            <a:r>
              <a:rPr lang="en-US" altLang="zh-CN" sz="2000" dirty="0"/>
              <a:t>Process until Q = {}, S contains </a:t>
            </a:r>
            <a:r>
              <a:rPr lang="en-US" altLang="zh-CN" sz="2000" u="sng" dirty="0"/>
              <a:t>all nodes </a:t>
            </a:r>
            <a:r>
              <a:rPr lang="en-US" altLang="zh-CN" sz="2000" dirty="0"/>
              <a:t>of MFFW in the end</a:t>
            </a:r>
            <a:endParaRPr lang="en-HK" sz="2000" dirty="0"/>
          </a:p>
        </p:txBody>
      </p:sp>
      <p:sp>
        <p:nvSpPr>
          <p:cNvPr id="17" name="椭圆 16">
            <a:extLst>
              <a:ext uri="{FF2B5EF4-FFF2-40B4-BE49-F238E27FC236}">
                <a16:creationId xmlns:a16="http://schemas.microsoft.com/office/drawing/2014/main" id="{4711AC89-C74C-4101-BDC0-C42EF09539E8}"/>
              </a:ext>
            </a:extLst>
          </p:cNvPr>
          <p:cNvSpPr>
            <a:spLocks noChangeAspect="1"/>
          </p:cNvSpPr>
          <p:nvPr/>
        </p:nvSpPr>
        <p:spPr>
          <a:xfrm>
            <a:off x="1912101" y="4269485"/>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1</a:t>
            </a:r>
          </a:p>
        </p:txBody>
      </p:sp>
      <p:sp>
        <p:nvSpPr>
          <p:cNvPr id="18" name="椭圆 17">
            <a:extLst>
              <a:ext uri="{FF2B5EF4-FFF2-40B4-BE49-F238E27FC236}">
                <a16:creationId xmlns:a16="http://schemas.microsoft.com/office/drawing/2014/main" id="{BBA7D250-E024-43DB-B033-918B40B4846F}"/>
              </a:ext>
            </a:extLst>
          </p:cNvPr>
          <p:cNvSpPr>
            <a:spLocks noChangeAspect="1"/>
          </p:cNvSpPr>
          <p:nvPr/>
        </p:nvSpPr>
        <p:spPr>
          <a:xfrm>
            <a:off x="2943106" y="4269482"/>
            <a:ext cx="461411" cy="466193"/>
          </a:xfrm>
          <a:prstGeom prst="ellipse">
            <a:avLst/>
          </a:prstGeom>
          <a:ln>
            <a:tailEnd type="triangle"/>
          </a:ln>
        </p:spPr>
        <p:style>
          <a:lnRef idx="3">
            <a:schemeClr val="lt1"/>
          </a:lnRef>
          <a:fillRef idx="1">
            <a:schemeClr val="accent2"/>
          </a:fillRef>
          <a:effectRef idx="1">
            <a:schemeClr val="accent2"/>
          </a:effectRef>
          <a:fontRef idx="minor">
            <a:schemeClr val="lt1"/>
          </a:fontRef>
        </p:style>
        <p:txBody>
          <a:bodyPr wrap="none" rtlCol="0" anchor="ctr"/>
          <a:lstStyle/>
          <a:p>
            <a:pPr algn="ctr"/>
            <a:r>
              <a:rPr lang="en-HK" dirty="0"/>
              <a:t>I</a:t>
            </a:r>
            <a:r>
              <a:rPr lang="en-HK" baseline="-25000" dirty="0">
                <a:solidFill>
                  <a:schemeClr val="bg1"/>
                </a:solidFill>
              </a:rPr>
              <a:t>2</a:t>
            </a:r>
          </a:p>
        </p:txBody>
      </p:sp>
      <p:sp>
        <p:nvSpPr>
          <p:cNvPr id="19" name="椭圆 18">
            <a:extLst>
              <a:ext uri="{FF2B5EF4-FFF2-40B4-BE49-F238E27FC236}">
                <a16:creationId xmlns:a16="http://schemas.microsoft.com/office/drawing/2014/main" id="{D939829B-B5AF-4D42-8A53-C95916981C51}"/>
              </a:ext>
            </a:extLst>
          </p:cNvPr>
          <p:cNvSpPr>
            <a:spLocks noChangeAspect="1"/>
          </p:cNvSpPr>
          <p:nvPr/>
        </p:nvSpPr>
        <p:spPr>
          <a:xfrm>
            <a:off x="3919039"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3</a:t>
            </a:r>
          </a:p>
        </p:txBody>
      </p:sp>
      <p:sp>
        <p:nvSpPr>
          <p:cNvPr id="20" name="椭圆 19">
            <a:extLst>
              <a:ext uri="{FF2B5EF4-FFF2-40B4-BE49-F238E27FC236}">
                <a16:creationId xmlns:a16="http://schemas.microsoft.com/office/drawing/2014/main" id="{05E6AF4E-C063-4AB2-8AC9-C1E28F082405}"/>
              </a:ext>
            </a:extLst>
          </p:cNvPr>
          <p:cNvSpPr>
            <a:spLocks noChangeAspect="1"/>
          </p:cNvSpPr>
          <p:nvPr/>
        </p:nvSpPr>
        <p:spPr>
          <a:xfrm>
            <a:off x="4861428"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4</a:t>
            </a:r>
          </a:p>
        </p:txBody>
      </p:sp>
      <p:sp>
        <p:nvSpPr>
          <p:cNvPr id="21" name="椭圆 20">
            <a:extLst>
              <a:ext uri="{FF2B5EF4-FFF2-40B4-BE49-F238E27FC236}">
                <a16:creationId xmlns:a16="http://schemas.microsoft.com/office/drawing/2014/main" id="{7F5D152F-77CB-4676-A31A-B637A1A92288}"/>
              </a:ext>
            </a:extLst>
          </p:cNvPr>
          <p:cNvSpPr>
            <a:spLocks noChangeAspect="1"/>
          </p:cNvSpPr>
          <p:nvPr/>
        </p:nvSpPr>
        <p:spPr>
          <a:xfrm>
            <a:off x="3432844" y="3313899"/>
            <a:ext cx="461411" cy="46619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HK">
                <a:solidFill>
                  <a:schemeClr val="tx1"/>
                </a:solidFill>
              </a:rPr>
              <a:t>5</a:t>
            </a:r>
            <a:endParaRPr lang="en-HK" dirty="0">
              <a:solidFill>
                <a:schemeClr val="tx1"/>
              </a:solidFill>
            </a:endParaRPr>
          </a:p>
        </p:txBody>
      </p:sp>
      <p:sp>
        <p:nvSpPr>
          <p:cNvPr id="22" name="椭圆 21">
            <a:extLst>
              <a:ext uri="{FF2B5EF4-FFF2-40B4-BE49-F238E27FC236}">
                <a16:creationId xmlns:a16="http://schemas.microsoft.com/office/drawing/2014/main" id="{E1516DCC-5010-4571-977D-6930BBD6DA3E}"/>
              </a:ext>
            </a:extLst>
          </p:cNvPr>
          <p:cNvSpPr>
            <a:spLocks noChangeAspect="1"/>
          </p:cNvSpPr>
          <p:nvPr/>
        </p:nvSpPr>
        <p:spPr>
          <a:xfrm>
            <a:off x="2275076" y="3280664"/>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7</a:t>
            </a:r>
            <a:endParaRPr lang="en-HK" dirty="0">
              <a:solidFill>
                <a:schemeClr val="tx1"/>
              </a:solidFill>
            </a:endParaRPr>
          </a:p>
        </p:txBody>
      </p:sp>
      <p:sp>
        <p:nvSpPr>
          <p:cNvPr id="23" name="椭圆 22">
            <a:extLst>
              <a:ext uri="{FF2B5EF4-FFF2-40B4-BE49-F238E27FC236}">
                <a16:creationId xmlns:a16="http://schemas.microsoft.com/office/drawing/2014/main" id="{356F140D-52FD-42DA-9701-9EE51ECF4BB0}"/>
              </a:ext>
            </a:extLst>
          </p:cNvPr>
          <p:cNvSpPr>
            <a:spLocks noChangeAspect="1"/>
          </p:cNvSpPr>
          <p:nvPr/>
        </p:nvSpPr>
        <p:spPr>
          <a:xfrm>
            <a:off x="4630722" y="3313899"/>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6</a:t>
            </a:r>
            <a:endParaRPr lang="en-HK" baseline="-25000" dirty="0">
              <a:solidFill>
                <a:schemeClr val="tx1"/>
              </a:solidFill>
            </a:endParaRPr>
          </a:p>
        </p:txBody>
      </p:sp>
      <p:sp>
        <p:nvSpPr>
          <p:cNvPr id="24" name="椭圆 23">
            <a:extLst>
              <a:ext uri="{FF2B5EF4-FFF2-40B4-BE49-F238E27FC236}">
                <a16:creationId xmlns:a16="http://schemas.microsoft.com/office/drawing/2014/main" id="{0616FB33-D19F-4863-A257-3F2BB27EFDE6}"/>
              </a:ext>
            </a:extLst>
          </p:cNvPr>
          <p:cNvSpPr>
            <a:spLocks noChangeAspect="1"/>
          </p:cNvSpPr>
          <p:nvPr/>
        </p:nvSpPr>
        <p:spPr>
          <a:xfrm>
            <a:off x="3047257" y="2482082"/>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8</a:t>
            </a:r>
            <a:endParaRPr lang="en-HK" baseline="-25000" dirty="0">
              <a:solidFill>
                <a:schemeClr val="tx1"/>
              </a:solidFill>
            </a:endParaRPr>
          </a:p>
        </p:txBody>
      </p:sp>
      <p:sp>
        <p:nvSpPr>
          <p:cNvPr id="25" name="椭圆 24">
            <a:extLst>
              <a:ext uri="{FF2B5EF4-FFF2-40B4-BE49-F238E27FC236}">
                <a16:creationId xmlns:a16="http://schemas.microsoft.com/office/drawing/2014/main" id="{88572D31-0994-406E-9B71-51860E95B941}"/>
              </a:ext>
            </a:extLst>
          </p:cNvPr>
          <p:cNvSpPr>
            <a:spLocks noChangeAspect="1"/>
          </p:cNvSpPr>
          <p:nvPr/>
        </p:nvSpPr>
        <p:spPr>
          <a:xfrm>
            <a:off x="2438209" y="1982074"/>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9</a:t>
            </a:r>
            <a:endParaRPr lang="en-HK" baseline="-25000" dirty="0">
              <a:solidFill>
                <a:schemeClr val="tx1"/>
              </a:solidFill>
            </a:endParaRPr>
          </a:p>
        </p:txBody>
      </p:sp>
      <p:sp>
        <p:nvSpPr>
          <p:cNvPr id="26" name="椭圆 25">
            <a:extLst>
              <a:ext uri="{FF2B5EF4-FFF2-40B4-BE49-F238E27FC236}">
                <a16:creationId xmlns:a16="http://schemas.microsoft.com/office/drawing/2014/main" id="{4211B810-15EB-4CC0-B478-8C6BD941627B}"/>
              </a:ext>
            </a:extLst>
          </p:cNvPr>
          <p:cNvSpPr>
            <a:spLocks noChangeAspect="1"/>
          </p:cNvSpPr>
          <p:nvPr/>
        </p:nvSpPr>
        <p:spPr>
          <a:xfrm>
            <a:off x="4286101" y="1921751"/>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a:solidFill>
                  <a:schemeClr val="tx1"/>
                </a:solidFill>
              </a:rPr>
              <a:t>10</a:t>
            </a:r>
            <a:endParaRPr lang="en-HK" dirty="0">
              <a:solidFill>
                <a:schemeClr val="tx1"/>
              </a:solidFill>
            </a:endParaRPr>
          </a:p>
        </p:txBody>
      </p:sp>
      <p:cxnSp>
        <p:nvCxnSpPr>
          <p:cNvPr id="27" name="直接箭头连接符 26">
            <a:extLst>
              <a:ext uri="{FF2B5EF4-FFF2-40B4-BE49-F238E27FC236}">
                <a16:creationId xmlns:a16="http://schemas.microsoft.com/office/drawing/2014/main" id="{0A13E689-6344-4AD7-8F19-53A92AD73309}"/>
              </a:ext>
            </a:extLst>
          </p:cNvPr>
          <p:cNvCxnSpPr>
            <a:cxnSpLocks/>
            <a:stCxn id="19" idx="1"/>
            <a:endCxn id="22" idx="5"/>
          </p:cNvCxnSpPr>
          <p:nvPr/>
        </p:nvCxnSpPr>
        <p:spPr>
          <a:xfrm flipH="1" flipV="1">
            <a:off x="2668915" y="3678586"/>
            <a:ext cx="1317696" cy="6591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4EF0B142-8683-41F2-94F9-15B94DE752F0}"/>
              </a:ext>
            </a:extLst>
          </p:cNvPr>
          <p:cNvCxnSpPr>
            <a:cxnSpLocks/>
            <a:stCxn id="22" idx="0"/>
            <a:endCxn id="25" idx="4"/>
          </p:cNvCxnSpPr>
          <p:nvPr/>
        </p:nvCxnSpPr>
        <p:spPr>
          <a:xfrm flipV="1">
            <a:off x="2505781" y="2448268"/>
            <a:ext cx="163134" cy="832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3663D236-1657-43EC-B81D-9904895D4D73}"/>
              </a:ext>
            </a:extLst>
          </p:cNvPr>
          <p:cNvCxnSpPr>
            <a:cxnSpLocks/>
            <a:stCxn id="24" idx="1"/>
            <a:endCxn id="25" idx="5"/>
          </p:cNvCxnSpPr>
          <p:nvPr/>
        </p:nvCxnSpPr>
        <p:spPr>
          <a:xfrm flipH="1" flipV="1">
            <a:off x="2832049" y="2379996"/>
            <a:ext cx="282780" cy="170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81E36377-17DA-45D8-BF61-2E4424FB77C0}"/>
              </a:ext>
            </a:extLst>
          </p:cNvPr>
          <p:cNvCxnSpPr>
            <a:cxnSpLocks/>
            <a:stCxn id="25" idx="0"/>
          </p:cNvCxnSpPr>
          <p:nvPr/>
        </p:nvCxnSpPr>
        <p:spPr>
          <a:xfrm flipH="1" flipV="1">
            <a:off x="2668914" y="1637233"/>
            <a:ext cx="1" cy="3448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A073AC2-EF6E-445F-8A16-8E826C3FE47B}"/>
              </a:ext>
            </a:extLst>
          </p:cNvPr>
          <p:cNvCxnSpPr>
            <a:cxnSpLocks/>
          </p:cNvCxnSpPr>
          <p:nvPr/>
        </p:nvCxnSpPr>
        <p:spPr>
          <a:xfrm flipV="1">
            <a:off x="4516807" y="1637233"/>
            <a:ext cx="0" cy="2845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任意多边形: 形状 31">
            <a:extLst>
              <a:ext uri="{FF2B5EF4-FFF2-40B4-BE49-F238E27FC236}">
                <a16:creationId xmlns:a16="http://schemas.microsoft.com/office/drawing/2014/main" id="{D0C82A0B-2A51-4D9B-837A-E74F370D607F}"/>
              </a:ext>
            </a:extLst>
          </p:cNvPr>
          <p:cNvSpPr/>
          <p:nvPr/>
        </p:nvSpPr>
        <p:spPr>
          <a:xfrm flipV="1">
            <a:off x="1993984" y="3667316"/>
            <a:ext cx="325714" cy="65917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3" name="任意多边形: 形状 32">
            <a:extLst>
              <a:ext uri="{FF2B5EF4-FFF2-40B4-BE49-F238E27FC236}">
                <a16:creationId xmlns:a16="http://schemas.microsoft.com/office/drawing/2014/main" id="{83DDBDBE-A4F9-4F98-870D-833DEDB2A016}"/>
              </a:ext>
            </a:extLst>
          </p:cNvPr>
          <p:cNvSpPr/>
          <p:nvPr/>
        </p:nvSpPr>
        <p:spPr>
          <a:xfrm flipH="1" flipV="1">
            <a:off x="3508649" y="2737612"/>
            <a:ext cx="1371552" cy="167275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4" name="任意多边形: 形状 33">
            <a:extLst>
              <a:ext uri="{FF2B5EF4-FFF2-40B4-BE49-F238E27FC236}">
                <a16:creationId xmlns:a16="http://schemas.microsoft.com/office/drawing/2014/main" id="{0D9FC1FC-24DD-416A-BDAA-727826D5815A}"/>
              </a:ext>
            </a:extLst>
          </p:cNvPr>
          <p:cNvSpPr/>
          <p:nvPr/>
        </p:nvSpPr>
        <p:spPr>
          <a:xfrm flipV="1">
            <a:off x="3345941" y="3772582"/>
            <a:ext cx="291452" cy="58770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5" name="任意多边形: 形状 34">
            <a:extLst>
              <a:ext uri="{FF2B5EF4-FFF2-40B4-BE49-F238E27FC236}">
                <a16:creationId xmlns:a16="http://schemas.microsoft.com/office/drawing/2014/main" id="{FF35705B-51F0-413A-95AA-C539E634F0D7}"/>
              </a:ext>
            </a:extLst>
          </p:cNvPr>
          <p:cNvSpPr/>
          <p:nvPr/>
        </p:nvSpPr>
        <p:spPr>
          <a:xfrm flipV="1">
            <a:off x="2323156" y="3731838"/>
            <a:ext cx="1202044" cy="605916"/>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6" name="任意多边形: 形状 35">
            <a:extLst>
              <a:ext uri="{FF2B5EF4-FFF2-40B4-BE49-F238E27FC236}">
                <a16:creationId xmlns:a16="http://schemas.microsoft.com/office/drawing/2014/main" id="{3EA65D8B-85E3-440F-910A-68A3E75ABD3E}"/>
              </a:ext>
            </a:extLst>
          </p:cNvPr>
          <p:cNvSpPr/>
          <p:nvPr/>
        </p:nvSpPr>
        <p:spPr>
          <a:xfrm flipV="1">
            <a:off x="4286100" y="3780093"/>
            <a:ext cx="555741" cy="54560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7" name="任意多边形: 形状 36">
            <a:extLst>
              <a:ext uri="{FF2B5EF4-FFF2-40B4-BE49-F238E27FC236}">
                <a16:creationId xmlns:a16="http://schemas.microsoft.com/office/drawing/2014/main" id="{69DE425F-E73D-4D73-B53D-24170B249897}"/>
              </a:ext>
            </a:extLst>
          </p:cNvPr>
          <p:cNvSpPr/>
          <p:nvPr/>
        </p:nvSpPr>
        <p:spPr>
          <a:xfrm flipH="1" flipV="1">
            <a:off x="3277945" y="2948275"/>
            <a:ext cx="201089" cy="44891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8" name="任意多边形: 形状 37">
            <a:extLst>
              <a:ext uri="{FF2B5EF4-FFF2-40B4-BE49-F238E27FC236}">
                <a16:creationId xmlns:a16="http://schemas.microsoft.com/office/drawing/2014/main" id="{DC27A406-1A09-4251-9D60-FC8B99134B78}"/>
              </a:ext>
            </a:extLst>
          </p:cNvPr>
          <p:cNvSpPr/>
          <p:nvPr/>
        </p:nvSpPr>
        <p:spPr>
          <a:xfrm flipH="1" flipV="1">
            <a:off x="4611611" y="2364612"/>
            <a:ext cx="271533" cy="94553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9" name="任意多边形: 形状 38">
            <a:extLst>
              <a:ext uri="{FF2B5EF4-FFF2-40B4-BE49-F238E27FC236}">
                <a16:creationId xmlns:a16="http://schemas.microsoft.com/office/drawing/2014/main" id="{472CE24E-28C0-4AD7-ADBF-5595C453A584}"/>
              </a:ext>
            </a:extLst>
          </p:cNvPr>
          <p:cNvSpPr/>
          <p:nvPr/>
        </p:nvSpPr>
        <p:spPr>
          <a:xfrm flipV="1">
            <a:off x="3809418" y="2364612"/>
            <a:ext cx="609371" cy="99754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0" name="任意多边形: 形状 39">
            <a:extLst>
              <a:ext uri="{FF2B5EF4-FFF2-40B4-BE49-F238E27FC236}">
                <a16:creationId xmlns:a16="http://schemas.microsoft.com/office/drawing/2014/main" id="{CA16AADB-DF08-4682-8967-85F296113A93}"/>
              </a:ext>
            </a:extLst>
          </p:cNvPr>
          <p:cNvSpPr/>
          <p:nvPr/>
        </p:nvSpPr>
        <p:spPr>
          <a:xfrm flipH="1" flipV="1">
            <a:off x="4987012" y="3746858"/>
            <a:ext cx="136715" cy="53764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1" name="矩形: 圆角 40">
            <a:extLst>
              <a:ext uri="{FF2B5EF4-FFF2-40B4-BE49-F238E27FC236}">
                <a16:creationId xmlns:a16="http://schemas.microsoft.com/office/drawing/2014/main" id="{02A4C29B-E5DE-41A8-BD3F-150107932F12}"/>
              </a:ext>
            </a:extLst>
          </p:cNvPr>
          <p:cNvSpPr/>
          <p:nvPr/>
        </p:nvSpPr>
        <p:spPr>
          <a:xfrm>
            <a:off x="1726801" y="4092463"/>
            <a:ext cx="3821184" cy="816553"/>
          </a:xfrm>
          <a:prstGeom prst="roundRect">
            <a:avLst/>
          </a:prstGeom>
          <a:ln w="28575">
            <a:solidFill>
              <a:srgbClr val="5E9DD6"/>
            </a:solidFill>
            <a:prstDash val="sysDash"/>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HK" sz="1600"/>
          </a:p>
        </p:txBody>
      </p:sp>
      <p:sp>
        <p:nvSpPr>
          <p:cNvPr id="47" name="文本框 46">
            <a:extLst>
              <a:ext uri="{FF2B5EF4-FFF2-40B4-BE49-F238E27FC236}">
                <a16:creationId xmlns:a16="http://schemas.microsoft.com/office/drawing/2014/main" id="{F8ADDD46-DF63-4AF4-85F6-7AA9B059BDD5}"/>
              </a:ext>
            </a:extLst>
          </p:cNvPr>
          <p:cNvSpPr txBox="1"/>
          <p:nvPr/>
        </p:nvSpPr>
        <p:spPr>
          <a:xfrm>
            <a:off x="5671738" y="1816386"/>
            <a:ext cx="2522660" cy="461665"/>
          </a:xfrm>
          <a:prstGeom prst="rect">
            <a:avLst/>
          </a:prstGeom>
          <a:noFill/>
        </p:spPr>
        <p:txBody>
          <a:bodyPr wrap="square" rtlCol="0">
            <a:spAutoFit/>
          </a:bodyPr>
          <a:lstStyle/>
          <a:p>
            <a:r>
              <a:rPr lang="en-HK" sz="2400" dirty="0"/>
              <a:t>Q = {</a:t>
            </a:r>
            <a:r>
              <a:rPr lang="en-HK" sz="2400" dirty="0">
                <a:solidFill>
                  <a:schemeClr val="bg1"/>
                </a:solidFill>
                <a:highlight>
                  <a:srgbClr val="FBAF40"/>
                </a:highlight>
              </a:rPr>
              <a:t>I</a:t>
            </a:r>
            <a:r>
              <a:rPr lang="en-HK" sz="2400" baseline="-25000" dirty="0">
                <a:solidFill>
                  <a:schemeClr val="bg1"/>
                </a:solidFill>
                <a:highlight>
                  <a:srgbClr val="FBAF40"/>
                </a:highlight>
              </a:rPr>
              <a:t>2</a:t>
            </a:r>
            <a:r>
              <a:rPr lang="en-HK" sz="2400" dirty="0"/>
              <a:t>, I</a:t>
            </a:r>
            <a:r>
              <a:rPr lang="en-HK" sz="2400" baseline="-25000" dirty="0"/>
              <a:t>3</a:t>
            </a:r>
            <a:r>
              <a:rPr lang="en-HK" sz="2400" dirty="0"/>
              <a:t>, I</a:t>
            </a:r>
            <a:r>
              <a:rPr lang="en-HK" sz="2400" baseline="-25000" dirty="0"/>
              <a:t>4</a:t>
            </a:r>
            <a:r>
              <a:rPr lang="en-HK" sz="2400" dirty="0"/>
              <a:t>, </a:t>
            </a:r>
            <a:r>
              <a:rPr lang="en-HK" sz="2400" dirty="0">
                <a:solidFill>
                  <a:schemeClr val="bg1"/>
                </a:solidFill>
                <a:highlight>
                  <a:srgbClr val="5B9BD5"/>
                </a:highlight>
              </a:rPr>
              <a:t>5</a:t>
            </a:r>
            <a:r>
              <a:rPr lang="en-HK" sz="2400" dirty="0"/>
              <a:t>}</a:t>
            </a:r>
          </a:p>
        </p:txBody>
      </p:sp>
      <p:sp>
        <p:nvSpPr>
          <p:cNvPr id="48" name="文本框 47">
            <a:extLst>
              <a:ext uri="{FF2B5EF4-FFF2-40B4-BE49-F238E27FC236}">
                <a16:creationId xmlns:a16="http://schemas.microsoft.com/office/drawing/2014/main" id="{3F275BF1-EB08-4D70-904C-63BB2DC13509}"/>
              </a:ext>
            </a:extLst>
          </p:cNvPr>
          <p:cNvSpPr txBox="1"/>
          <p:nvPr/>
        </p:nvSpPr>
        <p:spPr>
          <a:xfrm>
            <a:off x="5705606" y="4325697"/>
            <a:ext cx="2583262" cy="461665"/>
          </a:xfrm>
          <a:prstGeom prst="rect">
            <a:avLst/>
          </a:prstGeom>
          <a:noFill/>
        </p:spPr>
        <p:txBody>
          <a:bodyPr wrap="square" rtlCol="0">
            <a:spAutoFit/>
          </a:bodyPr>
          <a:lstStyle/>
          <a:p>
            <a:r>
              <a:rPr lang="en-HK" sz="2400" dirty="0"/>
              <a:t>S = {I</a:t>
            </a:r>
            <a:r>
              <a:rPr lang="en-HK" sz="2400" baseline="-25000" dirty="0"/>
              <a:t>1</a:t>
            </a:r>
            <a:r>
              <a:rPr lang="en-HK" sz="2400" dirty="0"/>
              <a:t>, I</a:t>
            </a:r>
            <a:r>
              <a:rPr lang="en-HK" sz="2400" baseline="-25000" dirty="0"/>
              <a:t>2</a:t>
            </a:r>
            <a:r>
              <a:rPr lang="en-HK" sz="2400" dirty="0"/>
              <a:t>}</a:t>
            </a:r>
          </a:p>
        </p:txBody>
      </p:sp>
      <p:sp>
        <p:nvSpPr>
          <p:cNvPr id="42" name="文本框 41">
            <a:extLst>
              <a:ext uri="{FF2B5EF4-FFF2-40B4-BE49-F238E27FC236}">
                <a16:creationId xmlns:a16="http://schemas.microsoft.com/office/drawing/2014/main" id="{22B9612D-19BE-4FA4-B2FB-1E56C164B081}"/>
              </a:ext>
            </a:extLst>
          </p:cNvPr>
          <p:cNvSpPr txBox="1"/>
          <p:nvPr/>
        </p:nvSpPr>
        <p:spPr>
          <a:xfrm>
            <a:off x="5671738" y="2464355"/>
            <a:ext cx="2583262" cy="461665"/>
          </a:xfrm>
          <a:prstGeom prst="rect">
            <a:avLst/>
          </a:prstGeom>
          <a:noFill/>
        </p:spPr>
        <p:txBody>
          <a:bodyPr wrap="square" rtlCol="0">
            <a:spAutoFit/>
          </a:bodyPr>
          <a:lstStyle/>
          <a:p>
            <a:r>
              <a:rPr lang="en-HK" sz="2400" dirty="0"/>
              <a:t>fanout(I</a:t>
            </a:r>
            <a:r>
              <a:rPr lang="en-HK" sz="2400" baseline="-25000" dirty="0"/>
              <a:t>2</a:t>
            </a:r>
            <a:r>
              <a:rPr lang="en-HK" sz="2400" dirty="0"/>
              <a:t>)=   {</a:t>
            </a:r>
            <a:r>
              <a:rPr lang="en-HK" sz="2400" u="sng" dirty="0"/>
              <a:t>5</a:t>
            </a:r>
            <a:r>
              <a:rPr lang="en-HK" sz="2400" dirty="0"/>
              <a:t>}</a:t>
            </a:r>
          </a:p>
        </p:txBody>
      </p:sp>
      <p:sp>
        <p:nvSpPr>
          <p:cNvPr id="7" name="文本框 6">
            <a:extLst>
              <a:ext uri="{FF2B5EF4-FFF2-40B4-BE49-F238E27FC236}">
                <a16:creationId xmlns:a16="http://schemas.microsoft.com/office/drawing/2014/main" id="{31CBF7C7-E3BE-4148-AE89-63C38F7416BB}"/>
              </a:ext>
            </a:extLst>
          </p:cNvPr>
          <p:cNvSpPr txBox="1"/>
          <p:nvPr/>
        </p:nvSpPr>
        <p:spPr>
          <a:xfrm>
            <a:off x="5732736" y="3261102"/>
            <a:ext cx="2782613"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HK" sz="2000" dirty="0"/>
              <a:t>Another </a:t>
            </a:r>
            <a:r>
              <a:rPr lang="en-HK" sz="2000" dirty="0" err="1"/>
              <a:t>fanin</a:t>
            </a:r>
            <a:r>
              <a:rPr lang="en-HK" sz="2000" dirty="0"/>
              <a:t> in S?</a:t>
            </a:r>
          </a:p>
          <a:p>
            <a:pPr marL="342900" indent="-342900">
              <a:buFont typeface="Arial" panose="020B0604020202020204" pitchFamily="34" charset="0"/>
              <a:buChar char="•"/>
            </a:pPr>
            <a:r>
              <a:rPr lang="en-HK" sz="2000" dirty="0"/>
              <a:t>If Y: Push node to Q</a:t>
            </a:r>
          </a:p>
          <a:p>
            <a:pPr marL="342900" indent="-342900">
              <a:buFont typeface="Arial" panose="020B0604020202020204" pitchFamily="34" charset="0"/>
              <a:buChar char="•"/>
            </a:pPr>
            <a:r>
              <a:rPr lang="en-US" altLang="zh-CN" sz="2000" dirty="0"/>
              <a:t>Move </a:t>
            </a:r>
            <a:r>
              <a:rPr lang="en-HK" sz="2000" dirty="0"/>
              <a:t>I</a:t>
            </a:r>
            <a:r>
              <a:rPr lang="en-HK" sz="2000" baseline="-25000" dirty="0"/>
              <a:t>2 </a:t>
            </a:r>
            <a:r>
              <a:rPr lang="en-US" altLang="zh-CN" sz="2000" dirty="0"/>
              <a:t>to S</a:t>
            </a:r>
            <a:endParaRPr lang="en-HK" sz="2000" dirty="0"/>
          </a:p>
        </p:txBody>
      </p:sp>
      <p:cxnSp>
        <p:nvCxnSpPr>
          <p:cNvPr id="11" name="连接符: 肘形 10">
            <a:extLst>
              <a:ext uri="{FF2B5EF4-FFF2-40B4-BE49-F238E27FC236}">
                <a16:creationId xmlns:a16="http://schemas.microsoft.com/office/drawing/2014/main" id="{1D776B9B-F5D3-4338-B857-E5C845666250}"/>
              </a:ext>
            </a:extLst>
          </p:cNvPr>
          <p:cNvCxnSpPr>
            <a:cxnSpLocks/>
            <a:endCxn id="7" idx="0"/>
          </p:cNvCxnSpPr>
          <p:nvPr/>
        </p:nvCxnSpPr>
        <p:spPr>
          <a:xfrm rot="5400000">
            <a:off x="7095429" y="2870785"/>
            <a:ext cx="418932" cy="361703"/>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38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Dynamic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14</a:t>
            </a:fld>
            <a:endParaRPr lang="en-US" dirty="0"/>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0" y="1051037"/>
            <a:ext cx="7865829" cy="413124"/>
          </a:xfrm>
        </p:spPr>
        <p:txBody>
          <a:bodyPr>
            <a:normAutofit/>
          </a:bodyPr>
          <a:lstStyle/>
          <a:p>
            <a:r>
              <a:rPr lang="en-HK" sz="2000" dirty="0"/>
              <a:t>Step 3. </a:t>
            </a:r>
            <a:r>
              <a:rPr lang="en-US" altLang="zh-CN" sz="2000" dirty="0"/>
              <a:t>Process until Q = {}, S contains </a:t>
            </a:r>
            <a:r>
              <a:rPr lang="en-US" altLang="zh-CN" sz="2000" u="sng" dirty="0"/>
              <a:t>all nodes </a:t>
            </a:r>
            <a:r>
              <a:rPr lang="en-US" altLang="zh-CN" sz="2000" dirty="0"/>
              <a:t>of MFFW in the end</a:t>
            </a:r>
            <a:endParaRPr lang="en-HK" sz="2000" dirty="0"/>
          </a:p>
        </p:txBody>
      </p:sp>
      <p:sp>
        <p:nvSpPr>
          <p:cNvPr id="17" name="椭圆 16">
            <a:extLst>
              <a:ext uri="{FF2B5EF4-FFF2-40B4-BE49-F238E27FC236}">
                <a16:creationId xmlns:a16="http://schemas.microsoft.com/office/drawing/2014/main" id="{4711AC89-C74C-4101-BDC0-C42EF09539E8}"/>
              </a:ext>
            </a:extLst>
          </p:cNvPr>
          <p:cNvSpPr>
            <a:spLocks noChangeAspect="1"/>
          </p:cNvSpPr>
          <p:nvPr/>
        </p:nvSpPr>
        <p:spPr>
          <a:xfrm>
            <a:off x="1912101" y="4269485"/>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1</a:t>
            </a:r>
          </a:p>
        </p:txBody>
      </p:sp>
      <p:sp>
        <p:nvSpPr>
          <p:cNvPr id="18" name="椭圆 17">
            <a:extLst>
              <a:ext uri="{FF2B5EF4-FFF2-40B4-BE49-F238E27FC236}">
                <a16:creationId xmlns:a16="http://schemas.microsoft.com/office/drawing/2014/main" id="{BBA7D250-E024-43DB-B033-918B40B4846F}"/>
              </a:ext>
            </a:extLst>
          </p:cNvPr>
          <p:cNvSpPr>
            <a:spLocks noChangeAspect="1"/>
          </p:cNvSpPr>
          <p:nvPr/>
        </p:nvSpPr>
        <p:spPr>
          <a:xfrm>
            <a:off x="2943106" y="4269482"/>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2</a:t>
            </a:r>
          </a:p>
        </p:txBody>
      </p:sp>
      <p:sp>
        <p:nvSpPr>
          <p:cNvPr id="19" name="椭圆 18">
            <a:extLst>
              <a:ext uri="{FF2B5EF4-FFF2-40B4-BE49-F238E27FC236}">
                <a16:creationId xmlns:a16="http://schemas.microsoft.com/office/drawing/2014/main" id="{D939829B-B5AF-4D42-8A53-C95916981C51}"/>
              </a:ext>
            </a:extLst>
          </p:cNvPr>
          <p:cNvSpPr>
            <a:spLocks noChangeAspect="1"/>
          </p:cNvSpPr>
          <p:nvPr/>
        </p:nvSpPr>
        <p:spPr>
          <a:xfrm>
            <a:off x="3919039" y="4269484"/>
            <a:ext cx="461411" cy="466193"/>
          </a:xfrm>
          <a:prstGeom prst="ellipse">
            <a:avLst/>
          </a:prstGeom>
          <a:ln>
            <a:tailEnd type="triangle"/>
          </a:ln>
        </p:spPr>
        <p:style>
          <a:lnRef idx="3">
            <a:schemeClr val="lt1"/>
          </a:lnRef>
          <a:fillRef idx="1">
            <a:schemeClr val="accent2"/>
          </a:fillRef>
          <a:effectRef idx="1">
            <a:schemeClr val="accent2"/>
          </a:effectRef>
          <a:fontRef idx="minor">
            <a:schemeClr val="lt1"/>
          </a:fontRef>
        </p:style>
        <p:txBody>
          <a:bodyPr wrap="none" rtlCol="0" anchor="ctr"/>
          <a:lstStyle/>
          <a:p>
            <a:pPr algn="ctr"/>
            <a:r>
              <a:rPr lang="en-HK" dirty="0"/>
              <a:t>I</a:t>
            </a:r>
            <a:r>
              <a:rPr lang="en-HK" baseline="-25000" dirty="0">
                <a:solidFill>
                  <a:schemeClr val="bg1"/>
                </a:solidFill>
              </a:rPr>
              <a:t>3</a:t>
            </a:r>
          </a:p>
        </p:txBody>
      </p:sp>
      <p:sp>
        <p:nvSpPr>
          <p:cNvPr id="20" name="椭圆 19">
            <a:extLst>
              <a:ext uri="{FF2B5EF4-FFF2-40B4-BE49-F238E27FC236}">
                <a16:creationId xmlns:a16="http://schemas.microsoft.com/office/drawing/2014/main" id="{05E6AF4E-C063-4AB2-8AC9-C1E28F082405}"/>
              </a:ext>
            </a:extLst>
          </p:cNvPr>
          <p:cNvSpPr>
            <a:spLocks noChangeAspect="1"/>
          </p:cNvSpPr>
          <p:nvPr/>
        </p:nvSpPr>
        <p:spPr>
          <a:xfrm>
            <a:off x="4861428"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4</a:t>
            </a:r>
          </a:p>
        </p:txBody>
      </p:sp>
      <p:sp>
        <p:nvSpPr>
          <p:cNvPr id="21" name="椭圆 20">
            <a:extLst>
              <a:ext uri="{FF2B5EF4-FFF2-40B4-BE49-F238E27FC236}">
                <a16:creationId xmlns:a16="http://schemas.microsoft.com/office/drawing/2014/main" id="{7F5D152F-77CB-4676-A31A-B637A1A92288}"/>
              </a:ext>
            </a:extLst>
          </p:cNvPr>
          <p:cNvSpPr>
            <a:spLocks noChangeAspect="1"/>
          </p:cNvSpPr>
          <p:nvPr/>
        </p:nvSpPr>
        <p:spPr>
          <a:xfrm>
            <a:off x="3432844" y="3313899"/>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5</a:t>
            </a:r>
            <a:endParaRPr lang="en-HK" dirty="0">
              <a:solidFill>
                <a:schemeClr val="tx1"/>
              </a:solidFill>
            </a:endParaRPr>
          </a:p>
        </p:txBody>
      </p:sp>
      <p:sp>
        <p:nvSpPr>
          <p:cNvPr id="22" name="椭圆 21">
            <a:extLst>
              <a:ext uri="{FF2B5EF4-FFF2-40B4-BE49-F238E27FC236}">
                <a16:creationId xmlns:a16="http://schemas.microsoft.com/office/drawing/2014/main" id="{E1516DCC-5010-4571-977D-6930BBD6DA3E}"/>
              </a:ext>
            </a:extLst>
          </p:cNvPr>
          <p:cNvSpPr>
            <a:spLocks noChangeAspect="1"/>
          </p:cNvSpPr>
          <p:nvPr/>
        </p:nvSpPr>
        <p:spPr>
          <a:xfrm>
            <a:off x="2275076" y="3280664"/>
            <a:ext cx="461411" cy="46619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HK">
                <a:solidFill>
                  <a:schemeClr val="tx1"/>
                </a:solidFill>
              </a:rPr>
              <a:t>7</a:t>
            </a:r>
            <a:endParaRPr lang="en-HK" dirty="0">
              <a:solidFill>
                <a:schemeClr val="tx1"/>
              </a:solidFill>
            </a:endParaRPr>
          </a:p>
        </p:txBody>
      </p:sp>
      <p:sp>
        <p:nvSpPr>
          <p:cNvPr id="23" name="椭圆 22">
            <a:extLst>
              <a:ext uri="{FF2B5EF4-FFF2-40B4-BE49-F238E27FC236}">
                <a16:creationId xmlns:a16="http://schemas.microsoft.com/office/drawing/2014/main" id="{356F140D-52FD-42DA-9701-9EE51ECF4BB0}"/>
              </a:ext>
            </a:extLst>
          </p:cNvPr>
          <p:cNvSpPr>
            <a:spLocks noChangeAspect="1"/>
          </p:cNvSpPr>
          <p:nvPr/>
        </p:nvSpPr>
        <p:spPr>
          <a:xfrm>
            <a:off x="4630722" y="3313899"/>
            <a:ext cx="461411" cy="46619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HK">
                <a:solidFill>
                  <a:schemeClr val="tx1"/>
                </a:solidFill>
              </a:rPr>
              <a:t>6</a:t>
            </a:r>
            <a:endParaRPr lang="en-HK" dirty="0">
              <a:solidFill>
                <a:schemeClr val="tx1"/>
              </a:solidFill>
            </a:endParaRPr>
          </a:p>
        </p:txBody>
      </p:sp>
      <p:sp>
        <p:nvSpPr>
          <p:cNvPr id="24" name="椭圆 23">
            <a:extLst>
              <a:ext uri="{FF2B5EF4-FFF2-40B4-BE49-F238E27FC236}">
                <a16:creationId xmlns:a16="http://schemas.microsoft.com/office/drawing/2014/main" id="{0616FB33-D19F-4863-A257-3F2BB27EFDE6}"/>
              </a:ext>
            </a:extLst>
          </p:cNvPr>
          <p:cNvSpPr>
            <a:spLocks noChangeAspect="1"/>
          </p:cNvSpPr>
          <p:nvPr/>
        </p:nvSpPr>
        <p:spPr>
          <a:xfrm>
            <a:off x="3047257" y="2482082"/>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8</a:t>
            </a:r>
            <a:endParaRPr lang="en-HK" baseline="-25000" dirty="0">
              <a:solidFill>
                <a:schemeClr val="tx1"/>
              </a:solidFill>
            </a:endParaRPr>
          </a:p>
        </p:txBody>
      </p:sp>
      <p:sp>
        <p:nvSpPr>
          <p:cNvPr id="25" name="椭圆 24">
            <a:extLst>
              <a:ext uri="{FF2B5EF4-FFF2-40B4-BE49-F238E27FC236}">
                <a16:creationId xmlns:a16="http://schemas.microsoft.com/office/drawing/2014/main" id="{88572D31-0994-406E-9B71-51860E95B941}"/>
              </a:ext>
            </a:extLst>
          </p:cNvPr>
          <p:cNvSpPr>
            <a:spLocks noChangeAspect="1"/>
          </p:cNvSpPr>
          <p:nvPr/>
        </p:nvSpPr>
        <p:spPr>
          <a:xfrm>
            <a:off x="2438209" y="1982074"/>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9</a:t>
            </a:r>
            <a:endParaRPr lang="en-HK" baseline="-25000" dirty="0">
              <a:solidFill>
                <a:schemeClr val="tx1"/>
              </a:solidFill>
            </a:endParaRPr>
          </a:p>
        </p:txBody>
      </p:sp>
      <p:sp>
        <p:nvSpPr>
          <p:cNvPr id="26" name="椭圆 25">
            <a:extLst>
              <a:ext uri="{FF2B5EF4-FFF2-40B4-BE49-F238E27FC236}">
                <a16:creationId xmlns:a16="http://schemas.microsoft.com/office/drawing/2014/main" id="{4211B810-15EB-4CC0-B478-8C6BD941627B}"/>
              </a:ext>
            </a:extLst>
          </p:cNvPr>
          <p:cNvSpPr>
            <a:spLocks noChangeAspect="1"/>
          </p:cNvSpPr>
          <p:nvPr/>
        </p:nvSpPr>
        <p:spPr>
          <a:xfrm>
            <a:off x="4286101" y="1921751"/>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a:solidFill>
                  <a:schemeClr val="tx1"/>
                </a:solidFill>
              </a:rPr>
              <a:t>10</a:t>
            </a:r>
            <a:endParaRPr lang="en-HK" dirty="0">
              <a:solidFill>
                <a:schemeClr val="tx1"/>
              </a:solidFill>
            </a:endParaRPr>
          </a:p>
        </p:txBody>
      </p:sp>
      <p:cxnSp>
        <p:nvCxnSpPr>
          <p:cNvPr id="27" name="直接箭头连接符 26">
            <a:extLst>
              <a:ext uri="{FF2B5EF4-FFF2-40B4-BE49-F238E27FC236}">
                <a16:creationId xmlns:a16="http://schemas.microsoft.com/office/drawing/2014/main" id="{0A13E689-6344-4AD7-8F19-53A92AD73309}"/>
              </a:ext>
            </a:extLst>
          </p:cNvPr>
          <p:cNvCxnSpPr>
            <a:cxnSpLocks/>
            <a:stCxn id="19" idx="1"/>
            <a:endCxn id="22" idx="5"/>
          </p:cNvCxnSpPr>
          <p:nvPr/>
        </p:nvCxnSpPr>
        <p:spPr>
          <a:xfrm flipH="1" flipV="1">
            <a:off x="2668915" y="3678586"/>
            <a:ext cx="1317696" cy="6591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4EF0B142-8683-41F2-94F9-15B94DE752F0}"/>
              </a:ext>
            </a:extLst>
          </p:cNvPr>
          <p:cNvCxnSpPr>
            <a:cxnSpLocks/>
            <a:stCxn id="22" idx="0"/>
            <a:endCxn id="25" idx="4"/>
          </p:cNvCxnSpPr>
          <p:nvPr/>
        </p:nvCxnSpPr>
        <p:spPr>
          <a:xfrm flipV="1">
            <a:off x="2505781" y="2448268"/>
            <a:ext cx="163134" cy="832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3663D236-1657-43EC-B81D-9904895D4D73}"/>
              </a:ext>
            </a:extLst>
          </p:cNvPr>
          <p:cNvCxnSpPr>
            <a:cxnSpLocks/>
            <a:stCxn id="24" idx="1"/>
            <a:endCxn id="25" idx="5"/>
          </p:cNvCxnSpPr>
          <p:nvPr/>
        </p:nvCxnSpPr>
        <p:spPr>
          <a:xfrm flipH="1" flipV="1">
            <a:off x="2832049" y="2379996"/>
            <a:ext cx="282780" cy="170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81E36377-17DA-45D8-BF61-2E4424FB77C0}"/>
              </a:ext>
            </a:extLst>
          </p:cNvPr>
          <p:cNvCxnSpPr>
            <a:cxnSpLocks/>
            <a:stCxn id="25" idx="0"/>
          </p:cNvCxnSpPr>
          <p:nvPr/>
        </p:nvCxnSpPr>
        <p:spPr>
          <a:xfrm flipH="1" flipV="1">
            <a:off x="2668914" y="1637233"/>
            <a:ext cx="1" cy="3448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A073AC2-EF6E-445F-8A16-8E826C3FE47B}"/>
              </a:ext>
            </a:extLst>
          </p:cNvPr>
          <p:cNvCxnSpPr>
            <a:cxnSpLocks/>
          </p:cNvCxnSpPr>
          <p:nvPr/>
        </p:nvCxnSpPr>
        <p:spPr>
          <a:xfrm flipV="1">
            <a:off x="4516807" y="1637233"/>
            <a:ext cx="0" cy="2845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任意多边形: 形状 31">
            <a:extLst>
              <a:ext uri="{FF2B5EF4-FFF2-40B4-BE49-F238E27FC236}">
                <a16:creationId xmlns:a16="http://schemas.microsoft.com/office/drawing/2014/main" id="{D0C82A0B-2A51-4D9B-837A-E74F370D607F}"/>
              </a:ext>
            </a:extLst>
          </p:cNvPr>
          <p:cNvSpPr/>
          <p:nvPr/>
        </p:nvSpPr>
        <p:spPr>
          <a:xfrm flipV="1">
            <a:off x="1993984" y="3667316"/>
            <a:ext cx="325714" cy="65917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3" name="任意多边形: 形状 32">
            <a:extLst>
              <a:ext uri="{FF2B5EF4-FFF2-40B4-BE49-F238E27FC236}">
                <a16:creationId xmlns:a16="http://schemas.microsoft.com/office/drawing/2014/main" id="{83DDBDBE-A4F9-4F98-870D-833DEDB2A016}"/>
              </a:ext>
            </a:extLst>
          </p:cNvPr>
          <p:cNvSpPr/>
          <p:nvPr/>
        </p:nvSpPr>
        <p:spPr>
          <a:xfrm flipH="1" flipV="1">
            <a:off x="3508649" y="2737612"/>
            <a:ext cx="1371552" cy="167275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4" name="任意多边形: 形状 33">
            <a:extLst>
              <a:ext uri="{FF2B5EF4-FFF2-40B4-BE49-F238E27FC236}">
                <a16:creationId xmlns:a16="http://schemas.microsoft.com/office/drawing/2014/main" id="{0D9FC1FC-24DD-416A-BDAA-727826D5815A}"/>
              </a:ext>
            </a:extLst>
          </p:cNvPr>
          <p:cNvSpPr/>
          <p:nvPr/>
        </p:nvSpPr>
        <p:spPr>
          <a:xfrm flipV="1">
            <a:off x="3345941" y="3772582"/>
            <a:ext cx="291452" cy="58770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5" name="任意多边形: 形状 34">
            <a:extLst>
              <a:ext uri="{FF2B5EF4-FFF2-40B4-BE49-F238E27FC236}">
                <a16:creationId xmlns:a16="http://schemas.microsoft.com/office/drawing/2014/main" id="{FF35705B-51F0-413A-95AA-C539E634F0D7}"/>
              </a:ext>
            </a:extLst>
          </p:cNvPr>
          <p:cNvSpPr/>
          <p:nvPr/>
        </p:nvSpPr>
        <p:spPr>
          <a:xfrm flipV="1">
            <a:off x="2323156" y="3731838"/>
            <a:ext cx="1202044" cy="605916"/>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6" name="任意多边形: 形状 35">
            <a:extLst>
              <a:ext uri="{FF2B5EF4-FFF2-40B4-BE49-F238E27FC236}">
                <a16:creationId xmlns:a16="http://schemas.microsoft.com/office/drawing/2014/main" id="{3EA65D8B-85E3-440F-910A-68A3E75ABD3E}"/>
              </a:ext>
            </a:extLst>
          </p:cNvPr>
          <p:cNvSpPr/>
          <p:nvPr/>
        </p:nvSpPr>
        <p:spPr>
          <a:xfrm flipV="1">
            <a:off x="4286100" y="3780093"/>
            <a:ext cx="555741" cy="54560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7" name="任意多边形: 形状 36">
            <a:extLst>
              <a:ext uri="{FF2B5EF4-FFF2-40B4-BE49-F238E27FC236}">
                <a16:creationId xmlns:a16="http://schemas.microsoft.com/office/drawing/2014/main" id="{69DE425F-E73D-4D73-B53D-24170B249897}"/>
              </a:ext>
            </a:extLst>
          </p:cNvPr>
          <p:cNvSpPr/>
          <p:nvPr/>
        </p:nvSpPr>
        <p:spPr>
          <a:xfrm flipH="1" flipV="1">
            <a:off x="3277945" y="2948275"/>
            <a:ext cx="201089" cy="44891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8" name="任意多边形: 形状 37">
            <a:extLst>
              <a:ext uri="{FF2B5EF4-FFF2-40B4-BE49-F238E27FC236}">
                <a16:creationId xmlns:a16="http://schemas.microsoft.com/office/drawing/2014/main" id="{DC27A406-1A09-4251-9D60-FC8B99134B78}"/>
              </a:ext>
            </a:extLst>
          </p:cNvPr>
          <p:cNvSpPr/>
          <p:nvPr/>
        </p:nvSpPr>
        <p:spPr>
          <a:xfrm flipH="1" flipV="1">
            <a:off x="4611611" y="2364612"/>
            <a:ext cx="271533" cy="94553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9" name="任意多边形: 形状 38">
            <a:extLst>
              <a:ext uri="{FF2B5EF4-FFF2-40B4-BE49-F238E27FC236}">
                <a16:creationId xmlns:a16="http://schemas.microsoft.com/office/drawing/2014/main" id="{472CE24E-28C0-4AD7-ADBF-5595C453A584}"/>
              </a:ext>
            </a:extLst>
          </p:cNvPr>
          <p:cNvSpPr/>
          <p:nvPr/>
        </p:nvSpPr>
        <p:spPr>
          <a:xfrm flipV="1">
            <a:off x="3809418" y="2364612"/>
            <a:ext cx="609371" cy="99754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0" name="任意多边形: 形状 39">
            <a:extLst>
              <a:ext uri="{FF2B5EF4-FFF2-40B4-BE49-F238E27FC236}">
                <a16:creationId xmlns:a16="http://schemas.microsoft.com/office/drawing/2014/main" id="{CA16AADB-DF08-4682-8967-85F296113A93}"/>
              </a:ext>
            </a:extLst>
          </p:cNvPr>
          <p:cNvSpPr/>
          <p:nvPr/>
        </p:nvSpPr>
        <p:spPr>
          <a:xfrm flipH="1" flipV="1">
            <a:off x="4987012" y="3746858"/>
            <a:ext cx="136715" cy="53764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1" name="矩形: 圆角 40">
            <a:extLst>
              <a:ext uri="{FF2B5EF4-FFF2-40B4-BE49-F238E27FC236}">
                <a16:creationId xmlns:a16="http://schemas.microsoft.com/office/drawing/2014/main" id="{02A4C29B-E5DE-41A8-BD3F-150107932F12}"/>
              </a:ext>
            </a:extLst>
          </p:cNvPr>
          <p:cNvSpPr/>
          <p:nvPr/>
        </p:nvSpPr>
        <p:spPr>
          <a:xfrm>
            <a:off x="1726801" y="4092463"/>
            <a:ext cx="3821184" cy="816553"/>
          </a:xfrm>
          <a:prstGeom prst="roundRect">
            <a:avLst/>
          </a:prstGeom>
          <a:ln w="28575">
            <a:solidFill>
              <a:srgbClr val="5E9DD6"/>
            </a:solidFill>
            <a:prstDash val="sysDash"/>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HK" sz="1600"/>
          </a:p>
        </p:txBody>
      </p:sp>
      <p:sp>
        <p:nvSpPr>
          <p:cNvPr id="47" name="文本框 46">
            <a:extLst>
              <a:ext uri="{FF2B5EF4-FFF2-40B4-BE49-F238E27FC236}">
                <a16:creationId xmlns:a16="http://schemas.microsoft.com/office/drawing/2014/main" id="{F8ADDD46-DF63-4AF4-85F6-7AA9B059BDD5}"/>
              </a:ext>
            </a:extLst>
          </p:cNvPr>
          <p:cNvSpPr txBox="1"/>
          <p:nvPr/>
        </p:nvSpPr>
        <p:spPr>
          <a:xfrm>
            <a:off x="5671738" y="1816386"/>
            <a:ext cx="2522660" cy="461665"/>
          </a:xfrm>
          <a:prstGeom prst="rect">
            <a:avLst/>
          </a:prstGeom>
          <a:noFill/>
        </p:spPr>
        <p:txBody>
          <a:bodyPr wrap="square" rtlCol="0">
            <a:spAutoFit/>
          </a:bodyPr>
          <a:lstStyle/>
          <a:p>
            <a:r>
              <a:rPr lang="en-HK" sz="2400" dirty="0"/>
              <a:t>Q = {</a:t>
            </a:r>
            <a:r>
              <a:rPr lang="en-HK" sz="2400" dirty="0">
                <a:solidFill>
                  <a:schemeClr val="bg1"/>
                </a:solidFill>
                <a:highlight>
                  <a:srgbClr val="FBAF40"/>
                </a:highlight>
              </a:rPr>
              <a:t>I</a:t>
            </a:r>
            <a:r>
              <a:rPr lang="en-HK" sz="2400" baseline="-25000" dirty="0">
                <a:solidFill>
                  <a:schemeClr val="bg1"/>
                </a:solidFill>
                <a:highlight>
                  <a:srgbClr val="FBAF40"/>
                </a:highlight>
              </a:rPr>
              <a:t>3</a:t>
            </a:r>
            <a:r>
              <a:rPr lang="en-HK" sz="2400" dirty="0"/>
              <a:t>, I</a:t>
            </a:r>
            <a:r>
              <a:rPr lang="en-HK" sz="2400" baseline="-25000" dirty="0"/>
              <a:t>4</a:t>
            </a:r>
            <a:r>
              <a:rPr lang="en-HK" sz="2400" dirty="0"/>
              <a:t>, 5, </a:t>
            </a:r>
            <a:r>
              <a:rPr lang="en-HK" sz="2400" dirty="0">
                <a:solidFill>
                  <a:schemeClr val="bg1"/>
                </a:solidFill>
                <a:highlight>
                  <a:srgbClr val="5B9BD5"/>
                </a:highlight>
              </a:rPr>
              <a:t>7</a:t>
            </a:r>
            <a:r>
              <a:rPr lang="en-HK" sz="2400" dirty="0"/>
              <a:t>}</a:t>
            </a:r>
          </a:p>
        </p:txBody>
      </p:sp>
      <p:sp>
        <p:nvSpPr>
          <p:cNvPr id="48" name="文本框 47">
            <a:extLst>
              <a:ext uri="{FF2B5EF4-FFF2-40B4-BE49-F238E27FC236}">
                <a16:creationId xmlns:a16="http://schemas.microsoft.com/office/drawing/2014/main" id="{3F275BF1-EB08-4D70-904C-63BB2DC13509}"/>
              </a:ext>
            </a:extLst>
          </p:cNvPr>
          <p:cNvSpPr txBox="1"/>
          <p:nvPr/>
        </p:nvSpPr>
        <p:spPr>
          <a:xfrm>
            <a:off x="5705606" y="4325697"/>
            <a:ext cx="2583262" cy="461665"/>
          </a:xfrm>
          <a:prstGeom prst="rect">
            <a:avLst/>
          </a:prstGeom>
          <a:noFill/>
        </p:spPr>
        <p:txBody>
          <a:bodyPr wrap="square" rtlCol="0">
            <a:spAutoFit/>
          </a:bodyPr>
          <a:lstStyle/>
          <a:p>
            <a:r>
              <a:rPr lang="en-HK" sz="2400" dirty="0"/>
              <a:t>S = {I</a:t>
            </a:r>
            <a:r>
              <a:rPr lang="en-HK" sz="2400" baseline="-25000" dirty="0"/>
              <a:t>1</a:t>
            </a:r>
            <a:r>
              <a:rPr lang="en-HK" sz="2400" dirty="0"/>
              <a:t>, I</a:t>
            </a:r>
            <a:r>
              <a:rPr lang="en-HK" sz="2400" baseline="-25000" dirty="0"/>
              <a:t>2</a:t>
            </a:r>
            <a:r>
              <a:rPr lang="en-HK" sz="2400" dirty="0"/>
              <a:t>, I</a:t>
            </a:r>
            <a:r>
              <a:rPr lang="en-HK" sz="2400" baseline="-25000" dirty="0"/>
              <a:t>3</a:t>
            </a:r>
            <a:r>
              <a:rPr lang="en-HK" sz="2400" dirty="0"/>
              <a:t>}</a:t>
            </a:r>
          </a:p>
        </p:txBody>
      </p:sp>
      <p:sp>
        <p:nvSpPr>
          <p:cNvPr id="42" name="文本框 41">
            <a:extLst>
              <a:ext uri="{FF2B5EF4-FFF2-40B4-BE49-F238E27FC236}">
                <a16:creationId xmlns:a16="http://schemas.microsoft.com/office/drawing/2014/main" id="{22B9612D-19BE-4FA4-B2FB-1E56C164B081}"/>
              </a:ext>
            </a:extLst>
          </p:cNvPr>
          <p:cNvSpPr txBox="1"/>
          <p:nvPr/>
        </p:nvSpPr>
        <p:spPr>
          <a:xfrm>
            <a:off x="5671738" y="2464355"/>
            <a:ext cx="2583262" cy="461665"/>
          </a:xfrm>
          <a:prstGeom prst="rect">
            <a:avLst/>
          </a:prstGeom>
          <a:noFill/>
        </p:spPr>
        <p:txBody>
          <a:bodyPr wrap="square" rtlCol="0">
            <a:spAutoFit/>
          </a:bodyPr>
          <a:lstStyle/>
          <a:p>
            <a:r>
              <a:rPr lang="en-HK" sz="2400" dirty="0"/>
              <a:t>fanout(I</a:t>
            </a:r>
            <a:r>
              <a:rPr lang="en-HK" sz="2400" baseline="-25000" dirty="0"/>
              <a:t>3</a:t>
            </a:r>
            <a:r>
              <a:rPr lang="en-HK" sz="2400" dirty="0"/>
              <a:t>)=   {</a:t>
            </a:r>
            <a:r>
              <a:rPr lang="en-HK" sz="2400" u="sng" dirty="0"/>
              <a:t>6, 7</a:t>
            </a:r>
            <a:r>
              <a:rPr lang="en-HK" sz="2400" dirty="0"/>
              <a:t>}</a:t>
            </a:r>
          </a:p>
        </p:txBody>
      </p:sp>
      <p:sp>
        <p:nvSpPr>
          <p:cNvPr id="7" name="文本框 6">
            <a:extLst>
              <a:ext uri="{FF2B5EF4-FFF2-40B4-BE49-F238E27FC236}">
                <a16:creationId xmlns:a16="http://schemas.microsoft.com/office/drawing/2014/main" id="{31CBF7C7-E3BE-4148-AE89-63C38F7416BB}"/>
              </a:ext>
            </a:extLst>
          </p:cNvPr>
          <p:cNvSpPr txBox="1"/>
          <p:nvPr/>
        </p:nvSpPr>
        <p:spPr>
          <a:xfrm>
            <a:off x="5732736" y="3261102"/>
            <a:ext cx="2782613"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HK" sz="2000" dirty="0"/>
              <a:t>Another </a:t>
            </a:r>
            <a:r>
              <a:rPr lang="en-HK" sz="2000" dirty="0" err="1"/>
              <a:t>fanin</a:t>
            </a:r>
            <a:r>
              <a:rPr lang="en-HK" sz="2000" dirty="0"/>
              <a:t> in S?</a:t>
            </a:r>
          </a:p>
          <a:p>
            <a:pPr marL="342900" indent="-342900">
              <a:buFont typeface="Arial" panose="020B0604020202020204" pitchFamily="34" charset="0"/>
              <a:buChar char="•"/>
            </a:pPr>
            <a:r>
              <a:rPr lang="en-HK" sz="2000" dirty="0"/>
              <a:t>If Y: Push node to Q</a:t>
            </a:r>
          </a:p>
          <a:p>
            <a:pPr marL="342900" indent="-342900">
              <a:buFont typeface="Arial" panose="020B0604020202020204" pitchFamily="34" charset="0"/>
              <a:buChar char="•"/>
            </a:pPr>
            <a:r>
              <a:rPr lang="en-US" altLang="zh-CN" sz="2000" dirty="0"/>
              <a:t>Move </a:t>
            </a:r>
            <a:r>
              <a:rPr lang="en-HK" sz="2000" dirty="0"/>
              <a:t>I</a:t>
            </a:r>
            <a:r>
              <a:rPr lang="en-HK" sz="2000" baseline="-25000" dirty="0"/>
              <a:t>3 </a:t>
            </a:r>
            <a:r>
              <a:rPr lang="en-US" altLang="zh-CN" sz="2000" dirty="0"/>
              <a:t>to S</a:t>
            </a:r>
            <a:endParaRPr lang="en-HK" sz="2000" dirty="0"/>
          </a:p>
        </p:txBody>
      </p:sp>
      <p:cxnSp>
        <p:nvCxnSpPr>
          <p:cNvPr id="11" name="连接符: 肘形 10">
            <a:extLst>
              <a:ext uri="{FF2B5EF4-FFF2-40B4-BE49-F238E27FC236}">
                <a16:creationId xmlns:a16="http://schemas.microsoft.com/office/drawing/2014/main" id="{1D776B9B-F5D3-4338-B857-E5C845666250}"/>
              </a:ext>
            </a:extLst>
          </p:cNvPr>
          <p:cNvCxnSpPr>
            <a:cxnSpLocks/>
            <a:endCxn id="7" idx="0"/>
          </p:cNvCxnSpPr>
          <p:nvPr/>
        </p:nvCxnSpPr>
        <p:spPr>
          <a:xfrm rot="5400000">
            <a:off x="7108453" y="2857312"/>
            <a:ext cx="419381" cy="388199"/>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72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Dynamic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15</a:t>
            </a:fld>
            <a:endParaRPr lang="en-US" dirty="0"/>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0" y="1051037"/>
            <a:ext cx="7865829" cy="413124"/>
          </a:xfrm>
        </p:spPr>
        <p:txBody>
          <a:bodyPr>
            <a:normAutofit/>
          </a:bodyPr>
          <a:lstStyle/>
          <a:p>
            <a:r>
              <a:rPr lang="en-HK" sz="2000" dirty="0"/>
              <a:t>Step 3. </a:t>
            </a:r>
            <a:r>
              <a:rPr lang="en-US" altLang="zh-CN" sz="2000" dirty="0"/>
              <a:t>Process until Q = {}, S contains </a:t>
            </a:r>
            <a:r>
              <a:rPr lang="en-US" altLang="zh-CN" sz="2000" u="sng" dirty="0"/>
              <a:t>all nodes </a:t>
            </a:r>
            <a:r>
              <a:rPr lang="en-US" altLang="zh-CN" sz="2000" dirty="0"/>
              <a:t>of MFFW in the end</a:t>
            </a:r>
            <a:endParaRPr lang="en-HK" sz="2000" dirty="0"/>
          </a:p>
        </p:txBody>
      </p:sp>
      <p:sp>
        <p:nvSpPr>
          <p:cNvPr id="17" name="椭圆 16">
            <a:extLst>
              <a:ext uri="{FF2B5EF4-FFF2-40B4-BE49-F238E27FC236}">
                <a16:creationId xmlns:a16="http://schemas.microsoft.com/office/drawing/2014/main" id="{4711AC89-C74C-4101-BDC0-C42EF09539E8}"/>
              </a:ext>
            </a:extLst>
          </p:cNvPr>
          <p:cNvSpPr>
            <a:spLocks noChangeAspect="1"/>
          </p:cNvSpPr>
          <p:nvPr/>
        </p:nvSpPr>
        <p:spPr>
          <a:xfrm>
            <a:off x="1912101" y="4269485"/>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1</a:t>
            </a:r>
          </a:p>
        </p:txBody>
      </p:sp>
      <p:sp>
        <p:nvSpPr>
          <p:cNvPr id="18" name="椭圆 17">
            <a:extLst>
              <a:ext uri="{FF2B5EF4-FFF2-40B4-BE49-F238E27FC236}">
                <a16:creationId xmlns:a16="http://schemas.microsoft.com/office/drawing/2014/main" id="{BBA7D250-E024-43DB-B033-918B40B4846F}"/>
              </a:ext>
            </a:extLst>
          </p:cNvPr>
          <p:cNvSpPr>
            <a:spLocks noChangeAspect="1"/>
          </p:cNvSpPr>
          <p:nvPr/>
        </p:nvSpPr>
        <p:spPr>
          <a:xfrm>
            <a:off x="2943106" y="4269482"/>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2</a:t>
            </a:r>
          </a:p>
        </p:txBody>
      </p:sp>
      <p:sp>
        <p:nvSpPr>
          <p:cNvPr id="19" name="椭圆 18">
            <a:extLst>
              <a:ext uri="{FF2B5EF4-FFF2-40B4-BE49-F238E27FC236}">
                <a16:creationId xmlns:a16="http://schemas.microsoft.com/office/drawing/2014/main" id="{D939829B-B5AF-4D42-8A53-C95916981C51}"/>
              </a:ext>
            </a:extLst>
          </p:cNvPr>
          <p:cNvSpPr>
            <a:spLocks noChangeAspect="1"/>
          </p:cNvSpPr>
          <p:nvPr/>
        </p:nvSpPr>
        <p:spPr>
          <a:xfrm>
            <a:off x="3919039"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3</a:t>
            </a:r>
          </a:p>
        </p:txBody>
      </p:sp>
      <p:sp>
        <p:nvSpPr>
          <p:cNvPr id="20" name="椭圆 19">
            <a:extLst>
              <a:ext uri="{FF2B5EF4-FFF2-40B4-BE49-F238E27FC236}">
                <a16:creationId xmlns:a16="http://schemas.microsoft.com/office/drawing/2014/main" id="{05E6AF4E-C063-4AB2-8AC9-C1E28F082405}"/>
              </a:ext>
            </a:extLst>
          </p:cNvPr>
          <p:cNvSpPr>
            <a:spLocks noChangeAspect="1"/>
          </p:cNvSpPr>
          <p:nvPr/>
        </p:nvSpPr>
        <p:spPr>
          <a:xfrm>
            <a:off x="4861428" y="4269484"/>
            <a:ext cx="461411" cy="466193"/>
          </a:xfrm>
          <a:prstGeom prst="ellipse">
            <a:avLst/>
          </a:prstGeom>
          <a:ln>
            <a:tailEnd type="triangle"/>
          </a:ln>
        </p:spPr>
        <p:style>
          <a:lnRef idx="3">
            <a:schemeClr val="lt1"/>
          </a:lnRef>
          <a:fillRef idx="1">
            <a:schemeClr val="accent2"/>
          </a:fillRef>
          <a:effectRef idx="1">
            <a:schemeClr val="accent2"/>
          </a:effectRef>
          <a:fontRef idx="minor">
            <a:schemeClr val="lt1"/>
          </a:fontRef>
        </p:style>
        <p:txBody>
          <a:bodyPr wrap="none" rtlCol="0" anchor="ctr"/>
          <a:lstStyle/>
          <a:p>
            <a:pPr algn="ctr"/>
            <a:r>
              <a:rPr lang="en-HK" dirty="0"/>
              <a:t>I</a:t>
            </a:r>
            <a:r>
              <a:rPr lang="en-HK" baseline="-25000" dirty="0">
                <a:solidFill>
                  <a:schemeClr val="bg1"/>
                </a:solidFill>
              </a:rPr>
              <a:t>4</a:t>
            </a:r>
          </a:p>
        </p:txBody>
      </p:sp>
      <p:sp>
        <p:nvSpPr>
          <p:cNvPr id="21" name="椭圆 20">
            <a:extLst>
              <a:ext uri="{FF2B5EF4-FFF2-40B4-BE49-F238E27FC236}">
                <a16:creationId xmlns:a16="http://schemas.microsoft.com/office/drawing/2014/main" id="{7F5D152F-77CB-4676-A31A-B637A1A92288}"/>
              </a:ext>
            </a:extLst>
          </p:cNvPr>
          <p:cNvSpPr>
            <a:spLocks noChangeAspect="1"/>
          </p:cNvSpPr>
          <p:nvPr/>
        </p:nvSpPr>
        <p:spPr>
          <a:xfrm>
            <a:off x="3432844" y="3313899"/>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5</a:t>
            </a:r>
            <a:endParaRPr lang="en-HK" dirty="0">
              <a:solidFill>
                <a:schemeClr val="tx1"/>
              </a:solidFill>
            </a:endParaRPr>
          </a:p>
        </p:txBody>
      </p:sp>
      <p:sp>
        <p:nvSpPr>
          <p:cNvPr id="22" name="椭圆 21">
            <a:extLst>
              <a:ext uri="{FF2B5EF4-FFF2-40B4-BE49-F238E27FC236}">
                <a16:creationId xmlns:a16="http://schemas.microsoft.com/office/drawing/2014/main" id="{E1516DCC-5010-4571-977D-6930BBD6DA3E}"/>
              </a:ext>
            </a:extLst>
          </p:cNvPr>
          <p:cNvSpPr>
            <a:spLocks noChangeAspect="1"/>
          </p:cNvSpPr>
          <p:nvPr/>
        </p:nvSpPr>
        <p:spPr>
          <a:xfrm>
            <a:off x="2275076" y="328066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7</a:t>
            </a:r>
            <a:endParaRPr lang="en-HK" dirty="0">
              <a:solidFill>
                <a:schemeClr val="tx1"/>
              </a:solidFill>
            </a:endParaRPr>
          </a:p>
        </p:txBody>
      </p:sp>
      <p:sp>
        <p:nvSpPr>
          <p:cNvPr id="23" name="椭圆 22">
            <a:extLst>
              <a:ext uri="{FF2B5EF4-FFF2-40B4-BE49-F238E27FC236}">
                <a16:creationId xmlns:a16="http://schemas.microsoft.com/office/drawing/2014/main" id="{356F140D-52FD-42DA-9701-9EE51ECF4BB0}"/>
              </a:ext>
            </a:extLst>
          </p:cNvPr>
          <p:cNvSpPr>
            <a:spLocks noChangeAspect="1"/>
          </p:cNvSpPr>
          <p:nvPr/>
        </p:nvSpPr>
        <p:spPr>
          <a:xfrm>
            <a:off x="4630722" y="3313899"/>
            <a:ext cx="461411" cy="46619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HK">
                <a:solidFill>
                  <a:schemeClr val="tx1"/>
                </a:solidFill>
              </a:rPr>
              <a:t>6</a:t>
            </a:r>
            <a:endParaRPr lang="en-HK" dirty="0">
              <a:solidFill>
                <a:schemeClr val="tx1"/>
              </a:solidFill>
            </a:endParaRPr>
          </a:p>
        </p:txBody>
      </p:sp>
      <p:sp>
        <p:nvSpPr>
          <p:cNvPr id="24" name="椭圆 23">
            <a:extLst>
              <a:ext uri="{FF2B5EF4-FFF2-40B4-BE49-F238E27FC236}">
                <a16:creationId xmlns:a16="http://schemas.microsoft.com/office/drawing/2014/main" id="{0616FB33-D19F-4863-A257-3F2BB27EFDE6}"/>
              </a:ext>
            </a:extLst>
          </p:cNvPr>
          <p:cNvSpPr>
            <a:spLocks noChangeAspect="1"/>
          </p:cNvSpPr>
          <p:nvPr/>
        </p:nvSpPr>
        <p:spPr>
          <a:xfrm>
            <a:off x="3047257" y="2482082"/>
            <a:ext cx="461411" cy="46619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HK">
                <a:solidFill>
                  <a:schemeClr val="tx1"/>
                </a:solidFill>
              </a:rPr>
              <a:t>8</a:t>
            </a:r>
            <a:endParaRPr lang="en-HK" dirty="0">
              <a:solidFill>
                <a:schemeClr val="tx1"/>
              </a:solidFill>
            </a:endParaRPr>
          </a:p>
        </p:txBody>
      </p:sp>
      <p:sp>
        <p:nvSpPr>
          <p:cNvPr id="25" name="椭圆 24">
            <a:extLst>
              <a:ext uri="{FF2B5EF4-FFF2-40B4-BE49-F238E27FC236}">
                <a16:creationId xmlns:a16="http://schemas.microsoft.com/office/drawing/2014/main" id="{88572D31-0994-406E-9B71-51860E95B941}"/>
              </a:ext>
            </a:extLst>
          </p:cNvPr>
          <p:cNvSpPr>
            <a:spLocks noChangeAspect="1"/>
          </p:cNvSpPr>
          <p:nvPr/>
        </p:nvSpPr>
        <p:spPr>
          <a:xfrm>
            <a:off x="2438209" y="1982074"/>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9</a:t>
            </a:r>
            <a:endParaRPr lang="en-HK" baseline="-25000" dirty="0">
              <a:solidFill>
                <a:schemeClr val="tx1"/>
              </a:solidFill>
            </a:endParaRPr>
          </a:p>
        </p:txBody>
      </p:sp>
      <p:sp>
        <p:nvSpPr>
          <p:cNvPr id="26" name="椭圆 25">
            <a:extLst>
              <a:ext uri="{FF2B5EF4-FFF2-40B4-BE49-F238E27FC236}">
                <a16:creationId xmlns:a16="http://schemas.microsoft.com/office/drawing/2014/main" id="{4211B810-15EB-4CC0-B478-8C6BD941627B}"/>
              </a:ext>
            </a:extLst>
          </p:cNvPr>
          <p:cNvSpPr>
            <a:spLocks noChangeAspect="1"/>
          </p:cNvSpPr>
          <p:nvPr/>
        </p:nvSpPr>
        <p:spPr>
          <a:xfrm>
            <a:off x="4286101" y="1921751"/>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a:solidFill>
                  <a:schemeClr val="tx1"/>
                </a:solidFill>
              </a:rPr>
              <a:t>10</a:t>
            </a:r>
            <a:endParaRPr lang="en-HK" dirty="0">
              <a:solidFill>
                <a:schemeClr val="tx1"/>
              </a:solidFill>
            </a:endParaRPr>
          </a:p>
        </p:txBody>
      </p:sp>
      <p:cxnSp>
        <p:nvCxnSpPr>
          <p:cNvPr id="27" name="直接箭头连接符 26">
            <a:extLst>
              <a:ext uri="{FF2B5EF4-FFF2-40B4-BE49-F238E27FC236}">
                <a16:creationId xmlns:a16="http://schemas.microsoft.com/office/drawing/2014/main" id="{0A13E689-6344-4AD7-8F19-53A92AD73309}"/>
              </a:ext>
            </a:extLst>
          </p:cNvPr>
          <p:cNvCxnSpPr>
            <a:cxnSpLocks/>
            <a:stCxn id="19" idx="1"/>
            <a:endCxn id="22" idx="5"/>
          </p:cNvCxnSpPr>
          <p:nvPr/>
        </p:nvCxnSpPr>
        <p:spPr>
          <a:xfrm flipH="1" flipV="1">
            <a:off x="2668915" y="3678586"/>
            <a:ext cx="1317696" cy="6591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4EF0B142-8683-41F2-94F9-15B94DE752F0}"/>
              </a:ext>
            </a:extLst>
          </p:cNvPr>
          <p:cNvCxnSpPr>
            <a:cxnSpLocks/>
            <a:stCxn id="22" idx="0"/>
            <a:endCxn id="25" idx="4"/>
          </p:cNvCxnSpPr>
          <p:nvPr/>
        </p:nvCxnSpPr>
        <p:spPr>
          <a:xfrm flipV="1">
            <a:off x="2505781" y="2448268"/>
            <a:ext cx="163134" cy="832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3663D236-1657-43EC-B81D-9904895D4D73}"/>
              </a:ext>
            </a:extLst>
          </p:cNvPr>
          <p:cNvCxnSpPr>
            <a:cxnSpLocks/>
            <a:stCxn id="24" idx="1"/>
            <a:endCxn id="25" idx="5"/>
          </p:cNvCxnSpPr>
          <p:nvPr/>
        </p:nvCxnSpPr>
        <p:spPr>
          <a:xfrm flipH="1" flipV="1">
            <a:off x="2832049" y="2379996"/>
            <a:ext cx="282780" cy="170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81E36377-17DA-45D8-BF61-2E4424FB77C0}"/>
              </a:ext>
            </a:extLst>
          </p:cNvPr>
          <p:cNvCxnSpPr>
            <a:cxnSpLocks/>
            <a:stCxn id="25" idx="0"/>
          </p:cNvCxnSpPr>
          <p:nvPr/>
        </p:nvCxnSpPr>
        <p:spPr>
          <a:xfrm flipH="1" flipV="1">
            <a:off x="2668914" y="1637233"/>
            <a:ext cx="1" cy="3448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A073AC2-EF6E-445F-8A16-8E826C3FE47B}"/>
              </a:ext>
            </a:extLst>
          </p:cNvPr>
          <p:cNvCxnSpPr>
            <a:cxnSpLocks/>
          </p:cNvCxnSpPr>
          <p:nvPr/>
        </p:nvCxnSpPr>
        <p:spPr>
          <a:xfrm flipV="1">
            <a:off x="4516807" y="1637233"/>
            <a:ext cx="0" cy="2845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任意多边形: 形状 31">
            <a:extLst>
              <a:ext uri="{FF2B5EF4-FFF2-40B4-BE49-F238E27FC236}">
                <a16:creationId xmlns:a16="http://schemas.microsoft.com/office/drawing/2014/main" id="{D0C82A0B-2A51-4D9B-837A-E74F370D607F}"/>
              </a:ext>
            </a:extLst>
          </p:cNvPr>
          <p:cNvSpPr/>
          <p:nvPr/>
        </p:nvSpPr>
        <p:spPr>
          <a:xfrm flipV="1">
            <a:off x="1993984" y="3667316"/>
            <a:ext cx="325714" cy="65917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3" name="任意多边形: 形状 32">
            <a:extLst>
              <a:ext uri="{FF2B5EF4-FFF2-40B4-BE49-F238E27FC236}">
                <a16:creationId xmlns:a16="http://schemas.microsoft.com/office/drawing/2014/main" id="{83DDBDBE-A4F9-4F98-870D-833DEDB2A016}"/>
              </a:ext>
            </a:extLst>
          </p:cNvPr>
          <p:cNvSpPr/>
          <p:nvPr/>
        </p:nvSpPr>
        <p:spPr>
          <a:xfrm flipH="1" flipV="1">
            <a:off x="3508649" y="2737612"/>
            <a:ext cx="1371552" cy="167275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4" name="任意多边形: 形状 33">
            <a:extLst>
              <a:ext uri="{FF2B5EF4-FFF2-40B4-BE49-F238E27FC236}">
                <a16:creationId xmlns:a16="http://schemas.microsoft.com/office/drawing/2014/main" id="{0D9FC1FC-24DD-416A-BDAA-727826D5815A}"/>
              </a:ext>
            </a:extLst>
          </p:cNvPr>
          <p:cNvSpPr/>
          <p:nvPr/>
        </p:nvSpPr>
        <p:spPr>
          <a:xfrm flipV="1">
            <a:off x="3345941" y="3772582"/>
            <a:ext cx="291452" cy="58770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5" name="任意多边形: 形状 34">
            <a:extLst>
              <a:ext uri="{FF2B5EF4-FFF2-40B4-BE49-F238E27FC236}">
                <a16:creationId xmlns:a16="http://schemas.microsoft.com/office/drawing/2014/main" id="{FF35705B-51F0-413A-95AA-C539E634F0D7}"/>
              </a:ext>
            </a:extLst>
          </p:cNvPr>
          <p:cNvSpPr/>
          <p:nvPr/>
        </p:nvSpPr>
        <p:spPr>
          <a:xfrm flipV="1">
            <a:off x="2323156" y="3731838"/>
            <a:ext cx="1202044" cy="605916"/>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6" name="任意多边形: 形状 35">
            <a:extLst>
              <a:ext uri="{FF2B5EF4-FFF2-40B4-BE49-F238E27FC236}">
                <a16:creationId xmlns:a16="http://schemas.microsoft.com/office/drawing/2014/main" id="{3EA65D8B-85E3-440F-910A-68A3E75ABD3E}"/>
              </a:ext>
            </a:extLst>
          </p:cNvPr>
          <p:cNvSpPr/>
          <p:nvPr/>
        </p:nvSpPr>
        <p:spPr>
          <a:xfrm flipV="1">
            <a:off x="4286100" y="3780093"/>
            <a:ext cx="555741" cy="54560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7" name="任意多边形: 形状 36">
            <a:extLst>
              <a:ext uri="{FF2B5EF4-FFF2-40B4-BE49-F238E27FC236}">
                <a16:creationId xmlns:a16="http://schemas.microsoft.com/office/drawing/2014/main" id="{69DE425F-E73D-4D73-B53D-24170B249897}"/>
              </a:ext>
            </a:extLst>
          </p:cNvPr>
          <p:cNvSpPr/>
          <p:nvPr/>
        </p:nvSpPr>
        <p:spPr>
          <a:xfrm flipH="1" flipV="1">
            <a:off x="3277945" y="2948275"/>
            <a:ext cx="201089" cy="44891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8" name="任意多边形: 形状 37">
            <a:extLst>
              <a:ext uri="{FF2B5EF4-FFF2-40B4-BE49-F238E27FC236}">
                <a16:creationId xmlns:a16="http://schemas.microsoft.com/office/drawing/2014/main" id="{DC27A406-1A09-4251-9D60-FC8B99134B78}"/>
              </a:ext>
            </a:extLst>
          </p:cNvPr>
          <p:cNvSpPr/>
          <p:nvPr/>
        </p:nvSpPr>
        <p:spPr>
          <a:xfrm flipH="1" flipV="1">
            <a:off x="4611611" y="2364612"/>
            <a:ext cx="271533" cy="94553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9" name="任意多边形: 形状 38">
            <a:extLst>
              <a:ext uri="{FF2B5EF4-FFF2-40B4-BE49-F238E27FC236}">
                <a16:creationId xmlns:a16="http://schemas.microsoft.com/office/drawing/2014/main" id="{472CE24E-28C0-4AD7-ADBF-5595C453A584}"/>
              </a:ext>
            </a:extLst>
          </p:cNvPr>
          <p:cNvSpPr/>
          <p:nvPr/>
        </p:nvSpPr>
        <p:spPr>
          <a:xfrm flipV="1">
            <a:off x="3809418" y="2364612"/>
            <a:ext cx="609371" cy="99754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0" name="任意多边形: 形状 39">
            <a:extLst>
              <a:ext uri="{FF2B5EF4-FFF2-40B4-BE49-F238E27FC236}">
                <a16:creationId xmlns:a16="http://schemas.microsoft.com/office/drawing/2014/main" id="{CA16AADB-DF08-4682-8967-85F296113A93}"/>
              </a:ext>
            </a:extLst>
          </p:cNvPr>
          <p:cNvSpPr/>
          <p:nvPr/>
        </p:nvSpPr>
        <p:spPr>
          <a:xfrm flipH="1" flipV="1">
            <a:off x="4987012" y="3746858"/>
            <a:ext cx="136715" cy="53764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1" name="矩形: 圆角 40">
            <a:extLst>
              <a:ext uri="{FF2B5EF4-FFF2-40B4-BE49-F238E27FC236}">
                <a16:creationId xmlns:a16="http://schemas.microsoft.com/office/drawing/2014/main" id="{02A4C29B-E5DE-41A8-BD3F-150107932F12}"/>
              </a:ext>
            </a:extLst>
          </p:cNvPr>
          <p:cNvSpPr/>
          <p:nvPr/>
        </p:nvSpPr>
        <p:spPr>
          <a:xfrm>
            <a:off x="1726801" y="4092463"/>
            <a:ext cx="3821184" cy="816553"/>
          </a:xfrm>
          <a:prstGeom prst="roundRect">
            <a:avLst/>
          </a:prstGeom>
          <a:ln w="28575">
            <a:solidFill>
              <a:srgbClr val="5E9DD6"/>
            </a:solidFill>
            <a:prstDash val="sysDash"/>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HK" sz="1600"/>
          </a:p>
        </p:txBody>
      </p:sp>
      <p:sp>
        <p:nvSpPr>
          <p:cNvPr id="43" name="文本框 42">
            <a:extLst>
              <a:ext uri="{FF2B5EF4-FFF2-40B4-BE49-F238E27FC236}">
                <a16:creationId xmlns:a16="http://schemas.microsoft.com/office/drawing/2014/main" id="{2FDCA8AF-712C-44F6-8468-A15415F30976}"/>
              </a:ext>
            </a:extLst>
          </p:cNvPr>
          <p:cNvSpPr txBox="1"/>
          <p:nvPr/>
        </p:nvSpPr>
        <p:spPr>
          <a:xfrm>
            <a:off x="5792382" y="2448267"/>
            <a:ext cx="2522660" cy="461665"/>
          </a:xfrm>
          <a:prstGeom prst="rect">
            <a:avLst/>
          </a:prstGeom>
          <a:noFill/>
        </p:spPr>
        <p:txBody>
          <a:bodyPr wrap="square" rtlCol="0">
            <a:spAutoFit/>
          </a:bodyPr>
          <a:lstStyle/>
          <a:p>
            <a:r>
              <a:rPr lang="en-HK" sz="2400" dirty="0"/>
              <a:t>Q = {</a:t>
            </a:r>
            <a:r>
              <a:rPr lang="en-HK" sz="2400" dirty="0">
                <a:solidFill>
                  <a:schemeClr val="bg1"/>
                </a:solidFill>
                <a:highlight>
                  <a:srgbClr val="FBAF40"/>
                </a:highlight>
              </a:rPr>
              <a:t>I</a:t>
            </a:r>
            <a:r>
              <a:rPr lang="en-HK" sz="2400" baseline="-25000" dirty="0">
                <a:solidFill>
                  <a:schemeClr val="bg1"/>
                </a:solidFill>
                <a:highlight>
                  <a:srgbClr val="FBAF40"/>
                </a:highlight>
              </a:rPr>
              <a:t>4</a:t>
            </a:r>
            <a:r>
              <a:rPr lang="en-HK" sz="2400" dirty="0"/>
              <a:t>, 5, 7, </a:t>
            </a:r>
            <a:r>
              <a:rPr lang="en-HK" sz="2400" dirty="0">
                <a:solidFill>
                  <a:schemeClr val="bg1"/>
                </a:solidFill>
                <a:highlight>
                  <a:srgbClr val="5B9BD5"/>
                </a:highlight>
              </a:rPr>
              <a:t>6</a:t>
            </a:r>
            <a:r>
              <a:rPr lang="en-HK" sz="2400" dirty="0"/>
              <a:t>}</a:t>
            </a:r>
          </a:p>
        </p:txBody>
      </p:sp>
      <p:sp>
        <p:nvSpPr>
          <p:cNvPr id="44" name="文本框 43">
            <a:extLst>
              <a:ext uri="{FF2B5EF4-FFF2-40B4-BE49-F238E27FC236}">
                <a16:creationId xmlns:a16="http://schemas.microsoft.com/office/drawing/2014/main" id="{DEA6FC47-54A0-442B-B49D-C48E15090249}"/>
              </a:ext>
            </a:extLst>
          </p:cNvPr>
          <p:cNvSpPr txBox="1"/>
          <p:nvPr/>
        </p:nvSpPr>
        <p:spPr>
          <a:xfrm>
            <a:off x="5828600" y="2884879"/>
            <a:ext cx="2583262" cy="461665"/>
          </a:xfrm>
          <a:prstGeom prst="rect">
            <a:avLst/>
          </a:prstGeom>
          <a:noFill/>
        </p:spPr>
        <p:txBody>
          <a:bodyPr wrap="square" rtlCol="0">
            <a:spAutoFit/>
          </a:bodyPr>
          <a:lstStyle/>
          <a:p>
            <a:r>
              <a:rPr lang="en-HK" sz="2400" dirty="0"/>
              <a:t>S = {I</a:t>
            </a:r>
            <a:r>
              <a:rPr lang="en-HK" sz="2400" baseline="-25000" dirty="0"/>
              <a:t>1</a:t>
            </a:r>
            <a:r>
              <a:rPr lang="en-HK" sz="2400" dirty="0"/>
              <a:t>, I</a:t>
            </a:r>
            <a:r>
              <a:rPr lang="en-HK" sz="2400" baseline="-25000" dirty="0"/>
              <a:t>2</a:t>
            </a:r>
            <a:r>
              <a:rPr lang="en-HK" sz="2400" dirty="0"/>
              <a:t>, I</a:t>
            </a:r>
            <a:r>
              <a:rPr lang="en-HK" sz="2400" baseline="-25000" dirty="0"/>
              <a:t>3</a:t>
            </a:r>
            <a:r>
              <a:rPr lang="en-HK" sz="2400" dirty="0"/>
              <a:t>, I</a:t>
            </a:r>
            <a:r>
              <a:rPr lang="en-HK" sz="2400" baseline="-25000" dirty="0"/>
              <a:t>4</a:t>
            </a:r>
            <a:r>
              <a:rPr lang="en-HK" sz="2400" dirty="0"/>
              <a:t>}</a:t>
            </a:r>
          </a:p>
        </p:txBody>
      </p:sp>
    </p:spTree>
    <p:extLst>
      <p:ext uri="{BB962C8B-B14F-4D97-AF65-F5344CB8AC3E}">
        <p14:creationId xmlns:p14="http://schemas.microsoft.com/office/powerpoint/2010/main" val="1319430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Dynamic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16</a:t>
            </a:fld>
            <a:endParaRPr lang="en-US" dirty="0"/>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0" y="1051037"/>
            <a:ext cx="7865829" cy="413124"/>
          </a:xfrm>
        </p:spPr>
        <p:txBody>
          <a:bodyPr>
            <a:normAutofit/>
          </a:bodyPr>
          <a:lstStyle/>
          <a:p>
            <a:r>
              <a:rPr lang="en-HK" sz="2000" dirty="0"/>
              <a:t>Step 3. </a:t>
            </a:r>
            <a:r>
              <a:rPr lang="en-US" altLang="zh-CN" sz="2000" dirty="0"/>
              <a:t>Process until Q = {}, S contains </a:t>
            </a:r>
            <a:r>
              <a:rPr lang="en-US" altLang="zh-CN" sz="2000" u="sng" dirty="0"/>
              <a:t>all nodes </a:t>
            </a:r>
            <a:r>
              <a:rPr lang="en-US" altLang="zh-CN" sz="2000" dirty="0"/>
              <a:t>of MFFW in the end</a:t>
            </a:r>
            <a:endParaRPr lang="en-HK" sz="2000" dirty="0"/>
          </a:p>
        </p:txBody>
      </p:sp>
      <p:sp>
        <p:nvSpPr>
          <p:cNvPr id="17" name="椭圆 16">
            <a:extLst>
              <a:ext uri="{FF2B5EF4-FFF2-40B4-BE49-F238E27FC236}">
                <a16:creationId xmlns:a16="http://schemas.microsoft.com/office/drawing/2014/main" id="{4711AC89-C74C-4101-BDC0-C42EF09539E8}"/>
              </a:ext>
            </a:extLst>
          </p:cNvPr>
          <p:cNvSpPr>
            <a:spLocks noChangeAspect="1"/>
          </p:cNvSpPr>
          <p:nvPr/>
        </p:nvSpPr>
        <p:spPr>
          <a:xfrm>
            <a:off x="1912101" y="4269485"/>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1</a:t>
            </a:r>
          </a:p>
        </p:txBody>
      </p:sp>
      <p:sp>
        <p:nvSpPr>
          <p:cNvPr id="18" name="椭圆 17">
            <a:extLst>
              <a:ext uri="{FF2B5EF4-FFF2-40B4-BE49-F238E27FC236}">
                <a16:creationId xmlns:a16="http://schemas.microsoft.com/office/drawing/2014/main" id="{BBA7D250-E024-43DB-B033-918B40B4846F}"/>
              </a:ext>
            </a:extLst>
          </p:cNvPr>
          <p:cNvSpPr>
            <a:spLocks noChangeAspect="1"/>
          </p:cNvSpPr>
          <p:nvPr/>
        </p:nvSpPr>
        <p:spPr>
          <a:xfrm>
            <a:off x="2943106" y="4269482"/>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2</a:t>
            </a:r>
          </a:p>
        </p:txBody>
      </p:sp>
      <p:sp>
        <p:nvSpPr>
          <p:cNvPr id="19" name="椭圆 18">
            <a:extLst>
              <a:ext uri="{FF2B5EF4-FFF2-40B4-BE49-F238E27FC236}">
                <a16:creationId xmlns:a16="http://schemas.microsoft.com/office/drawing/2014/main" id="{D939829B-B5AF-4D42-8A53-C95916981C51}"/>
              </a:ext>
            </a:extLst>
          </p:cNvPr>
          <p:cNvSpPr>
            <a:spLocks noChangeAspect="1"/>
          </p:cNvSpPr>
          <p:nvPr/>
        </p:nvSpPr>
        <p:spPr>
          <a:xfrm>
            <a:off x="3919039"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3</a:t>
            </a:r>
          </a:p>
        </p:txBody>
      </p:sp>
      <p:sp>
        <p:nvSpPr>
          <p:cNvPr id="20" name="椭圆 19">
            <a:extLst>
              <a:ext uri="{FF2B5EF4-FFF2-40B4-BE49-F238E27FC236}">
                <a16:creationId xmlns:a16="http://schemas.microsoft.com/office/drawing/2014/main" id="{05E6AF4E-C063-4AB2-8AC9-C1E28F082405}"/>
              </a:ext>
            </a:extLst>
          </p:cNvPr>
          <p:cNvSpPr>
            <a:spLocks noChangeAspect="1"/>
          </p:cNvSpPr>
          <p:nvPr/>
        </p:nvSpPr>
        <p:spPr>
          <a:xfrm>
            <a:off x="4861428"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4</a:t>
            </a:r>
          </a:p>
        </p:txBody>
      </p:sp>
      <p:sp>
        <p:nvSpPr>
          <p:cNvPr id="21" name="椭圆 20">
            <a:extLst>
              <a:ext uri="{FF2B5EF4-FFF2-40B4-BE49-F238E27FC236}">
                <a16:creationId xmlns:a16="http://schemas.microsoft.com/office/drawing/2014/main" id="{7F5D152F-77CB-4676-A31A-B637A1A92288}"/>
              </a:ext>
            </a:extLst>
          </p:cNvPr>
          <p:cNvSpPr>
            <a:spLocks noChangeAspect="1"/>
          </p:cNvSpPr>
          <p:nvPr/>
        </p:nvSpPr>
        <p:spPr>
          <a:xfrm>
            <a:off x="3432844" y="3313899"/>
            <a:ext cx="461411" cy="466193"/>
          </a:xfrm>
          <a:prstGeom prst="ellipse">
            <a:avLst/>
          </a:prstGeom>
          <a:ln>
            <a:tailEnd type="triangle"/>
          </a:ln>
        </p:spPr>
        <p:style>
          <a:lnRef idx="3">
            <a:schemeClr val="lt1"/>
          </a:lnRef>
          <a:fillRef idx="1">
            <a:schemeClr val="accent2"/>
          </a:fillRef>
          <a:effectRef idx="1">
            <a:schemeClr val="accent2"/>
          </a:effectRef>
          <a:fontRef idx="minor">
            <a:schemeClr val="lt1"/>
          </a:fontRef>
        </p:style>
        <p:txBody>
          <a:bodyPr wrap="none" rtlCol="0" anchor="ctr"/>
          <a:lstStyle/>
          <a:p>
            <a:pPr algn="ctr"/>
            <a:r>
              <a:rPr lang="en-HK"/>
              <a:t>5</a:t>
            </a:r>
            <a:endParaRPr lang="en-HK" dirty="0"/>
          </a:p>
        </p:txBody>
      </p:sp>
      <p:sp>
        <p:nvSpPr>
          <p:cNvPr id="22" name="椭圆 21">
            <a:extLst>
              <a:ext uri="{FF2B5EF4-FFF2-40B4-BE49-F238E27FC236}">
                <a16:creationId xmlns:a16="http://schemas.microsoft.com/office/drawing/2014/main" id="{E1516DCC-5010-4571-977D-6930BBD6DA3E}"/>
              </a:ext>
            </a:extLst>
          </p:cNvPr>
          <p:cNvSpPr>
            <a:spLocks noChangeAspect="1"/>
          </p:cNvSpPr>
          <p:nvPr/>
        </p:nvSpPr>
        <p:spPr>
          <a:xfrm>
            <a:off x="2275076" y="328066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7</a:t>
            </a:r>
            <a:endParaRPr lang="en-HK" dirty="0">
              <a:solidFill>
                <a:schemeClr val="tx1"/>
              </a:solidFill>
            </a:endParaRPr>
          </a:p>
        </p:txBody>
      </p:sp>
      <p:sp>
        <p:nvSpPr>
          <p:cNvPr id="23" name="椭圆 22">
            <a:extLst>
              <a:ext uri="{FF2B5EF4-FFF2-40B4-BE49-F238E27FC236}">
                <a16:creationId xmlns:a16="http://schemas.microsoft.com/office/drawing/2014/main" id="{356F140D-52FD-42DA-9701-9EE51ECF4BB0}"/>
              </a:ext>
            </a:extLst>
          </p:cNvPr>
          <p:cNvSpPr>
            <a:spLocks noChangeAspect="1"/>
          </p:cNvSpPr>
          <p:nvPr/>
        </p:nvSpPr>
        <p:spPr>
          <a:xfrm>
            <a:off x="4630722" y="3313899"/>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6</a:t>
            </a:r>
            <a:endParaRPr lang="en-HK" dirty="0">
              <a:solidFill>
                <a:schemeClr val="tx1"/>
              </a:solidFill>
            </a:endParaRPr>
          </a:p>
        </p:txBody>
      </p:sp>
      <p:sp>
        <p:nvSpPr>
          <p:cNvPr id="24" name="椭圆 23">
            <a:extLst>
              <a:ext uri="{FF2B5EF4-FFF2-40B4-BE49-F238E27FC236}">
                <a16:creationId xmlns:a16="http://schemas.microsoft.com/office/drawing/2014/main" id="{0616FB33-D19F-4863-A257-3F2BB27EFDE6}"/>
              </a:ext>
            </a:extLst>
          </p:cNvPr>
          <p:cNvSpPr>
            <a:spLocks noChangeAspect="1"/>
          </p:cNvSpPr>
          <p:nvPr/>
        </p:nvSpPr>
        <p:spPr>
          <a:xfrm>
            <a:off x="3047257" y="2482082"/>
            <a:ext cx="461411" cy="46619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HK">
                <a:solidFill>
                  <a:schemeClr val="tx1"/>
                </a:solidFill>
              </a:rPr>
              <a:t>8</a:t>
            </a:r>
            <a:endParaRPr lang="en-HK" dirty="0">
              <a:solidFill>
                <a:schemeClr val="tx1"/>
              </a:solidFill>
            </a:endParaRPr>
          </a:p>
        </p:txBody>
      </p:sp>
      <p:sp>
        <p:nvSpPr>
          <p:cNvPr id="25" name="椭圆 24">
            <a:extLst>
              <a:ext uri="{FF2B5EF4-FFF2-40B4-BE49-F238E27FC236}">
                <a16:creationId xmlns:a16="http://schemas.microsoft.com/office/drawing/2014/main" id="{88572D31-0994-406E-9B71-51860E95B941}"/>
              </a:ext>
            </a:extLst>
          </p:cNvPr>
          <p:cNvSpPr>
            <a:spLocks noChangeAspect="1"/>
          </p:cNvSpPr>
          <p:nvPr/>
        </p:nvSpPr>
        <p:spPr>
          <a:xfrm>
            <a:off x="2438209" y="1982074"/>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9</a:t>
            </a:r>
            <a:endParaRPr lang="en-HK" baseline="-25000" dirty="0">
              <a:solidFill>
                <a:schemeClr val="tx1"/>
              </a:solidFill>
            </a:endParaRPr>
          </a:p>
        </p:txBody>
      </p:sp>
      <p:sp>
        <p:nvSpPr>
          <p:cNvPr id="26" name="椭圆 25">
            <a:extLst>
              <a:ext uri="{FF2B5EF4-FFF2-40B4-BE49-F238E27FC236}">
                <a16:creationId xmlns:a16="http://schemas.microsoft.com/office/drawing/2014/main" id="{4211B810-15EB-4CC0-B478-8C6BD941627B}"/>
              </a:ext>
            </a:extLst>
          </p:cNvPr>
          <p:cNvSpPr>
            <a:spLocks noChangeAspect="1"/>
          </p:cNvSpPr>
          <p:nvPr/>
        </p:nvSpPr>
        <p:spPr>
          <a:xfrm>
            <a:off x="4286101" y="1921751"/>
            <a:ext cx="461411" cy="46619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HK">
                <a:solidFill>
                  <a:schemeClr val="tx1"/>
                </a:solidFill>
              </a:rPr>
              <a:t>10</a:t>
            </a:r>
            <a:endParaRPr lang="en-HK" dirty="0">
              <a:solidFill>
                <a:schemeClr val="tx1"/>
              </a:solidFill>
            </a:endParaRPr>
          </a:p>
        </p:txBody>
      </p:sp>
      <p:cxnSp>
        <p:nvCxnSpPr>
          <p:cNvPr id="27" name="直接箭头连接符 26">
            <a:extLst>
              <a:ext uri="{FF2B5EF4-FFF2-40B4-BE49-F238E27FC236}">
                <a16:creationId xmlns:a16="http://schemas.microsoft.com/office/drawing/2014/main" id="{0A13E689-6344-4AD7-8F19-53A92AD73309}"/>
              </a:ext>
            </a:extLst>
          </p:cNvPr>
          <p:cNvCxnSpPr>
            <a:cxnSpLocks/>
            <a:stCxn id="19" idx="1"/>
            <a:endCxn id="22" idx="5"/>
          </p:cNvCxnSpPr>
          <p:nvPr/>
        </p:nvCxnSpPr>
        <p:spPr>
          <a:xfrm flipH="1" flipV="1">
            <a:off x="2668915" y="3678586"/>
            <a:ext cx="1317696" cy="6591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4EF0B142-8683-41F2-94F9-15B94DE752F0}"/>
              </a:ext>
            </a:extLst>
          </p:cNvPr>
          <p:cNvCxnSpPr>
            <a:cxnSpLocks/>
            <a:stCxn id="22" idx="0"/>
            <a:endCxn id="25" idx="4"/>
          </p:cNvCxnSpPr>
          <p:nvPr/>
        </p:nvCxnSpPr>
        <p:spPr>
          <a:xfrm flipV="1">
            <a:off x="2505781" y="2448268"/>
            <a:ext cx="163134" cy="832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3663D236-1657-43EC-B81D-9904895D4D73}"/>
              </a:ext>
            </a:extLst>
          </p:cNvPr>
          <p:cNvCxnSpPr>
            <a:cxnSpLocks/>
            <a:stCxn id="24" idx="1"/>
            <a:endCxn id="25" idx="5"/>
          </p:cNvCxnSpPr>
          <p:nvPr/>
        </p:nvCxnSpPr>
        <p:spPr>
          <a:xfrm flipH="1" flipV="1">
            <a:off x="2832049" y="2379996"/>
            <a:ext cx="282780" cy="170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81E36377-17DA-45D8-BF61-2E4424FB77C0}"/>
              </a:ext>
            </a:extLst>
          </p:cNvPr>
          <p:cNvCxnSpPr>
            <a:cxnSpLocks/>
            <a:stCxn id="25" idx="0"/>
          </p:cNvCxnSpPr>
          <p:nvPr/>
        </p:nvCxnSpPr>
        <p:spPr>
          <a:xfrm flipH="1" flipV="1">
            <a:off x="2668914" y="1637233"/>
            <a:ext cx="1" cy="3448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A073AC2-EF6E-445F-8A16-8E826C3FE47B}"/>
              </a:ext>
            </a:extLst>
          </p:cNvPr>
          <p:cNvCxnSpPr>
            <a:cxnSpLocks/>
          </p:cNvCxnSpPr>
          <p:nvPr/>
        </p:nvCxnSpPr>
        <p:spPr>
          <a:xfrm flipV="1">
            <a:off x="4516807" y="1637233"/>
            <a:ext cx="0" cy="2845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任意多边形: 形状 31">
            <a:extLst>
              <a:ext uri="{FF2B5EF4-FFF2-40B4-BE49-F238E27FC236}">
                <a16:creationId xmlns:a16="http://schemas.microsoft.com/office/drawing/2014/main" id="{D0C82A0B-2A51-4D9B-837A-E74F370D607F}"/>
              </a:ext>
            </a:extLst>
          </p:cNvPr>
          <p:cNvSpPr/>
          <p:nvPr/>
        </p:nvSpPr>
        <p:spPr>
          <a:xfrm flipV="1">
            <a:off x="1993984" y="3667316"/>
            <a:ext cx="325714" cy="65917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3" name="任意多边形: 形状 32">
            <a:extLst>
              <a:ext uri="{FF2B5EF4-FFF2-40B4-BE49-F238E27FC236}">
                <a16:creationId xmlns:a16="http://schemas.microsoft.com/office/drawing/2014/main" id="{83DDBDBE-A4F9-4F98-870D-833DEDB2A016}"/>
              </a:ext>
            </a:extLst>
          </p:cNvPr>
          <p:cNvSpPr/>
          <p:nvPr/>
        </p:nvSpPr>
        <p:spPr>
          <a:xfrm flipH="1" flipV="1">
            <a:off x="3508649" y="2737612"/>
            <a:ext cx="1371552" cy="167275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4" name="任意多边形: 形状 33">
            <a:extLst>
              <a:ext uri="{FF2B5EF4-FFF2-40B4-BE49-F238E27FC236}">
                <a16:creationId xmlns:a16="http://schemas.microsoft.com/office/drawing/2014/main" id="{0D9FC1FC-24DD-416A-BDAA-727826D5815A}"/>
              </a:ext>
            </a:extLst>
          </p:cNvPr>
          <p:cNvSpPr/>
          <p:nvPr/>
        </p:nvSpPr>
        <p:spPr>
          <a:xfrm flipV="1">
            <a:off x="3345941" y="3772582"/>
            <a:ext cx="291452" cy="58770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5" name="任意多边形: 形状 34">
            <a:extLst>
              <a:ext uri="{FF2B5EF4-FFF2-40B4-BE49-F238E27FC236}">
                <a16:creationId xmlns:a16="http://schemas.microsoft.com/office/drawing/2014/main" id="{FF35705B-51F0-413A-95AA-C539E634F0D7}"/>
              </a:ext>
            </a:extLst>
          </p:cNvPr>
          <p:cNvSpPr/>
          <p:nvPr/>
        </p:nvSpPr>
        <p:spPr>
          <a:xfrm flipV="1">
            <a:off x="2323156" y="3731838"/>
            <a:ext cx="1202044" cy="605916"/>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6" name="任意多边形: 形状 35">
            <a:extLst>
              <a:ext uri="{FF2B5EF4-FFF2-40B4-BE49-F238E27FC236}">
                <a16:creationId xmlns:a16="http://schemas.microsoft.com/office/drawing/2014/main" id="{3EA65D8B-85E3-440F-910A-68A3E75ABD3E}"/>
              </a:ext>
            </a:extLst>
          </p:cNvPr>
          <p:cNvSpPr/>
          <p:nvPr/>
        </p:nvSpPr>
        <p:spPr>
          <a:xfrm flipV="1">
            <a:off x="4286100" y="3780093"/>
            <a:ext cx="555741" cy="54560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7" name="任意多边形: 形状 36">
            <a:extLst>
              <a:ext uri="{FF2B5EF4-FFF2-40B4-BE49-F238E27FC236}">
                <a16:creationId xmlns:a16="http://schemas.microsoft.com/office/drawing/2014/main" id="{69DE425F-E73D-4D73-B53D-24170B249897}"/>
              </a:ext>
            </a:extLst>
          </p:cNvPr>
          <p:cNvSpPr/>
          <p:nvPr/>
        </p:nvSpPr>
        <p:spPr>
          <a:xfrm flipH="1" flipV="1">
            <a:off x="3277945" y="2948275"/>
            <a:ext cx="201089" cy="44891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8" name="任意多边形: 形状 37">
            <a:extLst>
              <a:ext uri="{FF2B5EF4-FFF2-40B4-BE49-F238E27FC236}">
                <a16:creationId xmlns:a16="http://schemas.microsoft.com/office/drawing/2014/main" id="{DC27A406-1A09-4251-9D60-FC8B99134B78}"/>
              </a:ext>
            </a:extLst>
          </p:cNvPr>
          <p:cNvSpPr/>
          <p:nvPr/>
        </p:nvSpPr>
        <p:spPr>
          <a:xfrm flipH="1" flipV="1">
            <a:off x="4611611" y="2364612"/>
            <a:ext cx="271533" cy="94553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9" name="任意多边形: 形状 38">
            <a:extLst>
              <a:ext uri="{FF2B5EF4-FFF2-40B4-BE49-F238E27FC236}">
                <a16:creationId xmlns:a16="http://schemas.microsoft.com/office/drawing/2014/main" id="{472CE24E-28C0-4AD7-ADBF-5595C453A584}"/>
              </a:ext>
            </a:extLst>
          </p:cNvPr>
          <p:cNvSpPr/>
          <p:nvPr/>
        </p:nvSpPr>
        <p:spPr>
          <a:xfrm flipV="1">
            <a:off x="3809418" y="2364612"/>
            <a:ext cx="609371" cy="99754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0" name="任意多边形: 形状 39">
            <a:extLst>
              <a:ext uri="{FF2B5EF4-FFF2-40B4-BE49-F238E27FC236}">
                <a16:creationId xmlns:a16="http://schemas.microsoft.com/office/drawing/2014/main" id="{CA16AADB-DF08-4682-8967-85F296113A93}"/>
              </a:ext>
            </a:extLst>
          </p:cNvPr>
          <p:cNvSpPr/>
          <p:nvPr/>
        </p:nvSpPr>
        <p:spPr>
          <a:xfrm flipH="1" flipV="1">
            <a:off x="4987012" y="3746858"/>
            <a:ext cx="136715" cy="53764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1" name="矩形: 圆角 40">
            <a:extLst>
              <a:ext uri="{FF2B5EF4-FFF2-40B4-BE49-F238E27FC236}">
                <a16:creationId xmlns:a16="http://schemas.microsoft.com/office/drawing/2014/main" id="{02A4C29B-E5DE-41A8-BD3F-150107932F12}"/>
              </a:ext>
            </a:extLst>
          </p:cNvPr>
          <p:cNvSpPr/>
          <p:nvPr/>
        </p:nvSpPr>
        <p:spPr>
          <a:xfrm>
            <a:off x="1726801" y="4092463"/>
            <a:ext cx="3821184" cy="816553"/>
          </a:xfrm>
          <a:prstGeom prst="roundRect">
            <a:avLst/>
          </a:prstGeom>
          <a:ln w="28575">
            <a:solidFill>
              <a:srgbClr val="5E9DD6"/>
            </a:solidFill>
            <a:prstDash val="sysDash"/>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HK" sz="1600"/>
          </a:p>
        </p:txBody>
      </p:sp>
      <p:sp>
        <p:nvSpPr>
          <p:cNvPr id="43" name="文本框 42">
            <a:extLst>
              <a:ext uri="{FF2B5EF4-FFF2-40B4-BE49-F238E27FC236}">
                <a16:creationId xmlns:a16="http://schemas.microsoft.com/office/drawing/2014/main" id="{2FDCA8AF-712C-44F6-8468-A15415F30976}"/>
              </a:ext>
            </a:extLst>
          </p:cNvPr>
          <p:cNvSpPr txBox="1"/>
          <p:nvPr/>
        </p:nvSpPr>
        <p:spPr>
          <a:xfrm>
            <a:off x="5792382" y="2448267"/>
            <a:ext cx="2522660" cy="461665"/>
          </a:xfrm>
          <a:prstGeom prst="rect">
            <a:avLst/>
          </a:prstGeom>
          <a:noFill/>
        </p:spPr>
        <p:txBody>
          <a:bodyPr wrap="square" rtlCol="0">
            <a:spAutoFit/>
          </a:bodyPr>
          <a:lstStyle/>
          <a:p>
            <a:r>
              <a:rPr lang="en-HK" sz="2400" dirty="0"/>
              <a:t>Q = {</a:t>
            </a:r>
            <a:r>
              <a:rPr lang="en-HK" sz="2400" dirty="0">
                <a:solidFill>
                  <a:schemeClr val="bg1"/>
                </a:solidFill>
                <a:highlight>
                  <a:srgbClr val="FBAF40"/>
                </a:highlight>
              </a:rPr>
              <a:t>5</a:t>
            </a:r>
            <a:r>
              <a:rPr lang="en-HK" sz="2400" dirty="0"/>
              <a:t>, 7, 6, </a:t>
            </a:r>
            <a:r>
              <a:rPr lang="en-HK" sz="2400" dirty="0">
                <a:solidFill>
                  <a:schemeClr val="bg1"/>
                </a:solidFill>
                <a:highlight>
                  <a:srgbClr val="5B9BD5"/>
                </a:highlight>
              </a:rPr>
              <a:t>8</a:t>
            </a:r>
            <a:r>
              <a:rPr lang="en-HK" sz="2400" dirty="0"/>
              <a:t>}</a:t>
            </a:r>
          </a:p>
        </p:txBody>
      </p:sp>
      <p:sp>
        <p:nvSpPr>
          <p:cNvPr id="44" name="文本框 43">
            <a:extLst>
              <a:ext uri="{FF2B5EF4-FFF2-40B4-BE49-F238E27FC236}">
                <a16:creationId xmlns:a16="http://schemas.microsoft.com/office/drawing/2014/main" id="{DEA6FC47-54A0-442B-B49D-C48E15090249}"/>
              </a:ext>
            </a:extLst>
          </p:cNvPr>
          <p:cNvSpPr txBox="1"/>
          <p:nvPr/>
        </p:nvSpPr>
        <p:spPr>
          <a:xfrm>
            <a:off x="5828600" y="2884879"/>
            <a:ext cx="2583262" cy="461665"/>
          </a:xfrm>
          <a:prstGeom prst="rect">
            <a:avLst/>
          </a:prstGeom>
          <a:noFill/>
        </p:spPr>
        <p:txBody>
          <a:bodyPr wrap="square" rtlCol="0">
            <a:spAutoFit/>
          </a:bodyPr>
          <a:lstStyle/>
          <a:p>
            <a:r>
              <a:rPr lang="en-HK" sz="2400" dirty="0"/>
              <a:t>S = {I</a:t>
            </a:r>
            <a:r>
              <a:rPr lang="en-HK" sz="2400" baseline="-25000" dirty="0"/>
              <a:t>1</a:t>
            </a:r>
            <a:r>
              <a:rPr lang="en-HK" sz="2400" dirty="0"/>
              <a:t>, I</a:t>
            </a:r>
            <a:r>
              <a:rPr lang="en-HK" sz="2400" baseline="-25000" dirty="0"/>
              <a:t>2</a:t>
            </a:r>
            <a:r>
              <a:rPr lang="en-HK" sz="2400" dirty="0"/>
              <a:t>, I</a:t>
            </a:r>
            <a:r>
              <a:rPr lang="en-HK" sz="2400" baseline="-25000" dirty="0"/>
              <a:t>3</a:t>
            </a:r>
            <a:r>
              <a:rPr lang="en-HK" sz="2400" dirty="0"/>
              <a:t>, I</a:t>
            </a:r>
            <a:r>
              <a:rPr lang="en-HK" sz="2400" baseline="-25000" dirty="0"/>
              <a:t>4</a:t>
            </a:r>
            <a:r>
              <a:rPr lang="en-HK" sz="2400" dirty="0"/>
              <a:t>, 5}</a:t>
            </a:r>
          </a:p>
        </p:txBody>
      </p:sp>
    </p:spTree>
    <p:extLst>
      <p:ext uri="{BB962C8B-B14F-4D97-AF65-F5344CB8AC3E}">
        <p14:creationId xmlns:p14="http://schemas.microsoft.com/office/powerpoint/2010/main" val="286723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Dynamic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17</a:t>
            </a:fld>
            <a:endParaRPr lang="en-US" dirty="0"/>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0" y="1051037"/>
            <a:ext cx="7865829" cy="413124"/>
          </a:xfrm>
        </p:spPr>
        <p:txBody>
          <a:bodyPr>
            <a:normAutofit/>
          </a:bodyPr>
          <a:lstStyle/>
          <a:p>
            <a:r>
              <a:rPr lang="en-HK" sz="2000" dirty="0"/>
              <a:t>Step 3. </a:t>
            </a:r>
            <a:r>
              <a:rPr lang="en-US" altLang="zh-CN" sz="2000" dirty="0"/>
              <a:t>Process until Q = {}, S contains </a:t>
            </a:r>
            <a:r>
              <a:rPr lang="en-US" altLang="zh-CN" sz="2000" u="sng" dirty="0"/>
              <a:t>all nodes </a:t>
            </a:r>
            <a:r>
              <a:rPr lang="en-US" altLang="zh-CN" sz="2000" dirty="0"/>
              <a:t>of MFFW in the end</a:t>
            </a:r>
            <a:endParaRPr lang="en-HK" sz="2000" dirty="0"/>
          </a:p>
        </p:txBody>
      </p:sp>
      <p:sp>
        <p:nvSpPr>
          <p:cNvPr id="17" name="椭圆 16">
            <a:extLst>
              <a:ext uri="{FF2B5EF4-FFF2-40B4-BE49-F238E27FC236}">
                <a16:creationId xmlns:a16="http://schemas.microsoft.com/office/drawing/2014/main" id="{4711AC89-C74C-4101-BDC0-C42EF09539E8}"/>
              </a:ext>
            </a:extLst>
          </p:cNvPr>
          <p:cNvSpPr>
            <a:spLocks noChangeAspect="1"/>
          </p:cNvSpPr>
          <p:nvPr/>
        </p:nvSpPr>
        <p:spPr>
          <a:xfrm>
            <a:off x="1912101" y="4269485"/>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1</a:t>
            </a:r>
          </a:p>
        </p:txBody>
      </p:sp>
      <p:sp>
        <p:nvSpPr>
          <p:cNvPr id="18" name="椭圆 17">
            <a:extLst>
              <a:ext uri="{FF2B5EF4-FFF2-40B4-BE49-F238E27FC236}">
                <a16:creationId xmlns:a16="http://schemas.microsoft.com/office/drawing/2014/main" id="{BBA7D250-E024-43DB-B033-918B40B4846F}"/>
              </a:ext>
            </a:extLst>
          </p:cNvPr>
          <p:cNvSpPr>
            <a:spLocks noChangeAspect="1"/>
          </p:cNvSpPr>
          <p:nvPr/>
        </p:nvSpPr>
        <p:spPr>
          <a:xfrm>
            <a:off x="2943106" y="4269482"/>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2</a:t>
            </a:r>
          </a:p>
        </p:txBody>
      </p:sp>
      <p:sp>
        <p:nvSpPr>
          <p:cNvPr id="19" name="椭圆 18">
            <a:extLst>
              <a:ext uri="{FF2B5EF4-FFF2-40B4-BE49-F238E27FC236}">
                <a16:creationId xmlns:a16="http://schemas.microsoft.com/office/drawing/2014/main" id="{D939829B-B5AF-4D42-8A53-C95916981C51}"/>
              </a:ext>
            </a:extLst>
          </p:cNvPr>
          <p:cNvSpPr>
            <a:spLocks noChangeAspect="1"/>
          </p:cNvSpPr>
          <p:nvPr/>
        </p:nvSpPr>
        <p:spPr>
          <a:xfrm>
            <a:off x="3919039"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3</a:t>
            </a:r>
          </a:p>
        </p:txBody>
      </p:sp>
      <p:sp>
        <p:nvSpPr>
          <p:cNvPr id="20" name="椭圆 19">
            <a:extLst>
              <a:ext uri="{FF2B5EF4-FFF2-40B4-BE49-F238E27FC236}">
                <a16:creationId xmlns:a16="http://schemas.microsoft.com/office/drawing/2014/main" id="{05E6AF4E-C063-4AB2-8AC9-C1E28F082405}"/>
              </a:ext>
            </a:extLst>
          </p:cNvPr>
          <p:cNvSpPr>
            <a:spLocks noChangeAspect="1"/>
          </p:cNvSpPr>
          <p:nvPr/>
        </p:nvSpPr>
        <p:spPr>
          <a:xfrm>
            <a:off x="4861428"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4</a:t>
            </a:r>
          </a:p>
        </p:txBody>
      </p:sp>
      <p:sp>
        <p:nvSpPr>
          <p:cNvPr id="21" name="椭圆 20">
            <a:extLst>
              <a:ext uri="{FF2B5EF4-FFF2-40B4-BE49-F238E27FC236}">
                <a16:creationId xmlns:a16="http://schemas.microsoft.com/office/drawing/2014/main" id="{7F5D152F-77CB-4676-A31A-B637A1A92288}"/>
              </a:ext>
            </a:extLst>
          </p:cNvPr>
          <p:cNvSpPr>
            <a:spLocks noChangeAspect="1"/>
          </p:cNvSpPr>
          <p:nvPr/>
        </p:nvSpPr>
        <p:spPr>
          <a:xfrm>
            <a:off x="3432844" y="3313899"/>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5</a:t>
            </a:r>
            <a:endParaRPr lang="en-HK" dirty="0">
              <a:solidFill>
                <a:schemeClr val="tx1"/>
              </a:solidFill>
            </a:endParaRPr>
          </a:p>
        </p:txBody>
      </p:sp>
      <p:sp>
        <p:nvSpPr>
          <p:cNvPr id="22" name="椭圆 21">
            <a:extLst>
              <a:ext uri="{FF2B5EF4-FFF2-40B4-BE49-F238E27FC236}">
                <a16:creationId xmlns:a16="http://schemas.microsoft.com/office/drawing/2014/main" id="{E1516DCC-5010-4571-977D-6930BBD6DA3E}"/>
              </a:ext>
            </a:extLst>
          </p:cNvPr>
          <p:cNvSpPr>
            <a:spLocks noChangeAspect="1"/>
          </p:cNvSpPr>
          <p:nvPr/>
        </p:nvSpPr>
        <p:spPr>
          <a:xfrm>
            <a:off x="2275076" y="3280664"/>
            <a:ext cx="461411" cy="466193"/>
          </a:xfrm>
          <a:prstGeom prst="ellipse">
            <a:avLst/>
          </a:prstGeom>
          <a:ln>
            <a:tailEnd type="triangle"/>
          </a:ln>
        </p:spPr>
        <p:style>
          <a:lnRef idx="3">
            <a:schemeClr val="lt1"/>
          </a:lnRef>
          <a:fillRef idx="1">
            <a:schemeClr val="accent2"/>
          </a:fillRef>
          <a:effectRef idx="1">
            <a:schemeClr val="accent2"/>
          </a:effectRef>
          <a:fontRef idx="minor">
            <a:schemeClr val="lt1"/>
          </a:fontRef>
        </p:style>
        <p:txBody>
          <a:bodyPr wrap="none" rtlCol="0" anchor="ctr"/>
          <a:lstStyle/>
          <a:p>
            <a:pPr algn="ctr"/>
            <a:r>
              <a:rPr lang="en-HK"/>
              <a:t>7</a:t>
            </a:r>
            <a:endParaRPr lang="en-HK" dirty="0"/>
          </a:p>
        </p:txBody>
      </p:sp>
      <p:sp>
        <p:nvSpPr>
          <p:cNvPr id="23" name="椭圆 22">
            <a:extLst>
              <a:ext uri="{FF2B5EF4-FFF2-40B4-BE49-F238E27FC236}">
                <a16:creationId xmlns:a16="http://schemas.microsoft.com/office/drawing/2014/main" id="{356F140D-52FD-42DA-9701-9EE51ECF4BB0}"/>
              </a:ext>
            </a:extLst>
          </p:cNvPr>
          <p:cNvSpPr>
            <a:spLocks noChangeAspect="1"/>
          </p:cNvSpPr>
          <p:nvPr/>
        </p:nvSpPr>
        <p:spPr>
          <a:xfrm>
            <a:off x="4630722" y="3313899"/>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6</a:t>
            </a:r>
            <a:endParaRPr lang="en-HK" dirty="0">
              <a:solidFill>
                <a:schemeClr val="tx1"/>
              </a:solidFill>
            </a:endParaRPr>
          </a:p>
        </p:txBody>
      </p:sp>
      <p:sp>
        <p:nvSpPr>
          <p:cNvPr id="24" name="椭圆 23">
            <a:extLst>
              <a:ext uri="{FF2B5EF4-FFF2-40B4-BE49-F238E27FC236}">
                <a16:creationId xmlns:a16="http://schemas.microsoft.com/office/drawing/2014/main" id="{0616FB33-D19F-4863-A257-3F2BB27EFDE6}"/>
              </a:ext>
            </a:extLst>
          </p:cNvPr>
          <p:cNvSpPr>
            <a:spLocks noChangeAspect="1"/>
          </p:cNvSpPr>
          <p:nvPr/>
        </p:nvSpPr>
        <p:spPr>
          <a:xfrm>
            <a:off x="3047257" y="2482082"/>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8</a:t>
            </a:r>
            <a:endParaRPr lang="en-HK" dirty="0">
              <a:solidFill>
                <a:schemeClr val="tx1"/>
              </a:solidFill>
            </a:endParaRPr>
          </a:p>
        </p:txBody>
      </p:sp>
      <p:sp>
        <p:nvSpPr>
          <p:cNvPr id="25" name="椭圆 24">
            <a:extLst>
              <a:ext uri="{FF2B5EF4-FFF2-40B4-BE49-F238E27FC236}">
                <a16:creationId xmlns:a16="http://schemas.microsoft.com/office/drawing/2014/main" id="{88572D31-0994-406E-9B71-51860E95B941}"/>
              </a:ext>
            </a:extLst>
          </p:cNvPr>
          <p:cNvSpPr>
            <a:spLocks noChangeAspect="1"/>
          </p:cNvSpPr>
          <p:nvPr/>
        </p:nvSpPr>
        <p:spPr>
          <a:xfrm>
            <a:off x="2438209" y="1982074"/>
            <a:ext cx="461411" cy="46619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HK">
                <a:solidFill>
                  <a:schemeClr val="tx1"/>
                </a:solidFill>
              </a:rPr>
              <a:t>9</a:t>
            </a:r>
            <a:endParaRPr lang="en-HK" dirty="0">
              <a:solidFill>
                <a:schemeClr val="tx1"/>
              </a:solidFill>
            </a:endParaRPr>
          </a:p>
        </p:txBody>
      </p:sp>
      <p:sp>
        <p:nvSpPr>
          <p:cNvPr id="26" name="椭圆 25">
            <a:extLst>
              <a:ext uri="{FF2B5EF4-FFF2-40B4-BE49-F238E27FC236}">
                <a16:creationId xmlns:a16="http://schemas.microsoft.com/office/drawing/2014/main" id="{4211B810-15EB-4CC0-B478-8C6BD941627B}"/>
              </a:ext>
            </a:extLst>
          </p:cNvPr>
          <p:cNvSpPr>
            <a:spLocks noChangeAspect="1"/>
          </p:cNvSpPr>
          <p:nvPr/>
        </p:nvSpPr>
        <p:spPr>
          <a:xfrm>
            <a:off x="4286101" y="1921751"/>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10</a:t>
            </a:r>
          </a:p>
        </p:txBody>
      </p:sp>
      <p:cxnSp>
        <p:nvCxnSpPr>
          <p:cNvPr id="27" name="直接箭头连接符 26">
            <a:extLst>
              <a:ext uri="{FF2B5EF4-FFF2-40B4-BE49-F238E27FC236}">
                <a16:creationId xmlns:a16="http://schemas.microsoft.com/office/drawing/2014/main" id="{0A13E689-6344-4AD7-8F19-53A92AD73309}"/>
              </a:ext>
            </a:extLst>
          </p:cNvPr>
          <p:cNvCxnSpPr>
            <a:cxnSpLocks/>
            <a:stCxn id="19" idx="1"/>
            <a:endCxn id="22" idx="5"/>
          </p:cNvCxnSpPr>
          <p:nvPr/>
        </p:nvCxnSpPr>
        <p:spPr>
          <a:xfrm flipH="1" flipV="1">
            <a:off x="2668915" y="3678586"/>
            <a:ext cx="1317696" cy="6591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4EF0B142-8683-41F2-94F9-15B94DE752F0}"/>
              </a:ext>
            </a:extLst>
          </p:cNvPr>
          <p:cNvCxnSpPr>
            <a:cxnSpLocks/>
            <a:stCxn id="22" idx="0"/>
            <a:endCxn id="25" idx="4"/>
          </p:cNvCxnSpPr>
          <p:nvPr/>
        </p:nvCxnSpPr>
        <p:spPr>
          <a:xfrm flipV="1">
            <a:off x="2505781" y="2448268"/>
            <a:ext cx="163134" cy="832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3663D236-1657-43EC-B81D-9904895D4D73}"/>
              </a:ext>
            </a:extLst>
          </p:cNvPr>
          <p:cNvCxnSpPr>
            <a:cxnSpLocks/>
            <a:stCxn id="24" idx="1"/>
            <a:endCxn id="25" idx="5"/>
          </p:cNvCxnSpPr>
          <p:nvPr/>
        </p:nvCxnSpPr>
        <p:spPr>
          <a:xfrm flipH="1" flipV="1">
            <a:off x="2832049" y="2379996"/>
            <a:ext cx="282780" cy="170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81E36377-17DA-45D8-BF61-2E4424FB77C0}"/>
              </a:ext>
            </a:extLst>
          </p:cNvPr>
          <p:cNvCxnSpPr>
            <a:cxnSpLocks/>
            <a:stCxn id="25" idx="0"/>
          </p:cNvCxnSpPr>
          <p:nvPr/>
        </p:nvCxnSpPr>
        <p:spPr>
          <a:xfrm flipH="1" flipV="1">
            <a:off x="2668914" y="1637233"/>
            <a:ext cx="1" cy="3448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A073AC2-EF6E-445F-8A16-8E826C3FE47B}"/>
              </a:ext>
            </a:extLst>
          </p:cNvPr>
          <p:cNvCxnSpPr>
            <a:cxnSpLocks/>
          </p:cNvCxnSpPr>
          <p:nvPr/>
        </p:nvCxnSpPr>
        <p:spPr>
          <a:xfrm flipV="1">
            <a:off x="4516807" y="1637233"/>
            <a:ext cx="0" cy="2845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任意多边形: 形状 31">
            <a:extLst>
              <a:ext uri="{FF2B5EF4-FFF2-40B4-BE49-F238E27FC236}">
                <a16:creationId xmlns:a16="http://schemas.microsoft.com/office/drawing/2014/main" id="{D0C82A0B-2A51-4D9B-837A-E74F370D607F}"/>
              </a:ext>
            </a:extLst>
          </p:cNvPr>
          <p:cNvSpPr/>
          <p:nvPr/>
        </p:nvSpPr>
        <p:spPr>
          <a:xfrm flipV="1">
            <a:off x="1993984" y="3667316"/>
            <a:ext cx="325714" cy="65917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3" name="任意多边形: 形状 32">
            <a:extLst>
              <a:ext uri="{FF2B5EF4-FFF2-40B4-BE49-F238E27FC236}">
                <a16:creationId xmlns:a16="http://schemas.microsoft.com/office/drawing/2014/main" id="{83DDBDBE-A4F9-4F98-870D-833DEDB2A016}"/>
              </a:ext>
            </a:extLst>
          </p:cNvPr>
          <p:cNvSpPr/>
          <p:nvPr/>
        </p:nvSpPr>
        <p:spPr>
          <a:xfrm flipH="1" flipV="1">
            <a:off x="3508649" y="2737612"/>
            <a:ext cx="1371552" cy="167275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4" name="任意多边形: 形状 33">
            <a:extLst>
              <a:ext uri="{FF2B5EF4-FFF2-40B4-BE49-F238E27FC236}">
                <a16:creationId xmlns:a16="http://schemas.microsoft.com/office/drawing/2014/main" id="{0D9FC1FC-24DD-416A-BDAA-727826D5815A}"/>
              </a:ext>
            </a:extLst>
          </p:cNvPr>
          <p:cNvSpPr/>
          <p:nvPr/>
        </p:nvSpPr>
        <p:spPr>
          <a:xfrm flipV="1">
            <a:off x="3345941" y="3772582"/>
            <a:ext cx="291452" cy="58770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5" name="任意多边形: 形状 34">
            <a:extLst>
              <a:ext uri="{FF2B5EF4-FFF2-40B4-BE49-F238E27FC236}">
                <a16:creationId xmlns:a16="http://schemas.microsoft.com/office/drawing/2014/main" id="{FF35705B-51F0-413A-95AA-C539E634F0D7}"/>
              </a:ext>
            </a:extLst>
          </p:cNvPr>
          <p:cNvSpPr/>
          <p:nvPr/>
        </p:nvSpPr>
        <p:spPr>
          <a:xfrm flipV="1">
            <a:off x="2323156" y="3731838"/>
            <a:ext cx="1202044" cy="605916"/>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6" name="任意多边形: 形状 35">
            <a:extLst>
              <a:ext uri="{FF2B5EF4-FFF2-40B4-BE49-F238E27FC236}">
                <a16:creationId xmlns:a16="http://schemas.microsoft.com/office/drawing/2014/main" id="{3EA65D8B-85E3-440F-910A-68A3E75ABD3E}"/>
              </a:ext>
            </a:extLst>
          </p:cNvPr>
          <p:cNvSpPr/>
          <p:nvPr/>
        </p:nvSpPr>
        <p:spPr>
          <a:xfrm flipV="1">
            <a:off x="4286100" y="3780093"/>
            <a:ext cx="555741" cy="54560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7" name="任意多边形: 形状 36">
            <a:extLst>
              <a:ext uri="{FF2B5EF4-FFF2-40B4-BE49-F238E27FC236}">
                <a16:creationId xmlns:a16="http://schemas.microsoft.com/office/drawing/2014/main" id="{69DE425F-E73D-4D73-B53D-24170B249897}"/>
              </a:ext>
            </a:extLst>
          </p:cNvPr>
          <p:cNvSpPr/>
          <p:nvPr/>
        </p:nvSpPr>
        <p:spPr>
          <a:xfrm flipH="1" flipV="1">
            <a:off x="3277945" y="2948275"/>
            <a:ext cx="201089" cy="44891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8" name="任意多边形: 形状 37">
            <a:extLst>
              <a:ext uri="{FF2B5EF4-FFF2-40B4-BE49-F238E27FC236}">
                <a16:creationId xmlns:a16="http://schemas.microsoft.com/office/drawing/2014/main" id="{DC27A406-1A09-4251-9D60-FC8B99134B78}"/>
              </a:ext>
            </a:extLst>
          </p:cNvPr>
          <p:cNvSpPr/>
          <p:nvPr/>
        </p:nvSpPr>
        <p:spPr>
          <a:xfrm flipH="1" flipV="1">
            <a:off x="4611611" y="2364612"/>
            <a:ext cx="271533" cy="94553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9" name="任意多边形: 形状 38">
            <a:extLst>
              <a:ext uri="{FF2B5EF4-FFF2-40B4-BE49-F238E27FC236}">
                <a16:creationId xmlns:a16="http://schemas.microsoft.com/office/drawing/2014/main" id="{472CE24E-28C0-4AD7-ADBF-5595C453A584}"/>
              </a:ext>
            </a:extLst>
          </p:cNvPr>
          <p:cNvSpPr/>
          <p:nvPr/>
        </p:nvSpPr>
        <p:spPr>
          <a:xfrm flipV="1">
            <a:off x="3809418" y="2364612"/>
            <a:ext cx="609371" cy="99754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0" name="任意多边形: 形状 39">
            <a:extLst>
              <a:ext uri="{FF2B5EF4-FFF2-40B4-BE49-F238E27FC236}">
                <a16:creationId xmlns:a16="http://schemas.microsoft.com/office/drawing/2014/main" id="{CA16AADB-DF08-4682-8967-85F296113A93}"/>
              </a:ext>
            </a:extLst>
          </p:cNvPr>
          <p:cNvSpPr/>
          <p:nvPr/>
        </p:nvSpPr>
        <p:spPr>
          <a:xfrm flipH="1" flipV="1">
            <a:off x="4987012" y="3746858"/>
            <a:ext cx="136715" cy="53764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1" name="矩形: 圆角 40">
            <a:extLst>
              <a:ext uri="{FF2B5EF4-FFF2-40B4-BE49-F238E27FC236}">
                <a16:creationId xmlns:a16="http://schemas.microsoft.com/office/drawing/2014/main" id="{02A4C29B-E5DE-41A8-BD3F-150107932F12}"/>
              </a:ext>
            </a:extLst>
          </p:cNvPr>
          <p:cNvSpPr/>
          <p:nvPr/>
        </p:nvSpPr>
        <p:spPr>
          <a:xfrm>
            <a:off x="1726801" y="4092463"/>
            <a:ext cx="3821184" cy="816553"/>
          </a:xfrm>
          <a:prstGeom prst="roundRect">
            <a:avLst/>
          </a:prstGeom>
          <a:ln w="28575">
            <a:solidFill>
              <a:srgbClr val="5E9DD6"/>
            </a:solidFill>
            <a:prstDash val="sysDash"/>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HK" sz="1600"/>
          </a:p>
        </p:txBody>
      </p:sp>
      <p:sp>
        <p:nvSpPr>
          <p:cNvPr id="43" name="文本框 42">
            <a:extLst>
              <a:ext uri="{FF2B5EF4-FFF2-40B4-BE49-F238E27FC236}">
                <a16:creationId xmlns:a16="http://schemas.microsoft.com/office/drawing/2014/main" id="{2FDCA8AF-712C-44F6-8468-A15415F30976}"/>
              </a:ext>
            </a:extLst>
          </p:cNvPr>
          <p:cNvSpPr txBox="1"/>
          <p:nvPr/>
        </p:nvSpPr>
        <p:spPr>
          <a:xfrm>
            <a:off x="5792382" y="2448267"/>
            <a:ext cx="2522660" cy="461665"/>
          </a:xfrm>
          <a:prstGeom prst="rect">
            <a:avLst/>
          </a:prstGeom>
          <a:noFill/>
        </p:spPr>
        <p:txBody>
          <a:bodyPr wrap="square" rtlCol="0">
            <a:spAutoFit/>
          </a:bodyPr>
          <a:lstStyle/>
          <a:p>
            <a:r>
              <a:rPr lang="en-HK" sz="2400" dirty="0"/>
              <a:t>Q = {</a:t>
            </a:r>
            <a:r>
              <a:rPr lang="en-HK" sz="2400" dirty="0">
                <a:solidFill>
                  <a:schemeClr val="bg1"/>
                </a:solidFill>
                <a:highlight>
                  <a:srgbClr val="FBAF40"/>
                </a:highlight>
              </a:rPr>
              <a:t>7</a:t>
            </a:r>
            <a:r>
              <a:rPr lang="en-HK" sz="2400" dirty="0"/>
              <a:t>, 6, 8}</a:t>
            </a:r>
          </a:p>
        </p:txBody>
      </p:sp>
      <p:sp>
        <p:nvSpPr>
          <p:cNvPr id="44" name="文本框 43">
            <a:extLst>
              <a:ext uri="{FF2B5EF4-FFF2-40B4-BE49-F238E27FC236}">
                <a16:creationId xmlns:a16="http://schemas.microsoft.com/office/drawing/2014/main" id="{DEA6FC47-54A0-442B-B49D-C48E15090249}"/>
              </a:ext>
            </a:extLst>
          </p:cNvPr>
          <p:cNvSpPr txBox="1"/>
          <p:nvPr/>
        </p:nvSpPr>
        <p:spPr>
          <a:xfrm>
            <a:off x="5828600" y="2884879"/>
            <a:ext cx="2583262" cy="461665"/>
          </a:xfrm>
          <a:prstGeom prst="rect">
            <a:avLst/>
          </a:prstGeom>
          <a:noFill/>
        </p:spPr>
        <p:txBody>
          <a:bodyPr wrap="square" rtlCol="0">
            <a:spAutoFit/>
          </a:bodyPr>
          <a:lstStyle/>
          <a:p>
            <a:r>
              <a:rPr lang="en-HK" sz="2400" dirty="0"/>
              <a:t>S = {I</a:t>
            </a:r>
            <a:r>
              <a:rPr lang="en-HK" sz="2400" baseline="-25000" dirty="0"/>
              <a:t>1</a:t>
            </a:r>
            <a:r>
              <a:rPr lang="en-HK" sz="2400" dirty="0"/>
              <a:t>, I</a:t>
            </a:r>
            <a:r>
              <a:rPr lang="en-HK" sz="2400" baseline="-25000" dirty="0"/>
              <a:t>2</a:t>
            </a:r>
            <a:r>
              <a:rPr lang="en-HK" sz="2400" dirty="0"/>
              <a:t>, I</a:t>
            </a:r>
            <a:r>
              <a:rPr lang="en-HK" sz="2400" baseline="-25000" dirty="0"/>
              <a:t>3</a:t>
            </a:r>
            <a:r>
              <a:rPr lang="en-HK" sz="2400" dirty="0"/>
              <a:t>, I</a:t>
            </a:r>
            <a:r>
              <a:rPr lang="en-HK" sz="2400" baseline="-25000" dirty="0"/>
              <a:t>4</a:t>
            </a:r>
            <a:r>
              <a:rPr lang="en-HK" sz="2400" dirty="0"/>
              <a:t>, 5, 7}</a:t>
            </a:r>
          </a:p>
        </p:txBody>
      </p:sp>
    </p:spTree>
    <p:extLst>
      <p:ext uri="{BB962C8B-B14F-4D97-AF65-F5344CB8AC3E}">
        <p14:creationId xmlns:p14="http://schemas.microsoft.com/office/powerpoint/2010/main" val="3629837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Dynamic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18</a:t>
            </a:fld>
            <a:endParaRPr lang="en-US" dirty="0"/>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0" y="1051037"/>
            <a:ext cx="7865829" cy="413124"/>
          </a:xfrm>
        </p:spPr>
        <p:txBody>
          <a:bodyPr>
            <a:normAutofit/>
          </a:bodyPr>
          <a:lstStyle/>
          <a:p>
            <a:r>
              <a:rPr lang="en-HK" sz="2000" dirty="0"/>
              <a:t>Step 3. </a:t>
            </a:r>
            <a:r>
              <a:rPr lang="en-US" altLang="zh-CN" sz="2000" dirty="0"/>
              <a:t>Process until Q = {}, S contains </a:t>
            </a:r>
            <a:r>
              <a:rPr lang="en-US" altLang="zh-CN" sz="2000" u="sng" dirty="0"/>
              <a:t>all nodes </a:t>
            </a:r>
            <a:r>
              <a:rPr lang="en-US" altLang="zh-CN" sz="2000" dirty="0"/>
              <a:t>of MFFW in the end</a:t>
            </a:r>
            <a:endParaRPr lang="en-HK" sz="2000" dirty="0"/>
          </a:p>
        </p:txBody>
      </p:sp>
      <p:sp>
        <p:nvSpPr>
          <p:cNvPr id="17" name="椭圆 16">
            <a:extLst>
              <a:ext uri="{FF2B5EF4-FFF2-40B4-BE49-F238E27FC236}">
                <a16:creationId xmlns:a16="http://schemas.microsoft.com/office/drawing/2014/main" id="{4711AC89-C74C-4101-BDC0-C42EF09539E8}"/>
              </a:ext>
            </a:extLst>
          </p:cNvPr>
          <p:cNvSpPr>
            <a:spLocks noChangeAspect="1"/>
          </p:cNvSpPr>
          <p:nvPr/>
        </p:nvSpPr>
        <p:spPr>
          <a:xfrm>
            <a:off x="1912101" y="4269485"/>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1</a:t>
            </a:r>
          </a:p>
        </p:txBody>
      </p:sp>
      <p:sp>
        <p:nvSpPr>
          <p:cNvPr id="18" name="椭圆 17">
            <a:extLst>
              <a:ext uri="{FF2B5EF4-FFF2-40B4-BE49-F238E27FC236}">
                <a16:creationId xmlns:a16="http://schemas.microsoft.com/office/drawing/2014/main" id="{BBA7D250-E024-43DB-B033-918B40B4846F}"/>
              </a:ext>
            </a:extLst>
          </p:cNvPr>
          <p:cNvSpPr>
            <a:spLocks noChangeAspect="1"/>
          </p:cNvSpPr>
          <p:nvPr/>
        </p:nvSpPr>
        <p:spPr>
          <a:xfrm>
            <a:off x="2943106" y="4269482"/>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2</a:t>
            </a:r>
          </a:p>
        </p:txBody>
      </p:sp>
      <p:sp>
        <p:nvSpPr>
          <p:cNvPr id="19" name="椭圆 18">
            <a:extLst>
              <a:ext uri="{FF2B5EF4-FFF2-40B4-BE49-F238E27FC236}">
                <a16:creationId xmlns:a16="http://schemas.microsoft.com/office/drawing/2014/main" id="{D939829B-B5AF-4D42-8A53-C95916981C51}"/>
              </a:ext>
            </a:extLst>
          </p:cNvPr>
          <p:cNvSpPr>
            <a:spLocks noChangeAspect="1"/>
          </p:cNvSpPr>
          <p:nvPr/>
        </p:nvSpPr>
        <p:spPr>
          <a:xfrm>
            <a:off x="3919039"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3</a:t>
            </a:r>
          </a:p>
        </p:txBody>
      </p:sp>
      <p:sp>
        <p:nvSpPr>
          <p:cNvPr id="20" name="椭圆 19">
            <a:extLst>
              <a:ext uri="{FF2B5EF4-FFF2-40B4-BE49-F238E27FC236}">
                <a16:creationId xmlns:a16="http://schemas.microsoft.com/office/drawing/2014/main" id="{05E6AF4E-C063-4AB2-8AC9-C1E28F082405}"/>
              </a:ext>
            </a:extLst>
          </p:cNvPr>
          <p:cNvSpPr>
            <a:spLocks noChangeAspect="1"/>
          </p:cNvSpPr>
          <p:nvPr/>
        </p:nvSpPr>
        <p:spPr>
          <a:xfrm>
            <a:off x="4861428"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4</a:t>
            </a:r>
          </a:p>
        </p:txBody>
      </p:sp>
      <p:sp>
        <p:nvSpPr>
          <p:cNvPr id="21" name="椭圆 20">
            <a:extLst>
              <a:ext uri="{FF2B5EF4-FFF2-40B4-BE49-F238E27FC236}">
                <a16:creationId xmlns:a16="http://schemas.microsoft.com/office/drawing/2014/main" id="{7F5D152F-77CB-4676-A31A-B637A1A92288}"/>
              </a:ext>
            </a:extLst>
          </p:cNvPr>
          <p:cNvSpPr>
            <a:spLocks noChangeAspect="1"/>
          </p:cNvSpPr>
          <p:nvPr/>
        </p:nvSpPr>
        <p:spPr>
          <a:xfrm>
            <a:off x="3432844" y="3313899"/>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5</a:t>
            </a:r>
            <a:endParaRPr lang="en-HK" dirty="0">
              <a:solidFill>
                <a:schemeClr val="tx1"/>
              </a:solidFill>
            </a:endParaRPr>
          </a:p>
        </p:txBody>
      </p:sp>
      <p:sp>
        <p:nvSpPr>
          <p:cNvPr id="22" name="椭圆 21">
            <a:extLst>
              <a:ext uri="{FF2B5EF4-FFF2-40B4-BE49-F238E27FC236}">
                <a16:creationId xmlns:a16="http://schemas.microsoft.com/office/drawing/2014/main" id="{E1516DCC-5010-4571-977D-6930BBD6DA3E}"/>
              </a:ext>
            </a:extLst>
          </p:cNvPr>
          <p:cNvSpPr>
            <a:spLocks noChangeAspect="1"/>
          </p:cNvSpPr>
          <p:nvPr/>
        </p:nvSpPr>
        <p:spPr>
          <a:xfrm>
            <a:off x="2275076" y="328066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7</a:t>
            </a:r>
            <a:endParaRPr lang="en-HK" dirty="0">
              <a:solidFill>
                <a:schemeClr val="tx1"/>
              </a:solidFill>
            </a:endParaRPr>
          </a:p>
        </p:txBody>
      </p:sp>
      <p:sp>
        <p:nvSpPr>
          <p:cNvPr id="23" name="椭圆 22">
            <a:extLst>
              <a:ext uri="{FF2B5EF4-FFF2-40B4-BE49-F238E27FC236}">
                <a16:creationId xmlns:a16="http://schemas.microsoft.com/office/drawing/2014/main" id="{356F140D-52FD-42DA-9701-9EE51ECF4BB0}"/>
              </a:ext>
            </a:extLst>
          </p:cNvPr>
          <p:cNvSpPr>
            <a:spLocks noChangeAspect="1"/>
          </p:cNvSpPr>
          <p:nvPr/>
        </p:nvSpPr>
        <p:spPr>
          <a:xfrm>
            <a:off x="4630722" y="3313899"/>
            <a:ext cx="461411" cy="466193"/>
          </a:xfrm>
          <a:prstGeom prst="ellipse">
            <a:avLst/>
          </a:prstGeom>
          <a:ln>
            <a:tailEnd type="triangle"/>
          </a:ln>
        </p:spPr>
        <p:style>
          <a:lnRef idx="3">
            <a:schemeClr val="lt1"/>
          </a:lnRef>
          <a:fillRef idx="1">
            <a:schemeClr val="accent2"/>
          </a:fillRef>
          <a:effectRef idx="1">
            <a:schemeClr val="accent2"/>
          </a:effectRef>
          <a:fontRef idx="minor">
            <a:schemeClr val="lt1"/>
          </a:fontRef>
        </p:style>
        <p:txBody>
          <a:bodyPr wrap="none" rtlCol="0" anchor="ctr"/>
          <a:lstStyle/>
          <a:p>
            <a:pPr algn="ctr"/>
            <a:r>
              <a:rPr lang="en-HK"/>
              <a:t>6</a:t>
            </a:r>
            <a:endParaRPr lang="en-HK" dirty="0"/>
          </a:p>
        </p:txBody>
      </p:sp>
      <p:sp>
        <p:nvSpPr>
          <p:cNvPr id="24" name="椭圆 23">
            <a:extLst>
              <a:ext uri="{FF2B5EF4-FFF2-40B4-BE49-F238E27FC236}">
                <a16:creationId xmlns:a16="http://schemas.microsoft.com/office/drawing/2014/main" id="{0616FB33-D19F-4863-A257-3F2BB27EFDE6}"/>
              </a:ext>
            </a:extLst>
          </p:cNvPr>
          <p:cNvSpPr>
            <a:spLocks noChangeAspect="1"/>
          </p:cNvSpPr>
          <p:nvPr/>
        </p:nvSpPr>
        <p:spPr>
          <a:xfrm>
            <a:off x="3047257" y="2482082"/>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8</a:t>
            </a:r>
            <a:endParaRPr lang="en-HK" dirty="0">
              <a:solidFill>
                <a:schemeClr val="tx1"/>
              </a:solidFill>
            </a:endParaRPr>
          </a:p>
        </p:txBody>
      </p:sp>
      <p:sp>
        <p:nvSpPr>
          <p:cNvPr id="25" name="椭圆 24">
            <a:extLst>
              <a:ext uri="{FF2B5EF4-FFF2-40B4-BE49-F238E27FC236}">
                <a16:creationId xmlns:a16="http://schemas.microsoft.com/office/drawing/2014/main" id="{88572D31-0994-406E-9B71-51860E95B941}"/>
              </a:ext>
            </a:extLst>
          </p:cNvPr>
          <p:cNvSpPr>
            <a:spLocks noChangeAspect="1"/>
          </p:cNvSpPr>
          <p:nvPr/>
        </p:nvSpPr>
        <p:spPr>
          <a:xfrm>
            <a:off x="2438209" y="1982074"/>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9</a:t>
            </a:r>
            <a:endParaRPr lang="en-HK" dirty="0">
              <a:solidFill>
                <a:schemeClr val="tx1"/>
              </a:solidFill>
            </a:endParaRPr>
          </a:p>
        </p:txBody>
      </p:sp>
      <p:sp>
        <p:nvSpPr>
          <p:cNvPr id="26" name="椭圆 25">
            <a:extLst>
              <a:ext uri="{FF2B5EF4-FFF2-40B4-BE49-F238E27FC236}">
                <a16:creationId xmlns:a16="http://schemas.microsoft.com/office/drawing/2014/main" id="{4211B810-15EB-4CC0-B478-8C6BD941627B}"/>
              </a:ext>
            </a:extLst>
          </p:cNvPr>
          <p:cNvSpPr>
            <a:spLocks noChangeAspect="1"/>
          </p:cNvSpPr>
          <p:nvPr/>
        </p:nvSpPr>
        <p:spPr>
          <a:xfrm>
            <a:off x="4286101" y="1921751"/>
            <a:ext cx="461411" cy="46619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HK">
                <a:solidFill>
                  <a:schemeClr val="tx1"/>
                </a:solidFill>
              </a:rPr>
              <a:t>10</a:t>
            </a:r>
            <a:endParaRPr lang="en-HK" dirty="0">
              <a:solidFill>
                <a:schemeClr val="tx1"/>
              </a:solidFill>
            </a:endParaRPr>
          </a:p>
        </p:txBody>
      </p:sp>
      <p:cxnSp>
        <p:nvCxnSpPr>
          <p:cNvPr id="27" name="直接箭头连接符 26">
            <a:extLst>
              <a:ext uri="{FF2B5EF4-FFF2-40B4-BE49-F238E27FC236}">
                <a16:creationId xmlns:a16="http://schemas.microsoft.com/office/drawing/2014/main" id="{0A13E689-6344-4AD7-8F19-53A92AD73309}"/>
              </a:ext>
            </a:extLst>
          </p:cNvPr>
          <p:cNvCxnSpPr>
            <a:cxnSpLocks/>
            <a:stCxn id="19" idx="1"/>
            <a:endCxn id="22" idx="5"/>
          </p:cNvCxnSpPr>
          <p:nvPr/>
        </p:nvCxnSpPr>
        <p:spPr>
          <a:xfrm flipH="1" flipV="1">
            <a:off x="2668915" y="3678586"/>
            <a:ext cx="1317696" cy="6591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4EF0B142-8683-41F2-94F9-15B94DE752F0}"/>
              </a:ext>
            </a:extLst>
          </p:cNvPr>
          <p:cNvCxnSpPr>
            <a:cxnSpLocks/>
            <a:stCxn id="22" idx="0"/>
            <a:endCxn id="25" idx="4"/>
          </p:cNvCxnSpPr>
          <p:nvPr/>
        </p:nvCxnSpPr>
        <p:spPr>
          <a:xfrm flipV="1">
            <a:off x="2505781" y="2448268"/>
            <a:ext cx="163134" cy="832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3663D236-1657-43EC-B81D-9904895D4D73}"/>
              </a:ext>
            </a:extLst>
          </p:cNvPr>
          <p:cNvCxnSpPr>
            <a:cxnSpLocks/>
            <a:stCxn id="24" idx="1"/>
            <a:endCxn id="25" idx="5"/>
          </p:cNvCxnSpPr>
          <p:nvPr/>
        </p:nvCxnSpPr>
        <p:spPr>
          <a:xfrm flipH="1" flipV="1">
            <a:off x="2832049" y="2379996"/>
            <a:ext cx="282780" cy="170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81E36377-17DA-45D8-BF61-2E4424FB77C0}"/>
              </a:ext>
            </a:extLst>
          </p:cNvPr>
          <p:cNvCxnSpPr>
            <a:cxnSpLocks/>
            <a:stCxn id="25" idx="0"/>
          </p:cNvCxnSpPr>
          <p:nvPr/>
        </p:nvCxnSpPr>
        <p:spPr>
          <a:xfrm flipH="1" flipV="1">
            <a:off x="2668914" y="1637233"/>
            <a:ext cx="1" cy="3448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A073AC2-EF6E-445F-8A16-8E826C3FE47B}"/>
              </a:ext>
            </a:extLst>
          </p:cNvPr>
          <p:cNvCxnSpPr>
            <a:cxnSpLocks/>
          </p:cNvCxnSpPr>
          <p:nvPr/>
        </p:nvCxnSpPr>
        <p:spPr>
          <a:xfrm flipV="1">
            <a:off x="4516807" y="1637233"/>
            <a:ext cx="0" cy="2845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任意多边形: 形状 31">
            <a:extLst>
              <a:ext uri="{FF2B5EF4-FFF2-40B4-BE49-F238E27FC236}">
                <a16:creationId xmlns:a16="http://schemas.microsoft.com/office/drawing/2014/main" id="{D0C82A0B-2A51-4D9B-837A-E74F370D607F}"/>
              </a:ext>
            </a:extLst>
          </p:cNvPr>
          <p:cNvSpPr/>
          <p:nvPr/>
        </p:nvSpPr>
        <p:spPr>
          <a:xfrm flipV="1">
            <a:off x="1993984" y="3667316"/>
            <a:ext cx="325714" cy="65917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3" name="任意多边形: 形状 32">
            <a:extLst>
              <a:ext uri="{FF2B5EF4-FFF2-40B4-BE49-F238E27FC236}">
                <a16:creationId xmlns:a16="http://schemas.microsoft.com/office/drawing/2014/main" id="{83DDBDBE-A4F9-4F98-870D-833DEDB2A016}"/>
              </a:ext>
            </a:extLst>
          </p:cNvPr>
          <p:cNvSpPr/>
          <p:nvPr/>
        </p:nvSpPr>
        <p:spPr>
          <a:xfrm flipH="1" flipV="1">
            <a:off x="3508649" y="2737612"/>
            <a:ext cx="1371552" cy="167275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4" name="任意多边形: 形状 33">
            <a:extLst>
              <a:ext uri="{FF2B5EF4-FFF2-40B4-BE49-F238E27FC236}">
                <a16:creationId xmlns:a16="http://schemas.microsoft.com/office/drawing/2014/main" id="{0D9FC1FC-24DD-416A-BDAA-727826D5815A}"/>
              </a:ext>
            </a:extLst>
          </p:cNvPr>
          <p:cNvSpPr/>
          <p:nvPr/>
        </p:nvSpPr>
        <p:spPr>
          <a:xfrm flipV="1">
            <a:off x="3345941" y="3772582"/>
            <a:ext cx="291452" cy="58770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5" name="任意多边形: 形状 34">
            <a:extLst>
              <a:ext uri="{FF2B5EF4-FFF2-40B4-BE49-F238E27FC236}">
                <a16:creationId xmlns:a16="http://schemas.microsoft.com/office/drawing/2014/main" id="{FF35705B-51F0-413A-95AA-C539E634F0D7}"/>
              </a:ext>
            </a:extLst>
          </p:cNvPr>
          <p:cNvSpPr/>
          <p:nvPr/>
        </p:nvSpPr>
        <p:spPr>
          <a:xfrm flipV="1">
            <a:off x="2323156" y="3731838"/>
            <a:ext cx="1202044" cy="605916"/>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6" name="任意多边形: 形状 35">
            <a:extLst>
              <a:ext uri="{FF2B5EF4-FFF2-40B4-BE49-F238E27FC236}">
                <a16:creationId xmlns:a16="http://schemas.microsoft.com/office/drawing/2014/main" id="{3EA65D8B-85E3-440F-910A-68A3E75ABD3E}"/>
              </a:ext>
            </a:extLst>
          </p:cNvPr>
          <p:cNvSpPr/>
          <p:nvPr/>
        </p:nvSpPr>
        <p:spPr>
          <a:xfrm flipV="1">
            <a:off x="4286100" y="3780093"/>
            <a:ext cx="555741" cy="54560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7" name="任意多边形: 形状 36">
            <a:extLst>
              <a:ext uri="{FF2B5EF4-FFF2-40B4-BE49-F238E27FC236}">
                <a16:creationId xmlns:a16="http://schemas.microsoft.com/office/drawing/2014/main" id="{69DE425F-E73D-4D73-B53D-24170B249897}"/>
              </a:ext>
            </a:extLst>
          </p:cNvPr>
          <p:cNvSpPr/>
          <p:nvPr/>
        </p:nvSpPr>
        <p:spPr>
          <a:xfrm flipH="1" flipV="1">
            <a:off x="3277945" y="2948275"/>
            <a:ext cx="201089" cy="44891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8" name="任意多边形: 形状 37">
            <a:extLst>
              <a:ext uri="{FF2B5EF4-FFF2-40B4-BE49-F238E27FC236}">
                <a16:creationId xmlns:a16="http://schemas.microsoft.com/office/drawing/2014/main" id="{DC27A406-1A09-4251-9D60-FC8B99134B78}"/>
              </a:ext>
            </a:extLst>
          </p:cNvPr>
          <p:cNvSpPr/>
          <p:nvPr/>
        </p:nvSpPr>
        <p:spPr>
          <a:xfrm flipH="1" flipV="1">
            <a:off x="4611611" y="2364612"/>
            <a:ext cx="271533" cy="94553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9" name="任意多边形: 形状 38">
            <a:extLst>
              <a:ext uri="{FF2B5EF4-FFF2-40B4-BE49-F238E27FC236}">
                <a16:creationId xmlns:a16="http://schemas.microsoft.com/office/drawing/2014/main" id="{472CE24E-28C0-4AD7-ADBF-5595C453A584}"/>
              </a:ext>
            </a:extLst>
          </p:cNvPr>
          <p:cNvSpPr/>
          <p:nvPr/>
        </p:nvSpPr>
        <p:spPr>
          <a:xfrm flipV="1">
            <a:off x="3809418" y="2364612"/>
            <a:ext cx="609371" cy="99754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0" name="任意多边形: 形状 39">
            <a:extLst>
              <a:ext uri="{FF2B5EF4-FFF2-40B4-BE49-F238E27FC236}">
                <a16:creationId xmlns:a16="http://schemas.microsoft.com/office/drawing/2014/main" id="{CA16AADB-DF08-4682-8967-85F296113A93}"/>
              </a:ext>
            </a:extLst>
          </p:cNvPr>
          <p:cNvSpPr/>
          <p:nvPr/>
        </p:nvSpPr>
        <p:spPr>
          <a:xfrm flipH="1" flipV="1">
            <a:off x="4987012" y="3746858"/>
            <a:ext cx="136715" cy="53764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1" name="矩形: 圆角 40">
            <a:extLst>
              <a:ext uri="{FF2B5EF4-FFF2-40B4-BE49-F238E27FC236}">
                <a16:creationId xmlns:a16="http://schemas.microsoft.com/office/drawing/2014/main" id="{02A4C29B-E5DE-41A8-BD3F-150107932F12}"/>
              </a:ext>
            </a:extLst>
          </p:cNvPr>
          <p:cNvSpPr/>
          <p:nvPr/>
        </p:nvSpPr>
        <p:spPr>
          <a:xfrm>
            <a:off x="1726801" y="4092463"/>
            <a:ext cx="3821184" cy="816553"/>
          </a:xfrm>
          <a:prstGeom prst="roundRect">
            <a:avLst/>
          </a:prstGeom>
          <a:ln w="28575">
            <a:solidFill>
              <a:srgbClr val="5E9DD6"/>
            </a:solidFill>
            <a:prstDash val="sysDash"/>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HK" sz="1600"/>
          </a:p>
        </p:txBody>
      </p:sp>
      <p:sp>
        <p:nvSpPr>
          <p:cNvPr id="43" name="文本框 42">
            <a:extLst>
              <a:ext uri="{FF2B5EF4-FFF2-40B4-BE49-F238E27FC236}">
                <a16:creationId xmlns:a16="http://schemas.microsoft.com/office/drawing/2014/main" id="{2FDCA8AF-712C-44F6-8468-A15415F30976}"/>
              </a:ext>
            </a:extLst>
          </p:cNvPr>
          <p:cNvSpPr txBox="1"/>
          <p:nvPr/>
        </p:nvSpPr>
        <p:spPr>
          <a:xfrm>
            <a:off x="5792382" y="2448267"/>
            <a:ext cx="2522660" cy="461665"/>
          </a:xfrm>
          <a:prstGeom prst="rect">
            <a:avLst/>
          </a:prstGeom>
          <a:noFill/>
        </p:spPr>
        <p:txBody>
          <a:bodyPr wrap="square" rtlCol="0">
            <a:spAutoFit/>
          </a:bodyPr>
          <a:lstStyle/>
          <a:p>
            <a:r>
              <a:rPr lang="en-HK" sz="2400" dirty="0"/>
              <a:t>Q = {</a:t>
            </a:r>
            <a:r>
              <a:rPr lang="en-HK" sz="2400" dirty="0">
                <a:solidFill>
                  <a:schemeClr val="bg1"/>
                </a:solidFill>
                <a:highlight>
                  <a:srgbClr val="FBAF40"/>
                </a:highlight>
              </a:rPr>
              <a:t>6</a:t>
            </a:r>
            <a:r>
              <a:rPr lang="en-HK" sz="2400" dirty="0"/>
              <a:t>, 8, </a:t>
            </a:r>
            <a:r>
              <a:rPr lang="en-HK" sz="2400" dirty="0">
                <a:solidFill>
                  <a:schemeClr val="bg1"/>
                </a:solidFill>
                <a:highlight>
                  <a:srgbClr val="5B9BD5"/>
                </a:highlight>
              </a:rPr>
              <a:t>10</a:t>
            </a:r>
            <a:r>
              <a:rPr lang="en-HK" sz="2400" dirty="0"/>
              <a:t>}</a:t>
            </a:r>
          </a:p>
        </p:txBody>
      </p:sp>
      <p:sp>
        <p:nvSpPr>
          <p:cNvPr id="44" name="文本框 43">
            <a:extLst>
              <a:ext uri="{FF2B5EF4-FFF2-40B4-BE49-F238E27FC236}">
                <a16:creationId xmlns:a16="http://schemas.microsoft.com/office/drawing/2014/main" id="{DEA6FC47-54A0-442B-B49D-C48E15090249}"/>
              </a:ext>
            </a:extLst>
          </p:cNvPr>
          <p:cNvSpPr txBox="1"/>
          <p:nvPr/>
        </p:nvSpPr>
        <p:spPr>
          <a:xfrm>
            <a:off x="5828600" y="2884879"/>
            <a:ext cx="2583262" cy="830997"/>
          </a:xfrm>
          <a:prstGeom prst="rect">
            <a:avLst/>
          </a:prstGeom>
          <a:noFill/>
        </p:spPr>
        <p:txBody>
          <a:bodyPr wrap="square" rtlCol="0">
            <a:spAutoFit/>
          </a:bodyPr>
          <a:lstStyle/>
          <a:p>
            <a:r>
              <a:rPr lang="en-HK" sz="2400" dirty="0"/>
              <a:t>S = {I</a:t>
            </a:r>
            <a:r>
              <a:rPr lang="en-HK" sz="2400" baseline="-25000" dirty="0"/>
              <a:t>1</a:t>
            </a:r>
            <a:r>
              <a:rPr lang="en-HK" sz="2400" dirty="0"/>
              <a:t>, I</a:t>
            </a:r>
            <a:r>
              <a:rPr lang="en-HK" sz="2400" baseline="-25000" dirty="0"/>
              <a:t>2</a:t>
            </a:r>
            <a:r>
              <a:rPr lang="en-HK" sz="2400" dirty="0"/>
              <a:t>, I</a:t>
            </a:r>
            <a:r>
              <a:rPr lang="en-HK" sz="2400" baseline="-25000" dirty="0"/>
              <a:t>3</a:t>
            </a:r>
            <a:r>
              <a:rPr lang="en-HK" sz="2400" dirty="0"/>
              <a:t>, I</a:t>
            </a:r>
            <a:r>
              <a:rPr lang="en-HK" sz="2400" baseline="-25000" dirty="0"/>
              <a:t>4</a:t>
            </a:r>
            <a:r>
              <a:rPr lang="en-HK" sz="2400" dirty="0"/>
              <a:t>, 5, 7, 6}</a:t>
            </a:r>
          </a:p>
        </p:txBody>
      </p:sp>
    </p:spTree>
    <p:extLst>
      <p:ext uri="{BB962C8B-B14F-4D97-AF65-F5344CB8AC3E}">
        <p14:creationId xmlns:p14="http://schemas.microsoft.com/office/powerpoint/2010/main" val="3712925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Dynamic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19</a:t>
            </a:fld>
            <a:endParaRPr lang="en-US" dirty="0"/>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0" y="1051037"/>
            <a:ext cx="7865829" cy="413124"/>
          </a:xfrm>
        </p:spPr>
        <p:txBody>
          <a:bodyPr>
            <a:normAutofit/>
          </a:bodyPr>
          <a:lstStyle/>
          <a:p>
            <a:r>
              <a:rPr lang="en-HK" sz="2000" dirty="0"/>
              <a:t>Step 3. </a:t>
            </a:r>
            <a:r>
              <a:rPr lang="en-US" altLang="zh-CN" sz="2000" dirty="0"/>
              <a:t>Process until Q = {}, S contains </a:t>
            </a:r>
            <a:r>
              <a:rPr lang="en-US" altLang="zh-CN" sz="2000" u="sng" dirty="0"/>
              <a:t>all nodes </a:t>
            </a:r>
            <a:r>
              <a:rPr lang="en-US" altLang="zh-CN" sz="2000" dirty="0"/>
              <a:t>of MFFW in the end</a:t>
            </a:r>
            <a:endParaRPr lang="en-HK" sz="2000" dirty="0"/>
          </a:p>
        </p:txBody>
      </p:sp>
      <p:sp>
        <p:nvSpPr>
          <p:cNvPr id="17" name="椭圆 16">
            <a:extLst>
              <a:ext uri="{FF2B5EF4-FFF2-40B4-BE49-F238E27FC236}">
                <a16:creationId xmlns:a16="http://schemas.microsoft.com/office/drawing/2014/main" id="{4711AC89-C74C-4101-BDC0-C42EF09539E8}"/>
              </a:ext>
            </a:extLst>
          </p:cNvPr>
          <p:cNvSpPr>
            <a:spLocks noChangeAspect="1"/>
          </p:cNvSpPr>
          <p:nvPr/>
        </p:nvSpPr>
        <p:spPr>
          <a:xfrm>
            <a:off x="1912101" y="4269485"/>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1</a:t>
            </a:r>
          </a:p>
        </p:txBody>
      </p:sp>
      <p:sp>
        <p:nvSpPr>
          <p:cNvPr id="18" name="椭圆 17">
            <a:extLst>
              <a:ext uri="{FF2B5EF4-FFF2-40B4-BE49-F238E27FC236}">
                <a16:creationId xmlns:a16="http://schemas.microsoft.com/office/drawing/2014/main" id="{BBA7D250-E024-43DB-B033-918B40B4846F}"/>
              </a:ext>
            </a:extLst>
          </p:cNvPr>
          <p:cNvSpPr>
            <a:spLocks noChangeAspect="1"/>
          </p:cNvSpPr>
          <p:nvPr/>
        </p:nvSpPr>
        <p:spPr>
          <a:xfrm>
            <a:off x="2943106" y="4269482"/>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2</a:t>
            </a:r>
          </a:p>
        </p:txBody>
      </p:sp>
      <p:sp>
        <p:nvSpPr>
          <p:cNvPr id="19" name="椭圆 18">
            <a:extLst>
              <a:ext uri="{FF2B5EF4-FFF2-40B4-BE49-F238E27FC236}">
                <a16:creationId xmlns:a16="http://schemas.microsoft.com/office/drawing/2014/main" id="{D939829B-B5AF-4D42-8A53-C95916981C51}"/>
              </a:ext>
            </a:extLst>
          </p:cNvPr>
          <p:cNvSpPr>
            <a:spLocks noChangeAspect="1"/>
          </p:cNvSpPr>
          <p:nvPr/>
        </p:nvSpPr>
        <p:spPr>
          <a:xfrm>
            <a:off x="3919039"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3</a:t>
            </a:r>
          </a:p>
        </p:txBody>
      </p:sp>
      <p:sp>
        <p:nvSpPr>
          <p:cNvPr id="20" name="椭圆 19">
            <a:extLst>
              <a:ext uri="{FF2B5EF4-FFF2-40B4-BE49-F238E27FC236}">
                <a16:creationId xmlns:a16="http://schemas.microsoft.com/office/drawing/2014/main" id="{05E6AF4E-C063-4AB2-8AC9-C1E28F082405}"/>
              </a:ext>
            </a:extLst>
          </p:cNvPr>
          <p:cNvSpPr>
            <a:spLocks noChangeAspect="1"/>
          </p:cNvSpPr>
          <p:nvPr/>
        </p:nvSpPr>
        <p:spPr>
          <a:xfrm>
            <a:off x="4861428"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4</a:t>
            </a:r>
          </a:p>
        </p:txBody>
      </p:sp>
      <p:sp>
        <p:nvSpPr>
          <p:cNvPr id="21" name="椭圆 20">
            <a:extLst>
              <a:ext uri="{FF2B5EF4-FFF2-40B4-BE49-F238E27FC236}">
                <a16:creationId xmlns:a16="http://schemas.microsoft.com/office/drawing/2014/main" id="{7F5D152F-77CB-4676-A31A-B637A1A92288}"/>
              </a:ext>
            </a:extLst>
          </p:cNvPr>
          <p:cNvSpPr>
            <a:spLocks noChangeAspect="1"/>
          </p:cNvSpPr>
          <p:nvPr/>
        </p:nvSpPr>
        <p:spPr>
          <a:xfrm>
            <a:off x="3432844" y="3313899"/>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5</a:t>
            </a:r>
            <a:endParaRPr lang="en-HK" dirty="0">
              <a:solidFill>
                <a:schemeClr val="tx1"/>
              </a:solidFill>
            </a:endParaRPr>
          </a:p>
        </p:txBody>
      </p:sp>
      <p:sp>
        <p:nvSpPr>
          <p:cNvPr id="22" name="椭圆 21">
            <a:extLst>
              <a:ext uri="{FF2B5EF4-FFF2-40B4-BE49-F238E27FC236}">
                <a16:creationId xmlns:a16="http://schemas.microsoft.com/office/drawing/2014/main" id="{E1516DCC-5010-4571-977D-6930BBD6DA3E}"/>
              </a:ext>
            </a:extLst>
          </p:cNvPr>
          <p:cNvSpPr>
            <a:spLocks noChangeAspect="1"/>
          </p:cNvSpPr>
          <p:nvPr/>
        </p:nvSpPr>
        <p:spPr>
          <a:xfrm>
            <a:off x="2275076" y="328066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7</a:t>
            </a:r>
            <a:endParaRPr lang="en-HK" dirty="0">
              <a:solidFill>
                <a:schemeClr val="tx1"/>
              </a:solidFill>
            </a:endParaRPr>
          </a:p>
        </p:txBody>
      </p:sp>
      <p:sp>
        <p:nvSpPr>
          <p:cNvPr id="23" name="椭圆 22">
            <a:extLst>
              <a:ext uri="{FF2B5EF4-FFF2-40B4-BE49-F238E27FC236}">
                <a16:creationId xmlns:a16="http://schemas.microsoft.com/office/drawing/2014/main" id="{356F140D-52FD-42DA-9701-9EE51ECF4BB0}"/>
              </a:ext>
            </a:extLst>
          </p:cNvPr>
          <p:cNvSpPr>
            <a:spLocks noChangeAspect="1"/>
          </p:cNvSpPr>
          <p:nvPr/>
        </p:nvSpPr>
        <p:spPr>
          <a:xfrm>
            <a:off x="4630722" y="3313899"/>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a:solidFill>
                  <a:schemeClr val="tx1"/>
                </a:solidFill>
              </a:rPr>
              <a:t>6</a:t>
            </a:r>
            <a:endParaRPr lang="en-HK" dirty="0">
              <a:solidFill>
                <a:schemeClr val="tx1"/>
              </a:solidFill>
            </a:endParaRPr>
          </a:p>
        </p:txBody>
      </p:sp>
      <p:sp>
        <p:nvSpPr>
          <p:cNvPr id="24" name="椭圆 23">
            <a:extLst>
              <a:ext uri="{FF2B5EF4-FFF2-40B4-BE49-F238E27FC236}">
                <a16:creationId xmlns:a16="http://schemas.microsoft.com/office/drawing/2014/main" id="{0616FB33-D19F-4863-A257-3F2BB27EFDE6}"/>
              </a:ext>
            </a:extLst>
          </p:cNvPr>
          <p:cNvSpPr>
            <a:spLocks noChangeAspect="1"/>
          </p:cNvSpPr>
          <p:nvPr/>
        </p:nvSpPr>
        <p:spPr>
          <a:xfrm>
            <a:off x="3047257" y="2482082"/>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8</a:t>
            </a:r>
            <a:endParaRPr lang="en-HK" dirty="0">
              <a:solidFill>
                <a:schemeClr val="tx1"/>
              </a:solidFill>
            </a:endParaRPr>
          </a:p>
        </p:txBody>
      </p:sp>
      <p:sp>
        <p:nvSpPr>
          <p:cNvPr id="25" name="椭圆 24">
            <a:extLst>
              <a:ext uri="{FF2B5EF4-FFF2-40B4-BE49-F238E27FC236}">
                <a16:creationId xmlns:a16="http://schemas.microsoft.com/office/drawing/2014/main" id="{88572D31-0994-406E-9B71-51860E95B941}"/>
              </a:ext>
            </a:extLst>
          </p:cNvPr>
          <p:cNvSpPr>
            <a:spLocks noChangeAspect="1"/>
          </p:cNvSpPr>
          <p:nvPr/>
        </p:nvSpPr>
        <p:spPr>
          <a:xfrm>
            <a:off x="2438209" y="1982074"/>
            <a:ext cx="461411" cy="46619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HK">
                <a:solidFill>
                  <a:schemeClr val="tx1"/>
                </a:solidFill>
              </a:rPr>
              <a:t>9</a:t>
            </a:r>
            <a:endParaRPr lang="en-HK" dirty="0">
              <a:solidFill>
                <a:schemeClr val="tx1"/>
              </a:solidFill>
            </a:endParaRPr>
          </a:p>
        </p:txBody>
      </p:sp>
      <p:sp>
        <p:nvSpPr>
          <p:cNvPr id="26" name="椭圆 25">
            <a:extLst>
              <a:ext uri="{FF2B5EF4-FFF2-40B4-BE49-F238E27FC236}">
                <a16:creationId xmlns:a16="http://schemas.microsoft.com/office/drawing/2014/main" id="{4211B810-15EB-4CC0-B478-8C6BD941627B}"/>
              </a:ext>
            </a:extLst>
          </p:cNvPr>
          <p:cNvSpPr>
            <a:spLocks noChangeAspect="1"/>
          </p:cNvSpPr>
          <p:nvPr/>
        </p:nvSpPr>
        <p:spPr>
          <a:xfrm>
            <a:off x="4286101" y="1921751"/>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a:solidFill>
                  <a:schemeClr val="tx1"/>
                </a:solidFill>
              </a:rPr>
              <a:t>10</a:t>
            </a:r>
            <a:endParaRPr lang="en-HK" dirty="0">
              <a:solidFill>
                <a:schemeClr val="tx1"/>
              </a:solidFill>
            </a:endParaRPr>
          </a:p>
        </p:txBody>
      </p:sp>
      <p:cxnSp>
        <p:nvCxnSpPr>
          <p:cNvPr id="27" name="直接箭头连接符 26">
            <a:extLst>
              <a:ext uri="{FF2B5EF4-FFF2-40B4-BE49-F238E27FC236}">
                <a16:creationId xmlns:a16="http://schemas.microsoft.com/office/drawing/2014/main" id="{0A13E689-6344-4AD7-8F19-53A92AD73309}"/>
              </a:ext>
            </a:extLst>
          </p:cNvPr>
          <p:cNvCxnSpPr>
            <a:cxnSpLocks/>
            <a:stCxn id="19" idx="1"/>
            <a:endCxn id="22" idx="5"/>
          </p:cNvCxnSpPr>
          <p:nvPr/>
        </p:nvCxnSpPr>
        <p:spPr>
          <a:xfrm flipH="1" flipV="1">
            <a:off x="2668915" y="3678586"/>
            <a:ext cx="1317696" cy="6591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4EF0B142-8683-41F2-94F9-15B94DE752F0}"/>
              </a:ext>
            </a:extLst>
          </p:cNvPr>
          <p:cNvCxnSpPr>
            <a:cxnSpLocks/>
            <a:stCxn id="22" idx="0"/>
            <a:endCxn id="25" idx="4"/>
          </p:cNvCxnSpPr>
          <p:nvPr/>
        </p:nvCxnSpPr>
        <p:spPr>
          <a:xfrm flipV="1">
            <a:off x="2505781" y="2448268"/>
            <a:ext cx="163134" cy="832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3663D236-1657-43EC-B81D-9904895D4D73}"/>
              </a:ext>
            </a:extLst>
          </p:cNvPr>
          <p:cNvCxnSpPr>
            <a:cxnSpLocks/>
            <a:stCxn id="24" idx="1"/>
            <a:endCxn id="25" idx="5"/>
          </p:cNvCxnSpPr>
          <p:nvPr/>
        </p:nvCxnSpPr>
        <p:spPr>
          <a:xfrm flipH="1" flipV="1">
            <a:off x="2832049" y="2379996"/>
            <a:ext cx="282780" cy="170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81E36377-17DA-45D8-BF61-2E4424FB77C0}"/>
              </a:ext>
            </a:extLst>
          </p:cNvPr>
          <p:cNvCxnSpPr>
            <a:cxnSpLocks/>
            <a:stCxn id="25" idx="0"/>
          </p:cNvCxnSpPr>
          <p:nvPr/>
        </p:nvCxnSpPr>
        <p:spPr>
          <a:xfrm flipH="1" flipV="1">
            <a:off x="2668914" y="1637233"/>
            <a:ext cx="1" cy="3448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A073AC2-EF6E-445F-8A16-8E826C3FE47B}"/>
              </a:ext>
            </a:extLst>
          </p:cNvPr>
          <p:cNvCxnSpPr>
            <a:cxnSpLocks/>
          </p:cNvCxnSpPr>
          <p:nvPr/>
        </p:nvCxnSpPr>
        <p:spPr>
          <a:xfrm flipV="1">
            <a:off x="4516807" y="1637233"/>
            <a:ext cx="0" cy="2845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任意多边形: 形状 31">
            <a:extLst>
              <a:ext uri="{FF2B5EF4-FFF2-40B4-BE49-F238E27FC236}">
                <a16:creationId xmlns:a16="http://schemas.microsoft.com/office/drawing/2014/main" id="{D0C82A0B-2A51-4D9B-837A-E74F370D607F}"/>
              </a:ext>
            </a:extLst>
          </p:cNvPr>
          <p:cNvSpPr/>
          <p:nvPr/>
        </p:nvSpPr>
        <p:spPr>
          <a:xfrm flipV="1">
            <a:off x="1993984" y="3667316"/>
            <a:ext cx="325714" cy="65917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3" name="任意多边形: 形状 32">
            <a:extLst>
              <a:ext uri="{FF2B5EF4-FFF2-40B4-BE49-F238E27FC236}">
                <a16:creationId xmlns:a16="http://schemas.microsoft.com/office/drawing/2014/main" id="{83DDBDBE-A4F9-4F98-870D-833DEDB2A016}"/>
              </a:ext>
            </a:extLst>
          </p:cNvPr>
          <p:cNvSpPr/>
          <p:nvPr/>
        </p:nvSpPr>
        <p:spPr>
          <a:xfrm flipH="1" flipV="1">
            <a:off x="3508649" y="2737612"/>
            <a:ext cx="1371552" cy="167275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4" name="任意多边形: 形状 33">
            <a:extLst>
              <a:ext uri="{FF2B5EF4-FFF2-40B4-BE49-F238E27FC236}">
                <a16:creationId xmlns:a16="http://schemas.microsoft.com/office/drawing/2014/main" id="{0D9FC1FC-24DD-416A-BDAA-727826D5815A}"/>
              </a:ext>
            </a:extLst>
          </p:cNvPr>
          <p:cNvSpPr/>
          <p:nvPr/>
        </p:nvSpPr>
        <p:spPr>
          <a:xfrm flipV="1">
            <a:off x="3345941" y="3772582"/>
            <a:ext cx="291452" cy="58770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5" name="任意多边形: 形状 34">
            <a:extLst>
              <a:ext uri="{FF2B5EF4-FFF2-40B4-BE49-F238E27FC236}">
                <a16:creationId xmlns:a16="http://schemas.microsoft.com/office/drawing/2014/main" id="{FF35705B-51F0-413A-95AA-C539E634F0D7}"/>
              </a:ext>
            </a:extLst>
          </p:cNvPr>
          <p:cNvSpPr/>
          <p:nvPr/>
        </p:nvSpPr>
        <p:spPr>
          <a:xfrm flipV="1">
            <a:off x="2323156" y="3731838"/>
            <a:ext cx="1202044" cy="605916"/>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6" name="任意多边形: 形状 35">
            <a:extLst>
              <a:ext uri="{FF2B5EF4-FFF2-40B4-BE49-F238E27FC236}">
                <a16:creationId xmlns:a16="http://schemas.microsoft.com/office/drawing/2014/main" id="{3EA65D8B-85E3-440F-910A-68A3E75ABD3E}"/>
              </a:ext>
            </a:extLst>
          </p:cNvPr>
          <p:cNvSpPr/>
          <p:nvPr/>
        </p:nvSpPr>
        <p:spPr>
          <a:xfrm flipV="1">
            <a:off x="4286100" y="3780093"/>
            <a:ext cx="555741" cy="54560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7" name="任意多边形: 形状 36">
            <a:extLst>
              <a:ext uri="{FF2B5EF4-FFF2-40B4-BE49-F238E27FC236}">
                <a16:creationId xmlns:a16="http://schemas.microsoft.com/office/drawing/2014/main" id="{69DE425F-E73D-4D73-B53D-24170B249897}"/>
              </a:ext>
            </a:extLst>
          </p:cNvPr>
          <p:cNvSpPr/>
          <p:nvPr/>
        </p:nvSpPr>
        <p:spPr>
          <a:xfrm flipH="1" flipV="1">
            <a:off x="3277945" y="2948275"/>
            <a:ext cx="201089" cy="44891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8" name="任意多边形: 形状 37">
            <a:extLst>
              <a:ext uri="{FF2B5EF4-FFF2-40B4-BE49-F238E27FC236}">
                <a16:creationId xmlns:a16="http://schemas.microsoft.com/office/drawing/2014/main" id="{DC27A406-1A09-4251-9D60-FC8B99134B78}"/>
              </a:ext>
            </a:extLst>
          </p:cNvPr>
          <p:cNvSpPr/>
          <p:nvPr/>
        </p:nvSpPr>
        <p:spPr>
          <a:xfrm flipH="1" flipV="1">
            <a:off x="4611611" y="2364612"/>
            <a:ext cx="271533" cy="94553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9" name="任意多边形: 形状 38">
            <a:extLst>
              <a:ext uri="{FF2B5EF4-FFF2-40B4-BE49-F238E27FC236}">
                <a16:creationId xmlns:a16="http://schemas.microsoft.com/office/drawing/2014/main" id="{472CE24E-28C0-4AD7-ADBF-5595C453A584}"/>
              </a:ext>
            </a:extLst>
          </p:cNvPr>
          <p:cNvSpPr/>
          <p:nvPr/>
        </p:nvSpPr>
        <p:spPr>
          <a:xfrm flipV="1">
            <a:off x="3809418" y="2364612"/>
            <a:ext cx="609371" cy="99754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0" name="任意多边形: 形状 39">
            <a:extLst>
              <a:ext uri="{FF2B5EF4-FFF2-40B4-BE49-F238E27FC236}">
                <a16:creationId xmlns:a16="http://schemas.microsoft.com/office/drawing/2014/main" id="{CA16AADB-DF08-4682-8967-85F296113A93}"/>
              </a:ext>
            </a:extLst>
          </p:cNvPr>
          <p:cNvSpPr/>
          <p:nvPr/>
        </p:nvSpPr>
        <p:spPr>
          <a:xfrm flipH="1" flipV="1">
            <a:off x="4987012" y="3746858"/>
            <a:ext cx="136715" cy="53764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1" name="矩形: 圆角 40">
            <a:extLst>
              <a:ext uri="{FF2B5EF4-FFF2-40B4-BE49-F238E27FC236}">
                <a16:creationId xmlns:a16="http://schemas.microsoft.com/office/drawing/2014/main" id="{02A4C29B-E5DE-41A8-BD3F-150107932F12}"/>
              </a:ext>
            </a:extLst>
          </p:cNvPr>
          <p:cNvSpPr/>
          <p:nvPr/>
        </p:nvSpPr>
        <p:spPr>
          <a:xfrm>
            <a:off x="1726801" y="4092463"/>
            <a:ext cx="3821184" cy="816553"/>
          </a:xfrm>
          <a:prstGeom prst="roundRect">
            <a:avLst/>
          </a:prstGeom>
          <a:ln w="28575">
            <a:solidFill>
              <a:srgbClr val="5E9DD6"/>
            </a:solidFill>
            <a:prstDash val="sysDash"/>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HK" sz="1600"/>
          </a:p>
        </p:txBody>
      </p:sp>
      <p:sp>
        <p:nvSpPr>
          <p:cNvPr id="43" name="文本框 42">
            <a:extLst>
              <a:ext uri="{FF2B5EF4-FFF2-40B4-BE49-F238E27FC236}">
                <a16:creationId xmlns:a16="http://schemas.microsoft.com/office/drawing/2014/main" id="{2FDCA8AF-712C-44F6-8468-A15415F30976}"/>
              </a:ext>
            </a:extLst>
          </p:cNvPr>
          <p:cNvSpPr txBox="1"/>
          <p:nvPr/>
        </p:nvSpPr>
        <p:spPr>
          <a:xfrm>
            <a:off x="5792382" y="2448267"/>
            <a:ext cx="2522660" cy="461665"/>
          </a:xfrm>
          <a:prstGeom prst="rect">
            <a:avLst/>
          </a:prstGeom>
          <a:noFill/>
        </p:spPr>
        <p:txBody>
          <a:bodyPr wrap="square" rtlCol="0">
            <a:spAutoFit/>
          </a:bodyPr>
          <a:lstStyle/>
          <a:p>
            <a:r>
              <a:rPr lang="en-HK" sz="2400" dirty="0"/>
              <a:t>Q = {</a:t>
            </a:r>
            <a:r>
              <a:rPr lang="en-HK" sz="2400" dirty="0">
                <a:solidFill>
                  <a:schemeClr val="bg1"/>
                </a:solidFill>
                <a:highlight>
                  <a:srgbClr val="FBAF40"/>
                </a:highlight>
              </a:rPr>
              <a:t>8</a:t>
            </a:r>
            <a:r>
              <a:rPr lang="en-HK" sz="2400" dirty="0"/>
              <a:t>, 10, </a:t>
            </a:r>
            <a:r>
              <a:rPr lang="en-HK" sz="2400" dirty="0">
                <a:solidFill>
                  <a:schemeClr val="bg1"/>
                </a:solidFill>
                <a:highlight>
                  <a:srgbClr val="5B9BD5"/>
                </a:highlight>
              </a:rPr>
              <a:t>9</a:t>
            </a:r>
            <a:r>
              <a:rPr lang="en-HK" sz="2400" dirty="0"/>
              <a:t>}</a:t>
            </a:r>
          </a:p>
        </p:txBody>
      </p:sp>
      <p:sp>
        <p:nvSpPr>
          <p:cNvPr id="44" name="文本框 43">
            <a:extLst>
              <a:ext uri="{FF2B5EF4-FFF2-40B4-BE49-F238E27FC236}">
                <a16:creationId xmlns:a16="http://schemas.microsoft.com/office/drawing/2014/main" id="{DEA6FC47-54A0-442B-B49D-C48E15090249}"/>
              </a:ext>
            </a:extLst>
          </p:cNvPr>
          <p:cNvSpPr txBox="1"/>
          <p:nvPr/>
        </p:nvSpPr>
        <p:spPr>
          <a:xfrm>
            <a:off x="5828600" y="2884879"/>
            <a:ext cx="2583262" cy="830997"/>
          </a:xfrm>
          <a:prstGeom prst="rect">
            <a:avLst/>
          </a:prstGeom>
          <a:noFill/>
        </p:spPr>
        <p:txBody>
          <a:bodyPr wrap="square" rtlCol="0">
            <a:spAutoFit/>
          </a:bodyPr>
          <a:lstStyle/>
          <a:p>
            <a:r>
              <a:rPr lang="en-HK" sz="2400" dirty="0"/>
              <a:t>S = {I</a:t>
            </a:r>
            <a:r>
              <a:rPr lang="en-HK" sz="2400" baseline="-25000" dirty="0"/>
              <a:t>1</a:t>
            </a:r>
            <a:r>
              <a:rPr lang="en-HK" sz="2400" dirty="0"/>
              <a:t>, I</a:t>
            </a:r>
            <a:r>
              <a:rPr lang="en-HK" sz="2400" baseline="-25000" dirty="0"/>
              <a:t>2</a:t>
            </a:r>
            <a:r>
              <a:rPr lang="en-HK" sz="2400" dirty="0"/>
              <a:t>, I</a:t>
            </a:r>
            <a:r>
              <a:rPr lang="en-HK" sz="2400" baseline="-25000" dirty="0"/>
              <a:t>3</a:t>
            </a:r>
            <a:r>
              <a:rPr lang="en-HK" sz="2400" dirty="0"/>
              <a:t>, I</a:t>
            </a:r>
            <a:r>
              <a:rPr lang="en-HK" sz="2400" baseline="-25000" dirty="0"/>
              <a:t>4</a:t>
            </a:r>
            <a:r>
              <a:rPr lang="en-HK" sz="2400" dirty="0"/>
              <a:t>, 5, 7, 6, 8}</a:t>
            </a:r>
          </a:p>
        </p:txBody>
      </p:sp>
    </p:spTree>
    <p:extLst>
      <p:ext uri="{BB962C8B-B14F-4D97-AF65-F5344CB8AC3E}">
        <p14:creationId xmlns:p14="http://schemas.microsoft.com/office/powerpoint/2010/main" val="211072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610277"/>
            <a:ext cx="7886700" cy="413124"/>
          </a:xfrm>
        </p:spPr>
        <p:txBody>
          <a:bodyPr>
            <a:noAutofit/>
          </a:bodyPr>
          <a:lstStyle/>
          <a:p>
            <a:r>
              <a:rPr lang="en-US" altLang="zh-CN" sz="3000" dirty="0"/>
              <a:t>Outline</a:t>
            </a:r>
            <a:endParaRPr lang="en-US" sz="3000" dirty="0"/>
          </a:p>
        </p:txBody>
      </p:sp>
      <p:sp>
        <p:nvSpPr>
          <p:cNvPr id="3" name="Content Placeholder 2"/>
          <p:cNvSpPr>
            <a:spLocks noGrp="1"/>
          </p:cNvSpPr>
          <p:nvPr>
            <p:ph idx="1"/>
          </p:nvPr>
        </p:nvSpPr>
        <p:spPr>
          <a:xfrm>
            <a:off x="628650" y="1191667"/>
            <a:ext cx="7886700" cy="2877882"/>
          </a:xfrm>
        </p:spPr>
        <p:txBody>
          <a:bodyPr>
            <a:normAutofit/>
          </a:bodyPr>
          <a:lstStyle/>
          <a:p>
            <a:r>
              <a:rPr lang="en-US" altLang="zh-CN" dirty="0"/>
              <a:t>Preliminaries</a:t>
            </a:r>
          </a:p>
          <a:p>
            <a:r>
              <a:rPr lang="en-US" dirty="0"/>
              <a:t>Motivation</a:t>
            </a:r>
          </a:p>
          <a:p>
            <a:r>
              <a:rPr lang="en-US" dirty="0"/>
              <a:t>Maximum Fanout-Free Windows &amp; Enumeration Algorithms</a:t>
            </a:r>
          </a:p>
          <a:p>
            <a:r>
              <a:rPr lang="en-US" dirty="0"/>
              <a:t>Experimental Results</a:t>
            </a:r>
          </a:p>
          <a:p>
            <a:r>
              <a:rPr lang="en-US" dirty="0"/>
              <a:t>Application - Rewriting</a:t>
            </a:r>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p:txBody>
          <a:bodyPr/>
          <a:lstStyle/>
          <a:p>
            <a:fld id="{B42BFE98-95D5-6943-8DB5-5A5581856B8C}" type="slidenum">
              <a:rPr lang="en-US" smtClean="0"/>
              <a:t>2</a:t>
            </a:fld>
            <a:endParaRPr lang="en-US"/>
          </a:p>
        </p:txBody>
      </p:sp>
    </p:spTree>
    <p:extLst>
      <p:ext uri="{BB962C8B-B14F-4D97-AF65-F5344CB8AC3E}">
        <p14:creationId xmlns:p14="http://schemas.microsoft.com/office/powerpoint/2010/main" val="771151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Dynamic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20</a:t>
            </a:fld>
            <a:endParaRPr lang="en-US" dirty="0"/>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0" y="1051037"/>
            <a:ext cx="7865829" cy="413124"/>
          </a:xfrm>
        </p:spPr>
        <p:txBody>
          <a:bodyPr>
            <a:normAutofit/>
          </a:bodyPr>
          <a:lstStyle/>
          <a:p>
            <a:r>
              <a:rPr lang="en-HK" sz="2000" dirty="0"/>
              <a:t>Step 3. </a:t>
            </a:r>
            <a:r>
              <a:rPr lang="en-US" altLang="zh-CN" sz="2000" dirty="0"/>
              <a:t>Process until Q = {}, S contains </a:t>
            </a:r>
            <a:r>
              <a:rPr lang="en-US" altLang="zh-CN" sz="2000" u="sng" dirty="0"/>
              <a:t>all nodes </a:t>
            </a:r>
            <a:r>
              <a:rPr lang="en-US" altLang="zh-CN" sz="2000" dirty="0"/>
              <a:t>of MFFW in the end</a:t>
            </a:r>
            <a:endParaRPr lang="en-HK" sz="2000" dirty="0"/>
          </a:p>
        </p:txBody>
      </p:sp>
      <p:sp>
        <p:nvSpPr>
          <p:cNvPr id="17" name="椭圆 16">
            <a:extLst>
              <a:ext uri="{FF2B5EF4-FFF2-40B4-BE49-F238E27FC236}">
                <a16:creationId xmlns:a16="http://schemas.microsoft.com/office/drawing/2014/main" id="{4711AC89-C74C-4101-BDC0-C42EF09539E8}"/>
              </a:ext>
            </a:extLst>
          </p:cNvPr>
          <p:cNvSpPr>
            <a:spLocks noChangeAspect="1"/>
          </p:cNvSpPr>
          <p:nvPr/>
        </p:nvSpPr>
        <p:spPr>
          <a:xfrm>
            <a:off x="1912101" y="4269485"/>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1</a:t>
            </a:r>
          </a:p>
        </p:txBody>
      </p:sp>
      <p:sp>
        <p:nvSpPr>
          <p:cNvPr id="18" name="椭圆 17">
            <a:extLst>
              <a:ext uri="{FF2B5EF4-FFF2-40B4-BE49-F238E27FC236}">
                <a16:creationId xmlns:a16="http://schemas.microsoft.com/office/drawing/2014/main" id="{BBA7D250-E024-43DB-B033-918B40B4846F}"/>
              </a:ext>
            </a:extLst>
          </p:cNvPr>
          <p:cNvSpPr>
            <a:spLocks noChangeAspect="1"/>
          </p:cNvSpPr>
          <p:nvPr/>
        </p:nvSpPr>
        <p:spPr>
          <a:xfrm>
            <a:off x="2943106" y="4269482"/>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2</a:t>
            </a:r>
          </a:p>
        </p:txBody>
      </p:sp>
      <p:sp>
        <p:nvSpPr>
          <p:cNvPr id="19" name="椭圆 18">
            <a:extLst>
              <a:ext uri="{FF2B5EF4-FFF2-40B4-BE49-F238E27FC236}">
                <a16:creationId xmlns:a16="http://schemas.microsoft.com/office/drawing/2014/main" id="{D939829B-B5AF-4D42-8A53-C95916981C51}"/>
              </a:ext>
            </a:extLst>
          </p:cNvPr>
          <p:cNvSpPr>
            <a:spLocks noChangeAspect="1"/>
          </p:cNvSpPr>
          <p:nvPr/>
        </p:nvSpPr>
        <p:spPr>
          <a:xfrm>
            <a:off x="3919039"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3</a:t>
            </a:r>
          </a:p>
        </p:txBody>
      </p:sp>
      <p:sp>
        <p:nvSpPr>
          <p:cNvPr id="20" name="椭圆 19">
            <a:extLst>
              <a:ext uri="{FF2B5EF4-FFF2-40B4-BE49-F238E27FC236}">
                <a16:creationId xmlns:a16="http://schemas.microsoft.com/office/drawing/2014/main" id="{05E6AF4E-C063-4AB2-8AC9-C1E28F082405}"/>
              </a:ext>
            </a:extLst>
          </p:cNvPr>
          <p:cNvSpPr>
            <a:spLocks noChangeAspect="1"/>
          </p:cNvSpPr>
          <p:nvPr/>
        </p:nvSpPr>
        <p:spPr>
          <a:xfrm>
            <a:off x="4861428"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4</a:t>
            </a:r>
          </a:p>
        </p:txBody>
      </p:sp>
      <p:sp>
        <p:nvSpPr>
          <p:cNvPr id="21" name="椭圆 20">
            <a:extLst>
              <a:ext uri="{FF2B5EF4-FFF2-40B4-BE49-F238E27FC236}">
                <a16:creationId xmlns:a16="http://schemas.microsoft.com/office/drawing/2014/main" id="{7F5D152F-77CB-4676-A31A-B637A1A92288}"/>
              </a:ext>
            </a:extLst>
          </p:cNvPr>
          <p:cNvSpPr>
            <a:spLocks noChangeAspect="1"/>
          </p:cNvSpPr>
          <p:nvPr/>
        </p:nvSpPr>
        <p:spPr>
          <a:xfrm>
            <a:off x="3432844" y="3313899"/>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5</a:t>
            </a:r>
            <a:endParaRPr lang="en-HK" dirty="0">
              <a:solidFill>
                <a:schemeClr val="tx1"/>
              </a:solidFill>
            </a:endParaRPr>
          </a:p>
        </p:txBody>
      </p:sp>
      <p:sp>
        <p:nvSpPr>
          <p:cNvPr id="22" name="椭圆 21">
            <a:extLst>
              <a:ext uri="{FF2B5EF4-FFF2-40B4-BE49-F238E27FC236}">
                <a16:creationId xmlns:a16="http://schemas.microsoft.com/office/drawing/2014/main" id="{E1516DCC-5010-4571-977D-6930BBD6DA3E}"/>
              </a:ext>
            </a:extLst>
          </p:cNvPr>
          <p:cNvSpPr>
            <a:spLocks noChangeAspect="1"/>
          </p:cNvSpPr>
          <p:nvPr/>
        </p:nvSpPr>
        <p:spPr>
          <a:xfrm>
            <a:off x="2275076" y="328066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7</a:t>
            </a:r>
            <a:endParaRPr lang="en-HK" dirty="0">
              <a:solidFill>
                <a:schemeClr val="tx1"/>
              </a:solidFill>
            </a:endParaRPr>
          </a:p>
        </p:txBody>
      </p:sp>
      <p:sp>
        <p:nvSpPr>
          <p:cNvPr id="23" name="椭圆 22">
            <a:extLst>
              <a:ext uri="{FF2B5EF4-FFF2-40B4-BE49-F238E27FC236}">
                <a16:creationId xmlns:a16="http://schemas.microsoft.com/office/drawing/2014/main" id="{356F140D-52FD-42DA-9701-9EE51ECF4BB0}"/>
              </a:ext>
            </a:extLst>
          </p:cNvPr>
          <p:cNvSpPr>
            <a:spLocks noChangeAspect="1"/>
          </p:cNvSpPr>
          <p:nvPr/>
        </p:nvSpPr>
        <p:spPr>
          <a:xfrm>
            <a:off x="4630722" y="3313899"/>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a:solidFill>
                  <a:schemeClr val="tx1"/>
                </a:solidFill>
              </a:rPr>
              <a:t>6</a:t>
            </a:r>
            <a:endParaRPr lang="en-HK" dirty="0">
              <a:solidFill>
                <a:schemeClr val="tx1"/>
              </a:solidFill>
            </a:endParaRPr>
          </a:p>
        </p:txBody>
      </p:sp>
      <p:sp>
        <p:nvSpPr>
          <p:cNvPr id="24" name="椭圆 23">
            <a:extLst>
              <a:ext uri="{FF2B5EF4-FFF2-40B4-BE49-F238E27FC236}">
                <a16:creationId xmlns:a16="http://schemas.microsoft.com/office/drawing/2014/main" id="{0616FB33-D19F-4863-A257-3F2BB27EFDE6}"/>
              </a:ext>
            </a:extLst>
          </p:cNvPr>
          <p:cNvSpPr>
            <a:spLocks noChangeAspect="1"/>
          </p:cNvSpPr>
          <p:nvPr/>
        </p:nvSpPr>
        <p:spPr>
          <a:xfrm>
            <a:off x="3047257" y="2482082"/>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8</a:t>
            </a:r>
            <a:endParaRPr lang="en-HK" dirty="0">
              <a:solidFill>
                <a:schemeClr val="tx1"/>
              </a:solidFill>
            </a:endParaRPr>
          </a:p>
        </p:txBody>
      </p:sp>
      <p:sp>
        <p:nvSpPr>
          <p:cNvPr id="25" name="椭圆 24">
            <a:extLst>
              <a:ext uri="{FF2B5EF4-FFF2-40B4-BE49-F238E27FC236}">
                <a16:creationId xmlns:a16="http://schemas.microsoft.com/office/drawing/2014/main" id="{88572D31-0994-406E-9B71-51860E95B941}"/>
              </a:ext>
            </a:extLst>
          </p:cNvPr>
          <p:cNvSpPr>
            <a:spLocks noChangeAspect="1"/>
          </p:cNvSpPr>
          <p:nvPr/>
        </p:nvSpPr>
        <p:spPr>
          <a:xfrm>
            <a:off x="2438209" y="198207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9</a:t>
            </a:r>
            <a:endParaRPr lang="en-HK" dirty="0">
              <a:solidFill>
                <a:schemeClr val="tx1"/>
              </a:solidFill>
            </a:endParaRPr>
          </a:p>
        </p:txBody>
      </p:sp>
      <p:sp>
        <p:nvSpPr>
          <p:cNvPr id="26" name="椭圆 25">
            <a:extLst>
              <a:ext uri="{FF2B5EF4-FFF2-40B4-BE49-F238E27FC236}">
                <a16:creationId xmlns:a16="http://schemas.microsoft.com/office/drawing/2014/main" id="{4211B810-15EB-4CC0-B478-8C6BD941627B}"/>
              </a:ext>
            </a:extLst>
          </p:cNvPr>
          <p:cNvSpPr>
            <a:spLocks noChangeAspect="1"/>
          </p:cNvSpPr>
          <p:nvPr/>
        </p:nvSpPr>
        <p:spPr>
          <a:xfrm>
            <a:off x="4286101" y="1921751"/>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a:solidFill>
                  <a:schemeClr val="tx1"/>
                </a:solidFill>
              </a:rPr>
              <a:t>10</a:t>
            </a:r>
            <a:endParaRPr lang="en-HK" dirty="0">
              <a:solidFill>
                <a:schemeClr val="tx1"/>
              </a:solidFill>
            </a:endParaRPr>
          </a:p>
        </p:txBody>
      </p:sp>
      <p:cxnSp>
        <p:nvCxnSpPr>
          <p:cNvPr id="27" name="直接箭头连接符 26">
            <a:extLst>
              <a:ext uri="{FF2B5EF4-FFF2-40B4-BE49-F238E27FC236}">
                <a16:creationId xmlns:a16="http://schemas.microsoft.com/office/drawing/2014/main" id="{0A13E689-6344-4AD7-8F19-53A92AD73309}"/>
              </a:ext>
            </a:extLst>
          </p:cNvPr>
          <p:cNvCxnSpPr>
            <a:cxnSpLocks/>
            <a:stCxn id="19" idx="1"/>
            <a:endCxn id="22" idx="5"/>
          </p:cNvCxnSpPr>
          <p:nvPr/>
        </p:nvCxnSpPr>
        <p:spPr>
          <a:xfrm flipH="1" flipV="1">
            <a:off x="2668915" y="3678586"/>
            <a:ext cx="1317696" cy="6591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4EF0B142-8683-41F2-94F9-15B94DE752F0}"/>
              </a:ext>
            </a:extLst>
          </p:cNvPr>
          <p:cNvCxnSpPr>
            <a:cxnSpLocks/>
            <a:stCxn id="22" idx="0"/>
            <a:endCxn id="25" idx="4"/>
          </p:cNvCxnSpPr>
          <p:nvPr/>
        </p:nvCxnSpPr>
        <p:spPr>
          <a:xfrm flipV="1">
            <a:off x="2505781" y="2448268"/>
            <a:ext cx="163134" cy="832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3663D236-1657-43EC-B81D-9904895D4D73}"/>
              </a:ext>
            </a:extLst>
          </p:cNvPr>
          <p:cNvCxnSpPr>
            <a:cxnSpLocks/>
            <a:stCxn id="24" idx="1"/>
            <a:endCxn id="25" idx="5"/>
          </p:cNvCxnSpPr>
          <p:nvPr/>
        </p:nvCxnSpPr>
        <p:spPr>
          <a:xfrm flipH="1" flipV="1">
            <a:off x="2832049" y="2379996"/>
            <a:ext cx="282780" cy="170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81E36377-17DA-45D8-BF61-2E4424FB77C0}"/>
              </a:ext>
            </a:extLst>
          </p:cNvPr>
          <p:cNvCxnSpPr>
            <a:cxnSpLocks/>
            <a:stCxn id="25" idx="0"/>
          </p:cNvCxnSpPr>
          <p:nvPr/>
        </p:nvCxnSpPr>
        <p:spPr>
          <a:xfrm flipH="1" flipV="1">
            <a:off x="2668914" y="1637233"/>
            <a:ext cx="1" cy="3448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A073AC2-EF6E-445F-8A16-8E826C3FE47B}"/>
              </a:ext>
            </a:extLst>
          </p:cNvPr>
          <p:cNvCxnSpPr>
            <a:cxnSpLocks/>
          </p:cNvCxnSpPr>
          <p:nvPr/>
        </p:nvCxnSpPr>
        <p:spPr>
          <a:xfrm flipV="1">
            <a:off x="4516807" y="1637233"/>
            <a:ext cx="0" cy="2845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任意多边形: 形状 31">
            <a:extLst>
              <a:ext uri="{FF2B5EF4-FFF2-40B4-BE49-F238E27FC236}">
                <a16:creationId xmlns:a16="http://schemas.microsoft.com/office/drawing/2014/main" id="{D0C82A0B-2A51-4D9B-837A-E74F370D607F}"/>
              </a:ext>
            </a:extLst>
          </p:cNvPr>
          <p:cNvSpPr/>
          <p:nvPr/>
        </p:nvSpPr>
        <p:spPr>
          <a:xfrm flipV="1">
            <a:off x="1993984" y="3667316"/>
            <a:ext cx="325714" cy="65917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3" name="任意多边形: 形状 32">
            <a:extLst>
              <a:ext uri="{FF2B5EF4-FFF2-40B4-BE49-F238E27FC236}">
                <a16:creationId xmlns:a16="http://schemas.microsoft.com/office/drawing/2014/main" id="{83DDBDBE-A4F9-4F98-870D-833DEDB2A016}"/>
              </a:ext>
            </a:extLst>
          </p:cNvPr>
          <p:cNvSpPr/>
          <p:nvPr/>
        </p:nvSpPr>
        <p:spPr>
          <a:xfrm flipH="1" flipV="1">
            <a:off x="3508649" y="2737612"/>
            <a:ext cx="1371552" cy="167275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4" name="任意多边形: 形状 33">
            <a:extLst>
              <a:ext uri="{FF2B5EF4-FFF2-40B4-BE49-F238E27FC236}">
                <a16:creationId xmlns:a16="http://schemas.microsoft.com/office/drawing/2014/main" id="{0D9FC1FC-24DD-416A-BDAA-727826D5815A}"/>
              </a:ext>
            </a:extLst>
          </p:cNvPr>
          <p:cNvSpPr/>
          <p:nvPr/>
        </p:nvSpPr>
        <p:spPr>
          <a:xfrm flipV="1">
            <a:off x="3345941" y="3772582"/>
            <a:ext cx="291452" cy="58770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5" name="任意多边形: 形状 34">
            <a:extLst>
              <a:ext uri="{FF2B5EF4-FFF2-40B4-BE49-F238E27FC236}">
                <a16:creationId xmlns:a16="http://schemas.microsoft.com/office/drawing/2014/main" id="{FF35705B-51F0-413A-95AA-C539E634F0D7}"/>
              </a:ext>
            </a:extLst>
          </p:cNvPr>
          <p:cNvSpPr/>
          <p:nvPr/>
        </p:nvSpPr>
        <p:spPr>
          <a:xfrm flipV="1">
            <a:off x="2323156" y="3731838"/>
            <a:ext cx="1202044" cy="605916"/>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6" name="任意多边形: 形状 35">
            <a:extLst>
              <a:ext uri="{FF2B5EF4-FFF2-40B4-BE49-F238E27FC236}">
                <a16:creationId xmlns:a16="http://schemas.microsoft.com/office/drawing/2014/main" id="{3EA65D8B-85E3-440F-910A-68A3E75ABD3E}"/>
              </a:ext>
            </a:extLst>
          </p:cNvPr>
          <p:cNvSpPr/>
          <p:nvPr/>
        </p:nvSpPr>
        <p:spPr>
          <a:xfrm flipV="1">
            <a:off x="4286100" y="3780093"/>
            <a:ext cx="555741" cy="54560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7" name="任意多边形: 形状 36">
            <a:extLst>
              <a:ext uri="{FF2B5EF4-FFF2-40B4-BE49-F238E27FC236}">
                <a16:creationId xmlns:a16="http://schemas.microsoft.com/office/drawing/2014/main" id="{69DE425F-E73D-4D73-B53D-24170B249897}"/>
              </a:ext>
            </a:extLst>
          </p:cNvPr>
          <p:cNvSpPr/>
          <p:nvPr/>
        </p:nvSpPr>
        <p:spPr>
          <a:xfrm flipH="1" flipV="1">
            <a:off x="3277945" y="2948275"/>
            <a:ext cx="201089" cy="44891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8" name="任意多边形: 形状 37">
            <a:extLst>
              <a:ext uri="{FF2B5EF4-FFF2-40B4-BE49-F238E27FC236}">
                <a16:creationId xmlns:a16="http://schemas.microsoft.com/office/drawing/2014/main" id="{DC27A406-1A09-4251-9D60-FC8B99134B78}"/>
              </a:ext>
            </a:extLst>
          </p:cNvPr>
          <p:cNvSpPr/>
          <p:nvPr/>
        </p:nvSpPr>
        <p:spPr>
          <a:xfrm flipH="1" flipV="1">
            <a:off x="4611611" y="2364612"/>
            <a:ext cx="271533" cy="94553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9" name="任意多边形: 形状 38">
            <a:extLst>
              <a:ext uri="{FF2B5EF4-FFF2-40B4-BE49-F238E27FC236}">
                <a16:creationId xmlns:a16="http://schemas.microsoft.com/office/drawing/2014/main" id="{472CE24E-28C0-4AD7-ADBF-5595C453A584}"/>
              </a:ext>
            </a:extLst>
          </p:cNvPr>
          <p:cNvSpPr/>
          <p:nvPr/>
        </p:nvSpPr>
        <p:spPr>
          <a:xfrm flipV="1">
            <a:off x="3809418" y="2364612"/>
            <a:ext cx="609371" cy="99754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0" name="任意多边形: 形状 39">
            <a:extLst>
              <a:ext uri="{FF2B5EF4-FFF2-40B4-BE49-F238E27FC236}">
                <a16:creationId xmlns:a16="http://schemas.microsoft.com/office/drawing/2014/main" id="{CA16AADB-DF08-4682-8967-85F296113A93}"/>
              </a:ext>
            </a:extLst>
          </p:cNvPr>
          <p:cNvSpPr/>
          <p:nvPr/>
        </p:nvSpPr>
        <p:spPr>
          <a:xfrm flipH="1" flipV="1">
            <a:off x="4987012" y="3746858"/>
            <a:ext cx="136715" cy="53764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1" name="矩形: 圆角 40">
            <a:extLst>
              <a:ext uri="{FF2B5EF4-FFF2-40B4-BE49-F238E27FC236}">
                <a16:creationId xmlns:a16="http://schemas.microsoft.com/office/drawing/2014/main" id="{02A4C29B-E5DE-41A8-BD3F-150107932F12}"/>
              </a:ext>
            </a:extLst>
          </p:cNvPr>
          <p:cNvSpPr/>
          <p:nvPr/>
        </p:nvSpPr>
        <p:spPr>
          <a:xfrm>
            <a:off x="1726801" y="4092463"/>
            <a:ext cx="3821184" cy="816553"/>
          </a:xfrm>
          <a:prstGeom prst="roundRect">
            <a:avLst/>
          </a:prstGeom>
          <a:ln w="28575">
            <a:solidFill>
              <a:srgbClr val="5E9DD6"/>
            </a:solidFill>
            <a:prstDash val="sysDash"/>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HK" sz="1600"/>
          </a:p>
        </p:txBody>
      </p:sp>
      <p:sp>
        <p:nvSpPr>
          <p:cNvPr id="43" name="文本框 42">
            <a:extLst>
              <a:ext uri="{FF2B5EF4-FFF2-40B4-BE49-F238E27FC236}">
                <a16:creationId xmlns:a16="http://schemas.microsoft.com/office/drawing/2014/main" id="{2FDCA8AF-712C-44F6-8468-A15415F30976}"/>
              </a:ext>
            </a:extLst>
          </p:cNvPr>
          <p:cNvSpPr txBox="1"/>
          <p:nvPr/>
        </p:nvSpPr>
        <p:spPr>
          <a:xfrm>
            <a:off x="5792382" y="2448267"/>
            <a:ext cx="2522660" cy="461665"/>
          </a:xfrm>
          <a:prstGeom prst="rect">
            <a:avLst/>
          </a:prstGeom>
          <a:noFill/>
        </p:spPr>
        <p:txBody>
          <a:bodyPr wrap="square" rtlCol="0">
            <a:spAutoFit/>
          </a:bodyPr>
          <a:lstStyle/>
          <a:p>
            <a:r>
              <a:rPr lang="en-HK" sz="2400" dirty="0"/>
              <a:t>Q = {10, 9}</a:t>
            </a:r>
          </a:p>
        </p:txBody>
      </p:sp>
      <p:sp>
        <p:nvSpPr>
          <p:cNvPr id="44" name="文本框 43">
            <a:extLst>
              <a:ext uri="{FF2B5EF4-FFF2-40B4-BE49-F238E27FC236}">
                <a16:creationId xmlns:a16="http://schemas.microsoft.com/office/drawing/2014/main" id="{DEA6FC47-54A0-442B-B49D-C48E15090249}"/>
              </a:ext>
            </a:extLst>
          </p:cNvPr>
          <p:cNvSpPr txBox="1"/>
          <p:nvPr/>
        </p:nvSpPr>
        <p:spPr>
          <a:xfrm>
            <a:off x="5828600" y="2884879"/>
            <a:ext cx="2583262" cy="830997"/>
          </a:xfrm>
          <a:prstGeom prst="rect">
            <a:avLst/>
          </a:prstGeom>
          <a:noFill/>
        </p:spPr>
        <p:txBody>
          <a:bodyPr wrap="square" rtlCol="0">
            <a:spAutoFit/>
          </a:bodyPr>
          <a:lstStyle/>
          <a:p>
            <a:r>
              <a:rPr lang="en-HK" sz="2400" dirty="0"/>
              <a:t>S = {I</a:t>
            </a:r>
            <a:r>
              <a:rPr lang="en-HK" sz="2400" baseline="-25000" dirty="0"/>
              <a:t>1</a:t>
            </a:r>
            <a:r>
              <a:rPr lang="en-HK" sz="2400" dirty="0"/>
              <a:t>, I</a:t>
            </a:r>
            <a:r>
              <a:rPr lang="en-HK" sz="2400" baseline="-25000" dirty="0"/>
              <a:t>2</a:t>
            </a:r>
            <a:r>
              <a:rPr lang="en-HK" sz="2400" dirty="0"/>
              <a:t>, I</a:t>
            </a:r>
            <a:r>
              <a:rPr lang="en-HK" sz="2400" baseline="-25000" dirty="0"/>
              <a:t>3</a:t>
            </a:r>
            <a:r>
              <a:rPr lang="en-HK" sz="2400" dirty="0"/>
              <a:t>, I</a:t>
            </a:r>
            <a:r>
              <a:rPr lang="en-HK" sz="2400" baseline="-25000" dirty="0"/>
              <a:t>4</a:t>
            </a:r>
            <a:r>
              <a:rPr lang="en-HK" sz="2400" dirty="0"/>
              <a:t>, 5, 7, 6, 8}</a:t>
            </a:r>
          </a:p>
        </p:txBody>
      </p:sp>
    </p:spTree>
    <p:extLst>
      <p:ext uri="{BB962C8B-B14F-4D97-AF65-F5344CB8AC3E}">
        <p14:creationId xmlns:p14="http://schemas.microsoft.com/office/powerpoint/2010/main" val="3523113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Dynamic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21</a:t>
            </a:fld>
            <a:endParaRPr lang="en-US" dirty="0"/>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0" y="1051037"/>
            <a:ext cx="7865829" cy="413124"/>
          </a:xfrm>
        </p:spPr>
        <p:txBody>
          <a:bodyPr>
            <a:normAutofit/>
          </a:bodyPr>
          <a:lstStyle/>
          <a:p>
            <a:r>
              <a:rPr lang="en-HK" sz="2000" dirty="0"/>
              <a:t>Step 3. </a:t>
            </a:r>
            <a:r>
              <a:rPr lang="en-US" altLang="zh-CN" sz="2000" dirty="0"/>
              <a:t>Process until Q = {}, S contains </a:t>
            </a:r>
            <a:r>
              <a:rPr lang="en-US" altLang="zh-CN" sz="2000" u="sng" dirty="0"/>
              <a:t>all nodes </a:t>
            </a:r>
            <a:r>
              <a:rPr lang="en-US" altLang="zh-CN" sz="2000" dirty="0"/>
              <a:t>of MFFW in the end</a:t>
            </a:r>
            <a:endParaRPr lang="en-HK" sz="2000" dirty="0"/>
          </a:p>
        </p:txBody>
      </p:sp>
      <p:sp>
        <p:nvSpPr>
          <p:cNvPr id="17" name="椭圆 16">
            <a:extLst>
              <a:ext uri="{FF2B5EF4-FFF2-40B4-BE49-F238E27FC236}">
                <a16:creationId xmlns:a16="http://schemas.microsoft.com/office/drawing/2014/main" id="{4711AC89-C74C-4101-BDC0-C42EF09539E8}"/>
              </a:ext>
            </a:extLst>
          </p:cNvPr>
          <p:cNvSpPr>
            <a:spLocks noChangeAspect="1"/>
          </p:cNvSpPr>
          <p:nvPr/>
        </p:nvSpPr>
        <p:spPr>
          <a:xfrm>
            <a:off x="1912101" y="4269485"/>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1</a:t>
            </a:r>
          </a:p>
        </p:txBody>
      </p:sp>
      <p:sp>
        <p:nvSpPr>
          <p:cNvPr id="18" name="椭圆 17">
            <a:extLst>
              <a:ext uri="{FF2B5EF4-FFF2-40B4-BE49-F238E27FC236}">
                <a16:creationId xmlns:a16="http://schemas.microsoft.com/office/drawing/2014/main" id="{BBA7D250-E024-43DB-B033-918B40B4846F}"/>
              </a:ext>
            </a:extLst>
          </p:cNvPr>
          <p:cNvSpPr>
            <a:spLocks noChangeAspect="1"/>
          </p:cNvSpPr>
          <p:nvPr/>
        </p:nvSpPr>
        <p:spPr>
          <a:xfrm>
            <a:off x="2943106" y="4269482"/>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2</a:t>
            </a:r>
          </a:p>
        </p:txBody>
      </p:sp>
      <p:sp>
        <p:nvSpPr>
          <p:cNvPr id="19" name="椭圆 18">
            <a:extLst>
              <a:ext uri="{FF2B5EF4-FFF2-40B4-BE49-F238E27FC236}">
                <a16:creationId xmlns:a16="http://schemas.microsoft.com/office/drawing/2014/main" id="{D939829B-B5AF-4D42-8A53-C95916981C51}"/>
              </a:ext>
            </a:extLst>
          </p:cNvPr>
          <p:cNvSpPr>
            <a:spLocks noChangeAspect="1"/>
          </p:cNvSpPr>
          <p:nvPr/>
        </p:nvSpPr>
        <p:spPr>
          <a:xfrm>
            <a:off x="3919039"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3</a:t>
            </a:r>
          </a:p>
        </p:txBody>
      </p:sp>
      <p:sp>
        <p:nvSpPr>
          <p:cNvPr id="20" name="椭圆 19">
            <a:extLst>
              <a:ext uri="{FF2B5EF4-FFF2-40B4-BE49-F238E27FC236}">
                <a16:creationId xmlns:a16="http://schemas.microsoft.com/office/drawing/2014/main" id="{05E6AF4E-C063-4AB2-8AC9-C1E28F082405}"/>
              </a:ext>
            </a:extLst>
          </p:cNvPr>
          <p:cNvSpPr>
            <a:spLocks noChangeAspect="1"/>
          </p:cNvSpPr>
          <p:nvPr/>
        </p:nvSpPr>
        <p:spPr>
          <a:xfrm>
            <a:off x="4861428" y="426948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4</a:t>
            </a:r>
          </a:p>
        </p:txBody>
      </p:sp>
      <p:sp>
        <p:nvSpPr>
          <p:cNvPr id="21" name="椭圆 20">
            <a:extLst>
              <a:ext uri="{FF2B5EF4-FFF2-40B4-BE49-F238E27FC236}">
                <a16:creationId xmlns:a16="http://schemas.microsoft.com/office/drawing/2014/main" id="{7F5D152F-77CB-4676-A31A-B637A1A92288}"/>
              </a:ext>
            </a:extLst>
          </p:cNvPr>
          <p:cNvSpPr>
            <a:spLocks noChangeAspect="1"/>
          </p:cNvSpPr>
          <p:nvPr/>
        </p:nvSpPr>
        <p:spPr>
          <a:xfrm>
            <a:off x="3432844" y="3313899"/>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5</a:t>
            </a:r>
            <a:endParaRPr lang="en-HK" dirty="0">
              <a:solidFill>
                <a:schemeClr val="tx1"/>
              </a:solidFill>
            </a:endParaRPr>
          </a:p>
        </p:txBody>
      </p:sp>
      <p:sp>
        <p:nvSpPr>
          <p:cNvPr id="22" name="椭圆 21">
            <a:extLst>
              <a:ext uri="{FF2B5EF4-FFF2-40B4-BE49-F238E27FC236}">
                <a16:creationId xmlns:a16="http://schemas.microsoft.com/office/drawing/2014/main" id="{E1516DCC-5010-4571-977D-6930BBD6DA3E}"/>
              </a:ext>
            </a:extLst>
          </p:cNvPr>
          <p:cNvSpPr>
            <a:spLocks noChangeAspect="1"/>
          </p:cNvSpPr>
          <p:nvPr/>
        </p:nvSpPr>
        <p:spPr>
          <a:xfrm>
            <a:off x="2275076" y="328066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7</a:t>
            </a:r>
            <a:endParaRPr lang="en-HK" dirty="0">
              <a:solidFill>
                <a:schemeClr val="tx1"/>
              </a:solidFill>
            </a:endParaRPr>
          </a:p>
        </p:txBody>
      </p:sp>
      <p:sp>
        <p:nvSpPr>
          <p:cNvPr id="23" name="椭圆 22">
            <a:extLst>
              <a:ext uri="{FF2B5EF4-FFF2-40B4-BE49-F238E27FC236}">
                <a16:creationId xmlns:a16="http://schemas.microsoft.com/office/drawing/2014/main" id="{356F140D-52FD-42DA-9701-9EE51ECF4BB0}"/>
              </a:ext>
            </a:extLst>
          </p:cNvPr>
          <p:cNvSpPr>
            <a:spLocks noChangeAspect="1"/>
          </p:cNvSpPr>
          <p:nvPr/>
        </p:nvSpPr>
        <p:spPr>
          <a:xfrm>
            <a:off x="4630722" y="3313899"/>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a:solidFill>
                  <a:schemeClr val="tx1"/>
                </a:solidFill>
              </a:rPr>
              <a:t>6</a:t>
            </a:r>
            <a:endParaRPr lang="en-HK" dirty="0">
              <a:solidFill>
                <a:schemeClr val="tx1"/>
              </a:solidFill>
            </a:endParaRPr>
          </a:p>
        </p:txBody>
      </p:sp>
      <p:sp>
        <p:nvSpPr>
          <p:cNvPr id="24" name="椭圆 23">
            <a:extLst>
              <a:ext uri="{FF2B5EF4-FFF2-40B4-BE49-F238E27FC236}">
                <a16:creationId xmlns:a16="http://schemas.microsoft.com/office/drawing/2014/main" id="{0616FB33-D19F-4863-A257-3F2BB27EFDE6}"/>
              </a:ext>
            </a:extLst>
          </p:cNvPr>
          <p:cNvSpPr>
            <a:spLocks noChangeAspect="1"/>
          </p:cNvSpPr>
          <p:nvPr/>
        </p:nvSpPr>
        <p:spPr>
          <a:xfrm>
            <a:off x="3047257" y="2482082"/>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8</a:t>
            </a:r>
            <a:endParaRPr lang="en-HK" dirty="0">
              <a:solidFill>
                <a:schemeClr val="tx1"/>
              </a:solidFill>
            </a:endParaRPr>
          </a:p>
        </p:txBody>
      </p:sp>
      <p:sp>
        <p:nvSpPr>
          <p:cNvPr id="25" name="椭圆 24">
            <a:extLst>
              <a:ext uri="{FF2B5EF4-FFF2-40B4-BE49-F238E27FC236}">
                <a16:creationId xmlns:a16="http://schemas.microsoft.com/office/drawing/2014/main" id="{88572D31-0994-406E-9B71-51860E95B941}"/>
              </a:ext>
            </a:extLst>
          </p:cNvPr>
          <p:cNvSpPr>
            <a:spLocks noChangeAspect="1"/>
          </p:cNvSpPr>
          <p:nvPr/>
        </p:nvSpPr>
        <p:spPr>
          <a:xfrm>
            <a:off x="2438209" y="1982074"/>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9</a:t>
            </a:r>
            <a:endParaRPr lang="en-HK" dirty="0">
              <a:solidFill>
                <a:schemeClr val="tx1"/>
              </a:solidFill>
            </a:endParaRPr>
          </a:p>
        </p:txBody>
      </p:sp>
      <p:sp>
        <p:nvSpPr>
          <p:cNvPr id="26" name="椭圆 25">
            <a:extLst>
              <a:ext uri="{FF2B5EF4-FFF2-40B4-BE49-F238E27FC236}">
                <a16:creationId xmlns:a16="http://schemas.microsoft.com/office/drawing/2014/main" id="{4211B810-15EB-4CC0-B478-8C6BD941627B}"/>
              </a:ext>
            </a:extLst>
          </p:cNvPr>
          <p:cNvSpPr>
            <a:spLocks noChangeAspect="1"/>
          </p:cNvSpPr>
          <p:nvPr/>
        </p:nvSpPr>
        <p:spPr>
          <a:xfrm>
            <a:off x="4286101" y="1921751"/>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a:solidFill>
                  <a:schemeClr val="tx1"/>
                </a:solidFill>
              </a:rPr>
              <a:t>10</a:t>
            </a:r>
            <a:endParaRPr lang="en-HK" dirty="0">
              <a:solidFill>
                <a:schemeClr val="tx1"/>
              </a:solidFill>
            </a:endParaRPr>
          </a:p>
        </p:txBody>
      </p:sp>
      <p:cxnSp>
        <p:nvCxnSpPr>
          <p:cNvPr id="27" name="直接箭头连接符 26">
            <a:extLst>
              <a:ext uri="{FF2B5EF4-FFF2-40B4-BE49-F238E27FC236}">
                <a16:creationId xmlns:a16="http://schemas.microsoft.com/office/drawing/2014/main" id="{0A13E689-6344-4AD7-8F19-53A92AD73309}"/>
              </a:ext>
            </a:extLst>
          </p:cNvPr>
          <p:cNvCxnSpPr>
            <a:cxnSpLocks/>
            <a:stCxn id="19" idx="1"/>
            <a:endCxn id="22" idx="5"/>
          </p:cNvCxnSpPr>
          <p:nvPr/>
        </p:nvCxnSpPr>
        <p:spPr>
          <a:xfrm flipH="1" flipV="1">
            <a:off x="2668915" y="3678586"/>
            <a:ext cx="1317696" cy="6591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4EF0B142-8683-41F2-94F9-15B94DE752F0}"/>
              </a:ext>
            </a:extLst>
          </p:cNvPr>
          <p:cNvCxnSpPr>
            <a:cxnSpLocks/>
            <a:stCxn id="22" idx="0"/>
            <a:endCxn id="25" idx="4"/>
          </p:cNvCxnSpPr>
          <p:nvPr/>
        </p:nvCxnSpPr>
        <p:spPr>
          <a:xfrm flipV="1">
            <a:off x="2505781" y="2448268"/>
            <a:ext cx="163134" cy="832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3663D236-1657-43EC-B81D-9904895D4D73}"/>
              </a:ext>
            </a:extLst>
          </p:cNvPr>
          <p:cNvCxnSpPr>
            <a:cxnSpLocks/>
            <a:stCxn id="24" idx="1"/>
            <a:endCxn id="25" idx="5"/>
          </p:cNvCxnSpPr>
          <p:nvPr/>
        </p:nvCxnSpPr>
        <p:spPr>
          <a:xfrm flipH="1" flipV="1">
            <a:off x="2832049" y="2379996"/>
            <a:ext cx="282780" cy="170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81E36377-17DA-45D8-BF61-2E4424FB77C0}"/>
              </a:ext>
            </a:extLst>
          </p:cNvPr>
          <p:cNvCxnSpPr>
            <a:cxnSpLocks/>
            <a:stCxn id="25" idx="0"/>
          </p:cNvCxnSpPr>
          <p:nvPr/>
        </p:nvCxnSpPr>
        <p:spPr>
          <a:xfrm flipH="1" flipV="1">
            <a:off x="2668914" y="1637233"/>
            <a:ext cx="1" cy="3448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A073AC2-EF6E-445F-8A16-8E826C3FE47B}"/>
              </a:ext>
            </a:extLst>
          </p:cNvPr>
          <p:cNvCxnSpPr>
            <a:cxnSpLocks/>
          </p:cNvCxnSpPr>
          <p:nvPr/>
        </p:nvCxnSpPr>
        <p:spPr>
          <a:xfrm flipV="1">
            <a:off x="4516807" y="1637233"/>
            <a:ext cx="0" cy="2845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任意多边形: 形状 31">
            <a:extLst>
              <a:ext uri="{FF2B5EF4-FFF2-40B4-BE49-F238E27FC236}">
                <a16:creationId xmlns:a16="http://schemas.microsoft.com/office/drawing/2014/main" id="{D0C82A0B-2A51-4D9B-837A-E74F370D607F}"/>
              </a:ext>
            </a:extLst>
          </p:cNvPr>
          <p:cNvSpPr/>
          <p:nvPr/>
        </p:nvSpPr>
        <p:spPr>
          <a:xfrm flipV="1">
            <a:off x="1993984" y="3667316"/>
            <a:ext cx="325714" cy="65917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3" name="任意多边形: 形状 32">
            <a:extLst>
              <a:ext uri="{FF2B5EF4-FFF2-40B4-BE49-F238E27FC236}">
                <a16:creationId xmlns:a16="http://schemas.microsoft.com/office/drawing/2014/main" id="{83DDBDBE-A4F9-4F98-870D-833DEDB2A016}"/>
              </a:ext>
            </a:extLst>
          </p:cNvPr>
          <p:cNvSpPr/>
          <p:nvPr/>
        </p:nvSpPr>
        <p:spPr>
          <a:xfrm flipH="1" flipV="1">
            <a:off x="3508649" y="2737612"/>
            <a:ext cx="1371552" cy="167275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4" name="任意多边形: 形状 33">
            <a:extLst>
              <a:ext uri="{FF2B5EF4-FFF2-40B4-BE49-F238E27FC236}">
                <a16:creationId xmlns:a16="http://schemas.microsoft.com/office/drawing/2014/main" id="{0D9FC1FC-24DD-416A-BDAA-727826D5815A}"/>
              </a:ext>
            </a:extLst>
          </p:cNvPr>
          <p:cNvSpPr/>
          <p:nvPr/>
        </p:nvSpPr>
        <p:spPr>
          <a:xfrm flipV="1">
            <a:off x="3345941" y="3772582"/>
            <a:ext cx="291452" cy="58770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5" name="任意多边形: 形状 34">
            <a:extLst>
              <a:ext uri="{FF2B5EF4-FFF2-40B4-BE49-F238E27FC236}">
                <a16:creationId xmlns:a16="http://schemas.microsoft.com/office/drawing/2014/main" id="{FF35705B-51F0-413A-95AA-C539E634F0D7}"/>
              </a:ext>
            </a:extLst>
          </p:cNvPr>
          <p:cNvSpPr/>
          <p:nvPr/>
        </p:nvSpPr>
        <p:spPr>
          <a:xfrm flipV="1">
            <a:off x="2323156" y="3731838"/>
            <a:ext cx="1202044" cy="605916"/>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6" name="任意多边形: 形状 35">
            <a:extLst>
              <a:ext uri="{FF2B5EF4-FFF2-40B4-BE49-F238E27FC236}">
                <a16:creationId xmlns:a16="http://schemas.microsoft.com/office/drawing/2014/main" id="{3EA65D8B-85E3-440F-910A-68A3E75ABD3E}"/>
              </a:ext>
            </a:extLst>
          </p:cNvPr>
          <p:cNvSpPr/>
          <p:nvPr/>
        </p:nvSpPr>
        <p:spPr>
          <a:xfrm flipV="1">
            <a:off x="4286100" y="3780093"/>
            <a:ext cx="555741" cy="54560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7" name="任意多边形: 形状 36">
            <a:extLst>
              <a:ext uri="{FF2B5EF4-FFF2-40B4-BE49-F238E27FC236}">
                <a16:creationId xmlns:a16="http://schemas.microsoft.com/office/drawing/2014/main" id="{69DE425F-E73D-4D73-B53D-24170B249897}"/>
              </a:ext>
            </a:extLst>
          </p:cNvPr>
          <p:cNvSpPr/>
          <p:nvPr/>
        </p:nvSpPr>
        <p:spPr>
          <a:xfrm flipH="1" flipV="1">
            <a:off x="3277945" y="2948275"/>
            <a:ext cx="201089" cy="44891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8" name="任意多边形: 形状 37">
            <a:extLst>
              <a:ext uri="{FF2B5EF4-FFF2-40B4-BE49-F238E27FC236}">
                <a16:creationId xmlns:a16="http://schemas.microsoft.com/office/drawing/2014/main" id="{DC27A406-1A09-4251-9D60-FC8B99134B78}"/>
              </a:ext>
            </a:extLst>
          </p:cNvPr>
          <p:cNvSpPr/>
          <p:nvPr/>
        </p:nvSpPr>
        <p:spPr>
          <a:xfrm flipH="1" flipV="1">
            <a:off x="4611611" y="2364612"/>
            <a:ext cx="271533" cy="94553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9" name="任意多边形: 形状 38">
            <a:extLst>
              <a:ext uri="{FF2B5EF4-FFF2-40B4-BE49-F238E27FC236}">
                <a16:creationId xmlns:a16="http://schemas.microsoft.com/office/drawing/2014/main" id="{472CE24E-28C0-4AD7-ADBF-5595C453A584}"/>
              </a:ext>
            </a:extLst>
          </p:cNvPr>
          <p:cNvSpPr/>
          <p:nvPr/>
        </p:nvSpPr>
        <p:spPr>
          <a:xfrm flipV="1">
            <a:off x="3809418" y="2364612"/>
            <a:ext cx="609371" cy="99754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0" name="任意多边形: 形状 39">
            <a:extLst>
              <a:ext uri="{FF2B5EF4-FFF2-40B4-BE49-F238E27FC236}">
                <a16:creationId xmlns:a16="http://schemas.microsoft.com/office/drawing/2014/main" id="{CA16AADB-DF08-4682-8967-85F296113A93}"/>
              </a:ext>
            </a:extLst>
          </p:cNvPr>
          <p:cNvSpPr/>
          <p:nvPr/>
        </p:nvSpPr>
        <p:spPr>
          <a:xfrm flipH="1" flipV="1">
            <a:off x="4987012" y="3746858"/>
            <a:ext cx="136715" cy="53764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1" name="矩形: 圆角 40">
            <a:extLst>
              <a:ext uri="{FF2B5EF4-FFF2-40B4-BE49-F238E27FC236}">
                <a16:creationId xmlns:a16="http://schemas.microsoft.com/office/drawing/2014/main" id="{02A4C29B-E5DE-41A8-BD3F-150107932F12}"/>
              </a:ext>
            </a:extLst>
          </p:cNvPr>
          <p:cNvSpPr/>
          <p:nvPr/>
        </p:nvSpPr>
        <p:spPr>
          <a:xfrm>
            <a:off x="1726801" y="4092463"/>
            <a:ext cx="3821184" cy="816553"/>
          </a:xfrm>
          <a:prstGeom prst="roundRect">
            <a:avLst/>
          </a:prstGeom>
          <a:ln w="28575">
            <a:solidFill>
              <a:srgbClr val="5E9DD6"/>
            </a:solidFill>
            <a:prstDash val="sysDash"/>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HK" sz="1600"/>
          </a:p>
        </p:txBody>
      </p:sp>
      <p:sp>
        <p:nvSpPr>
          <p:cNvPr id="44" name="文本框 43">
            <a:extLst>
              <a:ext uri="{FF2B5EF4-FFF2-40B4-BE49-F238E27FC236}">
                <a16:creationId xmlns:a16="http://schemas.microsoft.com/office/drawing/2014/main" id="{DEA6FC47-54A0-442B-B49D-C48E15090249}"/>
              </a:ext>
            </a:extLst>
          </p:cNvPr>
          <p:cNvSpPr txBox="1"/>
          <p:nvPr/>
        </p:nvSpPr>
        <p:spPr>
          <a:xfrm>
            <a:off x="5828600" y="2884879"/>
            <a:ext cx="2583262" cy="830997"/>
          </a:xfrm>
          <a:prstGeom prst="rect">
            <a:avLst/>
          </a:prstGeom>
          <a:noFill/>
        </p:spPr>
        <p:txBody>
          <a:bodyPr wrap="square" rtlCol="0">
            <a:spAutoFit/>
          </a:bodyPr>
          <a:lstStyle/>
          <a:p>
            <a:r>
              <a:rPr lang="en-HK" sz="2400" dirty="0"/>
              <a:t>S = {I</a:t>
            </a:r>
            <a:r>
              <a:rPr lang="en-HK" sz="2400" baseline="-25000" dirty="0"/>
              <a:t>1</a:t>
            </a:r>
            <a:r>
              <a:rPr lang="en-HK" sz="2400" dirty="0"/>
              <a:t>, I</a:t>
            </a:r>
            <a:r>
              <a:rPr lang="en-HK" sz="2400" baseline="-25000" dirty="0"/>
              <a:t>2</a:t>
            </a:r>
            <a:r>
              <a:rPr lang="en-HK" sz="2400" dirty="0"/>
              <a:t>, I</a:t>
            </a:r>
            <a:r>
              <a:rPr lang="en-HK" sz="2400" baseline="-25000" dirty="0"/>
              <a:t>3</a:t>
            </a:r>
            <a:r>
              <a:rPr lang="en-HK" sz="2400" dirty="0"/>
              <a:t>, I</a:t>
            </a:r>
            <a:r>
              <a:rPr lang="en-HK" sz="2400" baseline="-25000" dirty="0"/>
              <a:t>4</a:t>
            </a:r>
            <a:r>
              <a:rPr lang="en-HK" sz="2400" dirty="0"/>
              <a:t>, 5, 7, 6, 8, 9, 10}</a:t>
            </a:r>
          </a:p>
        </p:txBody>
      </p:sp>
      <p:sp>
        <p:nvSpPr>
          <p:cNvPr id="42" name="文本框 41">
            <a:extLst>
              <a:ext uri="{FF2B5EF4-FFF2-40B4-BE49-F238E27FC236}">
                <a16:creationId xmlns:a16="http://schemas.microsoft.com/office/drawing/2014/main" id="{BEB31424-D237-4524-BB64-1F277E001A0D}"/>
              </a:ext>
            </a:extLst>
          </p:cNvPr>
          <p:cNvSpPr txBox="1"/>
          <p:nvPr/>
        </p:nvSpPr>
        <p:spPr>
          <a:xfrm>
            <a:off x="5792382" y="2448267"/>
            <a:ext cx="2522660" cy="461665"/>
          </a:xfrm>
          <a:prstGeom prst="rect">
            <a:avLst/>
          </a:prstGeom>
          <a:noFill/>
        </p:spPr>
        <p:txBody>
          <a:bodyPr wrap="square" rtlCol="0">
            <a:spAutoFit/>
          </a:bodyPr>
          <a:lstStyle/>
          <a:p>
            <a:r>
              <a:rPr lang="en-HK" sz="2400" dirty="0"/>
              <a:t>Q = {}</a:t>
            </a:r>
          </a:p>
        </p:txBody>
      </p:sp>
    </p:spTree>
    <p:extLst>
      <p:ext uri="{BB962C8B-B14F-4D97-AF65-F5344CB8AC3E}">
        <p14:creationId xmlns:p14="http://schemas.microsoft.com/office/powerpoint/2010/main" val="2750848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Problem</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22</a:t>
            </a:fld>
            <a:endParaRPr lang="en-US" dirty="0"/>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0" y="1051037"/>
            <a:ext cx="7804151" cy="991850"/>
          </a:xfrm>
        </p:spPr>
        <p:txBody>
          <a:bodyPr>
            <a:normAutofit fontScale="92500" lnSpcReduction="10000"/>
          </a:bodyPr>
          <a:lstStyle/>
          <a:p>
            <a:r>
              <a:rPr lang="en-US" altLang="zh-CN" sz="2000" dirty="0"/>
              <a:t>Consider a node with super large fanout……</a:t>
            </a:r>
          </a:p>
          <a:p>
            <a:r>
              <a:rPr lang="en-US" altLang="zh-CN" sz="2000" dirty="0"/>
              <a:t>Have to enumerate all fanout</a:t>
            </a:r>
          </a:p>
          <a:p>
            <a:r>
              <a:rPr lang="en-US" altLang="zh-CN" sz="2000" dirty="0"/>
              <a:t>Tend to appear in many MFFWs, have to enumerate it many times</a:t>
            </a:r>
          </a:p>
          <a:p>
            <a:endParaRPr lang="en-HK" altLang="zh-CN" sz="2000" dirty="0"/>
          </a:p>
          <a:p>
            <a:endParaRPr lang="en-US" altLang="zh-CN" sz="2000" dirty="0"/>
          </a:p>
          <a:p>
            <a:endParaRPr lang="en-US" altLang="zh-CN" sz="2000" dirty="0"/>
          </a:p>
          <a:p>
            <a:endParaRPr lang="en-US" altLang="zh-CN" sz="2000" dirty="0"/>
          </a:p>
        </p:txBody>
      </p:sp>
      <p:grpSp>
        <p:nvGrpSpPr>
          <p:cNvPr id="3" name="组合 2">
            <a:extLst>
              <a:ext uri="{FF2B5EF4-FFF2-40B4-BE49-F238E27FC236}">
                <a16:creationId xmlns:a16="http://schemas.microsoft.com/office/drawing/2014/main" id="{746B7F8F-55DE-481B-B0C8-4432EA5BF540}"/>
              </a:ext>
            </a:extLst>
          </p:cNvPr>
          <p:cNvGrpSpPr>
            <a:grpSpLocks noChangeAspect="1"/>
          </p:cNvGrpSpPr>
          <p:nvPr/>
        </p:nvGrpSpPr>
        <p:grpSpPr>
          <a:xfrm>
            <a:off x="2749456" y="2221072"/>
            <a:ext cx="2987915" cy="2368006"/>
            <a:chOff x="2327649" y="1936221"/>
            <a:chExt cx="3832167" cy="3037099"/>
          </a:xfrm>
        </p:grpSpPr>
        <p:sp>
          <p:nvSpPr>
            <p:cNvPr id="45" name="椭圆 44">
              <a:extLst>
                <a:ext uri="{FF2B5EF4-FFF2-40B4-BE49-F238E27FC236}">
                  <a16:creationId xmlns:a16="http://schemas.microsoft.com/office/drawing/2014/main" id="{413AA125-C435-48EC-98E4-2BA8CCBB2E3F}"/>
                </a:ext>
              </a:extLst>
            </p:cNvPr>
            <p:cNvSpPr>
              <a:spLocks noChangeAspect="1"/>
            </p:cNvSpPr>
            <p:nvPr/>
          </p:nvSpPr>
          <p:spPr>
            <a:xfrm>
              <a:off x="4165187" y="3747546"/>
              <a:ext cx="740120" cy="747791"/>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HK" sz="2000" baseline="-25000" dirty="0">
                <a:solidFill>
                  <a:schemeClr val="tx1"/>
                </a:solidFill>
              </a:endParaRPr>
            </a:p>
          </p:txBody>
        </p:sp>
        <p:sp>
          <p:nvSpPr>
            <p:cNvPr id="46" name="任意多边形: 形状 45">
              <a:extLst>
                <a:ext uri="{FF2B5EF4-FFF2-40B4-BE49-F238E27FC236}">
                  <a16:creationId xmlns:a16="http://schemas.microsoft.com/office/drawing/2014/main" id="{71B51C46-AFA1-40A8-9A59-36D5E655BF78}"/>
                </a:ext>
              </a:extLst>
            </p:cNvPr>
            <p:cNvSpPr/>
            <p:nvPr/>
          </p:nvSpPr>
          <p:spPr>
            <a:xfrm flipH="1" flipV="1">
              <a:off x="3661193" y="2683163"/>
              <a:ext cx="624577" cy="116593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264412" y="217637"/>
                    <a:pt x="791484" y="461189"/>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49" name="任意多边形: 形状 48">
              <a:extLst>
                <a:ext uri="{FF2B5EF4-FFF2-40B4-BE49-F238E27FC236}">
                  <a16:creationId xmlns:a16="http://schemas.microsoft.com/office/drawing/2014/main" id="{4B3612D0-9D9C-4BC7-9955-93372A3D55C1}"/>
                </a:ext>
              </a:extLst>
            </p:cNvPr>
            <p:cNvSpPr/>
            <p:nvPr/>
          </p:nvSpPr>
          <p:spPr>
            <a:xfrm flipH="1" flipV="1">
              <a:off x="4027610" y="2397083"/>
              <a:ext cx="390681" cy="1367087"/>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830 w 1648695"/>
                <a:gd name="connsiteY0" fmla="*/ 0 h 580270"/>
                <a:gd name="connsiteX1" fmla="*/ 1648695 w 1648695"/>
                <a:gd name="connsiteY1" fmla="*/ 580270 h 580270"/>
                <a:gd name="connsiteX0" fmla="*/ 830 w 1648695"/>
                <a:gd name="connsiteY0" fmla="*/ 0 h 580270"/>
                <a:gd name="connsiteX1" fmla="*/ 1648695 w 1648695"/>
                <a:gd name="connsiteY1" fmla="*/ 580270 h 580270"/>
                <a:gd name="connsiteX0" fmla="*/ 215 w 1648080"/>
                <a:gd name="connsiteY0" fmla="*/ 0 h 580270"/>
                <a:gd name="connsiteX1" fmla="*/ 1648080 w 1648080"/>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41408" y="189085"/>
                    <a:pt x="615577" y="409679"/>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cxnSp>
          <p:nvCxnSpPr>
            <p:cNvPr id="50" name="直接箭头连接符 49">
              <a:extLst>
                <a:ext uri="{FF2B5EF4-FFF2-40B4-BE49-F238E27FC236}">
                  <a16:creationId xmlns:a16="http://schemas.microsoft.com/office/drawing/2014/main" id="{890D2458-E6B5-43A0-A360-788C4BC98891}"/>
                </a:ext>
              </a:extLst>
            </p:cNvPr>
            <p:cNvCxnSpPr>
              <a:cxnSpLocks/>
              <a:stCxn id="45" idx="0"/>
            </p:cNvCxnSpPr>
            <p:nvPr/>
          </p:nvCxnSpPr>
          <p:spPr>
            <a:xfrm flipV="1">
              <a:off x="4535247" y="2159461"/>
              <a:ext cx="0" cy="15880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任意多边形: 形状 50">
              <a:extLst>
                <a:ext uri="{FF2B5EF4-FFF2-40B4-BE49-F238E27FC236}">
                  <a16:creationId xmlns:a16="http://schemas.microsoft.com/office/drawing/2014/main" id="{A65419E3-14FD-472B-A3E0-02064D481697}"/>
                </a:ext>
              </a:extLst>
            </p:cNvPr>
            <p:cNvSpPr/>
            <p:nvPr/>
          </p:nvSpPr>
          <p:spPr>
            <a:xfrm flipV="1">
              <a:off x="4667767" y="2397083"/>
              <a:ext cx="354480" cy="137816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830 w 1648695"/>
                <a:gd name="connsiteY0" fmla="*/ 0 h 580270"/>
                <a:gd name="connsiteX1" fmla="*/ 1648695 w 1648695"/>
                <a:gd name="connsiteY1" fmla="*/ 580270 h 580270"/>
                <a:gd name="connsiteX0" fmla="*/ 830 w 1648695"/>
                <a:gd name="connsiteY0" fmla="*/ 0 h 580270"/>
                <a:gd name="connsiteX1" fmla="*/ 1648695 w 1648695"/>
                <a:gd name="connsiteY1" fmla="*/ 580270 h 580270"/>
                <a:gd name="connsiteX0" fmla="*/ 215 w 1648080"/>
                <a:gd name="connsiteY0" fmla="*/ 0 h 580270"/>
                <a:gd name="connsiteX1" fmla="*/ 1648080 w 1648080"/>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41408" y="189085"/>
                    <a:pt x="615577" y="409679"/>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52" name="任意多边形: 形状 51">
              <a:extLst>
                <a:ext uri="{FF2B5EF4-FFF2-40B4-BE49-F238E27FC236}">
                  <a16:creationId xmlns:a16="http://schemas.microsoft.com/office/drawing/2014/main" id="{6E82792A-0C47-40FA-B77F-5CEA98AEB964}"/>
                </a:ext>
              </a:extLst>
            </p:cNvPr>
            <p:cNvSpPr/>
            <p:nvPr/>
          </p:nvSpPr>
          <p:spPr>
            <a:xfrm flipV="1">
              <a:off x="4784724" y="2724727"/>
              <a:ext cx="486999" cy="112437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264412" y="217637"/>
                    <a:pt x="791484" y="461189"/>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53" name="文本框 52">
              <a:extLst>
                <a:ext uri="{FF2B5EF4-FFF2-40B4-BE49-F238E27FC236}">
                  <a16:creationId xmlns:a16="http://schemas.microsoft.com/office/drawing/2014/main" id="{1BDB80B7-6DCD-466D-B727-1D8979E0290C}"/>
                </a:ext>
              </a:extLst>
            </p:cNvPr>
            <p:cNvSpPr txBox="1"/>
            <p:nvPr/>
          </p:nvSpPr>
          <p:spPr>
            <a:xfrm>
              <a:off x="3411717" y="3322977"/>
              <a:ext cx="646331" cy="461665"/>
            </a:xfrm>
            <a:prstGeom prst="rect">
              <a:avLst/>
            </a:prstGeom>
            <a:noFill/>
          </p:spPr>
          <p:txBody>
            <a:bodyPr wrap="none" rtlCol="0">
              <a:spAutoFit/>
            </a:bodyPr>
            <a:lstStyle/>
            <a:p>
              <a:r>
                <a:rPr lang="en-US" altLang="zh-CN" sz="2400" dirty="0"/>
                <a:t>······</a:t>
              </a:r>
              <a:endParaRPr lang="en-HK" sz="2400" dirty="0"/>
            </a:p>
          </p:txBody>
        </p:sp>
        <p:sp>
          <p:nvSpPr>
            <p:cNvPr id="54" name="文本框 53">
              <a:extLst>
                <a:ext uri="{FF2B5EF4-FFF2-40B4-BE49-F238E27FC236}">
                  <a16:creationId xmlns:a16="http://schemas.microsoft.com/office/drawing/2014/main" id="{DDEEE5A3-1BFF-4CC8-826F-59610E52EE34}"/>
                </a:ext>
              </a:extLst>
            </p:cNvPr>
            <p:cNvSpPr txBox="1"/>
            <p:nvPr/>
          </p:nvSpPr>
          <p:spPr>
            <a:xfrm>
              <a:off x="5022247" y="3322977"/>
              <a:ext cx="646331" cy="461665"/>
            </a:xfrm>
            <a:prstGeom prst="rect">
              <a:avLst/>
            </a:prstGeom>
            <a:noFill/>
          </p:spPr>
          <p:txBody>
            <a:bodyPr wrap="none" rtlCol="0">
              <a:spAutoFit/>
            </a:bodyPr>
            <a:lstStyle/>
            <a:p>
              <a:r>
                <a:rPr lang="en-US" altLang="zh-CN" sz="2400" dirty="0"/>
                <a:t>······</a:t>
              </a:r>
              <a:endParaRPr lang="en-HK" sz="2400" dirty="0"/>
            </a:p>
          </p:txBody>
        </p:sp>
        <p:sp>
          <p:nvSpPr>
            <p:cNvPr id="55" name="任意多边形: 形状 54">
              <a:extLst>
                <a:ext uri="{FF2B5EF4-FFF2-40B4-BE49-F238E27FC236}">
                  <a16:creationId xmlns:a16="http://schemas.microsoft.com/office/drawing/2014/main" id="{D2BD8EC5-51A7-4E64-B17A-B0B668603398}"/>
                </a:ext>
              </a:extLst>
            </p:cNvPr>
            <p:cNvSpPr/>
            <p:nvPr/>
          </p:nvSpPr>
          <p:spPr>
            <a:xfrm>
              <a:off x="3390169" y="1936221"/>
              <a:ext cx="2290156" cy="412060"/>
            </a:xfrm>
            <a:custGeom>
              <a:avLst/>
              <a:gdLst>
                <a:gd name="connsiteX0" fmla="*/ 0 w 2290156"/>
                <a:gd name="connsiteY0" fmla="*/ 4156 h 4156"/>
                <a:gd name="connsiteX1" fmla="*/ 2290156 w 2290156"/>
                <a:gd name="connsiteY1" fmla="*/ 0 h 4156"/>
                <a:gd name="connsiteX0" fmla="*/ 0 w 10000"/>
                <a:gd name="connsiteY0" fmla="*/ 647839 h 647839"/>
                <a:gd name="connsiteX1" fmla="*/ 10000 w 10000"/>
                <a:gd name="connsiteY1" fmla="*/ 637839 h 647839"/>
                <a:gd name="connsiteX0" fmla="*/ 0 w 10000"/>
                <a:gd name="connsiteY0" fmla="*/ 1026044 h 1026044"/>
                <a:gd name="connsiteX1" fmla="*/ 10000 w 10000"/>
                <a:gd name="connsiteY1" fmla="*/ 1016044 h 1026044"/>
                <a:gd name="connsiteX0" fmla="*/ 0 w 10000"/>
                <a:gd name="connsiteY0" fmla="*/ 1051655 h 1051655"/>
                <a:gd name="connsiteX1" fmla="*/ 10000 w 10000"/>
                <a:gd name="connsiteY1" fmla="*/ 1041655 h 1051655"/>
                <a:gd name="connsiteX0" fmla="*/ 0 w 10000"/>
                <a:gd name="connsiteY0" fmla="*/ 1066963 h 1066963"/>
                <a:gd name="connsiteX1" fmla="*/ 10000 w 10000"/>
                <a:gd name="connsiteY1" fmla="*/ 1056963 h 1066963"/>
                <a:gd name="connsiteX0" fmla="*/ 0 w 10000"/>
                <a:gd name="connsiteY0" fmla="*/ 991482 h 991482"/>
                <a:gd name="connsiteX1" fmla="*/ 10000 w 10000"/>
                <a:gd name="connsiteY1" fmla="*/ 981482 h 991482"/>
                <a:gd name="connsiteX0" fmla="*/ 0 w 10000"/>
                <a:gd name="connsiteY0" fmla="*/ 991482 h 991482"/>
                <a:gd name="connsiteX1" fmla="*/ 10000 w 10000"/>
                <a:gd name="connsiteY1" fmla="*/ 981482 h 991482"/>
              </a:gdLst>
              <a:ahLst/>
              <a:cxnLst>
                <a:cxn ang="0">
                  <a:pos x="connsiteX0" y="connsiteY0"/>
                </a:cxn>
                <a:cxn ang="0">
                  <a:pos x="connsiteX1" y="connsiteY1"/>
                </a:cxn>
              </a:cxnLst>
              <a:rect l="l" t="t" r="r" b="b"/>
              <a:pathLst>
                <a:path w="10000" h="991482">
                  <a:moveTo>
                    <a:pt x="0" y="991482"/>
                  </a:moveTo>
                  <a:cubicBezTo>
                    <a:pt x="1863" y="-301966"/>
                    <a:pt x="7720" y="-355306"/>
                    <a:pt x="10000" y="981482"/>
                  </a:cubicBezTo>
                </a:path>
              </a:pathLst>
            </a:custGeom>
            <a:noFill/>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dirty="0"/>
            </a:p>
          </p:txBody>
        </p:sp>
        <p:sp>
          <p:nvSpPr>
            <p:cNvPr id="56" name="直角三角形 55">
              <a:extLst>
                <a:ext uri="{FF2B5EF4-FFF2-40B4-BE49-F238E27FC236}">
                  <a16:creationId xmlns:a16="http://schemas.microsoft.com/office/drawing/2014/main" id="{4FA75AF7-7720-44A3-803B-D6A1C7F3BD2B}"/>
                </a:ext>
              </a:extLst>
            </p:cNvPr>
            <p:cNvSpPr/>
            <p:nvPr/>
          </p:nvSpPr>
          <p:spPr>
            <a:xfrm rot="2554980">
              <a:off x="5557650" y="2189527"/>
              <a:ext cx="166273" cy="89193"/>
            </a:xfrm>
            <a:prstGeom prst="rtTriangle">
              <a:avLst/>
            </a:prstGeom>
            <a:solidFill>
              <a:srgbClr val="00B0F0"/>
            </a:solidFill>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57" name="任意多边形: 形状 56">
              <a:extLst>
                <a:ext uri="{FF2B5EF4-FFF2-40B4-BE49-F238E27FC236}">
                  <a16:creationId xmlns:a16="http://schemas.microsoft.com/office/drawing/2014/main" id="{27426217-29FD-4E75-85B2-1328DC848878}"/>
                </a:ext>
              </a:extLst>
            </p:cNvPr>
            <p:cNvSpPr/>
            <p:nvPr/>
          </p:nvSpPr>
          <p:spPr>
            <a:xfrm>
              <a:off x="3703406" y="2820324"/>
              <a:ext cx="2456410" cy="1816331"/>
            </a:xfrm>
            <a:custGeom>
              <a:avLst/>
              <a:gdLst>
                <a:gd name="connsiteX0" fmla="*/ 1903614 w 2456410"/>
                <a:gd name="connsiteY0" fmla="*/ 0 h 1816331"/>
                <a:gd name="connsiteX1" fmla="*/ 353290 w 2456410"/>
                <a:gd name="connsiteY1" fmla="*/ 685800 h 1816331"/>
                <a:gd name="connsiteX2" fmla="*/ 0 w 2456410"/>
                <a:gd name="connsiteY2" fmla="*/ 1816331 h 1816331"/>
                <a:gd name="connsiteX3" fmla="*/ 2456410 w 2456410"/>
                <a:gd name="connsiteY3" fmla="*/ 1808018 h 1816331"/>
                <a:gd name="connsiteX4" fmla="*/ 2443941 w 2456410"/>
                <a:gd name="connsiteY4" fmla="*/ 1808018 h 181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410" h="1816331">
                  <a:moveTo>
                    <a:pt x="1903614" y="0"/>
                  </a:moveTo>
                  <a:lnTo>
                    <a:pt x="353290" y="685800"/>
                  </a:lnTo>
                  <a:lnTo>
                    <a:pt x="0" y="1816331"/>
                  </a:lnTo>
                  <a:lnTo>
                    <a:pt x="2456410" y="1808018"/>
                  </a:lnTo>
                  <a:lnTo>
                    <a:pt x="2443941" y="1808018"/>
                  </a:lnTo>
                </a:path>
              </a:pathLst>
            </a:custGeom>
            <a:ln w="28575">
              <a:prstDash val="sysDash"/>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HK"/>
            </a:p>
          </p:txBody>
        </p:sp>
        <p:sp>
          <p:nvSpPr>
            <p:cNvPr id="58" name="任意多边形: 形状 57">
              <a:extLst>
                <a:ext uri="{FF2B5EF4-FFF2-40B4-BE49-F238E27FC236}">
                  <a16:creationId xmlns:a16="http://schemas.microsoft.com/office/drawing/2014/main" id="{5656818F-6994-4E13-A5BC-0249256FF0C3}"/>
                </a:ext>
              </a:extLst>
            </p:cNvPr>
            <p:cNvSpPr/>
            <p:nvPr/>
          </p:nvSpPr>
          <p:spPr>
            <a:xfrm>
              <a:off x="2327649" y="2708102"/>
              <a:ext cx="3387437" cy="2265218"/>
            </a:xfrm>
            <a:custGeom>
              <a:avLst/>
              <a:gdLst>
                <a:gd name="connsiteX0" fmla="*/ 843742 w 3387437"/>
                <a:gd name="connsiteY0" fmla="*/ 0 h 2265218"/>
                <a:gd name="connsiteX1" fmla="*/ 2905298 w 3387437"/>
                <a:gd name="connsiteY1" fmla="*/ 972589 h 2265218"/>
                <a:gd name="connsiteX2" fmla="*/ 3387437 w 3387437"/>
                <a:gd name="connsiteY2" fmla="*/ 2265218 h 2265218"/>
                <a:gd name="connsiteX3" fmla="*/ 0 w 3387437"/>
                <a:gd name="connsiteY3" fmla="*/ 2240280 h 2265218"/>
              </a:gdLst>
              <a:ahLst/>
              <a:cxnLst>
                <a:cxn ang="0">
                  <a:pos x="connsiteX0" y="connsiteY0"/>
                </a:cxn>
                <a:cxn ang="0">
                  <a:pos x="connsiteX1" y="connsiteY1"/>
                </a:cxn>
                <a:cxn ang="0">
                  <a:pos x="connsiteX2" y="connsiteY2"/>
                </a:cxn>
                <a:cxn ang="0">
                  <a:pos x="connsiteX3" y="connsiteY3"/>
                </a:cxn>
              </a:cxnLst>
              <a:rect l="l" t="t" r="r" b="b"/>
              <a:pathLst>
                <a:path w="3387437" h="2265218">
                  <a:moveTo>
                    <a:pt x="843742" y="0"/>
                  </a:moveTo>
                  <a:lnTo>
                    <a:pt x="2905298" y="972589"/>
                  </a:lnTo>
                  <a:lnTo>
                    <a:pt x="3387437" y="2265218"/>
                  </a:lnTo>
                  <a:lnTo>
                    <a:pt x="0" y="2240280"/>
                  </a:lnTo>
                </a:path>
              </a:pathLst>
            </a:custGeom>
            <a:ln w="28575">
              <a:prstDash val="sysDash"/>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HK"/>
            </a:p>
          </p:txBody>
        </p:sp>
      </p:grpSp>
    </p:spTree>
    <p:extLst>
      <p:ext uri="{BB962C8B-B14F-4D97-AF65-F5344CB8AC3E}">
        <p14:creationId xmlns:p14="http://schemas.microsoft.com/office/powerpoint/2010/main" val="3425765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Solution: Structural Hashing</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23</a:t>
            </a:fld>
            <a:endParaRPr lang="en-US" dirty="0"/>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0" y="1051037"/>
            <a:ext cx="7804151" cy="991850"/>
          </a:xfrm>
        </p:spPr>
        <p:txBody>
          <a:bodyPr>
            <a:normAutofit/>
          </a:bodyPr>
          <a:lstStyle/>
          <a:p>
            <a:pPr marL="342900" indent="-342900"/>
            <a:r>
              <a:rPr lang="en-US" altLang="zh-CN" sz="2000" dirty="0"/>
              <a:t>Each node is assigned an unique number</a:t>
            </a:r>
          </a:p>
          <a:p>
            <a:pPr marL="342900" indent="-342900"/>
            <a:r>
              <a:rPr lang="en-US" altLang="zh-CN" sz="2000" dirty="0"/>
              <a:t>Each node will be recorded to a hash table depending on 4 elements</a:t>
            </a:r>
            <a:endParaRPr lang="en-HK" altLang="zh-CN" sz="2000" dirty="0"/>
          </a:p>
          <a:p>
            <a:endParaRPr lang="en-US" altLang="zh-CN" sz="2000" dirty="0"/>
          </a:p>
          <a:p>
            <a:endParaRPr lang="en-US" altLang="zh-CN" sz="2000" dirty="0"/>
          </a:p>
          <a:p>
            <a:endParaRPr lang="en-US" altLang="zh-CN" sz="2000" dirty="0"/>
          </a:p>
        </p:txBody>
      </p:sp>
      <p:sp>
        <p:nvSpPr>
          <p:cNvPr id="19" name="椭圆 18">
            <a:extLst>
              <a:ext uri="{FF2B5EF4-FFF2-40B4-BE49-F238E27FC236}">
                <a16:creationId xmlns:a16="http://schemas.microsoft.com/office/drawing/2014/main" id="{5A92CFA5-7B19-4E97-AFE2-D88307420A17}"/>
              </a:ext>
            </a:extLst>
          </p:cNvPr>
          <p:cNvSpPr>
            <a:spLocks noChangeAspect="1"/>
          </p:cNvSpPr>
          <p:nvPr/>
        </p:nvSpPr>
        <p:spPr>
          <a:xfrm>
            <a:off x="5067838" y="3229524"/>
            <a:ext cx="587473" cy="5935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sz="2400" dirty="0">
                <a:solidFill>
                  <a:schemeClr val="tx1"/>
                </a:solidFill>
              </a:rPr>
              <a:t>b</a:t>
            </a:r>
          </a:p>
        </p:txBody>
      </p:sp>
      <p:sp>
        <p:nvSpPr>
          <p:cNvPr id="20" name="椭圆 19">
            <a:extLst>
              <a:ext uri="{FF2B5EF4-FFF2-40B4-BE49-F238E27FC236}">
                <a16:creationId xmlns:a16="http://schemas.microsoft.com/office/drawing/2014/main" id="{2787846B-5521-4472-A251-EA31C8C409F7}"/>
              </a:ext>
            </a:extLst>
          </p:cNvPr>
          <p:cNvSpPr>
            <a:spLocks noChangeAspect="1"/>
          </p:cNvSpPr>
          <p:nvPr/>
        </p:nvSpPr>
        <p:spPr>
          <a:xfrm>
            <a:off x="2997113" y="3229524"/>
            <a:ext cx="587473" cy="5935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sz="2400" dirty="0">
                <a:solidFill>
                  <a:schemeClr val="tx1"/>
                </a:solidFill>
              </a:rPr>
              <a:t>a</a:t>
            </a:r>
          </a:p>
        </p:txBody>
      </p:sp>
      <p:sp>
        <p:nvSpPr>
          <p:cNvPr id="21" name="椭圆 20">
            <a:extLst>
              <a:ext uri="{FF2B5EF4-FFF2-40B4-BE49-F238E27FC236}">
                <a16:creationId xmlns:a16="http://schemas.microsoft.com/office/drawing/2014/main" id="{EF738469-28CB-4C04-A8A6-DB70FD58B747}"/>
              </a:ext>
            </a:extLst>
          </p:cNvPr>
          <p:cNvSpPr>
            <a:spLocks noChangeAspect="1"/>
          </p:cNvSpPr>
          <p:nvPr/>
        </p:nvSpPr>
        <p:spPr>
          <a:xfrm>
            <a:off x="3973520" y="2144386"/>
            <a:ext cx="587473" cy="5935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sz="2400" dirty="0">
                <a:solidFill>
                  <a:schemeClr val="tx1"/>
                </a:solidFill>
              </a:rPr>
              <a:t>n</a:t>
            </a:r>
            <a:endParaRPr lang="en-HK" sz="2800" baseline="-25000" dirty="0">
              <a:solidFill>
                <a:schemeClr val="tx1"/>
              </a:solidFill>
            </a:endParaRPr>
          </a:p>
        </p:txBody>
      </p:sp>
      <p:cxnSp>
        <p:nvCxnSpPr>
          <p:cNvPr id="22" name="直接箭头连接符 21">
            <a:extLst>
              <a:ext uri="{FF2B5EF4-FFF2-40B4-BE49-F238E27FC236}">
                <a16:creationId xmlns:a16="http://schemas.microsoft.com/office/drawing/2014/main" id="{7E2FA516-7077-4A29-8115-AAAC0D6A96B9}"/>
              </a:ext>
            </a:extLst>
          </p:cNvPr>
          <p:cNvCxnSpPr>
            <a:cxnSpLocks/>
            <a:stCxn id="20" idx="7"/>
            <a:endCxn id="21" idx="3"/>
          </p:cNvCxnSpPr>
          <p:nvPr/>
        </p:nvCxnSpPr>
        <p:spPr>
          <a:xfrm flipV="1">
            <a:off x="3498552" y="2651022"/>
            <a:ext cx="561001" cy="66542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09F33183-7C8C-43BD-B733-B72496B554F3}"/>
              </a:ext>
            </a:extLst>
          </p:cNvPr>
          <p:cNvCxnSpPr>
            <a:cxnSpLocks/>
            <a:stCxn id="19" idx="1"/>
            <a:endCxn id="21" idx="5"/>
          </p:cNvCxnSpPr>
          <p:nvPr/>
        </p:nvCxnSpPr>
        <p:spPr>
          <a:xfrm flipH="1" flipV="1">
            <a:off x="4474960" y="2651022"/>
            <a:ext cx="678912" cy="665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10F1859D-57F6-401E-817F-4B106260FEEB}"/>
              </a:ext>
            </a:extLst>
          </p:cNvPr>
          <p:cNvSpPr txBox="1"/>
          <p:nvPr/>
        </p:nvSpPr>
        <p:spPr>
          <a:xfrm>
            <a:off x="3280572" y="3241276"/>
            <a:ext cx="258213" cy="328491"/>
          </a:xfrm>
          <a:prstGeom prst="rect">
            <a:avLst/>
          </a:prstGeom>
          <a:noFill/>
        </p:spPr>
        <p:txBody>
          <a:bodyPr wrap="none" rtlCol="0">
            <a:spAutoFit/>
          </a:bodyPr>
          <a:lstStyle/>
          <a:p>
            <a:r>
              <a:rPr lang="en-HK" sz="2000" dirty="0"/>
              <a:t>1</a:t>
            </a:r>
          </a:p>
        </p:txBody>
      </p:sp>
      <p:sp>
        <p:nvSpPr>
          <p:cNvPr id="25" name="文本框 24">
            <a:extLst>
              <a:ext uri="{FF2B5EF4-FFF2-40B4-BE49-F238E27FC236}">
                <a16:creationId xmlns:a16="http://schemas.microsoft.com/office/drawing/2014/main" id="{86696D4A-C1EA-4069-AD76-0D7B05C2AF04}"/>
              </a:ext>
            </a:extLst>
          </p:cNvPr>
          <p:cNvSpPr txBox="1"/>
          <p:nvPr/>
        </p:nvSpPr>
        <p:spPr>
          <a:xfrm>
            <a:off x="5382006" y="3247602"/>
            <a:ext cx="258213" cy="328491"/>
          </a:xfrm>
          <a:prstGeom prst="rect">
            <a:avLst/>
          </a:prstGeom>
          <a:noFill/>
        </p:spPr>
        <p:txBody>
          <a:bodyPr wrap="none" rtlCol="0">
            <a:spAutoFit/>
          </a:bodyPr>
          <a:lstStyle/>
          <a:p>
            <a:pPr algn="ctr"/>
            <a:r>
              <a:rPr lang="en-HK" sz="2000" dirty="0"/>
              <a:t>2</a:t>
            </a:r>
          </a:p>
        </p:txBody>
      </p:sp>
      <p:sp>
        <p:nvSpPr>
          <p:cNvPr id="26" name="文本框 25">
            <a:extLst>
              <a:ext uri="{FF2B5EF4-FFF2-40B4-BE49-F238E27FC236}">
                <a16:creationId xmlns:a16="http://schemas.microsoft.com/office/drawing/2014/main" id="{9846AF5D-3ED9-4B45-B5D2-18753AB1ACB0}"/>
              </a:ext>
            </a:extLst>
          </p:cNvPr>
          <p:cNvSpPr txBox="1"/>
          <p:nvPr/>
        </p:nvSpPr>
        <p:spPr>
          <a:xfrm>
            <a:off x="3540409" y="2686251"/>
            <a:ext cx="258213" cy="328491"/>
          </a:xfrm>
          <a:prstGeom prst="rect">
            <a:avLst/>
          </a:prstGeom>
          <a:noFill/>
        </p:spPr>
        <p:txBody>
          <a:bodyPr wrap="none" rtlCol="0">
            <a:spAutoFit/>
          </a:bodyPr>
          <a:lstStyle/>
          <a:p>
            <a:r>
              <a:rPr lang="en-HK" sz="2000" dirty="0"/>
              <a:t>3</a:t>
            </a:r>
            <a:endParaRPr lang="en-HK" dirty="0"/>
          </a:p>
        </p:txBody>
      </p:sp>
      <p:sp>
        <p:nvSpPr>
          <p:cNvPr id="27" name="文本框 26">
            <a:extLst>
              <a:ext uri="{FF2B5EF4-FFF2-40B4-BE49-F238E27FC236}">
                <a16:creationId xmlns:a16="http://schemas.microsoft.com/office/drawing/2014/main" id="{82CDC8CB-9786-433D-A13F-D72F0E200A14}"/>
              </a:ext>
            </a:extLst>
          </p:cNvPr>
          <p:cNvSpPr txBox="1"/>
          <p:nvPr/>
        </p:nvSpPr>
        <p:spPr>
          <a:xfrm>
            <a:off x="4809625" y="2686251"/>
            <a:ext cx="258213" cy="328491"/>
          </a:xfrm>
          <a:prstGeom prst="rect">
            <a:avLst/>
          </a:prstGeom>
          <a:noFill/>
        </p:spPr>
        <p:txBody>
          <a:bodyPr wrap="none" rtlCol="0">
            <a:spAutoFit/>
          </a:bodyPr>
          <a:lstStyle/>
          <a:p>
            <a:r>
              <a:rPr lang="en-HK" sz="2000" dirty="0"/>
              <a:t>4</a:t>
            </a:r>
          </a:p>
        </p:txBody>
      </p:sp>
      <p:sp>
        <p:nvSpPr>
          <p:cNvPr id="28" name="文本框 27">
            <a:extLst>
              <a:ext uri="{FF2B5EF4-FFF2-40B4-BE49-F238E27FC236}">
                <a16:creationId xmlns:a16="http://schemas.microsoft.com/office/drawing/2014/main" id="{F2090F71-E788-4231-A705-ED4199AC1AA2}"/>
              </a:ext>
            </a:extLst>
          </p:cNvPr>
          <p:cNvSpPr txBox="1"/>
          <p:nvPr/>
        </p:nvSpPr>
        <p:spPr>
          <a:xfrm>
            <a:off x="795258" y="4063120"/>
            <a:ext cx="7404143" cy="461665"/>
          </a:xfrm>
          <a:prstGeom prst="rect">
            <a:avLst/>
          </a:prstGeom>
          <a:noFill/>
        </p:spPr>
        <p:txBody>
          <a:bodyPr wrap="none" rtlCol="0">
            <a:spAutoFit/>
          </a:bodyPr>
          <a:lstStyle/>
          <a:p>
            <a:r>
              <a:rPr lang="en-US" altLang="zh-CN" sz="2400" dirty="0" err="1"/>
              <a:t>strash</a:t>
            </a:r>
            <a:r>
              <a:rPr lang="en-US" altLang="zh-CN" sz="2400" dirty="0"/>
              <a:t>( number(a) ,number(b) , </a:t>
            </a:r>
            <a:r>
              <a:rPr lang="en-US" altLang="zh-CN" sz="2400" dirty="0" err="1"/>
              <a:t>is_compl</a:t>
            </a:r>
            <a:r>
              <a:rPr lang="en-US" altLang="zh-CN" sz="2400" dirty="0"/>
              <a:t>(a) , </a:t>
            </a:r>
            <a:r>
              <a:rPr lang="en-US" altLang="zh-CN" sz="2400" dirty="0" err="1"/>
              <a:t>is_compl</a:t>
            </a:r>
            <a:r>
              <a:rPr lang="en-US" altLang="zh-CN" sz="2400" dirty="0"/>
              <a:t>(b) )</a:t>
            </a:r>
          </a:p>
        </p:txBody>
      </p:sp>
    </p:spTree>
    <p:extLst>
      <p:ext uri="{BB962C8B-B14F-4D97-AF65-F5344CB8AC3E}">
        <p14:creationId xmlns:p14="http://schemas.microsoft.com/office/powerpoint/2010/main" val="1690076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Dynamic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24</a:t>
            </a:fld>
            <a:endParaRPr lang="en-US" dirty="0"/>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0" y="1051037"/>
            <a:ext cx="7865829" cy="413124"/>
          </a:xfrm>
        </p:spPr>
        <p:txBody>
          <a:bodyPr>
            <a:normAutofit/>
          </a:bodyPr>
          <a:lstStyle/>
          <a:p>
            <a:r>
              <a:rPr lang="en-HK" sz="2000" dirty="0"/>
              <a:t>Step 3. </a:t>
            </a:r>
            <a:r>
              <a:rPr lang="en-US" altLang="zh-CN" sz="2000" dirty="0"/>
              <a:t>Process until Q = {}, S contains </a:t>
            </a:r>
            <a:r>
              <a:rPr lang="en-US" altLang="zh-CN" sz="2000" u="sng" dirty="0"/>
              <a:t>all nodes </a:t>
            </a:r>
            <a:r>
              <a:rPr lang="en-US" altLang="zh-CN" sz="2000" dirty="0"/>
              <a:t>of MFFW in the end</a:t>
            </a:r>
            <a:endParaRPr lang="en-HK" sz="2000" dirty="0"/>
          </a:p>
        </p:txBody>
      </p:sp>
      <p:sp>
        <p:nvSpPr>
          <p:cNvPr id="17" name="椭圆 16">
            <a:extLst>
              <a:ext uri="{FF2B5EF4-FFF2-40B4-BE49-F238E27FC236}">
                <a16:creationId xmlns:a16="http://schemas.microsoft.com/office/drawing/2014/main" id="{4711AC89-C74C-4101-BDC0-C42EF09539E8}"/>
              </a:ext>
            </a:extLst>
          </p:cNvPr>
          <p:cNvSpPr>
            <a:spLocks noChangeAspect="1"/>
          </p:cNvSpPr>
          <p:nvPr/>
        </p:nvSpPr>
        <p:spPr>
          <a:xfrm>
            <a:off x="4958154" y="4198741"/>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1</a:t>
            </a:r>
          </a:p>
        </p:txBody>
      </p:sp>
      <p:sp>
        <p:nvSpPr>
          <p:cNvPr id="18" name="椭圆 17">
            <a:extLst>
              <a:ext uri="{FF2B5EF4-FFF2-40B4-BE49-F238E27FC236}">
                <a16:creationId xmlns:a16="http://schemas.microsoft.com/office/drawing/2014/main" id="{BBA7D250-E024-43DB-B033-918B40B4846F}"/>
              </a:ext>
            </a:extLst>
          </p:cNvPr>
          <p:cNvSpPr>
            <a:spLocks noChangeAspect="1"/>
          </p:cNvSpPr>
          <p:nvPr/>
        </p:nvSpPr>
        <p:spPr>
          <a:xfrm>
            <a:off x="5989159" y="4198738"/>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2</a:t>
            </a:r>
          </a:p>
        </p:txBody>
      </p:sp>
      <p:sp>
        <p:nvSpPr>
          <p:cNvPr id="19" name="椭圆 18">
            <a:extLst>
              <a:ext uri="{FF2B5EF4-FFF2-40B4-BE49-F238E27FC236}">
                <a16:creationId xmlns:a16="http://schemas.microsoft.com/office/drawing/2014/main" id="{D939829B-B5AF-4D42-8A53-C95916981C51}"/>
              </a:ext>
            </a:extLst>
          </p:cNvPr>
          <p:cNvSpPr>
            <a:spLocks noChangeAspect="1"/>
          </p:cNvSpPr>
          <p:nvPr/>
        </p:nvSpPr>
        <p:spPr>
          <a:xfrm>
            <a:off x="6965092" y="4198740"/>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3</a:t>
            </a:r>
          </a:p>
        </p:txBody>
      </p:sp>
      <p:sp>
        <p:nvSpPr>
          <p:cNvPr id="20" name="椭圆 19">
            <a:extLst>
              <a:ext uri="{FF2B5EF4-FFF2-40B4-BE49-F238E27FC236}">
                <a16:creationId xmlns:a16="http://schemas.microsoft.com/office/drawing/2014/main" id="{05E6AF4E-C063-4AB2-8AC9-C1E28F082405}"/>
              </a:ext>
            </a:extLst>
          </p:cNvPr>
          <p:cNvSpPr>
            <a:spLocks noChangeAspect="1"/>
          </p:cNvSpPr>
          <p:nvPr/>
        </p:nvSpPr>
        <p:spPr>
          <a:xfrm>
            <a:off x="7907481" y="4198740"/>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I</a:t>
            </a:r>
            <a:r>
              <a:rPr lang="en-HK" baseline="-25000" dirty="0">
                <a:solidFill>
                  <a:schemeClr val="tx1"/>
                </a:solidFill>
              </a:rPr>
              <a:t>4</a:t>
            </a:r>
          </a:p>
        </p:txBody>
      </p:sp>
      <p:sp>
        <p:nvSpPr>
          <p:cNvPr id="21" name="椭圆 20">
            <a:extLst>
              <a:ext uri="{FF2B5EF4-FFF2-40B4-BE49-F238E27FC236}">
                <a16:creationId xmlns:a16="http://schemas.microsoft.com/office/drawing/2014/main" id="{7F5D152F-77CB-4676-A31A-B637A1A92288}"/>
              </a:ext>
            </a:extLst>
          </p:cNvPr>
          <p:cNvSpPr>
            <a:spLocks noChangeAspect="1"/>
          </p:cNvSpPr>
          <p:nvPr/>
        </p:nvSpPr>
        <p:spPr>
          <a:xfrm>
            <a:off x="6478897" y="3243155"/>
            <a:ext cx="461411" cy="46619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HK" dirty="0">
                <a:solidFill>
                  <a:schemeClr val="bg1"/>
                </a:solidFill>
              </a:rPr>
              <a:t>5</a:t>
            </a:r>
          </a:p>
        </p:txBody>
      </p:sp>
      <p:sp>
        <p:nvSpPr>
          <p:cNvPr id="22" name="椭圆 21">
            <a:extLst>
              <a:ext uri="{FF2B5EF4-FFF2-40B4-BE49-F238E27FC236}">
                <a16:creationId xmlns:a16="http://schemas.microsoft.com/office/drawing/2014/main" id="{E1516DCC-5010-4571-977D-6930BBD6DA3E}"/>
              </a:ext>
            </a:extLst>
          </p:cNvPr>
          <p:cNvSpPr>
            <a:spLocks noChangeAspect="1"/>
          </p:cNvSpPr>
          <p:nvPr/>
        </p:nvSpPr>
        <p:spPr>
          <a:xfrm>
            <a:off x="5321129" y="3209920"/>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7</a:t>
            </a:r>
            <a:endParaRPr lang="en-HK" dirty="0">
              <a:solidFill>
                <a:schemeClr val="tx1"/>
              </a:solidFill>
            </a:endParaRPr>
          </a:p>
        </p:txBody>
      </p:sp>
      <p:sp>
        <p:nvSpPr>
          <p:cNvPr id="23" name="椭圆 22">
            <a:extLst>
              <a:ext uri="{FF2B5EF4-FFF2-40B4-BE49-F238E27FC236}">
                <a16:creationId xmlns:a16="http://schemas.microsoft.com/office/drawing/2014/main" id="{356F140D-52FD-42DA-9701-9EE51ECF4BB0}"/>
              </a:ext>
            </a:extLst>
          </p:cNvPr>
          <p:cNvSpPr>
            <a:spLocks noChangeAspect="1"/>
          </p:cNvSpPr>
          <p:nvPr/>
        </p:nvSpPr>
        <p:spPr>
          <a:xfrm>
            <a:off x="7676775" y="3243155"/>
            <a:ext cx="461411" cy="4661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solidFill>
                  <a:schemeClr val="tx1"/>
                </a:solidFill>
              </a:rPr>
              <a:t>6</a:t>
            </a:r>
            <a:endParaRPr lang="en-HK" dirty="0">
              <a:solidFill>
                <a:schemeClr val="tx1"/>
              </a:solidFill>
            </a:endParaRPr>
          </a:p>
        </p:txBody>
      </p:sp>
      <p:sp>
        <p:nvSpPr>
          <p:cNvPr id="24" name="椭圆 23">
            <a:extLst>
              <a:ext uri="{FF2B5EF4-FFF2-40B4-BE49-F238E27FC236}">
                <a16:creationId xmlns:a16="http://schemas.microsoft.com/office/drawing/2014/main" id="{0616FB33-D19F-4863-A257-3F2BB27EFDE6}"/>
              </a:ext>
            </a:extLst>
          </p:cNvPr>
          <p:cNvSpPr>
            <a:spLocks noChangeAspect="1"/>
          </p:cNvSpPr>
          <p:nvPr/>
        </p:nvSpPr>
        <p:spPr>
          <a:xfrm>
            <a:off x="6093310" y="2411338"/>
            <a:ext cx="461411" cy="46619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HK" dirty="0">
                <a:solidFill>
                  <a:schemeClr val="tx1"/>
                </a:solidFill>
              </a:rPr>
              <a:t>8</a:t>
            </a:r>
          </a:p>
        </p:txBody>
      </p:sp>
      <p:sp>
        <p:nvSpPr>
          <p:cNvPr id="25" name="椭圆 24">
            <a:extLst>
              <a:ext uri="{FF2B5EF4-FFF2-40B4-BE49-F238E27FC236}">
                <a16:creationId xmlns:a16="http://schemas.microsoft.com/office/drawing/2014/main" id="{88572D31-0994-406E-9B71-51860E95B941}"/>
              </a:ext>
            </a:extLst>
          </p:cNvPr>
          <p:cNvSpPr>
            <a:spLocks noChangeAspect="1"/>
          </p:cNvSpPr>
          <p:nvPr/>
        </p:nvSpPr>
        <p:spPr>
          <a:xfrm>
            <a:off x="5484262" y="1911330"/>
            <a:ext cx="461411" cy="466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solidFill>
                  <a:schemeClr val="tx1"/>
                </a:solidFill>
              </a:rPr>
              <a:t>9</a:t>
            </a:r>
            <a:endParaRPr lang="en-HK" baseline="-25000" dirty="0">
              <a:solidFill>
                <a:schemeClr val="tx1"/>
              </a:solidFill>
            </a:endParaRPr>
          </a:p>
        </p:txBody>
      </p:sp>
      <p:sp>
        <p:nvSpPr>
          <p:cNvPr id="26" name="椭圆 25">
            <a:extLst>
              <a:ext uri="{FF2B5EF4-FFF2-40B4-BE49-F238E27FC236}">
                <a16:creationId xmlns:a16="http://schemas.microsoft.com/office/drawing/2014/main" id="{4211B810-15EB-4CC0-B478-8C6BD941627B}"/>
              </a:ext>
            </a:extLst>
          </p:cNvPr>
          <p:cNvSpPr>
            <a:spLocks noChangeAspect="1"/>
          </p:cNvSpPr>
          <p:nvPr/>
        </p:nvSpPr>
        <p:spPr>
          <a:xfrm>
            <a:off x="7332154" y="1851007"/>
            <a:ext cx="461411" cy="46619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HK" dirty="0">
                <a:solidFill>
                  <a:schemeClr val="tx1"/>
                </a:solidFill>
              </a:rPr>
              <a:t>10</a:t>
            </a:r>
          </a:p>
        </p:txBody>
      </p:sp>
      <p:cxnSp>
        <p:nvCxnSpPr>
          <p:cNvPr id="27" name="直接箭头连接符 26">
            <a:extLst>
              <a:ext uri="{FF2B5EF4-FFF2-40B4-BE49-F238E27FC236}">
                <a16:creationId xmlns:a16="http://schemas.microsoft.com/office/drawing/2014/main" id="{0A13E689-6344-4AD7-8F19-53A92AD73309}"/>
              </a:ext>
            </a:extLst>
          </p:cNvPr>
          <p:cNvCxnSpPr>
            <a:cxnSpLocks/>
            <a:stCxn id="19" idx="1"/>
            <a:endCxn id="22" idx="5"/>
          </p:cNvCxnSpPr>
          <p:nvPr/>
        </p:nvCxnSpPr>
        <p:spPr>
          <a:xfrm flipH="1" flipV="1">
            <a:off x="5714968" y="3607842"/>
            <a:ext cx="1317696" cy="6591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4EF0B142-8683-41F2-94F9-15B94DE752F0}"/>
              </a:ext>
            </a:extLst>
          </p:cNvPr>
          <p:cNvCxnSpPr>
            <a:cxnSpLocks/>
            <a:stCxn id="22" idx="0"/>
            <a:endCxn id="25" idx="4"/>
          </p:cNvCxnSpPr>
          <p:nvPr/>
        </p:nvCxnSpPr>
        <p:spPr>
          <a:xfrm flipV="1">
            <a:off x="5551834" y="2377524"/>
            <a:ext cx="163134" cy="832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3663D236-1657-43EC-B81D-9904895D4D73}"/>
              </a:ext>
            </a:extLst>
          </p:cNvPr>
          <p:cNvCxnSpPr>
            <a:cxnSpLocks/>
            <a:stCxn id="24" idx="1"/>
            <a:endCxn id="25" idx="5"/>
          </p:cNvCxnSpPr>
          <p:nvPr/>
        </p:nvCxnSpPr>
        <p:spPr>
          <a:xfrm flipH="1" flipV="1">
            <a:off x="5878102" y="2309252"/>
            <a:ext cx="282780" cy="170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81E36377-17DA-45D8-BF61-2E4424FB77C0}"/>
              </a:ext>
            </a:extLst>
          </p:cNvPr>
          <p:cNvCxnSpPr>
            <a:cxnSpLocks/>
            <a:stCxn id="25" idx="0"/>
          </p:cNvCxnSpPr>
          <p:nvPr/>
        </p:nvCxnSpPr>
        <p:spPr>
          <a:xfrm flipH="1" flipV="1">
            <a:off x="5714967" y="1566489"/>
            <a:ext cx="1" cy="3448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A073AC2-EF6E-445F-8A16-8E826C3FE47B}"/>
              </a:ext>
            </a:extLst>
          </p:cNvPr>
          <p:cNvCxnSpPr>
            <a:cxnSpLocks/>
          </p:cNvCxnSpPr>
          <p:nvPr/>
        </p:nvCxnSpPr>
        <p:spPr>
          <a:xfrm flipV="1">
            <a:off x="7562860" y="1566489"/>
            <a:ext cx="0" cy="2845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任意多边形: 形状 31">
            <a:extLst>
              <a:ext uri="{FF2B5EF4-FFF2-40B4-BE49-F238E27FC236}">
                <a16:creationId xmlns:a16="http://schemas.microsoft.com/office/drawing/2014/main" id="{D0C82A0B-2A51-4D9B-837A-E74F370D607F}"/>
              </a:ext>
            </a:extLst>
          </p:cNvPr>
          <p:cNvSpPr/>
          <p:nvPr/>
        </p:nvSpPr>
        <p:spPr>
          <a:xfrm flipV="1">
            <a:off x="5040037" y="3596572"/>
            <a:ext cx="325714" cy="65917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3" name="任意多边形: 形状 32">
            <a:extLst>
              <a:ext uri="{FF2B5EF4-FFF2-40B4-BE49-F238E27FC236}">
                <a16:creationId xmlns:a16="http://schemas.microsoft.com/office/drawing/2014/main" id="{83DDBDBE-A4F9-4F98-870D-833DEDB2A016}"/>
              </a:ext>
            </a:extLst>
          </p:cNvPr>
          <p:cNvSpPr/>
          <p:nvPr/>
        </p:nvSpPr>
        <p:spPr>
          <a:xfrm flipH="1" flipV="1">
            <a:off x="6554702" y="2666868"/>
            <a:ext cx="1371552" cy="167275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4" name="任意多边形: 形状 33">
            <a:extLst>
              <a:ext uri="{FF2B5EF4-FFF2-40B4-BE49-F238E27FC236}">
                <a16:creationId xmlns:a16="http://schemas.microsoft.com/office/drawing/2014/main" id="{0D9FC1FC-24DD-416A-BDAA-727826D5815A}"/>
              </a:ext>
            </a:extLst>
          </p:cNvPr>
          <p:cNvSpPr/>
          <p:nvPr/>
        </p:nvSpPr>
        <p:spPr>
          <a:xfrm flipV="1">
            <a:off x="6391994" y="3701838"/>
            <a:ext cx="291452" cy="58770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5" name="任意多边形: 形状 34">
            <a:extLst>
              <a:ext uri="{FF2B5EF4-FFF2-40B4-BE49-F238E27FC236}">
                <a16:creationId xmlns:a16="http://schemas.microsoft.com/office/drawing/2014/main" id="{FF35705B-51F0-413A-95AA-C539E634F0D7}"/>
              </a:ext>
            </a:extLst>
          </p:cNvPr>
          <p:cNvSpPr/>
          <p:nvPr/>
        </p:nvSpPr>
        <p:spPr>
          <a:xfrm flipV="1">
            <a:off x="5369209" y="3661094"/>
            <a:ext cx="1202044" cy="605916"/>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6" name="任意多边形: 形状 35">
            <a:extLst>
              <a:ext uri="{FF2B5EF4-FFF2-40B4-BE49-F238E27FC236}">
                <a16:creationId xmlns:a16="http://schemas.microsoft.com/office/drawing/2014/main" id="{3EA65D8B-85E3-440F-910A-68A3E75ABD3E}"/>
              </a:ext>
            </a:extLst>
          </p:cNvPr>
          <p:cNvSpPr/>
          <p:nvPr/>
        </p:nvSpPr>
        <p:spPr>
          <a:xfrm flipV="1">
            <a:off x="7332153" y="3709349"/>
            <a:ext cx="555741" cy="54560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7" name="任意多边形: 形状 36">
            <a:extLst>
              <a:ext uri="{FF2B5EF4-FFF2-40B4-BE49-F238E27FC236}">
                <a16:creationId xmlns:a16="http://schemas.microsoft.com/office/drawing/2014/main" id="{69DE425F-E73D-4D73-B53D-24170B249897}"/>
              </a:ext>
            </a:extLst>
          </p:cNvPr>
          <p:cNvSpPr/>
          <p:nvPr/>
        </p:nvSpPr>
        <p:spPr>
          <a:xfrm flipH="1" flipV="1">
            <a:off x="6323998" y="2877531"/>
            <a:ext cx="201089" cy="44891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8" name="任意多边形: 形状 37">
            <a:extLst>
              <a:ext uri="{FF2B5EF4-FFF2-40B4-BE49-F238E27FC236}">
                <a16:creationId xmlns:a16="http://schemas.microsoft.com/office/drawing/2014/main" id="{DC27A406-1A09-4251-9D60-FC8B99134B78}"/>
              </a:ext>
            </a:extLst>
          </p:cNvPr>
          <p:cNvSpPr/>
          <p:nvPr/>
        </p:nvSpPr>
        <p:spPr>
          <a:xfrm flipH="1" flipV="1">
            <a:off x="7657664" y="2293868"/>
            <a:ext cx="271533" cy="94553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39" name="任意多边形: 形状 38">
            <a:extLst>
              <a:ext uri="{FF2B5EF4-FFF2-40B4-BE49-F238E27FC236}">
                <a16:creationId xmlns:a16="http://schemas.microsoft.com/office/drawing/2014/main" id="{472CE24E-28C0-4AD7-ADBF-5595C453A584}"/>
              </a:ext>
            </a:extLst>
          </p:cNvPr>
          <p:cNvSpPr/>
          <p:nvPr/>
        </p:nvSpPr>
        <p:spPr>
          <a:xfrm flipV="1">
            <a:off x="6855471" y="2293868"/>
            <a:ext cx="609371" cy="99754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0" name="任意多边形: 形状 39">
            <a:extLst>
              <a:ext uri="{FF2B5EF4-FFF2-40B4-BE49-F238E27FC236}">
                <a16:creationId xmlns:a16="http://schemas.microsoft.com/office/drawing/2014/main" id="{CA16AADB-DF08-4682-8967-85F296113A93}"/>
              </a:ext>
            </a:extLst>
          </p:cNvPr>
          <p:cNvSpPr/>
          <p:nvPr/>
        </p:nvSpPr>
        <p:spPr>
          <a:xfrm flipH="1" flipV="1">
            <a:off x="8033065" y="3676114"/>
            <a:ext cx="136715" cy="53764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sz="1600"/>
          </a:p>
        </p:txBody>
      </p:sp>
      <p:sp>
        <p:nvSpPr>
          <p:cNvPr id="42" name="文本框 41">
            <a:extLst>
              <a:ext uri="{FF2B5EF4-FFF2-40B4-BE49-F238E27FC236}">
                <a16:creationId xmlns:a16="http://schemas.microsoft.com/office/drawing/2014/main" id="{D5232940-2FFB-4448-B619-91B132B62F1A}"/>
              </a:ext>
            </a:extLst>
          </p:cNvPr>
          <p:cNvSpPr txBox="1"/>
          <p:nvPr/>
        </p:nvSpPr>
        <p:spPr>
          <a:xfrm>
            <a:off x="447220" y="1342126"/>
            <a:ext cx="4191347" cy="923330"/>
          </a:xfrm>
          <a:prstGeom prst="rect">
            <a:avLst/>
          </a:prstGeom>
          <a:noFill/>
        </p:spPr>
        <p:txBody>
          <a:bodyPr wrap="square" rtlCol="0">
            <a:spAutoFit/>
          </a:bodyPr>
          <a:lstStyle/>
          <a:p>
            <a:r>
              <a:rPr lang="en-HK" dirty="0"/>
              <a:t>Two </a:t>
            </a:r>
            <a:r>
              <a:rPr lang="en-US" dirty="0"/>
              <a:t>choices:</a:t>
            </a:r>
          </a:p>
          <a:p>
            <a:pPr marL="285750" indent="-285750">
              <a:buFont typeface="Arial" panose="020B0604020202020204" pitchFamily="34" charset="0"/>
              <a:buChar char="•"/>
            </a:pPr>
            <a:r>
              <a:rPr lang="en-US" dirty="0">
                <a:solidFill>
                  <a:srgbClr val="ED7D31"/>
                </a:solidFill>
              </a:rPr>
              <a:t>Enumerate fanout </a:t>
            </a:r>
          </a:p>
          <a:p>
            <a:pPr marL="285750" indent="-285750">
              <a:buFont typeface="Arial" panose="020B0604020202020204" pitchFamily="34" charset="0"/>
              <a:buChar char="•"/>
            </a:pPr>
            <a:r>
              <a:rPr lang="en-HK" dirty="0">
                <a:solidFill>
                  <a:srgbClr val="4472C4"/>
                </a:solidFill>
              </a:rPr>
              <a:t>Query structural hashing table</a:t>
            </a:r>
          </a:p>
        </p:txBody>
      </p:sp>
      <p:sp>
        <p:nvSpPr>
          <p:cNvPr id="43" name="文本框 42">
            <a:extLst>
              <a:ext uri="{FF2B5EF4-FFF2-40B4-BE49-F238E27FC236}">
                <a16:creationId xmlns:a16="http://schemas.microsoft.com/office/drawing/2014/main" id="{28E80C64-7310-45AC-B9C2-050764BF44EB}"/>
              </a:ext>
            </a:extLst>
          </p:cNvPr>
          <p:cNvSpPr txBox="1"/>
          <p:nvPr/>
        </p:nvSpPr>
        <p:spPr>
          <a:xfrm>
            <a:off x="1527042" y="2179495"/>
            <a:ext cx="3048000" cy="400110"/>
          </a:xfrm>
          <a:prstGeom prst="rect">
            <a:avLst/>
          </a:prstGeom>
          <a:noFill/>
        </p:spPr>
        <p:txBody>
          <a:bodyPr wrap="square" rtlCol="0">
            <a:spAutoFit/>
          </a:bodyPr>
          <a:lstStyle/>
          <a:p>
            <a:r>
              <a:rPr lang="en-US" altLang="zh-CN" sz="2000" dirty="0"/>
              <a:t>S</a:t>
            </a:r>
            <a:r>
              <a:rPr lang="en-HK" sz="2000" dirty="0"/>
              <a:t> = { I</a:t>
            </a:r>
            <a:r>
              <a:rPr lang="en-HK" sz="2000" baseline="-25000" dirty="0"/>
              <a:t>1</a:t>
            </a:r>
            <a:r>
              <a:rPr lang="en-HK" sz="2000" dirty="0"/>
              <a:t>, I</a:t>
            </a:r>
            <a:r>
              <a:rPr lang="en-HK" sz="2000" baseline="-25000" dirty="0"/>
              <a:t>2</a:t>
            </a:r>
            <a:r>
              <a:rPr lang="en-HK" sz="2000" dirty="0"/>
              <a:t>, I</a:t>
            </a:r>
            <a:r>
              <a:rPr lang="en-HK" sz="2000" baseline="-25000" dirty="0"/>
              <a:t>3</a:t>
            </a:r>
            <a:r>
              <a:rPr lang="en-HK" sz="2000" dirty="0"/>
              <a:t>, I</a:t>
            </a:r>
            <a:r>
              <a:rPr lang="en-HK" sz="2000" baseline="-25000" dirty="0"/>
              <a:t>4</a:t>
            </a:r>
            <a:r>
              <a:rPr lang="en-HK" sz="2000" dirty="0"/>
              <a:t>, 7}</a:t>
            </a:r>
          </a:p>
        </p:txBody>
      </p:sp>
      <p:sp>
        <p:nvSpPr>
          <p:cNvPr id="44" name="文本框 43">
            <a:extLst>
              <a:ext uri="{FF2B5EF4-FFF2-40B4-BE49-F238E27FC236}">
                <a16:creationId xmlns:a16="http://schemas.microsoft.com/office/drawing/2014/main" id="{2A61B13E-AEA9-4874-8CCB-F9391F5E7D26}"/>
              </a:ext>
            </a:extLst>
          </p:cNvPr>
          <p:cNvSpPr txBox="1"/>
          <p:nvPr/>
        </p:nvSpPr>
        <p:spPr>
          <a:xfrm>
            <a:off x="439151" y="2172257"/>
            <a:ext cx="3048000" cy="400110"/>
          </a:xfrm>
          <a:prstGeom prst="rect">
            <a:avLst/>
          </a:prstGeom>
          <a:noFill/>
        </p:spPr>
        <p:txBody>
          <a:bodyPr wrap="square" rtlCol="0">
            <a:spAutoFit/>
          </a:bodyPr>
          <a:lstStyle/>
          <a:p>
            <a:r>
              <a:rPr lang="en-US" altLang="zh-CN" sz="2000" dirty="0"/>
              <a:t>Q</a:t>
            </a:r>
            <a:r>
              <a:rPr lang="en-HK" sz="2000" dirty="0"/>
              <a:t> = {</a:t>
            </a:r>
            <a:r>
              <a:rPr lang="en-HK" sz="2000" dirty="0">
                <a:solidFill>
                  <a:schemeClr val="bg1"/>
                </a:solidFill>
                <a:highlight>
                  <a:srgbClr val="ED7D31"/>
                </a:highlight>
              </a:rPr>
              <a:t>5</a:t>
            </a:r>
            <a:r>
              <a:rPr lang="en-HK" sz="2000" dirty="0"/>
              <a:t>, 6}</a:t>
            </a:r>
          </a:p>
        </p:txBody>
      </p:sp>
      <p:sp>
        <p:nvSpPr>
          <p:cNvPr id="45" name="任意多边形: 形状 44">
            <a:extLst>
              <a:ext uri="{FF2B5EF4-FFF2-40B4-BE49-F238E27FC236}">
                <a16:creationId xmlns:a16="http://schemas.microsoft.com/office/drawing/2014/main" id="{E0BCE64D-D18D-4A64-9F76-C7487D6D9DA7}"/>
              </a:ext>
            </a:extLst>
          </p:cNvPr>
          <p:cNvSpPr>
            <a:spLocks/>
          </p:cNvSpPr>
          <p:nvPr/>
        </p:nvSpPr>
        <p:spPr>
          <a:xfrm>
            <a:off x="957942" y="2557895"/>
            <a:ext cx="995977" cy="251555"/>
          </a:xfrm>
          <a:custGeom>
            <a:avLst/>
            <a:gdLst>
              <a:gd name="connsiteX0" fmla="*/ 712694 w 712694"/>
              <a:gd name="connsiteY0" fmla="*/ 0 h 1147483"/>
              <a:gd name="connsiteX1" fmla="*/ 0 w 712694"/>
              <a:gd name="connsiteY1" fmla="*/ 1147483 h 1147483"/>
              <a:gd name="connsiteX0" fmla="*/ 713170 w 713170"/>
              <a:gd name="connsiteY0" fmla="*/ 0 h 1147483"/>
              <a:gd name="connsiteX1" fmla="*/ 476 w 713170"/>
              <a:gd name="connsiteY1" fmla="*/ 1147483 h 1147483"/>
              <a:gd name="connsiteX0" fmla="*/ 713670 w 713670"/>
              <a:gd name="connsiteY0" fmla="*/ 0 h 1147483"/>
              <a:gd name="connsiteX1" fmla="*/ 976 w 713670"/>
              <a:gd name="connsiteY1" fmla="*/ 1147483 h 1147483"/>
            </a:gdLst>
            <a:ahLst/>
            <a:cxnLst>
              <a:cxn ang="0">
                <a:pos x="connsiteX0" y="connsiteY0"/>
              </a:cxn>
              <a:cxn ang="0">
                <a:pos x="connsiteX1" y="connsiteY1"/>
              </a:cxn>
            </a:cxnLst>
            <a:rect l="l" t="t" r="r" b="b"/>
            <a:pathLst>
              <a:path w="713670" h="1147483">
                <a:moveTo>
                  <a:pt x="713670" y="0"/>
                </a:moveTo>
                <a:cubicBezTo>
                  <a:pt x="211646" y="256988"/>
                  <a:pt x="-16953" y="688789"/>
                  <a:pt x="976" y="1147483"/>
                </a:cubicBezTo>
              </a:path>
            </a:pathLst>
          </a:custGeom>
          <a:ln w="28575">
            <a:solidFill>
              <a:srgbClr val="ED7D31"/>
            </a:solidFill>
            <a:tailEnd type="triangle"/>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HK"/>
          </a:p>
        </p:txBody>
      </p:sp>
      <p:sp>
        <p:nvSpPr>
          <p:cNvPr id="46" name="任意多边形: 形状 45">
            <a:extLst>
              <a:ext uri="{FF2B5EF4-FFF2-40B4-BE49-F238E27FC236}">
                <a16:creationId xmlns:a16="http://schemas.microsoft.com/office/drawing/2014/main" id="{4E13C606-C5D2-4810-9A88-2E978B783121}"/>
              </a:ext>
            </a:extLst>
          </p:cNvPr>
          <p:cNvSpPr>
            <a:spLocks/>
          </p:cNvSpPr>
          <p:nvPr/>
        </p:nvSpPr>
        <p:spPr>
          <a:xfrm flipH="1">
            <a:off x="1972323" y="2565131"/>
            <a:ext cx="1388620" cy="244319"/>
          </a:xfrm>
          <a:custGeom>
            <a:avLst/>
            <a:gdLst>
              <a:gd name="connsiteX0" fmla="*/ 712694 w 712694"/>
              <a:gd name="connsiteY0" fmla="*/ 0 h 1147483"/>
              <a:gd name="connsiteX1" fmla="*/ 0 w 712694"/>
              <a:gd name="connsiteY1" fmla="*/ 1147483 h 1147483"/>
              <a:gd name="connsiteX0" fmla="*/ 713170 w 713170"/>
              <a:gd name="connsiteY0" fmla="*/ 0 h 1147483"/>
              <a:gd name="connsiteX1" fmla="*/ 476 w 713170"/>
              <a:gd name="connsiteY1" fmla="*/ 1147483 h 1147483"/>
              <a:gd name="connsiteX0" fmla="*/ 713670 w 713670"/>
              <a:gd name="connsiteY0" fmla="*/ 0 h 1147483"/>
              <a:gd name="connsiteX1" fmla="*/ 976 w 713670"/>
              <a:gd name="connsiteY1" fmla="*/ 1147483 h 1147483"/>
            </a:gdLst>
            <a:ahLst/>
            <a:cxnLst>
              <a:cxn ang="0">
                <a:pos x="connsiteX0" y="connsiteY0"/>
              </a:cxn>
              <a:cxn ang="0">
                <a:pos x="connsiteX1" y="connsiteY1"/>
              </a:cxn>
            </a:cxnLst>
            <a:rect l="l" t="t" r="r" b="b"/>
            <a:pathLst>
              <a:path w="713670" h="1147483">
                <a:moveTo>
                  <a:pt x="713670" y="0"/>
                </a:moveTo>
                <a:cubicBezTo>
                  <a:pt x="211646" y="256988"/>
                  <a:pt x="-16953" y="688789"/>
                  <a:pt x="976" y="1147483"/>
                </a:cubicBezTo>
              </a:path>
            </a:pathLst>
          </a:custGeom>
          <a:ln w="28575">
            <a:tailEnd type="triangle"/>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HK"/>
          </a:p>
        </p:txBody>
      </p:sp>
      <p:sp>
        <p:nvSpPr>
          <p:cNvPr id="49" name="文本框 48">
            <a:extLst>
              <a:ext uri="{FF2B5EF4-FFF2-40B4-BE49-F238E27FC236}">
                <a16:creationId xmlns:a16="http://schemas.microsoft.com/office/drawing/2014/main" id="{9743FA11-9EFF-4C64-BF0E-FF8FBE054B98}"/>
              </a:ext>
            </a:extLst>
          </p:cNvPr>
          <p:cNvSpPr txBox="1"/>
          <p:nvPr/>
        </p:nvSpPr>
        <p:spPr>
          <a:xfrm>
            <a:off x="162003" y="2833274"/>
            <a:ext cx="2002371" cy="923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HK" dirty="0"/>
              <a:t>fanout(</a:t>
            </a:r>
            <a:r>
              <a:rPr lang="en-HK" i="1" dirty="0"/>
              <a:t>5</a:t>
            </a:r>
            <a:r>
              <a:rPr lang="en-HK" dirty="0"/>
              <a:t>) = {8, 10}</a:t>
            </a:r>
          </a:p>
          <a:p>
            <a:pPr marL="342900" indent="-342900">
              <a:buFont typeface="Arial" panose="020B0604020202020204" pitchFamily="34" charset="0"/>
              <a:buChar char="•"/>
            </a:pPr>
            <a:r>
              <a:rPr lang="en-HK" dirty="0"/>
              <a:t>Check another </a:t>
            </a:r>
            <a:r>
              <a:rPr lang="en-HK" dirty="0" err="1"/>
              <a:t>fanin</a:t>
            </a:r>
            <a:r>
              <a:rPr lang="en-HK" dirty="0"/>
              <a:t> of {8, 10}</a:t>
            </a:r>
          </a:p>
        </p:txBody>
      </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C0FFC4A4-0096-4CEF-A1A3-0DDCB9422881}"/>
                  </a:ext>
                </a:extLst>
              </p:cNvPr>
              <p:cNvSpPr txBox="1"/>
              <p:nvPr/>
            </p:nvSpPr>
            <p:spPr>
              <a:xfrm>
                <a:off x="2314759" y="2824675"/>
                <a:ext cx="2200744"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HK" dirty="0"/>
                  <a:t>For each </a:t>
                </a:r>
                <a14:m>
                  <m:oMath xmlns:m="http://schemas.openxmlformats.org/officeDocument/2006/math">
                    <m:r>
                      <m:rPr>
                        <m:sty m:val="p"/>
                      </m:rPr>
                      <a:rPr lang="en-HK" b="0" i="0" smtClean="0">
                        <a:latin typeface="Cambria Math" panose="02040503050406030204" pitchFamily="18" charset="0"/>
                        <a:ea typeface="Cambria Math" panose="02040503050406030204" pitchFamily="18" charset="0"/>
                      </a:rPr>
                      <m:t>n</m:t>
                    </m:r>
                    <m:r>
                      <a:rPr lang="en-HK" i="1">
                        <a:latin typeface="Cambria Math" panose="02040503050406030204" pitchFamily="18" charset="0"/>
                        <a:ea typeface="Cambria Math" panose="02040503050406030204" pitchFamily="18" charset="0"/>
                      </a:rPr>
                      <m:t>∈</m:t>
                    </m:r>
                    <m:r>
                      <a:rPr lang="en-HK" b="0" i="1" smtClean="0">
                        <a:latin typeface="Cambria Math" panose="02040503050406030204" pitchFamily="18" charset="0"/>
                        <a:ea typeface="Cambria Math" panose="02040503050406030204" pitchFamily="18" charset="0"/>
                      </a:rPr>
                      <m:t>𝑆</m:t>
                    </m:r>
                  </m:oMath>
                </a14:m>
                <a:r>
                  <a:rPr lang="en-HK" dirty="0"/>
                  <a:t>, check </a:t>
                </a:r>
              </a:p>
              <a:p>
                <a:pPr algn="ctr"/>
                <a:r>
                  <a:rPr lang="en-HK" dirty="0" err="1"/>
                  <a:t>strash</a:t>
                </a:r>
                <a:r>
                  <a:rPr lang="en-HK" dirty="0"/>
                  <a:t>(</a:t>
                </a:r>
                <a14:m>
                  <m:oMath xmlns:m="http://schemas.openxmlformats.org/officeDocument/2006/math">
                    <m:r>
                      <m:rPr>
                        <m:sty m:val="p"/>
                      </m:rPr>
                      <a:rPr lang="en-HK" dirty="0">
                        <a:latin typeface="Cambria Math" panose="02040503050406030204" pitchFamily="18" charset="0"/>
                        <a:ea typeface="Cambria Math" panose="02040503050406030204" pitchFamily="18" charset="0"/>
                      </a:rPr>
                      <m:t>n</m:t>
                    </m:r>
                    <m:r>
                      <a:rPr lang="en-HK" b="0" i="0" dirty="0" smtClean="0">
                        <a:latin typeface="Cambria Math" panose="02040503050406030204" pitchFamily="18" charset="0"/>
                        <a:ea typeface="Cambria Math" panose="02040503050406030204" pitchFamily="18" charset="0"/>
                      </a:rPr>
                      <m:t>,</m:t>
                    </m:r>
                    <m:r>
                      <a:rPr lang="en-HK" b="0" i="1" dirty="0" smtClean="0">
                        <a:latin typeface="Cambria Math" panose="02040503050406030204" pitchFamily="18" charset="0"/>
                        <a:ea typeface="Cambria Math" panose="02040503050406030204" pitchFamily="18" charset="0"/>
                      </a:rPr>
                      <m:t>5</m:t>
                    </m:r>
                  </m:oMath>
                </a14:m>
                <a:r>
                  <a:rPr lang="en-HK" dirty="0"/>
                  <a:t>),</a:t>
                </a:r>
              </a:p>
              <a:p>
                <a:pPr algn="ctr"/>
                <a:r>
                  <a:rPr lang="en-HK" dirty="0"/>
                  <a:t>strash(</a:t>
                </a:r>
                <a14:m>
                  <m:oMath xmlns:m="http://schemas.openxmlformats.org/officeDocument/2006/math">
                    <m:r>
                      <a:rPr lang="en-HK" i="1" dirty="0">
                        <a:latin typeface="Cambria Math" panose="02040503050406030204" pitchFamily="18" charset="0"/>
                        <a:ea typeface="Cambria Math" panose="02040503050406030204" pitchFamily="18" charset="0"/>
                      </a:rPr>
                      <m:t>¬</m:t>
                    </m:r>
                    <m:r>
                      <m:rPr>
                        <m:sty m:val="p"/>
                      </m:rPr>
                      <a:rPr lang="en-HK" dirty="0">
                        <a:latin typeface="Cambria Math" panose="02040503050406030204" pitchFamily="18" charset="0"/>
                        <a:ea typeface="Cambria Math" panose="02040503050406030204" pitchFamily="18" charset="0"/>
                      </a:rPr>
                      <m:t>n</m:t>
                    </m:r>
                    <m:r>
                      <a:rPr lang="en-HK" dirty="0">
                        <a:latin typeface="Cambria Math" panose="02040503050406030204" pitchFamily="18" charset="0"/>
                        <a:ea typeface="Cambria Math" panose="02040503050406030204" pitchFamily="18" charset="0"/>
                      </a:rPr>
                      <m:t>,</m:t>
                    </m:r>
                    <m:r>
                      <a:rPr lang="en-HK" i="1" dirty="0">
                        <a:latin typeface="Cambria Math" panose="02040503050406030204" pitchFamily="18" charset="0"/>
                        <a:ea typeface="Cambria Math" panose="02040503050406030204" pitchFamily="18" charset="0"/>
                      </a:rPr>
                      <m:t>5</m:t>
                    </m:r>
                  </m:oMath>
                </a14:m>
                <a:r>
                  <a:rPr lang="en-HK" dirty="0"/>
                  <a:t>),</a:t>
                </a:r>
              </a:p>
              <a:p>
                <a:pPr algn="ctr"/>
                <a:r>
                  <a:rPr lang="en-HK" dirty="0"/>
                  <a:t>strash(</a:t>
                </a:r>
                <a14:m>
                  <m:oMath xmlns:m="http://schemas.openxmlformats.org/officeDocument/2006/math">
                    <m:r>
                      <m:rPr>
                        <m:sty m:val="p"/>
                      </m:rPr>
                      <a:rPr lang="en-HK" dirty="0">
                        <a:latin typeface="Cambria Math" panose="02040503050406030204" pitchFamily="18" charset="0"/>
                        <a:ea typeface="Cambria Math" panose="02040503050406030204" pitchFamily="18" charset="0"/>
                      </a:rPr>
                      <m:t>n</m:t>
                    </m:r>
                    <m:r>
                      <a:rPr lang="en-HK" dirty="0">
                        <a:latin typeface="Cambria Math" panose="02040503050406030204" pitchFamily="18" charset="0"/>
                        <a:ea typeface="Cambria Math" panose="02040503050406030204" pitchFamily="18" charset="0"/>
                      </a:rPr>
                      <m:t>,</m:t>
                    </m:r>
                    <m:r>
                      <a:rPr lang="en-HK" i="1" dirty="0">
                        <a:latin typeface="Cambria Math" panose="02040503050406030204" pitchFamily="18" charset="0"/>
                        <a:ea typeface="Cambria Math" panose="02040503050406030204" pitchFamily="18" charset="0"/>
                      </a:rPr>
                      <m:t>¬5</m:t>
                    </m:r>
                  </m:oMath>
                </a14:m>
                <a:r>
                  <a:rPr lang="en-HK" dirty="0"/>
                  <a:t>),</a:t>
                </a:r>
              </a:p>
              <a:p>
                <a:pPr algn="ctr"/>
                <a:r>
                  <a:rPr lang="en-HK" dirty="0"/>
                  <a:t>strash(</a:t>
                </a:r>
                <a14:m>
                  <m:oMath xmlns:m="http://schemas.openxmlformats.org/officeDocument/2006/math">
                    <m:r>
                      <a:rPr lang="en-HK" i="1" dirty="0">
                        <a:latin typeface="Cambria Math" panose="02040503050406030204" pitchFamily="18" charset="0"/>
                        <a:ea typeface="Cambria Math" panose="02040503050406030204" pitchFamily="18" charset="0"/>
                      </a:rPr>
                      <m:t>¬</m:t>
                    </m:r>
                    <m:r>
                      <m:rPr>
                        <m:sty m:val="p"/>
                      </m:rPr>
                      <a:rPr lang="en-HK" dirty="0">
                        <a:latin typeface="Cambria Math" panose="02040503050406030204" pitchFamily="18" charset="0"/>
                        <a:ea typeface="Cambria Math" panose="02040503050406030204" pitchFamily="18" charset="0"/>
                      </a:rPr>
                      <m:t>n</m:t>
                    </m:r>
                    <m:r>
                      <a:rPr lang="en-HK" dirty="0">
                        <a:latin typeface="Cambria Math" panose="02040503050406030204" pitchFamily="18" charset="0"/>
                        <a:ea typeface="Cambria Math" panose="02040503050406030204" pitchFamily="18" charset="0"/>
                      </a:rPr>
                      <m:t>,</m:t>
                    </m:r>
                    <m:r>
                      <a:rPr lang="en-HK" i="1" dirty="0">
                        <a:latin typeface="Cambria Math" panose="02040503050406030204" pitchFamily="18" charset="0"/>
                        <a:ea typeface="Cambria Math" panose="02040503050406030204" pitchFamily="18" charset="0"/>
                      </a:rPr>
                      <m:t>¬5</m:t>
                    </m:r>
                  </m:oMath>
                </a14:m>
                <a:r>
                  <a:rPr lang="en-HK" dirty="0"/>
                  <a:t>)</a:t>
                </a:r>
              </a:p>
              <a:p>
                <a:pPr algn="ctr"/>
                <a:r>
                  <a:rPr lang="en-US" altLang="zh-CN" dirty="0"/>
                  <a:t>existence in AIG</a:t>
                </a:r>
                <a:endParaRPr lang="en-HK" dirty="0"/>
              </a:p>
            </p:txBody>
          </p:sp>
        </mc:Choice>
        <mc:Fallback xmlns="">
          <p:sp>
            <p:nvSpPr>
              <p:cNvPr id="50" name="文本框 49">
                <a:extLst>
                  <a:ext uri="{FF2B5EF4-FFF2-40B4-BE49-F238E27FC236}">
                    <a16:creationId xmlns:a16="http://schemas.microsoft.com/office/drawing/2014/main" id="{C0FFC4A4-0096-4CEF-A1A3-0DDCB9422881}"/>
                  </a:ext>
                </a:extLst>
              </p:cNvPr>
              <p:cNvSpPr txBox="1">
                <a:spLocks noRot="1" noChangeAspect="1" noMove="1" noResize="1" noEditPoints="1" noAdjustHandles="1" noChangeArrowheads="1" noChangeShapeType="1" noTextEdit="1"/>
              </p:cNvSpPr>
              <p:nvPr/>
            </p:nvSpPr>
            <p:spPr>
              <a:xfrm>
                <a:off x="2314759" y="2824675"/>
                <a:ext cx="2200744" cy="1754326"/>
              </a:xfrm>
              <a:prstGeom prst="rect">
                <a:avLst/>
              </a:prstGeom>
              <a:blipFill>
                <a:blip r:embed="rId3"/>
                <a:stretch>
                  <a:fillRect l="-2204" t="-1379" r="-4132" b="-4138"/>
                </a:stretch>
              </a:blipFill>
            </p:spPr>
            <p:txBody>
              <a:bodyPr/>
              <a:lstStyle/>
              <a:p>
                <a:r>
                  <a:rPr lang="en-HK">
                    <a:noFill/>
                  </a:rPr>
                  <a:t> </a:t>
                </a:r>
              </a:p>
            </p:txBody>
          </p:sp>
        </mc:Fallback>
      </mc:AlternateContent>
      <p:sp>
        <p:nvSpPr>
          <p:cNvPr id="52" name="文本框 51">
            <a:extLst>
              <a:ext uri="{FF2B5EF4-FFF2-40B4-BE49-F238E27FC236}">
                <a16:creationId xmlns:a16="http://schemas.microsoft.com/office/drawing/2014/main" id="{134A76F4-FB4E-47CD-BBB3-20698CCF340B}"/>
              </a:ext>
            </a:extLst>
          </p:cNvPr>
          <p:cNvSpPr txBox="1"/>
          <p:nvPr/>
        </p:nvSpPr>
        <p:spPr>
          <a:xfrm>
            <a:off x="75210" y="3931618"/>
            <a:ext cx="2001189" cy="369332"/>
          </a:xfrm>
          <a:prstGeom prst="rect">
            <a:avLst/>
          </a:prstGeom>
          <a:noFill/>
        </p:spPr>
        <p:txBody>
          <a:bodyPr wrap="none" rtlCol="0">
            <a:spAutoFit/>
          </a:bodyPr>
          <a:lstStyle/>
          <a:p>
            <a:r>
              <a:rPr lang="en-US" altLang="zh-CN" dirty="0"/>
              <a:t>depend on the cost</a:t>
            </a:r>
            <a:endParaRPr lang="en-HK" dirty="0"/>
          </a:p>
        </p:txBody>
      </p:sp>
    </p:spTree>
    <p:extLst>
      <p:ext uri="{BB962C8B-B14F-4D97-AF65-F5344CB8AC3E}">
        <p14:creationId xmlns:p14="http://schemas.microsoft.com/office/powerpoint/2010/main" val="3612486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Static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25</a:t>
            </a:fld>
            <a:endParaRPr lang="en-US"/>
          </a:p>
        </p:txBody>
      </p:sp>
      <mc:AlternateContent xmlns:mc="http://schemas.openxmlformats.org/markup-compatibility/2006" xmlns:a14="http://schemas.microsoft.com/office/drawing/2010/main">
        <mc:Choice Requires="a14">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2" y="1051037"/>
                <a:ext cx="7800521" cy="745106"/>
              </a:xfrm>
            </p:spPr>
            <p:txBody>
              <a:bodyPr>
                <a:normAutofit/>
              </a:bodyPr>
              <a:lstStyle/>
              <a:p>
                <a:r>
                  <a:rPr lang="en-HK" dirty="0"/>
                  <a:t>Lemma:</a:t>
                </a:r>
                <a:r>
                  <a:rPr lang="en-HK" altLang="zh-CN" sz="2000" dirty="0"/>
                  <a:t> Given a set of MFFW input nodes S,</a:t>
                </a:r>
                <a:r>
                  <a:rPr lang="zh-CN" altLang="en-US" sz="2000" dirty="0"/>
                  <a:t> </a:t>
                </a:r>
                <a:r>
                  <a:rPr lang="en-HK" altLang="zh-CN" sz="2000" dirty="0"/>
                  <a:t>for any cut c=(r, L) where </a:t>
                </a:r>
                <a14:m>
                  <m:oMath xmlns:m="http://schemas.openxmlformats.org/officeDocument/2006/math">
                    <m:r>
                      <a:rPr lang="en-HK" altLang="zh-CN" sz="2000" i="1">
                        <a:latin typeface="Cambria Math" panose="02040503050406030204" pitchFamily="18" charset="0"/>
                      </a:rPr>
                      <m:t>𝐿</m:t>
                    </m:r>
                    <m:r>
                      <a:rPr lang="en-HK" altLang="zh-CN" sz="2000" i="1">
                        <a:latin typeface="Cambria Math" panose="02040503050406030204" pitchFamily="18" charset="0"/>
                        <a:ea typeface="Cambria Math" panose="02040503050406030204" pitchFamily="18" charset="0"/>
                      </a:rPr>
                      <m:t>⊆</m:t>
                    </m:r>
                    <m:r>
                      <a:rPr lang="en-HK" altLang="zh-CN" sz="2000" i="1">
                        <a:latin typeface="Cambria Math" panose="02040503050406030204" pitchFamily="18" charset="0"/>
                        <a:ea typeface="Cambria Math" panose="02040503050406030204" pitchFamily="18" charset="0"/>
                      </a:rPr>
                      <m:t>𝑆</m:t>
                    </m:r>
                    <m:r>
                      <a:rPr lang="en-HK" altLang="zh-CN" sz="2000" i="1">
                        <a:latin typeface="Cambria Math" panose="02040503050406030204" pitchFamily="18" charset="0"/>
                        <a:ea typeface="Cambria Math" panose="02040503050406030204" pitchFamily="18" charset="0"/>
                      </a:rPr>
                      <m:t>,</m:t>
                    </m:r>
                  </m:oMath>
                </a14:m>
                <a:r>
                  <a:rPr lang="en-HK" sz="2000" dirty="0"/>
                  <a:t> r belongs to the MFFW</a:t>
                </a:r>
                <a:endParaRPr lang="en-HK" dirty="0"/>
              </a:p>
            </p:txBody>
          </p:sp>
        </mc:Choice>
        <mc:Fallback xmlns="">
          <p:sp>
            <p:nvSpPr>
              <p:cNvPr id="8" name="内容占位符 7">
                <a:extLst>
                  <a:ext uri="{FF2B5EF4-FFF2-40B4-BE49-F238E27FC236}">
                    <a16:creationId xmlns:a16="http://schemas.microsoft.com/office/drawing/2014/main" id="{1E4CAE31-29C0-4FAA-9E77-5C1F3FA65AB1}"/>
                  </a:ext>
                </a:extLst>
              </p:cNvPr>
              <p:cNvSpPr>
                <a:spLocks noGrp="1" noRot="1" noChangeAspect="1" noMove="1" noResize="1" noEditPoints="1" noAdjustHandles="1" noChangeArrowheads="1" noChangeShapeType="1" noTextEdit="1"/>
              </p:cNvSpPr>
              <p:nvPr>
                <p:ph idx="1"/>
              </p:nvPr>
            </p:nvSpPr>
            <p:spPr>
              <a:xfrm>
                <a:off x="447222" y="1051037"/>
                <a:ext cx="7800521" cy="745106"/>
              </a:xfrm>
              <a:blipFill>
                <a:blip r:embed="rId3"/>
                <a:stretch>
                  <a:fillRect l="-781" t="-8943" b="-1626"/>
                </a:stretch>
              </a:blipFill>
            </p:spPr>
            <p:txBody>
              <a:bodyPr/>
              <a:lstStyle/>
              <a:p>
                <a:r>
                  <a:rPr lang="en-HK">
                    <a:noFill/>
                  </a:rPr>
                  <a:t> </a:t>
                </a:r>
              </a:p>
            </p:txBody>
          </p:sp>
        </mc:Fallback>
      </mc:AlternateContent>
      <p:sp>
        <p:nvSpPr>
          <p:cNvPr id="34" name="文本框 33">
            <a:extLst>
              <a:ext uri="{FF2B5EF4-FFF2-40B4-BE49-F238E27FC236}">
                <a16:creationId xmlns:a16="http://schemas.microsoft.com/office/drawing/2014/main" id="{9DFD8B7B-DA0E-4758-A97F-E33F323201F3}"/>
              </a:ext>
            </a:extLst>
          </p:cNvPr>
          <p:cNvSpPr txBox="1"/>
          <p:nvPr/>
        </p:nvSpPr>
        <p:spPr>
          <a:xfrm>
            <a:off x="5856502" y="1921995"/>
            <a:ext cx="922709" cy="461665"/>
          </a:xfrm>
          <a:prstGeom prst="rect">
            <a:avLst/>
          </a:prstGeom>
          <a:noFill/>
        </p:spPr>
        <p:txBody>
          <a:bodyPr wrap="square" rtlCol="0">
            <a:spAutoFit/>
          </a:bodyPr>
          <a:lstStyle/>
          <a:p>
            <a:r>
              <a:rPr lang="en-US" altLang="zh-CN" sz="2400" dirty="0"/>
              <a:t>e.g.</a:t>
            </a:r>
            <a:endParaRPr lang="en-HK" sz="2400" dirty="0"/>
          </a:p>
        </p:txBody>
      </p:sp>
      <p:sp>
        <p:nvSpPr>
          <p:cNvPr id="6" name="椭圆 5">
            <a:extLst>
              <a:ext uri="{FF2B5EF4-FFF2-40B4-BE49-F238E27FC236}">
                <a16:creationId xmlns:a16="http://schemas.microsoft.com/office/drawing/2014/main" id="{69E06BFF-643B-460C-AB39-8EDD207F7F14}"/>
              </a:ext>
            </a:extLst>
          </p:cNvPr>
          <p:cNvSpPr>
            <a:spLocks noChangeAspect="1"/>
          </p:cNvSpPr>
          <p:nvPr/>
        </p:nvSpPr>
        <p:spPr>
          <a:xfrm>
            <a:off x="1554906" y="4363448"/>
            <a:ext cx="460864" cy="46564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1</a:t>
            </a:r>
          </a:p>
        </p:txBody>
      </p:sp>
      <p:sp>
        <p:nvSpPr>
          <p:cNvPr id="7" name="椭圆 6">
            <a:extLst>
              <a:ext uri="{FF2B5EF4-FFF2-40B4-BE49-F238E27FC236}">
                <a16:creationId xmlns:a16="http://schemas.microsoft.com/office/drawing/2014/main" id="{21501D5C-F439-456A-B42D-7D6876BA08B4}"/>
              </a:ext>
            </a:extLst>
          </p:cNvPr>
          <p:cNvSpPr>
            <a:spLocks noChangeAspect="1"/>
          </p:cNvSpPr>
          <p:nvPr/>
        </p:nvSpPr>
        <p:spPr>
          <a:xfrm>
            <a:off x="2584690" y="4363446"/>
            <a:ext cx="460864" cy="46564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2</a:t>
            </a:r>
          </a:p>
        </p:txBody>
      </p:sp>
      <p:sp>
        <p:nvSpPr>
          <p:cNvPr id="9" name="椭圆 8">
            <a:extLst>
              <a:ext uri="{FF2B5EF4-FFF2-40B4-BE49-F238E27FC236}">
                <a16:creationId xmlns:a16="http://schemas.microsoft.com/office/drawing/2014/main" id="{FD2B4411-1D3F-47FD-8F5F-15B77D128628}"/>
              </a:ext>
            </a:extLst>
          </p:cNvPr>
          <p:cNvSpPr>
            <a:spLocks noChangeAspect="1"/>
          </p:cNvSpPr>
          <p:nvPr/>
        </p:nvSpPr>
        <p:spPr>
          <a:xfrm>
            <a:off x="3559466" y="4363447"/>
            <a:ext cx="460864" cy="46564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3</a:t>
            </a:r>
          </a:p>
        </p:txBody>
      </p:sp>
      <p:sp>
        <p:nvSpPr>
          <p:cNvPr id="10" name="椭圆 9">
            <a:extLst>
              <a:ext uri="{FF2B5EF4-FFF2-40B4-BE49-F238E27FC236}">
                <a16:creationId xmlns:a16="http://schemas.microsoft.com/office/drawing/2014/main" id="{A6002BDC-4F21-4320-B0B6-3932FE5F7EBF}"/>
              </a:ext>
            </a:extLst>
          </p:cNvPr>
          <p:cNvSpPr>
            <a:spLocks noChangeAspect="1"/>
          </p:cNvSpPr>
          <p:nvPr/>
        </p:nvSpPr>
        <p:spPr>
          <a:xfrm>
            <a:off x="4500737" y="4363447"/>
            <a:ext cx="460864" cy="46564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4</a:t>
            </a:r>
          </a:p>
        </p:txBody>
      </p:sp>
      <p:sp>
        <p:nvSpPr>
          <p:cNvPr id="11" name="椭圆 10">
            <a:extLst>
              <a:ext uri="{FF2B5EF4-FFF2-40B4-BE49-F238E27FC236}">
                <a16:creationId xmlns:a16="http://schemas.microsoft.com/office/drawing/2014/main" id="{37AA095C-E2E9-473E-956C-07D730CA2F57}"/>
              </a:ext>
            </a:extLst>
          </p:cNvPr>
          <p:cNvSpPr>
            <a:spLocks noChangeAspect="1"/>
          </p:cNvSpPr>
          <p:nvPr/>
        </p:nvSpPr>
        <p:spPr>
          <a:xfrm>
            <a:off x="3073847" y="3408996"/>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a:solidFill>
                  <a:schemeClr val="tx1"/>
                </a:solidFill>
              </a:rPr>
              <a:t>5</a:t>
            </a:r>
            <a:endParaRPr lang="en-HK" baseline="-25000" dirty="0">
              <a:solidFill>
                <a:schemeClr val="tx1"/>
              </a:solidFill>
            </a:endParaRPr>
          </a:p>
        </p:txBody>
      </p:sp>
      <p:sp>
        <p:nvSpPr>
          <p:cNvPr id="12" name="椭圆 11">
            <a:extLst>
              <a:ext uri="{FF2B5EF4-FFF2-40B4-BE49-F238E27FC236}">
                <a16:creationId xmlns:a16="http://schemas.microsoft.com/office/drawing/2014/main" id="{6B6A534B-ECFB-43E4-A5DC-0278DC491C46}"/>
              </a:ext>
            </a:extLst>
          </p:cNvPr>
          <p:cNvSpPr>
            <a:spLocks noChangeAspect="1"/>
          </p:cNvSpPr>
          <p:nvPr/>
        </p:nvSpPr>
        <p:spPr>
          <a:xfrm>
            <a:off x="1917451" y="3375800"/>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7</a:t>
            </a:r>
            <a:endParaRPr lang="en-HK" baseline="-25000" dirty="0">
              <a:solidFill>
                <a:schemeClr val="tx1"/>
              </a:solidFill>
            </a:endParaRPr>
          </a:p>
        </p:txBody>
      </p:sp>
      <p:sp>
        <p:nvSpPr>
          <p:cNvPr id="13" name="椭圆 12">
            <a:extLst>
              <a:ext uri="{FF2B5EF4-FFF2-40B4-BE49-F238E27FC236}">
                <a16:creationId xmlns:a16="http://schemas.microsoft.com/office/drawing/2014/main" id="{A639E911-02AD-4936-B8DA-2B9E6D39DACE}"/>
              </a:ext>
            </a:extLst>
          </p:cNvPr>
          <p:cNvSpPr>
            <a:spLocks noChangeAspect="1"/>
          </p:cNvSpPr>
          <p:nvPr/>
        </p:nvSpPr>
        <p:spPr>
          <a:xfrm>
            <a:off x="4270305" y="3408996"/>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6</a:t>
            </a:r>
            <a:endParaRPr lang="en-HK" baseline="-25000" dirty="0">
              <a:solidFill>
                <a:schemeClr val="tx1"/>
              </a:solidFill>
            </a:endParaRPr>
          </a:p>
        </p:txBody>
      </p:sp>
      <p:sp>
        <p:nvSpPr>
          <p:cNvPr id="14" name="椭圆 13">
            <a:extLst>
              <a:ext uri="{FF2B5EF4-FFF2-40B4-BE49-F238E27FC236}">
                <a16:creationId xmlns:a16="http://schemas.microsoft.com/office/drawing/2014/main" id="{53F78B35-4B68-407C-962C-4067592B9DA2}"/>
              </a:ext>
            </a:extLst>
          </p:cNvPr>
          <p:cNvSpPr>
            <a:spLocks noChangeAspect="1"/>
          </p:cNvSpPr>
          <p:nvPr/>
        </p:nvSpPr>
        <p:spPr>
          <a:xfrm>
            <a:off x="2688717" y="2578165"/>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8</a:t>
            </a:r>
          </a:p>
        </p:txBody>
      </p:sp>
      <p:sp>
        <p:nvSpPr>
          <p:cNvPr id="15" name="椭圆 14">
            <a:extLst>
              <a:ext uri="{FF2B5EF4-FFF2-40B4-BE49-F238E27FC236}">
                <a16:creationId xmlns:a16="http://schemas.microsoft.com/office/drawing/2014/main" id="{A294F3D5-FBB5-4FBF-A772-502DA7253CD2}"/>
              </a:ext>
            </a:extLst>
          </p:cNvPr>
          <p:cNvSpPr>
            <a:spLocks noChangeAspect="1"/>
          </p:cNvSpPr>
          <p:nvPr/>
        </p:nvSpPr>
        <p:spPr>
          <a:xfrm>
            <a:off x="2080391" y="2078749"/>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a:solidFill>
                  <a:schemeClr val="tx1"/>
                </a:solidFill>
              </a:rPr>
              <a:t>9</a:t>
            </a:r>
            <a:endParaRPr lang="en-HK" dirty="0">
              <a:solidFill>
                <a:schemeClr val="tx1"/>
              </a:solidFill>
            </a:endParaRPr>
          </a:p>
        </p:txBody>
      </p:sp>
      <p:sp>
        <p:nvSpPr>
          <p:cNvPr id="16" name="椭圆 15">
            <a:extLst>
              <a:ext uri="{FF2B5EF4-FFF2-40B4-BE49-F238E27FC236}">
                <a16:creationId xmlns:a16="http://schemas.microsoft.com/office/drawing/2014/main" id="{2300E162-ED5A-426B-A903-643E8A4926F5}"/>
              </a:ext>
            </a:extLst>
          </p:cNvPr>
          <p:cNvSpPr>
            <a:spLocks noChangeAspect="1"/>
          </p:cNvSpPr>
          <p:nvPr/>
        </p:nvSpPr>
        <p:spPr>
          <a:xfrm>
            <a:off x="3926092" y="2018498"/>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10</a:t>
            </a:r>
            <a:endParaRPr lang="en-HK" baseline="-25000" dirty="0">
              <a:solidFill>
                <a:schemeClr val="tx1"/>
              </a:solidFill>
            </a:endParaRPr>
          </a:p>
        </p:txBody>
      </p:sp>
      <p:cxnSp>
        <p:nvCxnSpPr>
          <p:cNvPr id="17" name="直接箭头连接符 16">
            <a:extLst>
              <a:ext uri="{FF2B5EF4-FFF2-40B4-BE49-F238E27FC236}">
                <a16:creationId xmlns:a16="http://schemas.microsoft.com/office/drawing/2014/main" id="{3D147DE1-FCB4-4D72-9A42-27CE8A274F0B}"/>
              </a:ext>
            </a:extLst>
          </p:cNvPr>
          <p:cNvCxnSpPr>
            <a:cxnSpLocks/>
            <a:stCxn id="9" idx="1"/>
            <a:endCxn id="12" idx="5"/>
          </p:cNvCxnSpPr>
          <p:nvPr/>
        </p:nvCxnSpPr>
        <p:spPr>
          <a:xfrm flipH="1" flipV="1">
            <a:off x="2310824" y="3773250"/>
            <a:ext cx="1316134" cy="6583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93E7C2B1-0EDA-4836-A0EE-71109243DF0A}"/>
              </a:ext>
            </a:extLst>
          </p:cNvPr>
          <p:cNvCxnSpPr>
            <a:cxnSpLocks/>
            <a:stCxn id="12" idx="0"/>
            <a:endCxn id="15" idx="4"/>
          </p:cNvCxnSpPr>
          <p:nvPr/>
        </p:nvCxnSpPr>
        <p:spPr>
          <a:xfrm flipV="1">
            <a:off x="2147883" y="2544391"/>
            <a:ext cx="162941" cy="831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7E644BE4-D33D-4EFA-9B2E-990EA71844EF}"/>
              </a:ext>
            </a:extLst>
          </p:cNvPr>
          <p:cNvCxnSpPr>
            <a:cxnSpLocks/>
            <a:stCxn id="14" idx="1"/>
            <a:endCxn id="15" idx="5"/>
          </p:cNvCxnSpPr>
          <p:nvPr/>
        </p:nvCxnSpPr>
        <p:spPr>
          <a:xfrm flipH="1" flipV="1">
            <a:off x="2473764" y="2476199"/>
            <a:ext cx="282445" cy="1701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2A274CD8-4195-406D-BD3D-27050C1EC58D}"/>
              </a:ext>
            </a:extLst>
          </p:cNvPr>
          <p:cNvCxnSpPr>
            <a:cxnSpLocks/>
            <a:stCxn id="15" idx="0"/>
          </p:cNvCxnSpPr>
          <p:nvPr/>
        </p:nvCxnSpPr>
        <p:spPr>
          <a:xfrm flipH="1" flipV="1">
            <a:off x="2310823" y="1734317"/>
            <a:ext cx="1" cy="3444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E0EA15CD-31A4-46A0-8938-0DB615028E28}"/>
              </a:ext>
            </a:extLst>
          </p:cNvPr>
          <p:cNvCxnSpPr>
            <a:cxnSpLocks/>
          </p:cNvCxnSpPr>
          <p:nvPr/>
        </p:nvCxnSpPr>
        <p:spPr>
          <a:xfrm flipV="1">
            <a:off x="4156525" y="1734317"/>
            <a:ext cx="0" cy="2841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任意多边形: 形状 21">
            <a:extLst>
              <a:ext uri="{FF2B5EF4-FFF2-40B4-BE49-F238E27FC236}">
                <a16:creationId xmlns:a16="http://schemas.microsoft.com/office/drawing/2014/main" id="{CF098E34-1CA1-4CEB-A06B-8E52FA3AA2BE}"/>
              </a:ext>
            </a:extLst>
          </p:cNvPr>
          <p:cNvSpPr/>
          <p:nvPr/>
        </p:nvSpPr>
        <p:spPr>
          <a:xfrm flipV="1">
            <a:off x="1636692" y="3761993"/>
            <a:ext cx="325328" cy="65839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3" name="任意多边形: 形状 22">
            <a:extLst>
              <a:ext uri="{FF2B5EF4-FFF2-40B4-BE49-F238E27FC236}">
                <a16:creationId xmlns:a16="http://schemas.microsoft.com/office/drawing/2014/main" id="{803B353E-AD16-4308-96BF-51922B83315F}"/>
              </a:ext>
            </a:extLst>
          </p:cNvPr>
          <p:cNvSpPr/>
          <p:nvPr/>
        </p:nvSpPr>
        <p:spPr>
          <a:xfrm flipH="1" flipV="1">
            <a:off x="3149562" y="2833391"/>
            <a:ext cx="1369926" cy="167077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4" name="任意多边形: 形状 23">
            <a:extLst>
              <a:ext uri="{FF2B5EF4-FFF2-40B4-BE49-F238E27FC236}">
                <a16:creationId xmlns:a16="http://schemas.microsoft.com/office/drawing/2014/main" id="{B56060D5-BA44-4A5E-AB75-7BAFB74CA6F7}"/>
              </a:ext>
            </a:extLst>
          </p:cNvPr>
          <p:cNvSpPr/>
          <p:nvPr/>
        </p:nvSpPr>
        <p:spPr>
          <a:xfrm flipV="1">
            <a:off x="2987047" y="3867134"/>
            <a:ext cx="291107" cy="587003"/>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5" name="任意多边形: 形状 24">
            <a:extLst>
              <a:ext uri="{FF2B5EF4-FFF2-40B4-BE49-F238E27FC236}">
                <a16:creationId xmlns:a16="http://schemas.microsoft.com/office/drawing/2014/main" id="{7B8DB469-3A07-4444-ABBD-F1BF80EC9B42}"/>
              </a:ext>
            </a:extLst>
          </p:cNvPr>
          <p:cNvSpPr/>
          <p:nvPr/>
        </p:nvSpPr>
        <p:spPr>
          <a:xfrm flipV="1">
            <a:off x="1965474" y="3826439"/>
            <a:ext cx="1200619" cy="60519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6" name="任意多边形: 形状 25">
            <a:extLst>
              <a:ext uri="{FF2B5EF4-FFF2-40B4-BE49-F238E27FC236}">
                <a16:creationId xmlns:a16="http://schemas.microsoft.com/office/drawing/2014/main" id="{E92C2966-FD69-449F-9472-13AD76B7F44D}"/>
              </a:ext>
            </a:extLst>
          </p:cNvPr>
          <p:cNvSpPr/>
          <p:nvPr/>
        </p:nvSpPr>
        <p:spPr>
          <a:xfrm flipV="1">
            <a:off x="3926092" y="3874637"/>
            <a:ext cx="555082" cy="544957"/>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7" name="任意多边形: 形状 26">
            <a:extLst>
              <a:ext uri="{FF2B5EF4-FFF2-40B4-BE49-F238E27FC236}">
                <a16:creationId xmlns:a16="http://schemas.microsoft.com/office/drawing/2014/main" id="{0E2EC3C4-A16E-4820-AD73-BDB40BD9406C}"/>
              </a:ext>
            </a:extLst>
          </p:cNvPr>
          <p:cNvSpPr/>
          <p:nvPr/>
        </p:nvSpPr>
        <p:spPr>
          <a:xfrm flipH="1" flipV="1">
            <a:off x="2919131" y="3043805"/>
            <a:ext cx="200851" cy="448379"/>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8" name="任意多边形: 形状 27">
            <a:extLst>
              <a:ext uri="{FF2B5EF4-FFF2-40B4-BE49-F238E27FC236}">
                <a16:creationId xmlns:a16="http://schemas.microsoft.com/office/drawing/2014/main" id="{B1A18B36-1927-4EE3-8DE9-8BF0257DA0B5}"/>
              </a:ext>
            </a:extLst>
          </p:cNvPr>
          <p:cNvSpPr/>
          <p:nvPr/>
        </p:nvSpPr>
        <p:spPr>
          <a:xfrm flipH="1" flipV="1">
            <a:off x="4251217" y="2460834"/>
            <a:ext cx="271212" cy="94441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9" name="任意多边形: 形状 28">
            <a:extLst>
              <a:ext uri="{FF2B5EF4-FFF2-40B4-BE49-F238E27FC236}">
                <a16:creationId xmlns:a16="http://schemas.microsoft.com/office/drawing/2014/main" id="{559B3143-8CE5-4919-861C-77BCB1F2EECA}"/>
              </a:ext>
            </a:extLst>
          </p:cNvPr>
          <p:cNvSpPr/>
          <p:nvPr/>
        </p:nvSpPr>
        <p:spPr>
          <a:xfrm flipV="1">
            <a:off x="3449975" y="2460833"/>
            <a:ext cx="608649" cy="996359"/>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30" name="任意多边形: 形状 29">
            <a:extLst>
              <a:ext uri="{FF2B5EF4-FFF2-40B4-BE49-F238E27FC236}">
                <a16:creationId xmlns:a16="http://schemas.microsoft.com/office/drawing/2014/main" id="{E8051EE0-4759-4798-962F-52118D71FF09}"/>
              </a:ext>
            </a:extLst>
          </p:cNvPr>
          <p:cNvSpPr/>
          <p:nvPr/>
        </p:nvSpPr>
        <p:spPr>
          <a:xfrm flipH="1" flipV="1">
            <a:off x="4626173" y="3841441"/>
            <a:ext cx="136553" cy="53700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35" name="任意多边形: 形状 34">
            <a:extLst>
              <a:ext uri="{FF2B5EF4-FFF2-40B4-BE49-F238E27FC236}">
                <a16:creationId xmlns:a16="http://schemas.microsoft.com/office/drawing/2014/main" id="{DA03160D-7962-4AD4-A3E0-4CEFBC89B1FA}"/>
              </a:ext>
            </a:extLst>
          </p:cNvPr>
          <p:cNvSpPr/>
          <p:nvPr/>
        </p:nvSpPr>
        <p:spPr>
          <a:xfrm>
            <a:off x="1462900" y="1896899"/>
            <a:ext cx="3810813" cy="2186961"/>
          </a:xfrm>
          <a:custGeom>
            <a:avLst/>
            <a:gdLst>
              <a:gd name="connsiteX0" fmla="*/ 3798916 w 4838007"/>
              <a:gd name="connsiteY0" fmla="*/ 0 h 2776451"/>
              <a:gd name="connsiteX1" fmla="*/ 660862 w 4838007"/>
              <a:gd name="connsiteY1" fmla="*/ 0 h 2776451"/>
              <a:gd name="connsiteX2" fmla="*/ 0 w 4838007"/>
              <a:gd name="connsiteY2" fmla="*/ 2776451 h 2776451"/>
              <a:gd name="connsiteX3" fmla="*/ 4838007 w 4838007"/>
              <a:gd name="connsiteY3" fmla="*/ 2768138 h 2776451"/>
              <a:gd name="connsiteX4" fmla="*/ 3798916 w 4838007"/>
              <a:gd name="connsiteY4" fmla="*/ 0 h 27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007" h="2776451">
                <a:moveTo>
                  <a:pt x="3798916" y="0"/>
                </a:moveTo>
                <a:lnTo>
                  <a:pt x="660862" y="0"/>
                </a:lnTo>
                <a:lnTo>
                  <a:pt x="0" y="2776451"/>
                </a:lnTo>
                <a:lnTo>
                  <a:pt x="4838007" y="2768138"/>
                </a:lnTo>
                <a:lnTo>
                  <a:pt x="3798916" y="0"/>
                </a:lnTo>
                <a:close/>
              </a:path>
            </a:pathLst>
          </a:custGeom>
          <a:noFill/>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nchor="ctr"/>
          <a:lstStyle/>
          <a:p>
            <a:pPr algn="ctr"/>
            <a:endParaRPr lang="en-HK" sz="1600"/>
          </a:p>
        </p:txBody>
      </p:sp>
    </p:spTree>
    <p:extLst>
      <p:ext uri="{BB962C8B-B14F-4D97-AF65-F5344CB8AC3E}">
        <p14:creationId xmlns:p14="http://schemas.microsoft.com/office/powerpoint/2010/main" val="417894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Static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26</a:t>
            </a:fld>
            <a:endParaRPr lang="en-US"/>
          </a:p>
        </p:txBody>
      </p:sp>
      <mc:AlternateContent xmlns:mc="http://schemas.openxmlformats.org/markup-compatibility/2006" xmlns:a14="http://schemas.microsoft.com/office/drawing/2010/main">
        <mc:Choice Requires="a14">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2" y="1051037"/>
                <a:ext cx="7800521" cy="745106"/>
              </a:xfrm>
            </p:spPr>
            <p:txBody>
              <a:bodyPr>
                <a:normAutofit/>
              </a:bodyPr>
              <a:lstStyle/>
              <a:p>
                <a:r>
                  <a:rPr lang="en-HK" dirty="0"/>
                  <a:t>Lemma:</a:t>
                </a:r>
                <a:r>
                  <a:rPr lang="en-HK" altLang="zh-CN" sz="2000" dirty="0"/>
                  <a:t> Given a set of MFFW input nodes S,</a:t>
                </a:r>
                <a:r>
                  <a:rPr lang="zh-CN" altLang="en-US" sz="2000" dirty="0"/>
                  <a:t> </a:t>
                </a:r>
                <a:r>
                  <a:rPr lang="en-HK" altLang="zh-CN" sz="2000" dirty="0"/>
                  <a:t>for any cut c=(r, L) where </a:t>
                </a:r>
                <a14:m>
                  <m:oMath xmlns:m="http://schemas.openxmlformats.org/officeDocument/2006/math">
                    <m:r>
                      <a:rPr lang="en-HK" altLang="zh-CN" sz="2000" i="1">
                        <a:latin typeface="Cambria Math" panose="02040503050406030204" pitchFamily="18" charset="0"/>
                      </a:rPr>
                      <m:t>𝐿</m:t>
                    </m:r>
                    <m:r>
                      <a:rPr lang="en-HK" altLang="zh-CN" sz="2000" i="1">
                        <a:latin typeface="Cambria Math" panose="02040503050406030204" pitchFamily="18" charset="0"/>
                        <a:ea typeface="Cambria Math" panose="02040503050406030204" pitchFamily="18" charset="0"/>
                      </a:rPr>
                      <m:t>⊆</m:t>
                    </m:r>
                    <m:r>
                      <a:rPr lang="en-HK" altLang="zh-CN" sz="2000" i="1">
                        <a:latin typeface="Cambria Math" panose="02040503050406030204" pitchFamily="18" charset="0"/>
                        <a:ea typeface="Cambria Math" panose="02040503050406030204" pitchFamily="18" charset="0"/>
                      </a:rPr>
                      <m:t>𝑆</m:t>
                    </m:r>
                    <m:r>
                      <a:rPr lang="en-HK" altLang="zh-CN" sz="2000" i="1">
                        <a:latin typeface="Cambria Math" panose="02040503050406030204" pitchFamily="18" charset="0"/>
                        <a:ea typeface="Cambria Math" panose="02040503050406030204" pitchFamily="18" charset="0"/>
                      </a:rPr>
                      <m:t>,</m:t>
                    </m:r>
                  </m:oMath>
                </a14:m>
                <a:r>
                  <a:rPr lang="en-HK" sz="2000" dirty="0"/>
                  <a:t> r belongs to the MFFW</a:t>
                </a:r>
                <a:endParaRPr lang="en-HK" dirty="0"/>
              </a:p>
            </p:txBody>
          </p:sp>
        </mc:Choice>
        <mc:Fallback xmlns="">
          <p:sp>
            <p:nvSpPr>
              <p:cNvPr id="8" name="内容占位符 7">
                <a:extLst>
                  <a:ext uri="{FF2B5EF4-FFF2-40B4-BE49-F238E27FC236}">
                    <a16:creationId xmlns:a16="http://schemas.microsoft.com/office/drawing/2014/main" id="{1E4CAE31-29C0-4FAA-9E77-5C1F3FA65AB1}"/>
                  </a:ext>
                </a:extLst>
              </p:cNvPr>
              <p:cNvSpPr>
                <a:spLocks noGrp="1" noRot="1" noChangeAspect="1" noMove="1" noResize="1" noEditPoints="1" noAdjustHandles="1" noChangeArrowheads="1" noChangeShapeType="1" noTextEdit="1"/>
              </p:cNvSpPr>
              <p:nvPr>
                <p:ph idx="1"/>
              </p:nvPr>
            </p:nvSpPr>
            <p:spPr>
              <a:xfrm>
                <a:off x="447222" y="1051037"/>
                <a:ext cx="7800521" cy="745106"/>
              </a:xfrm>
              <a:blipFill>
                <a:blip r:embed="rId3"/>
                <a:stretch>
                  <a:fillRect l="-781" t="-8943" b="-1626"/>
                </a:stretch>
              </a:blipFill>
            </p:spPr>
            <p:txBody>
              <a:bodyPr/>
              <a:lstStyle/>
              <a:p>
                <a:r>
                  <a:rPr lang="en-HK">
                    <a:noFill/>
                  </a:rPr>
                  <a:t> </a:t>
                </a:r>
              </a:p>
            </p:txBody>
          </p:sp>
        </mc:Fallback>
      </mc:AlternateContent>
      <p:sp>
        <p:nvSpPr>
          <p:cNvPr id="33" name="文本框 32">
            <a:extLst>
              <a:ext uri="{FF2B5EF4-FFF2-40B4-BE49-F238E27FC236}">
                <a16:creationId xmlns:a16="http://schemas.microsoft.com/office/drawing/2014/main" id="{B486A7FA-6B0A-48A1-99CA-1087447CD34F}"/>
              </a:ext>
            </a:extLst>
          </p:cNvPr>
          <p:cNvSpPr txBox="1"/>
          <p:nvPr/>
        </p:nvSpPr>
        <p:spPr>
          <a:xfrm>
            <a:off x="5846833" y="2374795"/>
            <a:ext cx="2400910" cy="461665"/>
          </a:xfrm>
          <a:prstGeom prst="rect">
            <a:avLst/>
          </a:prstGeom>
          <a:noFill/>
        </p:spPr>
        <p:txBody>
          <a:bodyPr wrap="square" rtlCol="0">
            <a:spAutoFit/>
          </a:bodyPr>
          <a:lstStyle/>
          <a:p>
            <a:r>
              <a:rPr lang="en-HK" sz="2400" dirty="0"/>
              <a:t>Cut: (5, {I</a:t>
            </a:r>
            <a:r>
              <a:rPr lang="en-HK" sz="2400" baseline="-25000" dirty="0"/>
              <a:t>1</a:t>
            </a:r>
            <a:r>
              <a:rPr lang="en-HK" sz="2400" dirty="0"/>
              <a:t>, I</a:t>
            </a:r>
            <a:r>
              <a:rPr lang="en-HK" sz="2400" baseline="-25000" dirty="0"/>
              <a:t>2</a:t>
            </a:r>
            <a:r>
              <a:rPr lang="en-HK" sz="2400" dirty="0"/>
              <a:t>})</a:t>
            </a:r>
          </a:p>
        </p:txBody>
      </p:sp>
      <p:sp>
        <p:nvSpPr>
          <p:cNvPr id="34" name="文本框 33">
            <a:extLst>
              <a:ext uri="{FF2B5EF4-FFF2-40B4-BE49-F238E27FC236}">
                <a16:creationId xmlns:a16="http://schemas.microsoft.com/office/drawing/2014/main" id="{9DFD8B7B-DA0E-4758-A97F-E33F323201F3}"/>
              </a:ext>
            </a:extLst>
          </p:cNvPr>
          <p:cNvSpPr txBox="1"/>
          <p:nvPr/>
        </p:nvSpPr>
        <p:spPr>
          <a:xfrm>
            <a:off x="5856502" y="1921995"/>
            <a:ext cx="922709" cy="461665"/>
          </a:xfrm>
          <a:prstGeom prst="rect">
            <a:avLst/>
          </a:prstGeom>
          <a:noFill/>
        </p:spPr>
        <p:txBody>
          <a:bodyPr wrap="square" rtlCol="0">
            <a:spAutoFit/>
          </a:bodyPr>
          <a:lstStyle/>
          <a:p>
            <a:r>
              <a:rPr lang="en-US" altLang="zh-CN" sz="2400" dirty="0"/>
              <a:t>e.g.</a:t>
            </a:r>
            <a:endParaRPr lang="en-HK" sz="2400" dirty="0"/>
          </a:p>
        </p:txBody>
      </p:sp>
      <p:sp>
        <p:nvSpPr>
          <p:cNvPr id="6" name="椭圆 5">
            <a:extLst>
              <a:ext uri="{FF2B5EF4-FFF2-40B4-BE49-F238E27FC236}">
                <a16:creationId xmlns:a16="http://schemas.microsoft.com/office/drawing/2014/main" id="{69E06BFF-643B-460C-AB39-8EDD207F7F14}"/>
              </a:ext>
            </a:extLst>
          </p:cNvPr>
          <p:cNvSpPr>
            <a:spLocks noChangeAspect="1"/>
          </p:cNvSpPr>
          <p:nvPr/>
        </p:nvSpPr>
        <p:spPr>
          <a:xfrm>
            <a:off x="1554906" y="4363448"/>
            <a:ext cx="460864" cy="46564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1</a:t>
            </a:r>
          </a:p>
        </p:txBody>
      </p:sp>
      <p:sp>
        <p:nvSpPr>
          <p:cNvPr id="7" name="椭圆 6">
            <a:extLst>
              <a:ext uri="{FF2B5EF4-FFF2-40B4-BE49-F238E27FC236}">
                <a16:creationId xmlns:a16="http://schemas.microsoft.com/office/drawing/2014/main" id="{21501D5C-F439-456A-B42D-7D6876BA08B4}"/>
              </a:ext>
            </a:extLst>
          </p:cNvPr>
          <p:cNvSpPr>
            <a:spLocks noChangeAspect="1"/>
          </p:cNvSpPr>
          <p:nvPr/>
        </p:nvSpPr>
        <p:spPr>
          <a:xfrm>
            <a:off x="2584690" y="4363446"/>
            <a:ext cx="460864" cy="46564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2</a:t>
            </a:r>
          </a:p>
        </p:txBody>
      </p:sp>
      <p:sp>
        <p:nvSpPr>
          <p:cNvPr id="9" name="椭圆 8">
            <a:extLst>
              <a:ext uri="{FF2B5EF4-FFF2-40B4-BE49-F238E27FC236}">
                <a16:creationId xmlns:a16="http://schemas.microsoft.com/office/drawing/2014/main" id="{FD2B4411-1D3F-47FD-8F5F-15B77D128628}"/>
              </a:ext>
            </a:extLst>
          </p:cNvPr>
          <p:cNvSpPr>
            <a:spLocks noChangeAspect="1"/>
          </p:cNvSpPr>
          <p:nvPr/>
        </p:nvSpPr>
        <p:spPr>
          <a:xfrm>
            <a:off x="3559466" y="4363447"/>
            <a:ext cx="460864" cy="46564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3</a:t>
            </a:r>
          </a:p>
        </p:txBody>
      </p:sp>
      <p:sp>
        <p:nvSpPr>
          <p:cNvPr id="10" name="椭圆 9">
            <a:extLst>
              <a:ext uri="{FF2B5EF4-FFF2-40B4-BE49-F238E27FC236}">
                <a16:creationId xmlns:a16="http://schemas.microsoft.com/office/drawing/2014/main" id="{A6002BDC-4F21-4320-B0B6-3932FE5F7EBF}"/>
              </a:ext>
            </a:extLst>
          </p:cNvPr>
          <p:cNvSpPr>
            <a:spLocks noChangeAspect="1"/>
          </p:cNvSpPr>
          <p:nvPr/>
        </p:nvSpPr>
        <p:spPr>
          <a:xfrm>
            <a:off x="4500737" y="4363447"/>
            <a:ext cx="460864" cy="46564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4</a:t>
            </a:r>
          </a:p>
        </p:txBody>
      </p:sp>
      <p:sp>
        <p:nvSpPr>
          <p:cNvPr id="11" name="椭圆 10">
            <a:extLst>
              <a:ext uri="{FF2B5EF4-FFF2-40B4-BE49-F238E27FC236}">
                <a16:creationId xmlns:a16="http://schemas.microsoft.com/office/drawing/2014/main" id="{37AA095C-E2E9-473E-956C-07D730CA2F57}"/>
              </a:ext>
            </a:extLst>
          </p:cNvPr>
          <p:cNvSpPr>
            <a:spLocks noChangeAspect="1"/>
          </p:cNvSpPr>
          <p:nvPr/>
        </p:nvSpPr>
        <p:spPr>
          <a:xfrm>
            <a:off x="3073847" y="3408996"/>
            <a:ext cx="460864" cy="46564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HK">
                <a:solidFill>
                  <a:schemeClr val="bg1"/>
                </a:solidFill>
              </a:rPr>
              <a:t>5</a:t>
            </a:r>
            <a:endParaRPr lang="en-HK" dirty="0">
              <a:solidFill>
                <a:schemeClr val="bg1"/>
              </a:solidFill>
            </a:endParaRPr>
          </a:p>
        </p:txBody>
      </p:sp>
      <p:sp>
        <p:nvSpPr>
          <p:cNvPr id="12" name="椭圆 11">
            <a:extLst>
              <a:ext uri="{FF2B5EF4-FFF2-40B4-BE49-F238E27FC236}">
                <a16:creationId xmlns:a16="http://schemas.microsoft.com/office/drawing/2014/main" id="{6B6A534B-ECFB-43E4-A5DC-0278DC491C46}"/>
              </a:ext>
            </a:extLst>
          </p:cNvPr>
          <p:cNvSpPr>
            <a:spLocks noChangeAspect="1"/>
          </p:cNvSpPr>
          <p:nvPr/>
        </p:nvSpPr>
        <p:spPr>
          <a:xfrm>
            <a:off x="1917451" y="3375800"/>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7</a:t>
            </a:r>
            <a:endParaRPr lang="en-HK" baseline="-25000" dirty="0">
              <a:solidFill>
                <a:schemeClr val="tx1"/>
              </a:solidFill>
            </a:endParaRPr>
          </a:p>
        </p:txBody>
      </p:sp>
      <p:sp>
        <p:nvSpPr>
          <p:cNvPr id="13" name="椭圆 12">
            <a:extLst>
              <a:ext uri="{FF2B5EF4-FFF2-40B4-BE49-F238E27FC236}">
                <a16:creationId xmlns:a16="http://schemas.microsoft.com/office/drawing/2014/main" id="{A639E911-02AD-4936-B8DA-2B9E6D39DACE}"/>
              </a:ext>
            </a:extLst>
          </p:cNvPr>
          <p:cNvSpPr>
            <a:spLocks noChangeAspect="1"/>
          </p:cNvSpPr>
          <p:nvPr/>
        </p:nvSpPr>
        <p:spPr>
          <a:xfrm>
            <a:off x="4270305" y="3408996"/>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6</a:t>
            </a:r>
            <a:endParaRPr lang="en-HK" baseline="-25000" dirty="0">
              <a:solidFill>
                <a:schemeClr val="tx1"/>
              </a:solidFill>
            </a:endParaRPr>
          </a:p>
        </p:txBody>
      </p:sp>
      <p:sp>
        <p:nvSpPr>
          <p:cNvPr id="14" name="椭圆 13">
            <a:extLst>
              <a:ext uri="{FF2B5EF4-FFF2-40B4-BE49-F238E27FC236}">
                <a16:creationId xmlns:a16="http://schemas.microsoft.com/office/drawing/2014/main" id="{53F78B35-4B68-407C-962C-4067592B9DA2}"/>
              </a:ext>
            </a:extLst>
          </p:cNvPr>
          <p:cNvSpPr>
            <a:spLocks noChangeAspect="1"/>
          </p:cNvSpPr>
          <p:nvPr/>
        </p:nvSpPr>
        <p:spPr>
          <a:xfrm>
            <a:off x="2688717" y="2578165"/>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8</a:t>
            </a:r>
          </a:p>
        </p:txBody>
      </p:sp>
      <p:sp>
        <p:nvSpPr>
          <p:cNvPr id="15" name="椭圆 14">
            <a:extLst>
              <a:ext uri="{FF2B5EF4-FFF2-40B4-BE49-F238E27FC236}">
                <a16:creationId xmlns:a16="http://schemas.microsoft.com/office/drawing/2014/main" id="{A294F3D5-FBB5-4FBF-A772-502DA7253CD2}"/>
              </a:ext>
            </a:extLst>
          </p:cNvPr>
          <p:cNvSpPr>
            <a:spLocks noChangeAspect="1"/>
          </p:cNvSpPr>
          <p:nvPr/>
        </p:nvSpPr>
        <p:spPr>
          <a:xfrm>
            <a:off x="2080391" y="2078749"/>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a:solidFill>
                  <a:schemeClr val="tx1"/>
                </a:solidFill>
              </a:rPr>
              <a:t>9</a:t>
            </a:r>
            <a:endParaRPr lang="en-HK" dirty="0">
              <a:solidFill>
                <a:schemeClr val="tx1"/>
              </a:solidFill>
            </a:endParaRPr>
          </a:p>
        </p:txBody>
      </p:sp>
      <p:sp>
        <p:nvSpPr>
          <p:cNvPr id="16" name="椭圆 15">
            <a:extLst>
              <a:ext uri="{FF2B5EF4-FFF2-40B4-BE49-F238E27FC236}">
                <a16:creationId xmlns:a16="http://schemas.microsoft.com/office/drawing/2014/main" id="{2300E162-ED5A-426B-A903-643E8A4926F5}"/>
              </a:ext>
            </a:extLst>
          </p:cNvPr>
          <p:cNvSpPr>
            <a:spLocks noChangeAspect="1"/>
          </p:cNvSpPr>
          <p:nvPr/>
        </p:nvSpPr>
        <p:spPr>
          <a:xfrm>
            <a:off x="3926092" y="2018498"/>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10</a:t>
            </a:r>
            <a:endParaRPr lang="en-HK" baseline="-25000" dirty="0">
              <a:solidFill>
                <a:schemeClr val="tx1"/>
              </a:solidFill>
            </a:endParaRPr>
          </a:p>
        </p:txBody>
      </p:sp>
      <p:cxnSp>
        <p:nvCxnSpPr>
          <p:cNvPr id="17" name="直接箭头连接符 16">
            <a:extLst>
              <a:ext uri="{FF2B5EF4-FFF2-40B4-BE49-F238E27FC236}">
                <a16:creationId xmlns:a16="http://schemas.microsoft.com/office/drawing/2014/main" id="{3D147DE1-FCB4-4D72-9A42-27CE8A274F0B}"/>
              </a:ext>
            </a:extLst>
          </p:cNvPr>
          <p:cNvCxnSpPr>
            <a:cxnSpLocks/>
            <a:stCxn id="9" idx="1"/>
            <a:endCxn id="12" idx="5"/>
          </p:cNvCxnSpPr>
          <p:nvPr/>
        </p:nvCxnSpPr>
        <p:spPr>
          <a:xfrm flipH="1" flipV="1">
            <a:off x="2310824" y="3773250"/>
            <a:ext cx="1316134" cy="6583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93E7C2B1-0EDA-4836-A0EE-71109243DF0A}"/>
              </a:ext>
            </a:extLst>
          </p:cNvPr>
          <p:cNvCxnSpPr>
            <a:cxnSpLocks/>
            <a:stCxn id="12" idx="0"/>
            <a:endCxn id="15" idx="4"/>
          </p:cNvCxnSpPr>
          <p:nvPr/>
        </p:nvCxnSpPr>
        <p:spPr>
          <a:xfrm flipV="1">
            <a:off x="2147883" y="2544391"/>
            <a:ext cx="162941" cy="831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7E644BE4-D33D-4EFA-9B2E-990EA71844EF}"/>
              </a:ext>
            </a:extLst>
          </p:cNvPr>
          <p:cNvCxnSpPr>
            <a:cxnSpLocks/>
            <a:stCxn id="14" idx="1"/>
            <a:endCxn id="15" idx="5"/>
          </p:cNvCxnSpPr>
          <p:nvPr/>
        </p:nvCxnSpPr>
        <p:spPr>
          <a:xfrm flipH="1" flipV="1">
            <a:off x="2473764" y="2476199"/>
            <a:ext cx="282445" cy="1701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2A274CD8-4195-406D-BD3D-27050C1EC58D}"/>
              </a:ext>
            </a:extLst>
          </p:cNvPr>
          <p:cNvCxnSpPr>
            <a:cxnSpLocks/>
            <a:stCxn id="15" idx="0"/>
          </p:cNvCxnSpPr>
          <p:nvPr/>
        </p:nvCxnSpPr>
        <p:spPr>
          <a:xfrm flipH="1" flipV="1">
            <a:off x="2310823" y="1734317"/>
            <a:ext cx="1" cy="3444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E0EA15CD-31A4-46A0-8938-0DB615028E28}"/>
              </a:ext>
            </a:extLst>
          </p:cNvPr>
          <p:cNvCxnSpPr>
            <a:cxnSpLocks/>
          </p:cNvCxnSpPr>
          <p:nvPr/>
        </p:nvCxnSpPr>
        <p:spPr>
          <a:xfrm flipV="1">
            <a:off x="4156525" y="1734317"/>
            <a:ext cx="0" cy="2841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任意多边形: 形状 21">
            <a:extLst>
              <a:ext uri="{FF2B5EF4-FFF2-40B4-BE49-F238E27FC236}">
                <a16:creationId xmlns:a16="http://schemas.microsoft.com/office/drawing/2014/main" id="{CF098E34-1CA1-4CEB-A06B-8E52FA3AA2BE}"/>
              </a:ext>
            </a:extLst>
          </p:cNvPr>
          <p:cNvSpPr/>
          <p:nvPr/>
        </p:nvSpPr>
        <p:spPr>
          <a:xfrm flipV="1">
            <a:off x="1636692" y="3761993"/>
            <a:ext cx="325328" cy="65839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3" name="任意多边形: 形状 22">
            <a:extLst>
              <a:ext uri="{FF2B5EF4-FFF2-40B4-BE49-F238E27FC236}">
                <a16:creationId xmlns:a16="http://schemas.microsoft.com/office/drawing/2014/main" id="{803B353E-AD16-4308-96BF-51922B83315F}"/>
              </a:ext>
            </a:extLst>
          </p:cNvPr>
          <p:cNvSpPr/>
          <p:nvPr/>
        </p:nvSpPr>
        <p:spPr>
          <a:xfrm flipH="1" flipV="1">
            <a:off x="3149562" y="2833391"/>
            <a:ext cx="1369926" cy="167077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4" name="任意多边形: 形状 23">
            <a:extLst>
              <a:ext uri="{FF2B5EF4-FFF2-40B4-BE49-F238E27FC236}">
                <a16:creationId xmlns:a16="http://schemas.microsoft.com/office/drawing/2014/main" id="{B56060D5-BA44-4A5E-AB75-7BAFB74CA6F7}"/>
              </a:ext>
            </a:extLst>
          </p:cNvPr>
          <p:cNvSpPr/>
          <p:nvPr/>
        </p:nvSpPr>
        <p:spPr>
          <a:xfrm flipV="1">
            <a:off x="2987047" y="3867134"/>
            <a:ext cx="291107" cy="587003"/>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5" name="任意多边形: 形状 24">
            <a:extLst>
              <a:ext uri="{FF2B5EF4-FFF2-40B4-BE49-F238E27FC236}">
                <a16:creationId xmlns:a16="http://schemas.microsoft.com/office/drawing/2014/main" id="{7B8DB469-3A07-4444-ABBD-F1BF80EC9B42}"/>
              </a:ext>
            </a:extLst>
          </p:cNvPr>
          <p:cNvSpPr/>
          <p:nvPr/>
        </p:nvSpPr>
        <p:spPr>
          <a:xfrm flipV="1">
            <a:off x="1965474" y="3826439"/>
            <a:ext cx="1200619" cy="60519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6" name="任意多边形: 形状 25">
            <a:extLst>
              <a:ext uri="{FF2B5EF4-FFF2-40B4-BE49-F238E27FC236}">
                <a16:creationId xmlns:a16="http://schemas.microsoft.com/office/drawing/2014/main" id="{E92C2966-FD69-449F-9472-13AD76B7F44D}"/>
              </a:ext>
            </a:extLst>
          </p:cNvPr>
          <p:cNvSpPr/>
          <p:nvPr/>
        </p:nvSpPr>
        <p:spPr>
          <a:xfrm flipV="1">
            <a:off x="3926092" y="3874637"/>
            <a:ext cx="555082" cy="544957"/>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7" name="任意多边形: 形状 26">
            <a:extLst>
              <a:ext uri="{FF2B5EF4-FFF2-40B4-BE49-F238E27FC236}">
                <a16:creationId xmlns:a16="http://schemas.microsoft.com/office/drawing/2014/main" id="{0E2EC3C4-A16E-4820-AD73-BDB40BD9406C}"/>
              </a:ext>
            </a:extLst>
          </p:cNvPr>
          <p:cNvSpPr/>
          <p:nvPr/>
        </p:nvSpPr>
        <p:spPr>
          <a:xfrm flipH="1" flipV="1">
            <a:off x="2919131" y="3043805"/>
            <a:ext cx="200851" cy="448379"/>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8" name="任意多边形: 形状 27">
            <a:extLst>
              <a:ext uri="{FF2B5EF4-FFF2-40B4-BE49-F238E27FC236}">
                <a16:creationId xmlns:a16="http://schemas.microsoft.com/office/drawing/2014/main" id="{B1A18B36-1927-4EE3-8DE9-8BF0257DA0B5}"/>
              </a:ext>
            </a:extLst>
          </p:cNvPr>
          <p:cNvSpPr/>
          <p:nvPr/>
        </p:nvSpPr>
        <p:spPr>
          <a:xfrm flipH="1" flipV="1">
            <a:off x="4251217" y="2460834"/>
            <a:ext cx="271212" cy="94441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9" name="任意多边形: 形状 28">
            <a:extLst>
              <a:ext uri="{FF2B5EF4-FFF2-40B4-BE49-F238E27FC236}">
                <a16:creationId xmlns:a16="http://schemas.microsoft.com/office/drawing/2014/main" id="{559B3143-8CE5-4919-861C-77BCB1F2EECA}"/>
              </a:ext>
            </a:extLst>
          </p:cNvPr>
          <p:cNvSpPr/>
          <p:nvPr/>
        </p:nvSpPr>
        <p:spPr>
          <a:xfrm flipV="1">
            <a:off x="3449975" y="2460833"/>
            <a:ext cx="608649" cy="996359"/>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30" name="任意多边形: 形状 29">
            <a:extLst>
              <a:ext uri="{FF2B5EF4-FFF2-40B4-BE49-F238E27FC236}">
                <a16:creationId xmlns:a16="http://schemas.microsoft.com/office/drawing/2014/main" id="{E8051EE0-4759-4798-962F-52118D71FF09}"/>
              </a:ext>
            </a:extLst>
          </p:cNvPr>
          <p:cNvSpPr/>
          <p:nvPr/>
        </p:nvSpPr>
        <p:spPr>
          <a:xfrm flipH="1" flipV="1">
            <a:off x="4626173" y="3841441"/>
            <a:ext cx="136553" cy="53700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35" name="任意多边形: 形状 34">
            <a:extLst>
              <a:ext uri="{FF2B5EF4-FFF2-40B4-BE49-F238E27FC236}">
                <a16:creationId xmlns:a16="http://schemas.microsoft.com/office/drawing/2014/main" id="{DA03160D-7962-4AD4-A3E0-4CEFBC89B1FA}"/>
              </a:ext>
            </a:extLst>
          </p:cNvPr>
          <p:cNvSpPr/>
          <p:nvPr/>
        </p:nvSpPr>
        <p:spPr>
          <a:xfrm>
            <a:off x="1462900" y="1896899"/>
            <a:ext cx="3810813" cy="2186961"/>
          </a:xfrm>
          <a:custGeom>
            <a:avLst/>
            <a:gdLst>
              <a:gd name="connsiteX0" fmla="*/ 3798916 w 4838007"/>
              <a:gd name="connsiteY0" fmla="*/ 0 h 2776451"/>
              <a:gd name="connsiteX1" fmla="*/ 660862 w 4838007"/>
              <a:gd name="connsiteY1" fmla="*/ 0 h 2776451"/>
              <a:gd name="connsiteX2" fmla="*/ 0 w 4838007"/>
              <a:gd name="connsiteY2" fmla="*/ 2776451 h 2776451"/>
              <a:gd name="connsiteX3" fmla="*/ 4838007 w 4838007"/>
              <a:gd name="connsiteY3" fmla="*/ 2768138 h 2776451"/>
              <a:gd name="connsiteX4" fmla="*/ 3798916 w 4838007"/>
              <a:gd name="connsiteY4" fmla="*/ 0 h 27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007" h="2776451">
                <a:moveTo>
                  <a:pt x="3798916" y="0"/>
                </a:moveTo>
                <a:lnTo>
                  <a:pt x="660862" y="0"/>
                </a:lnTo>
                <a:lnTo>
                  <a:pt x="0" y="2776451"/>
                </a:lnTo>
                <a:lnTo>
                  <a:pt x="4838007" y="2768138"/>
                </a:lnTo>
                <a:lnTo>
                  <a:pt x="3798916" y="0"/>
                </a:lnTo>
                <a:close/>
              </a:path>
            </a:pathLst>
          </a:custGeom>
          <a:noFill/>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nchor="ctr"/>
          <a:lstStyle/>
          <a:p>
            <a:pPr algn="ctr"/>
            <a:endParaRPr lang="en-HK" sz="1600"/>
          </a:p>
        </p:txBody>
      </p:sp>
    </p:spTree>
    <p:extLst>
      <p:ext uri="{BB962C8B-B14F-4D97-AF65-F5344CB8AC3E}">
        <p14:creationId xmlns:p14="http://schemas.microsoft.com/office/powerpoint/2010/main" val="2898801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Static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27</a:t>
            </a:fld>
            <a:endParaRPr lang="en-US"/>
          </a:p>
        </p:txBody>
      </p:sp>
      <mc:AlternateContent xmlns:mc="http://schemas.openxmlformats.org/markup-compatibility/2006" xmlns:a14="http://schemas.microsoft.com/office/drawing/2010/main">
        <mc:Choice Requires="a14">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2" y="1051037"/>
                <a:ext cx="7800521" cy="745106"/>
              </a:xfrm>
            </p:spPr>
            <p:txBody>
              <a:bodyPr>
                <a:normAutofit/>
              </a:bodyPr>
              <a:lstStyle/>
              <a:p>
                <a:r>
                  <a:rPr lang="en-HK" dirty="0"/>
                  <a:t>Lemma:</a:t>
                </a:r>
                <a:r>
                  <a:rPr lang="en-HK" altLang="zh-CN" sz="2000" dirty="0"/>
                  <a:t> Given a set of MFFW input nodes S,</a:t>
                </a:r>
                <a:r>
                  <a:rPr lang="zh-CN" altLang="en-US" sz="2000" dirty="0"/>
                  <a:t> </a:t>
                </a:r>
                <a:r>
                  <a:rPr lang="en-HK" altLang="zh-CN" sz="2000" dirty="0"/>
                  <a:t>for any cut c=(r, L) where </a:t>
                </a:r>
                <a14:m>
                  <m:oMath xmlns:m="http://schemas.openxmlformats.org/officeDocument/2006/math">
                    <m:r>
                      <a:rPr lang="en-HK" altLang="zh-CN" sz="2000" i="1">
                        <a:latin typeface="Cambria Math" panose="02040503050406030204" pitchFamily="18" charset="0"/>
                      </a:rPr>
                      <m:t>𝐿</m:t>
                    </m:r>
                    <m:r>
                      <a:rPr lang="en-HK" altLang="zh-CN" sz="2000" i="1">
                        <a:latin typeface="Cambria Math" panose="02040503050406030204" pitchFamily="18" charset="0"/>
                        <a:ea typeface="Cambria Math" panose="02040503050406030204" pitchFamily="18" charset="0"/>
                      </a:rPr>
                      <m:t>⊆</m:t>
                    </m:r>
                    <m:r>
                      <a:rPr lang="en-HK" altLang="zh-CN" sz="2000" i="1">
                        <a:latin typeface="Cambria Math" panose="02040503050406030204" pitchFamily="18" charset="0"/>
                        <a:ea typeface="Cambria Math" panose="02040503050406030204" pitchFamily="18" charset="0"/>
                      </a:rPr>
                      <m:t>𝑆</m:t>
                    </m:r>
                    <m:r>
                      <a:rPr lang="en-HK" altLang="zh-CN" sz="2000" i="1">
                        <a:latin typeface="Cambria Math" panose="02040503050406030204" pitchFamily="18" charset="0"/>
                        <a:ea typeface="Cambria Math" panose="02040503050406030204" pitchFamily="18" charset="0"/>
                      </a:rPr>
                      <m:t>,</m:t>
                    </m:r>
                  </m:oMath>
                </a14:m>
                <a:r>
                  <a:rPr lang="en-HK" sz="2000" dirty="0"/>
                  <a:t> r belongs to the MFFW</a:t>
                </a:r>
                <a:endParaRPr lang="en-HK" dirty="0"/>
              </a:p>
            </p:txBody>
          </p:sp>
        </mc:Choice>
        <mc:Fallback xmlns="">
          <p:sp>
            <p:nvSpPr>
              <p:cNvPr id="8" name="内容占位符 7">
                <a:extLst>
                  <a:ext uri="{FF2B5EF4-FFF2-40B4-BE49-F238E27FC236}">
                    <a16:creationId xmlns:a16="http://schemas.microsoft.com/office/drawing/2014/main" id="{1E4CAE31-29C0-4FAA-9E77-5C1F3FA65AB1}"/>
                  </a:ext>
                </a:extLst>
              </p:cNvPr>
              <p:cNvSpPr>
                <a:spLocks noGrp="1" noRot="1" noChangeAspect="1" noMove="1" noResize="1" noEditPoints="1" noAdjustHandles="1" noChangeArrowheads="1" noChangeShapeType="1" noTextEdit="1"/>
              </p:cNvSpPr>
              <p:nvPr>
                <p:ph idx="1"/>
              </p:nvPr>
            </p:nvSpPr>
            <p:spPr>
              <a:xfrm>
                <a:off x="447222" y="1051037"/>
                <a:ext cx="7800521" cy="745106"/>
              </a:xfrm>
              <a:blipFill>
                <a:blip r:embed="rId3"/>
                <a:stretch>
                  <a:fillRect l="-781" t="-8943" b="-1626"/>
                </a:stretch>
              </a:blipFill>
            </p:spPr>
            <p:txBody>
              <a:bodyPr/>
              <a:lstStyle/>
              <a:p>
                <a:r>
                  <a:rPr lang="en-HK">
                    <a:noFill/>
                  </a:rPr>
                  <a:t> </a:t>
                </a:r>
              </a:p>
            </p:txBody>
          </p:sp>
        </mc:Fallback>
      </mc:AlternateContent>
      <p:sp>
        <p:nvSpPr>
          <p:cNvPr id="32" name="文本框 31">
            <a:extLst>
              <a:ext uri="{FF2B5EF4-FFF2-40B4-BE49-F238E27FC236}">
                <a16:creationId xmlns:a16="http://schemas.microsoft.com/office/drawing/2014/main" id="{8AEE87E7-1972-481A-88BB-210FF67462D3}"/>
              </a:ext>
            </a:extLst>
          </p:cNvPr>
          <p:cNvSpPr txBox="1"/>
          <p:nvPr/>
        </p:nvSpPr>
        <p:spPr>
          <a:xfrm>
            <a:off x="5846833" y="2896128"/>
            <a:ext cx="2400910" cy="461665"/>
          </a:xfrm>
          <a:prstGeom prst="rect">
            <a:avLst/>
          </a:prstGeom>
          <a:noFill/>
        </p:spPr>
        <p:txBody>
          <a:bodyPr wrap="square" rtlCol="0">
            <a:spAutoFit/>
          </a:bodyPr>
          <a:lstStyle/>
          <a:p>
            <a:r>
              <a:rPr lang="en-HK" sz="2400" dirty="0"/>
              <a:t>Cut: (6, {I</a:t>
            </a:r>
            <a:r>
              <a:rPr lang="en-HK" sz="2400" baseline="-25000" dirty="0"/>
              <a:t>3</a:t>
            </a:r>
            <a:r>
              <a:rPr lang="en-HK" sz="2400" dirty="0"/>
              <a:t>, I</a:t>
            </a:r>
            <a:r>
              <a:rPr lang="en-HK" sz="2400" baseline="-25000" dirty="0"/>
              <a:t>4</a:t>
            </a:r>
            <a:r>
              <a:rPr lang="en-HK" sz="2400" dirty="0"/>
              <a:t>})</a:t>
            </a:r>
          </a:p>
        </p:txBody>
      </p:sp>
      <p:sp>
        <p:nvSpPr>
          <p:cNvPr id="33" name="文本框 32">
            <a:extLst>
              <a:ext uri="{FF2B5EF4-FFF2-40B4-BE49-F238E27FC236}">
                <a16:creationId xmlns:a16="http://schemas.microsoft.com/office/drawing/2014/main" id="{B486A7FA-6B0A-48A1-99CA-1087447CD34F}"/>
              </a:ext>
            </a:extLst>
          </p:cNvPr>
          <p:cNvSpPr txBox="1"/>
          <p:nvPr/>
        </p:nvSpPr>
        <p:spPr>
          <a:xfrm>
            <a:off x="5846833" y="2374795"/>
            <a:ext cx="2400910" cy="461665"/>
          </a:xfrm>
          <a:prstGeom prst="rect">
            <a:avLst/>
          </a:prstGeom>
          <a:noFill/>
        </p:spPr>
        <p:txBody>
          <a:bodyPr wrap="square" rtlCol="0">
            <a:spAutoFit/>
          </a:bodyPr>
          <a:lstStyle/>
          <a:p>
            <a:r>
              <a:rPr lang="en-HK" sz="2400" dirty="0"/>
              <a:t>Cut: (5, {I</a:t>
            </a:r>
            <a:r>
              <a:rPr lang="en-HK" sz="2400" baseline="-25000" dirty="0"/>
              <a:t>1</a:t>
            </a:r>
            <a:r>
              <a:rPr lang="en-HK" sz="2400" dirty="0"/>
              <a:t>, I</a:t>
            </a:r>
            <a:r>
              <a:rPr lang="en-HK" sz="2400" baseline="-25000" dirty="0"/>
              <a:t>2</a:t>
            </a:r>
            <a:r>
              <a:rPr lang="en-HK" sz="2400" dirty="0"/>
              <a:t>})</a:t>
            </a:r>
          </a:p>
        </p:txBody>
      </p:sp>
      <p:sp>
        <p:nvSpPr>
          <p:cNvPr id="34" name="文本框 33">
            <a:extLst>
              <a:ext uri="{FF2B5EF4-FFF2-40B4-BE49-F238E27FC236}">
                <a16:creationId xmlns:a16="http://schemas.microsoft.com/office/drawing/2014/main" id="{9DFD8B7B-DA0E-4758-A97F-E33F323201F3}"/>
              </a:ext>
            </a:extLst>
          </p:cNvPr>
          <p:cNvSpPr txBox="1"/>
          <p:nvPr/>
        </p:nvSpPr>
        <p:spPr>
          <a:xfrm>
            <a:off x="5856502" y="1921995"/>
            <a:ext cx="922709" cy="461665"/>
          </a:xfrm>
          <a:prstGeom prst="rect">
            <a:avLst/>
          </a:prstGeom>
          <a:noFill/>
        </p:spPr>
        <p:txBody>
          <a:bodyPr wrap="square" rtlCol="0">
            <a:spAutoFit/>
          </a:bodyPr>
          <a:lstStyle/>
          <a:p>
            <a:r>
              <a:rPr lang="en-US" altLang="zh-CN" sz="2400" dirty="0"/>
              <a:t>e.g.</a:t>
            </a:r>
            <a:endParaRPr lang="en-HK" sz="2400" dirty="0"/>
          </a:p>
        </p:txBody>
      </p:sp>
      <p:sp>
        <p:nvSpPr>
          <p:cNvPr id="6" name="椭圆 5">
            <a:extLst>
              <a:ext uri="{FF2B5EF4-FFF2-40B4-BE49-F238E27FC236}">
                <a16:creationId xmlns:a16="http://schemas.microsoft.com/office/drawing/2014/main" id="{69E06BFF-643B-460C-AB39-8EDD207F7F14}"/>
              </a:ext>
            </a:extLst>
          </p:cNvPr>
          <p:cNvSpPr>
            <a:spLocks noChangeAspect="1"/>
          </p:cNvSpPr>
          <p:nvPr/>
        </p:nvSpPr>
        <p:spPr>
          <a:xfrm>
            <a:off x="1554906" y="4363448"/>
            <a:ext cx="460864" cy="46564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1</a:t>
            </a:r>
          </a:p>
        </p:txBody>
      </p:sp>
      <p:sp>
        <p:nvSpPr>
          <p:cNvPr id="7" name="椭圆 6">
            <a:extLst>
              <a:ext uri="{FF2B5EF4-FFF2-40B4-BE49-F238E27FC236}">
                <a16:creationId xmlns:a16="http://schemas.microsoft.com/office/drawing/2014/main" id="{21501D5C-F439-456A-B42D-7D6876BA08B4}"/>
              </a:ext>
            </a:extLst>
          </p:cNvPr>
          <p:cNvSpPr>
            <a:spLocks noChangeAspect="1"/>
          </p:cNvSpPr>
          <p:nvPr/>
        </p:nvSpPr>
        <p:spPr>
          <a:xfrm>
            <a:off x="2584690" y="4363446"/>
            <a:ext cx="460864" cy="46564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2</a:t>
            </a:r>
          </a:p>
        </p:txBody>
      </p:sp>
      <p:sp>
        <p:nvSpPr>
          <p:cNvPr id="9" name="椭圆 8">
            <a:extLst>
              <a:ext uri="{FF2B5EF4-FFF2-40B4-BE49-F238E27FC236}">
                <a16:creationId xmlns:a16="http://schemas.microsoft.com/office/drawing/2014/main" id="{FD2B4411-1D3F-47FD-8F5F-15B77D128628}"/>
              </a:ext>
            </a:extLst>
          </p:cNvPr>
          <p:cNvSpPr>
            <a:spLocks noChangeAspect="1"/>
          </p:cNvSpPr>
          <p:nvPr/>
        </p:nvSpPr>
        <p:spPr>
          <a:xfrm>
            <a:off x="3559466" y="4363447"/>
            <a:ext cx="460864" cy="46564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3</a:t>
            </a:r>
          </a:p>
        </p:txBody>
      </p:sp>
      <p:sp>
        <p:nvSpPr>
          <p:cNvPr id="10" name="椭圆 9">
            <a:extLst>
              <a:ext uri="{FF2B5EF4-FFF2-40B4-BE49-F238E27FC236}">
                <a16:creationId xmlns:a16="http://schemas.microsoft.com/office/drawing/2014/main" id="{A6002BDC-4F21-4320-B0B6-3932FE5F7EBF}"/>
              </a:ext>
            </a:extLst>
          </p:cNvPr>
          <p:cNvSpPr>
            <a:spLocks noChangeAspect="1"/>
          </p:cNvSpPr>
          <p:nvPr/>
        </p:nvSpPr>
        <p:spPr>
          <a:xfrm>
            <a:off x="4500737" y="4363447"/>
            <a:ext cx="460864" cy="46564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4</a:t>
            </a:r>
          </a:p>
        </p:txBody>
      </p:sp>
      <p:sp>
        <p:nvSpPr>
          <p:cNvPr id="11" name="椭圆 10">
            <a:extLst>
              <a:ext uri="{FF2B5EF4-FFF2-40B4-BE49-F238E27FC236}">
                <a16:creationId xmlns:a16="http://schemas.microsoft.com/office/drawing/2014/main" id="{37AA095C-E2E9-473E-956C-07D730CA2F57}"/>
              </a:ext>
            </a:extLst>
          </p:cNvPr>
          <p:cNvSpPr>
            <a:spLocks noChangeAspect="1"/>
          </p:cNvSpPr>
          <p:nvPr/>
        </p:nvSpPr>
        <p:spPr>
          <a:xfrm>
            <a:off x="3073847" y="3408996"/>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a:solidFill>
                  <a:schemeClr val="tx1"/>
                </a:solidFill>
              </a:rPr>
              <a:t>5</a:t>
            </a:r>
            <a:endParaRPr lang="en-HK" baseline="-25000" dirty="0">
              <a:solidFill>
                <a:schemeClr val="tx1"/>
              </a:solidFill>
            </a:endParaRPr>
          </a:p>
        </p:txBody>
      </p:sp>
      <p:sp>
        <p:nvSpPr>
          <p:cNvPr id="12" name="椭圆 11">
            <a:extLst>
              <a:ext uri="{FF2B5EF4-FFF2-40B4-BE49-F238E27FC236}">
                <a16:creationId xmlns:a16="http://schemas.microsoft.com/office/drawing/2014/main" id="{6B6A534B-ECFB-43E4-A5DC-0278DC491C46}"/>
              </a:ext>
            </a:extLst>
          </p:cNvPr>
          <p:cNvSpPr>
            <a:spLocks noChangeAspect="1"/>
          </p:cNvSpPr>
          <p:nvPr/>
        </p:nvSpPr>
        <p:spPr>
          <a:xfrm>
            <a:off x="1917451" y="3375800"/>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7</a:t>
            </a:r>
            <a:endParaRPr lang="en-HK" baseline="-25000" dirty="0">
              <a:solidFill>
                <a:schemeClr val="tx1"/>
              </a:solidFill>
            </a:endParaRPr>
          </a:p>
        </p:txBody>
      </p:sp>
      <p:sp>
        <p:nvSpPr>
          <p:cNvPr id="13" name="椭圆 12">
            <a:extLst>
              <a:ext uri="{FF2B5EF4-FFF2-40B4-BE49-F238E27FC236}">
                <a16:creationId xmlns:a16="http://schemas.microsoft.com/office/drawing/2014/main" id="{A639E911-02AD-4936-B8DA-2B9E6D39DACE}"/>
              </a:ext>
            </a:extLst>
          </p:cNvPr>
          <p:cNvSpPr>
            <a:spLocks noChangeAspect="1"/>
          </p:cNvSpPr>
          <p:nvPr/>
        </p:nvSpPr>
        <p:spPr>
          <a:xfrm>
            <a:off x="4270305" y="3408996"/>
            <a:ext cx="460864" cy="46564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HK">
                <a:solidFill>
                  <a:schemeClr val="bg1"/>
                </a:solidFill>
              </a:rPr>
              <a:t>6</a:t>
            </a:r>
            <a:endParaRPr lang="en-HK" dirty="0">
              <a:solidFill>
                <a:schemeClr val="bg1"/>
              </a:solidFill>
            </a:endParaRPr>
          </a:p>
        </p:txBody>
      </p:sp>
      <p:sp>
        <p:nvSpPr>
          <p:cNvPr id="14" name="椭圆 13">
            <a:extLst>
              <a:ext uri="{FF2B5EF4-FFF2-40B4-BE49-F238E27FC236}">
                <a16:creationId xmlns:a16="http://schemas.microsoft.com/office/drawing/2014/main" id="{53F78B35-4B68-407C-962C-4067592B9DA2}"/>
              </a:ext>
            </a:extLst>
          </p:cNvPr>
          <p:cNvSpPr>
            <a:spLocks noChangeAspect="1"/>
          </p:cNvSpPr>
          <p:nvPr/>
        </p:nvSpPr>
        <p:spPr>
          <a:xfrm>
            <a:off x="2688717" y="2578165"/>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8</a:t>
            </a:r>
          </a:p>
        </p:txBody>
      </p:sp>
      <p:sp>
        <p:nvSpPr>
          <p:cNvPr id="15" name="椭圆 14">
            <a:extLst>
              <a:ext uri="{FF2B5EF4-FFF2-40B4-BE49-F238E27FC236}">
                <a16:creationId xmlns:a16="http://schemas.microsoft.com/office/drawing/2014/main" id="{A294F3D5-FBB5-4FBF-A772-502DA7253CD2}"/>
              </a:ext>
            </a:extLst>
          </p:cNvPr>
          <p:cNvSpPr>
            <a:spLocks noChangeAspect="1"/>
          </p:cNvSpPr>
          <p:nvPr/>
        </p:nvSpPr>
        <p:spPr>
          <a:xfrm>
            <a:off x="2080391" y="2078749"/>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a:solidFill>
                  <a:schemeClr val="tx1"/>
                </a:solidFill>
              </a:rPr>
              <a:t>9</a:t>
            </a:r>
            <a:endParaRPr lang="en-HK" dirty="0">
              <a:solidFill>
                <a:schemeClr val="tx1"/>
              </a:solidFill>
            </a:endParaRPr>
          </a:p>
        </p:txBody>
      </p:sp>
      <p:sp>
        <p:nvSpPr>
          <p:cNvPr id="16" name="椭圆 15">
            <a:extLst>
              <a:ext uri="{FF2B5EF4-FFF2-40B4-BE49-F238E27FC236}">
                <a16:creationId xmlns:a16="http://schemas.microsoft.com/office/drawing/2014/main" id="{2300E162-ED5A-426B-A903-643E8A4926F5}"/>
              </a:ext>
            </a:extLst>
          </p:cNvPr>
          <p:cNvSpPr>
            <a:spLocks noChangeAspect="1"/>
          </p:cNvSpPr>
          <p:nvPr/>
        </p:nvSpPr>
        <p:spPr>
          <a:xfrm>
            <a:off x="3926092" y="2018498"/>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10</a:t>
            </a:r>
            <a:endParaRPr lang="en-HK" baseline="-25000" dirty="0">
              <a:solidFill>
                <a:schemeClr val="tx1"/>
              </a:solidFill>
            </a:endParaRPr>
          </a:p>
        </p:txBody>
      </p:sp>
      <p:cxnSp>
        <p:nvCxnSpPr>
          <p:cNvPr id="17" name="直接箭头连接符 16">
            <a:extLst>
              <a:ext uri="{FF2B5EF4-FFF2-40B4-BE49-F238E27FC236}">
                <a16:creationId xmlns:a16="http://schemas.microsoft.com/office/drawing/2014/main" id="{3D147DE1-FCB4-4D72-9A42-27CE8A274F0B}"/>
              </a:ext>
            </a:extLst>
          </p:cNvPr>
          <p:cNvCxnSpPr>
            <a:cxnSpLocks/>
            <a:stCxn id="9" idx="1"/>
            <a:endCxn id="12" idx="5"/>
          </p:cNvCxnSpPr>
          <p:nvPr/>
        </p:nvCxnSpPr>
        <p:spPr>
          <a:xfrm flipH="1" flipV="1">
            <a:off x="2310824" y="3773250"/>
            <a:ext cx="1316134" cy="6583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93E7C2B1-0EDA-4836-A0EE-71109243DF0A}"/>
              </a:ext>
            </a:extLst>
          </p:cNvPr>
          <p:cNvCxnSpPr>
            <a:cxnSpLocks/>
            <a:stCxn id="12" idx="0"/>
            <a:endCxn id="15" idx="4"/>
          </p:cNvCxnSpPr>
          <p:nvPr/>
        </p:nvCxnSpPr>
        <p:spPr>
          <a:xfrm flipV="1">
            <a:off x="2147883" y="2544391"/>
            <a:ext cx="162941" cy="831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7E644BE4-D33D-4EFA-9B2E-990EA71844EF}"/>
              </a:ext>
            </a:extLst>
          </p:cNvPr>
          <p:cNvCxnSpPr>
            <a:cxnSpLocks/>
            <a:stCxn id="14" idx="1"/>
            <a:endCxn id="15" idx="5"/>
          </p:cNvCxnSpPr>
          <p:nvPr/>
        </p:nvCxnSpPr>
        <p:spPr>
          <a:xfrm flipH="1" flipV="1">
            <a:off x="2473764" y="2476199"/>
            <a:ext cx="282445" cy="1701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2A274CD8-4195-406D-BD3D-27050C1EC58D}"/>
              </a:ext>
            </a:extLst>
          </p:cNvPr>
          <p:cNvCxnSpPr>
            <a:cxnSpLocks/>
            <a:stCxn id="15" idx="0"/>
          </p:cNvCxnSpPr>
          <p:nvPr/>
        </p:nvCxnSpPr>
        <p:spPr>
          <a:xfrm flipH="1" flipV="1">
            <a:off x="2310823" y="1734317"/>
            <a:ext cx="1" cy="3444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E0EA15CD-31A4-46A0-8938-0DB615028E28}"/>
              </a:ext>
            </a:extLst>
          </p:cNvPr>
          <p:cNvCxnSpPr>
            <a:cxnSpLocks/>
          </p:cNvCxnSpPr>
          <p:nvPr/>
        </p:nvCxnSpPr>
        <p:spPr>
          <a:xfrm flipV="1">
            <a:off x="4156525" y="1734317"/>
            <a:ext cx="0" cy="2841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任意多边形: 形状 21">
            <a:extLst>
              <a:ext uri="{FF2B5EF4-FFF2-40B4-BE49-F238E27FC236}">
                <a16:creationId xmlns:a16="http://schemas.microsoft.com/office/drawing/2014/main" id="{CF098E34-1CA1-4CEB-A06B-8E52FA3AA2BE}"/>
              </a:ext>
            </a:extLst>
          </p:cNvPr>
          <p:cNvSpPr/>
          <p:nvPr/>
        </p:nvSpPr>
        <p:spPr>
          <a:xfrm flipV="1">
            <a:off x="1636692" y="3761993"/>
            <a:ext cx="325328" cy="65839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3" name="任意多边形: 形状 22">
            <a:extLst>
              <a:ext uri="{FF2B5EF4-FFF2-40B4-BE49-F238E27FC236}">
                <a16:creationId xmlns:a16="http://schemas.microsoft.com/office/drawing/2014/main" id="{803B353E-AD16-4308-96BF-51922B83315F}"/>
              </a:ext>
            </a:extLst>
          </p:cNvPr>
          <p:cNvSpPr/>
          <p:nvPr/>
        </p:nvSpPr>
        <p:spPr>
          <a:xfrm flipH="1" flipV="1">
            <a:off x="3149562" y="2833391"/>
            <a:ext cx="1369926" cy="167077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4" name="任意多边形: 形状 23">
            <a:extLst>
              <a:ext uri="{FF2B5EF4-FFF2-40B4-BE49-F238E27FC236}">
                <a16:creationId xmlns:a16="http://schemas.microsoft.com/office/drawing/2014/main" id="{B56060D5-BA44-4A5E-AB75-7BAFB74CA6F7}"/>
              </a:ext>
            </a:extLst>
          </p:cNvPr>
          <p:cNvSpPr/>
          <p:nvPr/>
        </p:nvSpPr>
        <p:spPr>
          <a:xfrm flipV="1">
            <a:off x="2987047" y="3867134"/>
            <a:ext cx="291107" cy="587003"/>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5" name="任意多边形: 形状 24">
            <a:extLst>
              <a:ext uri="{FF2B5EF4-FFF2-40B4-BE49-F238E27FC236}">
                <a16:creationId xmlns:a16="http://schemas.microsoft.com/office/drawing/2014/main" id="{7B8DB469-3A07-4444-ABBD-F1BF80EC9B42}"/>
              </a:ext>
            </a:extLst>
          </p:cNvPr>
          <p:cNvSpPr/>
          <p:nvPr/>
        </p:nvSpPr>
        <p:spPr>
          <a:xfrm flipV="1">
            <a:off x="1965474" y="3826439"/>
            <a:ext cx="1200619" cy="60519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6" name="任意多边形: 形状 25">
            <a:extLst>
              <a:ext uri="{FF2B5EF4-FFF2-40B4-BE49-F238E27FC236}">
                <a16:creationId xmlns:a16="http://schemas.microsoft.com/office/drawing/2014/main" id="{E92C2966-FD69-449F-9472-13AD76B7F44D}"/>
              </a:ext>
            </a:extLst>
          </p:cNvPr>
          <p:cNvSpPr/>
          <p:nvPr/>
        </p:nvSpPr>
        <p:spPr>
          <a:xfrm flipV="1">
            <a:off x="3926092" y="3874637"/>
            <a:ext cx="555082" cy="544957"/>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7" name="任意多边形: 形状 26">
            <a:extLst>
              <a:ext uri="{FF2B5EF4-FFF2-40B4-BE49-F238E27FC236}">
                <a16:creationId xmlns:a16="http://schemas.microsoft.com/office/drawing/2014/main" id="{0E2EC3C4-A16E-4820-AD73-BDB40BD9406C}"/>
              </a:ext>
            </a:extLst>
          </p:cNvPr>
          <p:cNvSpPr/>
          <p:nvPr/>
        </p:nvSpPr>
        <p:spPr>
          <a:xfrm flipH="1" flipV="1">
            <a:off x="2919131" y="3043805"/>
            <a:ext cx="200851" cy="448379"/>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8" name="任意多边形: 形状 27">
            <a:extLst>
              <a:ext uri="{FF2B5EF4-FFF2-40B4-BE49-F238E27FC236}">
                <a16:creationId xmlns:a16="http://schemas.microsoft.com/office/drawing/2014/main" id="{B1A18B36-1927-4EE3-8DE9-8BF0257DA0B5}"/>
              </a:ext>
            </a:extLst>
          </p:cNvPr>
          <p:cNvSpPr/>
          <p:nvPr/>
        </p:nvSpPr>
        <p:spPr>
          <a:xfrm flipH="1" flipV="1">
            <a:off x="4251217" y="2460834"/>
            <a:ext cx="271212" cy="94441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9" name="任意多边形: 形状 28">
            <a:extLst>
              <a:ext uri="{FF2B5EF4-FFF2-40B4-BE49-F238E27FC236}">
                <a16:creationId xmlns:a16="http://schemas.microsoft.com/office/drawing/2014/main" id="{559B3143-8CE5-4919-861C-77BCB1F2EECA}"/>
              </a:ext>
            </a:extLst>
          </p:cNvPr>
          <p:cNvSpPr/>
          <p:nvPr/>
        </p:nvSpPr>
        <p:spPr>
          <a:xfrm flipV="1">
            <a:off x="3449975" y="2460833"/>
            <a:ext cx="608649" cy="996359"/>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30" name="任意多边形: 形状 29">
            <a:extLst>
              <a:ext uri="{FF2B5EF4-FFF2-40B4-BE49-F238E27FC236}">
                <a16:creationId xmlns:a16="http://schemas.microsoft.com/office/drawing/2014/main" id="{E8051EE0-4759-4798-962F-52118D71FF09}"/>
              </a:ext>
            </a:extLst>
          </p:cNvPr>
          <p:cNvSpPr/>
          <p:nvPr/>
        </p:nvSpPr>
        <p:spPr>
          <a:xfrm flipH="1" flipV="1">
            <a:off x="4626173" y="3841441"/>
            <a:ext cx="136553" cy="53700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35" name="任意多边形: 形状 34">
            <a:extLst>
              <a:ext uri="{FF2B5EF4-FFF2-40B4-BE49-F238E27FC236}">
                <a16:creationId xmlns:a16="http://schemas.microsoft.com/office/drawing/2014/main" id="{DA03160D-7962-4AD4-A3E0-4CEFBC89B1FA}"/>
              </a:ext>
            </a:extLst>
          </p:cNvPr>
          <p:cNvSpPr/>
          <p:nvPr/>
        </p:nvSpPr>
        <p:spPr>
          <a:xfrm>
            <a:off x="1462900" y="1896899"/>
            <a:ext cx="3810813" cy="2186961"/>
          </a:xfrm>
          <a:custGeom>
            <a:avLst/>
            <a:gdLst>
              <a:gd name="connsiteX0" fmla="*/ 3798916 w 4838007"/>
              <a:gd name="connsiteY0" fmla="*/ 0 h 2776451"/>
              <a:gd name="connsiteX1" fmla="*/ 660862 w 4838007"/>
              <a:gd name="connsiteY1" fmla="*/ 0 h 2776451"/>
              <a:gd name="connsiteX2" fmla="*/ 0 w 4838007"/>
              <a:gd name="connsiteY2" fmla="*/ 2776451 h 2776451"/>
              <a:gd name="connsiteX3" fmla="*/ 4838007 w 4838007"/>
              <a:gd name="connsiteY3" fmla="*/ 2768138 h 2776451"/>
              <a:gd name="connsiteX4" fmla="*/ 3798916 w 4838007"/>
              <a:gd name="connsiteY4" fmla="*/ 0 h 27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007" h="2776451">
                <a:moveTo>
                  <a:pt x="3798916" y="0"/>
                </a:moveTo>
                <a:lnTo>
                  <a:pt x="660862" y="0"/>
                </a:lnTo>
                <a:lnTo>
                  <a:pt x="0" y="2776451"/>
                </a:lnTo>
                <a:lnTo>
                  <a:pt x="4838007" y="2768138"/>
                </a:lnTo>
                <a:lnTo>
                  <a:pt x="3798916" y="0"/>
                </a:lnTo>
                <a:close/>
              </a:path>
            </a:pathLst>
          </a:custGeom>
          <a:noFill/>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nchor="ctr"/>
          <a:lstStyle/>
          <a:p>
            <a:pPr algn="ctr"/>
            <a:endParaRPr lang="en-HK" sz="1600"/>
          </a:p>
        </p:txBody>
      </p:sp>
    </p:spTree>
    <p:extLst>
      <p:ext uri="{BB962C8B-B14F-4D97-AF65-F5344CB8AC3E}">
        <p14:creationId xmlns:p14="http://schemas.microsoft.com/office/powerpoint/2010/main" val="2828081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Static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28</a:t>
            </a:fld>
            <a:endParaRPr lang="en-US"/>
          </a:p>
        </p:txBody>
      </p:sp>
      <mc:AlternateContent xmlns:mc="http://schemas.openxmlformats.org/markup-compatibility/2006" xmlns:a14="http://schemas.microsoft.com/office/drawing/2010/main">
        <mc:Choice Requires="a14">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2" y="1051037"/>
                <a:ext cx="7800521" cy="745106"/>
              </a:xfrm>
            </p:spPr>
            <p:txBody>
              <a:bodyPr>
                <a:normAutofit/>
              </a:bodyPr>
              <a:lstStyle/>
              <a:p>
                <a:r>
                  <a:rPr lang="en-HK" dirty="0"/>
                  <a:t>Lemma:</a:t>
                </a:r>
                <a:r>
                  <a:rPr lang="en-HK" altLang="zh-CN" sz="2000" dirty="0"/>
                  <a:t> Given a set of MFFW input nodes S,</a:t>
                </a:r>
                <a:r>
                  <a:rPr lang="zh-CN" altLang="en-US" sz="2000" dirty="0"/>
                  <a:t> </a:t>
                </a:r>
                <a:r>
                  <a:rPr lang="en-HK" altLang="zh-CN" sz="2000" dirty="0"/>
                  <a:t>for any cut c=(r, L) where </a:t>
                </a:r>
                <a14:m>
                  <m:oMath xmlns:m="http://schemas.openxmlformats.org/officeDocument/2006/math">
                    <m:r>
                      <a:rPr lang="en-HK" altLang="zh-CN" sz="2000" i="1">
                        <a:latin typeface="Cambria Math" panose="02040503050406030204" pitchFamily="18" charset="0"/>
                      </a:rPr>
                      <m:t>𝐿</m:t>
                    </m:r>
                    <m:r>
                      <a:rPr lang="en-HK" altLang="zh-CN" sz="2000" i="1">
                        <a:latin typeface="Cambria Math" panose="02040503050406030204" pitchFamily="18" charset="0"/>
                        <a:ea typeface="Cambria Math" panose="02040503050406030204" pitchFamily="18" charset="0"/>
                      </a:rPr>
                      <m:t>⊆</m:t>
                    </m:r>
                    <m:r>
                      <a:rPr lang="en-HK" altLang="zh-CN" sz="2000" i="1">
                        <a:latin typeface="Cambria Math" panose="02040503050406030204" pitchFamily="18" charset="0"/>
                        <a:ea typeface="Cambria Math" panose="02040503050406030204" pitchFamily="18" charset="0"/>
                      </a:rPr>
                      <m:t>𝑆</m:t>
                    </m:r>
                    <m:r>
                      <a:rPr lang="en-HK" altLang="zh-CN" sz="2000" i="1">
                        <a:latin typeface="Cambria Math" panose="02040503050406030204" pitchFamily="18" charset="0"/>
                        <a:ea typeface="Cambria Math" panose="02040503050406030204" pitchFamily="18" charset="0"/>
                      </a:rPr>
                      <m:t>,</m:t>
                    </m:r>
                  </m:oMath>
                </a14:m>
                <a:r>
                  <a:rPr lang="en-HK" sz="2000" dirty="0"/>
                  <a:t> r belongs to the MFFW</a:t>
                </a:r>
                <a:endParaRPr lang="en-HK" dirty="0"/>
              </a:p>
            </p:txBody>
          </p:sp>
        </mc:Choice>
        <mc:Fallback xmlns="">
          <p:sp>
            <p:nvSpPr>
              <p:cNvPr id="8" name="内容占位符 7">
                <a:extLst>
                  <a:ext uri="{FF2B5EF4-FFF2-40B4-BE49-F238E27FC236}">
                    <a16:creationId xmlns:a16="http://schemas.microsoft.com/office/drawing/2014/main" id="{1E4CAE31-29C0-4FAA-9E77-5C1F3FA65AB1}"/>
                  </a:ext>
                </a:extLst>
              </p:cNvPr>
              <p:cNvSpPr>
                <a:spLocks noGrp="1" noRot="1" noChangeAspect="1" noMove="1" noResize="1" noEditPoints="1" noAdjustHandles="1" noChangeArrowheads="1" noChangeShapeType="1" noTextEdit="1"/>
              </p:cNvSpPr>
              <p:nvPr>
                <p:ph idx="1"/>
              </p:nvPr>
            </p:nvSpPr>
            <p:spPr>
              <a:xfrm>
                <a:off x="447222" y="1051037"/>
                <a:ext cx="7800521" cy="745106"/>
              </a:xfrm>
              <a:blipFill>
                <a:blip r:embed="rId3"/>
                <a:stretch>
                  <a:fillRect l="-781" t="-8943" b="-1626"/>
                </a:stretch>
              </a:blipFill>
            </p:spPr>
            <p:txBody>
              <a:bodyPr/>
              <a:lstStyle/>
              <a:p>
                <a:r>
                  <a:rPr lang="en-HK">
                    <a:noFill/>
                  </a:rPr>
                  <a:t> </a:t>
                </a:r>
              </a:p>
            </p:txBody>
          </p:sp>
        </mc:Fallback>
      </mc:AlternateContent>
      <p:sp>
        <p:nvSpPr>
          <p:cNvPr id="31" name="文本框 30">
            <a:extLst>
              <a:ext uri="{FF2B5EF4-FFF2-40B4-BE49-F238E27FC236}">
                <a16:creationId xmlns:a16="http://schemas.microsoft.com/office/drawing/2014/main" id="{ECB0E8DA-E04B-408C-995D-810EACACBCB1}"/>
              </a:ext>
            </a:extLst>
          </p:cNvPr>
          <p:cNvSpPr txBox="1"/>
          <p:nvPr/>
        </p:nvSpPr>
        <p:spPr>
          <a:xfrm>
            <a:off x="5846833" y="3417461"/>
            <a:ext cx="2400910" cy="461665"/>
          </a:xfrm>
          <a:prstGeom prst="rect">
            <a:avLst/>
          </a:prstGeom>
          <a:noFill/>
        </p:spPr>
        <p:txBody>
          <a:bodyPr wrap="square" rtlCol="0">
            <a:spAutoFit/>
          </a:bodyPr>
          <a:lstStyle/>
          <a:p>
            <a:r>
              <a:rPr lang="en-HK" sz="2400" dirty="0"/>
              <a:t>Cut: (8, {I</a:t>
            </a:r>
            <a:r>
              <a:rPr lang="en-HK" sz="2400" baseline="-25000" dirty="0"/>
              <a:t>1</a:t>
            </a:r>
            <a:r>
              <a:rPr lang="en-HK" sz="2400" dirty="0"/>
              <a:t>, I</a:t>
            </a:r>
            <a:r>
              <a:rPr lang="en-HK" sz="2400" baseline="-25000" dirty="0"/>
              <a:t>2</a:t>
            </a:r>
            <a:r>
              <a:rPr lang="en-HK" sz="2400" dirty="0"/>
              <a:t>, I</a:t>
            </a:r>
            <a:r>
              <a:rPr lang="en-HK" sz="2400" baseline="-25000" dirty="0"/>
              <a:t>4</a:t>
            </a:r>
            <a:r>
              <a:rPr lang="en-HK" sz="2400" dirty="0"/>
              <a:t>})</a:t>
            </a:r>
          </a:p>
        </p:txBody>
      </p:sp>
      <p:sp>
        <p:nvSpPr>
          <p:cNvPr id="32" name="文本框 31">
            <a:extLst>
              <a:ext uri="{FF2B5EF4-FFF2-40B4-BE49-F238E27FC236}">
                <a16:creationId xmlns:a16="http://schemas.microsoft.com/office/drawing/2014/main" id="{8AEE87E7-1972-481A-88BB-210FF67462D3}"/>
              </a:ext>
            </a:extLst>
          </p:cNvPr>
          <p:cNvSpPr txBox="1"/>
          <p:nvPr/>
        </p:nvSpPr>
        <p:spPr>
          <a:xfrm>
            <a:off x="5846833" y="2896128"/>
            <a:ext cx="2400910" cy="461665"/>
          </a:xfrm>
          <a:prstGeom prst="rect">
            <a:avLst/>
          </a:prstGeom>
          <a:noFill/>
        </p:spPr>
        <p:txBody>
          <a:bodyPr wrap="square" rtlCol="0">
            <a:spAutoFit/>
          </a:bodyPr>
          <a:lstStyle/>
          <a:p>
            <a:r>
              <a:rPr lang="en-HK" sz="2400" dirty="0"/>
              <a:t>Cut: (6, {I</a:t>
            </a:r>
            <a:r>
              <a:rPr lang="en-HK" sz="2400" baseline="-25000" dirty="0"/>
              <a:t>3</a:t>
            </a:r>
            <a:r>
              <a:rPr lang="en-HK" sz="2400" dirty="0"/>
              <a:t>, I</a:t>
            </a:r>
            <a:r>
              <a:rPr lang="en-HK" sz="2400" baseline="-25000" dirty="0"/>
              <a:t>4</a:t>
            </a:r>
            <a:r>
              <a:rPr lang="en-HK" sz="2400" dirty="0"/>
              <a:t>})</a:t>
            </a:r>
          </a:p>
        </p:txBody>
      </p:sp>
      <p:sp>
        <p:nvSpPr>
          <p:cNvPr id="33" name="文本框 32">
            <a:extLst>
              <a:ext uri="{FF2B5EF4-FFF2-40B4-BE49-F238E27FC236}">
                <a16:creationId xmlns:a16="http://schemas.microsoft.com/office/drawing/2014/main" id="{B486A7FA-6B0A-48A1-99CA-1087447CD34F}"/>
              </a:ext>
            </a:extLst>
          </p:cNvPr>
          <p:cNvSpPr txBox="1"/>
          <p:nvPr/>
        </p:nvSpPr>
        <p:spPr>
          <a:xfrm>
            <a:off x="5846833" y="2374795"/>
            <a:ext cx="2400910" cy="461665"/>
          </a:xfrm>
          <a:prstGeom prst="rect">
            <a:avLst/>
          </a:prstGeom>
          <a:noFill/>
        </p:spPr>
        <p:txBody>
          <a:bodyPr wrap="square" rtlCol="0">
            <a:spAutoFit/>
          </a:bodyPr>
          <a:lstStyle/>
          <a:p>
            <a:r>
              <a:rPr lang="en-HK" sz="2400" dirty="0"/>
              <a:t>Cut: (5, {I</a:t>
            </a:r>
            <a:r>
              <a:rPr lang="en-HK" sz="2400" baseline="-25000" dirty="0"/>
              <a:t>1</a:t>
            </a:r>
            <a:r>
              <a:rPr lang="en-HK" sz="2400" dirty="0"/>
              <a:t>, I</a:t>
            </a:r>
            <a:r>
              <a:rPr lang="en-HK" sz="2400" baseline="-25000" dirty="0"/>
              <a:t>2</a:t>
            </a:r>
            <a:r>
              <a:rPr lang="en-HK" sz="2400" dirty="0"/>
              <a:t>})</a:t>
            </a:r>
          </a:p>
        </p:txBody>
      </p:sp>
      <p:sp>
        <p:nvSpPr>
          <p:cNvPr id="34" name="文本框 33">
            <a:extLst>
              <a:ext uri="{FF2B5EF4-FFF2-40B4-BE49-F238E27FC236}">
                <a16:creationId xmlns:a16="http://schemas.microsoft.com/office/drawing/2014/main" id="{9DFD8B7B-DA0E-4758-A97F-E33F323201F3}"/>
              </a:ext>
            </a:extLst>
          </p:cNvPr>
          <p:cNvSpPr txBox="1"/>
          <p:nvPr/>
        </p:nvSpPr>
        <p:spPr>
          <a:xfrm>
            <a:off x="5856502" y="1921995"/>
            <a:ext cx="922709" cy="461665"/>
          </a:xfrm>
          <a:prstGeom prst="rect">
            <a:avLst/>
          </a:prstGeom>
          <a:noFill/>
        </p:spPr>
        <p:txBody>
          <a:bodyPr wrap="square" rtlCol="0">
            <a:spAutoFit/>
          </a:bodyPr>
          <a:lstStyle/>
          <a:p>
            <a:r>
              <a:rPr lang="en-US" altLang="zh-CN" sz="2400" dirty="0"/>
              <a:t>e.g.</a:t>
            </a:r>
            <a:endParaRPr lang="en-HK" sz="2400" dirty="0"/>
          </a:p>
        </p:txBody>
      </p:sp>
      <p:sp>
        <p:nvSpPr>
          <p:cNvPr id="6" name="椭圆 5">
            <a:extLst>
              <a:ext uri="{FF2B5EF4-FFF2-40B4-BE49-F238E27FC236}">
                <a16:creationId xmlns:a16="http://schemas.microsoft.com/office/drawing/2014/main" id="{69E06BFF-643B-460C-AB39-8EDD207F7F14}"/>
              </a:ext>
            </a:extLst>
          </p:cNvPr>
          <p:cNvSpPr>
            <a:spLocks noChangeAspect="1"/>
          </p:cNvSpPr>
          <p:nvPr/>
        </p:nvSpPr>
        <p:spPr>
          <a:xfrm>
            <a:off x="1554906" y="4363448"/>
            <a:ext cx="460864" cy="46564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1</a:t>
            </a:r>
          </a:p>
        </p:txBody>
      </p:sp>
      <p:sp>
        <p:nvSpPr>
          <p:cNvPr id="7" name="椭圆 6">
            <a:extLst>
              <a:ext uri="{FF2B5EF4-FFF2-40B4-BE49-F238E27FC236}">
                <a16:creationId xmlns:a16="http://schemas.microsoft.com/office/drawing/2014/main" id="{21501D5C-F439-456A-B42D-7D6876BA08B4}"/>
              </a:ext>
            </a:extLst>
          </p:cNvPr>
          <p:cNvSpPr>
            <a:spLocks noChangeAspect="1"/>
          </p:cNvSpPr>
          <p:nvPr/>
        </p:nvSpPr>
        <p:spPr>
          <a:xfrm>
            <a:off x="2584690" y="4363446"/>
            <a:ext cx="460864" cy="46564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2</a:t>
            </a:r>
          </a:p>
        </p:txBody>
      </p:sp>
      <p:sp>
        <p:nvSpPr>
          <p:cNvPr id="9" name="椭圆 8">
            <a:extLst>
              <a:ext uri="{FF2B5EF4-FFF2-40B4-BE49-F238E27FC236}">
                <a16:creationId xmlns:a16="http://schemas.microsoft.com/office/drawing/2014/main" id="{FD2B4411-1D3F-47FD-8F5F-15B77D128628}"/>
              </a:ext>
            </a:extLst>
          </p:cNvPr>
          <p:cNvSpPr>
            <a:spLocks noChangeAspect="1"/>
          </p:cNvSpPr>
          <p:nvPr/>
        </p:nvSpPr>
        <p:spPr>
          <a:xfrm>
            <a:off x="3559466" y="4363447"/>
            <a:ext cx="460864" cy="46564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3</a:t>
            </a:r>
          </a:p>
        </p:txBody>
      </p:sp>
      <p:sp>
        <p:nvSpPr>
          <p:cNvPr id="10" name="椭圆 9">
            <a:extLst>
              <a:ext uri="{FF2B5EF4-FFF2-40B4-BE49-F238E27FC236}">
                <a16:creationId xmlns:a16="http://schemas.microsoft.com/office/drawing/2014/main" id="{A6002BDC-4F21-4320-B0B6-3932FE5F7EBF}"/>
              </a:ext>
            </a:extLst>
          </p:cNvPr>
          <p:cNvSpPr>
            <a:spLocks noChangeAspect="1"/>
          </p:cNvSpPr>
          <p:nvPr/>
        </p:nvSpPr>
        <p:spPr>
          <a:xfrm>
            <a:off x="4500737" y="4363447"/>
            <a:ext cx="460864" cy="46564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4</a:t>
            </a:r>
          </a:p>
        </p:txBody>
      </p:sp>
      <p:sp>
        <p:nvSpPr>
          <p:cNvPr id="11" name="椭圆 10">
            <a:extLst>
              <a:ext uri="{FF2B5EF4-FFF2-40B4-BE49-F238E27FC236}">
                <a16:creationId xmlns:a16="http://schemas.microsoft.com/office/drawing/2014/main" id="{37AA095C-E2E9-473E-956C-07D730CA2F57}"/>
              </a:ext>
            </a:extLst>
          </p:cNvPr>
          <p:cNvSpPr>
            <a:spLocks noChangeAspect="1"/>
          </p:cNvSpPr>
          <p:nvPr/>
        </p:nvSpPr>
        <p:spPr>
          <a:xfrm>
            <a:off x="3073847" y="3408996"/>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a:solidFill>
                  <a:schemeClr val="tx1"/>
                </a:solidFill>
              </a:rPr>
              <a:t>5</a:t>
            </a:r>
            <a:endParaRPr lang="en-HK" baseline="-25000" dirty="0">
              <a:solidFill>
                <a:schemeClr val="tx1"/>
              </a:solidFill>
            </a:endParaRPr>
          </a:p>
        </p:txBody>
      </p:sp>
      <p:sp>
        <p:nvSpPr>
          <p:cNvPr id="12" name="椭圆 11">
            <a:extLst>
              <a:ext uri="{FF2B5EF4-FFF2-40B4-BE49-F238E27FC236}">
                <a16:creationId xmlns:a16="http://schemas.microsoft.com/office/drawing/2014/main" id="{6B6A534B-ECFB-43E4-A5DC-0278DC491C46}"/>
              </a:ext>
            </a:extLst>
          </p:cNvPr>
          <p:cNvSpPr>
            <a:spLocks noChangeAspect="1"/>
          </p:cNvSpPr>
          <p:nvPr/>
        </p:nvSpPr>
        <p:spPr>
          <a:xfrm>
            <a:off x="1917451" y="3375800"/>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7</a:t>
            </a:r>
            <a:endParaRPr lang="en-HK" baseline="-25000" dirty="0">
              <a:solidFill>
                <a:schemeClr val="tx1"/>
              </a:solidFill>
            </a:endParaRPr>
          </a:p>
        </p:txBody>
      </p:sp>
      <p:sp>
        <p:nvSpPr>
          <p:cNvPr id="13" name="椭圆 12">
            <a:extLst>
              <a:ext uri="{FF2B5EF4-FFF2-40B4-BE49-F238E27FC236}">
                <a16:creationId xmlns:a16="http://schemas.microsoft.com/office/drawing/2014/main" id="{A639E911-02AD-4936-B8DA-2B9E6D39DACE}"/>
              </a:ext>
            </a:extLst>
          </p:cNvPr>
          <p:cNvSpPr>
            <a:spLocks noChangeAspect="1"/>
          </p:cNvSpPr>
          <p:nvPr/>
        </p:nvSpPr>
        <p:spPr>
          <a:xfrm>
            <a:off x="4270305" y="3408996"/>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6</a:t>
            </a:r>
            <a:endParaRPr lang="en-HK" baseline="-25000" dirty="0">
              <a:solidFill>
                <a:schemeClr val="tx1"/>
              </a:solidFill>
            </a:endParaRPr>
          </a:p>
        </p:txBody>
      </p:sp>
      <p:sp>
        <p:nvSpPr>
          <p:cNvPr id="14" name="椭圆 13">
            <a:extLst>
              <a:ext uri="{FF2B5EF4-FFF2-40B4-BE49-F238E27FC236}">
                <a16:creationId xmlns:a16="http://schemas.microsoft.com/office/drawing/2014/main" id="{53F78B35-4B68-407C-962C-4067592B9DA2}"/>
              </a:ext>
            </a:extLst>
          </p:cNvPr>
          <p:cNvSpPr>
            <a:spLocks noChangeAspect="1"/>
          </p:cNvSpPr>
          <p:nvPr/>
        </p:nvSpPr>
        <p:spPr>
          <a:xfrm>
            <a:off x="2688717" y="2578165"/>
            <a:ext cx="460864" cy="46564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HK" dirty="0">
                <a:solidFill>
                  <a:schemeClr val="bg1"/>
                </a:solidFill>
              </a:rPr>
              <a:t>8</a:t>
            </a:r>
          </a:p>
        </p:txBody>
      </p:sp>
      <p:sp>
        <p:nvSpPr>
          <p:cNvPr id="15" name="椭圆 14">
            <a:extLst>
              <a:ext uri="{FF2B5EF4-FFF2-40B4-BE49-F238E27FC236}">
                <a16:creationId xmlns:a16="http://schemas.microsoft.com/office/drawing/2014/main" id="{A294F3D5-FBB5-4FBF-A772-502DA7253CD2}"/>
              </a:ext>
            </a:extLst>
          </p:cNvPr>
          <p:cNvSpPr>
            <a:spLocks noChangeAspect="1"/>
          </p:cNvSpPr>
          <p:nvPr/>
        </p:nvSpPr>
        <p:spPr>
          <a:xfrm>
            <a:off x="2080391" y="2078749"/>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a:solidFill>
                  <a:schemeClr val="tx1"/>
                </a:solidFill>
              </a:rPr>
              <a:t>9</a:t>
            </a:r>
            <a:endParaRPr lang="en-HK" dirty="0">
              <a:solidFill>
                <a:schemeClr val="tx1"/>
              </a:solidFill>
            </a:endParaRPr>
          </a:p>
        </p:txBody>
      </p:sp>
      <p:sp>
        <p:nvSpPr>
          <p:cNvPr id="16" name="椭圆 15">
            <a:extLst>
              <a:ext uri="{FF2B5EF4-FFF2-40B4-BE49-F238E27FC236}">
                <a16:creationId xmlns:a16="http://schemas.microsoft.com/office/drawing/2014/main" id="{2300E162-ED5A-426B-A903-643E8A4926F5}"/>
              </a:ext>
            </a:extLst>
          </p:cNvPr>
          <p:cNvSpPr>
            <a:spLocks noChangeAspect="1"/>
          </p:cNvSpPr>
          <p:nvPr/>
        </p:nvSpPr>
        <p:spPr>
          <a:xfrm>
            <a:off x="3926092" y="2018498"/>
            <a:ext cx="460864" cy="4656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10</a:t>
            </a:r>
            <a:endParaRPr lang="en-HK" baseline="-25000" dirty="0">
              <a:solidFill>
                <a:schemeClr val="tx1"/>
              </a:solidFill>
            </a:endParaRPr>
          </a:p>
        </p:txBody>
      </p:sp>
      <p:cxnSp>
        <p:nvCxnSpPr>
          <p:cNvPr id="17" name="直接箭头连接符 16">
            <a:extLst>
              <a:ext uri="{FF2B5EF4-FFF2-40B4-BE49-F238E27FC236}">
                <a16:creationId xmlns:a16="http://schemas.microsoft.com/office/drawing/2014/main" id="{3D147DE1-FCB4-4D72-9A42-27CE8A274F0B}"/>
              </a:ext>
            </a:extLst>
          </p:cNvPr>
          <p:cNvCxnSpPr>
            <a:cxnSpLocks/>
            <a:stCxn id="9" idx="1"/>
            <a:endCxn id="12" idx="5"/>
          </p:cNvCxnSpPr>
          <p:nvPr/>
        </p:nvCxnSpPr>
        <p:spPr>
          <a:xfrm flipH="1" flipV="1">
            <a:off x="2310824" y="3773250"/>
            <a:ext cx="1316134" cy="6583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93E7C2B1-0EDA-4836-A0EE-71109243DF0A}"/>
              </a:ext>
            </a:extLst>
          </p:cNvPr>
          <p:cNvCxnSpPr>
            <a:cxnSpLocks/>
            <a:stCxn id="12" idx="0"/>
            <a:endCxn id="15" idx="4"/>
          </p:cNvCxnSpPr>
          <p:nvPr/>
        </p:nvCxnSpPr>
        <p:spPr>
          <a:xfrm flipV="1">
            <a:off x="2147883" y="2544391"/>
            <a:ext cx="162941" cy="831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7E644BE4-D33D-4EFA-9B2E-990EA71844EF}"/>
              </a:ext>
            </a:extLst>
          </p:cNvPr>
          <p:cNvCxnSpPr>
            <a:cxnSpLocks/>
            <a:stCxn id="14" idx="1"/>
            <a:endCxn id="15" idx="5"/>
          </p:cNvCxnSpPr>
          <p:nvPr/>
        </p:nvCxnSpPr>
        <p:spPr>
          <a:xfrm flipH="1" flipV="1">
            <a:off x="2473764" y="2476199"/>
            <a:ext cx="282445" cy="1701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2A274CD8-4195-406D-BD3D-27050C1EC58D}"/>
              </a:ext>
            </a:extLst>
          </p:cNvPr>
          <p:cNvCxnSpPr>
            <a:cxnSpLocks/>
            <a:stCxn id="15" idx="0"/>
          </p:cNvCxnSpPr>
          <p:nvPr/>
        </p:nvCxnSpPr>
        <p:spPr>
          <a:xfrm flipH="1" flipV="1">
            <a:off x="2310823" y="1734317"/>
            <a:ext cx="1" cy="3444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E0EA15CD-31A4-46A0-8938-0DB615028E28}"/>
              </a:ext>
            </a:extLst>
          </p:cNvPr>
          <p:cNvCxnSpPr>
            <a:cxnSpLocks/>
          </p:cNvCxnSpPr>
          <p:nvPr/>
        </p:nvCxnSpPr>
        <p:spPr>
          <a:xfrm flipV="1">
            <a:off x="4156525" y="1734317"/>
            <a:ext cx="0" cy="2841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任意多边形: 形状 21">
            <a:extLst>
              <a:ext uri="{FF2B5EF4-FFF2-40B4-BE49-F238E27FC236}">
                <a16:creationId xmlns:a16="http://schemas.microsoft.com/office/drawing/2014/main" id="{CF098E34-1CA1-4CEB-A06B-8E52FA3AA2BE}"/>
              </a:ext>
            </a:extLst>
          </p:cNvPr>
          <p:cNvSpPr/>
          <p:nvPr/>
        </p:nvSpPr>
        <p:spPr>
          <a:xfrm flipV="1">
            <a:off x="1636692" y="3761993"/>
            <a:ext cx="325328" cy="65839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3" name="任意多边形: 形状 22">
            <a:extLst>
              <a:ext uri="{FF2B5EF4-FFF2-40B4-BE49-F238E27FC236}">
                <a16:creationId xmlns:a16="http://schemas.microsoft.com/office/drawing/2014/main" id="{803B353E-AD16-4308-96BF-51922B83315F}"/>
              </a:ext>
            </a:extLst>
          </p:cNvPr>
          <p:cNvSpPr/>
          <p:nvPr/>
        </p:nvSpPr>
        <p:spPr>
          <a:xfrm flipH="1" flipV="1">
            <a:off x="3149562" y="2833391"/>
            <a:ext cx="1369926" cy="167077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4" name="任意多边形: 形状 23">
            <a:extLst>
              <a:ext uri="{FF2B5EF4-FFF2-40B4-BE49-F238E27FC236}">
                <a16:creationId xmlns:a16="http://schemas.microsoft.com/office/drawing/2014/main" id="{B56060D5-BA44-4A5E-AB75-7BAFB74CA6F7}"/>
              </a:ext>
            </a:extLst>
          </p:cNvPr>
          <p:cNvSpPr/>
          <p:nvPr/>
        </p:nvSpPr>
        <p:spPr>
          <a:xfrm flipV="1">
            <a:off x="2987047" y="3867134"/>
            <a:ext cx="291107" cy="587003"/>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5" name="任意多边形: 形状 24">
            <a:extLst>
              <a:ext uri="{FF2B5EF4-FFF2-40B4-BE49-F238E27FC236}">
                <a16:creationId xmlns:a16="http://schemas.microsoft.com/office/drawing/2014/main" id="{7B8DB469-3A07-4444-ABBD-F1BF80EC9B42}"/>
              </a:ext>
            </a:extLst>
          </p:cNvPr>
          <p:cNvSpPr/>
          <p:nvPr/>
        </p:nvSpPr>
        <p:spPr>
          <a:xfrm flipV="1">
            <a:off x="1965474" y="3826439"/>
            <a:ext cx="1200619" cy="60519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6" name="任意多边形: 形状 25">
            <a:extLst>
              <a:ext uri="{FF2B5EF4-FFF2-40B4-BE49-F238E27FC236}">
                <a16:creationId xmlns:a16="http://schemas.microsoft.com/office/drawing/2014/main" id="{E92C2966-FD69-449F-9472-13AD76B7F44D}"/>
              </a:ext>
            </a:extLst>
          </p:cNvPr>
          <p:cNvSpPr/>
          <p:nvPr/>
        </p:nvSpPr>
        <p:spPr>
          <a:xfrm flipV="1">
            <a:off x="3926092" y="3874637"/>
            <a:ext cx="555082" cy="544957"/>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7" name="任意多边形: 形状 26">
            <a:extLst>
              <a:ext uri="{FF2B5EF4-FFF2-40B4-BE49-F238E27FC236}">
                <a16:creationId xmlns:a16="http://schemas.microsoft.com/office/drawing/2014/main" id="{0E2EC3C4-A16E-4820-AD73-BDB40BD9406C}"/>
              </a:ext>
            </a:extLst>
          </p:cNvPr>
          <p:cNvSpPr/>
          <p:nvPr/>
        </p:nvSpPr>
        <p:spPr>
          <a:xfrm flipH="1" flipV="1">
            <a:off x="2919131" y="3043805"/>
            <a:ext cx="200851" cy="448379"/>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8" name="任意多边形: 形状 27">
            <a:extLst>
              <a:ext uri="{FF2B5EF4-FFF2-40B4-BE49-F238E27FC236}">
                <a16:creationId xmlns:a16="http://schemas.microsoft.com/office/drawing/2014/main" id="{B1A18B36-1927-4EE3-8DE9-8BF0257DA0B5}"/>
              </a:ext>
            </a:extLst>
          </p:cNvPr>
          <p:cNvSpPr/>
          <p:nvPr/>
        </p:nvSpPr>
        <p:spPr>
          <a:xfrm flipH="1" flipV="1">
            <a:off x="4251217" y="2460834"/>
            <a:ext cx="271212" cy="94441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9" name="任意多边形: 形状 28">
            <a:extLst>
              <a:ext uri="{FF2B5EF4-FFF2-40B4-BE49-F238E27FC236}">
                <a16:creationId xmlns:a16="http://schemas.microsoft.com/office/drawing/2014/main" id="{559B3143-8CE5-4919-861C-77BCB1F2EECA}"/>
              </a:ext>
            </a:extLst>
          </p:cNvPr>
          <p:cNvSpPr/>
          <p:nvPr/>
        </p:nvSpPr>
        <p:spPr>
          <a:xfrm flipV="1">
            <a:off x="3449975" y="2460833"/>
            <a:ext cx="608649" cy="996359"/>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30" name="任意多边形: 形状 29">
            <a:extLst>
              <a:ext uri="{FF2B5EF4-FFF2-40B4-BE49-F238E27FC236}">
                <a16:creationId xmlns:a16="http://schemas.microsoft.com/office/drawing/2014/main" id="{E8051EE0-4759-4798-962F-52118D71FF09}"/>
              </a:ext>
            </a:extLst>
          </p:cNvPr>
          <p:cNvSpPr/>
          <p:nvPr/>
        </p:nvSpPr>
        <p:spPr>
          <a:xfrm flipH="1" flipV="1">
            <a:off x="4626173" y="3841441"/>
            <a:ext cx="136553" cy="53700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35" name="任意多边形: 形状 34">
            <a:extLst>
              <a:ext uri="{FF2B5EF4-FFF2-40B4-BE49-F238E27FC236}">
                <a16:creationId xmlns:a16="http://schemas.microsoft.com/office/drawing/2014/main" id="{DA03160D-7962-4AD4-A3E0-4CEFBC89B1FA}"/>
              </a:ext>
            </a:extLst>
          </p:cNvPr>
          <p:cNvSpPr/>
          <p:nvPr/>
        </p:nvSpPr>
        <p:spPr>
          <a:xfrm>
            <a:off x="1462900" y="1896899"/>
            <a:ext cx="3810813" cy="2186961"/>
          </a:xfrm>
          <a:custGeom>
            <a:avLst/>
            <a:gdLst>
              <a:gd name="connsiteX0" fmla="*/ 3798916 w 4838007"/>
              <a:gd name="connsiteY0" fmla="*/ 0 h 2776451"/>
              <a:gd name="connsiteX1" fmla="*/ 660862 w 4838007"/>
              <a:gd name="connsiteY1" fmla="*/ 0 h 2776451"/>
              <a:gd name="connsiteX2" fmla="*/ 0 w 4838007"/>
              <a:gd name="connsiteY2" fmla="*/ 2776451 h 2776451"/>
              <a:gd name="connsiteX3" fmla="*/ 4838007 w 4838007"/>
              <a:gd name="connsiteY3" fmla="*/ 2768138 h 2776451"/>
              <a:gd name="connsiteX4" fmla="*/ 3798916 w 4838007"/>
              <a:gd name="connsiteY4" fmla="*/ 0 h 27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007" h="2776451">
                <a:moveTo>
                  <a:pt x="3798916" y="0"/>
                </a:moveTo>
                <a:lnTo>
                  <a:pt x="660862" y="0"/>
                </a:lnTo>
                <a:lnTo>
                  <a:pt x="0" y="2776451"/>
                </a:lnTo>
                <a:lnTo>
                  <a:pt x="4838007" y="2768138"/>
                </a:lnTo>
                <a:lnTo>
                  <a:pt x="3798916" y="0"/>
                </a:lnTo>
                <a:close/>
              </a:path>
            </a:pathLst>
          </a:custGeom>
          <a:noFill/>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nchor="ctr"/>
          <a:lstStyle/>
          <a:p>
            <a:pPr algn="ctr"/>
            <a:endParaRPr lang="en-HK" sz="1600"/>
          </a:p>
        </p:txBody>
      </p:sp>
    </p:spTree>
    <p:extLst>
      <p:ext uri="{BB962C8B-B14F-4D97-AF65-F5344CB8AC3E}">
        <p14:creationId xmlns:p14="http://schemas.microsoft.com/office/powerpoint/2010/main" val="1865057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Static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29</a:t>
            </a:fld>
            <a:endParaRPr lang="en-US"/>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2" y="1051035"/>
            <a:ext cx="7840435" cy="702789"/>
          </a:xfrm>
        </p:spPr>
        <p:txBody>
          <a:bodyPr>
            <a:normAutofit lnSpcReduction="10000"/>
          </a:bodyPr>
          <a:lstStyle/>
          <a:p>
            <a:pPr marL="342900" indent="-342900"/>
            <a:r>
              <a:rPr lang="en-US" altLang="zh-CN" sz="2000" dirty="0"/>
              <a:t>Step 1</a:t>
            </a:r>
            <a:r>
              <a:rPr lang="en-HK" altLang="zh-CN" sz="2000" dirty="0"/>
              <a:t>: Compute all k-feasible cuts for each node</a:t>
            </a:r>
          </a:p>
          <a:p>
            <a:pPr marL="342900" indent="-342900"/>
            <a:r>
              <a:rPr lang="en-US" sz="2000" dirty="0"/>
              <a:t>Cache them in a hash table, </a:t>
            </a:r>
            <a:r>
              <a:rPr lang="en-US" sz="2000" u="sng" dirty="0">
                <a:solidFill>
                  <a:srgbClr val="FF0000"/>
                </a:solidFill>
              </a:rPr>
              <a:t>indexed by leaf-nodes</a:t>
            </a:r>
            <a:endParaRPr lang="en-HK" sz="2000" u="sng" dirty="0">
              <a:solidFill>
                <a:srgbClr val="FF0000"/>
              </a:solidFill>
            </a:endParaRPr>
          </a:p>
        </p:txBody>
      </p:sp>
      <p:sp>
        <p:nvSpPr>
          <p:cNvPr id="36" name="椭圆 35">
            <a:extLst>
              <a:ext uri="{FF2B5EF4-FFF2-40B4-BE49-F238E27FC236}">
                <a16:creationId xmlns:a16="http://schemas.microsoft.com/office/drawing/2014/main" id="{8665523D-DF9C-4EA7-8A61-1DCF16A0DAB2}"/>
              </a:ext>
            </a:extLst>
          </p:cNvPr>
          <p:cNvSpPr>
            <a:spLocks noChangeAspect="1"/>
          </p:cNvSpPr>
          <p:nvPr/>
        </p:nvSpPr>
        <p:spPr>
          <a:xfrm>
            <a:off x="966420" y="4231982"/>
            <a:ext cx="426101" cy="430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I</a:t>
            </a:r>
            <a:r>
              <a:rPr lang="en-HK" sz="1600" baseline="-25000" dirty="0">
                <a:solidFill>
                  <a:schemeClr val="tx1"/>
                </a:solidFill>
              </a:rPr>
              <a:t>1</a:t>
            </a:r>
          </a:p>
        </p:txBody>
      </p:sp>
      <p:sp>
        <p:nvSpPr>
          <p:cNvPr id="37" name="椭圆 36">
            <a:extLst>
              <a:ext uri="{FF2B5EF4-FFF2-40B4-BE49-F238E27FC236}">
                <a16:creationId xmlns:a16="http://schemas.microsoft.com/office/drawing/2014/main" id="{7D7BE9F8-7ED3-415B-BFBF-410314CC3218}"/>
              </a:ext>
            </a:extLst>
          </p:cNvPr>
          <p:cNvSpPr>
            <a:spLocks noChangeAspect="1"/>
          </p:cNvSpPr>
          <p:nvPr/>
        </p:nvSpPr>
        <p:spPr>
          <a:xfrm>
            <a:off x="1918527" y="4231980"/>
            <a:ext cx="426101" cy="430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I</a:t>
            </a:r>
            <a:r>
              <a:rPr lang="en-HK" sz="1600" baseline="-25000" dirty="0">
                <a:solidFill>
                  <a:schemeClr val="tx1"/>
                </a:solidFill>
              </a:rPr>
              <a:t>2</a:t>
            </a:r>
          </a:p>
        </p:txBody>
      </p:sp>
      <p:sp>
        <p:nvSpPr>
          <p:cNvPr id="38" name="椭圆 37">
            <a:extLst>
              <a:ext uri="{FF2B5EF4-FFF2-40B4-BE49-F238E27FC236}">
                <a16:creationId xmlns:a16="http://schemas.microsoft.com/office/drawing/2014/main" id="{17654A44-A02D-405D-B77B-EE4412C295D3}"/>
              </a:ext>
            </a:extLst>
          </p:cNvPr>
          <p:cNvSpPr>
            <a:spLocks noChangeAspect="1"/>
          </p:cNvSpPr>
          <p:nvPr/>
        </p:nvSpPr>
        <p:spPr>
          <a:xfrm>
            <a:off x="2819775" y="4231981"/>
            <a:ext cx="426101" cy="430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I</a:t>
            </a:r>
            <a:r>
              <a:rPr lang="en-HK" sz="1600" baseline="-25000" dirty="0">
                <a:solidFill>
                  <a:schemeClr val="tx1"/>
                </a:solidFill>
              </a:rPr>
              <a:t>3</a:t>
            </a:r>
          </a:p>
        </p:txBody>
      </p:sp>
      <p:sp>
        <p:nvSpPr>
          <p:cNvPr id="39" name="椭圆 38">
            <a:extLst>
              <a:ext uri="{FF2B5EF4-FFF2-40B4-BE49-F238E27FC236}">
                <a16:creationId xmlns:a16="http://schemas.microsoft.com/office/drawing/2014/main" id="{9C312A47-4468-4A5A-8782-6DDD9BA4B927}"/>
              </a:ext>
            </a:extLst>
          </p:cNvPr>
          <p:cNvSpPr>
            <a:spLocks noChangeAspect="1"/>
          </p:cNvSpPr>
          <p:nvPr/>
        </p:nvSpPr>
        <p:spPr>
          <a:xfrm>
            <a:off x="3690047" y="4231981"/>
            <a:ext cx="426101" cy="430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I</a:t>
            </a:r>
            <a:r>
              <a:rPr lang="en-HK" sz="1600" baseline="-25000" dirty="0">
                <a:solidFill>
                  <a:schemeClr val="tx1"/>
                </a:solidFill>
              </a:rPr>
              <a:t>4</a:t>
            </a:r>
          </a:p>
        </p:txBody>
      </p:sp>
      <p:sp>
        <p:nvSpPr>
          <p:cNvPr id="40" name="椭圆 39">
            <a:extLst>
              <a:ext uri="{FF2B5EF4-FFF2-40B4-BE49-F238E27FC236}">
                <a16:creationId xmlns:a16="http://schemas.microsoft.com/office/drawing/2014/main" id="{EB5673EB-D764-4C20-BEDF-5057A2945BC4}"/>
              </a:ext>
            </a:extLst>
          </p:cNvPr>
          <p:cNvSpPr>
            <a:spLocks noChangeAspect="1"/>
          </p:cNvSpPr>
          <p:nvPr/>
        </p:nvSpPr>
        <p:spPr>
          <a:xfrm>
            <a:off x="2370787" y="3349524"/>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5</a:t>
            </a:r>
            <a:endParaRPr lang="en-HK" sz="1600" baseline="-25000" dirty="0">
              <a:solidFill>
                <a:schemeClr val="tx1"/>
              </a:solidFill>
            </a:endParaRPr>
          </a:p>
        </p:txBody>
      </p:sp>
      <p:sp>
        <p:nvSpPr>
          <p:cNvPr id="41" name="椭圆 40">
            <a:extLst>
              <a:ext uri="{FF2B5EF4-FFF2-40B4-BE49-F238E27FC236}">
                <a16:creationId xmlns:a16="http://schemas.microsoft.com/office/drawing/2014/main" id="{5152892A-1C9A-43B4-A23F-DB56AD512C5B}"/>
              </a:ext>
            </a:extLst>
          </p:cNvPr>
          <p:cNvSpPr>
            <a:spLocks noChangeAspect="1"/>
          </p:cNvSpPr>
          <p:nvPr/>
        </p:nvSpPr>
        <p:spPr>
          <a:xfrm>
            <a:off x="1301618" y="3318832"/>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7</a:t>
            </a:r>
            <a:endParaRPr lang="en-HK" sz="1600" baseline="-25000" dirty="0">
              <a:solidFill>
                <a:schemeClr val="tx1"/>
              </a:solidFill>
            </a:endParaRPr>
          </a:p>
        </p:txBody>
      </p:sp>
      <p:sp>
        <p:nvSpPr>
          <p:cNvPr id="42" name="椭圆 41">
            <a:extLst>
              <a:ext uri="{FF2B5EF4-FFF2-40B4-BE49-F238E27FC236}">
                <a16:creationId xmlns:a16="http://schemas.microsoft.com/office/drawing/2014/main" id="{1ECFF057-0540-4AF5-8E50-067A386FBA8A}"/>
              </a:ext>
            </a:extLst>
          </p:cNvPr>
          <p:cNvSpPr>
            <a:spLocks noChangeAspect="1"/>
          </p:cNvSpPr>
          <p:nvPr/>
        </p:nvSpPr>
        <p:spPr>
          <a:xfrm>
            <a:off x="3476996" y="3349524"/>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6</a:t>
            </a:r>
            <a:endParaRPr lang="en-HK" sz="1600" baseline="-25000" dirty="0">
              <a:solidFill>
                <a:schemeClr val="tx1"/>
              </a:solidFill>
            </a:endParaRPr>
          </a:p>
        </p:txBody>
      </p:sp>
      <p:sp>
        <p:nvSpPr>
          <p:cNvPr id="43" name="椭圆 42">
            <a:extLst>
              <a:ext uri="{FF2B5EF4-FFF2-40B4-BE49-F238E27FC236}">
                <a16:creationId xmlns:a16="http://schemas.microsoft.com/office/drawing/2014/main" id="{581F6731-BDD9-4BF8-8D2D-FFA7CB439F84}"/>
              </a:ext>
            </a:extLst>
          </p:cNvPr>
          <p:cNvSpPr>
            <a:spLocks noChangeAspect="1"/>
          </p:cNvSpPr>
          <p:nvPr/>
        </p:nvSpPr>
        <p:spPr>
          <a:xfrm>
            <a:off x="2014707" y="2581362"/>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a:solidFill>
                  <a:schemeClr val="tx1"/>
                </a:solidFill>
              </a:rPr>
              <a:t>8</a:t>
            </a:r>
            <a:endParaRPr lang="en-HK" sz="1600" baseline="-25000" dirty="0">
              <a:solidFill>
                <a:schemeClr val="tx1"/>
              </a:solidFill>
            </a:endParaRPr>
          </a:p>
        </p:txBody>
      </p:sp>
      <p:sp>
        <p:nvSpPr>
          <p:cNvPr id="44" name="椭圆 43">
            <a:extLst>
              <a:ext uri="{FF2B5EF4-FFF2-40B4-BE49-F238E27FC236}">
                <a16:creationId xmlns:a16="http://schemas.microsoft.com/office/drawing/2014/main" id="{5B771E49-89CA-462D-B8E1-7D239CA34BAB}"/>
              </a:ext>
            </a:extLst>
          </p:cNvPr>
          <p:cNvSpPr>
            <a:spLocks noChangeAspect="1"/>
          </p:cNvSpPr>
          <p:nvPr/>
        </p:nvSpPr>
        <p:spPr>
          <a:xfrm>
            <a:off x="1452267" y="2119618"/>
            <a:ext cx="426101" cy="4305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HK">
                <a:solidFill>
                  <a:schemeClr val="bg1"/>
                </a:solidFill>
              </a:rPr>
              <a:t>9</a:t>
            </a:r>
            <a:endParaRPr lang="en-HK" dirty="0">
              <a:solidFill>
                <a:schemeClr val="bg1"/>
              </a:solidFill>
            </a:endParaRPr>
          </a:p>
        </p:txBody>
      </p:sp>
      <p:sp>
        <p:nvSpPr>
          <p:cNvPr id="45" name="椭圆 44">
            <a:extLst>
              <a:ext uri="{FF2B5EF4-FFF2-40B4-BE49-F238E27FC236}">
                <a16:creationId xmlns:a16="http://schemas.microsoft.com/office/drawing/2014/main" id="{EDCDEF2E-6B4F-4A6B-A46A-542E4AFB56A0}"/>
              </a:ext>
            </a:extLst>
          </p:cNvPr>
          <p:cNvSpPr>
            <a:spLocks noChangeAspect="1"/>
          </p:cNvSpPr>
          <p:nvPr/>
        </p:nvSpPr>
        <p:spPr>
          <a:xfrm>
            <a:off x="3158747" y="2063911"/>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a:solidFill>
                  <a:schemeClr val="tx1"/>
                </a:solidFill>
              </a:rPr>
              <a:t>10</a:t>
            </a:r>
            <a:endParaRPr lang="en-HK" sz="1600" dirty="0">
              <a:solidFill>
                <a:schemeClr val="tx1"/>
              </a:solidFill>
            </a:endParaRPr>
          </a:p>
        </p:txBody>
      </p:sp>
      <p:cxnSp>
        <p:nvCxnSpPr>
          <p:cNvPr id="46" name="直接箭头连接符 45">
            <a:extLst>
              <a:ext uri="{FF2B5EF4-FFF2-40B4-BE49-F238E27FC236}">
                <a16:creationId xmlns:a16="http://schemas.microsoft.com/office/drawing/2014/main" id="{64466169-9454-4926-9681-0A2B6C4974AD}"/>
              </a:ext>
            </a:extLst>
          </p:cNvPr>
          <p:cNvCxnSpPr>
            <a:cxnSpLocks/>
            <a:stCxn id="38" idx="1"/>
            <a:endCxn id="41" idx="5"/>
          </p:cNvCxnSpPr>
          <p:nvPr/>
        </p:nvCxnSpPr>
        <p:spPr>
          <a:xfrm flipH="1" flipV="1">
            <a:off x="1665318" y="3686302"/>
            <a:ext cx="1216858" cy="6087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EB00048B-E9A5-48A4-AC92-17885A1B15B7}"/>
              </a:ext>
            </a:extLst>
          </p:cNvPr>
          <p:cNvCxnSpPr>
            <a:cxnSpLocks/>
            <a:stCxn id="41" idx="0"/>
            <a:endCxn id="44" idx="4"/>
          </p:cNvCxnSpPr>
          <p:nvPr/>
        </p:nvCxnSpPr>
        <p:spPr>
          <a:xfrm flipV="1">
            <a:off x="1514669" y="2550136"/>
            <a:ext cx="150650" cy="7686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E5F71866-7AD7-4B4B-889E-E3E2C13271F1}"/>
              </a:ext>
            </a:extLst>
          </p:cNvPr>
          <p:cNvCxnSpPr>
            <a:cxnSpLocks/>
            <a:stCxn id="43" idx="1"/>
            <a:endCxn id="44" idx="5"/>
          </p:cNvCxnSpPr>
          <p:nvPr/>
        </p:nvCxnSpPr>
        <p:spPr>
          <a:xfrm flipH="1" flipV="1">
            <a:off x="1815969" y="2487088"/>
            <a:ext cx="261140" cy="1573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A6AB5D45-DDCA-4B8F-A6AF-ED44EDA871CE}"/>
              </a:ext>
            </a:extLst>
          </p:cNvPr>
          <p:cNvCxnSpPr>
            <a:cxnSpLocks/>
            <a:stCxn id="44" idx="0"/>
          </p:cNvCxnSpPr>
          <p:nvPr/>
        </p:nvCxnSpPr>
        <p:spPr>
          <a:xfrm flipH="1" flipV="1">
            <a:off x="1665318" y="1801166"/>
            <a:ext cx="1" cy="3184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A07783AF-67AB-4AF7-A29E-019BBE2F6438}"/>
              </a:ext>
            </a:extLst>
          </p:cNvPr>
          <p:cNvCxnSpPr>
            <a:cxnSpLocks/>
          </p:cNvCxnSpPr>
          <p:nvPr/>
        </p:nvCxnSpPr>
        <p:spPr>
          <a:xfrm flipV="1">
            <a:off x="3371798" y="1801166"/>
            <a:ext cx="0" cy="2627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任意多边形: 形状 50">
            <a:extLst>
              <a:ext uri="{FF2B5EF4-FFF2-40B4-BE49-F238E27FC236}">
                <a16:creationId xmlns:a16="http://schemas.microsoft.com/office/drawing/2014/main" id="{DEACB463-B722-4C21-8BD3-C6C8E324963C}"/>
              </a:ext>
            </a:extLst>
          </p:cNvPr>
          <p:cNvSpPr/>
          <p:nvPr/>
        </p:nvSpPr>
        <p:spPr>
          <a:xfrm flipV="1">
            <a:off x="1042037" y="3675894"/>
            <a:ext cx="300788" cy="60872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2" name="任意多边形: 形状 51">
            <a:extLst>
              <a:ext uri="{FF2B5EF4-FFF2-40B4-BE49-F238E27FC236}">
                <a16:creationId xmlns:a16="http://schemas.microsoft.com/office/drawing/2014/main" id="{2D532DEA-CBAE-4B12-8F5B-7ECAC713FBD2}"/>
              </a:ext>
            </a:extLst>
          </p:cNvPr>
          <p:cNvSpPr/>
          <p:nvPr/>
        </p:nvSpPr>
        <p:spPr>
          <a:xfrm flipH="1" flipV="1">
            <a:off x="2440791" y="2817337"/>
            <a:ext cx="1266592" cy="1544746"/>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3" name="任意多边形: 形状 52">
            <a:extLst>
              <a:ext uri="{FF2B5EF4-FFF2-40B4-BE49-F238E27FC236}">
                <a16:creationId xmlns:a16="http://schemas.microsoft.com/office/drawing/2014/main" id="{ACCFEF47-5136-47FE-BE0B-858658CAF516}"/>
              </a:ext>
            </a:extLst>
          </p:cNvPr>
          <p:cNvSpPr/>
          <p:nvPr/>
        </p:nvSpPr>
        <p:spPr>
          <a:xfrm flipV="1">
            <a:off x="2290534" y="3773105"/>
            <a:ext cx="269149" cy="54272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4" name="任意多边形: 形状 53">
            <a:extLst>
              <a:ext uri="{FF2B5EF4-FFF2-40B4-BE49-F238E27FC236}">
                <a16:creationId xmlns:a16="http://schemas.microsoft.com/office/drawing/2014/main" id="{53316564-CBD7-4E44-B705-7A2CB652040E}"/>
              </a:ext>
            </a:extLst>
          </p:cNvPr>
          <p:cNvSpPr/>
          <p:nvPr/>
        </p:nvSpPr>
        <p:spPr>
          <a:xfrm flipV="1">
            <a:off x="1346019" y="3735479"/>
            <a:ext cx="1110056" cy="55954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5" name="任意多边形: 形状 54">
            <a:extLst>
              <a:ext uri="{FF2B5EF4-FFF2-40B4-BE49-F238E27FC236}">
                <a16:creationId xmlns:a16="http://schemas.microsoft.com/office/drawing/2014/main" id="{5306371B-C40A-4A79-AEE7-9A1DCC664F4C}"/>
              </a:ext>
            </a:extLst>
          </p:cNvPr>
          <p:cNvSpPr/>
          <p:nvPr/>
        </p:nvSpPr>
        <p:spPr>
          <a:xfrm flipV="1">
            <a:off x="3158746" y="3780041"/>
            <a:ext cx="513212" cy="50385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6" name="任意多边形: 形状 55">
            <a:extLst>
              <a:ext uri="{FF2B5EF4-FFF2-40B4-BE49-F238E27FC236}">
                <a16:creationId xmlns:a16="http://schemas.microsoft.com/office/drawing/2014/main" id="{9FB39ED5-318A-4AD7-9587-DB37FA330EEF}"/>
              </a:ext>
            </a:extLst>
          </p:cNvPr>
          <p:cNvSpPr/>
          <p:nvPr/>
        </p:nvSpPr>
        <p:spPr>
          <a:xfrm flipH="1" flipV="1">
            <a:off x="2227741" y="3011879"/>
            <a:ext cx="185701" cy="41455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7" name="任意多边形: 形状 56">
            <a:extLst>
              <a:ext uri="{FF2B5EF4-FFF2-40B4-BE49-F238E27FC236}">
                <a16:creationId xmlns:a16="http://schemas.microsoft.com/office/drawing/2014/main" id="{CC3AC1F3-46AF-4177-A48C-F98B9BEC35F6}"/>
              </a:ext>
            </a:extLst>
          </p:cNvPr>
          <p:cNvSpPr/>
          <p:nvPr/>
        </p:nvSpPr>
        <p:spPr>
          <a:xfrm flipH="1" flipV="1">
            <a:off x="3459348" y="2472882"/>
            <a:ext cx="250754" cy="873173"/>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8" name="任意多边形: 形状 57">
            <a:extLst>
              <a:ext uri="{FF2B5EF4-FFF2-40B4-BE49-F238E27FC236}">
                <a16:creationId xmlns:a16="http://schemas.microsoft.com/office/drawing/2014/main" id="{3AD33CDA-A40B-4537-9134-27E32307D1C6}"/>
              </a:ext>
            </a:extLst>
          </p:cNvPr>
          <p:cNvSpPr/>
          <p:nvPr/>
        </p:nvSpPr>
        <p:spPr>
          <a:xfrm flipV="1">
            <a:off x="2718543" y="2472881"/>
            <a:ext cx="562739" cy="92120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9" name="任意多边形: 形状 58">
            <a:extLst>
              <a:ext uri="{FF2B5EF4-FFF2-40B4-BE49-F238E27FC236}">
                <a16:creationId xmlns:a16="http://schemas.microsoft.com/office/drawing/2014/main" id="{48562B5B-F155-4A58-8EE4-14261562DE5F}"/>
              </a:ext>
            </a:extLst>
          </p:cNvPr>
          <p:cNvSpPr/>
          <p:nvPr/>
        </p:nvSpPr>
        <p:spPr>
          <a:xfrm flipH="1" flipV="1">
            <a:off x="3806020" y="3749349"/>
            <a:ext cx="126253" cy="49650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60" name="文本框 59">
            <a:extLst>
              <a:ext uri="{FF2B5EF4-FFF2-40B4-BE49-F238E27FC236}">
                <a16:creationId xmlns:a16="http://schemas.microsoft.com/office/drawing/2014/main" id="{B4061B5C-5A79-4568-AF3B-F00D7891B687}"/>
              </a:ext>
            </a:extLst>
          </p:cNvPr>
          <p:cNvSpPr txBox="1"/>
          <p:nvPr/>
        </p:nvSpPr>
        <p:spPr>
          <a:xfrm>
            <a:off x="4187371" y="1783215"/>
            <a:ext cx="4027714" cy="147732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buFont typeface="Arial" panose="020B0604020202020204" pitchFamily="34" charset="0"/>
              <a:buChar char="•"/>
            </a:pPr>
            <a:r>
              <a:rPr lang="en-HK" dirty="0"/>
              <a:t>Compute All 4-feasible cut of node </a:t>
            </a:r>
            <a:r>
              <a:rPr lang="en-HK" dirty="0">
                <a:solidFill>
                  <a:srgbClr val="FFE699"/>
                </a:solidFill>
              </a:rPr>
              <a:t>9</a:t>
            </a:r>
            <a:r>
              <a:rPr lang="en-HK" dirty="0"/>
              <a:t>:</a:t>
            </a:r>
          </a:p>
          <a:p>
            <a:r>
              <a:rPr lang="en-US" dirty="0"/>
              <a:t>     3-input: (10, {5, 7, I</a:t>
            </a:r>
            <a:r>
              <a:rPr lang="en-US" baseline="-25000" dirty="0"/>
              <a:t>4</a:t>
            </a:r>
            <a:r>
              <a:rPr lang="en-US" dirty="0"/>
              <a:t>})</a:t>
            </a:r>
          </a:p>
          <a:p>
            <a:r>
              <a:rPr lang="en-US" dirty="0"/>
              <a:t>     hash: {5, 7, I</a:t>
            </a:r>
            <a:r>
              <a:rPr lang="en-US" baseline="-25000" dirty="0"/>
              <a:t>4</a:t>
            </a:r>
            <a:r>
              <a:rPr lang="en-US" dirty="0"/>
              <a:t>} </a:t>
            </a:r>
            <a:r>
              <a:rPr lang="en-US" dirty="0">
                <a:sym typeface="Wingdings" panose="05000000000000000000" pitchFamily="2" charset="2"/>
              </a:rPr>
              <a:t> {9}</a:t>
            </a:r>
            <a:endParaRPr lang="en-US" dirty="0"/>
          </a:p>
          <a:p>
            <a:r>
              <a:rPr lang="en-HK" dirty="0">
                <a:solidFill>
                  <a:srgbClr val="FBAF40"/>
                </a:solidFill>
              </a:rPr>
              <a:t>     4-input: (9, {I</a:t>
            </a:r>
            <a:r>
              <a:rPr lang="en-HK" baseline="-25000" dirty="0">
                <a:solidFill>
                  <a:srgbClr val="FBAF40"/>
                </a:solidFill>
              </a:rPr>
              <a:t>1</a:t>
            </a:r>
            <a:r>
              <a:rPr lang="en-HK" dirty="0">
                <a:solidFill>
                  <a:srgbClr val="FBAF40"/>
                </a:solidFill>
              </a:rPr>
              <a:t>, I</a:t>
            </a:r>
            <a:r>
              <a:rPr lang="en-HK" baseline="-25000" dirty="0">
                <a:solidFill>
                  <a:srgbClr val="FBAF40"/>
                </a:solidFill>
              </a:rPr>
              <a:t>2</a:t>
            </a:r>
            <a:r>
              <a:rPr lang="en-HK" dirty="0">
                <a:solidFill>
                  <a:srgbClr val="FBAF40"/>
                </a:solidFill>
              </a:rPr>
              <a:t>, I</a:t>
            </a:r>
            <a:r>
              <a:rPr lang="en-HK" baseline="-25000" dirty="0">
                <a:solidFill>
                  <a:srgbClr val="FBAF40"/>
                </a:solidFill>
              </a:rPr>
              <a:t>3</a:t>
            </a:r>
            <a:r>
              <a:rPr lang="en-HK" dirty="0">
                <a:solidFill>
                  <a:srgbClr val="FBAF40"/>
                </a:solidFill>
              </a:rPr>
              <a:t>, I</a:t>
            </a:r>
            <a:r>
              <a:rPr lang="en-HK" baseline="-25000" dirty="0">
                <a:solidFill>
                  <a:srgbClr val="FBAF40"/>
                </a:solidFill>
              </a:rPr>
              <a:t>4</a:t>
            </a:r>
            <a:r>
              <a:rPr lang="en-HK" dirty="0">
                <a:solidFill>
                  <a:srgbClr val="FBAF40"/>
                </a:solidFill>
              </a:rPr>
              <a:t>})</a:t>
            </a:r>
          </a:p>
          <a:p>
            <a:r>
              <a:rPr lang="en-US" dirty="0">
                <a:solidFill>
                  <a:srgbClr val="FBAF40"/>
                </a:solidFill>
              </a:rPr>
              <a:t> </a:t>
            </a:r>
            <a:r>
              <a:rPr lang="en-HK" dirty="0">
                <a:solidFill>
                  <a:srgbClr val="FBAF40"/>
                </a:solidFill>
              </a:rPr>
              <a:t>    hash: {I</a:t>
            </a:r>
            <a:r>
              <a:rPr lang="en-HK" baseline="-25000" dirty="0">
                <a:solidFill>
                  <a:srgbClr val="FBAF40"/>
                </a:solidFill>
              </a:rPr>
              <a:t>1</a:t>
            </a:r>
            <a:r>
              <a:rPr lang="en-HK" dirty="0">
                <a:solidFill>
                  <a:srgbClr val="FBAF40"/>
                </a:solidFill>
              </a:rPr>
              <a:t>, I</a:t>
            </a:r>
            <a:r>
              <a:rPr lang="en-HK" baseline="-25000" dirty="0">
                <a:solidFill>
                  <a:srgbClr val="FBAF40"/>
                </a:solidFill>
              </a:rPr>
              <a:t>2</a:t>
            </a:r>
            <a:r>
              <a:rPr lang="en-HK" dirty="0">
                <a:solidFill>
                  <a:srgbClr val="FBAF40"/>
                </a:solidFill>
              </a:rPr>
              <a:t>, I</a:t>
            </a:r>
            <a:r>
              <a:rPr lang="en-HK" baseline="-25000" dirty="0">
                <a:solidFill>
                  <a:srgbClr val="FBAF40"/>
                </a:solidFill>
              </a:rPr>
              <a:t>3</a:t>
            </a:r>
            <a:r>
              <a:rPr lang="en-HK" dirty="0">
                <a:solidFill>
                  <a:srgbClr val="FBAF40"/>
                </a:solidFill>
              </a:rPr>
              <a:t>, I</a:t>
            </a:r>
            <a:r>
              <a:rPr lang="en-HK" baseline="-25000" dirty="0">
                <a:solidFill>
                  <a:srgbClr val="FBAF40"/>
                </a:solidFill>
              </a:rPr>
              <a:t>4</a:t>
            </a:r>
            <a:r>
              <a:rPr lang="en-HK" dirty="0">
                <a:solidFill>
                  <a:srgbClr val="FBAF40"/>
                </a:solidFill>
              </a:rPr>
              <a:t>} </a:t>
            </a:r>
            <a:r>
              <a:rPr lang="en-HK" dirty="0">
                <a:solidFill>
                  <a:srgbClr val="FBAF40"/>
                </a:solidFill>
                <a:sym typeface="Wingdings" panose="05000000000000000000" pitchFamily="2" charset="2"/>
              </a:rPr>
              <a:t> {9}</a:t>
            </a:r>
            <a:endParaRPr lang="en-HK" dirty="0">
              <a:solidFill>
                <a:srgbClr val="FBAF40"/>
              </a:solidFill>
            </a:endParaRPr>
          </a:p>
        </p:txBody>
      </p:sp>
    </p:spTree>
    <p:extLst>
      <p:ext uri="{BB962C8B-B14F-4D97-AF65-F5344CB8AC3E}">
        <p14:creationId xmlns:p14="http://schemas.microsoft.com/office/powerpoint/2010/main" val="277121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7886700" cy="413124"/>
          </a:xfrm>
        </p:spPr>
        <p:txBody>
          <a:bodyPr>
            <a:noAutofit/>
          </a:bodyPr>
          <a:lstStyle/>
          <a:p>
            <a:r>
              <a:rPr lang="en-US" altLang="zh-CN" sz="3200" dirty="0"/>
              <a:t>And-Inverter Graph (AIG)</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p:txBody>
          <a:bodyPr/>
          <a:lstStyle/>
          <a:p>
            <a:fld id="{B42BFE98-95D5-6943-8DB5-5A5581856B8C}" type="slidenum">
              <a:rPr lang="en-US" smtClean="0"/>
              <a:t>3</a:t>
            </a:fld>
            <a:endParaRPr lang="en-US"/>
          </a:p>
        </p:txBody>
      </p:sp>
      <p:sp>
        <p:nvSpPr>
          <p:cNvPr id="7" name="内容占位符 6">
            <a:extLst>
              <a:ext uri="{FF2B5EF4-FFF2-40B4-BE49-F238E27FC236}">
                <a16:creationId xmlns:a16="http://schemas.microsoft.com/office/drawing/2014/main" id="{466D7483-4975-454C-8DE9-466DF10DA3A5}"/>
              </a:ext>
            </a:extLst>
          </p:cNvPr>
          <p:cNvSpPr>
            <a:spLocks noGrp="1"/>
          </p:cNvSpPr>
          <p:nvPr>
            <p:ph idx="1"/>
          </p:nvPr>
        </p:nvSpPr>
        <p:spPr>
          <a:xfrm>
            <a:off x="356147" y="1036463"/>
            <a:ext cx="6643367" cy="345372"/>
          </a:xfrm>
        </p:spPr>
        <p:txBody>
          <a:bodyPr>
            <a:normAutofit fontScale="92500" lnSpcReduction="10000"/>
          </a:bodyPr>
          <a:lstStyle/>
          <a:p>
            <a:r>
              <a:rPr lang="en-HK" sz="2000" dirty="0"/>
              <a:t>A classical and scalable representation of combinational circuits</a:t>
            </a:r>
          </a:p>
        </p:txBody>
      </p:sp>
      <p:sp>
        <p:nvSpPr>
          <p:cNvPr id="11" name="文本框 10">
            <a:extLst>
              <a:ext uri="{FF2B5EF4-FFF2-40B4-BE49-F238E27FC236}">
                <a16:creationId xmlns:a16="http://schemas.microsoft.com/office/drawing/2014/main" id="{E65E57B1-A8C9-46E6-8BDE-54D684209959}"/>
              </a:ext>
            </a:extLst>
          </p:cNvPr>
          <p:cNvSpPr txBox="1"/>
          <p:nvPr/>
        </p:nvSpPr>
        <p:spPr>
          <a:xfrm>
            <a:off x="3164389" y="3115630"/>
            <a:ext cx="137785" cy="275472"/>
          </a:xfrm>
          <a:prstGeom prst="rect">
            <a:avLst/>
          </a:prstGeom>
          <a:noFill/>
        </p:spPr>
        <p:txBody>
          <a:bodyPr wrap="none" rtlCol="0">
            <a:spAutoFit/>
          </a:bodyPr>
          <a:lstStyle/>
          <a:p>
            <a:endParaRPr lang="en-HK" dirty="0"/>
          </a:p>
        </p:txBody>
      </p:sp>
      <p:pic>
        <p:nvPicPr>
          <p:cNvPr id="12" name="图片 11">
            <a:extLst>
              <a:ext uri="{FF2B5EF4-FFF2-40B4-BE49-F238E27FC236}">
                <a16:creationId xmlns:a16="http://schemas.microsoft.com/office/drawing/2014/main" id="{F6B3D122-2A36-46B8-BB36-17BF84FA9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449" y="1517734"/>
            <a:ext cx="3200392" cy="3439823"/>
          </a:xfrm>
          <a:prstGeom prst="rect">
            <a:avLst/>
          </a:prstGeom>
        </p:spPr>
      </p:pic>
      <p:sp>
        <p:nvSpPr>
          <p:cNvPr id="13" name="矩形: 圆角 12">
            <a:extLst>
              <a:ext uri="{FF2B5EF4-FFF2-40B4-BE49-F238E27FC236}">
                <a16:creationId xmlns:a16="http://schemas.microsoft.com/office/drawing/2014/main" id="{0A0A7622-3D76-48A6-8255-2C9C0B91FCC3}"/>
              </a:ext>
            </a:extLst>
          </p:cNvPr>
          <p:cNvSpPr/>
          <p:nvPr/>
        </p:nvSpPr>
        <p:spPr>
          <a:xfrm>
            <a:off x="3496789" y="4561292"/>
            <a:ext cx="501524" cy="452859"/>
          </a:xfrm>
          <a:prstGeom prst="round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HK">
              <a:solidFill>
                <a:schemeClr val="accent1"/>
              </a:solidFill>
            </a:endParaRPr>
          </a:p>
        </p:txBody>
      </p:sp>
      <p:sp>
        <p:nvSpPr>
          <p:cNvPr id="14" name="文本框 13">
            <a:extLst>
              <a:ext uri="{FF2B5EF4-FFF2-40B4-BE49-F238E27FC236}">
                <a16:creationId xmlns:a16="http://schemas.microsoft.com/office/drawing/2014/main" id="{D8B00DC2-3E91-49A5-A70B-8FEDE01634C9}"/>
              </a:ext>
            </a:extLst>
          </p:cNvPr>
          <p:cNvSpPr txBox="1"/>
          <p:nvPr/>
        </p:nvSpPr>
        <p:spPr>
          <a:xfrm>
            <a:off x="1694563" y="4603055"/>
            <a:ext cx="146982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Primary Input</a:t>
            </a:r>
          </a:p>
        </p:txBody>
      </p:sp>
      <p:cxnSp>
        <p:nvCxnSpPr>
          <p:cNvPr id="15" name="直接连接符 14">
            <a:extLst>
              <a:ext uri="{FF2B5EF4-FFF2-40B4-BE49-F238E27FC236}">
                <a16:creationId xmlns:a16="http://schemas.microsoft.com/office/drawing/2014/main" id="{21B99A3F-22EE-4637-8237-1F20A27037B6}"/>
              </a:ext>
            </a:extLst>
          </p:cNvPr>
          <p:cNvCxnSpPr>
            <a:cxnSpLocks/>
            <a:stCxn id="13" idx="1"/>
            <a:endCxn id="14" idx="3"/>
          </p:cNvCxnSpPr>
          <p:nvPr/>
        </p:nvCxnSpPr>
        <p:spPr>
          <a:xfrm flipH="1" flipV="1">
            <a:off x="3164389" y="4787721"/>
            <a:ext cx="332400" cy="1"/>
          </a:xfrm>
          <a:prstGeom prst="lin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cxnSp>
      <p:sp>
        <p:nvSpPr>
          <p:cNvPr id="16" name="矩形: 圆角 15">
            <a:extLst>
              <a:ext uri="{FF2B5EF4-FFF2-40B4-BE49-F238E27FC236}">
                <a16:creationId xmlns:a16="http://schemas.microsoft.com/office/drawing/2014/main" id="{8D774813-5BB3-4A89-8C4B-860E7EB284C4}"/>
              </a:ext>
            </a:extLst>
          </p:cNvPr>
          <p:cNvSpPr/>
          <p:nvPr/>
        </p:nvSpPr>
        <p:spPr>
          <a:xfrm>
            <a:off x="4285190" y="1449587"/>
            <a:ext cx="531698" cy="482076"/>
          </a:xfrm>
          <a:prstGeom prst="roundRect">
            <a:avLst/>
          </a:prstGeom>
          <a:ln w="19050" cap="flat" cmpd="sng" algn="ctr">
            <a:solidFill>
              <a:srgbClr val="ED7D3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HK"/>
          </a:p>
        </p:txBody>
      </p:sp>
      <p:sp>
        <p:nvSpPr>
          <p:cNvPr id="17" name="文本框 16">
            <a:extLst>
              <a:ext uri="{FF2B5EF4-FFF2-40B4-BE49-F238E27FC236}">
                <a16:creationId xmlns:a16="http://schemas.microsoft.com/office/drawing/2014/main" id="{C08FB822-BB0F-4FA6-B3D9-EB9DA43EA065}"/>
              </a:ext>
            </a:extLst>
          </p:cNvPr>
          <p:cNvSpPr txBox="1"/>
          <p:nvPr/>
        </p:nvSpPr>
        <p:spPr>
          <a:xfrm>
            <a:off x="2141598" y="1505959"/>
            <a:ext cx="163572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ctr"/>
          </a:lstStyle>
          <a:p>
            <a:r>
              <a:rPr lang="en-US" altLang="zh-CN"/>
              <a:t>Primary Output</a:t>
            </a:r>
            <a:endParaRPr lang="en-US" altLang="zh-CN" dirty="0"/>
          </a:p>
        </p:txBody>
      </p:sp>
      <p:cxnSp>
        <p:nvCxnSpPr>
          <p:cNvPr id="18" name="直接连接符 17">
            <a:extLst>
              <a:ext uri="{FF2B5EF4-FFF2-40B4-BE49-F238E27FC236}">
                <a16:creationId xmlns:a16="http://schemas.microsoft.com/office/drawing/2014/main" id="{AD7344DF-3404-4994-860A-DF39397061A4}"/>
              </a:ext>
            </a:extLst>
          </p:cNvPr>
          <p:cNvCxnSpPr>
            <a:cxnSpLocks/>
            <a:stCxn id="16" idx="1"/>
            <a:endCxn id="17" idx="3"/>
          </p:cNvCxnSpPr>
          <p:nvPr/>
        </p:nvCxnSpPr>
        <p:spPr>
          <a:xfrm flipH="1">
            <a:off x="3777320" y="1690625"/>
            <a:ext cx="507870" cy="0"/>
          </a:xfrm>
          <a:prstGeom prst="line">
            <a:avLst/>
          </a:prstGeom>
          <a:ln w="19050" cap="flat" cmpd="sng" algn="ctr">
            <a:solidFill>
              <a:srgbClr val="ED7D3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cxnSp>
      <p:sp>
        <p:nvSpPr>
          <p:cNvPr id="19" name="矩形: 圆角 18">
            <a:extLst>
              <a:ext uri="{FF2B5EF4-FFF2-40B4-BE49-F238E27FC236}">
                <a16:creationId xmlns:a16="http://schemas.microsoft.com/office/drawing/2014/main" id="{3C094255-3669-4248-B426-072DC51CC4D3}"/>
              </a:ext>
            </a:extLst>
          </p:cNvPr>
          <p:cNvSpPr/>
          <p:nvPr/>
        </p:nvSpPr>
        <p:spPr>
          <a:xfrm>
            <a:off x="3886067" y="2721495"/>
            <a:ext cx="531697" cy="482076"/>
          </a:xfrm>
          <a:prstGeom prst="roundRect">
            <a:avLst/>
          </a:prstGeom>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HK"/>
          </a:p>
        </p:txBody>
      </p:sp>
      <p:cxnSp>
        <p:nvCxnSpPr>
          <p:cNvPr id="20" name="直接连接符 19">
            <a:extLst>
              <a:ext uri="{FF2B5EF4-FFF2-40B4-BE49-F238E27FC236}">
                <a16:creationId xmlns:a16="http://schemas.microsoft.com/office/drawing/2014/main" id="{A575ABD4-1510-4217-955C-048A722814CB}"/>
              </a:ext>
            </a:extLst>
          </p:cNvPr>
          <p:cNvCxnSpPr>
            <a:cxnSpLocks/>
            <a:stCxn id="19" idx="1"/>
            <a:endCxn id="21" idx="3"/>
          </p:cNvCxnSpPr>
          <p:nvPr/>
        </p:nvCxnSpPr>
        <p:spPr>
          <a:xfrm flipH="1">
            <a:off x="3327507" y="2962533"/>
            <a:ext cx="558560" cy="0"/>
          </a:xfrm>
          <a:prstGeom prst="line">
            <a:avLst/>
          </a:prstGeom>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cxnSp>
      <p:sp>
        <p:nvSpPr>
          <p:cNvPr id="21" name="文本框 20">
            <a:extLst>
              <a:ext uri="{FF2B5EF4-FFF2-40B4-BE49-F238E27FC236}">
                <a16:creationId xmlns:a16="http://schemas.microsoft.com/office/drawing/2014/main" id="{37FBED27-B305-4F6B-A26F-FD77750F35D4}"/>
              </a:ext>
            </a:extLst>
          </p:cNvPr>
          <p:cNvSpPr txBox="1"/>
          <p:nvPr/>
        </p:nvSpPr>
        <p:spPr>
          <a:xfrm>
            <a:off x="1640700" y="2777867"/>
            <a:ext cx="168680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Logic AND Gate</a:t>
            </a:r>
            <a:endParaRPr lang="en-HK" dirty="0"/>
          </a:p>
        </p:txBody>
      </p:sp>
      <p:sp>
        <p:nvSpPr>
          <p:cNvPr id="22" name="矩形: 圆角 21">
            <a:extLst>
              <a:ext uri="{FF2B5EF4-FFF2-40B4-BE49-F238E27FC236}">
                <a16:creationId xmlns:a16="http://schemas.microsoft.com/office/drawing/2014/main" id="{C74A5FEF-9FEB-477F-9C66-473674C273EF}"/>
              </a:ext>
            </a:extLst>
          </p:cNvPr>
          <p:cNvSpPr/>
          <p:nvPr/>
        </p:nvSpPr>
        <p:spPr>
          <a:xfrm rot="1205774">
            <a:off x="3399127" y="3669017"/>
            <a:ext cx="183961" cy="440455"/>
          </a:xfrm>
          <a:prstGeom prst="roundRect">
            <a:avLst/>
          </a:prstGeom>
          <a:ln w="19050" cap="flat" cmpd="sng" algn="ctr">
            <a:solidFill>
              <a:srgbClr val="ED7D3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HK"/>
          </a:p>
        </p:txBody>
      </p:sp>
      <p:cxnSp>
        <p:nvCxnSpPr>
          <p:cNvPr id="23" name="直接连接符 22">
            <a:extLst>
              <a:ext uri="{FF2B5EF4-FFF2-40B4-BE49-F238E27FC236}">
                <a16:creationId xmlns:a16="http://schemas.microsoft.com/office/drawing/2014/main" id="{56C6ACF2-4314-4F74-894E-6D064D8524BE}"/>
              </a:ext>
            </a:extLst>
          </p:cNvPr>
          <p:cNvCxnSpPr>
            <a:cxnSpLocks/>
            <a:stCxn id="22" idx="1"/>
            <a:endCxn id="24" idx="3"/>
          </p:cNvCxnSpPr>
          <p:nvPr/>
        </p:nvCxnSpPr>
        <p:spPr>
          <a:xfrm flipH="1">
            <a:off x="2973581" y="3857641"/>
            <a:ext cx="431146" cy="0"/>
          </a:xfrm>
          <a:prstGeom prst="line">
            <a:avLst/>
          </a:prstGeom>
          <a:ln w="19050" cap="flat" cmpd="sng" algn="ctr">
            <a:solidFill>
              <a:srgbClr val="ED7D3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cxnSp>
      <p:sp>
        <p:nvSpPr>
          <p:cNvPr id="24" name="文本框 23">
            <a:extLst>
              <a:ext uri="{FF2B5EF4-FFF2-40B4-BE49-F238E27FC236}">
                <a16:creationId xmlns:a16="http://schemas.microsoft.com/office/drawing/2014/main" id="{8F65DFAC-A147-4287-A979-DAE0B7A9A534}"/>
              </a:ext>
            </a:extLst>
          </p:cNvPr>
          <p:cNvSpPr txBox="1"/>
          <p:nvPr/>
        </p:nvSpPr>
        <p:spPr>
          <a:xfrm>
            <a:off x="995378" y="3534475"/>
            <a:ext cx="1978203"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Dashed Line for Negation </a:t>
            </a:r>
            <a:r>
              <a:rPr lang="en-US"/>
              <a:t>of Signal</a:t>
            </a:r>
            <a:endParaRPr lang="en-HK" dirty="0"/>
          </a:p>
        </p:txBody>
      </p:sp>
      <p:sp>
        <p:nvSpPr>
          <p:cNvPr id="25" name="文本框 24">
            <a:extLst>
              <a:ext uri="{FF2B5EF4-FFF2-40B4-BE49-F238E27FC236}">
                <a16:creationId xmlns:a16="http://schemas.microsoft.com/office/drawing/2014/main" id="{1A7A5A3E-2690-4295-A960-19A244A6CFA5}"/>
              </a:ext>
            </a:extLst>
          </p:cNvPr>
          <p:cNvSpPr txBox="1"/>
          <p:nvPr/>
        </p:nvSpPr>
        <p:spPr>
          <a:xfrm>
            <a:off x="6736981" y="2223869"/>
            <a:ext cx="1777232"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Solid Line for Direct Pass of Signal</a:t>
            </a:r>
            <a:endParaRPr lang="en-HK" dirty="0"/>
          </a:p>
        </p:txBody>
      </p:sp>
      <p:sp>
        <p:nvSpPr>
          <p:cNvPr id="26" name="矩形: 圆角 25">
            <a:extLst>
              <a:ext uri="{FF2B5EF4-FFF2-40B4-BE49-F238E27FC236}">
                <a16:creationId xmlns:a16="http://schemas.microsoft.com/office/drawing/2014/main" id="{14425696-861A-4E27-A72B-FE010EE3BFE6}"/>
              </a:ext>
            </a:extLst>
          </p:cNvPr>
          <p:cNvSpPr/>
          <p:nvPr/>
        </p:nvSpPr>
        <p:spPr>
          <a:xfrm>
            <a:off x="5991329" y="1801193"/>
            <a:ext cx="304151" cy="1773251"/>
          </a:xfrm>
          <a:prstGeom prst="roundRect">
            <a:avLst/>
          </a:prstGeom>
          <a:ln w="19050" cap="flat" cmpd="sng" algn="ctr">
            <a:solidFill>
              <a:srgbClr val="ED7D3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HK"/>
          </a:p>
        </p:txBody>
      </p:sp>
      <p:cxnSp>
        <p:nvCxnSpPr>
          <p:cNvPr id="27" name="直接连接符 26">
            <a:extLst>
              <a:ext uri="{FF2B5EF4-FFF2-40B4-BE49-F238E27FC236}">
                <a16:creationId xmlns:a16="http://schemas.microsoft.com/office/drawing/2014/main" id="{9A9C2A21-EAF4-4AB3-9660-89176C55D52C}"/>
              </a:ext>
            </a:extLst>
          </p:cNvPr>
          <p:cNvCxnSpPr>
            <a:cxnSpLocks/>
            <a:stCxn id="25" idx="1"/>
            <a:endCxn id="26" idx="3"/>
          </p:cNvCxnSpPr>
          <p:nvPr/>
        </p:nvCxnSpPr>
        <p:spPr>
          <a:xfrm flipH="1">
            <a:off x="6295480" y="2685534"/>
            <a:ext cx="441501" cy="2285"/>
          </a:xfrm>
          <a:prstGeom prst="line">
            <a:avLst/>
          </a:prstGeom>
          <a:ln w="19050" cap="flat" cmpd="sng" algn="ctr">
            <a:solidFill>
              <a:srgbClr val="ED7D3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cxnSp>
    </p:spTree>
    <p:extLst>
      <p:ext uri="{BB962C8B-B14F-4D97-AF65-F5344CB8AC3E}">
        <p14:creationId xmlns:p14="http://schemas.microsoft.com/office/powerpoint/2010/main" val="332493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9" grpId="0" animBg="1"/>
      <p:bldP spid="21" grpId="0" animBg="1"/>
      <p:bldP spid="22" grpId="0" animBg="1"/>
      <p:bldP spid="24" grpId="0" animBg="1"/>
      <p:bldP spid="25" grpId="0" animBg="1"/>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Static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30</a:t>
            </a:fld>
            <a:endParaRPr lang="en-US"/>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2" y="1051035"/>
            <a:ext cx="7840435" cy="702789"/>
          </a:xfrm>
        </p:spPr>
        <p:txBody>
          <a:bodyPr>
            <a:normAutofit lnSpcReduction="10000"/>
          </a:bodyPr>
          <a:lstStyle/>
          <a:p>
            <a:pPr marL="342900" indent="-342900"/>
            <a:r>
              <a:rPr lang="en-US" altLang="zh-CN" sz="2000" dirty="0"/>
              <a:t>Step 1</a:t>
            </a:r>
            <a:r>
              <a:rPr lang="en-HK" altLang="zh-CN" sz="2000" dirty="0"/>
              <a:t>: Compute all k-feasible cuts for each node</a:t>
            </a:r>
          </a:p>
          <a:p>
            <a:pPr marL="342900" indent="-342900"/>
            <a:r>
              <a:rPr lang="en-US" sz="2000" dirty="0"/>
              <a:t>Cache them in a hash table, </a:t>
            </a:r>
            <a:r>
              <a:rPr lang="en-US" sz="2000" u="sng" dirty="0">
                <a:solidFill>
                  <a:srgbClr val="FF0000"/>
                </a:solidFill>
              </a:rPr>
              <a:t>indexed by leave-nodes</a:t>
            </a:r>
            <a:endParaRPr lang="en-HK" sz="2000" u="sng" dirty="0">
              <a:solidFill>
                <a:srgbClr val="FF0000"/>
              </a:solidFill>
            </a:endParaRPr>
          </a:p>
        </p:txBody>
      </p:sp>
      <p:sp>
        <p:nvSpPr>
          <p:cNvPr id="36" name="椭圆 35">
            <a:extLst>
              <a:ext uri="{FF2B5EF4-FFF2-40B4-BE49-F238E27FC236}">
                <a16:creationId xmlns:a16="http://schemas.microsoft.com/office/drawing/2014/main" id="{8665523D-DF9C-4EA7-8A61-1DCF16A0DAB2}"/>
              </a:ext>
            </a:extLst>
          </p:cNvPr>
          <p:cNvSpPr>
            <a:spLocks noChangeAspect="1"/>
          </p:cNvSpPr>
          <p:nvPr/>
        </p:nvSpPr>
        <p:spPr>
          <a:xfrm>
            <a:off x="966420" y="4231982"/>
            <a:ext cx="426101" cy="430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I</a:t>
            </a:r>
            <a:r>
              <a:rPr lang="en-HK" sz="1600" baseline="-25000" dirty="0">
                <a:solidFill>
                  <a:schemeClr val="tx1"/>
                </a:solidFill>
              </a:rPr>
              <a:t>1</a:t>
            </a:r>
          </a:p>
        </p:txBody>
      </p:sp>
      <p:sp>
        <p:nvSpPr>
          <p:cNvPr id="37" name="椭圆 36">
            <a:extLst>
              <a:ext uri="{FF2B5EF4-FFF2-40B4-BE49-F238E27FC236}">
                <a16:creationId xmlns:a16="http://schemas.microsoft.com/office/drawing/2014/main" id="{7D7BE9F8-7ED3-415B-BFBF-410314CC3218}"/>
              </a:ext>
            </a:extLst>
          </p:cNvPr>
          <p:cNvSpPr>
            <a:spLocks noChangeAspect="1"/>
          </p:cNvSpPr>
          <p:nvPr/>
        </p:nvSpPr>
        <p:spPr>
          <a:xfrm>
            <a:off x="1918527" y="4231980"/>
            <a:ext cx="426101" cy="430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I</a:t>
            </a:r>
            <a:r>
              <a:rPr lang="en-HK" sz="1600" baseline="-25000" dirty="0">
                <a:solidFill>
                  <a:schemeClr val="tx1"/>
                </a:solidFill>
              </a:rPr>
              <a:t>2</a:t>
            </a:r>
          </a:p>
        </p:txBody>
      </p:sp>
      <p:sp>
        <p:nvSpPr>
          <p:cNvPr id="38" name="椭圆 37">
            <a:extLst>
              <a:ext uri="{FF2B5EF4-FFF2-40B4-BE49-F238E27FC236}">
                <a16:creationId xmlns:a16="http://schemas.microsoft.com/office/drawing/2014/main" id="{17654A44-A02D-405D-B77B-EE4412C295D3}"/>
              </a:ext>
            </a:extLst>
          </p:cNvPr>
          <p:cNvSpPr>
            <a:spLocks noChangeAspect="1"/>
          </p:cNvSpPr>
          <p:nvPr/>
        </p:nvSpPr>
        <p:spPr>
          <a:xfrm>
            <a:off x="2819775" y="4231981"/>
            <a:ext cx="426101" cy="430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I</a:t>
            </a:r>
            <a:r>
              <a:rPr lang="en-HK" sz="1600" baseline="-25000" dirty="0">
                <a:solidFill>
                  <a:schemeClr val="tx1"/>
                </a:solidFill>
              </a:rPr>
              <a:t>3</a:t>
            </a:r>
          </a:p>
        </p:txBody>
      </p:sp>
      <p:sp>
        <p:nvSpPr>
          <p:cNvPr id="39" name="椭圆 38">
            <a:extLst>
              <a:ext uri="{FF2B5EF4-FFF2-40B4-BE49-F238E27FC236}">
                <a16:creationId xmlns:a16="http://schemas.microsoft.com/office/drawing/2014/main" id="{9C312A47-4468-4A5A-8782-6DDD9BA4B927}"/>
              </a:ext>
            </a:extLst>
          </p:cNvPr>
          <p:cNvSpPr>
            <a:spLocks noChangeAspect="1"/>
          </p:cNvSpPr>
          <p:nvPr/>
        </p:nvSpPr>
        <p:spPr>
          <a:xfrm>
            <a:off x="3690047" y="4231981"/>
            <a:ext cx="426101" cy="430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I</a:t>
            </a:r>
            <a:r>
              <a:rPr lang="en-HK" sz="1600" baseline="-25000" dirty="0">
                <a:solidFill>
                  <a:schemeClr val="tx1"/>
                </a:solidFill>
              </a:rPr>
              <a:t>4</a:t>
            </a:r>
          </a:p>
        </p:txBody>
      </p:sp>
      <p:sp>
        <p:nvSpPr>
          <p:cNvPr id="40" name="椭圆 39">
            <a:extLst>
              <a:ext uri="{FF2B5EF4-FFF2-40B4-BE49-F238E27FC236}">
                <a16:creationId xmlns:a16="http://schemas.microsoft.com/office/drawing/2014/main" id="{EB5673EB-D764-4C20-BEDF-5057A2945BC4}"/>
              </a:ext>
            </a:extLst>
          </p:cNvPr>
          <p:cNvSpPr>
            <a:spLocks noChangeAspect="1"/>
          </p:cNvSpPr>
          <p:nvPr/>
        </p:nvSpPr>
        <p:spPr>
          <a:xfrm>
            <a:off x="2370787" y="3349524"/>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5</a:t>
            </a:r>
            <a:endParaRPr lang="en-HK" sz="1600" baseline="-25000" dirty="0">
              <a:solidFill>
                <a:schemeClr val="tx1"/>
              </a:solidFill>
            </a:endParaRPr>
          </a:p>
        </p:txBody>
      </p:sp>
      <p:sp>
        <p:nvSpPr>
          <p:cNvPr id="41" name="椭圆 40">
            <a:extLst>
              <a:ext uri="{FF2B5EF4-FFF2-40B4-BE49-F238E27FC236}">
                <a16:creationId xmlns:a16="http://schemas.microsoft.com/office/drawing/2014/main" id="{5152892A-1C9A-43B4-A23F-DB56AD512C5B}"/>
              </a:ext>
            </a:extLst>
          </p:cNvPr>
          <p:cNvSpPr>
            <a:spLocks noChangeAspect="1"/>
          </p:cNvSpPr>
          <p:nvPr/>
        </p:nvSpPr>
        <p:spPr>
          <a:xfrm>
            <a:off x="1301618" y="3318832"/>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7</a:t>
            </a:r>
            <a:endParaRPr lang="en-HK" sz="1600" baseline="-25000" dirty="0">
              <a:solidFill>
                <a:schemeClr val="tx1"/>
              </a:solidFill>
            </a:endParaRPr>
          </a:p>
        </p:txBody>
      </p:sp>
      <p:sp>
        <p:nvSpPr>
          <p:cNvPr id="42" name="椭圆 41">
            <a:extLst>
              <a:ext uri="{FF2B5EF4-FFF2-40B4-BE49-F238E27FC236}">
                <a16:creationId xmlns:a16="http://schemas.microsoft.com/office/drawing/2014/main" id="{1ECFF057-0540-4AF5-8E50-067A386FBA8A}"/>
              </a:ext>
            </a:extLst>
          </p:cNvPr>
          <p:cNvSpPr>
            <a:spLocks noChangeAspect="1"/>
          </p:cNvSpPr>
          <p:nvPr/>
        </p:nvSpPr>
        <p:spPr>
          <a:xfrm>
            <a:off x="3476996" y="3349524"/>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6</a:t>
            </a:r>
            <a:endParaRPr lang="en-HK" sz="1600" baseline="-25000" dirty="0">
              <a:solidFill>
                <a:schemeClr val="tx1"/>
              </a:solidFill>
            </a:endParaRPr>
          </a:p>
        </p:txBody>
      </p:sp>
      <p:sp>
        <p:nvSpPr>
          <p:cNvPr id="43" name="椭圆 42">
            <a:extLst>
              <a:ext uri="{FF2B5EF4-FFF2-40B4-BE49-F238E27FC236}">
                <a16:creationId xmlns:a16="http://schemas.microsoft.com/office/drawing/2014/main" id="{581F6731-BDD9-4BF8-8D2D-FFA7CB439F84}"/>
              </a:ext>
            </a:extLst>
          </p:cNvPr>
          <p:cNvSpPr>
            <a:spLocks noChangeAspect="1"/>
          </p:cNvSpPr>
          <p:nvPr/>
        </p:nvSpPr>
        <p:spPr>
          <a:xfrm>
            <a:off x="2014707" y="2581362"/>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a:solidFill>
                  <a:schemeClr val="tx1"/>
                </a:solidFill>
              </a:rPr>
              <a:t>8</a:t>
            </a:r>
            <a:endParaRPr lang="en-HK" sz="1600" baseline="-25000" dirty="0">
              <a:solidFill>
                <a:schemeClr val="tx1"/>
              </a:solidFill>
            </a:endParaRPr>
          </a:p>
        </p:txBody>
      </p:sp>
      <p:sp>
        <p:nvSpPr>
          <p:cNvPr id="44" name="椭圆 43">
            <a:extLst>
              <a:ext uri="{FF2B5EF4-FFF2-40B4-BE49-F238E27FC236}">
                <a16:creationId xmlns:a16="http://schemas.microsoft.com/office/drawing/2014/main" id="{5B771E49-89CA-462D-B8E1-7D239CA34BAB}"/>
              </a:ext>
            </a:extLst>
          </p:cNvPr>
          <p:cNvSpPr>
            <a:spLocks noChangeAspect="1"/>
          </p:cNvSpPr>
          <p:nvPr/>
        </p:nvSpPr>
        <p:spPr>
          <a:xfrm>
            <a:off x="1452267" y="2119618"/>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a:solidFill>
                  <a:schemeClr val="tx1"/>
                </a:solidFill>
              </a:rPr>
              <a:t>9</a:t>
            </a:r>
            <a:endParaRPr lang="en-HK" sz="1600" dirty="0">
              <a:solidFill>
                <a:schemeClr val="tx1"/>
              </a:solidFill>
            </a:endParaRPr>
          </a:p>
        </p:txBody>
      </p:sp>
      <p:sp>
        <p:nvSpPr>
          <p:cNvPr id="45" name="椭圆 44">
            <a:extLst>
              <a:ext uri="{FF2B5EF4-FFF2-40B4-BE49-F238E27FC236}">
                <a16:creationId xmlns:a16="http://schemas.microsoft.com/office/drawing/2014/main" id="{EDCDEF2E-6B4F-4A6B-A46A-542E4AFB56A0}"/>
              </a:ext>
            </a:extLst>
          </p:cNvPr>
          <p:cNvSpPr>
            <a:spLocks noChangeAspect="1"/>
          </p:cNvSpPr>
          <p:nvPr/>
        </p:nvSpPr>
        <p:spPr>
          <a:xfrm>
            <a:off x="3158747" y="2063911"/>
            <a:ext cx="426101" cy="43051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HK">
                <a:solidFill>
                  <a:schemeClr val="bg1"/>
                </a:solidFill>
              </a:rPr>
              <a:t>10</a:t>
            </a:r>
            <a:endParaRPr lang="en-HK" dirty="0">
              <a:solidFill>
                <a:schemeClr val="bg1"/>
              </a:solidFill>
            </a:endParaRPr>
          </a:p>
        </p:txBody>
      </p:sp>
      <p:cxnSp>
        <p:nvCxnSpPr>
          <p:cNvPr id="46" name="直接箭头连接符 45">
            <a:extLst>
              <a:ext uri="{FF2B5EF4-FFF2-40B4-BE49-F238E27FC236}">
                <a16:creationId xmlns:a16="http://schemas.microsoft.com/office/drawing/2014/main" id="{64466169-9454-4926-9681-0A2B6C4974AD}"/>
              </a:ext>
            </a:extLst>
          </p:cNvPr>
          <p:cNvCxnSpPr>
            <a:cxnSpLocks/>
            <a:stCxn id="38" idx="1"/>
            <a:endCxn id="41" idx="5"/>
          </p:cNvCxnSpPr>
          <p:nvPr/>
        </p:nvCxnSpPr>
        <p:spPr>
          <a:xfrm flipH="1" flipV="1">
            <a:off x="1665318" y="3686302"/>
            <a:ext cx="1216858" cy="6087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EB00048B-E9A5-48A4-AC92-17885A1B15B7}"/>
              </a:ext>
            </a:extLst>
          </p:cNvPr>
          <p:cNvCxnSpPr>
            <a:cxnSpLocks/>
            <a:stCxn id="41" idx="0"/>
            <a:endCxn id="44" idx="4"/>
          </p:cNvCxnSpPr>
          <p:nvPr/>
        </p:nvCxnSpPr>
        <p:spPr>
          <a:xfrm flipV="1">
            <a:off x="1514669" y="2550136"/>
            <a:ext cx="150650" cy="7686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E5F71866-7AD7-4B4B-889E-E3E2C13271F1}"/>
              </a:ext>
            </a:extLst>
          </p:cNvPr>
          <p:cNvCxnSpPr>
            <a:cxnSpLocks/>
            <a:stCxn id="43" idx="1"/>
            <a:endCxn id="44" idx="5"/>
          </p:cNvCxnSpPr>
          <p:nvPr/>
        </p:nvCxnSpPr>
        <p:spPr>
          <a:xfrm flipH="1" flipV="1">
            <a:off x="1815969" y="2487088"/>
            <a:ext cx="261140" cy="1573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A6AB5D45-DDCA-4B8F-A6AF-ED44EDA871CE}"/>
              </a:ext>
            </a:extLst>
          </p:cNvPr>
          <p:cNvCxnSpPr>
            <a:cxnSpLocks/>
            <a:stCxn id="44" idx="0"/>
          </p:cNvCxnSpPr>
          <p:nvPr/>
        </p:nvCxnSpPr>
        <p:spPr>
          <a:xfrm flipH="1" flipV="1">
            <a:off x="1665318" y="1801166"/>
            <a:ext cx="1" cy="3184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A07783AF-67AB-4AF7-A29E-019BBE2F6438}"/>
              </a:ext>
            </a:extLst>
          </p:cNvPr>
          <p:cNvCxnSpPr>
            <a:cxnSpLocks/>
          </p:cNvCxnSpPr>
          <p:nvPr/>
        </p:nvCxnSpPr>
        <p:spPr>
          <a:xfrm flipV="1">
            <a:off x="3371798" y="1801166"/>
            <a:ext cx="0" cy="2627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任意多边形: 形状 50">
            <a:extLst>
              <a:ext uri="{FF2B5EF4-FFF2-40B4-BE49-F238E27FC236}">
                <a16:creationId xmlns:a16="http://schemas.microsoft.com/office/drawing/2014/main" id="{DEACB463-B722-4C21-8BD3-C6C8E324963C}"/>
              </a:ext>
            </a:extLst>
          </p:cNvPr>
          <p:cNvSpPr/>
          <p:nvPr/>
        </p:nvSpPr>
        <p:spPr>
          <a:xfrm flipV="1">
            <a:off x="1042037" y="3675894"/>
            <a:ext cx="300788" cy="60872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2" name="任意多边形: 形状 51">
            <a:extLst>
              <a:ext uri="{FF2B5EF4-FFF2-40B4-BE49-F238E27FC236}">
                <a16:creationId xmlns:a16="http://schemas.microsoft.com/office/drawing/2014/main" id="{2D532DEA-CBAE-4B12-8F5B-7ECAC713FBD2}"/>
              </a:ext>
            </a:extLst>
          </p:cNvPr>
          <p:cNvSpPr/>
          <p:nvPr/>
        </p:nvSpPr>
        <p:spPr>
          <a:xfrm flipH="1" flipV="1">
            <a:off x="2440791" y="2817337"/>
            <a:ext cx="1266592" cy="1544746"/>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3" name="任意多边形: 形状 52">
            <a:extLst>
              <a:ext uri="{FF2B5EF4-FFF2-40B4-BE49-F238E27FC236}">
                <a16:creationId xmlns:a16="http://schemas.microsoft.com/office/drawing/2014/main" id="{ACCFEF47-5136-47FE-BE0B-858658CAF516}"/>
              </a:ext>
            </a:extLst>
          </p:cNvPr>
          <p:cNvSpPr/>
          <p:nvPr/>
        </p:nvSpPr>
        <p:spPr>
          <a:xfrm flipV="1">
            <a:off x="2290534" y="3773105"/>
            <a:ext cx="269149" cy="54272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4" name="任意多边形: 形状 53">
            <a:extLst>
              <a:ext uri="{FF2B5EF4-FFF2-40B4-BE49-F238E27FC236}">
                <a16:creationId xmlns:a16="http://schemas.microsoft.com/office/drawing/2014/main" id="{53316564-CBD7-4E44-B705-7A2CB652040E}"/>
              </a:ext>
            </a:extLst>
          </p:cNvPr>
          <p:cNvSpPr/>
          <p:nvPr/>
        </p:nvSpPr>
        <p:spPr>
          <a:xfrm flipV="1">
            <a:off x="1346019" y="3735479"/>
            <a:ext cx="1110056" cy="55954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5" name="任意多边形: 形状 54">
            <a:extLst>
              <a:ext uri="{FF2B5EF4-FFF2-40B4-BE49-F238E27FC236}">
                <a16:creationId xmlns:a16="http://schemas.microsoft.com/office/drawing/2014/main" id="{5306371B-C40A-4A79-AEE7-9A1DCC664F4C}"/>
              </a:ext>
            </a:extLst>
          </p:cNvPr>
          <p:cNvSpPr/>
          <p:nvPr/>
        </p:nvSpPr>
        <p:spPr>
          <a:xfrm flipV="1">
            <a:off x="3158746" y="3780041"/>
            <a:ext cx="513212" cy="50385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6" name="任意多边形: 形状 55">
            <a:extLst>
              <a:ext uri="{FF2B5EF4-FFF2-40B4-BE49-F238E27FC236}">
                <a16:creationId xmlns:a16="http://schemas.microsoft.com/office/drawing/2014/main" id="{9FB39ED5-318A-4AD7-9587-DB37FA330EEF}"/>
              </a:ext>
            </a:extLst>
          </p:cNvPr>
          <p:cNvSpPr/>
          <p:nvPr/>
        </p:nvSpPr>
        <p:spPr>
          <a:xfrm flipH="1" flipV="1">
            <a:off x="2227741" y="3011879"/>
            <a:ext cx="185701" cy="41455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7" name="任意多边形: 形状 56">
            <a:extLst>
              <a:ext uri="{FF2B5EF4-FFF2-40B4-BE49-F238E27FC236}">
                <a16:creationId xmlns:a16="http://schemas.microsoft.com/office/drawing/2014/main" id="{CC3AC1F3-46AF-4177-A48C-F98B9BEC35F6}"/>
              </a:ext>
            </a:extLst>
          </p:cNvPr>
          <p:cNvSpPr/>
          <p:nvPr/>
        </p:nvSpPr>
        <p:spPr>
          <a:xfrm flipH="1" flipV="1">
            <a:off x="3459348" y="2472882"/>
            <a:ext cx="250754" cy="873173"/>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8" name="任意多边形: 形状 57">
            <a:extLst>
              <a:ext uri="{FF2B5EF4-FFF2-40B4-BE49-F238E27FC236}">
                <a16:creationId xmlns:a16="http://schemas.microsoft.com/office/drawing/2014/main" id="{3AD33CDA-A40B-4537-9134-27E32307D1C6}"/>
              </a:ext>
            </a:extLst>
          </p:cNvPr>
          <p:cNvSpPr/>
          <p:nvPr/>
        </p:nvSpPr>
        <p:spPr>
          <a:xfrm flipV="1">
            <a:off x="2718543" y="2472881"/>
            <a:ext cx="562739" cy="92120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9" name="任意多边形: 形状 58">
            <a:extLst>
              <a:ext uri="{FF2B5EF4-FFF2-40B4-BE49-F238E27FC236}">
                <a16:creationId xmlns:a16="http://schemas.microsoft.com/office/drawing/2014/main" id="{48562B5B-F155-4A58-8EE4-14261562DE5F}"/>
              </a:ext>
            </a:extLst>
          </p:cNvPr>
          <p:cNvSpPr/>
          <p:nvPr/>
        </p:nvSpPr>
        <p:spPr>
          <a:xfrm flipH="1" flipV="1">
            <a:off x="3806020" y="3749349"/>
            <a:ext cx="126253" cy="49650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60" name="文本框 59">
            <a:extLst>
              <a:ext uri="{FF2B5EF4-FFF2-40B4-BE49-F238E27FC236}">
                <a16:creationId xmlns:a16="http://schemas.microsoft.com/office/drawing/2014/main" id="{B4061B5C-5A79-4568-AF3B-F00D7891B687}"/>
              </a:ext>
            </a:extLst>
          </p:cNvPr>
          <p:cNvSpPr txBox="1"/>
          <p:nvPr/>
        </p:nvSpPr>
        <p:spPr>
          <a:xfrm>
            <a:off x="4223657" y="1778403"/>
            <a:ext cx="4027714" cy="147732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buFont typeface="Arial" panose="020B0604020202020204" pitchFamily="34" charset="0"/>
              <a:buChar char="•"/>
            </a:pPr>
            <a:r>
              <a:rPr lang="en-HK" dirty="0"/>
              <a:t>Compute All 4-feasible cut of node </a:t>
            </a:r>
            <a:r>
              <a:rPr lang="en-HK" dirty="0">
                <a:solidFill>
                  <a:srgbClr val="FFE699"/>
                </a:solidFill>
              </a:rPr>
              <a:t>9</a:t>
            </a:r>
            <a:r>
              <a:rPr lang="en-HK" dirty="0"/>
              <a:t>:</a:t>
            </a:r>
          </a:p>
          <a:p>
            <a:r>
              <a:rPr lang="en-US" dirty="0"/>
              <a:t>     3-input: (10, {5, 7, I</a:t>
            </a:r>
            <a:r>
              <a:rPr lang="en-US" baseline="-25000" dirty="0"/>
              <a:t>4</a:t>
            </a:r>
            <a:r>
              <a:rPr lang="en-US" dirty="0"/>
              <a:t>})</a:t>
            </a:r>
          </a:p>
          <a:p>
            <a:r>
              <a:rPr lang="en-US" dirty="0"/>
              <a:t>     hash: {5, 7, I</a:t>
            </a:r>
            <a:r>
              <a:rPr lang="en-US" baseline="-25000" dirty="0"/>
              <a:t>4</a:t>
            </a:r>
            <a:r>
              <a:rPr lang="en-US" dirty="0"/>
              <a:t>} </a:t>
            </a:r>
            <a:r>
              <a:rPr lang="en-US" dirty="0">
                <a:sym typeface="Wingdings" panose="05000000000000000000" pitchFamily="2" charset="2"/>
              </a:rPr>
              <a:t> {9}</a:t>
            </a:r>
            <a:endParaRPr lang="en-US" dirty="0"/>
          </a:p>
          <a:p>
            <a:r>
              <a:rPr lang="en-HK" dirty="0">
                <a:solidFill>
                  <a:srgbClr val="FBAF40"/>
                </a:solidFill>
              </a:rPr>
              <a:t>     4-input: (9, {I</a:t>
            </a:r>
            <a:r>
              <a:rPr lang="en-HK" baseline="-25000" dirty="0">
                <a:solidFill>
                  <a:srgbClr val="FBAF40"/>
                </a:solidFill>
              </a:rPr>
              <a:t>1</a:t>
            </a:r>
            <a:r>
              <a:rPr lang="en-HK" dirty="0">
                <a:solidFill>
                  <a:srgbClr val="FBAF40"/>
                </a:solidFill>
              </a:rPr>
              <a:t>, I</a:t>
            </a:r>
            <a:r>
              <a:rPr lang="en-HK" baseline="-25000" dirty="0">
                <a:solidFill>
                  <a:srgbClr val="FBAF40"/>
                </a:solidFill>
              </a:rPr>
              <a:t>2</a:t>
            </a:r>
            <a:r>
              <a:rPr lang="en-HK" dirty="0">
                <a:solidFill>
                  <a:srgbClr val="FBAF40"/>
                </a:solidFill>
              </a:rPr>
              <a:t>, I</a:t>
            </a:r>
            <a:r>
              <a:rPr lang="en-HK" baseline="-25000" dirty="0">
                <a:solidFill>
                  <a:srgbClr val="FBAF40"/>
                </a:solidFill>
              </a:rPr>
              <a:t>3</a:t>
            </a:r>
            <a:r>
              <a:rPr lang="en-HK" dirty="0">
                <a:solidFill>
                  <a:srgbClr val="FBAF40"/>
                </a:solidFill>
              </a:rPr>
              <a:t>, I</a:t>
            </a:r>
            <a:r>
              <a:rPr lang="en-HK" baseline="-25000" dirty="0">
                <a:solidFill>
                  <a:srgbClr val="FBAF40"/>
                </a:solidFill>
              </a:rPr>
              <a:t>4</a:t>
            </a:r>
            <a:r>
              <a:rPr lang="en-HK" dirty="0">
                <a:solidFill>
                  <a:srgbClr val="FBAF40"/>
                </a:solidFill>
              </a:rPr>
              <a:t>})</a:t>
            </a:r>
          </a:p>
          <a:p>
            <a:r>
              <a:rPr lang="en-US" dirty="0">
                <a:solidFill>
                  <a:srgbClr val="FBAF40"/>
                </a:solidFill>
              </a:rPr>
              <a:t> </a:t>
            </a:r>
            <a:r>
              <a:rPr lang="en-HK" dirty="0">
                <a:solidFill>
                  <a:srgbClr val="FBAF40"/>
                </a:solidFill>
              </a:rPr>
              <a:t>    hash: {I</a:t>
            </a:r>
            <a:r>
              <a:rPr lang="en-HK" baseline="-25000" dirty="0">
                <a:solidFill>
                  <a:srgbClr val="FBAF40"/>
                </a:solidFill>
              </a:rPr>
              <a:t>1</a:t>
            </a:r>
            <a:r>
              <a:rPr lang="en-HK" dirty="0">
                <a:solidFill>
                  <a:srgbClr val="FBAF40"/>
                </a:solidFill>
              </a:rPr>
              <a:t>, I</a:t>
            </a:r>
            <a:r>
              <a:rPr lang="en-HK" baseline="-25000" dirty="0">
                <a:solidFill>
                  <a:srgbClr val="FBAF40"/>
                </a:solidFill>
              </a:rPr>
              <a:t>2</a:t>
            </a:r>
            <a:r>
              <a:rPr lang="en-HK" dirty="0">
                <a:solidFill>
                  <a:srgbClr val="FBAF40"/>
                </a:solidFill>
              </a:rPr>
              <a:t>, I</a:t>
            </a:r>
            <a:r>
              <a:rPr lang="en-HK" baseline="-25000" dirty="0">
                <a:solidFill>
                  <a:srgbClr val="FBAF40"/>
                </a:solidFill>
              </a:rPr>
              <a:t>3</a:t>
            </a:r>
            <a:r>
              <a:rPr lang="en-HK" dirty="0">
                <a:solidFill>
                  <a:srgbClr val="FBAF40"/>
                </a:solidFill>
              </a:rPr>
              <a:t>, I</a:t>
            </a:r>
            <a:r>
              <a:rPr lang="en-HK" baseline="-25000" dirty="0">
                <a:solidFill>
                  <a:srgbClr val="FBAF40"/>
                </a:solidFill>
              </a:rPr>
              <a:t>4</a:t>
            </a:r>
            <a:r>
              <a:rPr lang="en-HK" dirty="0">
                <a:solidFill>
                  <a:srgbClr val="FBAF40"/>
                </a:solidFill>
              </a:rPr>
              <a:t>} </a:t>
            </a:r>
            <a:r>
              <a:rPr lang="en-HK" dirty="0">
                <a:solidFill>
                  <a:srgbClr val="FBAF40"/>
                </a:solidFill>
                <a:sym typeface="Wingdings" panose="05000000000000000000" pitchFamily="2" charset="2"/>
              </a:rPr>
              <a:t> {9}</a:t>
            </a:r>
            <a:endParaRPr lang="en-HK" dirty="0">
              <a:solidFill>
                <a:srgbClr val="FBAF40"/>
              </a:solidFill>
            </a:endParaRPr>
          </a:p>
        </p:txBody>
      </p:sp>
      <p:sp>
        <p:nvSpPr>
          <p:cNvPr id="31" name="文本框 30">
            <a:extLst>
              <a:ext uri="{FF2B5EF4-FFF2-40B4-BE49-F238E27FC236}">
                <a16:creationId xmlns:a16="http://schemas.microsoft.com/office/drawing/2014/main" id="{EECECDD3-7A1E-4884-BEA1-C36732DAEB7E}"/>
              </a:ext>
            </a:extLst>
          </p:cNvPr>
          <p:cNvSpPr txBox="1"/>
          <p:nvPr/>
        </p:nvSpPr>
        <p:spPr>
          <a:xfrm>
            <a:off x="4223657" y="3428220"/>
            <a:ext cx="4100286" cy="92333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marL="342900" indent="-342900">
              <a:buFont typeface="Arial" panose="020B0604020202020204" pitchFamily="34" charset="0"/>
              <a:buChar char="•"/>
            </a:lvl1pPr>
          </a:lstStyle>
          <a:p>
            <a:r>
              <a:rPr lang="en-HK" dirty="0"/>
              <a:t>Compute All 4-feasible cut of node 10:</a:t>
            </a:r>
          </a:p>
          <a:p>
            <a:pPr marL="0" indent="0">
              <a:buNone/>
            </a:pPr>
            <a:r>
              <a:rPr lang="en-HK" dirty="0">
                <a:solidFill>
                  <a:srgbClr val="FBAF40"/>
                </a:solidFill>
              </a:rPr>
              <a:t>     4-input: (10, {I1, I2, I3, I4})</a:t>
            </a:r>
          </a:p>
          <a:p>
            <a:pPr marL="0" indent="0">
              <a:buNone/>
            </a:pPr>
            <a:r>
              <a:rPr lang="en-US" dirty="0">
                <a:solidFill>
                  <a:srgbClr val="FBAF40"/>
                </a:solidFill>
              </a:rPr>
              <a:t>     </a:t>
            </a:r>
            <a:r>
              <a:rPr lang="en-HK" dirty="0">
                <a:solidFill>
                  <a:srgbClr val="FBAF40"/>
                </a:solidFill>
              </a:rPr>
              <a:t>hash: {I1, I2, I3, I4} </a:t>
            </a:r>
            <a:r>
              <a:rPr lang="en-HK" dirty="0">
                <a:solidFill>
                  <a:srgbClr val="FBAF40"/>
                </a:solidFill>
                <a:sym typeface="Wingdings" panose="05000000000000000000" pitchFamily="2" charset="2"/>
              </a:rPr>
              <a:t> {9, 10}</a:t>
            </a:r>
            <a:endParaRPr lang="en-HK" dirty="0">
              <a:solidFill>
                <a:srgbClr val="FBAF40"/>
              </a:solidFill>
            </a:endParaRPr>
          </a:p>
        </p:txBody>
      </p:sp>
    </p:spTree>
    <p:extLst>
      <p:ext uri="{BB962C8B-B14F-4D97-AF65-F5344CB8AC3E}">
        <p14:creationId xmlns:p14="http://schemas.microsoft.com/office/powerpoint/2010/main" val="32301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Static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31</a:t>
            </a:fld>
            <a:endParaRPr lang="en-US"/>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2" y="1051035"/>
            <a:ext cx="7840435" cy="702789"/>
          </a:xfrm>
        </p:spPr>
        <p:txBody>
          <a:bodyPr>
            <a:normAutofit/>
          </a:bodyPr>
          <a:lstStyle/>
          <a:p>
            <a:pPr marL="257175" indent="-257175"/>
            <a:r>
              <a:rPr lang="en-HK" altLang="zh-CN" sz="2000" dirty="0"/>
              <a:t>Step 2: Select a set of cut leaf-nodes with K elements </a:t>
            </a:r>
          </a:p>
        </p:txBody>
      </p:sp>
      <p:sp>
        <p:nvSpPr>
          <p:cNvPr id="36" name="椭圆 35">
            <a:extLst>
              <a:ext uri="{FF2B5EF4-FFF2-40B4-BE49-F238E27FC236}">
                <a16:creationId xmlns:a16="http://schemas.microsoft.com/office/drawing/2014/main" id="{8665523D-DF9C-4EA7-8A61-1DCF16A0DAB2}"/>
              </a:ext>
            </a:extLst>
          </p:cNvPr>
          <p:cNvSpPr>
            <a:spLocks noChangeAspect="1"/>
          </p:cNvSpPr>
          <p:nvPr/>
        </p:nvSpPr>
        <p:spPr>
          <a:xfrm>
            <a:off x="2290534" y="4092466"/>
            <a:ext cx="426101" cy="430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I</a:t>
            </a:r>
            <a:r>
              <a:rPr lang="en-HK" sz="1600" baseline="-25000" dirty="0">
                <a:solidFill>
                  <a:schemeClr val="tx1"/>
                </a:solidFill>
              </a:rPr>
              <a:t>1</a:t>
            </a:r>
          </a:p>
        </p:txBody>
      </p:sp>
      <p:sp>
        <p:nvSpPr>
          <p:cNvPr id="37" name="椭圆 36">
            <a:extLst>
              <a:ext uri="{FF2B5EF4-FFF2-40B4-BE49-F238E27FC236}">
                <a16:creationId xmlns:a16="http://schemas.microsoft.com/office/drawing/2014/main" id="{7D7BE9F8-7ED3-415B-BFBF-410314CC3218}"/>
              </a:ext>
            </a:extLst>
          </p:cNvPr>
          <p:cNvSpPr>
            <a:spLocks noChangeAspect="1"/>
          </p:cNvSpPr>
          <p:nvPr/>
        </p:nvSpPr>
        <p:spPr>
          <a:xfrm>
            <a:off x="3242641" y="4092464"/>
            <a:ext cx="426101" cy="430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I</a:t>
            </a:r>
            <a:r>
              <a:rPr lang="en-HK" sz="1600" baseline="-25000" dirty="0">
                <a:solidFill>
                  <a:schemeClr val="tx1"/>
                </a:solidFill>
              </a:rPr>
              <a:t>2</a:t>
            </a:r>
          </a:p>
        </p:txBody>
      </p:sp>
      <p:sp>
        <p:nvSpPr>
          <p:cNvPr id="38" name="椭圆 37">
            <a:extLst>
              <a:ext uri="{FF2B5EF4-FFF2-40B4-BE49-F238E27FC236}">
                <a16:creationId xmlns:a16="http://schemas.microsoft.com/office/drawing/2014/main" id="{17654A44-A02D-405D-B77B-EE4412C295D3}"/>
              </a:ext>
            </a:extLst>
          </p:cNvPr>
          <p:cNvSpPr>
            <a:spLocks noChangeAspect="1"/>
          </p:cNvSpPr>
          <p:nvPr/>
        </p:nvSpPr>
        <p:spPr>
          <a:xfrm>
            <a:off x="4143889" y="4092465"/>
            <a:ext cx="426101" cy="430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I</a:t>
            </a:r>
            <a:r>
              <a:rPr lang="en-HK" sz="1600" baseline="-25000" dirty="0">
                <a:solidFill>
                  <a:schemeClr val="tx1"/>
                </a:solidFill>
              </a:rPr>
              <a:t>3</a:t>
            </a:r>
          </a:p>
        </p:txBody>
      </p:sp>
      <p:sp>
        <p:nvSpPr>
          <p:cNvPr id="39" name="椭圆 38">
            <a:extLst>
              <a:ext uri="{FF2B5EF4-FFF2-40B4-BE49-F238E27FC236}">
                <a16:creationId xmlns:a16="http://schemas.microsoft.com/office/drawing/2014/main" id="{9C312A47-4468-4A5A-8782-6DDD9BA4B927}"/>
              </a:ext>
            </a:extLst>
          </p:cNvPr>
          <p:cNvSpPr>
            <a:spLocks noChangeAspect="1"/>
          </p:cNvSpPr>
          <p:nvPr/>
        </p:nvSpPr>
        <p:spPr>
          <a:xfrm>
            <a:off x="5014161" y="4092465"/>
            <a:ext cx="426101" cy="430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I</a:t>
            </a:r>
            <a:r>
              <a:rPr lang="en-HK" sz="1600" baseline="-25000" dirty="0">
                <a:solidFill>
                  <a:schemeClr val="tx1"/>
                </a:solidFill>
              </a:rPr>
              <a:t>4</a:t>
            </a:r>
          </a:p>
        </p:txBody>
      </p:sp>
      <p:sp>
        <p:nvSpPr>
          <p:cNvPr id="40" name="椭圆 39">
            <a:extLst>
              <a:ext uri="{FF2B5EF4-FFF2-40B4-BE49-F238E27FC236}">
                <a16:creationId xmlns:a16="http://schemas.microsoft.com/office/drawing/2014/main" id="{EB5673EB-D764-4C20-BEDF-5057A2945BC4}"/>
              </a:ext>
            </a:extLst>
          </p:cNvPr>
          <p:cNvSpPr>
            <a:spLocks noChangeAspect="1"/>
          </p:cNvSpPr>
          <p:nvPr/>
        </p:nvSpPr>
        <p:spPr>
          <a:xfrm>
            <a:off x="3694901" y="3210008"/>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5</a:t>
            </a:r>
            <a:endParaRPr lang="en-HK" sz="1600" baseline="-25000" dirty="0">
              <a:solidFill>
                <a:schemeClr val="tx1"/>
              </a:solidFill>
            </a:endParaRPr>
          </a:p>
        </p:txBody>
      </p:sp>
      <p:sp>
        <p:nvSpPr>
          <p:cNvPr id="41" name="椭圆 40">
            <a:extLst>
              <a:ext uri="{FF2B5EF4-FFF2-40B4-BE49-F238E27FC236}">
                <a16:creationId xmlns:a16="http://schemas.microsoft.com/office/drawing/2014/main" id="{5152892A-1C9A-43B4-A23F-DB56AD512C5B}"/>
              </a:ext>
            </a:extLst>
          </p:cNvPr>
          <p:cNvSpPr>
            <a:spLocks noChangeAspect="1"/>
          </p:cNvSpPr>
          <p:nvPr/>
        </p:nvSpPr>
        <p:spPr>
          <a:xfrm>
            <a:off x="2625732" y="3179316"/>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7</a:t>
            </a:r>
            <a:endParaRPr lang="en-HK" sz="1600" baseline="-25000" dirty="0">
              <a:solidFill>
                <a:schemeClr val="tx1"/>
              </a:solidFill>
            </a:endParaRPr>
          </a:p>
        </p:txBody>
      </p:sp>
      <p:sp>
        <p:nvSpPr>
          <p:cNvPr id="42" name="椭圆 41">
            <a:extLst>
              <a:ext uri="{FF2B5EF4-FFF2-40B4-BE49-F238E27FC236}">
                <a16:creationId xmlns:a16="http://schemas.microsoft.com/office/drawing/2014/main" id="{1ECFF057-0540-4AF5-8E50-067A386FBA8A}"/>
              </a:ext>
            </a:extLst>
          </p:cNvPr>
          <p:cNvSpPr>
            <a:spLocks noChangeAspect="1"/>
          </p:cNvSpPr>
          <p:nvPr/>
        </p:nvSpPr>
        <p:spPr>
          <a:xfrm>
            <a:off x="4801110" y="3210008"/>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6</a:t>
            </a:r>
            <a:endParaRPr lang="en-HK" sz="1600" baseline="-25000" dirty="0">
              <a:solidFill>
                <a:schemeClr val="tx1"/>
              </a:solidFill>
            </a:endParaRPr>
          </a:p>
        </p:txBody>
      </p:sp>
      <p:sp>
        <p:nvSpPr>
          <p:cNvPr id="43" name="椭圆 42">
            <a:extLst>
              <a:ext uri="{FF2B5EF4-FFF2-40B4-BE49-F238E27FC236}">
                <a16:creationId xmlns:a16="http://schemas.microsoft.com/office/drawing/2014/main" id="{581F6731-BDD9-4BF8-8D2D-FFA7CB439F84}"/>
              </a:ext>
            </a:extLst>
          </p:cNvPr>
          <p:cNvSpPr>
            <a:spLocks noChangeAspect="1"/>
          </p:cNvSpPr>
          <p:nvPr/>
        </p:nvSpPr>
        <p:spPr>
          <a:xfrm>
            <a:off x="3338821" y="2441846"/>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a:solidFill>
                  <a:schemeClr val="tx1"/>
                </a:solidFill>
              </a:rPr>
              <a:t>8</a:t>
            </a:r>
            <a:endParaRPr lang="en-HK" sz="1600" baseline="-25000" dirty="0">
              <a:solidFill>
                <a:schemeClr val="tx1"/>
              </a:solidFill>
            </a:endParaRPr>
          </a:p>
        </p:txBody>
      </p:sp>
      <p:sp>
        <p:nvSpPr>
          <p:cNvPr id="44" name="椭圆 43">
            <a:extLst>
              <a:ext uri="{FF2B5EF4-FFF2-40B4-BE49-F238E27FC236}">
                <a16:creationId xmlns:a16="http://schemas.microsoft.com/office/drawing/2014/main" id="{5B771E49-89CA-462D-B8E1-7D239CA34BAB}"/>
              </a:ext>
            </a:extLst>
          </p:cNvPr>
          <p:cNvSpPr>
            <a:spLocks noChangeAspect="1"/>
          </p:cNvSpPr>
          <p:nvPr/>
        </p:nvSpPr>
        <p:spPr>
          <a:xfrm>
            <a:off x="2776381" y="1980102"/>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a:solidFill>
                  <a:schemeClr val="tx1"/>
                </a:solidFill>
              </a:rPr>
              <a:t>9</a:t>
            </a:r>
            <a:endParaRPr lang="en-HK" sz="1600" dirty="0">
              <a:solidFill>
                <a:schemeClr val="tx1"/>
              </a:solidFill>
            </a:endParaRPr>
          </a:p>
        </p:txBody>
      </p:sp>
      <p:sp>
        <p:nvSpPr>
          <p:cNvPr id="45" name="椭圆 44">
            <a:extLst>
              <a:ext uri="{FF2B5EF4-FFF2-40B4-BE49-F238E27FC236}">
                <a16:creationId xmlns:a16="http://schemas.microsoft.com/office/drawing/2014/main" id="{EDCDEF2E-6B4F-4A6B-A46A-542E4AFB56A0}"/>
              </a:ext>
            </a:extLst>
          </p:cNvPr>
          <p:cNvSpPr>
            <a:spLocks noChangeAspect="1"/>
          </p:cNvSpPr>
          <p:nvPr/>
        </p:nvSpPr>
        <p:spPr>
          <a:xfrm>
            <a:off x="4482861" y="1924395"/>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a:solidFill>
                  <a:schemeClr val="tx1"/>
                </a:solidFill>
              </a:rPr>
              <a:t>10</a:t>
            </a:r>
            <a:endParaRPr lang="en-HK" sz="1600" dirty="0">
              <a:solidFill>
                <a:schemeClr val="tx1"/>
              </a:solidFill>
            </a:endParaRPr>
          </a:p>
        </p:txBody>
      </p:sp>
      <p:cxnSp>
        <p:nvCxnSpPr>
          <p:cNvPr id="46" name="直接箭头连接符 45">
            <a:extLst>
              <a:ext uri="{FF2B5EF4-FFF2-40B4-BE49-F238E27FC236}">
                <a16:creationId xmlns:a16="http://schemas.microsoft.com/office/drawing/2014/main" id="{64466169-9454-4926-9681-0A2B6C4974AD}"/>
              </a:ext>
            </a:extLst>
          </p:cNvPr>
          <p:cNvCxnSpPr>
            <a:cxnSpLocks/>
            <a:stCxn id="38" idx="1"/>
            <a:endCxn id="41" idx="5"/>
          </p:cNvCxnSpPr>
          <p:nvPr/>
        </p:nvCxnSpPr>
        <p:spPr>
          <a:xfrm flipH="1" flipV="1">
            <a:off x="2989432" y="3546786"/>
            <a:ext cx="1216858" cy="6087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EB00048B-E9A5-48A4-AC92-17885A1B15B7}"/>
              </a:ext>
            </a:extLst>
          </p:cNvPr>
          <p:cNvCxnSpPr>
            <a:cxnSpLocks/>
            <a:stCxn id="41" idx="0"/>
            <a:endCxn id="44" idx="4"/>
          </p:cNvCxnSpPr>
          <p:nvPr/>
        </p:nvCxnSpPr>
        <p:spPr>
          <a:xfrm flipV="1">
            <a:off x="2838783" y="2410620"/>
            <a:ext cx="150650" cy="7686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E5F71866-7AD7-4B4B-889E-E3E2C13271F1}"/>
              </a:ext>
            </a:extLst>
          </p:cNvPr>
          <p:cNvCxnSpPr>
            <a:cxnSpLocks/>
            <a:stCxn id="43" idx="1"/>
            <a:endCxn id="44" idx="5"/>
          </p:cNvCxnSpPr>
          <p:nvPr/>
        </p:nvCxnSpPr>
        <p:spPr>
          <a:xfrm flipH="1" flipV="1">
            <a:off x="3140083" y="2347572"/>
            <a:ext cx="261140" cy="1573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A6AB5D45-DDCA-4B8F-A6AF-ED44EDA871CE}"/>
              </a:ext>
            </a:extLst>
          </p:cNvPr>
          <p:cNvCxnSpPr>
            <a:cxnSpLocks/>
            <a:stCxn id="44" idx="0"/>
          </p:cNvCxnSpPr>
          <p:nvPr/>
        </p:nvCxnSpPr>
        <p:spPr>
          <a:xfrm flipH="1" flipV="1">
            <a:off x="2989432" y="1661650"/>
            <a:ext cx="1" cy="3184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A07783AF-67AB-4AF7-A29E-019BBE2F6438}"/>
              </a:ext>
            </a:extLst>
          </p:cNvPr>
          <p:cNvCxnSpPr>
            <a:cxnSpLocks/>
          </p:cNvCxnSpPr>
          <p:nvPr/>
        </p:nvCxnSpPr>
        <p:spPr>
          <a:xfrm flipV="1">
            <a:off x="4695912" y="1661650"/>
            <a:ext cx="0" cy="2627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任意多边形: 形状 50">
            <a:extLst>
              <a:ext uri="{FF2B5EF4-FFF2-40B4-BE49-F238E27FC236}">
                <a16:creationId xmlns:a16="http://schemas.microsoft.com/office/drawing/2014/main" id="{DEACB463-B722-4C21-8BD3-C6C8E324963C}"/>
              </a:ext>
            </a:extLst>
          </p:cNvPr>
          <p:cNvSpPr/>
          <p:nvPr/>
        </p:nvSpPr>
        <p:spPr>
          <a:xfrm flipV="1">
            <a:off x="2366151" y="3536378"/>
            <a:ext cx="300788" cy="60872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2" name="任意多边形: 形状 51">
            <a:extLst>
              <a:ext uri="{FF2B5EF4-FFF2-40B4-BE49-F238E27FC236}">
                <a16:creationId xmlns:a16="http://schemas.microsoft.com/office/drawing/2014/main" id="{2D532DEA-CBAE-4B12-8F5B-7ECAC713FBD2}"/>
              </a:ext>
            </a:extLst>
          </p:cNvPr>
          <p:cNvSpPr/>
          <p:nvPr/>
        </p:nvSpPr>
        <p:spPr>
          <a:xfrm flipH="1" flipV="1">
            <a:off x="3764905" y="2677821"/>
            <a:ext cx="1266592" cy="1544746"/>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3" name="任意多边形: 形状 52">
            <a:extLst>
              <a:ext uri="{FF2B5EF4-FFF2-40B4-BE49-F238E27FC236}">
                <a16:creationId xmlns:a16="http://schemas.microsoft.com/office/drawing/2014/main" id="{ACCFEF47-5136-47FE-BE0B-858658CAF516}"/>
              </a:ext>
            </a:extLst>
          </p:cNvPr>
          <p:cNvSpPr/>
          <p:nvPr/>
        </p:nvSpPr>
        <p:spPr>
          <a:xfrm flipV="1">
            <a:off x="3614648" y="3633589"/>
            <a:ext cx="269149" cy="54272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4" name="任意多边形: 形状 53">
            <a:extLst>
              <a:ext uri="{FF2B5EF4-FFF2-40B4-BE49-F238E27FC236}">
                <a16:creationId xmlns:a16="http://schemas.microsoft.com/office/drawing/2014/main" id="{53316564-CBD7-4E44-B705-7A2CB652040E}"/>
              </a:ext>
            </a:extLst>
          </p:cNvPr>
          <p:cNvSpPr/>
          <p:nvPr/>
        </p:nvSpPr>
        <p:spPr>
          <a:xfrm flipV="1">
            <a:off x="2670133" y="3595963"/>
            <a:ext cx="1110056" cy="55954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5" name="任意多边形: 形状 54">
            <a:extLst>
              <a:ext uri="{FF2B5EF4-FFF2-40B4-BE49-F238E27FC236}">
                <a16:creationId xmlns:a16="http://schemas.microsoft.com/office/drawing/2014/main" id="{5306371B-C40A-4A79-AEE7-9A1DCC664F4C}"/>
              </a:ext>
            </a:extLst>
          </p:cNvPr>
          <p:cNvSpPr/>
          <p:nvPr/>
        </p:nvSpPr>
        <p:spPr>
          <a:xfrm flipV="1">
            <a:off x="4482860" y="3640525"/>
            <a:ext cx="513212" cy="50385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6" name="任意多边形: 形状 55">
            <a:extLst>
              <a:ext uri="{FF2B5EF4-FFF2-40B4-BE49-F238E27FC236}">
                <a16:creationId xmlns:a16="http://schemas.microsoft.com/office/drawing/2014/main" id="{9FB39ED5-318A-4AD7-9587-DB37FA330EEF}"/>
              </a:ext>
            </a:extLst>
          </p:cNvPr>
          <p:cNvSpPr/>
          <p:nvPr/>
        </p:nvSpPr>
        <p:spPr>
          <a:xfrm flipH="1" flipV="1">
            <a:off x="3551855" y="2872363"/>
            <a:ext cx="185701" cy="41455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7" name="任意多边形: 形状 56">
            <a:extLst>
              <a:ext uri="{FF2B5EF4-FFF2-40B4-BE49-F238E27FC236}">
                <a16:creationId xmlns:a16="http://schemas.microsoft.com/office/drawing/2014/main" id="{CC3AC1F3-46AF-4177-A48C-F98B9BEC35F6}"/>
              </a:ext>
            </a:extLst>
          </p:cNvPr>
          <p:cNvSpPr/>
          <p:nvPr/>
        </p:nvSpPr>
        <p:spPr>
          <a:xfrm flipH="1" flipV="1">
            <a:off x="4783462" y="2333366"/>
            <a:ext cx="250754" cy="873173"/>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8" name="任意多边形: 形状 57">
            <a:extLst>
              <a:ext uri="{FF2B5EF4-FFF2-40B4-BE49-F238E27FC236}">
                <a16:creationId xmlns:a16="http://schemas.microsoft.com/office/drawing/2014/main" id="{3AD33CDA-A40B-4537-9134-27E32307D1C6}"/>
              </a:ext>
            </a:extLst>
          </p:cNvPr>
          <p:cNvSpPr/>
          <p:nvPr/>
        </p:nvSpPr>
        <p:spPr>
          <a:xfrm flipV="1">
            <a:off x="4042657" y="2333365"/>
            <a:ext cx="562739" cy="92120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9" name="任意多边形: 形状 58">
            <a:extLst>
              <a:ext uri="{FF2B5EF4-FFF2-40B4-BE49-F238E27FC236}">
                <a16:creationId xmlns:a16="http://schemas.microsoft.com/office/drawing/2014/main" id="{48562B5B-F155-4A58-8EE4-14261562DE5F}"/>
              </a:ext>
            </a:extLst>
          </p:cNvPr>
          <p:cNvSpPr/>
          <p:nvPr/>
        </p:nvSpPr>
        <p:spPr>
          <a:xfrm flipH="1" flipV="1">
            <a:off x="5130134" y="3609833"/>
            <a:ext cx="126253" cy="49650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3" name="矩形: 圆角 2">
            <a:extLst>
              <a:ext uri="{FF2B5EF4-FFF2-40B4-BE49-F238E27FC236}">
                <a16:creationId xmlns:a16="http://schemas.microsoft.com/office/drawing/2014/main" id="{656EF231-3B89-498C-92AB-E14E8567D858}"/>
              </a:ext>
            </a:extLst>
          </p:cNvPr>
          <p:cNvSpPr/>
          <p:nvPr/>
        </p:nvSpPr>
        <p:spPr>
          <a:xfrm>
            <a:off x="2155371" y="3958771"/>
            <a:ext cx="3439886" cy="692955"/>
          </a:xfrm>
          <a:prstGeom prst="roundRect">
            <a:avLst/>
          </a:prstGeom>
          <a:ln w="28575">
            <a:solidFill>
              <a:srgbClr val="5E9DD6"/>
            </a:solidFill>
            <a:prstDash val="sysDash"/>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HK" sz="1600">
              <a:solidFill>
                <a:schemeClr val="tx1"/>
              </a:solidFill>
            </a:endParaRPr>
          </a:p>
        </p:txBody>
      </p:sp>
    </p:spTree>
    <p:extLst>
      <p:ext uri="{BB962C8B-B14F-4D97-AF65-F5344CB8AC3E}">
        <p14:creationId xmlns:p14="http://schemas.microsoft.com/office/powerpoint/2010/main" val="557591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Static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32</a:t>
            </a:fld>
            <a:endParaRPr lang="en-US"/>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2" y="1051036"/>
            <a:ext cx="7840435" cy="663368"/>
          </a:xfrm>
        </p:spPr>
        <p:txBody>
          <a:bodyPr>
            <a:normAutofit fontScale="92500" lnSpcReduction="10000"/>
          </a:bodyPr>
          <a:lstStyle/>
          <a:p>
            <a:pPr marL="342900" indent="-342900"/>
            <a:r>
              <a:rPr lang="en-US" altLang="zh-CN" sz="2000" dirty="0"/>
              <a:t>Step 3</a:t>
            </a:r>
            <a:r>
              <a:rPr lang="en-HK" altLang="zh-CN" sz="2000" dirty="0"/>
              <a:t>: Enumerate </a:t>
            </a:r>
            <a:r>
              <a:rPr lang="en-HK" altLang="zh-CN" sz="2000" u="sng" dirty="0"/>
              <a:t>subsets</a:t>
            </a:r>
            <a:r>
              <a:rPr lang="en-HK" altLang="zh-CN" sz="2000" dirty="0"/>
              <a:t> of </a:t>
            </a:r>
            <a:r>
              <a:rPr lang="en-US" altLang="zh-CN" sz="2000" dirty="0"/>
              <a:t>selected leaf-nodes</a:t>
            </a:r>
          </a:p>
          <a:p>
            <a:pPr marL="342900" indent="-342900"/>
            <a:r>
              <a:rPr lang="en-US" sz="2000" dirty="0"/>
              <a:t>Add nodes by hash table</a:t>
            </a:r>
            <a:endParaRPr lang="en-HK" sz="2000" dirty="0"/>
          </a:p>
        </p:txBody>
      </p:sp>
      <p:sp>
        <p:nvSpPr>
          <p:cNvPr id="36" name="椭圆 35">
            <a:extLst>
              <a:ext uri="{FF2B5EF4-FFF2-40B4-BE49-F238E27FC236}">
                <a16:creationId xmlns:a16="http://schemas.microsoft.com/office/drawing/2014/main" id="{8665523D-DF9C-4EA7-8A61-1DCF16A0DAB2}"/>
              </a:ext>
            </a:extLst>
          </p:cNvPr>
          <p:cNvSpPr>
            <a:spLocks noChangeAspect="1"/>
          </p:cNvSpPr>
          <p:nvPr/>
        </p:nvSpPr>
        <p:spPr>
          <a:xfrm>
            <a:off x="1254003" y="4092466"/>
            <a:ext cx="426101" cy="430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I</a:t>
            </a:r>
            <a:r>
              <a:rPr lang="en-HK" sz="1600" baseline="-25000" dirty="0">
                <a:solidFill>
                  <a:schemeClr val="tx1"/>
                </a:solidFill>
              </a:rPr>
              <a:t>1</a:t>
            </a:r>
          </a:p>
        </p:txBody>
      </p:sp>
      <p:sp>
        <p:nvSpPr>
          <p:cNvPr id="37" name="椭圆 36">
            <a:extLst>
              <a:ext uri="{FF2B5EF4-FFF2-40B4-BE49-F238E27FC236}">
                <a16:creationId xmlns:a16="http://schemas.microsoft.com/office/drawing/2014/main" id="{7D7BE9F8-7ED3-415B-BFBF-410314CC3218}"/>
              </a:ext>
            </a:extLst>
          </p:cNvPr>
          <p:cNvSpPr>
            <a:spLocks noChangeAspect="1"/>
          </p:cNvSpPr>
          <p:nvPr/>
        </p:nvSpPr>
        <p:spPr>
          <a:xfrm>
            <a:off x="2206110" y="4092464"/>
            <a:ext cx="426101" cy="430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I</a:t>
            </a:r>
            <a:r>
              <a:rPr lang="en-HK" sz="1600" baseline="-25000" dirty="0">
                <a:solidFill>
                  <a:schemeClr val="tx1"/>
                </a:solidFill>
              </a:rPr>
              <a:t>2</a:t>
            </a:r>
          </a:p>
        </p:txBody>
      </p:sp>
      <p:sp>
        <p:nvSpPr>
          <p:cNvPr id="38" name="椭圆 37">
            <a:extLst>
              <a:ext uri="{FF2B5EF4-FFF2-40B4-BE49-F238E27FC236}">
                <a16:creationId xmlns:a16="http://schemas.microsoft.com/office/drawing/2014/main" id="{17654A44-A02D-405D-B77B-EE4412C295D3}"/>
              </a:ext>
            </a:extLst>
          </p:cNvPr>
          <p:cNvSpPr>
            <a:spLocks noChangeAspect="1"/>
          </p:cNvSpPr>
          <p:nvPr/>
        </p:nvSpPr>
        <p:spPr>
          <a:xfrm>
            <a:off x="3107358" y="4092465"/>
            <a:ext cx="426101" cy="430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I</a:t>
            </a:r>
            <a:r>
              <a:rPr lang="en-HK" sz="1600" baseline="-25000" dirty="0">
                <a:solidFill>
                  <a:schemeClr val="tx1"/>
                </a:solidFill>
              </a:rPr>
              <a:t>3</a:t>
            </a:r>
          </a:p>
        </p:txBody>
      </p:sp>
      <p:sp>
        <p:nvSpPr>
          <p:cNvPr id="39" name="椭圆 38">
            <a:extLst>
              <a:ext uri="{FF2B5EF4-FFF2-40B4-BE49-F238E27FC236}">
                <a16:creationId xmlns:a16="http://schemas.microsoft.com/office/drawing/2014/main" id="{9C312A47-4468-4A5A-8782-6DDD9BA4B927}"/>
              </a:ext>
            </a:extLst>
          </p:cNvPr>
          <p:cNvSpPr>
            <a:spLocks noChangeAspect="1"/>
          </p:cNvSpPr>
          <p:nvPr/>
        </p:nvSpPr>
        <p:spPr>
          <a:xfrm>
            <a:off x="3977630" y="4092465"/>
            <a:ext cx="426101" cy="43051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I</a:t>
            </a:r>
            <a:r>
              <a:rPr lang="en-HK" sz="1600" baseline="-25000" dirty="0">
                <a:solidFill>
                  <a:schemeClr val="tx1"/>
                </a:solidFill>
              </a:rPr>
              <a:t>4</a:t>
            </a:r>
          </a:p>
        </p:txBody>
      </p:sp>
      <p:sp>
        <p:nvSpPr>
          <p:cNvPr id="40" name="椭圆 39">
            <a:extLst>
              <a:ext uri="{FF2B5EF4-FFF2-40B4-BE49-F238E27FC236}">
                <a16:creationId xmlns:a16="http://schemas.microsoft.com/office/drawing/2014/main" id="{EB5673EB-D764-4C20-BEDF-5057A2945BC4}"/>
              </a:ext>
            </a:extLst>
          </p:cNvPr>
          <p:cNvSpPr>
            <a:spLocks noChangeAspect="1"/>
          </p:cNvSpPr>
          <p:nvPr/>
        </p:nvSpPr>
        <p:spPr>
          <a:xfrm>
            <a:off x="2658370" y="3210008"/>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5</a:t>
            </a:r>
            <a:endParaRPr lang="en-HK" sz="1600" baseline="-25000" dirty="0">
              <a:solidFill>
                <a:schemeClr val="tx1"/>
              </a:solidFill>
            </a:endParaRPr>
          </a:p>
        </p:txBody>
      </p:sp>
      <p:sp>
        <p:nvSpPr>
          <p:cNvPr id="41" name="椭圆 40">
            <a:extLst>
              <a:ext uri="{FF2B5EF4-FFF2-40B4-BE49-F238E27FC236}">
                <a16:creationId xmlns:a16="http://schemas.microsoft.com/office/drawing/2014/main" id="{5152892A-1C9A-43B4-A23F-DB56AD512C5B}"/>
              </a:ext>
            </a:extLst>
          </p:cNvPr>
          <p:cNvSpPr>
            <a:spLocks noChangeAspect="1"/>
          </p:cNvSpPr>
          <p:nvPr/>
        </p:nvSpPr>
        <p:spPr>
          <a:xfrm>
            <a:off x="1589201" y="3179316"/>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7</a:t>
            </a:r>
            <a:endParaRPr lang="en-HK" sz="1600" baseline="-25000" dirty="0">
              <a:solidFill>
                <a:schemeClr val="tx1"/>
              </a:solidFill>
            </a:endParaRPr>
          </a:p>
        </p:txBody>
      </p:sp>
      <p:sp>
        <p:nvSpPr>
          <p:cNvPr id="42" name="椭圆 41">
            <a:extLst>
              <a:ext uri="{FF2B5EF4-FFF2-40B4-BE49-F238E27FC236}">
                <a16:creationId xmlns:a16="http://schemas.microsoft.com/office/drawing/2014/main" id="{1ECFF057-0540-4AF5-8E50-067A386FBA8A}"/>
              </a:ext>
            </a:extLst>
          </p:cNvPr>
          <p:cNvSpPr>
            <a:spLocks noChangeAspect="1"/>
          </p:cNvSpPr>
          <p:nvPr/>
        </p:nvSpPr>
        <p:spPr>
          <a:xfrm>
            <a:off x="3764579" y="3210008"/>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6</a:t>
            </a:r>
            <a:endParaRPr lang="en-HK" sz="1600" baseline="-25000" dirty="0">
              <a:solidFill>
                <a:schemeClr val="tx1"/>
              </a:solidFill>
            </a:endParaRPr>
          </a:p>
        </p:txBody>
      </p:sp>
      <p:sp>
        <p:nvSpPr>
          <p:cNvPr id="43" name="椭圆 42">
            <a:extLst>
              <a:ext uri="{FF2B5EF4-FFF2-40B4-BE49-F238E27FC236}">
                <a16:creationId xmlns:a16="http://schemas.microsoft.com/office/drawing/2014/main" id="{581F6731-BDD9-4BF8-8D2D-FFA7CB439F84}"/>
              </a:ext>
            </a:extLst>
          </p:cNvPr>
          <p:cNvSpPr>
            <a:spLocks noChangeAspect="1"/>
          </p:cNvSpPr>
          <p:nvPr/>
        </p:nvSpPr>
        <p:spPr>
          <a:xfrm>
            <a:off x="2302290" y="2441846"/>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a:solidFill>
                  <a:schemeClr val="tx1"/>
                </a:solidFill>
              </a:rPr>
              <a:t>8</a:t>
            </a:r>
            <a:endParaRPr lang="en-HK" sz="1600" baseline="-25000" dirty="0">
              <a:solidFill>
                <a:schemeClr val="tx1"/>
              </a:solidFill>
            </a:endParaRPr>
          </a:p>
        </p:txBody>
      </p:sp>
      <p:sp>
        <p:nvSpPr>
          <p:cNvPr id="44" name="椭圆 43">
            <a:extLst>
              <a:ext uri="{FF2B5EF4-FFF2-40B4-BE49-F238E27FC236}">
                <a16:creationId xmlns:a16="http://schemas.microsoft.com/office/drawing/2014/main" id="{5B771E49-89CA-462D-B8E1-7D239CA34BAB}"/>
              </a:ext>
            </a:extLst>
          </p:cNvPr>
          <p:cNvSpPr>
            <a:spLocks noChangeAspect="1"/>
          </p:cNvSpPr>
          <p:nvPr/>
        </p:nvSpPr>
        <p:spPr>
          <a:xfrm>
            <a:off x="1739850" y="1980102"/>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a:solidFill>
                  <a:schemeClr val="tx1"/>
                </a:solidFill>
              </a:rPr>
              <a:t>9</a:t>
            </a:r>
            <a:endParaRPr lang="en-HK" sz="1600" dirty="0">
              <a:solidFill>
                <a:schemeClr val="tx1"/>
              </a:solidFill>
            </a:endParaRPr>
          </a:p>
        </p:txBody>
      </p:sp>
      <p:sp>
        <p:nvSpPr>
          <p:cNvPr id="45" name="椭圆 44">
            <a:extLst>
              <a:ext uri="{FF2B5EF4-FFF2-40B4-BE49-F238E27FC236}">
                <a16:creationId xmlns:a16="http://schemas.microsoft.com/office/drawing/2014/main" id="{EDCDEF2E-6B4F-4A6B-A46A-542E4AFB56A0}"/>
              </a:ext>
            </a:extLst>
          </p:cNvPr>
          <p:cNvSpPr>
            <a:spLocks noChangeAspect="1"/>
          </p:cNvSpPr>
          <p:nvPr/>
        </p:nvSpPr>
        <p:spPr>
          <a:xfrm>
            <a:off x="3446330" y="1924395"/>
            <a:ext cx="426101" cy="4305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sz="1600" dirty="0">
                <a:solidFill>
                  <a:schemeClr val="tx1"/>
                </a:solidFill>
              </a:rPr>
              <a:t>10</a:t>
            </a:r>
          </a:p>
        </p:txBody>
      </p:sp>
      <p:cxnSp>
        <p:nvCxnSpPr>
          <p:cNvPr id="46" name="直接箭头连接符 45">
            <a:extLst>
              <a:ext uri="{FF2B5EF4-FFF2-40B4-BE49-F238E27FC236}">
                <a16:creationId xmlns:a16="http://schemas.microsoft.com/office/drawing/2014/main" id="{64466169-9454-4926-9681-0A2B6C4974AD}"/>
              </a:ext>
            </a:extLst>
          </p:cNvPr>
          <p:cNvCxnSpPr>
            <a:cxnSpLocks/>
            <a:stCxn id="38" idx="1"/>
            <a:endCxn id="41" idx="5"/>
          </p:cNvCxnSpPr>
          <p:nvPr/>
        </p:nvCxnSpPr>
        <p:spPr>
          <a:xfrm flipH="1" flipV="1">
            <a:off x="1952901" y="3546786"/>
            <a:ext cx="1216858" cy="6087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EB00048B-E9A5-48A4-AC92-17885A1B15B7}"/>
              </a:ext>
            </a:extLst>
          </p:cNvPr>
          <p:cNvCxnSpPr>
            <a:cxnSpLocks/>
            <a:stCxn id="41" idx="0"/>
            <a:endCxn id="44" idx="4"/>
          </p:cNvCxnSpPr>
          <p:nvPr/>
        </p:nvCxnSpPr>
        <p:spPr>
          <a:xfrm flipV="1">
            <a:off x="1802252" y="2410620"/>
            <a:ext cx="150650" cy="7686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E5F71866-7AD7-4B4B-889E-E3E2C13271F1}"/>
              </a:ext>
            </a:extLst>
          </p:cNvPr>
          <p:cNvCxnSpPr>
            <a:cxnSpLocks/>
            <a:stCxn id="43" idx="1"/>
            <a:endCxn id="44" idx="5"/>
          </p:cNvCxnSpPr>
          <p:nvPr/>
        </p:nvCxnSpPr>
        <p:spPr>
          <a:xfrm flipH="1" flipV="1">
            <a:off x="2103552" y="2347572"/>
            <a:ext cx="261140" cy="1573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A6AB5D45-DDCA-4B8F-A6AF-ED44EDA871CE}"/>
              </a:ext>
            </a:extLst>
          </p:cNvPr>
          <p:cNvCxnSpPr>
            <a:cxnSpLocks/>
            <a:stCxn id="44" idx="0"/>
          </p:cNvCxnSpPr>
          <p:nvPr/>
        </p:nvCxnSpPr>
        <p:spPr>
          <a:xfrm flipH="1" flipV="1">
            <a:off x="1952901" y="1661650"/>
            <a:ext cx="1" cy="3184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A07783AF-67AB-4AF7-A29E-019BBE2F6438}"/>
              </a:ext>
            </a:extLst>
          </p:cNvPr>
          <p:cNvCxnSpPr>
            <a:cxnSpLocks/>
          </p:cNvCxnSpPr>
          <p:nvPr/>
        </p:nvCxnSpPr>
        <p:spPr>
          <a:xfrm flipV="1">
            <a:off x="3659381" y="1661650"/>
            <a:ext cx="0" cy="2627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任意多边形: 形状 50">
            <a:extLst>
              <a:ext uri="{FF2B5EF4-FFF2-40B4-BE49-F238E27FC236}">
                <a16:creationId xmlns:a16="http://schemas.microsoft.com/office/drawing/2014/main" id="{DEACB463-B722-4C21-8BD3-C6C8E324963C}"/>
              </a:ext>
            </a:extLst>
          </p:cNvPr>
          <p:cNvSpPr/>
          <p:nvPr/>
        </p:nvSpPr>
        <p:spPr>
          <a:xfrm flipV="1">
            <a:off x="1329620" y="3536378"/>
            <a:ext cx="300788" cy="60872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2" name="任意多边形: 形状 51">
            <a:extLst>
              <a:ext uri="{FF2B5EF4-FFF2-40B4-BE49-F238E27FC236}">
                <a16:creationId xmlns:a16="http://schemas.microsoft.com/office/drawing/2014/main" id="{2D532DEA-CBAE-4B12-8F5B-7ECAC713FBD2}"/>
              </a:ext>
            </a:extLst>
          </p:cNvPr>
          <p:cNvSpPr/>
          <p:nvPr/>
        </p:nvSpPr>
        <p:spPr>
          <a:xfrm flipH="1" flipV="1">
            <a:off x="2728374" y="2677821"/>
            <a:ext cx="1266592" cy="1544746"/>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3" name="任意多边形: 形状 52">
            <a:extLst>
              <a:ext uri="{FF2B5EF4-FFF2-40B4-BE49-F238E27FC236}">
                <a16:creationId xmlns:a16="http://schemas.microsoft.com/office/drawing/2014/main" id="{ACCFEF47-5136-47FE-BE0B-858658CAF516}"/>
              </a:ext>
            </a:extLst>
          </p:cNvPr>
          <p:cNvSpPr/>
          <p:nvPr/>
        </p:nvSpPr>
        <p:spPr>
          <a:xfrm flipV="1">
            <a:off x="2578117" y="3633589"/>
            <a:ext cx="269149" cy="54272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4" name="任意多边形: 形状 53">
            <a:extLst>
              <a:ext uri="{FF2B5EF4-FFF2-40B4-BE49-F238E27FC236}">
                <a16:creationId xmlns:a16="http://schemas.microsoft.com/office/drawing/2014/main" id="{53316564-CBD7-4E44-B705-7A2CB652040E}"/>
              </a:ext>
            </a:extLst>
          </p:cNvPr>
          <p:cNvSpPr/>
          <p:nvPr/>
        </p:nvSpPr>
        <p:spPr>
          <a:xfrm flipV="1">
            <a:off x="1633602" y="3595963"/>
            <a:ext cx="1110056" cy="55954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5" name="任意多边形: 形状 54">
            <a:extLst>
              <a:ext uri="{FF2B5EF4-FFF2-40B4-BE49-F238E27FC236}">
                <a16:creationId xmlns:a16="http://schemas.microsoft.com/office/drawing/2014/main" id="{5306371B-C40A-4A79-AEE7-9A1DCC664F4C}"/>
              </a:ext>
            </a:extLst>
          </p:cNvPr>
          <p:cNvSpPr/>
          <p:nvPr/>
        </p:nvSpPr>
        <p:spPr>
          <a:xfrm flipV="1">
            <a:off x="3446329" y="3640525"/>
            <a:ext cx="513212" cy="50385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6" name="任意多边形: 形状 55">
            <a:extLst>
              <a:ext uri="{FF2B5EF4-FFF2-40B4-BE49-F238E27FC236}">
                <a16:creationId xmlns:a16="http://schemas.microsoft.com/office/drawing/2014/main" id="{9FB39ED5-318A-4AD7-9587-DB37FA330EEF}"/>
              </a:ext>
            </a:extLst>
          </p:cNvPr>
          <p:cNvSpPr/>
          <p:nvPr/>
        </p:nvSpPr>
        <p:spPr>
          <a:xfrm flipH="1" flipV="1">
            <a:off x="2515324" y="2872363"/>
            <a:ext cx="185701" cy="41455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7" name="任意多边形: 形状 56">
            <a:extLst>
              <a:ext uri="{FF2B5EF4-FFF2-40B4-BE49-F238E27FC236}">
                <a16:creationId xmlns:a16="http://schemas.microsoft.com/office/drawing/2014/main" id="{CC3AC1F3-46AF-4177-A48C-F98B9BEC35F6}"/>
              </a:ext>
            </a:extLst>
          </p:cNvPr>
          <p:cNvSpPr/>
          <p:nvPr/>
        </p:nvSpPr>
        <p:spPr>
          <a:xfrm flipH="1" flipV="1">
            <a:off x="3746931" y="2333366"/>
            <a:ext cx="250754" cy="873173"/>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8" name="任意多边形: 形状 57">
            <a:extLst>
              <a:ext uri="{FF2B5EF4-FFF2-40B4-BE49-F238E27FC236}">
                <a16:creationId xmlns:a16="http://schemas.microsoft.com/office/drawing/2014/main" id="{3AD33CDA-A40B-4537-9134-27E32307D1C6}"/>
              </a:ext>
            </a:extLst>
          </p:cNvPr>
          <p:cNvSpPr/>
          <p:nvPr/>
        </p:nvSpPr>
        <p:spPr>
          <a:xfrm flipV="1">
            <a:off x="3006126" y="2333365"/>
            <a:ext cx="562739" cy="92120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59" name="任意多边形: 形状 58">
            <a:extLst>
              <a:ext uri="{FF2B5EF4-FFF2-40B4-BE49-F238E27FC236}">
                <a16:creationId xmlns:a16="http://schemas.microsoft.com/office/drawing/2014/main" id="{48562B5B-F155-4A58-8EE4-14261562DE5F}"/>
              </a:ext>
            </a:extLst>
          </p:cNvPr>
          <p:cNvSpPr/>
          <p:nvPr/>
        </p:nvSpPr>
        <p:spPr>
          <a:xfrm flipH="1" flipV="1">
            <a:off x="4093603" y="3609833"/>
            <a:ext cx="126253" cy="49650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400"/>
          </a:p>
        </p:txBody>
      </p:sp>
      <p:sp>
        <p:nvSpPr>
          <p:cNvPr id="31" name="文本框 30">
            <a:extLst>
              <a:ext uri="{FF2B5EF4-FFF2-40B4-BE49-F238E27FC236}">
                <a16:creationId xmlns:a16="http://schemas.microsoft.com/office/drawing/2014/main" id="{CA84AE04-9AD6-4DFD-B4D6-E315B766B8D3}"/>
              </a:ext>
            </a:extLst>
          </p:cNvPr>
          <p:cNvSpPr txBox="1"/>
          <p:nvPr/>
        </p:nvSpPr>
        <p:spPr>
          <a:xfrm>
            <a:off x="4870788" y="1891170"/>
            <a:ext cx="2125582" cy="400110"/>
          </a:xfrm>
          <a:prstGeom prst="rect">
            <a:avLst/>
          </a:prstGeom>
          <a:noFill/>
        </p:spPr>
        <p:txBody>
          <a:bodyPr wrap="none" rtlCol="0">
            <a:spAutoFit/>
          </a:bodyPr>
          <a:lstStyle/>
          <a:p>
            <a:r>
              <a:rPr lang="en-HK" sz="2000" dirty="0"/>
              <a:t>Query {I</a:t>
            </a:r>
            <a:r>
              <a:rPr lang="en-HK" sz="2000" baseline="-25000" dirty="0"/>
              <a:t>1</a:t>
            </a:r>
            <a:r>
              <a:rPr lang="en-HK" sz="2000" dirty="0"/>
              <a:t>, I</a:t>
            </a:r>
            <a:r>
              <a:rPr lang="en-HK" sz="2000" baseline="-25000" dirty="0"/>
              <a:t>2</a:t>
            </a:r>
            <a:r>
              <a:rPr lang="en-HK" sz="2000" dirty="0"/>
              <a:t>} </a:t>
            </a:r>
            <a:r>
              <a:rPr lang="en-HK" sz="2000" dirty="0">
                <a:sym typeface="Wingdings" panose="05000000000000000000" pitchFamily="2" charset="2"/>
              </a:rPr>
              <a:t> {5}</a:t>
            </a:r>
            <a:endParaRPr lang="en-HK" sz="2000" dirty="0"/>
          </a:p>
        </p:txBody>
      </p:sp>
      <p:sp>
        <p:nvSpPr>
          <p:cNvPr id="32" name="文本框 31">
            <a:extLst>
              <a:ext uri="{FF2B5EF4-FFF2-40B4-BE49-F238E27FC236}">
                <a16:creationId xmlns:a16="http://schemas.microsoft.com/office/drawing/2014/main" id="{0B6EF69D-C410-45F8-B0DA-3CBB41DDE946}"/>
              </a:ext>
            </a:extLst>
          </p:cNvPr>
          <p:cNvSpPr txBox="1"/>
          <p:nvPr/>
        </p:nvSpPr>
        <p:spPr>
          <a:xfrm>
            <a:off x="4870788" y="2326155"/>
            <a:ext cx="2125582" cy="400110"/>
          </a:xfrm>
          <a:prstGeom prst="rect">
            <a:avLst/>
          </a:prstGeom>
          <a:noFill/>
        </p:spPr>
        <p:txBody>
          <a:bodyPr wrap="none" rtlCol="0">
            <a:spAutoFit/>
          </a:bodyPr>
          <a:lstStyle/>
          <a:p>
            <a:r>
              <a:rPr lang="en-HK" sz="2000" dirty="0"/>
              <a:t>Query {I</a:t>
            </a:r>
            <a:r>
              <a:rPr lang="en-HK" sz="2000" baseline="-25000" dirty="0"/>
              <a:t>1</a:t>
            </a:r>
            <a:r>
              <a:rPr lang="en-HK" sz="2000" dirty="0"/>
              <a:t>, I</a:t>
            </a:r>
            <a:r>
              <a:rPr lang="en-HK" sz="2000" baseline="-25000" dirty="0"/>
              <a:t>3</a:t>
            </a:r>
            <a:r>
              <a:rPr lang="en-HK" sz="2000" dirty="0"/>
              <a:t>} </a:t>
            </a:r>
            <a:r>
              <a:rPr lang="en-HK" sz="2000" dirty="0">
                <a:sym typeface="Wingdings" panose="05000000000000000000" pitchFamily="2" charset="2"/>
              </a:rPr>
              <a:t> {7}</a:t>
            </a:r>
            <a:endParaRPr lang="en-HK" sz="2000" dirty="0"/>
          </a:p>
        </p:txBody>
      </p:sp>
      <p:sp>
        <p:nvSpPr>
          <p:cNvPr id="33" name="文本框 32">
            <a:extLst>
              <a:ext uri="{FF2B5EF4-FFF2-40B4-BE49-F238E27FC236}">
                <a16:creationId xmlns:a16="http://schemas.microsoft.com/office/drawing/2014/main" id="{4E189F54-317F-4096-8E4B-D023D5483FA4}"/>
              </a:ext>
            </a:extLst>
          </p:cNvPr>
          <p:cNvSpPr txBox="1"/>
          <p:nvPr/>
        </p:nvSpPr>
        <p:spPr>
          <a:xfrm>
            <a:off x="4870788" y="2787820"/>
            <a:ext cx="2125582" cy="400110"/>
          </a:xfrm>
          <a:prstGeom prst="rect">
            <a:avLst/>
          </a:prstGeom>
          <a:noFill/>
        </p:spPr>
        <p:txBody>
          <a:bodyPr wrap="none" rtlCol="0">
            <a:spAutoFit/>
          </a:bodyPr>
          <a:lstStyle/>
          <a:p>
            <a:r>
              <a:rPr lang="en-HK" sz="2000" dirty="0"/>
              <a:t>Query {I</a:t>
            </a:r>
            <a:r>
              <a:rPr lang="en-HK" sz="2000" baseline="-25000" dirty="0"/>
              <a:t>3</a:t>
            </a:r>
            <a:r>
              <a:rPr lang="en-HK" sz="2000" dirty="0"/>
              <a:t>, I</a:t>
            </a:r>
            <a:r>
              <a:rPr lang="en-HK" sz="2000" baseline="-25000" dirty="0"/>
              <a:t>4</a:t>
            </a:r>
            <a:r>
              <a:rPr lang="en-HK" sz="2000" dirty="0"/>
              <a:t>} </a:t>
            </a:r>
            <a:r>
              <a:rPr lang="en-HK" sz="2000" dirty="0">
                <a:sym typeface="Wingdings" panose="05000000000000000000" pitchFamily="2" charset="2"/>
              </a:rPr>
              <a:t> {6}</a:t>
            </a:r>
            <a:endParaRPr lang="en-HK" sz="2000" dirty="0"/>
          </a:p>
        </p:txBody>
      </p:sp>
      <p:sp>
        <p:nvSpPr>
          <p:cNvPr id="34" name="文本框 33">
            <a:extLst>
              <a:ext uri="{FF2B5EF4-FFF2-40B4-BE49-F238E27FC236}">
                <a16:creationId xmlns:a16="http://schemas.microsoft.com/office/drawing/2014/main" id="{8CF7E2EA-87AE-475F-AF54-12AECED5EF5C}"/>
              </a:ext>
            </a:extLst>
          </p:cNvPr>
          <p:cNvSpPr txBox="1"/>
          <p:nvPr/>
        </p:nvSpPr>
        <p:spPr>
          <a:xfrm>
            <a:off x="4870788" y="3246129"/>
            <a:ext cx="2398092" cy="400110"/>
          </a:xfrm>
          <a:prstGeom prst="rect">
            <a:avLst/>
          </a:prstGeom>
          <a:noFill/>
        </p:spPr>
        <p:txBody>
          <a:bodyPr wrap="none" rtlCol="0">
            <a:spAutoFit/>
          </a:bodyPr>
          <a:lstStyle/>
          <a:p>
            <a:r>
              <a:rPr lang="en-HK" sz="2000" dirty="0"/>
              <a:t>Query {I</a:t>
            </a:r>
            <a:r>
              <a:rPr lang="en-HK" sz="2000" baseline="-25000" dirty="0"/>
              <a:t>1</a:t>
            </a:r>
            <a:r>
              <a:rPr lang="en-HK" sz="2000" dirty="0"/>
              <a:t>, I</a:t>
            </a:r>
            <a:r>
              <a:rPr lang="en-HK" sz="2000" baseline="-25000" dirty="0"/>
              <a:t>2</a:t>
            </a:r>
            <a:r>
              <a:rPr lang="en-HK" sz="2000" dirty="0"/>
              <a:t>, I</a:t>
            </a:r>
            <a:r>
              <a:rPr lang="en-HK" sz="2000" baseline="-25000" dirty="0"/>
              <a:t>4</a:t>
            </a:r>
            <a:r>
              <a:rPr lang="en-HK" sz="2000" dirty="0"/>
              <a:t>} </a:t>
            </a:r>
            <a:r>
              <a:rPr lang="en-HK" sz="2000" dirty="0">
                <a:sym typeface="Wingdings" panose="05000000000000000000" pitchFamily="2" charset="2"/>
              </a:rPr>
              <a:t> {8}</a:t>
            </a:r>
            <a:endParaRPr lang="en-HK" sz="2000" dirty="0"/>
          </a:p>
        </p:txBody>
      </p:sp>
      <p:sp>
        <p:nvSpPr>
          <p:cNvPr id="35" name="文本框 34">
            <a:extLst>
              <a:ext uri="{FF2B5EF4-FFF2-40B4-BE49-F238E27FC236}">
                <a16:creationId xmlns:a16="http://schemas.microsoft.com/office/drawing/2014/main" id="{4D730AF6-9A07-482D-B174-DA4848B38E0F}"/>
              </a:ext>
            </a:extLst>
          </p:cNvPr>
          <p:cNvSpPr txBox="1"/>
          <p:nvPr/>
        </p:nvSpPr>
        <p:spPr>
          <a:xfrm>
            <a:off x="4870788" y="3707794"/>
            <a:ext cx="3052118" cy="400110"/>
          </a:xfrm>
          <a:prstGeom prst="rect">
            <a:avLst/>
          </a:prstGeom>
          <a:noFill/>
        </p:spPr>
        <p:txBody>
          <a:bodyPr wrap="none" rtlCol="0">
            <a:spAutoFit/>
          </a:bodyPr>
          <a:lstStyle/>
          <a:p>
            <a:r>
              <a:rPr lang="en-HK" sz="2000" dirty="0"/>
              <a:t>Query {I</a:t>
            </a:r>
            <a:r>
              <a:rPr lang="en-HK" sz="2000" baseline="-25000" dirty="0"/>
              <a:t>1</a:t>
            </a:r>
            <a:r>
              <a:rPr lang="en-HK" sz="2000" dirty="0"/>
              <a:t>, I</a:t>
            </a:r>
            <a:r>
              <a:rPr lang="en-HK" sz="2000" baseline="-25000" dirty="0"/>
              <a:t>2</a:t>
            </a:r>
            <a:r>
              <a:rPr lang="en-HK" sz="2000" dirty="0"/>
              <a:t>, I</a:t>
            </a:r>
            <a:r>
              <a:rPr lang="en-HK" sz="2000" baseline="-25000" dirty="0"/>
              <a:t>3</a:t>
            </a:r>
            <a:r>
              <a:rPr lang="en-HK" sz="2000" dirty="0"/>
              <a:t>, I</a:t>
            </a:r>
            <a:r>
              <a:rPr lang="en-HK" sz="2000" baseline="-25000" dirty="0"/>
              <a:t>4</a:t>
            </a:r>
            <a:r>
              <a:rPr lang="en-HK" sz="2000" dirty="0"/>
              <a:t>} </a:t>
            </a:r>
            <a:r>
              <a:rPr lang="en-HK" sz="2000" dirty="0">
                <a:sym typeface="Wingdings" panose="05000000000000000000" pitchFamily="2" charset="2"/>
              </a:rPr>
              <a:t> {9, 10}</a:t>
            </a:r>
            <a:endParaRPr lang="en-HK" sz="2000" dirty="0"/>
          </a:p>
        </p:txBody>
      </p:sp>
    </p:spTree>
    <p:extLst>
      <p:ext uri="{BB962C8B-B14F-4D97-AF65-F5344CB8AC3E}">
        <p14:creationId xmlns:p14="http://schemas.microsoft.com/office/powerpoint/2010/main" val="347461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mph" presetSubtype="2" fill="hold" nodeType="withEffect">
                                  <p:stCondLst>
                                    <p:cond delay="0"/>
                                  </p:stCondLst>
                                  <p:childTnLst>
                                    <p:animClr clrSpc="rgb" dir="cw">
                                      <p:cBhvr>
                                        <p:cTn id="8" dur="2000" fill="hold"/>
                                        <p:tgtEl>
                                          <p:spTgt spid="40"/>
                                        </p:tgtEl>
                                        <p:attrNameLst>
                                          <p:attrName>fillcolor</p:attrName>
                                        </p:attrNameLst>
                                      </p:cBhvr>
                                      <p:to>
                                        <a:srgbClr val="C5E0B4"/>
                                      </p:to>
                                    </p:animClr>
                                    <p:set>
                                      <p:cBhvr>
                                        <p:cTn id="9" dur="2000" fill="hold"/>
                                        <p:tgtEl>
                                          <p:spTgt spid="40"/>
                                        </p:tgtEl>
                                        <p:attrNameLst>
                                          <p:attrName>fill.type</p:attrName>
                                        </p:attrNameLst>
                                      </p:cBhvr>
                                      <p:to>
                                        <p:strVal val="solid"/>
                                      </p:to>
                                    </p:set>
                                    <p:set>
                                      <p:cBhvr>
                                        <p:cTn id="10" dur="2000" fill="hold"/>
                                        <p:tgtEl>
                                          <p:spTgt spid="40"/>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mph" presetSubtype="2" fill="hold" nodeType="withEffect">
                                  <p:stCondLst>
                                    <p:cond delay="0"/>
                                  </p:stCondLst>
                                  <p:childTnLst>
                                    <p:animClr clrSpc="rgb" dir="cw">
                                      <p:cBhvr>
                                        <p:cTn id="16" dur="2000" fill="hold"/>
                                        <p:tgtEl>
                                          <p:spTgt spid="41"/>
                                        </p:tgtEl>
                                        <p:attrNameLst>
                                          <p:attrName>fillcolor</p:attrName>
                                        </p:attrNameLst>
                                      </p:cBhvr>
                                      <p:to>
                                        <a:srgbClr val="C5E0B4"/>
                                      </p:to>
                                    </p:animClr>
                                    <p:set>
                                      <p:cBhvr>
                                        <p:cTn id="17" dur="2000" fill="hold"/>
                                        <p:tgtEl>
                                          <p:spTgt spid="41"/>
                                        </p:tgtEl>
                                        <p:attrNameLst>
                                          <p:attrName>fill.type</p:attrName>
                                        </p:attrNameLst>
                                      </p:cBhvr>
                                      <p:to>
                                        <p:strVal val="solid"/>
                                      </p:to>
                                    </p:set>
                                    <p:set>
                                      <p:cBhvr>
                                        <p:cTn id="18" dur="2000" fill="hold"/>
                                        <p:tgtEl>
                                          <p:spTgt spid="41"/>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mph" presetSubtype="2" fill="hold" nodeType="withEffect">
                                  <p:stCondLst>
                                    <p:cond delay="0"/>
                                  </p:stCondLst>
                                  <p:childTnLst>
                                    <p:animClr clrSpc="rgb" dir="cw">
                                      <p:cBhvr>
                                        <p:cTn id="24" dur="2000" fill="hold"/>
                                        <p:tgtEl>
                                          <p:spTgt spid="42"/>
                                        </p:tgtEl>
                                        <p:attrNameLst>
                                          <p:attrName>fillcolor</p:attrName>
                                        </p:attrNameLst>
                                      </p:cBhvr>
                                      <p:to>
                                        <a:srgbClr val="C5E0B4"/>
                                      </p:to>
                                    </p:animClr>
                                    <p:set>
                                      <p:cBhvr>
                                        <p:cTn id="25" dur="2000" fill="hold"/>
                                        <p:tgtEl>
                                          <p:spTgt spid="42"/>
                                        </p:tgtEl>
                                        <p:attrNameLst>
                                          <p:attrName>fill.type</p:attrName>
                                        </p:attrNameLst>
                                      </p:cBhvr>
                                      <p:to>
                                        <p:strVal val="solid"/>
                                      </p:to>
                                    </p:set>
                                    <p:set>
                                      <p:cBhvr>
                                        <p:cTn id="26" dur="2000" fill="hold"/>
                                        <p:tgtEl>
                                          <p:spTgt spid="42"/>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mph" presetSubtype="2" fill="hold" nodeType="withEffect">
                                  <p:stCondLst>
                                    <p:cond delay="0"/>
                                  </p:stCondLst>
                                  <p:childTnLst>
                                    <p:animClr clrSpc="rgb" dir="cw">
                                      <p:cBhvr>
                                        <p:cTn id="32" dur="2000" fill="hold"/>
                                        <p:tgtEl>
                                          <p:spTgt spid="43"/>
                                        </p:tgtEl>
                                        <p:attrNameLst>
                                          <p:attrName>fillcolor</p:attrName>
                                        </p:attrNameLst>
                                      </p:cBhvr>
                                      <p:to>
                                        <a:srgbClr val="C5E0B4"/>
                                      </p:to>
                                    </p:animClr>
                                    <p:set>
                                      <p:cBhvr>
                                        <p:cTn id="33" dur="2000" fill="hold"/>
                                        <p:tgtEl>
                                          <p:spTgt spid="43"/>
                                        </p:tgtEl>
                                        <p:attrNameLst>
                                          <p:attrName>fill.type</p:attrName>
                                        </p:attrNameLst>
                                      </p:cBhvr>
                                      <p:to>
                                        <p:strVal val="solid"/>
                                      </p:to>
                                    </p:set>
                                    <p:set>
                                      <p:cBhvr>
                                        <p:cTn id="34" dur="2000" fill="hold"/>
                                        <p:tgtEl>
                                          <p:spTgt spid="43"/>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mph" presetSubtype="2" fill="hold" nodeType="withEffect">
                                  <p:stCondLst>
                                    <p:cond delay="0"/>
                                  </p:stCondLst>
                                  <p:childTnLst>
                                    <p:animClr clrSpc="rgb" dir="cw">
                                      <p:cBhvr>
                                        <p:cTn id="40" dur="2000" fill="hold"/>
                                        <p:tgtEl>
                                          <p:spTgt spid="45"/>
                                        </p:tgtEl>
                                        <p:attrNameLst>
                                          <p:attrName>fillcolor</p:attrName>
                                        </p:attrNameLst>
                                      </p:cBhvr>
                                      <p:to>
                                        <a:srgbClr val="C5E0B4"/>
                                      </p:to>
                                    </p:animClr>
                                    <p:set>
                                      <p:cBhvr>
                                        <p:cTn id="41" dur="2000" fill="hold"/>
                                        <p:tgtEl>
                                          <p:spTgt spid="45"/>
                                        </p:tgtEl>
                                        <p:attrNameLst>
                                          <p:attrName>fill.type</p:attrName>
                                        </p:attrNameLst>
                                      </p:cBhvr>
                                      <p:to>
                                        <p:strVal val="solid"/>
                                      </p:to>
                                    </p:set>
                                    <p:set>
                                      <p:cBhvr>
                                        <p:cTn id="42" dur="2000" fill="hold"/>
                                        <p:tgtEl>
                                          <p:spTgt spid="45"/>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2000" fill="hold"/>
                                        <p:tgtEl>
                                          <p:spTgt spid="44"/>
                                        </p:tgtEl>
                                        <p:attrNameLst>
                                          <p:attrName>fillcolor</p:attrName>
                                        </p:attrNameLst>
                                      </p:cBhvr>
                                      <p:to>
                                        <a:srgbClr val="C5E0B4"/>
                                      </p:to>
                                    </p:animClr>
                                    <p:set>
                                      <p:cBhvr>
                                        <p:cTn id="45" dur="2000" fill="hold"/>
                                        <p:tgtEl>
                                          <p:spTgt spid="44"/>
                                        </p:tgtEl>
                                        <p:attrNameLst>
                                          <p:attrName>fill.type</p:attrName>
                                        </p:attrNameLst>
                                      </p:cBhvr>
                                      <p:to>
                                        <p:strVal val="solid"/>
                                      </p:to>
                                    </p:set>
                                    <p:set>
                                      <p:cBhvr>
                                        <p:cTn id="46" dur="2000" fill="hold"/>
                                        <p:tgtEl>
                                          <p:spTgt spid="4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7615824" cy="413124"/>
          </a:xfrm>
        </p:spPr>
        <p:txBody>
          <a:bodyPr>
            <a:noAutofit/>
          </a:bodyPr>
          <a:lstStyle/>
          <a:p>
            <a:r>
              <a:rPr lang="en-US" altLang="zh-CN" sz="3200" dirty="0"/>
              <a:t>Differences: Static &amp; Dynamic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33</a:t>
            </a:fld>
            <a:endParaRPr lang="en-US"/>
          </a:p>
        </p:txBody>
      </p:sp>
      <p:sp>
        <p:nvSpPr>
          <p:cNvPr id="6" name="内容占位符 5">
            <a:extLst>
              <a:ext uri="{FF2B5EF4-FFF2-40B4-BE49-F238E27FC236}">
                <a16:creationId xmlns:a16="http://schemas.microsoft.com/office/drawing/2014/main" id="{E7A37611-0CF0-4273-AB26-3B7FA28C80AA}"/>
              </a:ext>
            </a:extLst>
          </p:cNvPr>
          <p:cNvSpPr>
            <a:spLocks noGrp="1"/>
          </p:cNvSpPr>
          <p:nvPr>
            <p:ph idx="1"/>
          </p:nvPr>
        </p:nvSpPr>
        <p:spPr>
          <a:xfrm>
            <a:off x="421822" y="1076298"/>
            <a:ext cx="7886700" cy="2877882"/>
          </a:xfrm>
        </p:spPr>
        <p:txBody>
          <a:bodyPr>
            <a:normAutofit fontScale="85000" lnSpcReduction="20000"/>
          </a:bodyPr>
          <a:lstStyle/>
          <a:p>
            <a:pPr marL="285750" indent="-285750">
              <a:lnSpc>
                <a:spcPct val="125000"/>
              </a:lnSpc>
            </a:pPr>
            <a:r>
              <a:rPr lang="en-HK" sz="2400" dirty="0"/>
              <a:t>Static Enumeration:</a:t>
            </a:r>
          </a:p>
          <a:p>
            <a:pPr marL="742950" lvl="1" indent="-285750">
              <a:lnSpc>
                <a:spcPct val="125000"/>
              </a:lnSpc>
              <a:buFont typeface="Courier New" panose="02070309020205020404" pitchFamily="49" charset="0"/>
              <a:buChar char="o"/>
            </a:pPr>
            <a:r>
              <a:rPr lang="en-HK" sz="2400" dirty="0"/>
              <a:t>All cuts are pre-computed and cached</a:t>
            </a:r>
          </a:p>
          <a:p>
            <a:pPr marL="742950" lvl="1" indent="-285750">
              <a:lnSpc>
                <a:spcPct val="125000"/>
              </a:lnSpc>
              <a:buFont typeface="Courier New" panose="02070309020205020404" pitchFamily="49" charset="0"/>
              <a:buChar char="o"/>
            </a:pPr>
            <a:r>
              <a:rPr lang="en-HK" sz="2400" u="sng" dirty="0">
                <a:solidFill>
                  <a:srgbClr val="FF0000"/>
                </a:solidFill>
              </a:rPr>
              <a:t>Limited</a:t>
            </a:r>
            <a:r>
              <a:rPr lang="en-HK" sz="2400" dirty="0">
                <a:solidFill>
                  <a:srgbClr val="FF0000"/>
                </a:solidFill>
              </a:rPr>
              <a:t> modification on structure of AIG </a:t>
            </a:r>
            <a:r>
              <a:rPr lang="en-US" altLang="zh-CN" sz="2400" dirty="0">
                <a:solidFill>
                  <a:srgbClr val="FF0000"/>
                </a:solidFill>
              </a:rPr>
              <a:t>during</a:t>
            </a:r>
            <a:r>
              <a:rPr lang="en-HK" sz="2400" dirty="0">
                <a:solidFill>
                  <a:srgbClr val="FF0000"/>
                </a:solidFill>
              </a:rPr>
              <a:t> enumeration</a:t>
            </a:r>
          </a:p>
          <a:p>
            <a:pPr marL="742950" lvl="1" indent="-285750">
              <a:lnSpc>
                <a:spcPct val="125000"/>
              </a:lnSpc>
              <a:buFont typeface="Courier New" panose="02070309020205020404" pitchFamily="49" charset="0"/>
              <a:buChar char="o"/>
            </a:pPr>
            <a:r>
              <a:rPr lang="en-HK" sz="2400" dirty="0"/>
              <a:t>Works significantly faster on some circuits</a:t>
            </a:r>
          </a:p>
          <a:p>
            <a:pPr marL="285750" indent="-285750">
              <a:lnSpc>
                <a:spcPct val="125000"/>
              </a:lnSpc>
            </a:pPr>
            <a:r>
              <a:rPr lang="en-HK" sz="2400" dirty="0"/>
              <a:t>Dynamic Enumeration:</a:t>
            </a:r>
          </a:p>
          <a:p>
            <a:pPr marL="742950" lvl="1" indent="-285750">
              <a:lnSpc>
                <a:spcPct val="125000"/>
              </a:lnSpc>
              <a:buFont typeface="Courier New" panose="02070309020205020404" pitchFamily="49" charset="0"/>
              <a:buChar char="o"/>
            </a:pPr>
            <a:r>
              <a:rPr lang="en-HK" sz="2400" dirty="0"/>
              <a:t>All cuts are computed during enumeration</a:t>
            </a:r>
          </a:p>
          <a:p>
            <a:pPr marL="742950" lvl="1" indent="-285750">
              <a:lnSpc>
                <a:spcPct val="125000"/>
              </a:lnSpc>
              <a:buFont typeface="Courier New" panose="02070309020205020404" pitchFamily="49" charset="0"/>
              <a:buChar char="o"/>
            </a:pPr>
            <a:r>
              <a:rPr lang="en-US" altLang="zh-CN" sz="2400" u="sng" dirty="0">
                <a:solidFill>
                  <a:srgbClr val="FF0000"/>
                </a:solidFill>
              </a:rPr>
              <a:t>Arbitrary</a:t>
            </a:r>
            <a:r>
              <a:rPr lang="en-HK" sz="2400" dirty="0">
                <a:solidFill>
                  <a:srgbClr val="FF0000"/>
                </a:solidFill>
              </a:rPr>
              <a:t> modification on structure of AIG during enumeration</a:t>
            </a:r>
            <a:endParaRPr lang="en-HK" sz="2000" dirty="0"/>
          </a:p>
          <a:p>
            <a:endParaRPr lang="en-HK" dirty="0"/>
          </a:p>
        </p:txBody>
      </p:sp>
    </p:spTree>
    <p:extLst>
      <p:ext uri="{BB962C8B-B14F-4D97-AF65-F5344CB8AC3E}">
        <p14:creationId xmlns:p14="http://schemas.microsoft.com/office/powerpoint/2010/main" val="132707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7615824" cy="413124"/>
          </a:xfrm>
        </p:spPr>
        <p:txBody>
          <a:bodyPr>
            <a:noAutofit/>
          </a:bodyPr>
          <a:lstStyle/>
          <a:p>
            <a:r>
              <a:rPr lang="en-US" altLang="zh-CN" sz="3200" dirty="0"/>
              <a:t>Experiments Setup</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34</a:t>
            </a:fld>
            <a:endParaRPr lang="en-US"/>
          </a:p>
        </p:txBody>
      </p:sp>
      <p:sp>
        <p:nvSpPr>
          <p:cNvPr id="7" name="内容占位符 6">
            <a:extLst>
              <a:ext uri="{FF2B5EF4-FFF2-40B4-BE49-F238E27FC236}">
                <a16:creationId xmlns:a16="http://schemas.microsoft.com/office/drawing/2014/main" id="{DEE0BB3C-9876-40E6-BC98-3E3ED5F84FF0}"/>
              </a:ext>
            </a:extLst>
          </p:cNvPr>
          <p:cNvSpPr>
            <a:spLocks noGrp="1"/>
          </p:cNvSpPr>
          <p:nvPr>
            <p:ph idx="1"/>
          </p:nvPr>
        </p:nvSpPr>
        <p:spPr>
          <a:xfrm>
            <a:off x="429078" y="1132807"/>
            <a:ext cx="8275865" cy="2256279"/>
          </a:xfrm>
        </p:spPr>
        <p:txBody>
          <a:bodyPr>
            <a:normAutofit fontScale="92500" lnSpcReduction="10000"/>
          </a:bodyPr>
          <a:lstStyle/>
          <a:p>
            <a:r>
              <a:rPr lang="en-HK" sz="2200" dirty="0"/>
              <a:t>Relative large circuits form EPFL Combinational Suite and IWLS 2005</a:t>
            </a:r>
          </a:p>
          <a:p>
            <a:pPr lvl="1">
              <a:buFont typeface="Courier New" panose="02070309020205020404" pitchFamily="49" charset="0"/>
              <a:buChar char="o"/>
            </a:pPr>
            <a:r>
              <a:rPr lang="en-HK" sz="2000" dirty="0"/>
              <a:t>All the circuits have more than </a:t>
            </a:r>
            <a:r>
              <a:rPr lang="en-HK" sz="2000" u="sng" dirty="0"/>
              <a:t>10,000</a:t>
            </a:r>
            <a:r>
              <a:rPr lang="en-HK" sz="2000" dirty="0"/>
              <a:t> nodes</a:t>
            </a:r>
          </a:p>
          <a:p>
            <a:r>
              <a:rPr lang="en-HK" sz="2200" dirty="0"/>
              <a:t>Three enumeration algorithms:</a:t>
            </a:r>
          </a:p>
          <a:p>
            <a:pPr lvl="1">
              <a:lnSpc>
                <a:spcPct val="135000"/>
              </a:lnSpc>
              <a:buFont typeface="Courier New" panose="02070309020205020404" pitchFamily="49" charset="0"/>
              <a:buChar char="o"/>
            </a:pPr>
            <a:r>
              <a:rPr lang="en-HK" sz="2000" dirty="0"/>
              <a:t>Basic: Dynamic Enumeration </a:t>
            </a:r>
            <a:r>
              <a:rPr lang="en-HK" sz="2000" u="sng" dirty="0"/>
              <a:t>without structural hash</a:t>
            </a:r>
          </a:p>
          <a:p>
            <a:pPr lvl="1">
              <a:lnSpc>
                <a:spcPct val="135000"/>
              </a:lnSpc>
              <a:buFont typeface="Courier New" panose="02070309020205020404" pitchFamily="49" charset="0"/>
              <a:buChar char="o"/>
            </a:pPr>
            <a:r>
              <a:rPr lang="en-HK" sz="2000" dirty="0"/>
              <a:t>Dynamic</a:t>
            </a:r>
          </a:p>
          <a:p>
            <a:pPr lvl="1">
              <a:lnSpc>
                <a:spcPct val="135000"/>
              </a:lnSpc>
              <a:buFont typeface="Courier New" panose="02070309020205020404" pitchFamily="49" charset="0"/>
              <a:buChar char="o"/>
            </a:pPr>
            <a:r>
              <a:rPr lang="en-HK" sz="2000" dirty="0"/>
              <a:t>Static</a:t>
            </a:r>
          </a:p>
          <a:p>
            <a:endParaRPr lang="en-HK" dirty="0"/>
          </a:p>
        </p:txBody>
      </p:sp>
    </p:spTree>
    <p:extLst>
      <p:ext uri="{BB962C8B-B14F-4D97-AF65-F5344CB8AC3E}">
        <p14:creationId xmlns:p14="http://schemas.microsoft.com/office/powerpoint/2010/main" val="1144391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Experimental Results</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35</a:t>
            </a:fld>
            <a:endParaRPr lang="en-US"/>
          </a:p>
        </p:txBody>
      </p:sp>
      <p:graphicFrame>
        <p:nvGraphicFramePr>
          <p:cNvPr id="11" name="表格 10">
            <a:extLst>
              <a:ext uri="{FF2B5EF4-FFF2-40B4-BE49-F238E27FC236}">
                <a16:creationId xmlns:a16="http://schemas.microsoft.com/office/drawing/2014/main" id="{7A22A6A4-B852-48DE-A70B-1DF57A882F4C}"/>
              </a:ext>
            </a:extLst>
          </p:cNvPr>
          <p:cNvGraphicFramePr>
            <a:graphicFrameLocks noGrp="1"/>
          </p:cNvGraphicFramePr>
          <p:nvPr>
            <p:extLst>
              <p:ext uri="{D42A27DB-BD31-4B8C-83A1-F6EECF244321}">
                <p14:modId xmlns:p14="http://schemas.microsoft.com/office/powerpoint/2010/main" val="1891888907"/>
              </p:ext>
            </p:extLst>
          </p:nvPr>
        </p:nvGraphicFramePr>
        <p:xfrm>
          <a:off x="628650" y="1020146"/>
          <a:ext cx="7748524" cy="3724971"/>
        </p:xfrm>
        <a:graphic>
          <a:graphicData uri="http://schemas.openxmlformats.org/drawingml/2006/table">
            <a:tbl>
              <a:tblPr>
                <a:tableStyleId>{8EC20E35-A176-4012-BC5E-935CFFF8708E}</a:tableStyleId>
              </a:tblPr>
              <a:tblGrid>
                <a:gridCol w="771044">
                  <a:extLst>
                    <a:ext uri="{9D8B030D-6E8A-4147-A177-3AD203B41FA5}">
                      <a16:colId xmlns:a16="http://schemas.microsoft.com/office/drawing/2014/main" val="3741893633"/>
                    </a:ext>
                  </a:extLst>
                </a:gridCol>
                <a:gridCol w="732967">
                  <a:extLst>
                    <a:ext uri="{9D8B030D-6E8A-4147-A177-3AD203B41FA5}">
                      <a16:colId xmlns:a16="http://schemas.microsoft.com/office/drawing/2014/main" val="2705986138"/>
                    </a:ext>
                  </a:extLst>
                </a:gridCol>
                <a:gridCol w="752007">
                  <a:extLst>
                    <a:ext uri="{9D8B030D-6E8A-4147-A177-3AD203B41FA5}">
                      <a16:colId xmlns:a16="http://schemas.microsoft.com/office/drawing/2014/main" val="2801993490"/>
                    </a:ext>
                  </a:extLst>
                </a:gridCol>
                <a:gridCol w="656817">
                  <a:extLst>
                    <a:ext uri="{9D8B030D-6E8A-4147-A177-3AD203B41FA5}">
                      <a16:colId xmlns:a16="http://schemas.microsoft.com/office/drawing/2014/main" val="3479104206"/>
                    </a:ext>
                  </a:extLst>
                </a:gridCol>
                <a:gridCol w="656817">
                  <a:extLst>
                    <a:ext uri="{9D8B030D-6E8A-4147-A177-3AD203B41FA5}">
                      <a16:colId xmlns:a16="http://schemas.microsoft.com/office/drawing/2014/main" val="1079405298"/>
                    </a:ext>
                  </a:extLst>
                </a:gridCol>
                <a:gridCol w="656817">
                  <a:extLst>
                    <a:ext uri="{9D8B030D-6E8A-4147-A177-3AD203B41FA5}">
                      <a16:colId xmlns:a16="http://schemas.microsoft.com/office/drawing/2014/main" val="2244813815"/>
                    </a:ext>
                  </a:extLst>
                </a:gridCol>
                <a:gridCol w="761525">
                  <a:extLst>
                    <a:ext uri="{9D8B030D-6E8A-4147-A177-3AD203B41FA5}">
                      <a16:colId xmlns:a16="http://schemas.microsoft.com/office/drawing/2014/main" val="3311982818"/>
                    </a:ext>
                  </a:extLst>
                </a:gridCol>
                <a:gridCol w="780563">
                  <a:extLst>
                    <a:ext uri="{9D8B030D-6E8A-4147-A177-3AD203B41FA5}">
                      <a16:colId xmlns:a16="http://schemas.microsoft.com/office/drawing/2014/main" val="892841229"/>
                    </a:ext>
                  </a:extLst>
                </a:gridCol>
                <a:gridCol w="656817">
                  <a:extLst>
                    <a:ext uri="{9D8B030D-6E8A-4147-A177-3AD203B41FA5}">
                      <a16:colId xmlns:a16="http://schemas.microsoft.com/office/drawing/2014/main" val="3117304010"/>
                    </a:ext>
                  </a:extLst>
                </a:gridCol>
                <a:gridCol w="656817">
                  <a:extLst>
                    <a:ext uri="{9D8B030D-6E8A-4147-A177-3AD203B41FA5}">
                      <a16:colId xmlns:a16="http://schemas.microsoft.com/office/drawing/2014/main" val="905662881"/>
                    </a:ext>
                  </a:extLst>
                </a:gridCol>
                <a:gridCol w="666333">
                  <a:extLst>
                    <a:ext uri="{9D8B030D-6E8A-4147-A177-3AD203B41FA5}">
                      <a16:colId xmlns:a16="http://schemas.microsoft.com/office/drawing/2014/main" val="493872970"/>
                    </a:ext>
                  </a:extLst>
                </a:gridCol>
              </a:tblGrid>
              <a:tr h="181292">
                <a:tc rowSpan="2" gridSpan="2">
                  <a:txBody>
                    <a:bodyPr/>
                    <a:lstStyle/>
                    <a:p>
                      <a:pPr algn="ctr" fontAlgn="ctr"/>
                      <a:r>
                        <a:rPr lang="en-HK" sz="1000" u="none" strike="noStrike" dirty="0">
                          <a:effectLst/>
                        </a:rPr>
                        <a:t>Benchmarks</a:t>
                      </a:r>
                      <a:endParaRPr lang="en-HK" sz="1000" b="1" i="0" u="none" strike="noStrike" dirty="0">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hMerge="1">
                  <a:txBody>
                    <a:bodyPr/>
                    <a:lstStyle/>
                    <a:p>
                      <a:endParaRPr lang="en-HK"/>
                    </a:p>
                  </a:txBody>
                  <a:tcPr/>
                </a:tc>
                <a:tc gridSpan="3">
                  <a:txBody>
                    <a:bodyPr/>
                    <a:lstStyle/>
                    <a:p>
                      <a:pPr algn="ctr" fontAlgn="t"/>
                      <a:r>
                        <a:rPr lang="en-HK" sz="1000" b="1" u="none" strike="noStrike" dirty="0">
                          <a:effectLst/>
                        </a:rPr>
                        <a:t>K=4</a:t>
                      </a:r>
                      <a:endParaRPr lang="en-HK" sz="1000" b="1" i="0" u="none" strike="noStrike" dirty="0">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HK"/>
                    </a:p>
                  </a:txBody>
                  <a:tcPr/>
                </a:tc>
                <a:tc hMerge="1">
                  <a:txBody>
                    <a:bodyPr/>
                    <a:lstStyle/>
                    <a:p>
                      <a:endParaRPr lang="en-HK"/>
                    </a:p>
                  </a:txBody>
                  <a:tcPr/>
                </a:tc>
                <a:tc gridSpan="3">
                  <a:txBody>
                    <a:bodyPr/>
                    <a:lstStyle/>
                    <a:p>
                      <a:pPr algn="ctr" fontAlgn="t"/>
                      <a:r>
                        <a:rPr lang="en-HK" sz="1000" b="1" u="none" strike="noStrike" dirty="0">
                          <a:effectLst/>
                        </a:rPr>
                        <a:t>K=5</a:t>
                      </a:r>
                      <a:endParaRPr lang="en-HK" sz="1000" b="1" i="0" u="none" strike="noStrike" dirty="0">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HK"/>
                    </a:p>
                  </a:txBody>
                  <a:tcPr/>
                </a:tc>
                <a:tc hMerge="1">
                  <a:txBody>
                    <a:bodyPr/>
                    <a:lstStyle/>
                    <a:p>
                      <a:endParaRPr lang="en-HK"/>
                    </a:p>
                  </a:txBody>
                  <a:tcPr/>
                </a:tc>
                <a:tc gridSpan="3">
                  <a:txBody>
                    <a:bodyPr/>
                    <a:lstStyle/>
                    <a:p>
                      <a:pPr algn="ctr" fontAlgn="t"/>
                      <a:r>
                        <a:rPr lang="en-HK" sz="1000" b="1" u="none" strike="noStrike" dirty="0">
                          <a:effectLst/>
                        </a:rPr>
                        <a:t>K=6</a:t>
                      </a:r>
                      <a:endParaRPr lang="en-HK" sz="1000" b="1" i="0" u="none" strike="noStrike" dirty="0">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931848504"/>
                  </a:ext>
                </a:extLst>
              </a:tr>
              <a:tr h="181292">
                <a:tc gridSpan="2" vMerge="1">
                  <a:txBody>
                    <a:bodyPr/>
                    <a:lstStyle/>
                    <a:p>
                      <a:endParaRPr lang="en-HK"/>
                    </a:p>
                  </a:txBody>
                  <a:tcPr/>
                </a:tc>
                <a:tc hMerge="1" vMerge="1">
                  <a:txBody>
                    <a:bodyPr/>
                    <a:lstStyle/>
                    <a:p>
                      <a:endParaRPr lang="en-HK"/>
                    </a:p>
                  </a:txBody>
                  <a:tcPr/>
                </a:tc>
                <a:tc>
                  <a:txBody>
                    <a:bodyPr/>
                    <a:lstStyle/>
                    <a:p>
                      <a:pPr algn="ctr" fontAlgn="ctr"/>
                      <a:r>
                        <a:rPr lang="en-HK" sz="1000" u="none" strike="noStrike" dirty="0">
                          <a:effectLst/>
                        </a:rPr>
                        <a:t>Basic</a:t>
                      </a:r>
                      <a:endParaRPr lang="en-HK" sz="1000" b="0" i="0" u="none" strike="noStrike" dirty="0">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HK" sz="1000" u="none" strike="noStrike">
                          <a:effectLst/>
                        </a:rPr>
                        <a:t>Dynamic</a:t>
                      </a:r>
                      <a:endParaRPr lang="en-HK" sz="1000" b="0" i="0" u="none" strike="noStrike">
                        <a:solidFill>
                          <a:srgbClr val="000000"/>
                        </a:solidFill>
                        <a:effectLst/>
                        <a:latin typeface="Calibri" panose="020F0502020204030204" pitchFamily="34" charset="0"/>
                      </a:endParaRP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HK" sz="1000" u="none" strike="noStrike" dirty="0">
                          <a:effectLst/>
                        </a:rPr>
                        <a:t>Static</a:t>
                      </a:r>
                      <a:endParaRPr lang="en-HK" sz="1000" b="0" i="0" u="none" strike="noStrike" dirty="0">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HK" sz="1000" u="none" strike="noStrike">
                          <a:effectLst/>
                        </a:rPr>
                        <a:t>Basic</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HK" sz="1000" u="none" strike="noStrike">
                          <a:effectLst/>
                        </a:rPr>
                        <a:t>Dynamic</a:t>
                      </a:r>
                      <a:endParaRPr lang="en-HK" sz="1000" b="0" i="0" u="none" strike="noStrike">
                        <a:solidFill>
                          <a:srgbClr val="000000"/>
                        </a:solidFill>
                        <a:effectLst/>
                        <a:latin typeface="Calibri" panose="020F0502020204030204" pitchFamily="34" charset="0"/>
                      </a:endParaRP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HK" sz="1000" u="none" strike="noStrike" dirty="0">
                          <a:effectLst/>
                        </a:rPr>
                        <a:t>Static</a:t>
                      </a:r>
                      <a:endParaRPr lang="en-HK" sz="1000" b="0" i="0" u="none" strike="noStrike" dirty="0">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HK" sz="1000" u="none" strike="noStrike" dirty="0">
                          <a:effectLst/>
                        </a:rPr>
                        <a:t>Basic</a:t>
                      </a:r>
                      <a:endParaRPr lang="en-HK" sz="1000" b="0" i="0" u="none" strike="noStrike" dirty="0">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HK" sz="1000" u="none" strike="noStrike">
                          <a:effectLst/>
                        </a:rPr>
                        <a:t>Dynamic</a:t>
                      </a:r>
                      <a:endParaRPr lang="en-HK" sz="1000" b="0" i="0" u="none" strike="noStrike">
                        <a:solidFill>
                          <a:srgbClr val="000000"/>
                        </a:solidFill>
                        <a:effectLst/>
                        <a:latin typeface="Calibri" panose="020F0502020204030204" pitchFamily="34" charset="0"/>
                      </a:endParaRP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HK" sz="1000" u="none" strike="noStrike">
                          <a:effectLst/>
                        </a:rPr>
                        <a:t>Static</a:t>
                      </a:r>
                      <a:endParaRPr lang="en-HK" sz="1000" b="0" i="0" u="none" strike="noStrike">
                        <a:solidFill>
                          <a:srgbClr val="000000"/>
                        </a:solidFill>
                        <a:effectLst/>
                        <a:latin typeface="Calibri" panose="020F0502020204030204" pitchFamily="34" charset="0"/>
                      </a:endParaRP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04665"/>
                  </a:ext>
                </a:extLst>
              </a:tr>
              <a:tr h="181292">
                <a:tc>
                  <a:txBody>
                    <a:bodyPr/>
                    <a:lstStyle/>
                    <a:p>
                      <a:pPr algn="ctr" fontAlgn="b"/>
                      <a:r>
                        <a:rPr lang="en-HK" sz="1000" u="none" strike="noStrike" dirty="0">
                          <a:effectLst/>
                        </a:rPr>
                        <a:t>name</a:t>
                      </a:r>
                      <a:endParaRPr lang="en-HK" sz="1000" b="0" i="0" u="none" strike="noStrike" dirty="0">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HK" sz="1000" u="none" strike="noStrike">
                          <a:effectLst/>
                        </a:rPr>
                        <a:t>size</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HK" sz="1000" u="none" strike="noStrike" dirty="0">
                          <a:effectLst/>
                        </a:rPr>
                        <a:t>time(s)</a:t>
                      </a:r>
                      <a:endParaRPr lang="en-HK" sz="1000" b="0" i="0" u="none" strike="noStrike" dirty="0">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HK" sz="1000" u="none" strike="noStrike" dirty="0">
                          <a:effectLst/>
                        </a:rPr>
                        <a:t>time(s)</a:t>
                      </a:r>
                      <a:endParaRPr lang="en-HK" sz="1000" b="0" i="0" u="none" strike="noStrike" dirty="0">
                        <a:solidFill>
                          <a:srgbClr val="000000"/>
                        </a:solidFill>
                        <a:effectLst/>
                        <a:latin typeface="Calibri" panose="020F0502020204030204" pitchFamily="34" charset="0"/>
                      </a:endParaRP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HK" sz="1000" u="none" strike="noStrike" dirty="0">
                          <a:effectLst/>
                        </a:rPr>
                        <a:t>time(s)</a:t>
                      </a:r>
                      <a:endParaRPr lang="en-HK" sz="1000" b="0" i="0" u="none" strike="noStrike" dirty="0">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HK" sz="1000" u="none" strike="noStrike" dirty="0">
                          <a:effectLst/>
                        </a:rPr>
                        <a:t>time(s)</a:t>
                      </a:r>
                      <a:endParaRPr lang="en-HK" sz="1000" b="0" i="0" u="none" strike="noStrike" dirty="0">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HK" sz="1000" u="none" strike="noStrike" dirty="0">
                          <a:effectLst/>
                        </a:rPr>
                        <a:t>time(s)</a:t>
                      </a:r>
                      <a:endParaRPr lang="en-HK" sz="1000" b="0" i="0" u="none" strike="noStrike" dirty="0">
                        <a:solidFill>
                          <a:srgbClr val="000000"/>
                        </a:solidFill>
                        <a:effectLst/>
                        <a:latin typeface="Calibri" panose="020F0502020204030204" pitchFamily="34" charset="0"/>
                      </a:endParaRP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HK" sz="1000" u="none" strike="noStrike" dirty="0">
                          <a:effectLst/>
                        </a:rPr>
                        <a:t>time(s)</a:t>
                      </a:r>
                      <a:endParaRPr lang="en-HK" sz="1000" b="0" i="0" u="none" strike="noStrike" dirty="0">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HK" sz="1000" u="none" strike="noStrike" dirty="0">
                          <a:effectLst/>
                        </a:rPr>
                        <a:t>time(s)</a:t>
                      </a:r>
                      <a:endParaRPr lang="en-HK" sz="1000" b="0" i="0" u="none" strike="noStrike" dirty="0">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HK" sz="1000" u="none" strike="noStrike" dirty="0">
                          <a:effectLst/>
                        </a:rPr>
                        <a:t>time(s)</a:t>
                      </a:r>
                      <a:endParaRPr lang="en-HK" sz="1000" b="0" i="0" u="none" strike="noStrike" dirty="0">
                        <a:solidFill>
                          <a:srgbClr val="000000"/>
                        </a:solidFill>
                        <a:effectLst/>
                        <a:latin typeface="Calibri" panose="020F0502020204030204" pitchFamily="34" charset="0"/>
                      </a:endParaRP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HK" sz="1000" u="none" strike="noStrike" dirty="0">
                          <a:effectLst/>
                        </a:rPr>
                        <a:t>time(s)</a:t>
                      </a:r>
                      <a:endParaRPr lang="en-HK" sz="1000" b="0" i="0" u="none" strike="noStrike" dirty="0">
                        <a:solidFill>
                          <a:srgbClr val="000000"/>
                        </a:solidFill>
                        <a:effectLst/>
                        <a:latin typeface="Calibri" panose="020F0502020204030204" pitchFamily="34" charset="0"/>
                      </a:endParaRP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1160611"/>
                  </a:ext>
                </a:extLst>
              </a:tr>
              <a:tr h="176459">
                <a:tc>
                  <a:txBody>
                    <a:bodyPr/>
                    <a:lstStyle/>
                    <a:p>
                      <a:pPr algn="ctr" fontAlgn="ctr"/>
                      <a:r>
                        <a:rPr lang="en-HK" sz="1000" u="none" strike="noStrike">
                          <a:effectLst/>
                        </a:rPr>
                        <a:t>div</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HK" sz="1000" u="none" strike="noStrike">
                          <a:effectLst/>
                        </a:rPr>
                        <a:t>57,247</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HK" sz="1000" u="none" strike="noStrike" dirty="0">
                          <a:effectLst/>
                        </a:rPr>
                        <a:t>0.69</a:t>
                      </a:r>
                      <a:endParaRPr lang="en-HK" sz="1000" b="0" i="0" u="none" strike="noStrike" dirty="0">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ctr"/>
                      <a:r>
                        <a:rPr lang="en-HK" sz="1000" u="none" strike="noStrike">
                          <a:effectLst/>
                        </a:rPr>
                        <a:t>0.55</a:t>
                      </a:r>
                      <a:endParaRPr lang="en-HK" sz="1000" b="0" i="0" u="none" strike="noStrike">
                        <a:solidFill>
                          <a:srgbClr val="000000"/>
                        </a:solidFill>
                        <a:effectLst/>
                        <a:latin typeface="Calibri" panose="020F0502020204030204" pitchFamily="34" charset="0"/>
                      </a:endParaRP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r" fontAlgn="ctr"/>
                      <a:r>
                        <a:rPr lang="en-HK" sz="1000" u="none" strike="noStrike" dirty="0">
                          <a:effectLst/>
                        </a:rPr>
                        <a:t>0.96</a:t>
                      </a:r>
                      <a:endParaRPr lang="en-HK" sz="1000" b="0" i="0" u="none" strike="noStrike" dirty="0">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HK" sz="1000" u="none" strike="noStrike">
                          <a:effectLst/>
                        </a:rPr>
                        <a:t>3.32</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ctr"/>
                      <a:r>
                        <a:rPr lang="en-HK" sz="1000" u="none" strike="noStrike">
                          <a:effectLst/>
                        </a:rPr>
                        <a:t>3.04</a:t>
                      </a:r>
                      <a:endParaRPr lang="en-HK" sz="1000" b="0" i="0" u="none" strike="noStrike">
                        <a:solidFill>
                          <a:srgbClr val="000000"/>
                        </a:solidFill>
                        <a:effectLst/>
                        <a:latin typeface="Calibri" panose="020F0502020204030204" pitchFamily="34" charset="0"/>
                      </a:endParaRP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r" fontAlgn="ctr"/>
                      <a:r>
                        <a:rPr lang="en-HK" sz="1000" u="none" strike="noStrike">
                          <a:effectLst/>
                        </a:rPr>
                        <a:t>4.96</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HK" sz="1000" u="none" strike="noStrike">
                          <a:effectLst/>
                        </a:rPr>
                        <a:t>17.31</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ctr"/>
                      <a:r>
                        <a:rPr lang="en-HK" sz="1000" u="none" strike="noStrike">
                          <a:effectLst/>
                        </a:rPr>
                        <a:t>15.91</a:t>
                      </a:r>
                      <a:endParaRPr lang="en-HK" sz="1000" b="0" i="0" u="none" strike="noStrike">
                        <a:solidFill>
                          <a:srgbClr val="000000"/>
                        </a:solidFill>
                        <a:effectLst/>
                        <a:latin typeface="Calibri" panose="020F0502020204030204" pitchFamily="34" charset="0"/>
                      </a:endParaRP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r" fontAlgn="ctr"/>
                      <a:r>
                        <a:rPr lang="en-HK" sz="1000" u="none" strike="noStrike">
                          <a:effectLst/>
                        </a:rPr>
                        <a:t>32.58</a:t>
                      </a:r>
                      <a:endParaRPr lang="en-HK" sz="1000" b="0" i="0" u="none" strike="noStrike">
                        <a:solidFill>
                          <a:srgbClr val="000000"/>
                        </a:solidFill>
                        <a:effectLst/>
                        <a:latin typeface="Calibri" panose="020F0502020204030204" pitchFamily="34" charset="0"/>
                      </a:endParaRPr>
                    </a:p>
                  </a:txBody>
                  <a:tcPr marL="5443" marR="5443" marT="5443"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71855253"/>
                  </a:ext>
                </a:extLst>
              </a:tr>
              <a:tr h="176459">
                <a:tc>
                  <a:txBody>
                    <a:bodyPr/>
                    <a:lstStyle/>
                    <a:p>
                      <a:pPr algn="ctr" fontAlgn="ctr"/>
                      <a:r>
                        <a:rPr lang="en-HK" sz="1000" u="none" strike="noStrike">
                          <a:effectLst/>
                        </a:rPr>
                        <a:t>hyp</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b"/>
                      <a:r>
                        <a:rPr lang="en-HK" sz="1000" u="none" strike="noStrike">
                          <a:effectLst/>
                        </a:rPr>
                        <a:t>214,335</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000" u="none" strike="noStrike" dirty="0">
                          <a:effectLst/>
                        </a:rPr>
                        <a:t>4.47</a:t>
                      </a:r>
                      <a:endParaRPr lang="en-HK" sz="1000" b="0" i="0" u="none" strike="noStrike" dirty="0">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dirty="0">
                          <a:effectLst/>
                        </a:rPr>
                        <a:t>3.49</a:t>
                      </a:r>
                      <a:endParaRPr lang="en-HK" sz="1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r" fontAlgn="ctr"/>
                      <a:r>
                        <a:rPr lang="en-HK" sz="1000" u="none" strike="noStrike" dirty="0">
                          <a:effectLst/>
                        </a:rPr>
                        <a:t>4.77</a:t>
                      </a:r>
                      <a:endParaRPr lang="en-HK" sz="1000" b="0" i="0" u="none" strike="noStrike" dirty="0">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dirty="0">
                          <a:effectLst/>
                        </a:rPr>
                        <a:t>32.58</a:t>
                      </a:r>
                      <a:endParaRPr lang="en-HK" sz="1000" b="0" i="0" u="none" strike="noStrike" dirty="0">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a:effectLst/>
                        </a:rPr>
                        <a:t>29.15</a:t>
                      </a:r>
                      <a:endParaRPr lang="en-HK" sz="1000" b="0" i="0" u="none" strike="noStrike">
                        <a:solidFill>
                          <a:srgbClr val="000000"/>
                        </a:solidFill>
                        <a:effectLst/>
                        <a:latin typeface="Calibri" panose="020F0502020204030204" pitchFamily="34" charset="0"/>
                      </a:endParaRPr>
                    </a:p>
                  </a:txBody>
                  <a:tcPr marL="5443" marR="5443" marT="5443" marB="0" anchor="ctr"/>
                </a:tc>
                <a:tc>
                  <a:txBody>
                    <a:bodyPr/>
                    <a:lstStyle/>
                    <a:p>
                      <a:pPr algn="r" fontAlgn="ctr"/>
                      <a:r>
                        <a:rPr lang="en-HK" sz="1000" u="none" strike="noStrike">
                          <a:effectLst/>
                        </a:rPr>
                        <a:t>35.38</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a:effectLst/>
                        </a:rPr>
                        <a:t>465.19</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a:effectLst/>
                        </a:rPr>
                        <a:t>442.62</a:t>
                      </a:r>
                      <a:endParaRPr lang="en-HK" sz="1000" b="0" i="0" u="none" strike="noStrike">
                        <a:solidFill>
                          <a:srgbClr val="000000"/>
                        </a:solidFill>
                        <a:effectLst/>
                        <a:latin typeface="Calibri" panose="020F0502020204030204" pitchFamily="34" charset="0"/>
                      </a:endParaRPr>
                    </a:p>
                  </a:txBody>
                  <a:tcPr marL="5443" marR="5443" marT="5443" marB="0" anchor="ctr"/>
                </a:tc>
                <a:tc>
                  <a:txBody>
                    <a:bodyPr/>
                    <a:lstStyle/>
                    <a:p>
                      <a:pPr algn="r" fontAlgn="ctr"/>
                      <a:r>
                        <a:rPr lang="en-HK" sz="1000" u="none" strike="noStrike">
                          <a:effectLst/>
                        </a:rPr>
                        <a:t>496.99</a:t>
                      </a:r>
                      <a:endParaRPr lang="en-HK" sz="1000" b="0" i="0" u="none" strike="noStrike">
                        <a:solidFill>
                          <a:srgbClr val="000000"/>
                        </a:solidFill>
                        <a:effectLst/>
                        <a:latin typeface="Calibri" panose="020F0502020204030204" pitchFamily="34" charset="0"/>
                      </a:endParaRPr>
                    </a:p>
                  </a:txBody>
                  <a:tcPr marL="5443" marR="5443" marT="5443" marB="0" anchor="ctr"/>
                </a:tc>
                <a:extLst>
                  <a:ext uri="{0D108BD9-81ED-4DB2-BD59-A6C34878D82A}">
                    <a16:rowId xmlns:a16="http://schemas.microsoft.com/office/drawing/2014/main" val="1925766541"/>
                  </a:ext>
                </a:extLst>
              </a:tr>
              <a:tr h="176459">
                <a:tc>
                  <a:txBody>
                    <a:bodyPr/>
                    <a:lstStyle/>
                    <a:p>
                      <a:pPr algn="ctr" fontAlgn="ctr"/>
                      <a:r>
                        <a:rPr lang="en-HK" sz="1000" u="none" strike="noStrike">
                          <a:effectLst/>
                        </a:rPr>
                        <a:t>log2</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b"/>
                      <a:r>
                        <a:rPr lang="en-HK" sz="1000" u="none" strike="noStrike">
                          <a:effectLst/>
                        </a:rPr>
                        <a:t>32,060</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000" u="none" strike="noStrike">
                          <a:effectLst/>
                        </a:rPr>
                        <a:t>1.10</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dirty="0">
                          <a:effectLst/>
                        </a:rPr>
                        <a:t>0.92</a:t>
                      </a:r>
                      <a:endParaRPr lang="en-HK" sz="1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r" fontAlgn="ctr"/>
                      <a:r>
                        <a:rPr lang="en-HK" sz="1000" u="none" strike="noStrike" dirty="0">
                          <a:effectLst/>
                        </a:rPr>
                        <a:t>0.94</a:t>
                      </a:r>
                      <a:endParaRPr lang="en-HK" sz="1000" b="0" i="0" u="none" strike="noStrike" dirty="0">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dirty="0">
                          <a:effectLst/>
                        </a:rPr>
                        <a:t>17.83</a:t>
                      </a:r>
                      <a:endParaRPr lang="en-HK" sz="1000" b="0" i="0" u="none" strike="noStrike" dirty="0">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dirty="0">
                          <a:effectLst/>
                        </a:rPr>
                        <a:t>15.59</a:t>
                      </a:r>
                      <a:endParaRPr lang="en-HK" sz="1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r" fontAlgn="ctr"/>
                      <a:r>
                        <a:rPr lang="en-HK" sz="1000" u="none" strike="noStrike" dirty="0">
                          <a:effectLst/>
                        </a:rPr>
                        <a:t>12.90</a:t>
                      </a:r>
                      <a:endParaRPr lang="en-HK" sz="1000" b="0" i="0" u="none" strike="noStrike" dirty="0">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a:effectLst/>
                        </a:rPr>
                        <a:t>83.94</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a:effectLst/>
                        </a:rPr>
                        <a:t>79.28</a:t>
                      </a:r>
                      <a:endParaRPr lang="en-HK" sz="1000" b="0" i="0" u="none" strike="noStrike">
                        <a:solidFill>
                          <a:srgbClr val="000000"/>
                        </a:solidFill>
                        <a:effectLst/>
                        <a:latin typeface="Calibri" panose="020F0502020204030204" pitchFamily="34" charset="0"/>
                      </a:endParaRPr>
                    </a:p>
                  </a:txBody>
                  <a:tcPr marL="5443" marR="5443" marT="5443" marB="0" anchor="ctr"/>
                </a:tc>
                <a:tc>
                  <a:txBody>
                    <a:bodyPr/>
                    <a:lstStyle/>
                    <a:p>
                      <a:pPr algn="r" fontAlgn="ctr"/>
                      <a:r>
                        <a:rPr lang="en-HK" sz="1000" u="none" strike="noStrike">
                          <a:effectLst/>
                        </a:rPr>
                        <a:t>82.82</a:t>
                      </a:r>
                      <a:endParaRPr lang="en-HK" sz="1000" b="0" i="0" u="none" strike="noStrike">
                        <a:solidFill>
                          <a:srgbClr val="000000"/>
                        </a:solidFill>
                        <a:effectLst/>
                        <a:latin typeface="Calibri" panose="020F0502020204030204" pitchFamily="34" charset="0"/>
                      </a:endParaRPr>
                    </a:p>
                  </a:txBody>
                  <a:tcPr marL="5443" marR="5443" marT="5443" marB="0" anchor="ctr"/>
                </a:tc>
                <a:extLst>
                  <a:ext uri="{0D108BD9-81ED-4DB2-BD59-A6C34878D82A}">
                    <a16:rowId xmlns:a16="http://schemas.microsoft.com/office/drawing/2014/main" val="80560227"/>
                  </a:ext>
                </a:extLst>
              </a:tr>
              <a:tr h="176459">
                <a:tc>
                  <a:txBody>
                    <a:bodyPr/>
                    <a:lstStyle/>
                    <a:p>
                      <a:pPr algn="ctr" fontAlgn="ctr"/>
                      <a:r>
                        <a:rPr lang="en-HK" sz="1000" u="none" strike="noStrike">
                          <a:effectLst/>
                        </a:rPr>
                        <a:t>multiplier</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b"/>
                      <a:r>
                        <a:rPr lang="en-HK" sz="1000" u="none" strike="noStrike">
                          <a:effectLst/>
                        </a:rPr>
                        <a:t>27,062</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000" u="none" strike="noStrike">
                          <a:effectLst/>
                        </a:rPr>
                        <a:t>0.78</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dirty="0">
                          <a:effectLst/>
                        </a:rPr>
                        <a:t>0.72</a:t>
                      </a:r>
                      <a:endParaRPr lang="en-HK" sz="1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r" fontAlgn="ctr"/>
                      <a:r>
                        <a:rPr lang="en-HK" sz="1000" u="none" strike="noStrike" dirty="0">
                          <a:effectLst/>
                        </a:rPr>
                        <a:t>0.67</a:t>
                      </a:r>
                      <a:endParaRPr lang="en-HK" sz="1000" b="0" i="0" u="none" strike="noStrike" dirty="0">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dirty="0">
                          <a:effectLst/>
                        </a:rPr>
                        <a:t>14.58</a:t>
                      </a:r>
                      <a:endParaRPr lang="en-HK" sz="1000" b="0" i="0" u="none" strike="noStrike" dirty="0">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dirty="0">
                          <a:effectLst/>
                        </a:rPr>
                        <a:t>13.10</a:t>
                      </a:r>
                      <a:endParaRPr lang="en-HK" sz="1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r" fontAlgn="ctr"/>
                      <a:r>
                        <a:rPr lang="en-HK" sz="1000" u="none" strike="noStrike" dirty="0">
                          <a:effectLst/>
                        </a:rPr>
                        <a:t>10.50</a:t>
                      </a:r>
                      <a:endParaRPr lang="en-HK" sz="1000" b="0" i="0" u="none" strike="noStrike" dirty="0">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a:effectLst/>
                        </a:rPr>
                        <a:t>75.39</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dirty="0">
                          <a:effectLst/>
                        </a:rPr>
                        <a:t>72.42</a:t>
                      </a:r>
                      <a:endParaRPr lang="en-HK" sz="1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r" fontAlgn="ctr"/>
                      <a:r>
                        <a:rPr lang="en-HK" sz="1000" u="none" strike="noStrike">
                          <a:effectLst/>
                        </a:rPr>
                        <a:t>74.38</a:t>
                      </a:r>
                      <a:endParaRPr lang="en-HK" sz="1000" b="0" i="0" u="none" strike="noStrike">
                        <a:solidFill>
                          <a:srgbClr val="000000"/>
                        </a:solidFill>
                        <a:effectLst/>
                        <a:latin typeface="Calibri" panose="020F0502020204030204" pitchFamily="34" charset="0"/>
                      </a:endParaRPr>
                    </a:p>
                  </a:txBody>
                  <a:tcPr marL="5443" marR="5443" marT="5443" marB="0" anchor="ctr"/>
                </a:tc>
                <a:extLst>
                  <a:ext uri="{0D108BD9-81ED-4DB2-BD59-A6C34878D82A}">
                    <a16:rowId xmlns:a16="http://schemas.microsoft.com/office/drawing/2014/main" val="2264479710"/>
                  </a:ext>
                </a:extLst>
              </a:tr>
              <a:tr h="176459">
                <a:tc>
                  <a:txBody>
                    <a:bodyPr/>
                    <a:lstStyle/>
                    <a:p>
                      <a:pPr algn="ctr" fontAlgn="ctr"/>
                      <a:r>
                        <a:rPr lang="en-HK" sz="1000" u="none" strike="noStrike">
                          <a:effectLst/>
                        </a:rPr>
                        <a:t>square</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b"/>
                      <a:r>
                        <a:rPr lang="en-HK" sz="1000" u="none" strike="noStrike">
                          <a:effectLst/>
                        </a:rPr>
                        <a:t>18,484</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000" u="none" strike="noStrike">
                          <a:effectLst/>
                        </a:rPr>
                        <a:t>0.34</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a:effectLst/>
                        </a:rPr>
                        <a:t>0.37</a:t>
                      </a:r>
                      <a:endParaRPr lang="en-HK" sz="1000" b="0" i="0" u="none" strike="noStrike">
                        <a:solidFill>
                          <a:srgbClr val="000000"/>
                        </a:solidFill>
                        <a:effectLst/>
                        <a:latin typeface="Calibri" panose="020F0502020204030204" pitchFamily="34" charset="0"/>
                      </a:endParaRPr>
                    </a:p>
                  </a:txBody>
                  <a:tcPr marL="5443" marR="5443" marT="5443" marB="0" anchor="ctr"/>
                </a:tc>
                <a:tc>
                  <a:txBody>
                    <a:bodyPr/>
                    <a:lstStyle/>
                    <a:p>
                      <a:pPr algn="r" fontAlgn="ctr"/>
                      <a:r>
                        <a:rPr lang="en-HK" sz="1000" u="none" strike="noStrike">
                          <a:effectLst/>
                        </a:rPr>
                        <a:t>0.40</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dirty="0">
                          <a:effectLst/>
                        </a:rPr>
                        <a:t>6.33</a:t>
                      </a:r>
                      <a:endParaRPr lang="en-HK" sz="1000" b="0" i="0" u="none" strike="noStrike" dirty="0">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dirty="0">
                          <a:effectLst/>
                        </a:rPr>
                        <a:t>6.81</a:t>
                      </a:r>
                      <a:endParaRPr lang="en-HK" sz="1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r" fontAlgn="ctr"/>
                      <a:r>
                        <a:rPr lang="en-HK" sz="1000" u="none" strike="noStrike" dirty="0">
                          <a:effectLst/>
                        </a:rPr>
                        <a:t>6.01</a:t>
                      </a:r>
                      <a:endParaRPr lang="en-HK" sz="1000" b="0" i="0" u="none" strike="noStrike" dirty="0">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a:effectLst/>
                        </a:rPr>
                        <a:t>46.40</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a:effectLst/>
                        </a:rPr>
                        <a:t>47.95</a:t>
                      </a:r>
                      <a:endParaRPr lang="en-HK" sz="1000" b="0" i="0" u="none" strike="noStrike">
                        <a:solidFill>
                          <a:srgbClr val="000000"/>
                        </a:solidFill>
                        <a:effectLst/>
                        <a:latin typeface="Calibri" panose="020F0502020204030204" pitchFamily="34" charset="0"/>
                      </a:endParaRPr>
                    </a:p>
                  </a:txBody>
                  <a:tcPr marL="5443" marR="5443" marT="5443" marB="0" anchor="ctr"/>
                </a:tc>
                <a:tc>
                  <a:txBody>
                    <a:bodyPr/>
                    <a:lstStyle/>
                    <a:p>
                      <a:pPr algn="r" fontAlgn="ctr"/>
                      <a:r>
                        <a:rPr lang="en-HK" sz="1000" u="none" strike="noStrike">
                          <a:effectLst/>
                        </a:rPr>
                        <a:t>49.29</a:t>
                      </a:r>
                      <a:endParaRPr lang="en-HK" sz="1000" b="0" i="0" u="none" strike="noStrike">
                        <a:solidFill>
                          <a:srgbClr val="000000"/>
                        </a:solidFill>
                        <a:effectLst/>
                        <a:latin typeface="Calibri" panose="020F0502020204030204" pitchFamily="34" charset="0"/>
                      </a:endParaRPr>
                    </a:p>
                  </a:txBody>
                  <a:tcPr marL="5443" marR="5443" marT="5443" marB="0" anchor="ctr"/>
                </a:tc>
                <a:extLst>
                  <a:ext uri="{0D108BD9-81ED-4DB2-BD59-A6C34878D82A}">
                    <a16:rowId xmlns:a16="http://schemas.microsoft.com/office/drawing/2014/main" val="2112463730"/>
                  </a:ext>
                </a:extLst>
              </a:tr>
              <a:tr h="176459">
                <a:tc>
                  <a:txBody>
                    <a:bodyPr/>
                    <a:lstStyle/>
                    <a:p>
                      <a:pPr algn="ctr" fontAlgn="ctr"/>
                      <a:r>
                        <a:rPr lang="en-HK" sz="1000" u="none" strike="noStrike">
                          <a:effectLst/>
                        </a:rPr>
                        <a:t>b17</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b"/>
                      <a:r>
                        <a:rPr lang="en-HK" sz="1000" u="none" strike="noStrike">
                          <a:effectLst/>
                        </a:rPr>
                        <a:t>52,323</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000" u="none" strike="noStrike">
                          <a:effectLst/>
                        </a:rPr>
                        <a:t>1.60</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dirty="0">
                          <a:effectLst/>
                        </a:rPr>
                        <a:t>1.40</a:t>
                      </a:r>
                      <a:endParaRPr lang="en-HK" sz="1000" b="0" i="0" u="none" strike="noStrike" dirty="0">
                        <a:solidFill>
                          <a:srgbClr val="000000"/>
                        </a:solidFill>
                        <a:effectLst/>
                        <a:latin typeface="Calibri" panose="020F0502020204030204" pitchFamily="34" charset="0"/>
                      </a:endParaRP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0.90</a:t>
                      </a: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dirty="0">
                          <a:effectLst/>
                        </a:rPr>
                        <a:t>14.05</a:t>
                      </a:r>
                      <a:endParaRPr lang="en-HK" sz="1000" b="0" i="0" u="none" strike="noStrike" dirty="0">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dirty="0">
                          <a:effectLst/>
                        </a:rPr>
                        <a:t>14.06</a:t>
                      </a:r>
                      <a:endParaRPr lang="en-HK" sz="1000" b="0" i="0" u="none" strike="noStrike" dirty="0">
                        <a:solidFill>
                          <a:srgbClr val="000000"/>
                        </a:solidFill>
                        <a:effectLst/>
                        <a:latin typeface="Calibri" panose="020F0502020204030204" pitchFamily="34" charset="0"/>
                      </a:endParaRP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4.73</a:t>
                      </a: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a:effectLst/>
                        </a:rPr>
                        <a:t>43.50</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dirty="0">
                          <a:effectLst/>
                        </a:rPr>
                        <a:t>45.70</a:t>
                      </a:r>
                      <a:endParaRPr lang="en-HK" sz="1000" b="0" i="0" u="none" strike="noStrike" dirty="0">
                        <a:solidFill>
                          <a:srgbClr val="000000"/>
                        </a:solidFill>
                        <a:effectLst/>
                        <a:latin typeface="Calibri" panose="020F0502020204030204" pitchFamily="34" charset="0"/>
                      </a:endParaRP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27.72</a:t>
                      </a:r>
                    </a:p>
                  </a:txBody>
                  <a:tcPr marL="5443" marR="5443" marT="5443" marB="0" anchor="ctr"/>
                </a:tc>
                <a:extLst>
                  <a:ext uri="{0D108BD9-81ED-4DB2-BD59-A6C34878D82A}">
                    <a16:rowId xmlns:a16="http://schemas.microsoft.com/office/drawing/2014/main" val="3177279201"/>
                  </a:ext>
                </a:extLst>
              </a:tr>
              <a:tr h="176459">
                <a:tc>
                  <a:txBody>
                    <a:bodyPr/>
                    <a:lstStyle/>
                    <a:p>
                      <a:pPr algn="ctr" fontAlgn="ctr"/>
                      <a:r>
                        <a:rPr lang="en-HK" sz="1000" u="none" strike="noStrike">
                          <a:effectLst/>
                        </a:rPr>
                        <a:t>b17_1</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b"/>
                      <a:r>
                        <a:rPr lang="en-HK" sz="1000" u="none" strike="noStrike">
                          <a:effectLst/>
                        </a:rPr>
                        <a:t>52,166</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000" u="none" strike="noStrike">
                          <a:effectLst/>
                        </a:rPr>
                        <a:t>1.61</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dirty="0">
                          <a:effectLst/>
                        </a:rPr>
                        <a:t>1.40</a:t>
                      </a:r>
                      <a:endParaRPr lang="en-HK" sz="1000" b="0" i="0" u="none" strike="noStrike" dirty="0">
                        <a:solidFill>
                          <a:srgbClr val="000000"/>
                        </a:solidFill>
                        <a:effectLst/>
                        <a:latin typeface="Calibri" panose="020F0502020204030204" pitchFamily="34" charset="0"/>
                      </a:endParaRP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0.89</a:t>
                      </a: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a:effectLst/>
                        </a:rPr>
                        <a:t>13.81</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dirty="0">
                          <a:effectLst/>
                        </a:rPr>
                        <a:t>13.83</a:t>
                      </a:r>
                      <a:endParaRPr lang="en-HK" sz="1000" b="0" i="0" u="none" strike="noStrike" dirty="0">
                        <a:solidFill>
                          <a:srgbClr val="000000"/>
                        </a:solidFill>
                        <a:effectLst/>
                        <a:latin typeface="Calibri" panose="020F0502020204030204" pitchFamily="34" charset="0"/>
                      </a:endParaRP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4.78</a:t>
                      </a: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a:effectLst/>
                        </a:rPr>
                        <a:t>43.04</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a:effectLst/>
                        </a:rPr>
                        <a:t>46.72</a:t>
                      </a:r>
                      <a:endParaRPr lang="en-HK" sz="1000" b="0" i="0" u="none" strike="noStrike">
                        <a:solidFill>
                          <a:srgbClr val="000000"/>
                        </a:solidFill>
                        <a:effectLst/>
                        <a:latin typeface="Calibri" panose="020F0502020204030204" pitchFamily="34" charset="0"/>
                      </a:endParaRP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27.90</a:t>
                      </a:r>
                    </a:p>
                  </a:txBody>
                  <a:tcPr marL="5443" marR="5443" marT="5443" marB="0" anchor="ctr"/>
                </a:tc>
                <a:extLst>
                  <a:ext uri="{0D108BD9-81ED-4DB2-BD59-A6C34878D82A}">
                    <a16:rowId xmlns:a16="http://schemas.microsoft.com/office/drawing/2014/main" val="40280328"/>
                  </a:ext>
                </a:extLst>
              </a:tr>
              <a:tr h="176459">
                <a:tc>
                  <a:txBody>
                    <a:bodyPr/>
                    <a:lstStyle/>
                    <a:p>
                      <a:pPr algn="ctr" fontAlgn="ctr"/>
                      <a:r>
                        <a:rPr lang="en-HK" sz="1000" u="none" strike="noStrike">
                          <a:effectLst/>
                        </a:rPr>
                        <a:t>b18</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b"/>
                      <a:r>
                        <a:rPr lang="en-HK" sz="1000" u="none" strike="noStrike">
                          <a:effectLst/>
                        </a:rPr>
                        <a:t>133,081</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4.13</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ctr" latinLnBrk="0" hangingPunct="1"/>
                      <a:r>
                        <a:rPr lang="en-HK" sz="1000" u="none" strike="noStrike" kern="1200" dirty="0">
                          <a:solidFill>
                            <a:schemeClr val="dk1"/>
                          </a:solidFill>
                          <a:effectLst/>
                          <a:latin typeface="+mn-lt"/>
                          <a:ea typeface="+mn-ea"/>
                          <a:cs typeface="+mn-cs"/>
                        </a:rPr>
                        <a:t>3.56</a:t>
                      </a:r>
                    </a:p>
                  </a:txBody>
                  <a:tcPr marL="5443" marR="5443" marT="5443" marB="0" anchor="ctr"/>
                </a:tc>
                <a:tc>
                  <a:txBody>
                    <a:bodyPr/>
                    <a:lstStyle/>
                    <a:p>
                      <a:pPr algn="r" fontAlgn="ctr"/>
                      <a:r>
                        <a:rPr lang="en-HK" sz="1000" b="1" u="none" strike="noStrike" dirty="0">
                          <a:solidFill>
                            <a:srgbClr val="FF0000"/>
                          </a:solidFill>
                          <a:effectLst/>
                        </a:rPr>
                        <a:t>2.51</a:t>
                      </a:r>
                      <a:endParaRPr lang="en-HK" sz="1000" b="1" i="0" u="none" strike="noStrike" dirty="0">
                        <a:solidFill>
                          <a:srgbClr val="FF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37.57</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ctr" latinLnBrk="0" hangingPunct="1"/>
                      <a:r>
                        <a:rPr lang="en-HK" sz="1000" u="none" strike="noStrike" kern="1200" dirty="0">
                          <a:solidFill>
                            <a:schemeClr val="dk1"/>
                          </a:solidFill>
                          <a:effectLst/>
                          <a:latin typeface="+mn-lt"/>
                          <a:ea typeface="+mn-ea"/>
                          <a:cs typeface="+mn-cs"/>
                        </a:rPr>
                        <a:t>37.16</a:t>
                      </a:r>
                    </a:p>
                  </a:txBody>
                  <a:tcPr marL="5443" marR="5443" marT="5443" marB="0" anchor="ctr"/>
                </a:tc>
                <a:tc>
                  <a:txBody>
                    <a:bodyPr/>
                    <a:lstStyle/>
                    <a:p>
                      <a:pPr algn="r" fontAlgn="ctr"/>
                      <a:r>
                        <a:rPr lang="en-HK" sz="1000" b="1" u="none" strike="noStrike" dirty="0">
                          <a:solidFill>
                            <a:srgbClr val="FF0000"/>
                          </a:solidFill>
                          <a:effectLst/>
                        </a:rPr>
                        <a:t>14.86</a:t>
                      </a:r>
                      <a:endParaRPr lang="en-HK" sz="1000" b="1" i="0" u="none" strike="noStrike" dirty="0">
                        <a:solidFill>
                          <a:srgbClr val="FF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136.75</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ctr" latinLnBrk="0" hangingPunct="1"/>
                      <a:r>
                        <a:rPr lang="en-HK" sz="1000" u="none" strike="noStrike" kern="1200" dirty="0">
                          <a:solidFill>
                            <a:schemeClr val="dk1"/>
                          </a:solidFill>
                          <a:effectLst/>
                          <a:latin typeface="+mn-lt"/>
                          <a:ea typeface="+mn-ea"/>
                          <a:cs typeface="+mn-cs"/>
                        </a:rPr>
                        <a:t>147.81</a:t>
                      </a: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96.68</a:t>
                      </a:r>
                    </a:p>
                  </a:txBody>
                  <a:tcPr marL="5443" marR="5443" marT="5443" marB="0" anchor="ctr"/>
                </a:tc>
                <a:extLst>
                  <a:ext uri="{0D108BD9-81ED-4DB2-BD59-A6C34878D82A}">
                    <a16:rowId xmlns:a16="http://schemas.microsoft.com/office/drawing/2014/main" val="3314584199"/>
                  </a:ext>
                </a:extLst>
              </a:tr>
              <a:tr h="176459">
                <a:tc>
                  <a:txBody>
                    <a:bodyPr/>
                    <a:lstStyle/>
                    <a:p>
                      <a:pPr algn="ctr" fontAlgn="ctr"/>
                      <a:r>
                        <a:rPr lang="en-HK" sz="1000" u="none" strike="noStrike">
                          <a:effectLst/>
                        </a:rPr>
                        <a:t>b18_1</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b"/>
                      <a:r>
                        <a:rPr lang="en-HK" sz="1000" u="none" strike="noStrike">
                          <a:effectLst/>
                        </a:rPr>
                        <a:t>133,391</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4.08</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ctr" latinLnBrk="0" hangingPunct="1"/>
                      <a:r>
                        <a:rPr lang="en-HK" sz="1000" u="none" strike="noStrike" kern="1200" dirty="0">
                          <a:solidFill>
                            <a:schemeClr val="dk1"/>
                          </a:solidFill>
                          <a:effectLst/>
                          <a:latin typeface="+mn-lt"/>
                          <a:ea typeface="+mn-ea"/>
                          <a:cs typeface="+mn-cs"/>
                        </a:rPr>
                        <a:t>3.54</a:t>
                      </a:r>
                    </a:p>
                  </a:txBody>
                  <a:tcPr marL="5443" marR="5443" marT="5443" marB="0" anchor="ctr"/>
                </a:tc>
                <a:tc>
                  <a:txBody>
                    <a:bodyPr/>
                    <a:lstStyle/>
                    <a:p>
                      <a:pPr algn="r" fontAlgn="ctr"/>
                      <a:r>
                        <a:rPr lang="en-HK" sz="1000" b="1" u="none" strike="noStrike" dirty="0">
                          <a:solidFill>
                            <a:srgbClr val="FF0000"/>
                          </a:solidFill>
                          <a:effectLst/>
                        </a:rPr>
                        <a:t>2.50</a:t>
                      </a:r>
                      <a:endParaRPr lang="en-HK" sz="1000" b="1" i="0" u="none" strike="noStrike" dirty="0">
                        <a:solidFill>
                          <a:srgbClr val="FF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35.19</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ctr" latinLnBrk="0" hangingPunct="1"/>
                      <a:r>
                        <a:rPr lang="en-HK" sz="1000" u="none" strike="noStrike" kern="1200" dirty="0">
                          <a:solidFill>
                            <a:schemeClr val="dk1"/>
                          </a:solidFill>
                          <a:effectLst/>
                          <a:latin typeface="+mn-lt"/>
                          <a:ea typeface="+mn-ea"/>
                          <a:cs typeface="+mn-cs"/>
                        </a:rPr>
                        <a:t>35.84</a:t>
                      </a:r>
                    </a:p>
                  </a:txBody>
                  <a:tcPr marL="5443" marR="5443" marT="5443" marB="0" anchor="ctr"/>
                </a:tc>
                <a:tc>
                  <a:txBody>
                    <a:bodyPr/>
                    <a:lstStyle/>
                    <a:p>
                      <a:pPr algn="r" fontAlgn="ctr"/>
                      <a:r>
                        <a:rPr lang="en-HK" sz="1000" b="1" u="none" strike="noStrike" dirty="0">
                          <a:solidFill>
                            <a:srgbClr val="FF0000"/>
                          </a:solidFill>
                          <a:effectLst/>
                        </a:rPr>
                        <a:t>14.63</a:t>
                      </a:r>
                      <a:endParaRPr lang="en-HK" sz="1000" b="1" i="0" u="none" strike="noStrike" dirty="0">
                        <a:solidFill>
                          <a:srgbClr val="FF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133.71</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ctr" latinLnBrk="0" hangingPunct="1"/>
                      <a:r>
                        <a:rPr lang="en-HK" sz="1000" u="none" strike="noStrike" kern="1200" dirty="0">
                          <a:solidFill>
                            <a:schemeClr val="dk1"/>
                          </a:solidFill>
                          <a:effectLst/>
                          <a:latin typeface="+mn-lt"/>
                          <a:ea typeface="+mn-ea"/>
                          <a:cs typeface="+mn-cs"/>
                        </a:rPr>
                        <a:t>140.97</a:t>
                      </a: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98.18</a:t>
                      </a:r>
                    </a:p>
                  </a:txBody>
                  <a:tcPr marL="5443" marR="5443" marT="5443" marB="0" anchor="ctr"/>
                </a:tc>
                <a:extLst>
                  <a:ext uri="{0D108BD9-81ED-4DB2-BD59-A6C34878D82A}">
                    <a16:rowId xmlns:a16="http://schemas.microsoft.com/office/drawing/2014/main" val="2575956833"/>
                  </a:ext>
                </a:extLst>
              </a:tr>
              <a:tr h="176459">
                <a:tc>
                  <a:txBody>
                    <a:bodyPr/>
                    <a:lstStyle/>
                    <a:p>
                      <a:pPr algn="ctr" fontAlgn="ctr"/>
                      <a:r>
                        <a:rPr lang="en-HK" sz="1000" u="none" strike="noStrike">
                          <a:effectLst/>
                        </a:rPr>
                        <a:t>b19</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b"/>
                      <a:r>
                        <a:rPr lang="en-HK" sz="1000" u="none" strike="noStrike">
                          <a:effectLst/>
                        </a:rPr>
                        <a:t>261,297</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000" u="none" strike="noStrike">
                          <a:effectLst/>
                        </a:rPr>
                        <a:t>8.52</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dirty="0">
                          <a:effectLst/>
                        </a:rPr>
                        <a:t>7.01</a:t>
                      </a:r>
                      <a:endParaRPr lang="en-HK" sz="1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r" fontAlgn="ctr"/>
                      <a:r>
                        <a:rPr lang="en-HK" sz="1000" b="1" u="none" strike="noStrike" kern="1200" dirty="0">
                          <a:solidFill>
                            <a:srgbClr val="FF0000"/>
                          </a:solidFill>
                          <a:effectLst/>
                          <a:latin typeface="+mn-lt"/>
                          <a:ea typeface="+mn-ea"/>
                          <a:cs typeface="+mn-cs"/>
                        </a:rPr>
                        <a:t>5.08</a:t>
                      </a: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a:effectLst/>
                        </a:rPr>
                        <a:t>75.72</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dirty="0">
                          <a:effectLst/>
                        </a:rPr>
                        <a:t>72.70</a:t>
                      </a:r>
                      <a:endParaRPr lang="en-HK" sz="1000" b="0" i="0" u="none" strike="noStrike" dirty="0">
                        <a:solidFill>
                          <a:srgbClr val="000000"/>
                        </a:solidFill>
                        <a:effectLst/>
                        <a:latin typeface="Calibri" panose="020F0502020204030204" pitchFamily="34" charset="0"/>
                      </a:endParaRPr>
                    </a:p>
                  </a:txBody>
                  <a:tcPr marL="5443" marR="5443" marT="5443" marB="0" anchor="ctr"/>
                </a:tc>
                <a:tc>
                  <a:txBody>
                    <a:bodyPr/>
                    <a:lstStyle/>
                    <a:p>
                      <a:pPr algn="r" fontAlgn="ctr"/>
                      <a:r>
                        <a:rPr lang="en-HK" sz="1000" b="1" u="none" strike="noStrike" kern="1200" dirty="0">
                          <a:solidFill>
                            <a:srgbClr val="FF0000"/>
                          </a:solidFill>
                          <a:effectLst/>
                          <a:latin typeface="+mn-lt"/>
                          <a:ea typeface="+mn-ea"/>
                          <a:cs typeface="+mn-cs"/>
                        </a:rPr>
                        <a:t>27.77</a:t>
                      </a: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dirty="0">
                          <a:effectLst/>
                        </a:rPr>
                        <a:t>262.13</a:t>
                      </a:r>
                      <a:endParaRPr lang="en-HK" sz="1000" b="0" i="0" u="none" strike="noStrike" dirty="0">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dirty="0">
                          <a:effectLst/>
                        </a:rPr>
                        <a:t>261.49</a:t>
                      </a:r>
                      <a:endParaRPr lang="en-HK" sz="1000" b="0" i="0" u="none" strike="noStrike" dirty="0">
                        <a:solidFill>
                          <a:srgbClr val="000000"/>
                        </a:solidFill>
                        <a:effectLst/>
                        <a:latin typeface="Calibri" panose="020F0502020204030204" pitchFamily="34" charset="0"/>
                      </a:endParaRP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178.40</a:t>
                      </a:r>
                    </a:p>
                  </a:txBody>
                  <a:tcPr marL="5443" marR="5443" marT="5443" marB="0" anchor="ctr"/>
                </a:tc>
                <a:extLst>
                  <a:ext uri="{0D108BD9-81ED-4DB2-BD59-A6C34878D82A}">
                    <a16:rowId xmlns:a16="http://schemas.microsoft.com/office/drawing/2014/main" val="218329791"/>
                  </a:ext>
                </a:extLst>
              </a:tr>
              <a:tr h="176459">
                <a:tc>
                  <a:txBody>
                    <a:bodyPr/>
                    <a:lstStyle/>
                    <a:p>
                      <a:pPr algn="ctr" fontAlgn="ctr"/>
                      <a:r>
                        <a:rPr lang="en-HK" sz="1000" u="none" strike="noStrike">
                          <a:effectLst/>
                        </a:rPr>
                        <a:t>b19_1</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b"/>
                      <a:r>
                        <a:rPr lang="en-HK" sz="1000" u="none" strike="noStrike">
                          <a:effectLst/>
                        </a:rPr>
                        <a:t>261,371</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000" u="none" strike="noStrike">
                          <a:effectLst/>
                        </a:rPr>
                        <a:t>8.56</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a:effectLst/>
                        </a:rPr>
                        <a:t>7.05</a:t>
                      </a:r>
                      <a:endParaRPr lang="en-HK" sz="1000" b="0" i="0" u="none" strike="noStrike">
                        <a:solidFill>
                          <a:srgbClr val="000000"/>
                        </a:solidFill>
                        <a:effectLst/>
                        <a:latin typeface="Calibri" panose="020F0502020204030204" pitchFamily="34" charset="0"/>
                      </a:endParaRP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5.09</a:t>
                      </a: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dirty="0">
                          <a:effectLst/>
                        </a:rPr>
                        <a:t>75.26</a:t>
                      </a:r>
                      <a:endParaRPr lang="en-HK" sz="1000" b="0" i="0" u="none" strike="noStrike" dirty="0">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dirty="0">
                          <a:effectLst/>
                        </a:rPr>
                        <a:t>74.31</a:t>
                      </a:r>
                      <a:endParaRPr lang="en-HK" sz="1000" b="0" i="0" u="none" strike="noStrike" dirty="0">
                        <a:solidFill>
                          <a:srgbClr val="000000"/>
                        </a:solidFill>
                        <a:effectLst/>
                        <a:latin typeface="Calibri" panose="020F0502020204030204" pitchFamily="34" charset="0"/>
                      </a:endParaRP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28.85</a:t>
                      </a: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a:effectLst/>
                        </a:rPr>
                        <a:t>260.94</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u="none" strike="noStrike" dirty="0">
                          <a:effectLst/>
                        </a:rPr>
                        <a:t>250.06</a:t>
                      </a:r>
                      <a:endParaRPr lang="en-HK" sz="1000" b="0" i="0" u="none" strike="noStrike" dirty="0">
                        <a:solidFill>
                          <a:srgbClr val="000000"/>
                        </a:solidFill>
                        <a:effectLst/>
                        <a:latin typeface="Calibri" panose="020F0502020204030204" pitchFamily="34" charset="0"/>
                      </a:endParaRP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177.21</a:t>
                      </a:r>
                    </a:p>
                  </a:txBody>
                  <a:tcPr marL="5443" marR="5443" marT="5443" marB="0" anchor="ctr"/>
                </a:tc>
                <a:extLst>
                  <a:ext uri="{0D108BD9-81ED-4DB2-BD59-A6C34878D82A}">
                    <a16:rowId xmlns:a16="http://schemas.microsoft.com/office/drawing/2014/main" val="4289545650"/>
                  </a:ext>
                </a:extLst>
              </a:tr>
              <a:tr h="176459">
                <a:tc>
                  <a:txBody>
                    <a:bodyPr/>
                    <a:lstStyle/>
                    <a:p>
                      <a:pPr algn="ctr" fontAlgn="ctr"/>
                      <a:r>
                        <a:rPr lang="en-HK" sz="1000" u="none" strike="noStrike">
                          <a:effectLst/>
                        </a:rPr>
                        <a:t>des_perf</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b"/>
                      <a:r>
                        <a:rPr lang="en-HK" sz="1000" u="none" strike="noStrike">
                          <a:effectLst/>
                        </a:rPr>
                        <a:t>83,792</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r" defTabSz="914400" rtl="0" eaLnBrk="1" fontAlgn="ctr" latinLnBrk="0" hangingPunct="1"/>
                      <a:r>
                        <a:rPr lang="en-HK" sz="1000" u="none" strike="noStrike" kern="1200" dirty="0">
                          <a:solidFill>
                            <a:schemeClr val="dk1"/>
                          </a:solidFill>
                          <a:effectLst/>
                          <a:latin typeface="+mn-lt"/>
                          <a:ea typeface="+mn-ea"/>
                          <a:cs typeface="+mn-cs"/>
                        </a:rPr>
                        <a:t>3.16</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1.84</a:t>
                      </a: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1.60</a:t>
                      </a:r>
                    </a:p>
                  </a:txBody>
                  <a:tcPr marL="5443" marR="5443" marT="5443" marB="0" anchor="ctr">
                    <a:lnR w="12700" cap="flat" cmpd="sng" algn="ctr">
                      <a:solidFill>
                        <a:schemeClr val="tx1"/>
                      </a:solidFill>
                      <a:prstDash val="solid"/>
                      <a:round/>
                      <a:headEnd type="none" w="med" len="med"/>
                      <a:tailEnd type="none" w="med" len="med"/>
                    </a:lnR>
                  </a:tcPr>
                </a:tc>
                <a:tc>
                  <a:txBody>
                    <a:bodyPr/>
                    <a:lstStyle/>
                    <a:p>
                      <a:pPr marL="0" algn="r" defTabSz="914400" rtl="0" eaLnBrk="1" fontAlgn="ctr" latinLnBrk="0" hangingPunct="1"/>
                      <a:r>
                        <a:rPr lang="en-HK" sz="1000" u="none" strike="noStrike" kern="1200" dirty="0">
                          <a:solidFill>
                            <a:schemeClr val="dk1"/>
                          </a:solidFill>
                          <a:effectLst/>
                          <a:latin typeface="+mn-lt"/>
                          <a:ea typeface="+mn-ea"/>
                          <a:cs typeface="+mn-cs"/>
                        </a:rPr>
                        <a:t>20.43</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11.34</a:t>
                      </a: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9.31</a:t>
                      </a:r>
                    </a:p>
                  </a:txBody>
                  <a:tcPr marL="5443" marR="5443" marT="5443" marB="0" anchor="ctr">
                    <a:lnR w="12700" cap="flat" cmpd="sng" algn="ctr">
                      <a:solidFill>
                        <a:schemeClr val="tx1"/>
                      </a:solidFill>
                      <a:prstDash val="solid"/>
                      <a:round/>
                      <a:headEnd type="none" w="med" len="med"/>
                      <a:tailEnd type="none" w="med" len="med"/>
                    </a:lnR>
                  </a:tcPr>
                </a:tc>
                <a:tc>
                  <a:txBody>
                    <a:bodyPr/>
                    <a:lstStyle/>
                    <a:p>
                      <a:pPr marL="0" algn="r" defTabSz="914400" rtl="0" eaLnBrk="1" fontAlgn="ctr" latinLnBrk="0" hangingPunct="1"/>
                      <a:r>
                        <a:rPr lang="en-HK" sz="1000" u="none" strike="noStrike" kern="1200" dirty="0">
                          <a:solidFill>
                            <a:schemeClr val="dk1"/>
                          </a:solidFill>
                          <a:effectLst/>
                          <a:latin typeface="+mn-lt"/>
                          <a:ea typeface="+mn-ea"/>
                          <a:cs typeface="+mn-cs"/>
                        </a:rPr>
                        <a:t>144.69</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73.82</a:t>
                      </a: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60.31</a:t>
                      </a:r>
                    </a:p>
                  </a:txBody>
                  <a:tcPr marL="5443" marR="5443" marT="5443" marB="0" anchor="ctr"/>
                </a:tc>
                <a:extLst>
                  <a:ext uri="{0D108BD9-81ED-4DB2-BD59-A6C34878D82A}">
                    <a16:rowId xmlns:a16="http://schemas.microsoft.com/office/drawing/2014/main" val="1940802279"/>
                  </a:ext>
                </a:extLst>
              </a:tr>
              <a:tr h="176459">
                <a:tc>
                  <a:txBody>
                    <a:bodyPr/>
                    <a:lstStyle/>
                    <a:p>
                      <a:pPr algn="ctr" fontAlgn="ctr"/>
                      <a:r>
                        <a:rPr lang="en-HK" sz="1000" u="none" strike="noStrike">
                          <a:effectLst/>
                        </a:rPr>
                        <a:t>leon2</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b"/>
                      <a:r>
                        <a:rPr lang="en-HK" sz="1000" u="none" strike="noStrike">
                          <a:effectLst/>
                        </a:rPr>
                        <a:t>792,039</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46.51</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b="1" u="none" strike="noStrike" dirty="0">
                          <a:solidFill>
                            <a:srgbClr val="FF0000"/>
                          </a:solidFill>
                          <a:effectLst/>
                        </a:rPr>
                        <a:t>9.83</a:t>
                      </a:r>
                      <a:endParaRPr lang="en-HK" sz="10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r" fontAlgn="ctr"/>
                      <a:r>
                        <a:rPr lang="en-HK" sz="1000" b="1" u="none" strike="noStrike" dirty="0">
                          <a:solidFill>
                            <a:srgbClr val="FF0000"/>
                          </a:solidFill>
                          <a:effectLst/>
                        </a:rPr>
                        <a:t>13.88</a:t>
                      </a:r>
                      <a:endParaRPr lang="en-HK" sz="1000" b="1" i="0" u="none" strike="noStrike" dirty="0">
                        <a:solidFill>
                          <a:srgbClr val="FF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156.68</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b="1" u="none" strike="noStrike" dirty="0">
                          <a:solidFill>
                            <a:srgbClr val="FF0000"/>
                          </a:solidFill>
                          <a:effectLst/>
                        </a:rPr>
                        <a:t>56.98</a:t>
                      </a:r>
                      <a:endParaRPr lang="en-HK" sz="10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r" fontAlgn="ctr"/>
                      <a:r>
                        <a:rPr lang="en-HK" sz="1000" b="1" u="none" strike="noStrike" dirty="0">
                          <a:solidFill>
                            <a:srgbClr val="FF0000"/>
                          </a:solidFill>
                          <a:effectLst/>
                        </a:rPr>
                        <a:t>63.29</a:t>
                      </a:r>
                      <a:endParaRPr lang="en-HK" sz="1000" b="1" i="0" u="none" strike="noStrike" dirty="0">
                        <a:solidFill>
                          <a:srgbClr val="FF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559.53</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b="1" u="none" strike="noStrike" dirty="0">
                          <a:solidFill>
                            <a:srgbClr val="FF0000"/>
                          </a:solidFill>
                          <a:effectLst/>
                        </a:rPr>
                        <a:t>271.80</a:t>
                      </a:r>
                      <a:endParaRPr lang="en-HK" sz="1000" b="1" i="0" u="none" strike="noStrike" dirty="0">
                        <a:solidFill>
                          <a:srgbClr val="FF0000"/>
                        </a:solidFill>
                        <a:effectLst/>
                        <a:latin typeface="Calibri" panose="020F0502020204030204" pitchFamily="34" charset="0"/>
                      </a:endParaRP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304.31</a:t>
                      </a:r>
                    </a:p>
                  </a:txBody>
                  <a:tcPr marL="5443" marR="5443" marT="5443" marB="0" anchor="ctr"/>
                </a:tc>
                <a:extLst>
                  <a:ext uri="{0D108BD9-81ED-4DB2-BD59-A6C34878D82A}">
                    <a16:rowId xmlns:a16="http://schemas.microsoft.com/office/drawing/2014/main" val="297349699"/>
                  </a:ext>
                </a:extLst>
              </a:tr>
              <a:tr h="176459">
                <a:tc>
                  <a:txBody>
                    <a:bodyPr/>
                    <a:lstStyle/>
                    <a:p>
                      <a:pPr algn="ctr" fontAlgn="ctr"/>
                      <a:r>
                        <a:rPr lang="en-HK" sz="1000" u="none" strike="noStrike">
                          <a:effectLst/>
                        </a:rPr>
                        <a:t>netcard</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b"/>
                      <a:r>
                        <a:rPr lang="en-HK" sz="1000" u="none" strike="noStrike">
                          <a:effectLst/>
                        </a:rPr>
                        <a:t>864,603</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524.92</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b="1" u="none" strike="noStrike" dirty="0">
                          <a:solidFill>
                            <a:srgbClr val="FF0000"/>
                          </a:solidFill>
                          <a:effectLst/>
                        </a:rPr>
                        <a:t>9.17</a:t>
                      </a:r>
                      <a:endParaRPr lang="en-HK" sz="10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r" fontAlgn="ctr"/>
                      <a:r>
                        <a:rPr lang="en-HK" sz="1000" b="1" u="none" strike="noStrike" dirty="0">
                          <a:solidFill>
                            <a:srgbClr val="FF0000"/>
                          </a:solidFill>
                          <a:effectLst/>
                        </a:rPr>
                        <a:t>14.20</a:t>
                      </a:r>
                      <a:endParaRPr lang="en-HK" sz="1000" b="1" i="0" u="none" strike="noStrike" dirty="0">
                        <a:solidFill>
                          <a:srgbClr val="FF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1,366.95</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b="1" u="none" strike="noStrike" dirty="0">
                          <a:solidFill>
                            <a:srgbClr val="FF0000"/>
                          </a:solidFill>
                          <a:effectLst/>
                        </a:rPr>
                        <a:t>46.19</a:t>
                      </a:r>
                      <a:endParaRPr lang="en-HK" sz="10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r" fontAlgn="ctr"/>
                      <a:r>
                        <a:rPr lang="en-HK" sz="1000" b="1" u="none" strike="noStrike" dirty="0">
                          <a:solidFill>
                            <a:srgbClr val="FF0000"/>
                          </a:solidFill>
                          <a:effectLst/>
                        </a:rPr>
                        <a:t>57.88</a:t>
                      </a:r>
                      <a:endParaRPr lang="en-HK" sz="1000" b="1" i="0" u="none" strike="noStrike" dirty="0">
                        <a:solidFill>
                          <a:srgbClr val="FF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INF</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b="1" u="none" strike="noStrike" dirty="0">
                          <a:solidFill>
                            <a:srgbClr val="FF0000"/>
                          </a:solidFill>
                          <a:effectLst/>
                        </a:rPr>
                        <a:t>208.94</a:t>
                      </a:r>
                      <a:endParaRPr lang="en-HK" sz="1000" b="1" i="0" u="none" strike="noStrike" dirty="0">
                        <a:solidFill>
                          <a:srgbClr val="FF0000"/>
                        </a:solidFill>
                        <a:effectLst/>
                        <a:latin typeface="Calibri" panose="020F0502020204030204" pitchFamily="34" charset="0"/>
                      </a:endParaRP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281.80</a:t>
                      </a:r>
                    </a:p>
                  </a:txBody>
                  <a:tcPr marL="5443" marR="5443" marT="5443" marB="0" anchor="ctr"/>
                </a:tc>
                <a:extLst>
                  <a:ext uri="{0D108BD9-81ED-4DB2-BD59-A6C34878D82A}">
                    <a16:rowId xmlns:a16="http://schemas.microsoft.com/office/drawing/2014/main" val="3831535722"/>
                  </a:ext>
                </a:extLst>
              </a:tr>
              <a:tr h="176459">
                <a:tc>
                  <a:txBody>
                    <a:bodyPr/>
                    <a:lstStyle/>
                    <a:p>
                      <a:pPr algn="ctr" fontAlgn="ctr"/>
                      <a:r>
                        <a:rPr lang="en-HK" sz="1000" u="none" strike="noStrike">
                          <a:effectLst/>
                        </a:rPr>
                        <a:t>vga_lcd</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b"/>
                      <a:r>
                        <a:rPr lang="en-HK" sz="1000" u="none" strike="noStrike">
                          <a:effectLst/>
                        </a:rPr>
                        <a:t>134,866</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33.36</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b="1" u="none" strike="noStrike" dirty="0">
                          <a:solidFill>
                            <a:srgbClr val="FF0000"/>
                          </a:solidFill>
                          <a:effectLst/>
                        </a:rPr>
                        <a:t>1.39</a:t>
                      </a:r>
                      <a:endParaRPr lang="en-HK" sz="10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r" fontAlgn="ctr"/>
                      <a:r>
                        <a:rPr lang="en-HK" sz="1000" b="1" u="none" strike="noStrike" dirty="0">
                          <a:solidFill>
                            <a:srgbClr val="FF0000"/>
                          </a:solidFill>
                          <a:effectLst/>
                        </a:rPr>
                        <a:t>2.06</a:t>
                      </a:r>
                      <a:endParaRPr lang="en-HK" sz="1000" b="1" i="0" u="none" strike="noStrike" dirty="0">
                        <a:solidFill>
                          <a:srgbClr val="FF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89.61</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b="1" u="none" strike="noStrike" dirty="0">
                          <a:solidFill>
                            <a:srgbClr val="FF0000"/>
                          </a:solidFill>
                          <a:effectLst/>
                        </a:rPr>
                        <a:t>6.10</a:t>
                      </a:r>
                      <a:endParaRPr lang="en-HK" sz="10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r" fontAlgn="ctr"/>
                      <a:r>
                        <a:rPr lang="en-HK" sz="1000" b="1" u="none" strike="noStrike" dirty="0">
                          <a:solidFill>
                            <a:srgbClr val="FF0000"/>
                          </a:solidFill>
                          <a:effectLst/>
                        </a:rPr>
                        <a:t>7.78</a:t>
                      </a:r>
                      <a:endParaRPr lang="en-HK" sz="1000" b="1" i="0" u="none" strike="noStrike" dirty="0">
                        <a:solidFill>
                          <a:srgbClr val="FF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251.44</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b="1" u="none" strike="noStrike" dirty="0">
                          <a:solidFill>
                            <a:srgbClr val="FF0000"/>
                          </a:solidFill>
                          <a:effectLst/>
                        </a:rPr>
                        <a:t>23.10</a:t>
                      </a:r>
                      <a:endParaRPr lang="en-HK" sz="1000" b="1" i="0" u="none" strike="noStrike" dirty="0">
                        <a:solidFill>
                          <a:srgbClr val="FF0000"/>
                        </a:solidFill>
                        <a:effectLst/>
                        <a:latin typeface="Calibri" panose="020F0502020204030204" pitchFamily="34" charset="0"/>
                      </a:endParaRP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31.23</a:t>
                      </a:r>
                    </a:p>
                  </a:txBody>
                  <a:tcPr marL="5443" marR="5443" marT="5443" marB="0" anchor="ctr"/>
                </a:tc>
                <a:extLst>
                  <a:ext uri="{0D108BD9-81ED-4DB2-BD59-A6C34878D82A}">
                    <a16:rowId xmlns:a16="http://schemas.microsoft.com/office/drawing/2014/main" val="3724264511"/>
                  </a:ext>
                </a:extLst>
              </a:tr>
              <a:tr h="176459">
                <a:tc>
                  <a:txBody>
                    <a:bodyPr/>
                    <a:lstStyle/>
                    <a:p>
                      <a:pPr algn="ctr" fontAlgn="ctr"/>
                      <a:r>
                        <a:rPr lang="en-HK" sz="1000" u="none" strike="noStrike">
                          <a:effectLst/>
                        </a:rPr>
                        <a:t>sixteen</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b"/>
                      <a:r>
                        <a:rPr lang="en-HK" sz="1000" u="none" strike="noStrike">
                          <a:effectLst/>
                        </a:rPr>
                        <a:t>16,216,836</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INF</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b="1" u="none" strike="noStrike" dirty="0">
                          <a:solidFill>
                            <a:srgbClr val="FF0000"/>
                          </a:solidFill>
                          <a:effectLst/>
                        </a:rPr>
                        <a:t>2,691.97</a:t>
                      </a:r>
                      <a:endParaRPr lang="en-HK" sz="10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r" fontAlgn="ctr"/>
                      <a:r>
                        <a:rPr lang="en-HK" sz="1000" b="1" u="none" strike="noStrike" dirty="0">
                          <a:solidFill>
                            <a:srgbClr val="FF0000"/>
                          </a:solidFill>
                          <a:effectLst/>
                        </a:rPr>
                        <a:t>583.40</a:t>
                      </a:r>
                      <a:endParaRPr lang="en-HK" sz="1000" b="1" i="0" u="none" strike="noStrike" dirty="0">
                        <a:solidFill>
                          <a:srgbClr val="FF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INF</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b="1" u="none" strike="noStrike" dirty="0">
                          <a:solidFill>
                            <a:srgbClr val="FF0000"/>
                          </a:solidFill>
                          <a:effectLst/>
                        </a:rPr>
                        <a:t>16,469.18</a:t>
                      </a:r>
                      <a:endParaRPr lang="en-HK" sz="10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r" fontAlgn="ctr"/>
                      <a:r>
                        <a:rPr lang="en-HK" sz="1000" b="1" u="none" strike="noStrike" dirty="0">
                          <a:solidFill>
                            <a:srgbClr val="FF0000"/>
                          </a:solidFill>
                          <a:effectLst/>
                        </a:rPr>
                        <a:t>2,147.21</a:t>
                      </a:r>
                      <a:endParaRPr lang="en-HK" sz="1000" b="1" i="0" u="none" strike="noStrike" dirty="0">
                        <a:solidFill>
                          <a:srgbClr val="FF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INF</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ctr" latinLnBrk="0" hangingPunct="1"/>
                      <a:r>
                        <a:rPr lang="en-HK" sz="1000" u="none" strike="noStrike" kern="1200" dirty="0">
                          <a:solidFill>
                            <a:schemeClr val="dk1"/>
                          </a:solidFill>
                          <a:effectLst/>
                          <a:latin typeface="+mn-lt"/>
                          <a:ea typeface="+mn-ea"/>
                          <a:cs typeface="+mn-cs"/>
                        </a:rPr>
                        <a:t>INF</a:t>
                      </a: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6,959.78</a:t>
                      </a:r>
                    </a:p>
                  </a:txBody>
                  <a:tcPr marL="5443" marR="5443" marT="5443" marB="0" anchor="ctr"/>
                </a:tc>
                <a:extLst>
                  <a:ext uri="{0D108BD9-81ED-4DB2-BD59-A6C34878D82A}">
                    <a16:rowId xmlns:a16="http://schemas.microsoft.com/office/drawing/2014/main" val="3059275570"/>
                  </a:ext>
                </a:extLst>
              </a:tr>
              <a:tr h="176459">
                <a:tc>
                  <a:txBody>
                    <a:bodyPr/>
                    <a:lstStyle/>
                    <a:p>
                      <a:pPr algn="ctr" fontAlgn="ctr"/>
                      <a:r>
                        <a:rPr lang="en-HK" sz="1000" u="none" strike="noStrike">
                          <a:effectLst/>
                        </a:rPr>
                        <a:t>twenty</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b"/>
                      <a:r>
                        <a:rPr lang="en-HK" sz="1000" u="none" strike="noStrike">
                          <a:effectLst/>
                        </a:rPr>
                        <a:t>20,732,893</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INF</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b="1" u="none" strike="noStrike" dirty="0">
                          <a:solidFill>
                            <a:srgbClr val="FF0000"/>
                          </a:solidFill>
                          <a:effectLst/>
                        </a:rPr>
                        <a:t>3,932.82</a:t>
                      </a:r>
                      <a:endParaRPr lang="en-HK" sz="10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r" fontAlgn="ctr"/>
                      <a:r>
                        <a:rPr lang="en-HK" sz="1000" b="1" u="none" strike="noStrike" dirty="0">
                          <a:solidFill>
                            <a:srgbClr val="FF0000"/>
                          </a:solidFill>
                          <a:effectLst/>
                        </a:rPr>
                        <a:t>786.37</a:t>
                      </a:r>
                      <a:endParaRPr lang="en-HK" sz="1000" b="1" i="0" u="none" strike="noStrike" dirty="0">
                        <a:solidFill>
                          <a:srgbClr val="FF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INF</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b="1" u="none" strike="noStrike" dirty="0">
                          <a:solidFill>
                            <a:srgbClr val="FF0000"/>
                          </a:solidFill>
                          <a:effectLst/>
                        </a:rPr>
                        <a:t>19,814.40</a:t>
                      </a:r>
                      <a:endParaRPr lang="en-HK" sz="10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r" fontAlgn="ctr"/>
                      <a:r>
                        <a:rPr lang="en-HK" sz="1000" b="1" u="none" strike="noStrike" dirty="0">
                          <a:solidFill>
                            <a:srgbClr val="FF0000"/>
                          </a:solidFill>
                          <a:effectLst/>
                        </a:rPr>
                        <a:t>2,571.32</a:t>
                      </a:r>
                      <a:endParaRPr lang="en-HK" sz="1000" b="1" i="0" u="none" strike="noStrike" dirty="0">
                        <a:solidFill>
                          <a:srgbClr val="FF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INF</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ctr" latinLnBrk="0" hangingPunct="1"/>
                      <a:r>
                        <a:rPr lang="en-HK" sz="1000" u="none" strike="noStrike" kern="1200" dirty="0">
                          <a:solidFill>
                            <a:schemeClr val="dk1"/>
                          </a:solidFill>
                          <a:effectLst/>
                          <a:latin typeface="+mn-lt"/>
                          <a:ea typeface="+mn-ea"/>
                          <a:cs typeface="+mn-cs"/>
                        </a:rPr>
                        <a:t>INF</a:t>
                      </a: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8,680.80</a:t>
                      </a:r>
                    </a:p>
                  </a:txBody>
                  <a:tcPr marL="5443" marR="5443" marT="5443" marB="0" anchor="ctr"/>
                </a:tc>
                <a:extLst>
                  <a:ext uri="{0D108BD9-81ED-4DB2-BD59-A6C34878D82A}">
                    <a16:rowId xmlns:a16="http://schemas.microsoft.com/office/drawing/2014/main" val="3405655058"/>
                  </a:ext>
                </a:extLst>
              </a:tr>
              <a:tr h="181292">
                <a:tc>
                  <a:txBody>
                    <a:bodyPr/>
                    <a:lstStyle/>
                    <a:p>
                      <a:pPr algn="ctr" fontAlgn="ctr"/>
                      <a:r>
                        <a:rPr lang="en-HK" sz="1000" u="none" strike="noStrike">
                          <a:effectLst/>
                        </a:rPr>
                        <a:t>twentythree</a:t>
                      </a:r>
                      <a:endParaRPr lang="en-HK" sz="1000" b="0" i="0" u="none" strike="noStrike">
                        <a:solidFill>
                          <a:srgbClr val="00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b"/>
                      <a:r>
                        <a:rPr lang="en-HK" sz="1000" u="none" strike="noStrike">
                          <a:effectLst/>
                        </a:rPr>
                        <a:t>23,339,737</a:t>
                      </a:r>
                      <a:endParaRPr lang="en-HK" sz="1000" b="0" i="0" u="none" strike="noStrike">
                        <a:solidFill>
                          <a:srgbClr val="000000"/>
                        </a:solidFill>
                        <a:effectLst/>
                        <a:latin typeface="Calibri" panose="020F0502020204030204" pitchFamily="34" charset="0"/>
                      </a:endParaRP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INF</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b="1" u="none" strike="noStrike" dirty="0">
                          <a:solidFill>
                            <a:srgbClr val="FF0000"/>
                          </a:solidFill>
                          <a:effectLst/>
                        </a:rPr>
                        <a:t>4,471.13</a:t>
                      </a:r>
                      <a:endParaRPr lang="en-HK" sz="10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r" fontAlgn="ctr"/>
                      <a:r>
                        <a:rPr lang="en-HK" sz="1000" b="1" u="none" strike="noStrike" dirty="0">
                          <a:solidFill>
                            <a:srgbClr val="FF0000"/>
                          </a:solidFill>
                          <a:effectLst/>
                        </a:rPr>
                        <a:t>1,056.62</a:t>
                      </a:r>
                      <a:endParaRPr lang="en-HK" sz="1000" b="1" i="0" u="none" strike="noStrike" dirty="0">
                        <a:solidFill>
                          <a:srgbClr val="FF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INF</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algn="r" fontAlgn="ctr"/>
                      <a:r>
                        <a:rPr lang="en-HK" sz="1000" b="1" u="none" strike="noStrike" dirty="0">
                          <a:solidFill>
                            <a:srgbClr val="FF0000"/>
                          </a:solidFill>
                          <a:effectLst/>
                        </a:rPr>
                        <a:t>22,514.85</a:t>
                      </a:r>
                      <a:endParaRPr lang="en-HK" sz="10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r" fontAlgn="ctr"/>
                      <a:r>
                        <a:rPr lang="en-HK" sz="1000" b="1" u="none" strike="noStrike" dirty="0">
                          <a:solidFill>
                            <a:srgbClr val="FF0000"/>
                          </a:solidFill>
                          <a:effectLst/>
                        </a:rPr>
                        <a:t>2,867.43</a:t>
                      </a:r>
                      <a:endParaRPr lang="en-HK" sz="1000" b="1" i="0" u="none" strike="noStrike" dirty="0">
                        <a:solidFill>
                          <a:srgbClr val="FF0000"/>
                        </a:solidFill>
                        <a:effectLst/>
                        <a:latin typeface="Calibri" panose="020F0502020204030204" pitchFamily="34" charset="0"/>
                      </a:endParaRP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r" fontAlgn="ctr"/>
                      <a:r>
                        <a:rPr lang="en-HK" sz="1000" u="none" strike="noStrike" kern="1200" dirty="0">
                          <a:solidFill>
                            <a:schemeClr val="dk1"/>
                          </a:solidFill>
                          <a:effectLst/>
                          <a:latin typeface="+mn-lt"/>
                          <a:ea typeface="+mn-ea"/>
                          <a:cs typeface="+mn-cs"/>
                        </a:rPr>
                        <a:t>INF</a:t>
                      </a:r>
                    </a:p>
                  </a:txBody>
                  <a:tcPr marL="5443" marR="5443" marT="5443" marB="0" anchor="ctr">
                    <a:lnL w="12700" cap="flat" cmpd="sng" algn="ctr">
                      <a:solidFill>
                        <a:schemeClr val="tx1"/>
                      </a:solidFill>
                      <a:prstDash val="solid"/>
                      <a:round/>
                      <a:headEnd type="none" w="med" len="med"/>
                      <a:tailEnd type="none" w="med" len="med"/>
                    </a:lnL>
                  </a:tcPr>
                </a:tc>
                <a:tc>
                  <a:txBody>
                    <a:bodyPr/>
                    <a:lstStyle/>
                    <a:p>
                      <a:pPr marL="0" algn="r" defTabSz="914400" rtl="0" eaLnBrk="1" fontAlgn="ctr" latinLnBrk="0" hangingPunct="1"/>
                      <a:r>
                        <a:rPr lang="en-HK" sz="1000" u="none" strike="noStrike" kern="1200" dirty="0">
                          <a:solidFill>
                            <a:schemeClr val="dk1"/>
                          </a:solidFill>
                          <a:effectLst/>
                          <a:latin typeface="+mn-lt"/>
                          <a:ea typeface="+mn-ea"/>
                          <a:cs typeface="+mn-cs"/>
                        </a:rPr>
                        <a:t>INF</a:t>
                      </a:r>
                    </a:p>
                  </a:txBody>
                  <a:tcPr marL="5443" marR="5443" marT="5443" marB="0" anchor="ctr"/>
                </a:tc>
                <a:tc>
                  <a:txBody>
                    <a:bodyPr/>
                    <a:lstStyle/>
                    <a:p>
                      <a:pPr marL="0" algn="r" defTabSz="914400" rtl="0" eaLnBrk="1" fontAlgn="ctr" latinLnBrk="0" hangingPunct="1"/>
                      <a:r>
                        <a:rPr lang="en-HK" sz="1000" b="1" u="none" strike="noStrike" kern="1200" dirty="0">
                          <a:solidFill>
                            <a:srgbClr val="FF0000"/>
                          </a:solidFill>
                          <a:effectLst/>
                          <a:latin typeface="+mn-lt"/>
                          <a:ea typeface="+mn-ea"/>
                          <a:cs typeface="+mn-cs"/>
                        </a:rPr>
                        <a:t>9,911.83</a:t>
                      </a:r>
                    </a:p>
                  </a:txBody>
                  <a:tcPr marL="5443" marR="5443" marT="5443" marB="0" anchor="ctr"/>
                </a:tc>
                <a:extLst>
                  <a:ext uri="{0D108BD9-81ED-4DB2-BD59-A6C34878D82A}">
                    <a16:rowId xmlns:a16="http://schemas.microsoft.com/office/drawing/2014/main" val="304004905"/>
                  </a:ext>
                </a:extLst>
              </a:tr>
            </a:tbl>
          </a:graphicData>
        </a:graphic>
      </p:graphicFrame>
      <p:sp>
        <p:nvSpPr>
          <p:cNvPr id="12" name="文本框 11">
            <a:extLst>
              <a:ext uri="{FF2B5EF4-FFF2-40B4-BE49-F238E27FC236}">
                <a16:creationId xmlns:a16="http://schemas.microsoft.com/office/drawing/2014/main" id="{9B9343C8-4ADB-4653-AB71-293481914DC3}"/>
              </a:ext>
            </a:extLst>
          </p:cNvPr>
          <p:cNvSpPr txBox="1"/>
          <p:nvPr/>
        </p:nvSpPr>
        <p:spPr>
          <a:xfrm>
            <a:off x="3560120" y="4737980"/>
            <a:ext cx="2023759" cy="307777"/>
          </a:xfrm>
          <a:prstGeom prst="rect">
            <a:avLst/>
          </a:prstGeom>
          <a:noFill/>
        </p:spPr>
        <p:txBody>
          <a:bodyPr wrap="none" rtlCol="0">
            <a:spAutoFit/>
          </a:bodyPr>
          <a:lstStyle/>
          <a:p>
            <a:r>
              <a:rPr lang="en-HK" sz="1400" b="1" u="sng" dirty="0"/>
              <a:t>INF means over 10 hours</a:t>
            </a:r>
          </a:p>
        </p:txBody>
      </p:sp>
    </p:spTree>
    <p:extLst>
      <p:ext uri="{BB962C8B-B14F-4D97-AF65-F5344CB8AC3E}">
        <p14:creationId xmlns:p14="http://schemas.microsoft.com/office/powerpoint/2010/main" val="1834494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Application: Rewriting</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36</a:t>
            </a:fld>
            <a:endParaRPr lang="en-US"/>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3" y="1051037"/>
            <a:ext cx="8096380" cy="750158"/>
          </a:xfrm>
        </p:spPr>
        <p:txBody>
          <a:bodyPr>
            <a:normAutofit/>
          </a:bodyPr>
          <a:lstStyle/>
          <a:p>
            <a:r>
              <a:rPr lang="en-HK" dirty="0"/>
              <a:t>MFFW allows more nodes to be replaced in one replacement </a:t>
            </a:r>
            <a:r>
              <a:rPr lang="en-US" altLang="zh-CN" dirty="0"/>
              <a:t>than cuts</a:t>
            </a:r>
          </a:p>
        </p:txBody>
      </p:sp>
      <p:pic>
        <p:nvPicPr>
          <p:cNvPr id="6" name="图片 5">
            <a:extLst>
              <a:ext uri="{FF2B5EF4-FFF2-40B4-BE49-F238E27FC236}">
                <a16:creationId xmlns:a16="http://schemas.microsoft.com/office/drawing/2014/main" id="{072C20CC-916D-4290-BE1A-28ADE44DA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196" y="1864334"/>
            <a:ext cx="5533607" cy="2813541"/>
          </a:xfrm>
          <a:prstGeom prst="rect">
            <a:avLst/>
          </a:prstGeom>
        </p:spPr>
      </p:pic>
    </p:spTree>
    <p:extLst>
      <p:ext uri="{BB962C8B-B14F-4D97-AF65-F5344CB8AC3E}">
        <p14:creationId xmlns:p14="http://schemas.microsoft.com/office/powerpoint/2010/main" val="3902561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Rewriting Framework</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37</a:t>
            </a:fld>
            <a:endParaRPr lang="en-US"/>
          </a:p>
        </p:txBody>
      </p:sp>
      <p:sp>
        <p:nvSpPr>
          <p:cNvPr id="40" name="文本框 39">
            <a:extLst>
              <a:ext uri="{FF2B5EF4-FFF2-40B4-BE49-F238E27FC236}">
                <a16:creationId xmlns:a16="http://schemas.microsoft.com/office/drawing/2014/main" id="{CCEAB341-E912-4597-B41C-7539EE961BE3}"/>
              </a:ext>
            </a:extLst>
          </p:cNvPr>
          <p:cNvSpPr txBox="1"/>
          <p:nvPr/>
        </p:nvSpPr>
        <p:spPr>
          <a:xfrm>
            <a:off x="2924471" y="5227723"/>
            <a:ext cx="184731" cy="369332"/>
          </a:xfrm>
          <a:prstGeom prst="rect">
            <a:avLst/>
          </a:prstGeom>
          <a:noFill/>
        </p:spPr>
        <p:txBody>
          <a:bodyPr wrap="none" rtlCol="0">
            <a:spAutoFit/>
          </a:bodyPr>
          <a:lstStyle/>
          <a:p>
            <a:endParaRPr lang="en-HK" dirty="0"/>
          </a:p>
        </p:txBody>
      </p:sp>
      <p:sp>
        <p:nvSpPr>
          <p:cNvPr id="41" name="矩形: 圆角 40">
            <a:extLst>
              <a:ext uri="{FF2B5EF4-FFF2-40B4-BE49-F238E27FC236}">
                <a16:creationId xmlns:a16="http://schemas.microsoft.com/office/drawing/2014/main" id="{EC010118-7C29-4C59-A9D5-BDDD988AD003}"/>
              </a:ext>
            </a:extLst>
          </p:cNvPr>
          <p:cNvSpPr/>
          <p:nvPr/>
        </p:nvSpPr>
        <p:spPr>
          <a:xfrm>
            <a:off x="4572000" y="2319317"/>
            <a:ext cx="1446291" cy="7240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HK" dirty="0"/>
              <a:t>Found MFFW</a:t>
            </a:r>
          </a:p>
        </p:txBody>
      </p:sp>
      <p:sp>
        <p:nvSpPr>
          <p:cNvPr id="42" name="矩形: 圆角 41">
            <a:extLst>
              <a:ext uri="{FF2B5EF4-FFF2-40B4-BE49-F238E27FC236}">
                <a16:creationId xmlns:a16="http://schemas.microsoft.com/office/drawing/2014/main" id="{31EBA541-347A-4096-8F0D-4229DE8FBD32}"/>
              </a:ext>
            </a:extLst>
          </p:cNvPr>
          <p:cNvSpPr/>
          <p:nvPr/>
        </p:nvSpPr>
        <p:spPr>
          <a:xfrm>
            <a:off x="2918957" y="1365169"/>
            <a:ext cx="1343956" cy="6948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HK" dirty="0"/>
              <a:t>Original MFFW</a:t>
            </a:r>
          </a:p>
        </p:txBody>
      </p:sp>
      <p:sp>
        <p:nvSpPr>
          <p:cNvPr id="43" name="圆柱形 42">
            <a:extLst>
              <a:ext uri="{FF2B5EF4-FFF2-40B4-BE49-F238E27FC236}">
                <a16:creationId xmlns:a16="http://schemas.microsoft.com/office/drawing/2014/main" id="{C0D53E90-6775-4F74-A509-D1D007A0E418}"/>
              </a:ext>
            </a:extLst>
          </p:cNvPr>
          <p:cNvSpPr/>
          <p:nvPr/>
        </p:nvSpPr>
        <p:spPr>
          <a:xfrm>
            <a:off x="7970866" y="1211473"/>
            <a:ext cx="1088967" cy="1005840"/>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HK" dirty="0"/>
              <a:t>MFFW</a:t>
            </a:r>
          </a:p>
          <a:p>
            <a:pPr algn="ctr"/>
            <a:r>
              <a:rPr lang="en-HK" dirty="0"/>
              <a:t>database</a:t>
            </a:r>
          </a:p>
        </p:txBody>
      </p:sp>
      <p:sp>
        <p:nvSpPr>
          <p:cNvPr id="47" name="矩形: 圆角 46">
            <a:extLst>
              <a:ext uri="{FF2B5EF4-FFF2-40B4-BE49-F238E27FC236}">
                <a16:creationId xmlns:a16="http://schemas.microsoft.com/office/drawing/2014/main" id="{47F24056-633D-4920-BB50-E61419BF612A}"/>
              </a:ext>
            </a:extLst>
          </p:cNvPr>
          <p:cNvSpPr/>
          <p:nvPr/>
        </p:nvSpPr>
        <p:spPr>
          <a:xfrm>
            <a:off x="6163036" y="1370019"/>
            <a:ext cx="1342357" cy="68874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HK" dirty="0"/>
              <a:t>Key</a:t>
            </a:r>
          </a:p>
        </p:txBody>
      </p:sp>
      <p:sp>
        <p:nvSpPr>
          <p:cNvPr id="48" name="文本框 47">
            <a:extLst>
              <a:ext uri="{FF2B5EF4-FFF2-40B4-BE49-F238E27FC236}">
                <a16:creationId xmlns:a16="http://schemas.microsoft.com/office/drawing/2014/main" id="{9A4C50BB-AF71-4A8D-8E9E-436FD140A090}"/>
              </a:ext>
            </a:extLst>
          </p:cNvPr>
          <p:cNvSpPr txBox="1"/>
          <p:nvPr/>
        </p:nvSpPr>
        <p:spPr>
          <a:xfrm>
            <a:off x="2306488" y="1762191"/>
            <a:ext cx="693395" cy="307777"/>
          </a:xfrm>
          <a:prstGeom prst="rect">
            <a:avLst/>
          </a:prstGeom>
          <a:noFill/>
        </p:spPr>
        <p:txBody>
          <a:bodyPr wrap="none" rtlCol="0">
            <a:spAutoFit/>
          </a:bodyPr>
          <a:lstStyle/>
          <a:p>
            <a:r>
              <a:rPr lang="en-HK" sz="1400" dirty="0"/>
              <a:t>extract</a:t>
            </a:r>
            <a:endParaRPr lang="en-HK" sz="1600" dirty="0"/>
          </a:p>
        </p:txBody>
      </p:sp>
      <p:cxnSp>
        <p:nvCxnSpPr>
          <p:cNvPr id="49" name="连接符: 曲线 48">
            <a:extLst>
              <a:ext uri="{FF2B5EF4-FFF2-40B4-BE49-F238E27FC236}">
                <a16:creationId xmlns:a16="http://schemas.microsoft.com/office/drawing/2014/main" id="{EAD5BA82-4A25-4CB0-AEFA-9471CDB9625C}"/>
              </a:ext>
            </a:extLst>
          </p:cNvPr>
          <p:cNvCxnSpPr>
            <a:cxnSpLocks/>
            <a:stCxn id="46" idx="3"/>
            <a:endCxn id="42" idx="1"/>
          </p:cNvCxnSpPr>
          <p:nvPr/>
        </p:nvCxnSpPr>
        <p:spPr>
          <a:xfrm flipV="1">
            <a:off x="1392127" y="1712569"/>
            <a:ext cx="1526830" cy="788045"/>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8" name="组合 7">
            <a:extLst>
              <a:ext uri="{FF2B5EF4-FFF2-40B4-BE49-F238E27FC236}">
                <a16:creationId xmlns:a16="http://schemas.microsoft.com/office/drawing/2014/main" id="{5F675273-2027-495D-9A1E-296126599D15}"/>
              </a:ext>
            </a:extLst>
          </p:cNvPr>
          <p:cNvGrpSpPr/>
          <p:nvPr/>
        </p:nvGrpSpPr>
        <p:grpSpPr>
          <a:xfrm>
            <a:off x="252749" y="1341578"/>
            <a:ext cx="2075157" cy="2326859"/>
            <a:chOff x="252749" y="1341578"/>
            <a:chExt cx="2075157" cy="2326859"/>
          </a:xfrm>
        </p:grpSpPr>
        <p:pic>
          <p:nvPicPr>
            <p:cNvPr id="44" name="图片 43">
              <a:extLst>
                <a:ext uri="{FF2B5EF4-FFF2-40B4-BE49-F238E27FC236}">
                  <a16:creationId xmlns:a16="http://schemas.microsoft.com/office/drawing/2014/main" id="{B157154F-9FF1-452F-A53F-D6B099861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97" y="1472929"/>
              <a:ext cx="1576856" cy="1694825"/>
            </a:xfrm>
            <a:prstGeom prst="rect">
              <a:avLst/>
            </a:prstGeom>
          </p:spPr>
        </p:pic>
        <p:sp>
          <p:nvSpPr>
            <p:cNvPr id="45" name="矩形: 圆角 44">
              <a:extLst>
                <a:ext uri="{FF2B5EF4-FFF2-40B4-BE49-F238E27FC236}">
                  <a16:creationId xmlns:a16="http://schemas.microsoft.com/office/drawing/2014/main" id="{07E44C1E-7FD6-4106-ABA4-02A68D816013}"/>
                </a:ext>
              </a:extLst>
            </p:cNvPr>
            <p:cNvSpPr/>
            <p:nvPr/>
          </p:nvSpPr>
          <p:spPr>
            <a:xfrm>
              <a:off x="284745" y="1341578"/>
              <a:ext cx="2043161" cy="1937528"/>
            </a:xfrm>
            <a:prstGeom prst="round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HK"/>
            </a:p>
          </p:txBody>
        </p:sp>
        <p:sp>
          <p:nvSpPr>
            <p:cNvPr id="46" name="梯形 45">
              <a:extLst>
                <a:ext uri="{FF2B5EF4-FFF2-40B4-BE49-F238E27FC236}">
                  <a16:creationId xmlns:a16="http://schemas.microsoft.com/office/drawing/2014/main" id="{101786F2-2080-43AD-931C-C3FE5110E18F}"/>
                </a:ext>
              </a:extLst>
            </p:cNvPr>
            <p:cNvSpPr/>
            <p:nvPr/>
          </p:nvSpPr>
          <p:spPr>
            <a:xfrm>
              <a:off x="442119" y="2063605"/>
              <a:ext cx="1059260" cy="874018"/>
            </a:xfrm>
            <a:prstGeom prst="trapezoid">
              <a:avLst/>
            </a:prstGeom>
            <a:noFill/>
            <a:ln w="127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HK"/>
            </a:p>
          </p:txBody>
        </p:sp>
        <p:sp>
          <p:nvSpPr>
            <p:cNvPr id="50" name="文本框 49">
              <a:extLst>
                <a:ext uri="{FF2B5EF4-FFF2-40B4-BE49-F238E27FC236}">
                  <a16:creationId xmlns:a16="http://schemas.microsoft.com/office/drawing/2014/main" id="{42B6B61C-7F38-45BA-8886-E638840361A5}"/>
                </a:ext>
              </a:extLst>
            </p:cNvPr>
            <p:cNvSpPr txBox="1"/>
            <p:nvPr/>
          </p:nvSpPr>
          <p:spPr>
            <a:xfrm>
              <a:off x="252749" y="1760709"/>
              <a:ext cx="870944" cy="276999"/>
            </a:xfrm>
            <a:prstGeom prst="rect">
              <a:avLst/>
            </a:prstGeom>
            <a:noFill/>
          </p:spPr>
          <p:txBody>
            <a:bodyPr wrap="none" rtlCol="0">
              <a:spAutoFit/>
            </a:bodyPr>
            <a:lstStyle/>
            <a:p>
              <a:r>
                <a:rPr lang="en-HK" sz="1200" dirty="0"/>
                <a:t>enumerate</a:t>
              </a:r>
              <a:endParaRPr lang="en-HK" sz="1400" dirty="0"/>
            </a:p>
          </p:txBody>
        </p:sp>
        <p:sp>
          <p:nvSpPr>
            <p:cNvPr id="51" name="文本框 50">
              <a:extLst>
                <a:ext uri="{FF2B5EF4-FFF2-40B4-BE49-F238E27FC236}">
                  <a16:creationId xmlns:a16="http://schemas.microsoft.com/office/drawing/2014/main" id="{D2C1F355-8425-4C1F-B8B4-1A499689611D}"/>
                </a:ext>
              </a:extLst>
            </p:cNvPr>
            <p:cNvSpPr txBox="1"/>
            <p:nvPr/>
          </p:nvSpPr>
          <p:spPr>
            <a:xfrm>
              <a:off x="1045676" y="3299105"/>
              <a:ext cx="521297" cy="369332"/>
            </a:xfrm>
            <a:prstGeom prst="rect">
              <a:avLst/>
            </a:prstGeom>
            <a:noFill/>
          </p:spPr>
          <p:txBody>
            <a:bodyPr wrap="none" rtlCol="0">
              <a:spAutoFit/>
            </a:bodyPr>
            <a:lstStyle/>
            <a:p>
              <a:r>
                <a:rPr lang="en-HK" dirty="0"/>
                <a:t>AIG</a:t>
              </a:r>
              <a:endParaRPr lang="en-HK" sz="2000" dirty="0"/>
            </a:p>
          </p:txBody>
        </p:sp>
      </p:grpSp>
      <p:cxnSp>
        <p:nvCxnSpPr>
          <p:cNvPr id="52" name="直接箭头连接符 51">
            <a:extLst>
              <a:ext uri="{FF2B5EF4-FFF2-40B4-BE49-F238E27FC236}">
                <a16:creationId xmlns:a16="http://schemas.microsoft.com/office/drawing/2014/main" id="{3EB913D9-1A49-423E-8263-8D8EC5C4DE68}"/>
              </a:ext>
            </a:extLst>
          </p:cNvPr>
          <p:cNvCxnSpPr>
            <a:cxnSpLocks/>
            <a:stCxn id="42" idx="3"/>
            <a:endCxn id="47" idx="1"/>
          </p:cNvCxnSpPr>
          <p:nvPr/>
        </p:nvCxnSpPr>
        <p:spPr>
          <a:xfrm>
            <a:off x="4262913" y="1712569"/>
            <a:ext cx="1900123" cy="18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3" name="直接箭头连接符 52">
            <a:extLst>
              <a:ext uri="{FF2B5EF4-FFF2-40B4-BE49-F238E27FC236}">
                <a16:creationId xmlns:a16="http://schemas.microsoft.com/office/drawing/2014/main" id="{A8B4BAA9-B0FD-4A97-9F7A-D20F84E3A716}"/>
              </a:ext>
            </a:extLst>
          </p:cNvPr>
          <p:cNvCxnSpPr>
            <a:cxnSpLocks/>
            <a:stCxn id="47" idx="3"/>
            <a:endCxn id="43" idx="2"/>
          </p:cNvCxnSpPr>
          <p:nvPr/>
        </p:nvCxnSpPr>
        <p:spPr>
          <a:xfrm>
            <a:off x="7505393" y="1714393"/>
            <a:ext cx="46547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4" name="文本框 53">
            <a:extLst>
              <a:ext uri="{FF2B5EF4-FFF2-40B4-BE49-F238E27FC236}">
                <a16:creationId xmlns:a16="http://schemas.microsoft.com/office/drawing/2014/main" id="{0265BFE5-64A4-41BA-B1C1-03010C33A098}"/>
              </a:ext>
            </a:extLst>
          </p:cNvPr>
          <p:cNvSpPr txBox="1"/>
          <p:nvPr/>
        </p:nvSpPr>
        <p:spPr>
          <a:xfrm>
            <a:off x="7424418" y="1452932"/>
            <a:ext cx="640881" cy="307777"/>
          </a:xfrm>
          <a:prstGeom prst="rect">
            <a:avLst/>
          </a:prstGeom>
          <a:noFill/>
        </p:spPr>
        <p:txBody>
          <a:bodyPr wrap="none" rtlCol="0">
            <a:spAutoFit/>
          </a:bodyPr>
          <a:lstStyle/>
          <a:p>
            <a:r>
              <a:rPr lang="en-HK" sz="1400" dirty="0"/>
              <a:t>match</a:t>
            </a:r>
          </a:p>
        </p:txBody>
      </p:sp>
      <p:sp>
        <p:nvSpPr>
          <p:cNvPr id="55" name="文本框 54">
            <a:extLst>
              <a:ext uri="{FF2B5EF4-FFF2-40B4-BE49-F238E27FC236}">
                <a16:creationId xmlns:a16="http://schemas.microsoft.com/office/drawing/2014/main" id="{465D6A03-788B-4DDA-92AF-3DA734E75342}"/>
              </a:ext>
            </a:extLst>
          </p:cNvPr>
          <p:cNvSpPr txBox="1"/>
          <p:nvPr/>
        </p:nvSpPr>
        <p:spPr>
          <a:xfrm>
            <a:off x="4208069" y="1429727"/>
            <a:ext cx="2043162" cy="523220"/>
          </a:xfrm>
          <a:prstGeom prst="rect">
            <a:avLst/>
          </a:prstGeom>
          <a:noFill/>
        </p:spPr>
        <p:txBody>
          <a:bodyPr wrap="square" rtlCol="0">
            <a:spAutoFit/>
          </a:bodyPr>
          <a:lstStyle/>
          <a:p>
            <a:r>
              <a:rPr lang="en-HK" sz="1400" dirty="0"/>
              <a:t>Calculate canonical forms of outputs’ truth tables</a:t>
            </a:r>
          </a:p>
        </p:txBody>
      </p:sp>
      <p:cxnSp>
        <p:nvCxnSpPr>
          <p:cNvPr id="56" name="连接符: 肘形 55">
            <a:extLst>
              <a:ext uri="{FF2B5EF4-FFF2-40B4-BE49-F238E27FC236}">
                <a16:creationId xmlns:a16="http://schemas.microsoft.com/office/drawing/2014/main" id="{1C80AD09-89ED-48A6-A645-E5C4D5218A10}"/>
              </a:ext>
            </a:extLst>
          </p:cNvPr>
          <p:cNvCxnSpPr>
            <a:cxnSpLocks/>
            <a:endCxn id="41" idx="3"/>
          </p:cNvCxnSpPr>
          <p:nvPr/>
        </p:nvCxnSpPr>
        <p:spPr>
          <a:xfrm rot="10800000" flipV="1">
            <a:off x="6018291" y="2209486"/>
            <a:ext cx="2294040" cy="471838"/>
          </a:xfrm>
          <a:prstGeom prst="bentConnector3">
            <a:avLst>
              <a:gd name="adj1" fmla="val 650"/>
            </a:avLst>
          </a:prstGeom>
          <a:ln>
            <a:tailEnd type="triangle"/>
          </a:ln>
        </p:spPr>
        <p:style>
          <a:lnRef idx="2">
            <a:schemeClr val="dk1"/>
          </a:lnRef>
          <a:fillRef idx="0">
            <a:schemeClr val="dk1"/>
          </a:fillRef>
          <a:effectRef idx="1">
            <a:schemeClr val="dk1"/>
          </a:effectRef>
          <a:fontRef idx="minor">
            <a:schemeClr val="tx1"/>
          </a:fontRef>
        </p:style>
      </p:cxnSp>
      <p:sp>
        <p:nvSpPr>
          <p:cNvPr id="57" name="文本框 56">
            <a:extLst>
              <a:ext uri="{FF2B5EF4-FFF2-40B4-BE49-F238E27FC236}">
                <a16:creationId xmlns:a16="http://schemas.microsoft.com/office/drawing/2014/main" id="{1FFD8C38-A4AB-4B4A-909A-D5DE67B89F57}"/>
              </a:ext>
            </a:extLst>
          </p:cNvPr>
          <p:cNvSpPr txBox="1"/>
          <p:nvPr/>
        </p:nvSpPr>
        <p:spPr>
          <a:xfrm>
            <a:off x="6572247" y="2351893"/>
            <a:ext cx="603563" cy="338554"/>
          </a:xfrm>
          <a:prstGeom prst="rect">
            <a:avLst/>
          </a:prstGeom>
          <a:noFill/>
        </p:spPr>
        <p:txBody>
          <a:bodyPr wrap="none" rtlCol="0">
            <a:spAutoFit/>
          </a:bodyPr>
          <a:lstStyle/>
          <a:p>
            <a:r>
              <a:rPr lang="en-HK" sz="1600" dirty="0"/>
              <a:t>reply</a:t>
            </a:r>
          </a:p>
        </p:txBody>
      </p:sp>
      <p:sp>
        <p:nvSpPr>
          <p:cNvPr id="58" name="椭圆 57">
            <a:extLst>
              <a:ext uri="{FF2B5EF4-FFF2-40B4-BE49-F238E27FC236}">
                <a16:creationId xmlns:a16="http://schemas.microsoft.com/office/drawing/2014/main" id="{F52F5046-579B-44C2-AE51-8345B93CB640}"/>
              </a:ext>
            </a:extLst>
          </p:cNvPr>
          <p:cNvSpPr/>
          <p:nvPr/>
        </p:nvSpPr>
        <p:spPr>
          <a:xfrm>
            <a:off x="3238589" y="2333925"/>
            <a:ext cx="696325" cy="694800"/>
          </a:xfrm>
          <a:prstGeom prst="ellipse">
            <a:avLst/>
          </a:prstGeom>
          <a:ln w="19050"/>
        </p:spPr>
        <p:style>
          <a:lnRef idx="2">
            <a:schemeClr val="dk1"/>
          </a:lnRef>
          <a:fillRef idx="1">
            <a:schemeClr val="lt1"/>
          </a:fillRef>
          <a:effectRef idx="0">
            <a:schemeClr val="dk1"/>
          </a:effectRef>
          <a:fontRef idx="minor">
            <a:schemeClr val="dk1"/>
          </a:fontRef>
        </p:style>
        <p:txBody>
          <a:bodyPr wrap="none" rtlCol="0" anchor="ctr"/>
          <a:lstStyle/>
          <a:p>
            <a:pPr algn="ctr"/>
            <a:r>
              <a:rPr lang="en-HK" sz="1400" dirty="0"/>
              <a:t>Compare</a:t>
            </a:r>
          </a:p>
        </p:txBody>
      </p:sp>
      <p:sp>
        <p:nvSpPr>
          <p:cNvPr id="60" name="矩形: 圆角 59">
            <a:extLst>
              <a:ext uri="{FF2B5EF4-FFF2-40B4-BE49-F238E27FC236}">
                <a16:creationId xmlns:a16="http://schemas.microsoft.com/office/drawing/2014/main" id="{30E21B1A-F634-4998-B988-7955299B6D55}"/>
              </a:ext>
            </a:extLst>
          </p:cNvPr>
          <p:cNvSpPr/>
          <p:nvPr/>
        </p:nvSpPr>
        <p:spPr>
          <a:xfrm>
            <a:off x="2999883" y="3354784"/>
            <a:ext cx="1180407" cy="5569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HK" sz="1400" dirty="0"/>
              <a:t>Better MFFW</a:t>
            </a:r>
          </a:p>
        </p:txBody>
      </p:sp>
      <p:cxnSp>
        <p:nvCxnSpPr>
          <p:cNvPr id="61" name="直接箭头连接符 60">
            <a:extLst>
              <a:ext uri="{FF2B5EF4-FFF2-40B4-BE49-F238E27FC236}">
                <a16:creationId xmlns:a16="http://schemas.microsoft.com/office/drawing/2014/main" id="{7FA370EE-3FB7-4F6A-BD61-FEBF77069712}"/>
              </a:ext>
            </a:extLst>
          </p:cNvPr>
          <p:cNvCxnSpPr>
            <a:cxnSpLocks/>
            <a:stCxn id="42" idx="2"/>
            <a:endCxn id="58" idx="0"/>
          </p:cNvCxnSpPr>
          <p:nvPr/>
        </p:nvCxnSpPr>
        <p:spPr>
          <a:xfrm flipH="1">
            <a:off x="3586752" y="2059969"/>
            <a:ext cx="4183" cy="2739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连接符: 肘形 61">
            <a:extLst>
              <a:ext uri="{FF2B5EF4-FFF2-40B4-BE49-F238E27FC236}">
                <a16:creationId xmlns:a16="http://schemas.microsoft.com/office/drawing/2014/main" id="{7AA6BDD1-B5C1-4754-9189-F8960BBBD04F}"/>
              </a:ext>
            </a:extLst>
          </p:cNvPr>
          <p:cNvCxnSpPr>
            <a:stCxn id="58" idx="4"/>
            <a:endCxn id="60" idx="0"/>
          </p:cNvCxnSpPr>
          <p:nvPr/>
        </p:nvCxnSpPr>
        <p:spPr>
          <a:xfrm rot="16200000" flipH="1">
            <a:off x="3425390" y="3190086"/>
            <a:ext cx="326059" cy="3335"/>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63" name="连接符: 肘形 62">
            <a:extLst>
              <a:ext uri="{FF2B5EF4-FFF2-40B4-BE49-F238E27FC236}">
                <a16:creationId xmlns:a16="http://schemas.microsoft.com/office/drawing/2014/main" id="{4677452A-A2F7-4521-A9FA-610B13529FBC}"/>
              </a:ext>
            </a:extLst>
          </p:cNvPr>
          <p:cNvCxnSpPr>
            <a:cxnSpLocks/>
            <a:stCxn id="68" idx="3"/>
          </p:cNvCxnSpPr>
          <p:nvPr/>
        </p:nvCxnSpPr>
        <p:spPr>
          <a:xfrm flipV="1">
            <a:off x="4182397" y="2194406"/>
            <a:ext cx="4676858" cy="2421679"/>
          </a:xfrm>
          <a:prstGeom prst="bentConnector3">
            <a:avLst>
              <a:gd name="adj1" fmla="val 100089"/>
            </a:avLst>
          </a:prstGeom>
          <a:ln>
            <a:tailEnd type="triangle"/>
          </a:ln>
        </p:spPr>
        <p:style>
          <a:lnRef idx="2">
            <a:schemeClr val="dk1"/>
          </a:lnRef>
          <a:fillRef idx="0">
            <a:schemeClr val="dk1"/>
          </a:fillRef>
          <a:effectRef idx="1">
            <a:schemeClr val="dk1"/>
          </a:effectRef>
          <a:fontRef idx="minor">
            <a:schemeClr val="tx1"/>
          </a:fontRef>
        </p:style>
      </p:cxnSp>
      <p:sp>
        <p:nvSpPr>
          <p:cNvPr id="64" name="文本框 63">
            <a:extLst>
              <a:ext uri="{FF2B5EF4-FFF2-40B4-BE49-F238E27FC236}">
                <a16:creationId xmlns:a16="http://schemas.microsoft.com/office/drawing/2014/main" id="{CBF83E34-0B3F-4201-836A-5FC31D8F1083}"/>
              </a:ext>
            </a:extLst>
          </p:cNvPr>
          <p:cNvSpPr txBox="1"/>
          <p:nvPr/>
        </p:nvSpPr>
        <p:spPr>
          <a:xfrm>
            <a:off x="7377836" y="4286302"/>
            <a:ext cx="796115" cy="338554"/>
          </a:xfrm>
          <a:prstGeom prst="rect">
            <a:avLst/>
          </a:prstGeom>
          <a:noFill/>
        </p:spPr>
        <p:txBody>
          <a:bodyPr wrap="none" rtlCol="0">
            <a:spAutoFit/>
          </a:bodyPr>
          <a:lstStyle/>
          <a:p>
            <a:r>
              <a:rPr lang="en-HK" sz="1600" dirty="0"/>
              <a:t>Update</a:t>
            </a:r>
          </a:p>
        </p:txBody>
      </p:sp>
      <p:cxnSp>
        <p:nvCxnSpPr>
          <p:cNvPr id="65" name="连接符: 肘形 64">
            <a:extLst>
              <a:ext uri="{FF2B5EF4-FFF2-40B4-BE49-F238E27FC236}">
                <a16:creationId xmlns:a16="http://schemas.microsoft.com/office/drawing/2014/main" id="{5F9B0F89-EFE9-411C-90B7-FA73D7F9D676}"/>
              </a:ext>
            </a:extLst>
          </p:cNvPr>
          <p:cNvCxnSpPr>
            <a:cxnSpLocks/>
            <a:stCxn id="68" idx="1"/>
            <a:endCxn id="46" idx="1"/>
          </p:cNvCxnSpPr>
          <p:nvPr/>
        </p:nvCxnSpPr>
        <p:spPr>
          <a:xfrm rot="10800000">
            <a:off x="551372" y="2500615"/>
            <a:ext cx="2450619" cy="2115471"/>
          </a:xfrm>
          <a:prstGeom prst="bentConnector3">
            <a:avLst>
              <a:gd name="adj1" fmla="val 113786"/>
            </a:avLst>
          </a:prstGeom>
          <a:ln>
            <a:tailEnd type="triangle"/>
          </a:ln>
        </p:spPr>
        <p:style>
          <a:lnRef idx="2">
            <a:schemeClr val="dk1"/>
          </a:lnRef>
          <a:fillRef idx="0">
            <a:schemeClr val="dk1"/>
          </a:fillRef>
          <a:effectRef idx="1">
            <a:schemeClr val="dk1"/>
          </a:effectRef>
          <a:fontRef idx="minor">
            <a:schemeClr val="tx1"/>
          </a:fontRef>
        </p:style>
      </p:cxnSp>
      <p:sp>
        <p:nvSpPr>
          <p:cNvPr id="66" name="文本框 65">
            <a:extLst>
              <a:ext uri="{FF2B5EF4-FFF2-40B4-BE49-F238E27FC236}">
                <a16:creationId xmlns:a16="http://schemas.microsoft.com/office/drawing/2014/main" id="{4F0F8A7B-331B-479F-87AA-8355E12D7AB1}"/>
              </a:ext>
            </a:extLst>
          </p:cNvPr>
          <p:cNvSpPr txBox="1"/>
          <p:nvPr/>
        </p:nvSpPr>
        <p:spPr>
          <a:xfrm>
            <a:off x="887929" y="4297531"/>
            <a:ext cx="836704" cy="338554"/>
          </a:xfrm>
          <a:prstGeom prst="rect">
            <a:avLst/>
          </a:prstGeom>
          <a:noFill/>
        </p:spPr>
        <p:txBody>
          <a:bodyPr wrap="none" rtlCol="0">
            <a:spAutoFit/>
          </a:bodyPr>
          <a:lstStyle/>
          <a:p>
            <a:r>
              <a:rPr lang="en-HK" sz="1600" dirty="0"/>
              <a:t>Replace</a:t>
            </a:r>
          </a:p>
        </p:txBody>
      </p:sp>
      <p:cxnSp>
        <p:nvCxnSpPr>
          <p:cNvPr id="67" name="连接符: 肘形 66">
            <a:extLst>
              <a:ext uri="{FF2B5EF4-FFF2-40B4-BE49-F238E27FC236}">
                <a16:creationId xmlns:a16="http://schemas.microsoft.com/office/drawing/2014/main" id="{ECB02A08-E1F3-41F6-878C-E30AB6361B1A}"/>
              </a:ext>
            </a:extLst>
          </p:cNvPr>
          <p:cNvCxnSpPr>
            <a:cxnSpLocks/>
            <a:stCxn id="41" idx="1"/>
            <a:endCxn id="58" idx="6"/>
          </p:cNvCxnSpPr>
          <p:nvPr/>
        </p:nvCxnSpPr>
        <p:spPr>
          <a:xfrm rot="10800000" flipV="1">
            <a:off x="3934914" y="2681323"/>
            <a:ext cx="637086" cy="1"/>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68" name="矩形: 圆角 67">
            <a:extLst>
              <a:ext uri="{FF2B5EF4-FFF2-40B4-BE49-F238E27FC236}">
                <a16:creationId xmlns:a16="http://schemas.microsoft.com/office/drawing/2014/main" id="{70E0CBAB-6C0B-440C-B9A3-5700378AF6CD}"/>
              </a:ext>
            </a:extLst>
          </p:cNvPr>
          <p:cNvSpPr/>
          <p:nvPr/>
        </p:nvSpPr>
        <p:spPr>
          <a:xfrm>
            <a:off x="3001990" y="4337609"/>
            <a:ext cx="1180407" cy="5569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HK" sz="1400" dirty="0"/>
              <a:t>Optimized MFFW</a:t>
            </a:r>
          </a:p>
        </p:txBody>
      </p:sp>
      <p:cxnSp>
        <p:nvCxnSpPr>
          <p:cNvPr id="69" name="连接符: 肘形 68">
            <a:extLst>
              <a:ext uri="{FF2B5EF4-FFF2-40B4-BE49-F238E27FC236}">
                <a16:creationId xmlns:a16="http://schemas.microsoft.com/office/drawing/2014/main" id="{1C8C3926-2747-4BFC-BB62-D9A4342EADF1}"/>
              </a:ext>
            </a:extLst>
          </p:cNvPr>
          <p:cNvCxnSpPr>
            <a:cxnSpLocks/>
            <a:stCxn id="60" idx="2"/>
            <a:endCxn id="68" idx="0"/>
          </p:cNvCxnSpPr>
          <p:nvPr/>
        </p:nvCxnSpPr>
        <p:spPr>
          <a:xfrm rot="16200000" flipH="1">
            <a:off x="3378204" y="4123618"/>
            <a:ext cx="425873" cy="2107"/>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70" name="文本框 69">
            <a:extLst>
              <a:ext uri="{FF2B5EF4-FFF2-40B4-BE49-F238E27FC236}">
                <a16:creationId xmlns:a16="http://schemas.microsoft.com/office/drawing/2014/main" id="{97E609C9-55B9-46F2-A18E-5BD1702B25AE}"/>
              </a:ext>
            </a:extLst>
          </p:cNvPr>
          <p:cNvSpPr txBox="1"/>
          <p:nvPr/>
        </p:nvSpPr>
        <p:spPr>
          <a:xfrm>
            <a:off x="3655775" y="3928789"/>
            <a:ext cx="1284370" cy="338554"/>
          </a:xfrm>
          <a:prstGeom prst="rect">
            <a:avLst/>
          </a:prstGeom>
          <a:noFill/>
        </p:spPr>
        <p:txBody>
          <a:bodyPr wrap="square" rtlCol="0">
            <a:spAutoFit/>
          </a:bodyPr>
          <a:lstStyle/>
          <a:p>
            <a:r>
              <a:rPr lang="en-HK" sz="1600" dirty="0"/>
              <a:t>AIG Optimize</a:t>
            </a:r>
          </a:p>
        </p:txBody>
      </p:sp>
    </p:spTree>
    <p:extLst>
      <p:ext uri="{BB962C8B-B14F-4D97-AF65-F5344CB8AC3E}">
        <p14:creationId xmlns:p14="http://schemas.microsoft.com/office/powerpoint/2010/main" val="325656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7" grpId="0" animBg="1"/>
      <p:bldP spid="54" grpId="0"/>
      <p:bldP spid="55" grpId="0"/>
      <p:bldP spid="57" grpId="0"/>
      <p:bldP spid="58" grpId="0" animBg="1"/>
      <p:bldP spid="60" grpId="0" animBg="1"/>
      <p:bldP spid="64" grpId="0"/>
      <p:bldP spid="66" grpId="0"/>
      <p:bldP spid="68" grpId="0" animBg="1"/>
      <p:bldP spid="7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6" y="584877"/>
            <a:ext cx="6146253" cy="413124"/>
          </a:xfrm>
        </p:spPr>
        <p:txBody>
          <a:bodyPr>
            <a:noAutofit/>
          </a:bodyPr>
          <a:lstStyle/>
          <a:p>
            <a:r>
              <a:rPr lang="en-US" sz="3200" dirty="0"/>
              <a:t>Experimental Results for Rewriting</a:t>
            </a:r>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38</a:t>
            </a:fld>
            <a:endParaRPr lang="en-US"/>
          </a:p>
        </p:txBody>
      </p:sp>
      <p:sp>
        <p:nvSpPr>
          <p:cNvPr id="40" name="文本框 39">
            <a:extLst>
              <a:ext uri="{FF2B5EF4-FFF2-40B4-BE49-F238E27FC236}">
                <a16:creationId xmlns:a16="http://schemas.microsoft.com/office/drawing/2014/main" id="{CCEAB341-E912-4597-B41C-7539EE961BE3}"/>
              </a:ext>
            </a:extLst>
          </p:cNvPr>
          <p:cNvSpPr txBox="1"/>
          <p:nvPr/>
        </p:nvSpPr>
        <p:spPr>
          <a:xfrm>
            <a:off x="3541222" y="4131425"/>
            <a:ext cx="184731" cy="369332"/>
          </a:xfrm>
          <a:prstGeom prst="rect">
            <a:avLst/>
          </a:prstGeom>
          <a:noFill/>
        </p:spPr>
        <p:txBody>
          <a:bodyPr wrap="none" rtlCol="0">
            <a:spAutoFit/>
          </a:bodyPr>
          <a:lstStyle/>
          <a:p>
            <a:endParaRPr lang="en-HK" dirty="0"/>
          </a:p>
        </p:txBody>
      </p:sp>
      <p:graphicFrame>
        <p:nvGraphicFramePr>
          <p:cNvPr id="38" name="表格 37">
            <a:extLst>
              <a:ext uri="{FF2B5EF4-FFF2-40B4-BE49-F238E27FC236}">
                <a16:creationId xmlns:a16="http://schemas.microsoft.com/office/drawing/2014/main" id="{316BAC5E-759A-4D42-962D-BD5B21B2BCD0}"/>
              </a:ext>
            </a:extLst>
          </p:cNvPr>
          <p:cNvGraphicFramePr>
            <a:graphicFrameLocks noGrp="1"/>
          </p:cNvGraphicFramePr>
          <p:nvPr>
            <p:extLst>
              <p:ext uri="{D42A27DB-BD31-4B8C-83A1-F6EECF244321}">
                <p14:modId xmlns:p14="http://schemas.microsoft.com/office/powerpoint/2010/main" val="3241175722"/>
              </p:ext>
            </p:extLst>
          </p:nvPr>
        </p:nvGraphicFramePr>
        <p:xfrm>
          <a:off x="1265420" y="1059687"/>
          <a:ext cx="6880727" cy="3798959"/>
        </p:xfrm>
        <a:graphic>
          <a:graphicData uri="http://schemas.openxmlformats.org/drawingml/2006/table">
            <a:tbl>
              <a:tblPr>
                <a:tableStyleId>{EB344D84-9AFB-497E-A393-DC336BA19D2E}</a:tableStyleId>
              </a:tblPr>
              <a:tblGrid>
                <a:gridCol w="831844">
                  <a:extLst>
                    <a:ext uri="{9D8B030D-6E8A-4147-A177-3AD203B41FA5}">
                      <a16:colId xmlns:a16="http://schemas.microsoft.com/office/drawing/2014/main" val="2059840648"/>
                    </a:ext>
                  </a:extLst>
                </a:gridCol>
                <a:gridCol w="578674">
                  <a:extLst>
                    <a:ext uri="{9D8B030D-6E8A-4147-A177-3AD203B41FA5}">
                      <a16:colId xmlns:a16="http://schemas.microsoft.com/office/drawing/2014/main" val="2954598028"/>
                    </a:ext>
                  </a:extLst>
                </a:gridCol>
                <a:gridCol w="542507">
                  <a:extLst>
                    <a:ext uri="{9D8B030D-6E8A-4147-A177-3AD203B41FA5}">
                      <a16:colId xmlns:a16="http://schemas.microsoft.com/office/drawing/2014/main" val="852205401"/>
                    </a:ext>
                  </a:extLst>
                </a:gridCol>
                <a:gridCol w="640448">
                  <a:extLst>
                    <a:ext uri="{9D8B030D-6E8A-4147-A177-3AD203B41FA5}">
                      <a16:colId xmlns:a16="http://schemas.microsoft.com/office/drawing/2014/main" val="1907507222"/>
                    </a:ext>
                  </a:extLst>
                </a:gridCol>
                <a:gridCol w="640448">
                  <a:extLst>
                    <a:ext uri="{9D8B030D-6E8A-4147-A177-3AD203B41FA5}">
                      <a16:colId xmlns:a16="http://schemas.microsoft.com/office/drawing/2014/main" val="3843566266"/>
                    </a:ext>
                  </a:extLst>
                </a:gridCol>
                <a:gridCol w="542507">
                  <a:extLst>
                    <a:ext uri="{9D8B030D-6E8A-4147-A177-3AD203B41FA5}">
                      <a16:colId xmlns:a16="http://schemas.microsoft.com/office/drawing/2014/main" val="3646115384"/>
                    </a:ext>
                  </a:extLst>
                </a:gridCol>
                <a:gridCol w="640448">
                  <a:extLst>
                    <a:ext uri="{9D8B030D-6E8A-4147-A177-3AD203B41FA5}">
                      <a16:colId xmlns:a16="http://schemas.microsoft.com/office/drawing/2014/main" val="3749617928"/>
                    </a:ext>
                  </a:extLst>
                </a:gridCol>
                <a:gridCol w="640448">
                  <a:extLst>
                    <a:ext uri="{9D8B030D-6E8A-4147-A177-3AD203B41FA5}">
                      <a16:colId xmlns:a16="http://schemas.microsoft.com/office/drawing/2014/main" val="645185269"/>
                    </a:ext>
                  </a:extLst>
                </a:gridCol>
                <a:gridCol w="542507">
                  <a:extLst>
                    <a:ext uri="{9D8B030D-6E8A-4147-A177-3AD203B41FA5}">
                      <a16:colId xmlns:a16="http://schemas.microsoft.com/office/drawing/2014/main" val="3972395027"/>
                    </a:ext>
                  </a:extLst>
                </a:gridCol>
                <a:gridCol w="640448">
                  <a:extLst>
                    <a:ext uri="{9D8B030D-6E8A-4147-A177-3AD203B41FA5}">
                      <a16:colId xmlns:a16="http://schemas.microsoft.com/office/drawing/2014/main" val="344083191"/>
                    </a:ext>
                  </a:extLst>
                </a:gridCol>
                <a:gridCol w="640448">
                  <a:extLst>
                    <a:ext uri="{9D8B030D-6E8A-4147-A177-3AD203B41FA5}">
                      <a16:colId xmlns:a16="http://schemas.microsoft.com/office/drawing/2014/main" val="1186406503"/>
                    </a:ext>
                  </a:extLst>
                </a:gridCol>
              </a:tblGrid>
              <a:tr h="157988">
                <a:tc rowSpan="2" gridSpan="2">
                  <a:txBody>
                    <a:bodyPr/>
                    <a:lstStyle/>
                    <a:p>
                      <a:pPr algn="ctr" fontAlgn="ctr"/>
                      <a:r>
                        <a:rPr lang="en-HK" sz="900" u="none" strike="noStrike" dirty="0">
                          <a:effectLst/>
                        </a:rPr>
                        <a:t>Benchmark</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hMerge="1">
                  <a:txBody>
                    <a:bodyPr/>
                    <a:lstStyle/>
                    <a:p>
                      <a:endParaRPr lang="en-HK"/>
                    </a:p>
                  </a:txBody>
                  <a:tcPr/>
                </a:tc>
                <a:tc gridSpan="6">
                  <a:txBody>
                    <a:bodyPr/>
                    <a:lstStyle/>
                    <a:p>
                      <a:pPr algn="ctr" fontAlgn="ctr"/>
                      <a:r>
                        <a:rPr lang="en-HK" sz="900" u="none" strike="noStrike" dirty="0">
                          <a:effectLst/>
                        </a:rPr>
                        <a:t>State-of-the-art Methods</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rowSpan="2" gridSpan="3">
                  <a:txBody>
                    <a:bodyPr/>
                    <a:lstStyle/>
                    <a:p>
                      <a:pPr algn="ctr" fontAlgn="ctr"/>
                      <a:r>
                        <a:rPr lang="en-HK" sz="900" u="none" strike="noStrike" dirty="0">
                          <a:effectLst/>
                        </a:rPr>
                        <a:t>Our Method</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2" hMerge="1">
                  <a:txBody>
                    <a:bodyPr/>
                    <a:lstStyle/>
                    <a:p>
                      <a:endParaRPr lang="en-HK"/>
                    </a:p>
                  </a:txBody>
                  <a:tcPr/>
                </a:tc>
                <a:tc rowSpan="2" hMerge="1">
                  <a:txBody>
                    <a:bodyPr/>
                    <a:lstStyle/>
                    <a:p>
                      <a:endParaRPr lang="en-HK"/>
                    </a:p>
                  </a:txBody>
                  <a:tcPr/>
                </a:tc>
                <a:extLst>
                  <a:ext uri="{0D108BD9-81ED-4DB2-BD59-A6C34878D82A}">
                    <a16:rowId xmlns:a16="http://schemas.microsoft.com/office/drawing/2014/main" val="3494621471"/>
                  </a:ext>
                </a:extLst>
              </a:tr>
              <a:tr h="157988">
                <a:tc gridSpan="2" vMerge="1">
                  <a:txBody>
                    <a:bodyPr/>
                    <a:lstStyle/>
                    <a:p>
                      <a:endParaRPr lang="en-HK"/>
                    </a:p>
                  </a:txBody>
                  <a:tcPr/>
                </a:tc>
                <a:tc hMerge="1" vMerge="1">
                  <a:txBody>
                    <a:bodyPr/>
                    <a:lstStyle/>
                    <a:p>
                      <a:endParaRPr lang="en-HK"/>
                    </a:p>
                  </a:txBody>
                  <a:tcPr/>
                </a:tc>
                <a:tc gridSpan="3">
                  <a:txBody>
                    <a:bodyPr/>
                    <a:lstStyle/>
                    <a:p>
                      <a:pPr algn="ctr" fontAlgn="ctr"/>
                      <a:r>
                        <a:rPr lang="en-HK" sz="900" u="none" strike="noStrike" dirty="0" err="1">
                          <a:effectLst/>
                        </a:rPr>
                        <a:t>Drw</a:t>
                      </a:r>
                      <a:r>
                        <a:rPr lang="en-HK" sz="900" u="none" strike="noStrike" dirty="0">
                          <a:effectLst/>
                        </a:rPr>
                        <a:t> Rewriting</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HK"/>
                    </a:p>
                  </a:txBody>
                  <a:tcPr/>
                </a:tc>
                <a:tc hMerge="1">
                  <a:txBody>
                    <a:bodyPr/>
                    <a:lstStyle/>
                    <a:p>
                      <a:endParaRPr lang="en-HK"/>
                    </a:p>
                  </a:txBody>
                  <a:tcPr/>
                </a:tc>
                <a:tc gridSpan="3">
                  <a:txBody>
                    <a:bodyPr/>
                    <a:lstStyle/>
                    <a:p>
                      <a:pPr algn="ctr" fontAlgn="ctr"/>
                      <a:r>
                        <a:rPr lang="en-HK" sz="900" u="none" strike="noStrike" dirty="0">
                          <a:effectLst/>
                        </a:rPr>
                        <a:t>Window Rewriting</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HK"/>
                    </a:p>
                  </a:txBody>
                  <a:tcPr/>
                </a:tc>
                <a:tc hMerge="1">
                  <a:txBody>
                    <a:bodyPr/>
                    <a:lstStyle/>
                    <a:p>
                      <a:endParaRPr lang="en-HK"/>
                    </a:p>
                  </a:txBody>
                  <a:tcPr/>
                </a:tc>
                <a:tc gridSpan="3" vMerge="1">
                  <a:txBody>
                    <a:bodyPr/>
                    <a:lstStyle/>
                    <a:p>
                      <a:endParaRPr lang="en-HK"/>
                    </a:p>
                  </a:txBody>
                  <a:tcPr/>
                </a:tc>
                <a:tc hMerge="1" vMerge="1">
                  <a:txBody>
                    <a:bodyPr/>
                    <a:lstStyle/>
                    <a:p>
                      <a:endParaRPr lang="en-HK"/>
                    </a:p>
                  </a:txBody>
                  <a:tcPr/>
                </a:tc>
                <a:tc hMerge="1" vMerge="1">
                  <a:txBody>
                    <a:bodyPr/>
                    <a:lstStyle/>
                    <a:p>
                      <a:endParaRPr lang="en-HK"/>
                    </a:p>
                  </a:txBody>
                  <a:tcPr/>
                </a:tc>
                <a:extLst>
                  <a:ext uri="{0D108BD9-81ED-4DB2-BD59-A6C34878D82A}">
                    <a16:rowId xmlns:a16="http://schemas.microsoft.com/office/drawing/2014/main" val="916129289"/>
                  </a:ext>
                </a:extLst>
              </a:tr>
              <a:tr h="157988">
                <a:tc>
                  <a:txBody>
                    <a:bodyPr/>
                    <a:lstStyle/>
                    <a:p>
                      <a:pPr algn="ctr" fontAlgn="ctr"/>
                      <a:r>
                        <a:rPr lang="en-HK" sz="900" u="none" strike="noStrike" dirty="0">
                          <a:effectLst/>
                        </a:rPr>
                        <a:t>Name</a:t>
                      </a:r>
                      <a:endParaRPr lang="en-HK" sz="900" b="0" i="0" u="none" strike="noStrike" dirty="0">
                        <a:solidFill>
                          <a:srgbClr val="000000"/>
                        </a:solidFill>
                        <a:effectLst/>
                        <a:latin typeface="Calibri" panose="020F0502020204030204" pitchFamily="34" charset="0"/>
                      </a:endParaRPr>
                    </a:p>
                  </a:txBody>
                  <a:tcPr marL="5273" marR="5273" marT="527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HK" sz="900" u="none" strike="noStrike" dirty="0">
                          <a:effectLst/>
                        </a:rPr>
                        <a:t>Size</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HK" sz="900" u="none" strike="noStrike" dirty="0">
                          <a:effectLst/>
                        </a:rPr>
                        <a:t>Time</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HK" sz="900" u="none" strike="noStrike" dirty="0">
                          <a:effectLst/>
                        </a:rPr>
                        <a:t>Size</a:t>
                      </a:r>
                      <a:endParaRPr lang="en-HK" sz="900" b="0" i="0" u="none" strike="noStrike" dirty="0">
                        <a:solidFill>
                          <a:srgbClr val="000000"/>
                        </a:solidFill>
                        <a:effectLst/>
                        <a:latin typeface="Calibri" panose="020F0502020204030204" pitchFamily="34" charset="0"/>
                      </a:endParaRPr>
                    </a:p>
                  </a:txBody>
                  <a:tcPr marL="5273" marR="5273" marT="527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HK" sz="900" u="none" strike="noStrike" dirty="0">
                          <a:effectLst/>
                        </a:rPr>
                        <a:t>Improv.</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HK" sz="900" u="none" strike="noStrike" dirty="0">
                          <a:effectLst/>
                        </a:rPr>
                        <a:t>Time</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HK" sz="900" u="none" strike="noStrike" dirty="0">
                          <a:effectLst/>
                        </a:rPr>
                        <a:t>Size</a:t>
                      </a:r>
                      <a:endParaRPr lang="en-HK" sz="900" b="0" i="0" u="none" strike="noStrike" dirty="0">
                        <a:solidFill>
                          <a:srgbClr val="000000"/>
                        </a:solidFill>
                        <a:effectLst/>
                        <a:latin typeface="Calibri" panose="020F0502020204030204" pitchFamily="34" charset="0"/>
                      </a:endParaRPr>
                    </a:p>
                  </a:txBody>
                  <a:tcPr marL="5273" marR="5273" marT="527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HK" sz="900" u="none" strike="noStrike" dirty="0">
                          <a:effectLst/>
                        </a:rPr>
                        <a:t>Improv.</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HK" sz="900" u="none" strike="noStrike" dirty="0">
                          <a:effectLst/>
                        </a:rPr>
                        <a:t>Time</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HK" sz="900" u="none" strike="noStrike" dirty="0">
                          <a:effectLst/>
                        </a:rPr>
                        <a:t>Size</a:t>
                      </a:r>
                      <a:endParaRPr lang="en-HK" sz="900" b="0" i="0" u="none" strike="noStrike" dirty="0">
                        <a:solidFill>
                          <a:srgbClr val="000000"/>
                        </a:solidFill>
                        <a:effectLst/>
                        <a:latin typeface="Calibri" panose="020F0502020204030204" pitchFamily="34" charset="0"/>
                      </a:endParaRPr>
                    </a:p>
                  </a:txBody>
                  <a:tcPr marL="5273" marR="5273" marT="527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HK" sz="900" u="none" strike="noStrike" dirty="0">
                          <a:effectLst/>
                        </a:rPr>
                        <a:t>Improv.</a:t>
                      </a:r>
                      <a:endParaRPr lang="en-HK" sz="900" b="0" i="0" u="none" strike="noStrike" dirty="0">
                        <a:solidFill>
                          <a:srgbClr val="000000"/>
                        </a:solidFill>
                        <a:effectLst/>
                        <a:latin typeface="Calibri" panose="020F0502020204030204" pitchFamily="34" charset="0"/>
                      </a:endParaRPr>
                    </a:p>
                  </a:txBody>
                  <a:tcPr marL="5273" marR="5273" marT="527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3204459"/>
                  </a:ext>
                </a:extLst>
              </a:tr>
              <a:tr h="157988">
                <a:tc>
                  <a:txBody>
                    <a:bodyPr/>
                    <a:lstStyle/>
                    <a:p>
                      <a:pPr algn="ctr" fontAlgn="ctr"/>
                      <a:r>
                        <a:rPr lang="en-HK" sz="900" u="none" strike="noStrike" dirty="0">
                          <a:effectLst/>
                        </a:rPr>
                        <a:t>Adder</a:t>
                      </a:r>
                      <a:endParaRPr lang="en-HK" sz="900" b="0" i="0" u="none" strike="noStrike" dirty="0">
                        <a:solidFill>
                          <a:srgbClr val="000000"/>
                        </a:solidFill>
                        <a:effectLst/>
                        <a:latin typeface="Calibri" panose="020F0502020204030204" pitchFamily="34" charset="0"/>
                      </a:endParaRPr>
                    </a:p>
                  </a:txBody>
                  <a:tcPr marL="5273" marR="5273" marT="5273" marB="0" anchor="ctr">
                    <a:lnT w="12700" cap="flat" cmpd="sng" algn="ctr">
                      <a:solidFill>
                        <a:schemeClr val="tx1"/>
                      </a:solidFill>
                      <a:prstDash val="solid"/>
                      <a:round/>
                      <a:headEnd type="none" w="med" len="med"/>
                      <a:tailEnd type="none" w="med" len="med"/>
                    </a:lnT>
                  </a:tcPr>
                </a:tc>
                <a:tc>
                  <a:txBody>
                    <a:bodyPr/>
                    <a:lstStyle/>
                    <a:p>
                      <a:pPr algn="r" fontAlgn="ctr"/>
                      <a:r>
                        <a:rPr lang="en-HK" sz="900" u="none" strike="noStrike" dirty="0">
                          <a:effectLst/>
                        </a:rPr>
                        <a:t>1,020</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HK" sz="900" u="none" strike="noStrike" dirty="0">
                          <a:effectLst/>
                        </a:rPr>
                        <a:t>0.01</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ctr"/>
                      <a:r>
                        <a:rPr lang="en-HK" sz="900" u="none" strike="noStrike" dirty="0">
                          <a:effectLst/>
                        </a:rPr>
                        <a:t>1,020</a:t>
                      </a:r>
                      <a:endParaRPr lang="en-HK" sz="900" b="0" i="0" u="none" strike="noStrike" dirty="0">
                        <a:solidFill>
                          <a:srgbClr val="000000"/>
                        </a:solidFill>
                        <a:effectLst/>
                        <a:latin typeface="Calibri" panose="020F0502020204030204" pitchFamily="34" charset="0"/>
                      </a:endParaRPr>
                    </a:p>
                  </a:txBody>
                  <a:tcPr marL="5273" marR="5273" marT="5273" marB="0" anchor="ctr">
                    <a:lnT w="12700" cap="flat" cmpd="sng" algn="ctr">
                      <a:solidFill>
                        <a:schemeClr val="tx1"/>
                      </a:solidFill>
                      <a:prstDash val="solid"/>
                      <a:round/>
                      <a:headEnd type="none" w="med" len="med"/>
                      <a:tailEnd type="none" w="med" len="med"/>
                    </a:lnT>
                  </a:tcPr>
                </a:tc>
                <a:tc>
                  <a:txBody>
                    <a:bodyPr/>
                    <a:lstStyle/>
                    <a:p>
                      <a:pPr algn="r" fontAlgn="ctr"/>
                      <a:r>
                        <a:rPr lang="en-HK" sz="900" u="none" strike="noStrike">
                          <a:effectLst/>
                        </a:rPr>
                        <a:t>0.00%</a:t>
                      </a:r>
                      <a:endParaRPr lang="en-HK" sz="900" b="0" i="0" u="none" strike="noStrike">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ctr"/>
                      <a:r>
                        <a:rPr lang="en-HK" sz="900" u="none" strike="noStrike">
                          <a:effectLst/>
                        </a:rPr>
                        <a:t>892</a:t>
                      </a:r>
                      <a:endParaRPr lang="en-HK" sz="900" b="0" i="0" u="none" strike="noStrike">
                        <a:solidFill>
                          <a:srgbClr val="000000"/>
                        </a:solidFill>
                        <a:effectLst/>
                        <a:latin typeface="Calibri" panose="020F0502020204030204" pitchFamily="34" charset="0"/>
                      </a:endParaRPr>
                    </a:p>
                  </a:txBody>
                  <a:tcPr marL="5273" marR="5273" marT="5273" marB="0" anchor="ctr">
                    <a:lnT w="12700" cap="flat" cmpd="sng" algn="ctr">
                      <a:solidFill>
                        <a:schemeClr val="tx1"/>
                      </a:solidFill>
                      <a:prstDash val="solid"/>
                      <a:round/>
                      <a:headEnd type="none" w="med" len="med"/>
                      <a:tailEnd type="none" w="med" len="med"/>
                    </a:lnT>
                  </a:tcP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12.55%</a:t>
                      </a:r>
                    </a:p>
                  </a:txBody>
                  <a:tcPr marL="5273" marR="5273" marT="527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HK" sz="900" u="none" strike="noStrike" dirty="0">
                          <a:effectLst/>
                        </a:rPr>
                        <a:t>0.03</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ctr"/>
                      <a:r>
                        <a:rPr lang="en-HK" sz="900" u="none" strike="noStrike">
                          <a:effectLst/>
                        </a:rPr>
                        <a:t>892</a:t>
                      </a:r>
                      <a:endParaRPr lang="en-HK" sz="900" b="0" i="0" u="none" strike="noStrike">
                        <a:solidFill>
                          <a:srgbClr val="000000"/>
                        </a:solidFill>
                        <a:effectLst/>
                        <a:latin typeface="Calibri" panose="020F0502020204030204" pitchFamily="34" charset="0"/>
                      </a:endParaRPr>
                    </a:p>
                  </a:txBody>
                  <a:tcPr marL="5273" marR="5273" marT="5273" marB="0" anchor="ctr">
                    <a:lnT w="12700" cap="flat" cmpd="sng" algn="ctr">
                      <a:solidFill>
                        <a:schemeClr val="tx1"/>
                      </a:solidFill>
                      <a:prstDash val="solid"/>
                      <a:round/>
                      <a:headEnd type="none" w="med" len="med"/>
                      <a:tailEnd type="none" w="med" len="med"/>
                    </a:lnT>
                  </a:tcP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12.55%</a:t>
                      </a:r>
                    </a:p>
                  </a:txBody>
                  <a:tcPr marL="5273" marR="5273" marT="5273"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11475051"/>
                  </a:ext>
                </a:extLst>
              </a:tr>
              <a:tr h="157988">
                <a:tc>
                  <a:txBody>
                    <a:bodyPr/>
                    <a:lstStyle/>
                    <a:p>
                      <a:pPr algn="ctr" fontAlgn="ctr"/>
                      <a:r>
                        <a:rPr lang="en-HK" sz="900" u="none" strike="noStrike" dirty="0">
                          <a:effectLst/>
                        </a:rPr>
                        <a:t>Barrel shifter</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3,336</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0.02</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3,141</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a:effectLst/>
                        </a:rPr>
                        <a:t>5.85%</a:t>
                      </a:r>
                      <a:endParaRPr lang="en-HK" sz="900" b="0" i="0" u="none" strike="noStrike">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0.01</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3,141</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5.85%</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0.07</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3,141</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a:effectLst/>
                        </a:rPr>
                        <a:t>5.85%</a:t>
                      </a:r>
                      <a:endParaRPr lang="en-HK" sz="900" b="0" i="0" u="none" strike="noStrike">
                        <a:solidFill>
                          <a:srgbClr val="000000"/>
                        </a:solidFill>
                        <a:effectLst/>
                        <a:latin typeface="Calibri" panose="020F0502020204030204" pitchFamily="34" charset="0"/>
                      </a:endParaRPr>
                    </a:p>
                  </a:txBody>
                  <a:tcPr marL="5273" marR="5273" marT="5273" marB="0" anchor="ctr"/>
                </a:tc>
                <a:extLst>
                  <a:ext uri="{0D108BD9-81ED-4DB2-BD59-A6C34878D82A}">
                    <a16:rowId xmlns:a16="http://schemas.microsoft.com/office/drawing/2014/main" val="3678240972"/>
                  </a:ext>
                </a:extLst>
              </a:tr>
              <a:tr h="157988">
                <a:tc>
                  <a:txBody>
                    <a:bodyPr/>
                    <a:lstStyle/>
                    <a:p>
                      <a:pPr algn="ctr" fontAlgn="ctr"/>
                      <a:r>
                        <a:rPr lang="en-HK" sz="900" u="none" strike="noStrike" dirty="0">
                          <a:effectLst/>
                        </a:rPr>
                        <a:t>Divisor</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57,247</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0.69</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41,197</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28.04%</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0.01</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41,267</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a:effectLst/>
                        </a:rPr>
                        <a:t>27.91%</a:t>
                      </a:r>
                      <a:endParaRPr lang="en-HK" sz="900" b="0" i="0" u="none" strike="noStrike">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1.15</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40,432</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29.37%</a:t>
                      </a:r>
                    </a:p>
                  </a:txBody>
                  <a:tcPr marL="5273" marR="5273" marT="5273" marB="0" anchor="ctr"/>
                </a:tc>
                <a:extLst>
                  <a:ext uri="{0D108BD9-81ED-4DB2-BD59-A6C34878D82A}">
                    <a16:rowId xmlns:a16="http://schemas.microsoft.com/office/drawing/2014/main" val="152618360"/>
                  </a:ext>
                </a:extLst>
              </a:tr>
              <a:tr h="157988">
                <a:tc>
                  <a:txBody>
                    <a:bodyPr/>
                    <a:lstStyle/>
                    <a:p>
                      <a:pPr algn="ctr" fontAlgn="ctr"/>
                      <a:r>
                        <a:rPr lang="en-HK" sz="900" u="none" strike="noStrike" dirty="0">
                          <a:effectLst/>
                        </a:rPr>
                        <a:t>Hypotenuse</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214,335</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2.29</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213,149</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0.55%</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0.61</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210,402</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1.83%</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4.13</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206,794</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3.52%</a:t>
                      </a:r>
                    </a:p>
                  </a:txBody>
                  <a:tcPr marL="5273" marR="5273" marT="5273" marB="0" anchor="ctr"/>
                </a:tc>
                <a:extLst>
                  <a:ext uri="{0D108BD9-81ED-4DB2-BD59-A6C34878D82A}">
                    <a16:rowId xmlns:a16="http://schemas.microsoft.com/office/drawing/2014/main" val="1478723142"/>
                  </a:ext>
                </a:extLst>
              </a:tr>
              <a:tr h="157988">
                <a:tc>
                  <a:txBody>
                    <a:bodyPr/>
                    <a:lstStyle/>
                    <a:p>
                      <a:pPr algn="ctr" fontAlgn="ctr"/>
                      <a:r>
                        <a:rPr lang="en-HK" sz="900" u="none" strike="noStrike" dirty="0">
                          <a:effectLst/>
                        </a:rPr>
                        <a:t>Log2</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32,060</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0.33</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29,761</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7.17%</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0.12</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30,294</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5.51%</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0.78</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29,494</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8.00%</a:t>
                      </a:r>
                    </a:p>
                  </a:txBody>
                  <a:tcPr marL="5273" marR="5273" marT="5273" marB="0" anchor="ctr"/>
                </a:tc>
                <a:extLst>
                  <a:ext uri="{0D108BD9-81ED-4DB2-BD59-A6C34878D82A}">
                    <a16:rowId xmlns:a16="http://schemas.microsoft.com/office/drawing/2014/main" val="595468709"/>
                  </a:ext>
                </a:extLst>
              </a:tr>
              <a:tr h="157988">
                <a:tc>
                  <a:txBody>
                    <a:bodyPr/>
                    <a:lstStyle/>
                    <a:p>
                      <a:pPr algn="ctr" fontAlgn="ctr"/>
                      <a:r>
                        <a:rPr lang="en-HK" sz="900" u="none" strike="noStrike" dirty="0">
                          <a:effectLst/>
                        </a:rPr>
                        <a:t>Max</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2,865</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0.02</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2,862</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a:effectLst/>
                        </a:rPr>
                        <a:t>0.10%</a:t>
                      </a:r>
                      <a:endParaRPr lang="en-HK" sz="900" b="0" i="0" u="none" strike="noStrike">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2,862</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0.10%</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0.06</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2,862</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a:effectLst/>
                        </a:rPr>
                        <a:t>0.10%</a:t>
                      </a:r>
                      <a:endParaRPr lang="en-HK" sz="900" b="0" i="0" u="none" strike="noStrike">
                        <a:solidFill>
                          <a:srgbClr val="000000"/>
                        </a:solidFill>
                        <a:effectLst/>
                        <a:latin typeface="Calibri" panose="020F0502020204030204" pitchFamily="34" charset="0"/>
                      </a:endParaRPr>
                    </a:p>
                  </a:txBody>
                  <a:tcPr marL="5273" marR="5273" marT="5273" marB="0" anchor="ctr"/>
                </a:tc>
                <a:extLst>
                  <a:ext uri="{0D108BD9-81ED-4DB2-BD59-A6C34878D82A}">
                    <a16:rowId xmlns:a16="http://schemas.microsoft.com/office/drawing/2014/main" val="247275129"/>
                  </a:ext>
                </a:extLst>
              </a:tr>
              <a:tr h="157988">
                <a:tc>
                  <a:txBody>
                    <a:bodyPr/>
                    <a:lstStyle/>
                    <a:p>
                      <a:pPr algn="ctr" fontAlgn="ctr"/>
                      <a:r>
                        <a:rPr lang="en-HK" sz="900" u="none" strike="noStrike" dirty="0">
                          <a:effectLst/>
                        </a:rPr>
                        <a:t>Multiplier</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27,062</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0.25</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24,764</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8.49%</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0.09</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25,706</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5.01%</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0.06</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24,279</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10.28%</a:t>
                      </a:r>
                    </a:p>
                  </a:txBody>
                  <a:tcPr marL="5273" marR="5273" marT="5273" marB="0" anchor="ctr"/>
                </a:tc>
                <a:extLst>
                  <a:ext uri="{0D108BD9-81ED-4DB2-BD59-A6C34878D82A}">
                    <a16:rowId xmlns:a16="http://schemas.microsoft.com/office/drawing/2014/main" val="1027245703"/>
                  </a:ext>
                </a:extLst>
              </a:tr>
              <a:tr h="157988">
                <a:tc>
                  <a:txBody>
                    <a:bodyPr/>
                    <a:lstStyle/>
                    <a:p>
                      <a:pPr algn="ctr" fontAlgn="ctr"/>
                      <a:r>
                        <a:rPr lang="en-HK" sz="900" u="none" strike="noStrike" dirty="0">
                          <a:effectLst/>
                        </a:rPr>
                        <a:t>Sine</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5,416</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0.06</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5,191</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4.15%</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0.02</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5,158</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4.76%</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0.15</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5,092</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5.98%</a:t>
                      </a:r>
                    </a:p>
                  </a:txBody>
                  <a:tcPr marL="5273" marR="5273" marT="5273" marB="0" anchor="ctr"/>
                </a:tc>
                <a:extLst>
                  <a:ext uri="{0D108BD9-81ED-4DB2-BD59-A6C34878D82A}">
                    <a16:rowId xmlns:a16="http://schemas.microsoft.com/office/drawing/2014/main" val="4259222677"/>
                  </a:ext>
                </a:extLst>
              </a:tr>
              <a:tr h="157988">
                <a:tc>
                  <a:txBody>
                    <a:bodyPr/>
                    <a:lstStyle/>
                    <a:p>
                      <a:pPr algn="ctr" fontAlgn="ctr"/>
                      <a:r>
                        <a:rPr lang="en-HK" sz="900" u="none" strike="noStrike" dirty="0">
                          <a:effectLst/>
                        </a:rPr>
                        <a:t>Square-root</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24,618</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0.79</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18,481</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24.93%</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0.10</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18,719</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23.96%</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0.51</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18,369</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25.38%</a:t>
                      </a:r>
                    </a:p>
                  </a:txBody>
                  <a:tcPr marL="5273" marR="5273" marT="5273" marB="0" anchor="ctr"/>
                </a:tc>
                <a:extLst>
                  <a:ext uri="{0D108BD9-81ED-4DB2-BD59-A6C34878D82A}">
                    <a16:rowId xmlns:a16="http://schemas.microsoft.com/office/drawing/2014/main" val="1075488393"/>
                  </a:ext>
                </a:extLst>
              </a:tr>
              <a:tr h="157988">
                <a:tc>
                  <a:txBody>
                    <a:bodyPr/>
                    <a:lstStyle/>
                    <a:p>
                      <a:pPr algn="ctr" fontAlgn="ctr"/>
                      <a:r>
                        <a:rPr lang="en-HK" sz="900" u="none" strike="noStrike" dirty="0">
                          <a:effectLst/>
                        </a:rPr>
                        <a:t>Square</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18,484</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0.16</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17,758</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3.93%</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0.06</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17,502</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a:effectLst/>
                        </a:rPr>
                        <a:t>5.31%</a:t>
                      </a:r>
                      <a:endParaRPr lang="en-HK" sz="900" b="0" i="0" u="none" strike="noStrike">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0.38</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17,081</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7.59%</a:t>
                      </a:r>
                    </a:p>
                  </a:txBody>
                  <a:tcPr marL="5273" marR="5273" marT="5273" marB="0" anchor="ctr"/>
                </a:tc>
                <a:extLst>
                  <a:ext uri="{0D108BD9-81ED-4DB2-BD59-A6C34878D82A}">
                    <a16:rowId xmlns:a16="http://schemas.microsoft.com/office/drawing/2014/main" val="2613494417"/>
                  </a:ext>
                </a:extLst>
              </a:tr>
              <a:tr h="157988">
                <a:tc>
                  <a:txBody>
                    <a:bodyPr/>
                    <a:lstStyle/>
                    <a:p>
                      <a:pPr algn="ctr" fontAlgn="ctr"/>
                      <a:r>
                        <a:rPr lang="en-HK" sz="900" u="none" strike="noStrike" dirty="0">
                          <a:effectLst/>
                        </a:rPr>
                        <a:t>Arbiter</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11,839</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0.09</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11,839</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0.01</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11,839</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0.21</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11,839</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tc>
                <a:extLst>
                  <a:ext uri="{0D108BD9-81ED-4DB2-BD59-A6C34878D82A}">
                    <a16:rowId xmlns:a16="http://schemas.microsoft.com/office/drawing/2014/main" val="2265585593"/>
                  </a:ext>
                </a:extLst>
              </a:tr>
              <a:tr h="157988">
                <a:tc>
                  <a:txBody>
                    <a:bodyPr/>
                    <a:lstStyle/>
                    <a:p>
                      <a:pPr algn="ctr" fontAlgn="ctr"/>
                      <a:r>
                        <a:rPr lang="en-HK" sz="900" u="none" strike="noStrike" dirty="0" err="1">
                          <a:effectLst/>
                        </a:rPr>
                        <a:t>Cavlc</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693</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684</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1.30%</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693</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0.04</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672</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3.03%</a:t>
                      </a:r>
                    </a:p>
                  </a:txBody>
                  <a:tcPr marL="5273" marR="5273" marT="5273" marB="0" anchor="ctr"/>
                </a:tc>
                <a:extLst>
                  <a:ext uri="{0D108BD9-81ED-4DB2-BD59-A6C34878D82A}">
                    <a16:rowId xmlns:a16="http://schemas.microsoft.com/office/drawing/2014/main" val="3952172009"/>
                  </a:ext>
                </a:extLst>
              </a:tr>
              <a:tr h="157988">
                <a:tc>
                  <a:txBody>
                    <a:bodyPr/>
                    <a:lstStyle/>
                    <a:p>
                      <a:pPr algn="ctr" fontAlgn="ctr"/>
                      <a:r>
                        <a:rPr lang="en-HK" sz="900" u="none" strike="noStrike" dirty="0">
                          <a:effectLst/>
                        </a:rPr>
                        <a:t>Ctrl</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174</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122</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29.89%</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116</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33.33%</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0.03</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97</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44.25%</a:t>
                      </a:r>
                    </a:p>
                  </a:txBody>
                  <a:tcPr marL="5273" marR="5273" marT="5273" marB="0" anchor="ctr"/>
                </a:tc>
                <a:extLst>
                  <a:ext uri="{0D108BD9-81ED-4DB2-BD59-A6C34878D82A}">
                    <a16:rowId xmlns:a16="http://schemas.microsoft.com/office/drawing/2014/main" val="1043430041"/>
                  </a:ext>
                </a:extLst>
              </a:tr>
              <a:tr h="157988">
                <a:tc>
                  <a:txBody>
                    <a:bodyPr/>
                    <a:lstStyle/>
                    <a:p>
                      <a:pPr algn="ctr" fontAlgn="ctr"/>
                      <a:r>
                        <a:rPr lang="en-HK" sz="900" u="none" strike="noStrike" dirty="0">
                          <a:effectLst/>
                        </a:rPr>
                        <a:t>Dec</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304</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304</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304</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0.03</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304</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tc>
                <a:extLst>
                  <a:ext uri="{0D108BD9-81ED-4DB2-BD59-A6C34878D82A}">
                    <a16:rowId xmlns:a16="http://schemas.microsoft.com/office/drawing/2014/main" val="561916633"/>
                  </a:ext>
                </a:extLst>
              </a:tr>
              <a:tr h="157988">
                <a:tc>
                  <a:txBody>
                    <a:bodyPr/>
                    <a:lstStyle/>
                    <a:p>
                      <a:pPr algn="ctr" fontAlgn="ctr"/>
                      <a:r>
                        <a:rPr lang="en-HK" sz="900" u="none" strike="noStrike" dirty="0">
                          <a:effectLst/>
                        </a:rPr>
                        <a:t>I2c</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1,342</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0.01</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1,280</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4.62%</a:t>
                      </a: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1,340</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0.15%</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0.04</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1,280</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4.62%</a:t>
                      </a:r>
                    </a:p>
                  </a:txBody>
                  <a:tcPr marL="5273" marR="5273" marT="5273" marB="0" anchor="ctr"/>
                </a:tc>
                <a:extLst>
                  <a:ext uri="{0D108BD9-81ED-4DB2-BD59-A6C34878D82A}">
                    <a16:rowId xmlns:a16="http://schemas.microsoft.com/office/drawing/2014/main" val="3297256840"/>
                  </a:ext>
                </a:extLst>
              </a:tr>
              <a:tr h="157988">
                <a:tc>
                  <a:txBody>
                    <a:bodyPr/>
                    <a:lstStyle/>
                    <a:p>
                      <a:pPr algn="ctr" fontAlgn="ctr"/>
                      <a:r>
                        <a:rPr lang="en-HK" sz="900" u="none" strike="noStrike" dirty="0">
                          <a:effectLst/>
                        </a:rPr>
                        <a:t>Int2float</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260</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222</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14.62%</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258</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0.77%</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0.03</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217</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16.54%</a:t>
                      </a:r>
                    </a:p>
                  </a:txBody>
                  <a:tcPr marL="5273" marR="5273" marT="5273" marB="0" anchor="ctr"/>
                </a:tc>
                <a:extLst>
                  <a:ext uri="{0D108BD9-81ED-4DB2-BD59-A6C34878D82A}">
                    <a16:rowId xmlns:a16="http://schemas.microsoft.com/office/drawing/2014/main" val="2461551288"/>
                  </a:ext>
                </a:extLst>
              </a:tr>
              <a:tr h="157988">
                <a:tc>
                  <a:txBody>
                    <a:bodyPr/>
                    <a:lstStyle/>
                    <a:p>
                      <a:pPr algn="ctr" fontAlgn="ctr"/>
                      <a:r>
                        <a:rPr lang="en-HK" sz="900" u="none" strike="noStrike" dirty="0" err="1">
                          <a:effectLst/>
                        </a:rPr>
                        <a:t>Mem_ctrl</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46,836</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0.34</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46,291</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1.16%</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0.10</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46,617</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a:effectLst/>
                        </a:rPr>
                        <a:t>0.47%</a:t>
                      </a:r>
                      <a:endParaRPr lang="en-HK" sz="900" b="0" i="0" u="none" strike="noStrike">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0.58</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46,137</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1.49%</a:t>
                      </a:r>
                    </a:p>
                  </a:txBody>
                  <a:tcPr marL="5273" marR="5273" marT="5273" marB="0" anchor="ctr"/>
                </a:tc>
                <a:extLst>
                  <a:ext uri="{0D108BD9-81ED-4DB2-BD59-A6C34878D82A}">
                    <a16:rowId xmlns:a16="http://schemas.microsoft.com/office/drawing/2014/main" val="806911759"/>
                  </a:ext>
                </a:extLst>
              </a:tr>
              <a:tr h="157988">
                <a:tc>
                  <a:txBody>
                    <a:bodyPr/>
                    <a:lstStyle/>
                    <a:p>
                      <a:pPr algn="ctr" fontAlgn="ctr"/>
                      <a:r>
                        <a:rPr lang="en-HK" sz="900" u="none" strike="noStrike" dirty="0">
                          <a:effectLst/>
                        </a:rPr>
                        <a:t>Priority</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978</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0.01</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852</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12.88%</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788</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a:effectLst/>
                        </a:rPr>
                        <a:t>19.43%</a:t>
                      </a:r>
                      <a:endParaRPr lang="en-HK" sz="900" b="0" i="0" u="none" strike="noStrike">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0.05</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499</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48.98%</a:t>
                      </a:r>
                    </a:p>
                  </a:txBody>
                  <a:tcPr marL="5273" marR="5273" marT="5273" marB="0" anchor="ctr"/>
                </a:tc>
                <a:extLst>
                  <a:ext uri="{0D108BD9-81ED-4DB2-BD59-A6C34878D82A}">
                    <a16:rowId xmlns:a16="http://schemas.microsoft.com/office/drawing/2014/main" val="4152401134"/>
                  </a:ext>
                </a:extLst>
              </a:tr>
              <a:tr h="157988">
                <a:tc>
                  <a:txBody>
                    <a:bodyPr/>
                    <a:lstStyle/>
                    <a:p>
                      <a:pPr algn="ctr" fontAlgn="ctr"/>
                      <a:r>
                        <a:rPr lang="en-HK" sz="900" u="none" strike="noStrike" dirty="0">
                          <a:effectLst/>
                        </a:rPr>
                        <a:t>Router</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257</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246</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algn="r" fontAlgn="ctr"/>
                      <a:r>
                        <a:rPr lang="en-HK" sz="900" u="none" strike="noStrike" dirty="0">
                          <a:effectLst/>
                        </a:rPr>
                        <a:t>4.28%</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0.00</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a:effectLst/>
                        </a:rPr>
                        <a:t>244</a:t>
                      </a:r>
                      <a:endParaRPr lang="en-HK" sz="900" b="0" i="0" u="none" strike="noStrike">
                        <a:solidFill>
                          <a:srgbClr val="000000"/>
                        </a:solidFill>
                        <a:effectLst/>
                        <a:latin typeface="Calibri" panose="020F0502020204030204" pitchFamily="34" charset="0"/>
                      </a:endParaRPr>
                    </a:p>
                  </a:txBody>
                  <a:tcPr marL="5273" marR="5273" marT="5273" marB="0" anchor="ct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5.06%</a:t>
                      </a:r>
                    </a:p>
                  </a:txBody>
                  <a:tcPr marL="5273" marR="5273" marT="5273" marB="0" anchor="ctr">
                    <a:lnR w="12700" cap="flat" cmpd="sng" algn="ctr">
                      <a:solidFill>
                        <a:schemeClr val="tx1"/>
                      </a:solidFill>
                      <a:prstDash val="solid"/>
                      <a:round/>
                      <a:headEnd type="none" w="med" len="med"/>
                      <a:tailEnd type="none" w="med" len="med"/>
                    </a:lnR>
                  </a:tcPr>
                </a:tc>
                <a:tc>
                  <a:txBody>
                    <a:bodyPr/>
                    <a:lstStyle/>
                    <a:p>
                      <a:pPr algn="r" fontAlgn="ctr"/>
                      <a:r>
                        <a:rPr lang="en-HK" sz="900" u="none" strike="noStrike" dirty="0">
                          <a:effectLst/>
                        </a:rPr>
                        <a:t>0.03</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tcPr>
                </a:tc>
                <a:tc>
                  <a:txBody>
                    <a:bodyPr/>
                    <a:lstStyle/>
                    <a:p>
                      <a:pPr algn="r" fontAlgn="ctr"/>
                      <a:r>
                        <a:rPr lang="en-HK" sz="900" u="none" strike="noStrike" dirty="0">
                          <a:effectLst/>
                        </a:rPr>
                        <a:t>244</a:t>
                      </a:r>
                      <a:endParaRPr lang="en-HK" sz="900" b="0" i="0" u="none" strike="noStrike" dirty="0">
                        <a:solidFill>
                          <a:srgbClr val="000000"/>
                        </a:solidFill>
                        <a:effectLst/>
                        <a:latin typeface="Calibri" panose="020F0502020204030204" pitchFamily="34" charset="0"/>
                      </a:endParaRPr>
                    </a:p>
                  </a:txBody>
                  <a:tcPr marL="5273" marR="5273" marT="5273" marB="0" anchor="ct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5.06%</a:t>
                      </a:r>
                    </a:p>
                  </a:txBody>
                  <a:tcPr marL="5273" marR="5273" marT="5273" marB="0" anchor="ctr"/>
                </a:tc>
                <a:extLst>
                  <a:ext uri="{0D108BD9-81ED-4DB2-BD59-A6C34878D82A}">
                    <a16:rowId xmlns:a16="http://schemas.microsoft.com/office/drawing/2014/main" val="834214939"/>
                  </a:ext>
                </a:extLst>
              </a:tr>
              <a:tr h="157988">
                <a:tc>
                  <a:txBody>
                    <a:bodyPr/>
                    <a:lstStyle/>
                    <a:p>
                      <a:pPr algn="ctr" fontAlgn="ctr"/>
                      <a:r>
                        <a:rPr lang="en-HK" sz="900" u="none" strike="noStrike" dirty="0">
                          <a:effectLst/>
                        </a:rPr>
                        <a:t>Voter</a:t>
                      </a:r>
                      <a:endParaRPr lang="en-HK" sz="900" b="0" i="0" u="none" strike="noStrike" dirty="0">
                        <a:solidFill>
                          <a:srgbClr val="000000"/>
                        </a:solidFill>
                        <a:effectLst/>
                        <a:latin typeface="Calibri" panose="020F0502020204030204" pitchFamily="34" charset="0"/>
                      </a:endParaRPr>
                    </a:p>
                  </a:txBody>
                  <a:tcPr marL="5273" marR="5273" marT="5273" marB="0" anchor="ctr">
                    <a:lnB w="12700" cap="flat" cmpd="sng" algn="ctr">
                      <a:solidFill>
                        <a:schemeClr val="tx1"/>
                      </a:solidFill>
                      <a:prstDash val="solid"/>
                      <a:round/>
                      <a:headEnd type="none" w="med" len="med"/>
                      <a:tailEnd type="none" w="med" len="med"/>
                    </a:lnB>
                  </a:tcPr>
                </a:tc>
                <a:tc>
                  <a:txBody>
                    <a:bodyPr/>
                    <a:lstStyle/>
                    <a:p>
                      <a:pPr algn="r" fontAlgn="ctr"/>
                      <a:r>
                        <a:rPr lang="en-HK" sz="900" u="none" strike="noStrike" dirty="0">
                          <a:effectLst/>
                        </a:rPr>
                        <a:t>13,758</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ctr"/>
                      <a:r>
                        <a:rPr lang="en-HK" sz="900" u="none" strike="noStrike" dirty="0">
                          <a:effectLst/>
                        </a:rPr>
                        <a:t>0.14</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ctr"/>
                      <a:r>
                        <a:rPr lang="en-HK" sz="900" u="none" strike="noStrike" dirty="0">
                          <a:effectLst/>
                        </a:rPr>
                        <a:t>10,384</a:t>
                      </a:r>
                      <a:endParaRPr lang="en-HK" sz="900" b="0" i="0" u="none" strike="noStrike" dirty="0">
                        <a:solidFill>
                          <a:srgbClr val="000000"/>
                        </a:solidFill>
                        <a:effectLst/>
                        <a:latin typeface="Calibri" panose="020F0502020204030204" pitchFamily="34" charset="0"/>
                      </a:endParaRPr>
                    </a:p>
                  </a:txBody>
                  <a:tcPr marL="5273" marR="5273" marT="5273" marB="0" anchor="ctr">
                    <a:lnB w="12700" cap="flat" cmpd="sng" algn="ctr">
                      <a:solidFill>
                        <a:schemeClr val="tx1"/>
                      </a:solidFill>
                      <a:prstDash val="solid"/>
                      <a:round/>
                      <a:headEnd type="none" w="med" len="med"/>
                      <a:tailEnd type="none" w="med" len="med"/>
                    </a:lnB>
                  </a:tcPr>
                </a:tc>
                <a:tc>
                  <a:txBody>
                    <a:bodyPr/>
                    <a:lstStyle/>
                    <a:p>
                      <a:pPr algn="r" fontAlgn="ctr"/>
                      <a:r>
                        <a:rPr lang="en-HK" sz="900" u="none" strike="noStrike" dirty="0">
                          <a:effectLst/>
                        </a:rPr>
                        <a:t>24.52%</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ctr"/>
                      <a:r>
                        <a:rPr lang="en-HK" sz="900" u="none" strike="noStrike" dirty="0">
                          <a:effectLst/>
                        </a:rPr>
                        <a:t>0.05</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ctr"/>
                      <a:r>
                        <a:rPr lang="en-HK" sz="900" u="none" strike="noStrike">
                          <a:effectLst/>
                        </a:rPr>
                        <a:t>9,593</a:t>
                      </a:r>
                      <a:endParaRPr lang="en-HK" sz="900" b="0" i="0" u="none" strike="noStrike">
                        <a:solidFill>
                          <a:srgbClr val="000000"/>
                        </a:solidFill>
                        <a:effectLst/>
                        <a:latin typeface="Calibri" panose="020F0502020204030204" pitchFamily="34" charset="0"/>
                      </a:endParaRPr>
                    </a:p>
                  </a:txBody>
                  <a:tcPr marL="5273" marR="5273" marT="5273" marB="0" anchor="ctr">
                    <a:lnB w="12700" cap="flat" cmpd="sng" algn="ctr">
                      <a:solidFill>
                        <a:schemeClr val="tx1"/>
                      </a:solidFill>
                      <a:prstDash val="solid"/>
                      <a:round/>
                      <a:headEnd type="none" w="med" len="med"/>
                      <a:tailEnd type="none" w="med" len="med"/>
                    </a:lnB>
                  </a:tcPr>
                </a:tc>
                <a:tc>
                  <a:txBody>
                    <a:bodyPr/>
                    <a:lstStyle/>
                    <a:p>
                      <a:pPr algn="r" fontAlgn="ctr"/>
                      <a:r>
                        <a:rPr lang="en-HK" sz="900" u="none" strike="noStrike" dirty="0">
                          <a:effectLst/>
                        </a:rPr>
                        <a:t>30.27%</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ctr"/>
                      <a:r>
                        <a:rPr lang="en-HK" sz="900" u="none" strike="noStrike" dirty="0">
                          <a:effectLst/>
                        </a:rPr>
                        <a:t>0.27</a:t>
                      </a:r>
                      <a:endParaRPr lang="en-HK" sz="900" b="0" i="0" u="none" strike="noStrike" dirty="0">
                        <a:solidFill>
                          <a:srgbClr val="000000"/>
                        </a:solidFill>
                        <a:effectLst/>
                        <a:latin typeface="Calibri" panose="020F0502020204030204" pitchFamily="34" charset="0"/>
                      </a:endParaRPr>
                    </a:p>
                  </a:txBody>
                  <a:tcPr marL="5273" marR="5273" marT="5273"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ctr"/>
                      <a:r>
                        <a:rPr lang="en-HK" sz="900" u="none" strike="noStrike" dirty="0">
                          <a:effectLst/>
                        </a:rPr>
                        <a:t>8,611</a:t>
                      </a:r>
                      <a:endParaRPr lang="en-HK" sz="900" b="0" i="0" u="none" strike="noStrike" dirty="0">
                        <a:solidFill>
                          <a:srgbClr val="000000"/>
                        </a:solidFill>
                        <a:effectLst/>
                        <a:latin typeface="Calibri" panose="020F0502020204030204" pitchFamily="34" charset="0"/>
                      </a:endParaRPr>
                    </a:p>
                  </a:txBody>
                  <a:tcPr marL="5273" marR="5273" marT="5273" marB="0" anchor="ctr">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37.41%</a:t>
                      </a:r>
                    </a:p>
                  </a:txBody>
                  <a:tcPr marL="5273" marR="5273" marT="5273"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5191666"/>
                  </a:ext>
                </a:extLst>
              </a:tr>
              <a:tr h="165235">
                <a:tc>
                  <a:txBody>
                    <a:bodyPr/>
                    <a:lstStyle/>
                    <a:p>
                      <a:pPr algn="ctr" fontAlgn="ctr"/>
                      <a:r>
                        <a:rPr lang="en-HK" sz="900" u="none" strike="noStrike" dirty="0">
                          <a:effectLst/>
                        </a:rPr>
                        <a:t>Average</a:t>
                      </a:r>
                      <a:endParaRPr lang="en-HK" sz="900" b="0" i="0" u="none" strike="noStrike" dirty="0">
                        <a:solidFill>
                          <a:srgbClr val="000000"/>
                        </a:solidFill>
                        <a:effectLst/>
                        <a:latin typeface="Calibri" panose="020F0502020204030204" pitchFamily="34" charset="0"/>
                      </a:endParaRPr>
                    </a:p>
                  </a:txBody>
                  <a:tcPr marL="5273" marR="5273" marT="5273" marB="0" anchor="ctr">
                    <a:lnT w="12700" cap="flat" cmpd="sng" algn="ctr">
                      <a:solidFill>
                        <a:schemeClr val="tx1"/>
                      </a:solidFill>
                      <a:prstDash val="solid"/>
                      <a:round/>
                      <a:headEnd type="none" w="med" len="med"/>
                      <a:tailEnd type="none" w="med" len="med"/>
                    </a:lnT>
                  </a:tcPr>
                </a:tc>
                <a:tc>
                  <a:txBody>
                    <a:bodyPr/>
                    <a:lstStyle/>
                    <a:p>
                      <a:pPr algn="r" fontAlgn="ctr"/>
                      <a:r>
                        <a:rPr lang="en-HK" sz="900" u="none" strike="noStrike" dirty="0">
                          <a:effectLst/>
                        </a:rPr>
                        <a:t> </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HK" sz="900" b="1" u="none" strike="noStrike" kern="1200" dirty="0">
                          <a:solidFill>
                            <a:srgbClr val="FF0000"/>
                          </a:solidFill>
                          <a:effectLst/>
                          <a:latin typeface="+mn-lt"/>
                          <a:ea typeface="+mn-ea"/>
                          <a:cs typeface="+mn-cs"/>
                        </a:rPr>
                        <a:t>0.26</a:t>
                      </a: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ctr"/>
                      <a:r>
                        <a:rPr lang="en-HK" sz="900" u="none" strike="noStrike">
                          <a:effectLst/>
                        </a:rPr>
                        <a:t> </a:t>
                      </a:r>
                      <a:endParaRPr lang="en-HK" sz="900" b="0" i="0" u="none" strike="noStrike">
                        <a:solidFill>
                          <a:srgbClr val="000000"/>
                        </a:solidFill>
                        <a:effectLst/>
                        <a:latin typeface="Calibri" panose="020F0502020204030204" pitchFamily="34" charset="0"/>
                      </a:endParaRPr>
                    </a:p>
                  </a:txBody>
                  <a:tcPr marL="5273" marR="5273" marT="5273" marB="0" anchor="ctr">
                    <a:lnT w="12700" cap="flat" cmpd="sng" algn="ctr">
                      <a:solidFill>
                        <a:schemeClr val="tx1"/>
                      </a:solidFill>
                      <a:prstDash val="solid"/>
                      <a:round/>
                      <a:headEnd type="none" w="med" len="med"/>
                      <a:tailEnd type="none" w="med" len="med"/>
                    </a:lnT>
                  </a:tcPr>
                </a:tc>
                <a:tc>
                  <a:txBody>
                    <a:bodyPr/>
                    <a:lstStyle/>
                    <a:p>
                      <a:pPr algn="r" fontAlgn="ctr"/>
                      <a:r>
                        <a:rPr lang="en-HK" sz="900" u="none" strike="noStrike" dirty="0">
                          <a:effectLst/>
                        </a:rPr>
                        <a:t>8.83%</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0.06</a:t>
                      </a: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ctr"/>
                      <a:r>
                        <a:rPr lang="en-HK" sz="900" u="none" strike="noStrike">
                          <a:effectLst/>
                        </a:rPr>
                        <a:t> </a:t>
                      </a:r>
                      <a:endParaRPr lang="en-HK" sz="900" b="0" i="0" u="none" strike="noStrike">
                        <a:solidFill>
                          <a:srgbClr val="000000"/>
                        </a:solidFill>
                        <a:effectLst/>
                        <a:latin typeface="Calibri" panose="020F0502020204030204" pitchFamily="34" charset="0"/>
                      </a:endParaRPr>
                    </a:p>
                  </a:txBody>
                  <a:tcPr marL="5273" marR="5273" marT="5273" marB="0" anchor="ctr">
                    <a:lnT w="12700" cap="flat" cmpd="sng" algn="ctr">
                      <a:solidFill>
                        <a:schemeClr val="tx1"/>
                      </a:solidFill>
                      <a:prstDash val="solid"/>
                      <a:round/>
                      <a:headEnd type="none" w="med" len="med"/>
                      <a:tailEnd type="none" w="med" len="med"/>
                    </a:lnT>
                  </a:tcPr>
                </a:tc>
                <a:tc>
                  <a:txBody>
                    <a:bodyPr/>
                    <a:lstStyle/>
                    <a:p>
                      <a:pPr algn="r" fontAlgn="ctr"/>
                      <a:r>
                        <a:rPr lang="en-HK" sz="900" u="none" strike="noStrike" dirty="0">
                          <a:effectLst/>
                        </a:rPr>
                        <a:t>9.13%</a:t>
                      </a:r>
                      <a:endParaRPr lang="en-HK" sz="900" b="0" i="0" u="none" strike="noStrike" dirty="0">
                        <a:solidFill>
                          <a:srgbClr val="000000"/>
                        </a:solidFill>
                        <a:effectLst/>
                        <a:latin typeface="Calibri" panose="020F0502020204030204" pitchFamily="34" charset="0"/>
                      </a:endParaRPr>
                    </a:p>
                  </a:txBody>
                  <a:tcPr marL="5273" marR="5273" marT="527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HK" sz="900" b="0" i="0" u="none" strike="noStrike" dirty="0">
                          <a:solidFill>
                            <a:srgbClr val="000000"/>
                          </a:solidFill>
                          <a:effectLst/>
                          <a:latin typeface="Calibri" panose="020F0502020204030204" pitchFamily="34" charset="0"/>
                        </a:rPr>
                        <a:t>0.43</a:t>
                      </a: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ctr"/>
                      <a:r>
                        <a:rPr lang="en-HK" sz="900" u="none" strike="noStrike">
                          <a:effectLst/>
                        </a:rPr>
                        <a:t> </a:t>
                      </a:r>
                      <a:endParaRPr lang="en-HK" sz="900" b="0" i="0" u="none" strike="noStrike">
                        <a:solidFill>
                          <a:srgbClr val="000000"/>
                        </a:solidFill>
                        <a:effectLst/>
                        <a:latin typeface="Calibri" panose="020F0502020204030204" pitchFamily="34" charset="0"/>
                      </a:endParaRPr>
                    </a:p>
                  </a:txBody>
                  <a:tcPr marL="5273" marR="5273" marT="5273" marB="0" anchor="ctr">
                    <a:lnT w="12700" cap="flat" cmpd="sng" algn="ctr">
                      <a:solidFill>
                        <a:schemeClr val="tx1"/>
                      </a:solidFill>
                      <a:prstDash val="solid"/>
                      <a:round/>
                      <a:headEnd type="none" w="med" len="med"/>
                      <a:tailEnd type="none" w="med" len="med"/>
                    </a:lnT>
                  </a:tcPr>
                </a:tc>
                <a:tc>
                  <a:txBody>
                    <a:bodyPr/>
                    <a:lstStyle/>
                    <a:p>
                      <a:pPr marL="0" algn="r" defTabSz="914400" rtl="0" eaLnBrk="1" fontAlgn="ctr" latinLnBrk="0" hangingPunct="1"/>
                      <a:r>
                        <a:rPr lang="en-HK" sz="900" b="1" u="none" strike="noStrike" kern="1200" dirty="0">
                          <a:solidFill>
                            <a:srgbClr val="FF0000"/>
                          </a:solidFill>
                          <a:effectLst/>
                          <a:latin typeface="+mn-lt"/>
                          <a:ea typeface="+mn-ea"/>
                          <a:cs typeface="+mn-cs"/>
                        </a:rPr>
                        <a:t>13.50%</a:t>
                      </a:r>
                    </a:p>
                  </a:txBody>
                  <a:tcPr marL="5273" marR="5273" marT="5273"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36664371"/>
                  </a:ext>
                </a:extLst>
              </a:tr>
            </a:tbl>
          </a:graphicData>
        </a:graphic>
      </p:graphicFrame>
    </p:spTree>
    <p:extLst>
      <p:ext uri="{BB962C8B-B14F-4D97-AF65-F5344CB8AC3E}">
        <p14:creationId xmlns:p14="http://schemas.microsoft.com/office/powerpoint/2010/main" val="1442676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6" y="584877"/>
            <a:ext cx="6146253" cy="413124"/>
          </a:xfrm>
        </p:spPr>
        <p:txBody>
          <a:bodyPr>
            <a:noAutofit/>
          </a:bodyPr>
          <a:lstStyle/>
          <a:p>
            <a:r>
              <a:rPr lang="en-US" sz="3200" dirty="0"/>
              <a:t>Summary</a:t>
            </a:r>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39</a:t>
            </a:fld>
            <a:endParaRPr lang="en-US"/>
          </a:p>
        </p:txBody>
      </p:sp>
      <p:sp>
        <p:nvSpPr>
          <p:cNvPr id="40" name="文本框 39">
            <a:extLst>
              <a:ext uri="{FF2B5EF4-FFF2-40B4-BE49-F238E27FC236}">
                <a16:creationId xmlns:a16="http://schemas.microsoft.com/office/drawing/2014/main" id="{CCEAB341-E912-4597-B41C-7539EE961BE3}"/>
              </a:ext>
            </a:extLst>
          </p:cNvPr>
          <p:cNvSpPr txBox="1"/>
          <p:nvPr/>
        </p:nvSpPr>
        <p:spPr>
          <a:xfrm>
            <a:off x="3541222" y="4131425"/>
            <a:ext cx="184731" cy="369332"/>
          </a:xfrm>
          <a:prstGeom prst="rect">
            <a:avLst/>
          </a:prstGeom>
          <a:noFill/>
        </p:spPr>
        <p:txBody>
          <a:bodyPr wrap="none" rtlCol="0">
            <a:spAutoFit/>
          </a:bodyPr>
          <a:lstStyle/>
          <a:p>
            <a:endParaRPr lang="en-HK" dirty="0"/>
          </a:p>
        </p:txBody>
      </p:sp>
      <p:sp>
        <p:nvSpPr>
          <p:cNvPr id="6" name="文本框 5">
            <a:extLst>
              <a:ext uri="{FF2B5EF4-FFF2-40B4-BE49-F238E27FC236}">
                <a16:creationId xmlns:a16="http://schemas.microsoft.com/office/drawing/2014/main" id="{6889BE7A-5720-492D-9779-D6E583D5FA1E}"/>
              </a:ext>
            </a:extLst>
          </p:cNvPr>
          <p:cNvSpPr txBox="1"/>
          <p:nvPr/>
        </p:nvSpPr>
        <p:spPr>
          <a:xfrm>
            <a:off x="356146" y="1014429"/>
            <a:ext cx="8588283" cy="2144177"/>
          </a:xfrm>
          <a:prstGeom prst="rect">
            <a:avLst/>
          </a:prstGeom>
          <a:noFill/>
        </p:spPr>
        <p:txBody>
          <a:bodyPr wrap="square" rtlCol="0">
            <a:spAutoFit/>
          </a:bodyPr>
          <a:lstStyle/>
          <a:p>
            <a:pPr marL="285750" indent="-285750">
              <a:lnSpc>
                <a:spcPct val="125000"/>
              </a:lnSpc>
              <a:buFont typeface="Arial" panose="020B0604020202020204" pitchFamily="34" charset="0"/>
              <a:buChar char="•"/>
            </a:pPr>
            <a:r>
              <a:rPr lang="en-HK" u="sng" dirty="0">
                <a:solidFill>
                  <a:srgbClr val="FF0000"/>
                </a:solidFill>
              </a:rPr>
              <a:t>Maximum Fanout Free Window:</a:t>
            </a:r>
          </a:p>
          <a:p>
            <a:pPr marL="742950" lvl="1" indent="-285750">
              <a:lnSpc>
                <a:spcPct val="125000"/>
              </a:lnSpc>
              <a:buSzPct val="90000"/>
              <a:buFont typeface="Courier New" panose="02070309020205020404" pitchFamily="49" charset="0"/>
              <a:buChar char="o"/>
            </a:pPr>
            <a:r>
              <a:rPr lang="en-HK" dirty="0"/>
              <a:t>A novel structure for local multi-output synthesis algorithms</a:t>
            </a:r>
          </a:p>
          <a:p>
            <a:pPr marL="742950" lvl="1" indent="-285750">
              <a:lnSpc>
                <a:spcPct val="125000"/>
              </a:lnSpc>
              <a:buSzPct val="90000"/>
              <a:buFont typeface="Courier New" panose="02070309020205020404" pitchFamily="49" charset="0"/>
              <a:buChar char="o"/>
            </a:pPr>
            <a:r>
              <a:rPr lang="en-US" altLang="zh-CN" dirty="0"/>
              <a:t>Two enumeration methods, Static and Dynamic</a:t>
            </a:r>
          </a:p>
          <a:p>
            <a:pPr marL="742950" lvl="1" indent="-285750">
              <a:lnSpc>
                <a:spcPct val="125000"/>
              </a:lnSpc>
              <a:buSzPct val="90000"/>
              <a:buFont typeface="Courier New" panose="02070309020205020404" pitchFamily="49" charset="0"/>
              <a:buChar char="o"/>
            </a:pPr>
            <a:r>
              <a:rPr lang="en-US" dirty="0"/>
              <a:t>Experimental results show the efficiency of the algorithms</a:t>
            </a:r>
            <a:endParaRPr lang="en-HK" dirty="0"/>
          </a:p>
          <a:p>
            <a:pPr marL="285750" indent="-285750">
              <a:lnSpc>
                <a:spcPct val="125000"/>
              </a:lnSpc>
              <a:buFont typeface="Arial" panose="020B0604020202020204" pitchFamily="34" charset="0"/>
              <a:buChar char="•"/>
            </a:pPr>
            <a:r>
              <a:rPr lang="en-HK" dirty="0"/>
              <a:t>MFFW-based Rewriting:</a:t>
            </a:r>
          </a:p>
          <a:p>
            <a:pPr marL="742950" lvl="1" indent="-285750">
              <a:lnSpc>
                <a:spcPct val="125000"/>
              </a:lnSpc>
              <a:buSzPct val="90000"/>
              <a:buFont typeface="Courier New" panose="02070309020205020404" pitchFamily="49" charset="0"/>
              <a:buChar char="o"/>
            </a:pPr>
            <a:r>
              <a:rPr lang="en-US" altLang="zh-CN" dirty="0"/>
              <a:t>Experimental results show the effectiveness of our proposed rewriting framework</a:t>
            </a:r>
            <a:endParaRPr lang="en-HK" altLang="zh-CN" dirty="0"/>
          </a:p>
        </p:txBody>
      </p:sp>
    </p:spTree>
    <p:extLst>
      <p:ext uri="{BB962C8B-B14F-4D97-AF65-F5344CB8AC3E}">
        <p14:creationId xmlns:p14="http://schemas.microsoft.com/office/powerpoint/2010/main" val="2698674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7886700" cy="413124"/>
          </a:xfrm>
        </p:spPr>
        <p:txBody>
          <a:bodyPr>
            <a:noAutofit/>
          </a:bodyPr>
          <a:lstStyle/>
          <a:p>
            <a:r>
              <a:rPr lang="en-US" altLang="zh-CN" sz="3200" dirty="0"/>
              <a:t>Cuts</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p:txBody>
          <a:bodyPr/>
          <a:lstStyle/>
          <a:p>
            <a:fld id="{B42BFE98-95D5-6943-8DB5-5A5581856B8C}" type="slidenum">
              <a:rPr lang="en-US" smtClean="0"/>
              <a:t>4</a:t>
            </a:fld>
            <a:endParaRPr lang="en-US"/>
          </a:p>
        </p:txBody>
      </p:sp>
      <p:sp>
        <p:nvSpPr>
          <p:cNvPr id="7" name="内容占位符 6">
            <a:extLst>
              <a:ext uri="{FF2B5EF4-FFF2-40B4-BE49-F238E27FC236}">
                <a16:creationId xmlns:a16="http://schemas.microsoft.com/office/drawing/2014/main" id="{466D7483-4975-454C-8DE9-466DF10DA3A5}"/>
              </a:ext>
            </a:extLst>
          </p:cNvPr>
          <p:cNvSpPr>
            <a:spLocks noGrp="1"/>
          </p:cNvSpPr>
          <p:nvPr>
            <p:ph idx="1"/>
          </p:nvPr>
        </p:nvSpPr>
        <p:spPr>
          <a:xfrm>
            <a:off x="356146" y="1036462"/>
            <a:ext cx="3326942" cy="687096"/>
          </a:xfrm>
        </p:spPr>
        <p:txBody>
          <a:bodyPr>
            <a:normAutofit fontScale="92500" lnSpcReduction="10000"/>
          </a:bodyPr>
          <a:lstStyle/>
          <a:p>
            <a:r>
              <a:rPr lang="en-HK" sz="2000" dirty="0"/>
              <a:t>A cone-shaped area in AIG</a:t>
            </a:r>
          </a:p>
          <a:p>
            <a:r>
              <a:rPr lang="en-HK" sz="2000" dirty="0"/>
              <a:t>The same in graph algorithms</a:t>
            </a:r>
          </a:p>
          <a:p>
            <a:endParaRPr lang="en-HK" sz="2000" dirty="0"/>
          </a:p>
          <a:p>
            <a:endParaRPr lang="en-HK" sz="2000" dirty="0"/>
          </a:p>
        </p:txBody>
      </p:sp>
      <p:pic>
        <p:nvPicPr>
          <p:cNvPr id="29" name="图片 28">
            <a:extLst>
              <a:ext uri="{FF2B5EF4-FFF2-40B4-BE49-F238E27FC236}">
                <a16:creationId xmlns:a16="http://schemas.microsoft.com/office/drawing/2014/main" id="{3CC8A4D5-0005-4C44-B9B6-D573D14A5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834" y="1461828"/>
            <a:ext cx="3326942" cy="3575840"/>
          </a:xfrm>
          <a:prstGeom prst="rect">
            <a:avLst/>
          </a:prstGeom>
        </p:spPr>
      </p:pic>
      <p:sp>
        <p:nvSpPr>
          <p:cNvPr id="38" name="矩形: 圆角 37">
            <a:extLst>
              <a:ext uri="{FF2B5EF4-FFF2-40B4-BE49-F238E27FC236}">
                <a16:creationId xmlns:a16="http://schemas.microsoft.com/office/drawing/2014/main" id="{2EBE9DEA-357E-41F9-B7BC-72BF75E9026D}"/>
              </a:ext>
            </a:extLst>
          </p:cNvPr>
          <p:cNvSpPr/>
          <p:nvPr/>
        </p:nvSpPr>
        <p:spPr>
          <a:xfrm>
            <a:off x="4196564" y="2055561"/>
            <a:ext cx="611293" cy="579483"/>
          </a:xfrm>
          <a:prstGeom prst="roundRect">
            <a:avLst/>
          </a:prstGeom>
          <a:ln w="19050" cap="flat" cmpd="sng" algn="ctr">
            <a:solidFill>
              <a:srgbClr val="ED7D3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HK"/>
          </a:p>
        </p:txBody>
      </p:sp>
      <p:cxnSp>
        <p:nvCxnSpPr>
          <p:cNvPr id="39" name="直接连接符 38">
            <a:extLst>
              <a:ext uri="{FF2B5EF4-FFF2-40B4-BE49-F238E27FC236}">
                <a16:creationId xmlns:a16="http://schemas.microsoft.com/office/drawing/2014/main" id="{5E2A35BB-5106-4595-9B1D-B3D62EEECBE7}"/>
              </a:ext>
            </a:extLst>
          </p:cNvPr>
          <p:cNvCxnSpPr>
            <a:cxnSpLocks/>
            <a:stCxn id="38" idx="1"/>
            <a:endCxn id="40" idx="3"/>
          </p:cNvCxnSpPr>
          <p:nvPr/>
        </p:nvCxnSpPr>
        <p:spPr>
          <a:xfrm flipH="1">
            <a:off x="3614319" y="2345303"/>
            <a:ext cx="582245" cy="0"/>
          </a:xfrm>
          <a:prstGeom prst="line">
            <a:avLst/>
          </a:prstGeom>
          <a:ln w="19050" cap="flat" cmpd="sng" algn="ctr">
            <a:solidFill>
              <a:srgbClr val="ED7D3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cxnSp>
      <p:sp>
        <p:nvSpPr>
          <p:cNvPr id="40" name="文本框 39">
            <a:extLst>
              <a:ext uri="{FF2B5EF4-FFF2-40B4-BE49-F238E27FC236}">
                <a16:creationId xmlns:a16="http://schemas.microsoft.com/office/drawing/2014/main" id="{46445908-963B-412B-95F3-86959426CBA4}"/>
              </a:ext>
            </a:extLst>
          </p:cNvPr>
          <p:cNvSpPr txBox="1"/>
          <p:nvPr/>
        </p:nvSpPr>
        <p:spPr>
          <a:xfrm>
            <a:off x="2921579" y="2160637"/>
            <a:ext cx="69274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Root</a:t>
            </a:r>
            <a:endParaRPr lang="en-HK" dirty="0"/>
          </a:p>
        </p:txBody>
      </p:sp>
    </p:spTree>
    <p:extLst>
      <p:ext uri="{BB962C8B-B14F-4D97-AF65-F5344CB8AC3E}">
        <p14:creationId xmlns:p14="http://schemas.microsoft.com/office/powerpoint/2010/main" val="52446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sz="3200" dirty="0"/>
              <a:t>References</a:t>
            </a:r>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40</a:t>
            </a:fld>
            <a:endParaRPr lang="en-US"/>
          </a:p>
        </p:txBody>
      </p:sp>
      <p:sp>
        <p:nvSpPr>
          <p:cNvPr id="6" name="内容占位符 5">
            <a:extLst>
              <a:ext uri="{FF2B5EF4-FFF2-40B4-BE49-F238E27FC236}">
                <a16:creationId xmlns:a16="http://schemas.microsoft.com/office/drawing/2014/main" id="{D5D10D86-700A-46AC-ABE3-11AD05050871}"/>
              </a:ext>
            </a:extLst>
          </p:cNvPr>
          <p:cNvSpPr>
            <a:spLocks noGrp="1"/>
          </p:cNvSpPr>
          <p:nvPr>
            <p:ph idx="1"/>
          </p:nvPr>
        </p:nvSpPr>
        <p:spPr>
          <a:xfrm>
            <a:off x="469923" y="1037122"/>
            <a:ext cx="7921853" cy="3490021"/>
          </a:xfrm>
        </p:spPr>
        <p:txBody>
          <a:bodyPr>
            <a:normAutofit fontScale="55000" lnSpcReduction="20000"/>
          </a:bodyPr>
          <a:lstStyle/>
          <a:p>
            <a:pPr marL="342900" indent="-342900">
              <a:buFont typeface="+mj-lt"/>
              <a:buAutoNum type="arabicPeriod"/>
            </a:pPr>
            <a:r>
              <a:rPr lang="en-HK" dirty="0" err="1"/>
              <a:t>Martinello</a:t>
            </a:r>
            <a:r>
              <a:rPr lang="en-HK" dirty="0"/>
              <a:t> O, Marques F S, </a:t>
            </a:r>
            <a:r>
              <a:rPr lang="en-HK" dirty="0" err="1"/>
              <a:t>Ribas</a:t>
            </a:r>
            <a:r>
              <a:rPr lang="en-HK" dirty="0"/>
              <a:t> R P, et al. KL-cuts: a new approach for logic synthesis targeting multiple output blocks[C]//2010 Design, Automation &amp; Test in Europe Conference &amp; Exhibition (DATE 2010). IEEE, 2010: 777-782.</a:t>
            </a:r>
          </a:p>
          <a:p>
            <a:pPr marL="342900" indent="-342900">
              <a:buFont typeface="+mj-lt"/>
              <a:buAutoNum type="arabicPeriod"/>
            </a:pPr>
            <a:r>
              <a:rPr lang="en-HK" dirty="0"/>
              <a:t>Chatterjee, S., </a:t>
            </a:r>
            <a:r>
              <a:rPr lang="en-HK" dirty="0" err="1"/>
              <a:t>Mishchenko</a:t>
            </a:r>
            <a:r>
              <a:rPr lang="en-HK" dirty="0"/>
              <a:t>, A., &amp; Brayton, R. (2006, November). Factor cuts. In </a:t>
            </a:r>
            <a:r>
              <a:rPr lang="en-HK" i="1" dirty="0"/>
              <a:t>Proceedings of the 2006 IEEE/ACM international conference on Computer-aided design</a:t>
            </a:r>
            <a:r>
              <a:rPr lang="en-HK" dirty="0"/>
              <a:t> (pp. 143-150).</a:t>
            </a:r>
          </a:p>
          <a:p>
            <a:pPr marL="342900" indent="-342900">
              <a:buFont typeface="+mj-lt"/>
              <a:buAutoNum type="arabicPeriod"/>
            </a:pPr>
            <a:r>
              <a:rPr lang="en-HK" dirty="0" err="1"/>
              <a:t>Mishchenko</a:t>
            </a:r>
            <a:r>
              <a:rPr lang="en-HK" dirty="0"/>
              <a:t>, A., Chatterjee, S., &amp; Brayton, R. (2006, July). DAG-aware AIG rewriting a fresh look at combinational logic synthesis. In </a:t>
            </a:r>
            <a:r>
              <a:rPr lang="en-HK" i="1" dirty="0"/>
              <a:t>Proceedings of the 43rd annual Design Automation Conference</a:t>
            </a:r>
            <a:r>
              <a:rPr lang="en-HK" dirty="0"/>
              <a:t> (pp. 532-535).</a:t>
            </a:r>
            <a:endParaRPr lang="en-HK" dirty="0">
              <a:solidFill>
                <a:srgbClr val="222222"/>
              </a:solidFill>
            </a:endParaRPr>
          </a:p>
          <a:p>
            <a:pPr marL="342900" indent="-342900">
              <a:buFont typeface="+mj-lt"/>
              <a:buAutoNum type="arabicPeriod"/>
            </a:pPr>
            <a:r>
              <a:rPr lang="en-HK" dirty="0">
                <a:solidFill>
                  <a:srgbClr val="222222"/>
                </a:solidFill>
              </a:rPr>
              <a:t>Yang, W., Wang, L., &amp; </a:t>
            </a:r>
            <a:r>
              <a:rPr lang="en-HK" dirty="0" err="1">
                <a:solidFill>
                  <a:srgbClr val="222222"/>
                </a:solidFill>
              </a:rPr>
              <a:t>Mishchenko</a:t>
            </a:r>
            <a:r>
              <a:rPr lang="en-HK" dirty="0">
                <a:solidFill>
                  <a:srgbClr val="222222"/>
                </a:solidFill>
              </a:rPr>
              <a:t>, A. (2012, November). Lazy man's logic synthesis. In </a:t>
            </a:r>
            <a:r>
              <a:rPr lang="en-HK" i="1" dirty="0">
                <a:solidFill>
                  <a:srgbClr val="222222"/>
                </a:solidFill>
              </a:rPr>
              <a:t>Proceedings of the International Conference on Computer-Aided Design</a:t>
            </a:r>
            <a:r>
              <a:rPr lang="en-HK" dirty="0">
                <a:solidFill>
                  <a:srgbClr val="222222"/>
                </a:solidFill>
              </a:rPr>
              <a:t> (pp. 597-604).</a:t>
            </a:r>
          </a:p>
          <a:p>
            <a:pPr marL="342900" indent="-342900">
              <a:buFont typeface="+mj-lt"/>
              <a:buAutoNum type="arabicPeriod"/>
            </a:pPr>
            <a:r>
              <a:rPr lang="en-HK" dirty="0" err="1"/>
              <a:t>Riener</a:t>
            </a:r>
            <a:r>
              <a:rPr lang="en-HK" dirty="0"/>
              <a:t>, H., Lee, S. Y., </a:t>
            </a:r>
            <a:r>
              <a:rPr lang="en-HK" dirty="0" err="1"/>
              <a:t>Mishchenko</a:t>
            </a:r>
            <a:r>
              <a:rPr lang="en-HK" dirty="0"/>
              <a:t>, A., &amp; De </a:t>
            </a:r>
            <a:r>
              <a:rPr lang="en-HK" dirty="0" err="1"/>
              <a:t>Micheli</a:t>
            </a:r>
            <a:r>
              <a:rPr lang="en-HK" dirty="0"/>
              <a:t>, G. (2022, January). Boolean rewriting strikes back: </a:t>
            </a:r>
            <a:r>
              <a:rPr lang="en-HK" dirty="0" err="1"/>
              <a:t>Reconvergence</a:t>
            </a:r>
            <a:r>
              <a:rPr lang="en-HK" dirty="0"/>
              <a:t>-driven windowing meets </a:t>
            </a:r>
            <a:r>
              <a:rPr lang="en-HK" dirty="0" err="1"/>
              <a:t>resynthesis</a:t>
            </a:r>
            <a:r>
              <a:rPr lang="en-HK" dirty="0"/>
              <a:t>. In </a:t>
            </a:r>
            <a:r>
              <a:rPr lang="en-HK" i="1" dirty="0"/>
              <a:t>2022 27th Asia and South Pacific Design Automation Conference (ASP-DAC)</a:t>
            </a:r>
            <a:r>
              <a:rPr lang="en-HK" dirty="0"/>
              <a:t> (pp. 395-402). IEEE.</a:t>
            </a:r>
          </a:p>
          <a:p>
            <a:pPr marL="342900" indent="-342900">
              <a:buFont typeface="+mj-lt"/>
              <a:buAutoNum type="arabicPeriod"/>
            </a:pPr>
            <a:r>
              <a:rPr lang="en-HK" dirty="0"/>
              <a:t>Huang, Z., Wang, L., </a:t>
            </a:r>
            <a:r>
              <a:rPr lang="en-HK" dirty="0" err="1"/>
              <a:t>Nasikovskiy</a:t>
            </a:r>
            <a:r>
              <a:rPr lang="en-HK" dirty="0"/>
              <a:t>, Y., &amp; </a:t>
            </a:r>
            <a:r>
              <a:rPr lang="en-HK" dirty="0" err="1"/>
              <a:t>Mishchenko</a:t>
            </a:r>
            <a:r>
              <a:rPr lang="en-HK" dirty="0"/>
              <a:t>, A. (2013, December). Fast Boolean matching based on NPN classification. In </a:t>
            </a:r>
            <a:r>
              <a:rPr lang="en-HK" i="1" dirty="0"/>
              <a:t>2013 International Conference on Field-Programmable Technology (FPT)</a:t>
            </a:r>
            <a:r>
              <a:rPr lang="en-HK" dirty="0"/>
              <a:t> (pp. 310-313). IEEE.</a:t>
            </a:r>
            <a:endParaRPr lang="en-HK" dirty="0">
              <a:solidFill>
                <a:srgbClr val="222222"/>
              </a:solidFill>
            </a:endParaRPr>
          </a:p>
          <a:p>
            <a:pPr marL="342900" indent="-342900">
              <a:buFont typeface="+mj-lt"/>
              <a:buAutoNum type="arabicPeriod"/>
            </a:pPr>
            <a:r>
              <a:rPr lang="en-HK" dirty="0" err="1"/>
              <a:t>Amarú</a:t>
            </a:r>
            <a:r>
              <a:rPr lang="en-HK" dirty="0"/>
              <a:t>, L., </a:t>
            </a:r>
            <a:r>
              <a:rPr lang="en-HK" dirty="0" err="1"/>
              <a:t>Gaillardon</a:t>
            </a:r>
            <a:r>
              <a:rPr lang="en-HK" dirty="0"/>
              <a:t>, P. E., &amp; De </a:t>
            </a:r>
            <a:r>
              <a:rPr lang="en-HK" dirty="0" err="1"/>
              <a:t>Micheli</a:t>
            </a:r>
            <a:r>
              <a:rPr lang="en-HK" dirty="0"/>
              <a:t>, G. (2015). The EPFL combinational benchmark suite. In </a:t>
            </a:r>
            <a:r>
              <a:rPr lang="en-HK" i="1" dirty="0"/>
              <a:t>Proceedings of the 24th International Workshop on Logic &amp; Synthesis (IWLS)</a:t>
            </a:r>
            <a:r>
              <a:rPr lang="en-HK" dirty="0"/>
              <a:t> (No. CONF).</a:t>
            </a:r>
          </a:p>
          <a:p>
            <a:pPr marL="342900" indent="-342900">
              <a:buFont typeface="+mj-lt"/>
              <a:buAutoNum type="arabicPeriod"/>
            </a:pPr>
            <a:r>
              <a:rPr lang="en-HK" dirty="0"/>
              <a:t>Brayton, R., &amp; </a:t>
            </a:r>
            <a:r>
              <a:rPr lang="en-HK" dirty="0" err="1"/>
              <a:t>Mishchenko</a:t>
            </a:r>
            <a:r>
              <a:rPr lang="en-HK" dirty="0"/>
              <a:t>, A. (2010). ABC: An academic industrial-strength verification tool. In </a:t>
            </a:r>
            <a:r>
              <a:rPr lang="en-HK" i="1" dirty="0"/>
              <a:t>Computer Aided Verification: 22nd International Conference, CAV 2010, Edinburgh, UK, July 15-19, 2010. Proceedings 22</a:t>
            </a:r>
            <a:r>
              <a:rPr lang="en-HK" dirty="0"/>
              <a:t> (pp. 24-40). Springer Berlin Heidelberg.</a:t>
            </a:r>
          </a:p>
          <a:p>
            <a:pPr marL="457200" indent="-457200">
              <a:buFont typeface="+mj-lt"/>
              <a:buAutoNum type="arabicPeriod"/>
            </a:pPr>
            <a:endParaRPr lang="en-HK" dirty="0"/>
          </a:p>
        </p:txBody>
      </p:sp>
    </p:spTree>
    <p:extLst>
      <p:ext uri="{BB962C8B-B14F-4D97-AF65-F5344CB8AC3E}">
        <p14:creationId xmlns:p14="http://schemas.microsoft.com/office/powerpoint/2010/main" val="701216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41</a:t>
            </a:fld>
            <a:endParaRPr lang="en-US"/>
          </a:p>
        </p:txBody>
      </p:sp>
      <p:sp>
        <p:nvSpPr>
          <p:cNvPr id="9" name="内容占位符 8">
            <a:extLst>
              <a:ext uri="{FF2B5EF4-FFF2-40B4-BE49-F238E27FC236}">
                <a16:creationId xmlns:a16="http://schemas.microsoft.com/office/drawing/2014/main" id="{6648C49F-90B3-4DEC-9360-7320EEA24404}"/>
              </a:ext>
            </a:extLst>
          </p:cNvPr>
          <p:cNvSpPr>
            <a:spLocks noGrp="1"/>
          </p:cNvSpPr>
          <p:nvPr>
            <p:ph idx="1"/>
          </p:nvPr>
        </p:nvSpPr>
        <p:spPr>
          <a:xfrm>
            <a:off x="628650" y="2522489"/>
            <a:ext cx="7886700" cy="772844"/>
          </a:xfrm>
        </p:spPr>
        <p:txBody>
          <a:bodyPr>
            <a:normAutofit/>
          </a:bodyPr>
          <a:lstStyle/>
          <a:p>
            <a:pPr marL="0" indent="0" algn="ctr">
              <a:buNone/>
            </a:pPr>
            <a:r>
              <a:rPr lang="en-HK" sz="2800" dirty="0"/>
              <a:t>Thank you!</a:t>
            </a:r>
          </a:p>
        </p:txBody>
      </p:sp>
    </p:spTree>
    <p:extLst>
      <p:ext uri="{BB962C8B-B14F-4D97-AF65-F5344CB8AC3E}">
        <p14:creationId xmlns:p14="http://schemas.microsoft.com/office/powerpoint/2010/main" val="3871443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sz="3200" dirty="0"/>
              <a:t>Appendix 1</a:t>
            </a:r>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42</a:t>
            </a:fld>
            <a:endParaRPr lang="en-US"/>
          </a:p>
        </p:txBody>
      </p:sp>
      <p:graphicFrame>
        <p:nvGraphicFramePr>
          <p:cNvPr id="3" name="内容占位符 2">
            <a:extLst>
              <a:ext uri="{FF2B5EF4-FFF2-40B4-BE49-F238E27FC236}">
                <a16:creationId xmlns:a16="http://schemas.microsoft.com/office/drawing/2014/main" id="{9B8DC5B2-0A3D-4208-AF38-73F8F15499B1}"/>
              </a:ext>
            </a:extLst>
          </p:cNvPr>
          <p:cNvGraphicFramePr>
            <a:graphicFrameLocks noGrp="1"/>
          </p:cNvGraphicFramePr>
          <p:nvPr>
            <p:ph idx="1"/>
            <p:extLst>
              <p:ext uri="{D42A27DB-BD31-4B8C-83A1-F6EECF244321}">
                <p14:modId xmlns:p14="http://schemas.microsoft.com/office/powerpoint/2010/main" val="268773074"/>
              </p:ext>
            </p:extLst>
          </p:nvPr>
        </p:nvGraphicFramePr>
        <p:xfrm>
          <a:off x="1605587" y="1031394"/>
          <a:ext cx="5932825" cy="3839962"/>
        </p:xfrm>
        <a:graphic>
          <a:graphicData uri="http://schemas.openxmlformats.org/drawingml/2006/table">
            <a:tbl>
              <a:tblPr>
                <a:tableStyleId>{6E25E649-3F16-4E02-A733-19D2CDBF48F0}</a:tableStyleId>
              </a:tblPr>
              <a:tblGrid>
                <a:gridCol w="1048421">
                  <a:extLst>
                    <a:ext uri="{9D8B030D-6E8A-4147-A177-3AD203B41FA5}">
                      <a16:colId xmlns:a16="http://schemas.microsoft.com/office/drawing/2014/main" val="2184579301"/>
                    </a:ext>
                  </a:extLst>
                </a:gridCol>
                <a:gridCol w="801734">
                  <a:extLst>
                    <a:ext uri="{9D8B030D-6E8A-4147-A177-3AD203B41FA5}">
                      <a16:colId xmlns:a16="http://schemas.microsoft.com/office/drawing/2014/main" val="2198943984"/>
                    </a:ext>
                  </a:extLst>
                </a:gridCol>
                <a:gridCol w="1171763">
                  <a:extLst>
                    <a:ext uri="{9D8B030D-6E8A-4147-A177-3AD203B41FA5}">
                      <a16:colId xmlns:a16="http://schemas.microsoft.com/office/drawing/2014/main" val="2104707456"/>
                    </a:ext>
                  </a:extLst>
                </a:gridCol>
                <a:gridCol w="1480123">
                  <a:extLst>
                    <a:ext uri="{9D8B030D-6E8A-4147-A177-3AD203B41FA5}">
                      <a16:colId xmlns:a16="http://schemas.microsoft.com/office/drawing/2014/main" val="2586551153"/>
                    </a:ext>
                  </a:extLst>
                </a:gridCol>
                <a:gridCol w="1430784">
                  <a:extLst>
                    <a:ext uri="{9D8B030D-6E8A-4147-A177-3AD203B41FA5}">
                      <a16:colId xmlns:a16="http://schemas.microsoft.com/office/drawing/2014/main" val="1362214874"/>
                    </a:ext>
                  </a:extLst>
                </a:gridCol>
              </a:tblGrid>
              <a:tr h="181175">
                <a:tc>
                  <a:txBody>
                    <a:bodyPr/>
                    <a:lstStyle/>
                    <a:p>
                      <a:pPr algn="l" fontAlgn="ctr"/>
                      <a:r>
                        <a:rPr lang="en-HK" sz="1000" u="none" strike="noStrike" dirty="0">
                          <a:effectLst/>
                        </a:rPr>
                        <a:t>Benchmark</a:t>
                      </a:r>
                      <a:endParaRPr lang="en-HK" sz="1000" b="0" i="0" u="none" strike="noStrike" dirty="0">
                        <a:solidFill>
                          <a:srgbClr val="000000"/>
                        </a:solidFill>
                        <a:effectLst/>
                        <a:latin typeface="Calibri" panose="020F0502020204030204" pitchFamily="34" charset="0"/>
                      </a:endParaRPr>
                    </a:p>
                  </a:txBody>
                  <a:tcPr marL="2736" marR="2736" marT="2736" marB="0" anchor="ctr">
                    <a:lnB w="12700" cap="flat" cmpd="sng" algn="ctr">
                      <a:solidFill>
                        <a:schemeClr val="tx1"/>
                      </a:solidFill>
                      <a:prstDash val="solid"/>
                      <a:round/>
                      <a:headEnd type="none" w="med" len="med"/>
                      <a:tailEnd type="none" w="med" len="med"/>
                    </a:lnB>
                  </a:tcPr>
                </a:tc>
                <a:tc>
                  <a:txBody>
                    <a:bodyPr/>
                    <a:lstStyle/>
                    <a:p>
                      <a:pPr algn="ctr" fontAlgn="ctr"/>
                      <a:r>
                        <a:rPr lang="en-HK" sz="1000" u="none" strike="noStrike" dirty="0">
                          <a:effectLst/>
                        </a:rPr>
                        <a:t>Size</a:t>
                      </a:r>
                      <a:endParaRPr lang="en-HK" sz="10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HK" sz="1000" u="none" strike="noStrike" dirty="0">
                          <a:effectLst/>
                        </a:rPr>
                        <a:t>Cut node #</a:t>
                      </a:r>
                      <a:endParaRPr lang="en-HK" sz="10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HK" sz="1000" u="none" strike="noStrike" dirty="0">
                          <a:effectLst/>
                        </a:rPr>
                        <a:t>MFFW node #</a:t>
                      </a:r>
                      <a:endParaRPr lang="en-HK" sz="10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HK" sz="1000" u="none" strike="noStrike" dirty="0">
                          <a:effectLst/>
                        </a:rPr>
                        <a:t>MFFW output #</a:t>
                      </a:r>
                      <a:endParaRPr lang="en-HK" sz="10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8760732"/>
                  </a:ext>
                </a:extLst>
              </a:tr>
              <a:tr h="181175">
                <a:tc>
                  <a:txBody>
                    <a:bodyPr/>
                    <a:lstStyle/>
                    <a:p>
                      <a:pPr algn="l" fontAlgn="ctr"/>
                      <a:r>
                        <a:rPr lang="en-HK" sz="1000" u="none" strike="noStrike" dirty="0">
                          <a:effectLst/>
                        </a:rPr>
                        <a:t>Adder</a:t>
                      </a:r>
                      <a:endParaRPr lang="en-HK" sz="1000" b="0" i="0" u="none" strike="noStrike" dirty="0">
                        <a:solidFill>
                          <a:srgbClr val="000000"/>
                        </a:solidFill>
                        <a:effectLst/>
                        <a:latin typeface="Calibri" panose="020F0502020204030204" pitchFamily="34" charset="0"/>
                      </a:endParaRPr>
                    </a:p>
                  </a:txBody>
                  <a:tcPr marL="2736" marR="2736" marT="2736" marB="0" anchor="ctr">
                    <a:lnT w="12700" cap="flat" cmpd="sng" algn="ctr">
                      <a:solidFill>
                        <a:schemeClr val="tx1"/>
                      </a:solidFill>
                      <a:prstDash val="solid"/>
                      <a:round/>
                      <a:headEnd type="none" w="med" len="med"/>
                      <a:tailEnd type="none" w="med" len="med"/>
                    </a:lnT>
                  </a:tcPr>
                </a:tc>
                <a:tc>
                  <a:txBody>
                    <a:bodyPr/>
                    <a:lstStyle/>
                    <a:p>
                      <a:pPr algn="r" fontAlgn="ctr"/>
                      <a:r>
                        <a:rPr lang="en-HK" sz="1100" u="none" strike="noStrike" dirty="0">
                          <a:effectLst/>
                        </a:rPr>
                        <a:t>1,020</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HK" sz="1100" u="none" strike="noStrike" dirty="0">
                          <a:effectLst/>
                        </a:rPr>
                        <a:t>3.93</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HK" sz="1100" u="none" strike="noStrike" dirty="0">
                          <a:effectLst/>
                        </a:rPr>
                        <a:t>10.47</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HK" sz="1100" u="none" strike="noStrike" dirty="0">
                          <a:effectLst/>
                        </a:rPr>
                        <a:t>2.73</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74876294"/>
                  </a:ext>
                </a:extLst>
              </a:tr>
              <a:tr h="216462">
                <a:tc>
                  <a:txBody>
                    <a:bodyPr/>
                    <a:lstStyle/>
                    <a:p>
                      <a:pPr algn="l" fontAlgn="ctr"/>
                      <a:r>
                        <a:rPr lang="en-HK" sz="1000" u="none" strike="noStrike" dirty="0">
                          <a:effectLst/>
                        </a:rPr>
                        <a:t>Barrel shifter</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3,336</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3.24</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9.23</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a:effectLst/>
                        </a:rPr>
                        <a:t>4.49</a:t>
                      </a:r>
                      <a:endParaRPr lang="en-HK" sz="1100" b="0" i="0" u="none" strike="noStrike">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03380019"/>
                  </a:ext>
                </a:extLst>
              </a:tr>
              <a:tr h="181175">
                <a:tc>
                  <a:txBody>
                    <a:bodyPr/>
                    <a:lstStyle/>
                    <a:p>
                      <a:pPr algn="l" fontAlgn="ctr"/>
                      <a:r>
                        <a:rPr lang="en-HK" sz="1000" u="none" strike="noStrike" dirty="0">
                          <a:effectLst/>
                        </a:rPr>
                        <a:t>Divisor</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29,040</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3.57</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8.47</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a:effectLst/>
                        </a:rPr>
                        <a:t>5.13</a:t>
                      </a:r>
                      <a:endParaRPr lang="en-HK" sz="1100" b="0" i="0" u="none" strike="noStrike">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97673773"/>
                  </a:ext>
                </a:extLst>
              </a:tr>
              <a:tr h="181175">
                <a:tc>
                  <a:txBody>
                    <a:bodyPr/>
                    <a:lstStyle/>
                    <a:p>
                      <a:pPr algn="l" fontAlgn="ctr"/>
                      <a:r>
                        <a:rPr lang="en-HK" sz="1000" u="none" strike="noStrike" dirty="0">
                          <a:effectLst/>
                        </a:rPr>
                        <a:t>Hypotenuse</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214,306</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4.35</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9.34</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3.81</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97343789"/>
                  </a:ext>
                </a:extLst>
              </a:tr>
              <a:tr h="181175">
                <a:tc>
                  <a:txBody>
                    <a:bodyPr/>
                    <a:lstStyle/>
                    <a:p>
                      <a:pPr algn="l" fontAlgn="ctr"/>
                      <a:r>
                        <a:rPr lang="en-HK" sz="1000" u="none" strike="noStrike" dirty="0">
                          <a:effectLst/>
                        </a:rPr>
                        <a:t>Log2</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31,707</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5.03</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9.10</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a:effectLst/>
                        </a:rPr>
                        <a:t>4.30</a:t>
                      </a:r>
                      <a:endParaRPr lang="en-HK" sz="1100" b="0" i="0" u="none" strike="noStrike">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97301397"/>
                  </a:ext>
                </a:extLst>
              </a:tr>
              <a:tr h="181175">
                <a:tc>
                  <a:txBody>
                    <a:bodyPr/>
                    <a:lstStyle/>
                    <a:p>
                      <a:pPr algn="l" fontAlgn="ctr"/>
                      <a:r>
                        <a:rPr lang="en-HK" sz="1000" u="none" strike="noStrike" dirty="0">
                          <a:effectLst/>
                        </a:rPr>
                        <a:t>Max</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2,865</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3.23</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8.14</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a:effectLst/>
                        </a:rPr>
                        <a:t>4.28</a:t>
                      </a:r>
                      <a:endParaRPr lang="en-HK" sz="1100" b="0" i="0" u="none" strike="noStrike">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35586569"/>
                  </a:ext>
                </a:extLst>
              </a:tr>
              <a:tr h="181175">
                <a:tc>
                  <a:txBody>
                    <a:bodyPr/>
                    <a:lstStyle/>
                    <a:p>
                      <a:pPr algn="l" fontAlgn="ctr"/>
                      <a:r>
                        <a:rPr lang="en-HK" sz="1000" u="none" strike="noStrike" dirty="0">
                          <a:effectLst/>
                        </a:rPr>
                        <a:t>Multiplier</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27,060</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5.10</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9.60</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a:effectLst/>
                        </a:rPr>
                        <a:t>3.81</a:t>
                      </a:r>
                      <a:endParaRPr lang="en-HK" sz="1100" b="0" i="0" u="none" strike="noStrike">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39846408"/>
                  </a:ext>
                </a:extLst>
              </a:tr>
              <a:tr h="181175">
                <a:tc>
                  <a:txBody>
                    <a:bodyPr/>
                    <a:lstStyle/>
                    <a:p>
                      <a:pPr algn="l" fontAlgn="ctr"/>
                      <a:r>
                        <a:rPr lang="en-HK" sz="1000" u="none" strike="noStrike" dirty="0">
                          <a:effectLst/>
                        </a:rPr>
                        <a:t>Sine</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5,372</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4.66</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9.04</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4.61</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44109111"/>
                  </a:ext>
                </a:extLst>
              </a:tr>
              <a:tr h="181175">
                <a:tc>
                  <a:txBody>
                    <a:bodyPr/>
                    <a:lstStyle/>
                    <a:p>
                      <a:pPr algn="l" fontAlgn="ctr"/>
                      <a:r>
                        <a:rPr lang="en-HK" sz="1000" u="none" strike="noStrike" dirty="0">
                          <a:effectLst/>
                        </a:rPr>
                        <a:t>Square-root</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24,506</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3.35</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8.00</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4.87</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74870975"/>
                  </a:ext>
                </a:extLst>
              </a:tr>
              <a:tr h="181175">
                <a:tc>
                  <a:txBody>
                    <a:bodyPr/>
                    <a:lstStyle/>
                    <a:p>
                      <a:pPr algn="l" fontAlgn="ctr"/>
                      <a:r>
                        <a:rPr lang="en-HK" sz="1000" u="none" strike="noStrike" dirty="0">
                          <a:effectLst/>
                        </a:rPr>
                        <a:t>Square</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18,483</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4.79</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9.44</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3.87</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12492485"/>
                  </a:ext>
                </a:extLst>
              </a:tr>
              <a:tr h="181175">
                <a:tc>
                  <a:txBody>
                    <a:bodyPr/>
                    <a:lstStyle/>
                    <a:p>
                      <a:pPr algn="l" fontAlgn="ctr"/>
                      <a:r>
                        <a:rPr lang="en-HK" sz="1000" u="none" strike="noStrike" dirty="0">
                          <a:effectLst/>
                        </a:rPr>
                        <a:t>Arbiter</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11,839</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3.00</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7.13</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5.02</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29794562"/>
                  </a:ext>
                </a:extLst>
              </a:tr>
              <a:tr h="181175">
                <a:tc>
                  <a:txBody>
                    <a:bodyPr/>
                    <a:lstStyle/>
                    <a:p>
                      <a:pPr algn="l" fontAlgn="ctr"/>
                      <a:r>
                        <a:rPr lang="en-HK" sz="1000" u="none" strike="noStrike" dirty="0" err="1">
                          <a:effectLst/>
                        </a:rPr>
                        <a:t>Cavlc</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690</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3.23</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11.29</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8.42</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21691848"/>
                  </a:ext>
                </a:extLst>
              </a:tr>
              <a:tr h="181175">
                <a:tc>
                  <a:txBody>
                    <a:bodyPr/>
                    <a:lstStyle/>
                    <a:p>
                      <a:pPr algn="l" fontAlgn="ctr"/>
                      <a:r>
                        <a:rPr lang="en-HK" sz="1000" u="none" strike="noStrike" dirty="0">
                          <a:effectLst/>
                        </a:rPr>
                        <a:t>Ctrl</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169</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4.23</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14.73</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9.95</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70285639"/>
                  </a:ext>
                </a:extLst>
              </a:tr>
              <a:tr h="181175">
                <a:tc>
                  <a:txBody>
                    <a:bodyPr/>
                    <a:lstStyle/>
                    <a:p>
                      <a:pPr algn="l" fontAlgn="ctr"/>
                      <a:r>
                        <a:rPr lang="en-HK" sz="1000" u="none" strike="noStrike" dirty="0">
                          <a:effectLst/>
                        </a:rPr>
                        <a:t>Dec</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304</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3.00</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11.56</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10.02</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33243686"/>
                  </a:ext>
                </a:extLst>
              </a:tr>
              <a:tr h="181175">
                <a:tc>
                  <a:txBody>
                    <a:bodyPr/>
                    <a:lstStyle/>
                    <a:p>
                      <a:pPr algn="l" fontAlgn="ctr"/>
                      <a:r>
                        <a:rPr lang="en-HK" sz="1000" u="none" strike="noStrike" dirty="0">
                          <a:effectLst/>
                        </a:rPr>
                        <a:t>I2c</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1,321</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3.11</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10.01</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6.33</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9885414"/>
                  </a:ext>
                </a:extLst>
              </a:tr>
              <a:tr h="181175">
                <a:tc>
                  <a:txBody>
                    <a:bodyPr/>
                    <a:lstStyle/>
                    <a:p>
                      <a:pPr algn="l" fontAlgn="ctr"/>
                      <a:r>
                        <a:rPr lang="en-HK" sz="1000" u="none" strike="noStrike" dirty="0">
                          <a:effectLst/>
                        </a:rPr>
                        <a:t>Int2float</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258</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3.15</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10.01</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6.33</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17486140"/>
                  </a:ext>
                </a:extLst>
              </a:tr>
              <a:tr h="181175">
                <a:tc>
                  <a:txBody>
                    <a:bodyPr/>
                    <a:lstStyle/>
                    <a:p>
                      <a:pPr algn="l" fontAlgn="ctr"/>
                      <a:r>
                        <a:rPr lang="en-HK" sz="1000" u="none" strike="noStrike" dirty="0" err="1">
                          <a:effectLst/>
                        </a:rPr>
                        <a:t>Mem_ctrl</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46,719</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3.24</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8.16</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5.49</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42655070"/>
                  </a:ext>
                </a:extLst>
              </a:tr>
              <a:tr h="181175">
                <a:tc>
                  <a:txBody>
                    <a:bodyPr/>
                    <a:lstStyle/>
                    <a:p>
                      <a:pPr algn="l" fontAlgn="ctr"/>
                      <a:r>
                        <a:rPr lang="en-HK" sz="1000" u="none" strike="noStrike" dirty="0">
                          <a:effectLst/>
                        </a:rPr>
                        <a:t>Priority</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978</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3.59</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7.78</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4.36</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2480057"/>
                  </a:ext>
                </a:extLst>
              </a:tr>
              <a:tr h="181175">
                <a:tc>
                  <a:txBody>
                    <a:bodyPr/>
                    <a:lstStyle/>
                    <a:p>
                      <a:pPr algn="l" fontAlgn="ctr"/>
                      <a:r>
                        <a:rPr lang="en-HK" sz="1000" u="none" strike="noStrike" dirty="0">
                          <a:effectLst/>
                        </a:rPr>
                        <a:t>Router</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257</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3.99</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8.86</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4.08</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1107566"/>
                  </a:ext>
                </a:extLst>
              </a:tr>
              <a:tr h="181175">
                <a:tc>
                  <a:txBody>
                    <a:bodyPr/>
                    <a:lstStyle/>
                    <a:p>
                      <a:pPr algn="l" fontAlgn="ctr"/>
                      <a:r>
                        <a:rPr lang="en-HK" sz="1000" u="none" strike="noStrike" dirty="0">
                          <a:effectLst/>
                        </a:rPr>
                        <a:t>Voter</a:t>
                      </a:r>
                      <a:endParaRPr lang="en-HK" sz="1000" b="0" i="0" u="none" strike="noStrike" dirty="0">
                        <a:solidFill>
                          <a:srgbClr val="000000"/>
                        </a:solidFill>
                        <a:effectLst/>
                        <a:latin typeface="Calibri" panose="020F0502020204030204" pitchFamily="34" charset="0"/>
                      </a:endParaRPr>
                    </a:p>
                  </a:txBody>
                  <a:tcPr marL="2736" marR="2736" marT="2736" marB="0" anchor="ctr"/>
                </a:tc>
                <a:tc>
                  <a:txBody>
                    <a:bodyPr/>
                    <a:lstStyle/>
                    <a:p>
                      <a:pPr algn="r" fontAlgn="ctr"/>
                      <a:r>
                        <a:rPr lang="en-HK" sz="1100" u="none" strike="noStrike" dirty="0">
                          <a:effectLst/>
                        </a:rPr>
                        <a:t>11,952</a:t>
                      </a:r>
                      <a:endParaRPr lang="en-HK" sz="1100" b="0" i="0" u="none" strike="noStrike" dirty="0">
                        <a:solidFill>
                          <a:srgbClr val="000000"/>
                        </a:solidFill>
                        <a:effectLst/>
                        <a:latin typeface="Calibri" panose="020F0502020204030204" pitchFamily="34" charset="0"/>
                      </a:endParaRPr>
                    </a:p>
                  </a:txBody>
                  <a:tcPr marL="2736" marR="2736" marT="2736" marB="0" anchor="ctr">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4.52</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10.10</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HK" sz="1100" u="none" strike="noStrike" dirty="0">
                          <a:effectLst/>
                        </a:rPr>
                        <a:t>4.08</a:t>
                      </a:r>
                      <a:endParaRPr lang="en-HK" sz="1100" b="0" i="0" u="none" strike="noStrike" dirty="0">
                        <a:solidFill>
                          <a:srgbClr val="000000"/>
                        </a:solidFill>
                        <a:effectLst/>
                        <a:latin typeface="Calibri" panose="020F0502020204030204" pitchFamily="34" charset="0"/>
                      </a:endParaRPr>
                    </a:p>
                  </a:txBody>
                  <a:tcPr marL="2736" marR="2736" marT="2736"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67833250"/>
                  </a:ext>
                </a:extLst>
              </a:tr>
            </a:tbl>
          </a:graphicData>
        </a:graphic>
      </p:graphicFrame>
    </p:spTree>
    <p:extLst>
      <p:ext uri="{BB962C8B-B14F-4D97-AF65-F5344CB8AC3E}">
        <p14:creationId xmlns:p14="http://schemas.microsoft.com/office/powerpoint/2010/main" val="3957907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sz="3200" dirty="0"/>
              <a:t>Appendix 2</a:t>
            </a:r>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43</a:t>
            </a:fld>
            <a:endParaRPr lang="en-US"/>
          </a:p>
        </p:txBody>
      </p:sp>
      <p:sp>
        <p:nvSpPr>
          <p:cNvPr id="8" name="文本框 7">
            <a:extLst>
              <a:ext uri="{FF2B5EF4-FFF2-40B4-BE49-F238E27FC236}">
                <a16:creationId xmlns:a16="http://schemas.microsoft.com/office/drawing/2014/main" id="{06A9EB74-0AE6-4000-BB02-5F22BE6032BF}"/>
              </a:ext>
            </a:extLst>
          </p:cNvPr>
          <p:cNvSpPr txBox="1"/>
          <p:nvPr/>
        </p:nvSpPr>
        <p:spPr>
          <a:xfrm>
            <a:off x="628650" y="998001"/>
            <a:ext cx="2541530" cy="369332"/>
          </a:xfrm>
          <a:prstGeom prst="rect">
            <a:avLst/>
          </a:prstGeom>
          <a:noFill/>
        </p:spPr>
        <p:txBody>
          <a:bodyPr wrap="none" rtlCol="0">
            <a:spAutoFit/>
          </a:bodyPr>
          <a:lstStyle/>
          <a:p>
            <a:r>
              <a:rPr lang="en-HK" dirty="0"/>
              <a:t>dot-product vs. set insert</a:t>
            </a:r>
          </a:p>
        </p:txBody>
      </p:sp>
      <p:sp>
        <p:nvSpPr>
          <p:cNvPr id="9" name="椭圆 8">
            <a:extLst>
              <a:ext uri="{FF2B5EF4-FFF2-40B4-BE49-F238E27FC236}">
                <a16:creationId xmlns:a16="http://schemas.microsoft.com/office/drawing/2014/main" id="{CF863230-B038-42E7-827D-C9915532575C}"/>
              </a:ext>
            </a:extLst>
          </p:cNvPr>
          <p:cNvSpPr>
            <a:spLocks noChangeAspect="1"/>
          </p:cNvSpPr>
          <p:nvPr/>
        </p:nvSpPr>
        <p:spPr>
          <a:xfrm>
            <a:off x="5120178" y="2865595"/>
            <a:ext cx="587473" cy="5935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sz="2400" dirty="0">
                <a:solidFill>
                  <a:schemeClr val="tx1"/>
                </a:solidFill>
              </a:rPr>
              <a:t>b</a:t>
            </a:r>
          </a:p>
        </p:txBody>
      </p:sp>
      <p:sp>
        <p:nvSpPr>
          <p:cNvPr id="10" name="椭圆 9">
            <a:extLst>
              <a:ext uri="{FF2B5EF4-FFF2-40B4-BE49-F238E27FC236}">
                <a16:creationId xmlns:a16="http://schemas.microsoft.com/office/drawing/2014/main" id="{8C204D22-1B04-495C-8D2A-6B91CD0801F0}"/>
              </a:ext>
            </a:extLst>
          </p:cNvPr>
          <p:cNvSpPr>
            <a:spLocks noChangeAspect="1"/>
          </p:cNvSpPr>
          <p:nvPr/>
        </p:nvSpPr>
        <p:spPr>
          <a:xfrm>
            <a:off x="3049453" y="2865595"/>
            <a:ext cx="587473" cy="5935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sz="2400" dirty="0">
                <a:solidFill>
                  <a:schemeClr val="tx1"/>
                </a:solidFill>
              </a:rPr>
              <a:t>a</a:t>
            </a:r>
          </a:p>
        </p:txBody>
      </p:sp>
      <p:sp>
        <p:nvSpPr>
          <p:cNvPr id="11" name="椭圆 10">
            <a:extLst>
              <a:ext uri="{FF2B5EF4-FFF2-40B4-BE49-F238E27FC236}">
                <a16:creationId xmlns:a16="http://schemas.microsoft.com/office/drawing/2014/main" id="{A8374332-70CF-4E4B-B996-5D95AC064589}"/>
              </a:ext>
            </a:extLst>
          </p:cNvPr>
          <p:cNvSpPr>
            <a:spLocks noChangeAspect="1"/>
          </p:cNvSpPr>
          <p:nvPr/>
        </p:nvSpPr>
        <p:spPr>
          <a:xfrm>
            <a:off x="4025860" y="1780457"/>
            <a:ext cx="587473" cy="5935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sz="2400" dirty="0">
                <a:solidFill>
                  <a:schemeClr val="tx1"/>
                </a:solidFill>
              </a:rPr>
              <a:t>n</a:t>
            </a:r>
            <a:endParaRPr lang="en-HK" sz="2800" baseline="-25000" dirty="0">
              <a:solidFill>
                <a:schemeClr val="tx1"/>
              </a:solidFill>
            </a:endParaRPr>
          </a:p>
        </p:txBody>
      </p:sp>
      <p:cxnSp>
        <p:nvCxnSpPr>
          <p:cNvPr id="12" name="直接箭头连接符 11">
            <a:extLst>
              <a:ext uri="{FF2B5EF4-FFF2-40B4-BE49-F238E27FC236}">
                <a16:creationId xmlns:a16="http://schemas.microsoft.com/office/drawing/2014/main" id="{91A45CD7-CA8C-4161-9F97-BFC3B207D477}"/>
              </a:ext>
            </a:extLst>
          </p:cNvPr>
          <p:cNvCxnSpPr>
            <a:cxnSpLocks/>
            <a:stCxn id="10" idx="7"/>
            <a:endCxn id="11" idx="3"/>
          </p:cNvCxnSpPr>
          <p:nvPr/>
        </p:nvCxnSpPr>
        <p:spPr>
          <a:xfrm flipV="1">
            <a:off x="3550892" y="2287093"/>
            <a:ext cx="561001" cy="66542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D55471F8-BEEE-46D3-8048-3B3936EBA6C7}"/>
              </a:ext>
            </a:extLst>
          </p:cNvPr>
          <p:cNvCxnSpPr>
            <a:cxnSpLocks/>
            <a:stCxn id="9" idx="1"/>
            <a:endCxn id="11" idx="5"/>
          </p:cNvCxnSpPr>
          <p:nvPr/>
        </p:nvCxnSpPr>
        <p:spPr>
          <a:xfrm flipH="1" flipV="1">
            <a:off x="4527300" y="2287093"/>
            <a:ext cx="678912" cy="665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4D3C28A3-881B-4765-9407-29F9C9E702C7}"/>
              </a:ext>
            </a:extLst>
          </p:cNvPr>
          <p:cNvSpPr txBox="1"/>
          <p:nvPr/>
        </p:nvSpPr>
        <p:spPr>
          <a:xfrm>
            <a:off x="2891444" y="3482108"/>
            <a:ext cx="1034010" cy="369332"/>
          </a:xfrm>
          <a:prstGeom prst="rect">
            <a:avLst/>
          </a:prstGeom>
          <a:noFill/>
        </p:spPr>
        <p:txBody>
          <a:bodyPr wrap="square" rtlCol="0">
            <a:spAutoFit/>
          </a:bodyPr>
          <a:lstStyle/>
          <a:p>
            <a:r>
              <a:rPr lang="en-HK" dirty="0"/>
              <a:t>{1,</a:t>
            </a:r>
            <a:r>
              <a:rPr lang="zh-CN" altLang="en-US" dirty="0"/>
              <a:t> </a:t>
            </a:r>
            <a:r>
              <a:rPr lang="en-HK" altLang="zh-CN" dirty="0"/>
              <a:t>3,</a:t>
            </a:r>
            <a:r>
              <a:rPr lang="zh-CN" altLang="en-US" dirty="0"/>
              <a:t> </a:t>
            </a:r>
            <a:r>
              <a:rPr lang="en-HK" altLang="zh-CN" dirty="0"/>
              <a:t>4</a:t>
            </a:r>
            <a:r>
              <a:rPr lang="en-HK" dirty="0"/>
              <a:t>}</a:t>
            </a:r>
          </a:p>
        </p:txBody>
      </p:sp>
      <p:sp>
        <p:nvSpPr>
          <p:cNvPr id="19" name="文本框 18">
            <a:extLst>
              <a:ext uri="{FF2B5EF4-FFF2-40B4-BE49-F238E27FC236}">
                <a16:creationId xmlns:a16="http://schemas.microsoft.com/office/drawing/2014/main" id="{BBEA9FDD-CCD7-46F4-B1B4-A8F514085ABD}"/>
              </a:ext>
            </a:extLst>
          </p:cNvPr>
          <p:cNvSpPr txBox="1"/>
          <p:nvPr/>
        </p:nvSpPr>
        <p:spPr>
          <a:xfrm>
            <a:off x="5020426" y="3482108"/>
            <a:ext cx="1034010" cy="369332"/>
          </a:xfrm>
          <a:prstGeom prst="rect">
            <a:avLst/>
          </a:prstGeom>
          <a:noFill/>
        </p:spPr>
        <p:txBody>
          <a:bodyPr wrap="square" rtlCol="0">
            <a:spAutoFit/>
          </a:bodyPr>
          <a:lstStyle/>
          <a:p>
            <a:r>
              <a:rPr lang="en-HK" dirty="0"/>
              <a:t>{2, 3, 4}</a:t>
            </a:r>
          </a:p>
        </p:txBody>
      </p:sp>
      <p:sp>
        <p:nvSpPr>
          <p:cNvPr id="20" name="文本框 19">
            <a:extLst>
              <a:ext uri="{FF2B5EF4-FFF2-40B4-BE49-F238E27FC236}">
                <a16:creationId xmlns:a16="http://schemas.microsoft.com/office/drawing/2014/main" id="{831C7F6C-C980-46C3-AA9F-A2214E920638}"/>
              </a:ext>
            </a:extLst>
          </p:cNvPr>
          <p:cNvSpPr txBox="1"/>
          <p:nvPr/>
        </p:nvSpPr>
        <p:spPr>
          <a:xfrm>
            <a:off x="3986416" y="1411125"/>
            <a:ext cx="1034010" cy="369332"/>
          </a:xfrm>
          <a:prstGeom prst="rect">
            <a:avLst/>
          </a:prstGeom>
          <a:noFill/>
        </p:spPr>
        <p:txBody>
          <a:bodyPr wrap="square" rtlCol="0">
            <a:spAutoFit/>
          </a:bodyPr>
          <a:lstStyle/>
          <a:p>
            <a:r>
              <a:rPr lang="en-HK" dirty="0"/>
              <a:t>{3, 4}</a:t>
            </a:r>
          </a:p>
        </p:txBody>
      </p:sp>
    </p:spTree>
    <p:extLst>
      <p:ext uri="{BB962C8B-B14F-4D97-AF65-F5344CB8AC3E}">
        <p14:creationId xmlns:p14="http://schemas.microsoft.com/office/powerpoint/2010/main" val="3753208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sz="3200" dirty="0"/>
              <a:t>Appendix 3</a:t>
            </a:r>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44</a:t>
            </a:fld>
            <a:endParaRPr lang="en-US"/>
          </a:p>
        </p:txBody>
      </p:sp>
      <p:sp>
        <p:nvSpPr>
          <p:cNvPr id="8" name="文本框 7">
            <a:extLst>
              <a:ext uri="{FF2B5EF4-FFF2-40B4-BE49-F238E27FC236}">
                <a16:creationId xmlns:a16="http://schemas.microsoft.com/office/drawing/2014/main" id="{06A9EB74-0AE6-4000-BB02-5F22BE6032BF}"/>
              </a:ext>
            </a:extLst>
          </p:cNvPr>
          <p:cNvSpPr txBox="1"/>
          <p:nvPr/>
        </p:nvSpPr>
        <p:spPr>
          <a:xfrm>
            <a:off x="628650" y="998001"/>
            <a:ext cx="1442896" cy="369332"/>
          </a:xfrm>
          <a:prstGeom prst="rect">
            <a:avLst/>
          </a:prstGeom>
          <a:noFill/>
        </p:spPr>
        <p:txBody>
          <a:bodyPr wrap="none" rtlCol="0">
            <a:spAutoFit/>
          </a:bodyPr>
          <a:lstStyle/>
          <a:p>
            <a:r>
              <a:rPr lang="en-HK" dirty="0"/>
              <a:t>LUT-Mapping</a:t>
            </a:r>
          </a:p>
        </p:txBody>
      </p:sp>
      <p:sp>
        <p:nvSpPr>
          <p:cNvPr id="6" name="矩形 5">
            <a:extLst>
              <a:ext uri="{FF2B5EF4-FFF2-40B4-BE49-F238E27FC236}">
                <a16:creationId xmlns:a16="http://schemas.microsoft.com/office/drawing/2014/main" id="{B73BB6F2-3A7A-92CD-74BE-6C869F0C7AAE}"/>
              </a:ext>
            </a:extLst>
          </p:cNvPr>
          <p:cNvSpPr/>
          <p:nvPr/>
        </p:nvSpPr>
        <p:spPr>
          <a:xfrm>
            <a:off x="1796715" y="1757710"/>
            <a:ext cx="2331453" cy="12138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MFFW 1</a:t>
            </a:r>
            <a:endParaRPr lang="zh-CN" altLang="en-US" dirty="0"/>
          </a:p>
        </p:txBody>
      </p:sp>
      <p:sp>
        <p:nvSpPr>
          <p:cNvPr id="7" name="矩形 6">
            <a:extLst>
              <a:ext uri="{FF2B5EF4-FFF2-40B4-BE49-F238E27FC236}">
                <a16:creationId xmlns:a16="http://schemas.microsoft.com/office/drawing/2014/main" id="{11D586BD-DC1C-3BD7-2AAD-8ABD71790A9A}"/>
              </a:ext>
            </a:extLst>
          </p:cNvPr>
          <p:cNvSpPr/>
          <p:nvPr/>
        </p:nvSpPr>
        <p:spPr>
          <a:xfrm>
            <a:off x="1796715" y="2571750"/>
            <a:ext cx="2331453" cy="1213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MFFW 2</a:t>
            </a:r>
            <a:endParaRPr lang="zh-CN" altLang="en-US" dirty="0"/>
          </a:p>
        </p:txBody>
      </p:sp>
      <p:sp>
        <p:nvSpPr>
          <p:cNvPr id="14" name="矩形 13">
            <a:extLst>
              <a:ext uri="{FF2B5EF4-FFF2-40B4-BE49-F238E27FC236}">
                <a16:creationId xmlns:a16="http://schemas.microsoft.com/office/drawing/2014/main" id="{A05ABCA7-373D-F426-240E-2CCF9F2712F3}"/>
              </a:ext>
            </a:extLst>
          </p:cNvPr>
          <p:cNvSpPr/>
          <p:nvPr/>
        </p:nvSpPr>
        <p:spPr>
          <a:xfrm>
            <a:off x="1796715" y="2571750"/>
            <a:ext cx="2331453" cy="3550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Overlap Zone</a:t>
            </a:r>
            <a:endParaRPr lang="zh-CN" altLang="en-US" dirty="0"/>
          </a:p>
        </p:txBody>
      </p:sp>
      <p:sp>
        <p:nvSpPr>
          <p:cNvPr id="15" name="矩形 14">
            <a:extLst>
              <a:ext uri="{FF2B5EF4-FFF2-40B4-BE49-F238E27FC236}">
                <a16:creationId xmlns:a16="http://schemas.microsoft.com/office/drawing/2014/main" id="{C4F046FC-6E62-6A24-9886-8939531CE2F0}"/>
              </a:ext>
            </a:extLst>
          </p:cNvPr>
          <p:cNvSpPr/>
          <p:nvPr/>
        </p:nvSpPr>
        <p:spPr>
          <a:xfrm>
            <a:off x="4868778" y="1757710"/>
            <a:ext cx="2331453" cy="12138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FFW 1</a:t>
            </a:r>
            <a:endParaRPr lang="zh-CN" altLang="en-US" dirty="0"/>
          </a:p>
        </p:txBody>
      </p:sp>
      <p:sp>
        <p:nvSpPr>
          <p:cNvPr id="16" name="矩形 15">
            <a:extLst>
              <a:ext uri="{FF2B5EF4-FFF2-40B4-BE49-F238E27FC236}">
                <a16:creationId xmlns:a16="http://schemas.microsoft.com/office/drawing/2014/main" id="{A8724C58-AB54-7C52-0302-BC5B5E0DBAEC}"/>
              </a:ext>
            </a:extLst>
          </p:cNvPr>
          <p:cNvSpPr/>
          <p:nvPr/>
        </p:nvSpPr>
        <p:spPr>
          <a:xfrm>
            <a:off x="4868778" y="2571750"/>
            <a:ext cx="2331453" cy="1213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MFFW 2</a:t>
            </a:r>
            <a:endParaRPr lang="zh-CN" altLang="en-US" dirty="0"/>
          </a:p>
        </p:txBody>
      </p:sp>
      <p:sp>
        <p:nvSpPr>
          <p:cNvPr id="21" name="文本框 20">
            <a:extLst>
              <a:ext uri="{FF2B5EF4-FFF2-40B4-BE49-F238E27FC236}">
                <a16:creationId xmlns:a16="http://schemas.microsoft.com/office/drawing/2014/main" id="{433A5E57-8D06-BB6F-873C-014212A46FE8}"/>
              </a:ext>
            </a:extLst>
          </p:cNvPr>
          <p:cNvSpPr txBox="1"/>
          <p:nvPr/>
        </p:nvSpPr>
        <p:spPr>
          <a:xfrm>
            <a:off x="2211370" y="3828381"/>
            <a:ext cx="1502142" cy="369332"/>
          </a:xfrm>
          <a:prstGeom prst="rect">
            <a:avLst/>
          </a:prstGeom>
          <a:noFill/>
        </p:spPr>
        <p:txBody>
          <a:bodyPr wrap="none" rtlCol="0">
            <a:spAutoFit/>
          </a:bodyPr>
          <a:lstStyle/>
          <a:p>
            <a:r>
              <a:rPr lang="en-US" altLang="zh-CN" dirty="0"/>
              <a:t>Cache MFFWs</a:t>
            </a:r>
            <a:endParaRPr lang="zh-CN" altLang="en-US" dirty="0"/>
          </a:p>
        </p:txBody>
      </p:sp>
      <p:sp>
        <p:nvSpPr>
          <p:cNvPr id="22" name="文本框 21">
            <a:extLst>
              <a:ext uri="{FF2B5EF4-FFF2-40B4-BE49-F238E27FC236}">
                <a16:creationId xmlns:a16="http://schemas.microsoft.com/office/drawing/2014/main" id="{F057B30C-BA13-F9DB-5E25-98F0EC088357}"/>
              </a:ext>
            </a:extLst>
          </p:cNvPr>
          <p:cNvSpPr txBox="1"/>
          <p:nvPr/>
        </p:nvSpPr>
        <p:spPr>
          <a:xfrm>
            <a:off x="5154865" y="3823062"/>
            <a:ext cx="1880387" cy="369332"/>
          </a:xfrm>
          <a:prstGeom prst="rect">
            <a:avLst/>
          </a:prstGeom>
          <a:noFill/>
        </p:spPr>
        <p:txBody>
          <a:bodyPr wrap="none" rtlCol="0">
            <a:spAutoFit/>
          </a:bodyPr>
          <a:lstStyle/>
          <a:p>
            <a:r>
              <a:rPr lang="en-US" altLang="zh-CN" dirty="0"/>
              <a:t>Cache Node Index</a:t>
            </a:r>
            <a:endParaRPr lang="zh-CN" altLang="en-US" dirty="0"/>
          </a:p>
        </p:txBody>
      </p:sp>
    </p:spTree>
    <p:extLst>
      <p:ext uri="{BB962C8B-B14F-4D97-AF65-F5344CB8AC3E}">
        <p14:creationId xmlns:p14="http://schemas.microsoft.com/office/powerpoint/2010/main" val="2909873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7886700" cy="413124"/>
          </a:xfrm>
        </p:spPr>
        <p:txBody>
          <a:bodyPr>
            <a:noAutofit/>
          </a:bodyPr>
          <a:lstStyle/>
          <a:p>
            <a:r>
              <a:rPr lang="en-US" altLang="zh-CN" sz="3200" dirty="0"/>
              <a:t>Cuts</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p:txBody>
          <a:bodyPr/>
          <a:lstStyle/>
          <a:p>
            <a:fld id="{B42BFE98-95D5-6943-8DB5-5A5581856B8C}" type="slidenum">
              <a:rPr lang="en-US" smtClean="0"/>
              <a:t>5</a:t>
            </a:fld>
            <a:endParaRPr lang="en-US"/>
          </a:p>
        </p:txBody>
      </p:sp>
      <p:sp>
        <p:nvSpPr>
          <p:cNvPr id="7" name="内容占位符 6">
            <a:extLst>
              <a:ext uri="{FF2B5EF4-FFF2-40B4-BE49-F238E27FC236}">
                <a16:creationId xmlns:a16="http://schemas.microsoft.com/office/drawing/2014/main" id="{466D7483-4975-454C-8DE9-466DF10DA3A5}"/>
              </a:ext>
            </a:extLst>
          </p:cNvPr>
          <p:cNvSpPr>
            <a:spLocks noGrp="1"/>
          </p:cNvSpPr>
          <p:nvPr>
            <p:ph idx="1"/>
          </p:nvPr>
        </p:nvSpPr>
        <p:spPr>
          <a:xfrm>
            <a:off x="356148" y="1036462"/>
            <a:ext cx="3990882" cy="360283"/>
          </a:xfrm>
        </p:spPr>
        <p:txBody>
          <a:bodyPr>
            <a:normAutofit lnSpcReduction="10000"/>
          </a:bodyPr>
          <a:lstStyle/>
          <a:p>
            <a:r>
              <a:rPr lang="en-HK" sz="2000" dirty="0"/>
              <a:t>A cone-shaped area in AIG</a:t>
            </a:r>
          </a:p>
        </p:txBody>
      </p:sp>
      <p:pic>
        <p:nvPicPr>
          <p:cNvPr id="28" name="图片 27">
            <a:extLst>
              <a:ext uri="{FF2B5EF4-FFF2-40B4-BE49-F238E27FC236}">
                <a16:creationId xmlns:a16="http://schemas.microsoft.com/office/drawing/2014/main" id="{49F0B8C7-40C5-4F3F-BEEB-7B1B5B0E8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0954" y="2158033"/>
            <a:ext cx="2536644" cy="2862900"/>
          </a:xfrm>
          <a:prstGeom prst="rect">
            <a:avLst/>
          </a:prstGeom>
        </p:spPr>
      </p:pic>
      <p:sp>
        <p:nvSpPr>
          <p:cNvPr id="30" name="矩形: 圆角 29">
            <a:extLst>
              <a:ext uri="{FF2B5EF4-FFF2-40B4-BE49-F238E27FC236}">
                <a16:creationId xmlns:a16="http://schemas.microsoft.com/office/drawing/2014/main" id="{CB74DABD-B73C-441E-8BE5-60A8FF5641A7}"/>
              </a:ext>
            </a:extLst>
          </p:cNvPr>
          <p:cNvSpPr/>
          <p:nvPr/>
        </p:nvSpPr>
        <p:spPr>
          <a:xfrm>
            <a:off x="4196564" y="2055561"/>
            <a:ext cx="611293" cy="579483"/>
          </a:xfrm>
          <a:prstGeom prst="roundRect">
            <a:avLst/>
          </a:prstGeom>
          <a:ln w="19050" cap="flat" cmpd="sng" algn="ctr">
            <a:solidFill>
              <a:srgbClr val="ED7D3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HK"/>
          </a:p>
        </p:txBody>
      </p:sp>
      <p:cxnSp>
        <p:nvCxnSpPr>
          <p:cNvPr id="31" name="直接连接符 30">
            <a:extLst>
              <a:ext uri="{FF2B5EF4-FFF2-40B4-BE49-F238E27FC236}">
                <a16:creationId xmlns:a16="http://schemas.microsoft.com/office/drawing/2014/main" id="{80CB16AC-D0F4-48DC-9728-041EE56A5E7F}"/>
              </a:ext>
            </a:extLst>
          </p:cNvPr>
          <p:cNvCxnSpPr>
            <a:cxnSpLocks/>
            <a:stCxn id="30" idx="1"/>
            <a:endCxn id="32" idx="3"/>
          </p:cNvCxnSpPr>
          <p:nvPr/>
        </p:nvCxnSpPr>
        <p:spPr>
          <a:xfrm flipH="1">
            <a:off x="3614319" y="2345303"/>
            <a:ext cx="582245" cy="0"/>
          </a:xfrm>
          <a:prstGeom prst="line">
            <a:avLst/>
          </a:prstGeom>
          <a:ln w="19050" cap="flat" cmpd="sng" algn="ctr">
            <a:solidFill>
              <a:srgbClr val="ED7D3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cxnSp>
      <p:sp>
        <p:nvSpPr>
          <p:cNvPr id="32" name="文本框 31">
            <a:extLst>
              <a:ext uri="{FF2B5EF4-FFF2-40B4-BE49-F238E27FC236}">
                <a16:creationId xmlns:a16="http://schemas.microsoft.com/office/drawing/2014/main" id="{700E781F-BCDD-45F6-8D1B-97E1C313645C}"/>
              </a:ext>
            </a:extLst>
          </p:cNvPr>
          <p:cNvSpPr txBox="1"/>
          <p:nvPr/>
        </p:nvSpPr>
        <p:spPr>
          <a:xfrm>
            <a:off x="2921579" y="2160637"/>
            <a:ext cx="69274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t>Root</a:t>
            </a:r>
            <a:endParaRPr lang="en-HK" dirty="0"/>
          </a:p>
        </p:txBody>
      </p:sp>
      <p:sp>
        <p:nvSpPr>
          <p:cNvPr id="33" name="任意多边形: 形状 32">
            <a:extLst>
              <a:ext uri="{FF2B5EF4-FFF2-40B4-BE49-F238E27FC236}">
                <a16:creationId xmlns:a16="http://schemas.microsoft.com/office/drawing/2014/main" id="{564D2956-77D0-4F21-A590-5E5BFDE06EA9}"/>
              </a:ext>
            </a:extLst>
          </p:cNvPr>
          <p:cNvSpPr/>
          <p:nvPr/>
        </p:nvSpPr>
        <p:spPr>
          <a:xfrm>
            <a:off x="3230954" y="3120315"/>
            <a:ext cx="2339726" cy="227840"/>
          </a:xfrm>
          <a:custGeom>
            <a:avLst/>
            <a:gdLst>
              <a:gd name="connsiteX0" fmla="*/ 0 w 3859369"/>
              <a:gd name="connsiteY0" fmla="*/ 0 h 30051"/>
              <a:gd name="connsiteX1" fmla="*/ 3859369 w 3859369"/>
              <a:gd name="connsiteY1" fmla="*/ 30051 h 30051"/>
              <a:gd name="connsiteX0" fmla="*/ 0 w 3859369"/>
              <a:gd name="connsiteY0" fmla="*/ 0 h 150030"/>
              <a:gd name="connsiteX1" fmla="*/ 3859369 w 3859369"/>
              <a:gd name="connsiteY1" fmla="*/ 30051 h 150030"/>
              <a:gd name="connsiteX0" fmla="*/ 0 w 3859369"/>
              <a:gd name="connsiteY0" fmla="*/ 0 h 248455"/>
              <a:gd name="connsiteX1" fmla="*/ 3859369 w 3859369"/>
              <a:gd name="connsiteY1" fmla="*/ 30051 h 248455"/>
              <a:gd name="connsiteX0" fmla="*/ 0 w 3859369"/>
              <a:gd name="connsiteY0" fmla="*/ 0 h 351727"/>
              <a:gd name="connsiteX1" fmla="*/ 3859369 w 3859369"/>
              <a:gd name="connsiteY1" fmla="*/ 30051 h 351727"/>
              <a:gd name="connsiteX0" fmla="*/ 0 w 3859369"/>
              <a:gd name="connsiteY0" fmla="*/ 0 h 432029"/>
              <a:gd name="connsiteX1" fmla="*/ 3859369 w 3859369"/>
              <a:gd name="connsiteY1" fmla="*/ 30051 h 432029"/>
            </a:gdLst>
            <a:ahLst/>
            <a:cxnLst>
              <a:cxn ang="0">
                <a:pos x="connsiteX0" y="connsiteY0"/>
              </a:cxn>
              <a:cxn ang="0">
                <a:pos x="connsiteX1" y="connsiteY1"/>
              </a:cxn>
            </a:cxnLst>
            <a:rect l="l" t="t" r="r" b="b"/>
            <a:pathLst>
              <a:path w="3859369" h="432029">
                <a:moveTo>
                  <a:pt x="0" y="0"/>
                </a:moveTo>
                <a:cubicBezTo>
                  <a:pt x="1295042" y="598153"/>
                  <a:pt x="2761803" y="543775"/>
                  <a:pt x="3859369" y="30051"/>
                </a:cubicBezTo>
              </a:path>
            </a:pathLst>
          </a:custGeom>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HK" dirty="0">
              <a:solidFill>
                <a:schemeClr val="accent1"/>
              </a:solidFill>
            </a:endParaRPr>
          </a:p>
        </p:txBody>
      </p:sp>
      <p:sp>
        <p:nvSpPr>
          <p:cNvPr id="34" name="矩形: 圆角 33">
            <a:extLst>
              <a:ext uri="{FF2B5EF4-FFF2-40B4-BE49-F238E27FC236}">
                <a16:creationId xmlns:a16="http://schemas.microsoft.com/office/drawing/2014/main" id="{57910195-437D-43C5-BB01-B44252214458}"/>
              </a:ext>
            </a:extLst>
          </p:cNvPr>
          <p:cNvSpPr/>
          <p:nvPr/>
        </p:nvSpPr>
        <p:spPr>
          <a:xfrm>
            <a:off x="3267949" y="3424543"/>
            <a:ext cx="1943188" cy="511655"/>
          </a:xfrm>
          <a:prstGeom prst="roundRect">
            <a:avLst/>
          </a:prstGeom>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HK">
              <a:solidFill>
                <a:schemeClr val="accent1"/>
              </a:solidFill>
            </a:endParaRPr>
          </a:p>
        </p:txBody>
      </p:sp>
      <p:cxnSp>
        <p:nvCxnSpPr>
          <p:cNvPr id="35" name="直接连接符 34">
            <a:extLst>
              <a:ext uri="{FF2B5EF4-FFF2-40B4-BE49-F238E27FC236}">
                <a16:creationId xmlns:a16="http://schemas.microsoft.com/office/drawing/2014/main" id="{82D43FEF-C4E6-4606-ACB9-DC683DCCBD18}"/>
              </a:ext>
            </a:extLst>
          </p:cNvPr>
          <p:cNvCxnSpPr>
            <a:cxnSpLocks/>
            <a:stCxn id="34" idx="1"/>
            <a:endCxn id="36" idx="3"/>
          </p:cNvCxnSpPr>
          <p:nvPr/>
        </p:nvCxnSpPr>
        <p:spPr>
          <a:xfrm flipH="1" flipV="1">
            <a:off x="2711724" y="3671321"/>
            <a:ext cx="556225" cy="9050"/>
          </a:xfrm>
          <a:prstGeom prst="line">
            <a:avLst/>
          </a:prstGeom>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cxnSp>
      <p:sp>
        <p:nvSpPr>
          <p:cNvPr id="36" name="文本框 35">
            <a:extLst>
              <a:ext uri="{FF2B5EF4-FFF2-40B4-BE49-F238E27FC236}">
                <a16:creationId xmlns:a16="http://schemas.microsoft.com/office/drawing/2014/main" id="{9075A3CC-098A-4A21-B34D-484B4B19034C}"/>
              </a:ext>
            </a:extLst>
          </p:cNvPr>
          <p:cNvSpPr txBox="1"/>
          <p:nvPr/>
        </p:nvSpPr>
        <p:spPr>
          <a:xfrm>
            <a:off x="1212178" y="3348155"/>
            <a:ext cx="149954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Leaf-nodes</a:t>
            </a:r>
          </a:p>
          <a:p>
            <a:r>
              <a:rPr lang="en-HK" dirty="0"/>
              <a:t>(input nodes)</a:t>
            </a:r>
          </a:p>
        </p:txBody>
      </p:sp>
      <p:sp>
        <p:nvSpPr>
          <p:cNvPr id="24" name="矩形 23">
            <a:extLst>
              <a:ext uri="{FF2B5EF4-FFF2-40B4-BE49-F238E27FC236}">
                <a16:creationId xmlns:a16="http://schemas.microsoft.com/office/drawing/2014/main" id="{CCBF6D31-A5D8-4179-BD91-AE9F2D0BE973}"/>
              </a:ext>
            </a:extLst>
          </p:cNvPr>
          <p:cNvSpPr/>
          <p:nvPr/>
        </p:nvSpPr>
        <p:spPr>
          <a:xfrm>
            <a:off x="372156" y="1271952"/>
            <a:ext cx="4233007" cy="707886"/>
          </a:xfrm>
          <a:prstGeom prst="rect">
            <a:avLst/>
          </a:prstGeom>
        </p:spPr>
        <p:txBody>
          <a:bodyPr wrap="square">
            <a:spAutoFit/>
          </a:bodyPr>
          <a:lstStyle/>
          <a:p>
            <a:pPr marL="285750" indent="-285750">
              <a:buFont typeface="Arial" panose="020B0604020202020204" pitchFamily="34" charset="0"/>
              <a:buChar char="•"/>
            </a:pPr>
            <a:r>
              <a:rPr lang="en-HK" sz="2000" dirty="0"/>
              <a:t>Denoted as (r, L) = (</a:t>
            </a:r>
            <a:r>
              <a:rPr lang="en-HK" sz="2000" dirty="0">
                <a:solidFill>
                  <a:schemeClr val="bg1"/>
                </a:solidFill>
                <a:highlight>
                  <a:srgbClr val="ED7D31"/>
                </a:highlight>
              </a:rPr>
              <a:t>17</a:t>
            </a:r>
            <a:r>
              <a:rPr lang="en-HK" sz="2000" dirty="0"/>
              <a:t>, {</a:t>
            </a:r>
            <a:r>
              <a:rPr lang="en-HK" sz="2000" dirty="0">
                <a:solidFill>
                  <a:schemeClr val="bg1"/>
                </a:solidFill>
                <a:highlight>
                  <a:srgbClr val="5E9DD6"/>
                </a:highlight>
              </a:rPr>
              <a:t>10</a:t>
            </a:r>
            <a:r>
              <a:rPr lang="en-HK" sz="2000" dirty="0"/>
              <a:t>, </a:t>
            </a:r>
            <a:r>
              <a:rPr lang="en-HK" sz="2000" dirty="0">
                <a:solidFill>
                  <a:schemeClr val="bg1"/>
                </a:solidFill>
                <a:highlight>
                  <a:srgbClr val="5E9DD6"/>
                </a:highlight>
              </a:rPr>
              <a:t>12</a:t>
            </a:r>
            <a:r>
              <a:rPr lang="en-HK" sz="2000" dirty="0"/>
              <a:t>, </a:t>
            </a:r>
            <a:r>
              <a:rPr lang="en-HK" sz="2000" dirty="0">
                <a:solidFill>
                  <a:schemeClr val="bg1"/>
                </a:solidFill>
                <a:highlight>
                  <a:srgbClr val="5E9DD6"/>
                </a:highlight>
              </a:rPr>
              <a:t>15</a:t>
            </a:r>
            <a:r>
              <a:rPr lang="en-HK" sz="2000" dirty="0"/>
              <a:t>})</a:t>
            </a:r>
          </a:p>
          <a:p>
            <a:pPr marL="285750" indent="-285750">
              <a:buFont typeface="Arial" panose="020B0604020202020204" pitchFamily="34" charset="0"/>
              <a:buChar char="•"/>
            </a:pPr>
            <a:r>
              <a:rPr lang="en-HK" sz="2000" dirty="0"/>
              <a:t>(r, L) is called </a:t>
            </a:r>
            <a:r>
              <a:rPr lang="en-HK" sz="2000" i="1" u="sng" dirty="0"/>
              <a:t>k-feasible</a:t>
            </a:r>
            <a:r>
              <a:rPr lang="en-HK" sz="2000" dirty="0"/>
              <a:t> if |L|</a:t>
            </a:r>
            <a:r>
              <a:rPr lang="zh-CN" altLang="en-US" sz="2000" dirty="0"/>
              <a:t>≤ </a:t>
            </a:r>
            <a:r>
              <a:rPr lang="en-HK" altLang="zh-CN" sz="2000" dirty="0"/>
              <a:t>k</a:t>
            </a:r>
            <a:endParaRPr lang="en-HK" sz="2000" dirty="0"/>
          </a:p>
        </p:txBody>
      </p:sp>
    </p:spTree>
    <p:extLst>
      <p:ext uri="{BB962C8B-B14F-4D97-AF65-F5344CB8AC3E}">
        <p14:creationId xmlns:p14="http://schemas.microsoft.com/office/powerpoint/2010/main" val="187691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7886700" cy="413124"/>
          </a:xfrm>
        </p:spPr>
        <p:txBody>
          <a:bodyPr>
            <a:noAutofit/>
          </a:bodyPr>
          <a:lstStyle/>
          <a:p>
            <a:r>
              <a:rPr lang="en-US" sz="3200" dirty="0"/>
              <a:t>Applications of Cuts</a:t>
            </a:r>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6</a:t>
            </a:fld>
            <a:endParaRPr lang="en-US" dirty="0"/>
          </a:p>
        </p:txBody>
      </p:sp>
      <p:sp>
        <p:nvSpPr>
          <p:cNvPr id="6" name="内容占位符 5">
            <a:extLst>
              <a:ext uri="{FF2B5EF4-FFF2-40B4-BE49-F238E27FC236}">
                <a16:creationId xmlns:a16="http://schemas.microsoft.com/office/drawing/2014/main" id="{BBBD94DF-3521-4DFB-AACA-4496826E9AE1}"/>
              </a:ext>
            </a:extLst>
          </p:cNvPr>
          <p:cNvSpPr>
            <a:spLocks noGrp="1"/>
          </p:cNvSpPr>
          <p:nvPr>
            <p:ph idx="1"/>
          </p:nvPr>
        </p:nvSpPr>
        <p:spPr>
          <a:xfrm>
            <a:off x="356147" y="1056579"/>
            <a:ext cx="5164804" cy="607142"/>
          </a:xfrm>
        </p:spPr>
        <p:txBody>
          <a:bodyPr>
            <a:normAutofit fontScale="85000" lnSpcReduction="20000"/>
          </a:bodyPr>
          <a:lstStyle/>
          <a:p>
            <a:r>
              <a:rPr lang="en-HK" dirty="0"/>
              <a:t>Cuts are proposed for LUT-mapping. </a:t>
            </a:r>
          </a:p>
          <a:p>
            <a:r>
              <a:rPr lang="en-HK" dirty="0"/>
              <a:t>Widely used for efficient </a:t>
            </a:r>
            <a:r>
              <a:rPr lang="en-HK" i="1" u="sng" dirty="0"/>
              <a:t>enumeration methods</a:t>
            </a:r>
            <a:endParaRPr lang="en-HK" dirty="0"/>
          </a:p>
        </p:txBody>
      </p:sp>
      <p:sp>
        <p:nvSpPr>
          <p:cNvPr id="17" name="文本框 16">
            <a:extLst>
              <a:ext uri="{FF2B5EF4-FFF2-40B4-BE49-F238E27FC236}">
                <a16:creationId xmlns:a16="http://schemas.microsoft.com/office/drawing/2014/main" id="{A6661760-1DB8-41D7-906A-D7F426165396}"/>
              </a:ext>
            </a:extLst>
          </p:cNvPr>
          <p:cNvSpPr txBox="1"/>
          <p:nvPr/>
        </p:nvSpPr>
        <p:spPr>
          <a:xfrm>
            <a:off x="683286" y="4361462"/>
            <a:ext cx="1560940" cy="400110"/>
          </a:xfrm>
          <a:prstGeom prst="rect">
            <a:avLst/>
          </a:prstGeom>
          <a:noFill/>
        </p:spPr>
        <p:txBody>
          <a:bodyPr wrap="none" rtlCol="0">
            <a:spAutoFit/>
          </a:bodyPr>
          <a:lstStyle/>
          <a:p>
            <a:r>
              <a:rPr lang="en-US" sz="2000" dirty="0"/>
              <a:t>LUT Mapping</a:t>
            </a:r>
            <a:endParaRPr lang="en-HK" sz="2000" dirty="0"/>
          </a:p>
        </p:txBody>
      </p:sp>
      <p:grpSp>
        <p:nvGrpSpPr>
          <p:cNvPr id="14" name="组合 13">
            <a:extLst>
              <a:ext uri="{FF2B5EF4-FFF2-40B4-BE49-F238E27FC236}">
                <a16:creationId xmlns:a16="http://schemas.microsoft.com/office/drawing/2014/main" id="{65DB3A46-9FB9-4C18-9E95-DE60D6100256}"/>
              </a:ext>
            </a:extLst>
          </p:cNvPr>
          <p:cNvGrpSpPr/>
          <p:nvPr/>
        </p:nvGrpSpPr>
        <p:grpSpPr>
          <a:xfrm>
            <a:off x="132234" y="1745895"/>
            <a:ext cx="2663044" cy="2585020"/>
            <a:chOff x="596106" y="1733730"/>
            <a:chExt cx="2663044" cy="2585020"/>
          </a:xfrm>
        </p:grpSpPr>
        <p:sp>
          <p:nvSpPr>
            <p:cNvPr id="16" name="文本框 15">
              <a:extLst>
                <a:ext uri="{FF2B5EF4-FFF2-40B4-BE49-F238E27FC236}">
                  <a16:creationId xmlns:a16="http://schemas.microsoft.com/office/drawing/2014/main" id="{C6526AF8-0F4F-45B2-ACE5-F6D93F9EEA31}"/>
                </a:ext>
              </a:extLst>
            </p:cNvPr>
            <p:cNvSpPr txBox="1"/>
            <p:nvPr/>
          </p:nvSpPr>
          <p:spPr>
            <a:xfrm>
              <a:off x="2888760" y="3518942"/>
              <a:ext cx="144065" cy="288029"/>
            </a:xfrm>
            <a:prstGeom prst="rect">
              <a:avLst/>
            </a:prstGeom>
            <a:noFill/>
          </p:spPr>
          <p:txBody>
            <a:bodyPr wrap="none" rtlCol="0">
              <a:spAutoFit/>
            </a:bodyPr>
            <a:lstStyle/>
            <a:p>
              <a:endParaRPr lang="en-HK" dirty="0"/>
            </a:p>
          </p:txBody>
        </p:sp>
        <p:sp>
          <p:nvSpPr>
            <p:cNvPr id="18" name="椭圆 17">
              <a:extLst>
                <a:ext uri="{FF2B5EF4-FFF2-40B4-BE49-F238E27FC236}">
                  <a16:creationId xmlns:a16="http://schemas.microsoft.com/office/drawing/2014/main" id="{DB1B7F3D-535E-4F5C-B0B1-5F764E44B13C}"/>
                </a:ext>
              </a:extLst>
            </p:cNvPr>
            <p:cNvSpPr>
              <a:spLocks noChangeAspect="1"/>
            </p:cNvSpPr>
            <p:nvPr/>
          </p:nvSpPr>
          <p:spPr>
            <a:xfrm>
              <a:off x="2474527" y="2315526"/>
              <a:ext cx="308831" cy="312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2000" baseline="-25000" dirty="0">
                <a:solidFill>
                  <a:schemeClr val="tx1"/>
                </a:solidFill>
              </a:endParaRPr>
            </a:p>
          </p:txBody>
        </p:sp>
        <p:sp>
          <p:nvSpPr>
            <p:cNvPr id="19" name="椭圆 18">
              <a:extLst>
                <a:ext uri="{FF2B5EF4-FFF2-40B4-BE49-F238E27FC236}">
                  <a16:creationId xmlns:a16="http://schemas.microsoft.com/office/drawing/2014/main" id="{20A6C999-3E1B-43F0-AADA-6F7F5A2FA712}"/>
                </a:ext>
              </a:extLst>
            </p:cNvPr>
            <p:cNvSpPr>
              <a:spLocks noChangeAspect="1"/>
            </p:cNvSpPr>
            <p:nvPr/>
          </p:nvSpPr>
          <p:spPr>
            <a:xfrm>
              <a:off x="1773406" y="3107926"/>
              <a:ext cx="308831" cy="312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2000" baseline="-25000" dirty="0">
                <a:solidFill>
                  <a:schemeClr val="tx1"/>
                </a:solidFill>
              </a:endParaRPr>
            </a:p>
          </p:txBody>
        </p:sp>
        <p:sp>
          <p:nvSpPr>
            <p:cNvPr id="20" name="椭圆 19">
              <a:extLst>
                <a:ext uri="{FF2B5EF4-FFF2-40B4-BE49-F238E27FC236}">
                  <a16:creationId xmlns:a16="http://schemas.microsoft.com/office/drawing/2014/main" id="{D16F821A-8B42-4019-96AE-AAEE2A4954BC}"/>
                </a:ext>
              </a:extLst>
            </p:cNvPr>
            <p:cNvSpPr>
              <a:spLocks noChangeAspect="1"/>
            </p:cNvSpPr>
            <p:nvPr/>
          </p:nvSpPr>
          <p:spPr>
            <a:xfrm>
              <a:off x="2566003" y="3083173"/>
              <a:ext cx="308831" cy="312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2000" baseline="-25000" dirty="0">
                <a:solidFill>
                  <a:schemeClr val="tx1"/>
                </a:solidFill>
              </a:endParaRPr>
            </a:p>
          </p:txBody>
        </p:sp>
        <p:sp>
          <p:nvSpPr>
            <p:cNvPr id="21" name="椭圆 20">
              <a:extLst>
                <a:ext uri="{FF2B5EF4-FFF2-40B4-BE49-F238E27FC236}">
                  <a16:creationId xmlns:a16="http://schemas.microsoft.com/office/drawing/2014/main" id="{79BC1182-0EEE-4A91-B37C-7A959A1EDDB0}"/>
                </a:ext>
              </a:extLst>
            </p:cNvPr>
            <p:cNvSpPr>
              <a:spLocks noChangeAspect="1"/>
            </p:cNvSpPr>
            <p:nvPr/>
          </p:nvSpPr>
          <p:spPr>
            <a:xfrm>
              <a:off x="1062413" y="2368111"/>
              <a:ext cx="308831" cy="312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2000" baseline="-25000" dirty="0">
                <a:solidFill>
                  <a:schemeClr val="tx1"/>
                </a:solidFill>
              </a:endParaRPr>
            </a:p>
          </p:txBody>
        </p:sp>
        <p:sp>
          <p:nvSpPr>
            <p:cNvPr id="22" name="椭圆 21">
              <a:extLst>
                <a:ext uri="{FF2B5EF4-FFF2-40B4-BE49-F238E27FC236}">
                  <a16:creationId xmlns:a16="http://schemas.microsoft.com/office/drawing/2014/main" id="{70BE17C9-011C-4728-B776-DEC2999E0478}"/>
                </a:ext>
              </a:extLst>
            </p:cNvPr>
            <p:cNvSpPr>
              <a:spLocks noChangeAspect="1"/>
            </p:cNvSpPr>
            <p:nvPr/>
          </p:nvSpPr>
          <p:spPr>
            <a:xfrm>
              <a:off x="960198" y="3109738"/>
              <a:ext cx="308831" cy="312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2000" baseline="-25000" dirty="0">
                <a:solidFill>
                  <a:schemeClr val="tx1"/>
                </a:solidFill>
              </a:endParaRPr>
            </a:p>
          </p:txBody>
        </p:sp>
        <p:cxnSp>
          <p:nvCxnSpPr>
            <p:cNvPr id="23" name="直接箭头连接符 22">
              <a:extLst>
                <a:ext uri="{FF2B5EF4-FFF2-40B4-BE49-F238E27FC236}">
                  <a16:creationId xmlns:a16="http://schemas.microsoft.com/office/drawing/2014/main" id="{4A221D51-C3D3-4E00-ADD8-97EB91772CBB}"/>
                </a:ext>
              </a:extLst>
            </p:cNvPr>
            <p:cNvCxnSpPr>
              <a:cxnSpLocks/>
              <a:endCxn id="22" idx="3"/>
            </p:cNvCxnSpPr>
            <p:nvPr/>
          </p:nvCxnSpPr>
          <p:spPr>
            <a:xfrm flipV="1">
              <a:off x="810635" y="3376074"/>
              <a:ext cx="194791" cy="3558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128ECEF1-B943-47B7-A375-AE00E4BDDCE8}"/>
                </a:ext>
              </a:extLst>
            </p:cNvPr>
            <p:cNvCxnSpPr>
              <a:cxnSpLocks/>
              <a:endCxn id="22" idx="5"/>
            </p:cNvCxnSpPr>
            <p:nvPr/>
          </p:nvCxnSpPr>
          <p:spPr>
            <a:xfrm flipH="1" flipV="1">
              <a:off x="1223802" y="3376074"/>
              <a:ext cx="90245" cy="3715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5720ACFB-AF03-42A6-9EB1-BD909BFFE1F6}"/>
                </a:ext>
              </a:extLst>
            </p:cNvPr>
            <p:cNvCxnSpPr>
              <a:cxnSpLocks/>
              <a:stCxn id="22" idx="0"/>
              <a:endCxn id="21" idx="4"/>
            </p:cNvCxnSpPr>
            <p:nvPr/>
          </p:nvCxnSpPr>
          <p:spPr>
            <a:xfrm flipV="1">
              <a:off x="1114614" y="2680143"/>
              <a:ext cx="102215" cy="4295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6F92BE48-CBE9-4B8D-9805-9F2CDCC7B63C}"/>
                </a:ext>
              </a:extLst>
            </p:cNvPr>
            <p:cNvCxnSpPr>
              <a:cxnSpLocks/>
              <a:stCxn id="19" idx="1"/>
              <a:endCxn id="21" idx="5"/>
            </p:cNvCxnSpPr>
            <p:nvPr/>
          </p:nvCxnSpPr>
          <p:spPr>
            <a:xfrm flipH="1" flipV="1">
              <a:off x="1326017" y="2634447"/>
              <a:ext cx="492616" cy="5191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7E25F2A6-E7B3-45C5-BFFF-4B76A5A69667}"/>
                </a:ext>
              </a:extLst>
            </p:cNvPr>
            <p:cNvCxnSpPr>
              <a:cxnSpLocks/>
              <a:stCxn id="19" idx="7"/>
              <a:endCxn id="18" idx="3"/>
            </p:cNvCxnSpPr>
            <p:nvPr/>
          </p:nvCxnSpPr>
          <p:spPr>
            <a:xfrm flipV="1">
              <a:off x="2037010" y="2581862"/>
              <a:ext cx="482745" cy="5717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74EB0F53-7B6D-40F3-A7F5-76FA73141311}"/>
                </a:ext>
              </a:extLst>
            </p:cNvPr>
            <p:cNvCxnSpPr>
              <a:cxnSpLocks/>
              <a:stCxn id="20" idx="0"/>
              <a:endCxn id="18" idx="4"/>
            </p:cNvCxnSpPr>
            <p:nvPr/>
          </p:nvCxnSpPr>
          <p:spPr>
            <a:xfrm flipH="1" flipV="1">
              <a:off x="2628942" y="2627558"/>
              <a:ext cx="91477" cy="4556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C0A0BB92-93DF-4632-B3E7-5100FBF873A2}"/>
                </a:ext>
              </a:extLst>
            </p:cNvPr>
            <p:cNvCxnSpPr>
              <a:cxnSpLocks/>
              <a:endCxn id="19" idx="3"/>
            </p:cNvCxnSpPr>
            <p:nvPr/>
          </p:nvCxnSpPr>
          <p:spPr>
            <a:xfrm flipV="1">
              <a:off x="1644417" y="3374262"/>
              <a:ext cx="174216" cy="3733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C65AE5D5-B7FE-4D0A-BC45-8E1086DAFD41}"/>
                </a:ext>
              </a:extLst>
            </p:cNvPr>
            <p:cNvCxnSpPr>
              <a:cxnSpLocks/>
              <a:stCxn id="46" idx="0"/>
              <a:endCxn id="19" idx="5"/>
            </p:cNvCxnSpPr>
            <p:nvPr/>
          </p:nvCxnSpPr>
          <p:spPr>
            <a:xfrm flipH="1" flipV="1">
              <a:off x="2037010" y="3374262"/>
              <a:ext cx="95690" cy="3787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843EF753-CFB1-4092-A6B1-0D220A95D738}"/>
                </a:ext>
              </a:extLst>
            </p:cNvPr>
            <p:cNvCxnSpPr>
              <a:cxnSpLocks/>
              <a:stCxn id="47" idx="0"/>
              <a:endCxn id="20" idx="3"/>
            </p:cNvCxnSpPr>
            <p:nvPr/>
          </p:nvCxnSpPr>
          <p:spPr>
            <a:xfrm flipV="1">
              <a:off x="2500626" y="3349509"/>
              <a:ext cx="110604" cy="4034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32A364FC-3A62-49AF-BAED-A29DE96BFA96}"/>
                </a:ext>
              </a:extLst>
            </p:cNvPr>
            <p:cNvCxnSpPr>
              <a:cxnSpLocks/>
              <a:stCxn id="48" idx="0"/>
              <a:endCxn id="20" idx="5"/>
            </p:cNvCxnSpPr>
            <p:nvPr/>
          </p:nvCxnSpPr>
          <p:spPr>
            <a:xfrm flipH="1" flipV="1">
              <a:off x="2829607" y="3349509"/>
              <a:ext cx="142640" cy="4186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D1A8F252-2AB6-4FED-8B2C-D93AEE218DE8}"/>
                </a:ext>
              </a:extLst>
            </p:cNvPr>
            <p:cNvCxnSpPr>
              <a:cxnSpLocks/>
              <a:stCxn id="21" idx="0"/>
            </p:cNvCxnSpPr>
            <p:nvPr/>
          </p:nvCxnSpPr>
          <p:spPr>
            <a:xfrm flipV="1">
              <a:off x="1216829" y="2039904"/>
              <a:ext cx="6973" cy="3282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7912660E-981A-4E96-AD6A-A2769DB9E6E8}"/>
                </a:ext>
              </a:extLst>
            </p:cNvPr>
            <p:cNvCxnSpPr>
              <a:cxnSpLocks/>
              <a:stCxn id="18" idx="0"/>
            </p:cNvCxnSpPr>
            <p:nvPr/>
          </p:nvCxnSpPr>
          <p:spPr>
            <a:xfrm flipV="1">
              <a:off x="2628942" y="2039904"/>
              <a:ext cx="0" cy="2756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84C91313-C8CA-47BF-AEA2-77C7E57B6330}"/>
                </a:ext>
              </a:extLst>
            </p:cNvPr>
            <p:cNvSpPr txBox="1"/>
            <p:nvPr/>
          </p:nvSpPr>
          <p:spPr>
            <a:xfrm>
              <a:off x="683695" y="3744341"/>
              <a:ext cx="285279" cy="360037"/>
            </a:xfrm>
            <a:prstGeom prst="rect">
              <a:avLst/>
            </a:prstGeom>
            <a:noFill/>
          </p:spPr>
          <p:txBody>
            <a:bodyPr wrap="none" rtlCol="0">
              <a:spAutoFit/>
            </a:bodyPr>
            <a:lstStyle/>
            <a:p>
              <a:r>
                <a:rPr lang="en-US" altLang="zh-CN" sz="2400" dirty="0"/>
                <a:t>I</a:t>
              </a:r>
              <a:r>
                <a:rPr lang="en-US" altLang="zh-CN" sz="2400" baseline="-25000" dirty="0"/>
                <a:t>1</a:t>
              </a:r>
              <a:endParaRPr lang="en-HK" sz="2400" baseline="-25000" dirty="0"/>
            </a:p>
          </p:txBody>
        </p:sp>
        <p:sp>
          <p:nvSpPr>
            <p:cNvPr id="44" name="文本框 43">
              <a:extLst>
                <a:ext uri="{FF2B5EF4-FFF2-40B4-BE49-F238E27FC236}">
                  <a16:creationId xmlns:a16="http://schemas.microsoft.com/office/drawing/2014/main" id="{E51A519D-4590-4D00-A703-DE520E8EA4A4}"/>
                </a:ext>
              </a:extLst>
            </p:cNvPr>
            <p:cNvSpPr txBox="1"/>
            <p:nvPr/>
          </p:nvSpPr>
          <p:spPr>
            <a:xfrm>
              <a:off x="1190295" y="3741338"/>
              <a:ext cx="285279" cy="360037"/>
            </a:xfrm>
            <a:prstGeom prst="rect">
              <a:avLst/>
            </a:prstGeom>
            <a:noFill/>
          </p:spPr>
          <p:txBody>
            <a:bodyPr wrap="none" rtlCol="0">
              <a:spAutoFit/>
            </a:bodyPr>
            <a:lstStyle/>
            <a:p>
              <a:r>
                <a:rPr lang="en-US" altLang="zh-CN" sz="2400" dirty="0"/>
                <a:t>I</a:t>
              </a:r>
              <a:r>
                <a:rPr lang="en-US" altLang="zh-CN" sz="2400" baseline="-25000" dirty="0"/>
                <a:t>2</a:t>
              </a:r>
              <a:endParaRPr lang="en-HK" sz="2400" baseline="-25000" dirty="0"/>
            </a:p>
          </p:txBody>
        </p:sp>
        <p:sp>
          <p:nvSpPr>
            <p:cNvPr id="45" name="文本框 44">
              <a:extLst>
                <a:ext uri="{FF2B5EF4-FFF2-40B4-BE49-F238E27FC236}">
                  <a16:creationId xmlns:a16="http://schemas.microsoft.com/office/drawing/2014/main" id="{0C00223B-3588-49C5-A94C-B3CFCED1B6CE}"/>
                </a:ext>
              </a:extLst>
            </p:cNvPr>
            <p:cNvSpPr txBox="1"/>
            <p:nvPr/>
          </p:nvSpPr>
          <p:spPr>
            <a:xfrm>
              <a:off x="1498119" y="3750871"/>
              <a:ext cx="285279" cy="360037"/>
            </a:xfrm>
            <a:prstGeom prst="rect">
              <a:avLst/>
            </a:prstGeom>
            <a:noFill/>
          </p:spPr>
          <p:txBody>
            <a:bodyPr wrap="none" rtlCol="0">
              <a:spAutoFit/>
            </a:bodyPr>
            <a:lstStyle/>
            <a:p>
              <a:r>
                <a:rPr lang="en-US" altLang="zh-CN" sz="2400" dirty="0"/>
                <a:t>I</a:t>
              </a:r>
              <a:r>
                <a:rPr lang="en-US" altLang="zh-CN" sz="2400" baseline="-25000" dirty="0"/>
                <a:t>3</a:t>
              </a:r>
              <a:endParaRPr lang="en-HK" sz="2400" baseline="-25000" dirty="0"/>
            </a:p>
          </p:txBody>
        </p:sp>
        <p:sp>
          <p:nvSpPr>
            <p:cNvPr id="46" name="文本框 45">
              <a:extLst>
                <a:ext uri="{FF2B5EF4-FFF2-40B4-BE49-F238E27FC236}">
                  <a16:creationId xmlns:a16="http://schemas.microsoft.com/office/drawing/2014/main" id="{A0363410-EC1D-4058-9E1C-B48DB25BB74D}"/>
                </a:ext>
              </a:extLst>
            </p:cNvPr>
            <p:cNvSpPr txBox="1"/>
            <p:nvPr/>
          </p:nvSpPr>
          <p:spPr>
            <a:xfrm>
              <a:off x="1990060" y="3752967"/>
              <a:ext cx="285279" cy="360037"/>
            </a:xfrm>
            <a:prstGeom prst="rect">
              <a:avLst/>
            </a:prstGeom>
            <a:noFill/>
          </p:spPr>
          <p:txBody>
            <a:bodyPr wrap="none" rtlCol="0">
              <a:spAutoFit/>
            </a:bodyPr>
            <a:lstStyle/>
            <a:p>
              <a:r>
                <a:rPr lang="en-US" altLang="zh-CN" sz="2400" dirty="0"/>
                <a:t>I</a:t>
              </a:r>
              <a:r>
                <a:rPr lang="en-US" altLang="zh-CN" sz="2400" baseline="-25000" dirty="0"/>
                <a:t>4</a:t>
              </a:r>
              <a:endParaRPr lang="en-HK" sz="2400" baseline="-25000" dirty="0"/>
            </a:p>
          </p:txBody>
        </p:sp>
        <p:sp>
          <p:nvSpPr>
            <p:cNvPr id="47" name="文本框 46">
              <a:extLst>
                <a:ext uri="{FF2B5EF4-FFF2-40B4-BE49-F238E27FC236}">
                  <a16:creationId xmlns:a16="http://schemas.microsoft.com/office/drawing/2014/main" id="{E09B2C48-B4B8-4217-9CC6-F4E4AA1B24F6}"/>
                </a:ext>
              </a:extLst>
            </p:cNvPr>
            <p:cNvSpPr txBox="1"/>
            <p:nvPr/>
          </p:nvSpPr>
          <p:spPr>
            <a:xfrm>
              <a:off x="2357987" y="3752967"/>
              <a:ext cx="285279" cy="360037"/>
            </a:xfrm>
            <a:prstGeom prst="rect">
              <a:avLst/>
            </a:prstGeom>
            <a:noFill/>
          </p:spPr>
          <p:txBody>
            <a:bodyPr wrap="none" rtlCol="0">
              <a:spAutoFit/>
            </a:bodyPr>
            <a:lstStyle/>
            <a:p>
              <a:r>
                <a:rPr lang="en-US" altLang="zh-CN" sz="2400" dirty="0"/>
                <a:t>I</a:t>
              </a:r>
              <a:r>
                <a:rPr lang="en-US" altLang="zh-CN" sz="2400" baseline="-25000" dirty="0"/>
                <a:t>5</a:t>
              </a:r>
              <a:endParaRPr lang="en-HK" sz="2400" baseline="-25000" dirty="0"/>
            </a:p>
          </p:txBody>
        </p:sp>
        <p:sp>
          <p:nvSpPr>
            <p:cNvPr id="48" name="文本框 47">
              <a:extLst>
                <a:ext uri="{FF2B5EF4-FFF2-40B4-BE49-F238E27FC236}">
                  <a16:creationId xmlns:a16="http://schemas.microsoft.com/office/drawing/2014/main" id="{8FEAA871-5094-4567-9B81-BEA75D6C1D96}"/>
                </a:ext>
              </a:extLst>
            </p:cNvPr>
            <p:cNvSpPr txBox="1"/>
            <p:nvPr/>
          </p:nvSpPr>
          <p:spPr>
            <a:xfrm>
              <a:off x="2829607" y="3768186"/>
              <a:ext cx="285279" cy="360037"/>
            </a:xfrm>
            <a:prstGeom prst="rect">
              <a:avLst/>
            </a:prstGeom>
            <a:noFill/>
          </p:spPr>
          <p:txBody>
            <a:bodyPr wrap="none" rtlCol="0">
              <a:spAutoFit/>
            </a:bodyPr>
            <a:lstStyle/>
            <a:p>
              <a:r>
                <a:rPr lang="en-US" altLang="zh-CN" sz="2400" dirty="0"/>
                <a:t>I</a:t>
              </a:r>
              <a:r>
                <a:rPr lang="en-US" altLang="zh-CN" sz="2400" baseline="-25000" dirty="0"/>
                <a:t>6</a:t>
              </a:r>
              <a:endParaRPr lang="en-HK" sz="2400" baseline="-25000" dirty="0"/>
            </a:p>
          </p:txBody>
        </p:sp>
        <p:sp>
          <p:nvSpPr>
            <p:cNvPr id="49" name="任意多边形: 形状 48">
              <a:extLst>
                <a:ext uri="{FF2B5EF4-FFF2-40B4-BE49-F238E27FC236}">
                  <a16:creationId xmlns:a16="http://schemas.microsoft.com/office/drawing/2014/main" id="{854F8BF9-8F5A-47F9-B6B4-A27AA52AA979}"/>
                </a:ext>
              </a:extLst>
            </p:cNvPr>
            <p:cNvSpPr/>
            <p:nvPr/>
          </p:nvSpPr>
          <p:spPr>
            <a:xfrm>
              <a:off x="706652" y="2151601"/>
              <a:ext cx="1565599" cy="1433047"/>
            </a:xfrm>
            <a:custGeom>
              <a:avLst/>
              <a:gdLst>
                <a:gd name="connsiteX0" fmla="*/ 644236 w 2007524"/>
                <a:gd name="connsiteY0" fmla="*/ 0 h 1837557"/>
                <a:gd name="connsiteX1" fmla="*/ 548640 w 2007524"/>
                <a:gd name="connsiteY1" fmla="*/ 12469 h 1837557"/>
                <a:gd name="connsiteX2" fmla="*/ 511233 w 2007524"/>
                <a:gd name="connsiteY2" fmla="*/ 20781 h 1837557"/>
                <a:gd name="connsiteX3" fmla="*/ 498764 w 2007524"/>
                <a:gd name="connsiteY3" fmla="*/ 33250 h 1837557"/>
                <a:gd name="connsiteX4" fmla="*/ 473825 w 2007524"/>
                <a:gd name="connsiteY4" fmla="*/ 45720 h 1837557"/>
                <a:gd name="connsiteX5" fmla="*/ 461356 w 2007524"/>
                <a:gd name="connsiteY5" fmla="*/ 62345 h 1837557"/>
                <a:gd name="connsiteX6" fmla="*/ 24938 w 2007524"/>
                <a:gd name="connsiteY6" fmla="*/ 1637607 h 1837557"/>
                <a:gd name="connsiteX7" fmla="*/ 4156 w 2007524"/>
                <a:gd name="connsiteY7" fmla="*/ 1695796 h 1837557"/>
                <a:gd name="connsiteX8" fmla="*/ 0 w 2007524"/>
                <a:gd name="connsiteY8" fmla="*/ 1708265 h 1837557"/>
                <a:gd name="connsiteX9" fmla="*/ 4156 w 2007524"/>
                <a:gd name="connsiteY9" fmla="*/ 1758141 h 1837557"/>
                <a:gd name="connsiteX10" fmla="*/ 8313 w 2007524"/>
                <a:gd name="connsiteY10" fmla="*/ 1770610 h 1837557"/>
                <a:gd name="connsiteX11" fmla="*/ 33251 w 2007524"/>
                <a:gd name="connsiteY11" fmla="*/ 1783080 h 1837557"/>
                <a:gd name="connsiteX12" fmla="*/ 45720 w 2007524"/>
                <a:gd name="connsiteY12" fmla="*/ 1791392 h 1837557"/>
                <a:gd name="connsiteX13" fmla="*/ 58189 w 2007524"/>
                <a:gd name="connsiteY13" fmla="*/ 1795549 h 1837557"/>
                <a:gd name="connsiteX14" fmla="*/ 70658 w 2007524"/>
                <a:gd name="connsiteY14" fmla="*/ 1803861 h 1837557"/>
                <a:gd name="connsiteX15" fmla="*/ 83127 w 2007524"/>
                <a:gd name="connsiteY15" fmla="*/ 1808018 h 1837557"/>
                <a:gd name="connsiteX16" fmla="*/ 108065 w 2007524"/>
                <a:gd name="connsiteY16" fmla="*/ 1824643 h 1837557"/>
                <a:gd name="connsiteX17" fmla="*/ 133004 w 2007524"/>
                <a:gd name="connsiteY17" fmla="*/ 1837112 h 1837557"/>
                <a:gd name="connsiteX18" fmla="*/ 166254 w 2007524"/>
                <a:gd name="connsiteY18" fmla="*/ 1837112 h 1837557"/>
                <a:gd name="connsiteX19" fmla="*/ 1916084 w 2007524"/>
                <a:gd name="connsiteY19" fmla="*/ 1712421 h 1837557"/>
                <a:gd name="connsiteX20" fmla="*/ 1953491 w 2007524"/>
                <a:gd name="connsiteY20" fmla="*/ 1695796 h 1837557"/>
                <a:gd name="connsiteX21" fmla="*/ 1978429 w 2007524"/>
                <a:gd name="connsiteY21" fmla="*/ 1687483 h 1837557"/>
                <a:gd name="connsiteX22" fmla="*/ 1995054 w 2007524"/>
                <a:gd name="connsiteY22" fmla="*/ 1662545 h 1837557"/>
                <a:gd name="connsiteX23" fmla="*/ 1999211 w 2007524"/>
                <a:gd name="connsiteY23" fmla="*/ 1645920 h 1837557"/>
                <a:gd name="connsiteX24" fmla="*/ 2003367 w 2007524"/>
                <a:gd name="connsiteY24" fmla="*/ 1633450 h 1837557"/>
                <a:gd name="connsiteX25" fmla="*/ 2007524 w 2007524"/>
                <a:gd name="connsiteY25" fmla="*/ 1612669 h 1837557"/>
                <a:gd name="connsiteX26" fmla="*/ 2003367 w 2007524"/>
                <a:gd name="connsiteY26" fmla="*/ 1487978 h 1837557"/>
                <a:gd name="connsiteX27" fmla="*/ 1999211 w 2007524"/>
                <a:gd name="connsiteY27" fmla="*/ 1463040 h 1837557"/>
                <a:gd name="connsiteX28" fmla="*/ 1995054 w 2007524"/>
                <a:gd name="connsiteY28" fmla="*/ 1425632 h 1837557"/>
                <a:gd name="connsiteX29" fmla="*/ 1990898 w 2007524"/>
                <a:gd name="connsiteY29" fmla="*/ 1392381 h 1837557"/>
                <a:gd name="connsiteX30" fmla="*/ 1986742 w 2007524"/>
                <a:gd name="connsiteY30" fmla="*/ 1346661 h 1837557"/>
                <a:gd name="connsiteX31" fmla="*/ 1978429 w 2007524"/>
                <a:gd name="connsiteY31" fmla="*/ 1321723 h 1837557"/>
                <a:gd name="connsiteX32" fmla="*/ 1974273 w 2007524"/>
                <a:gd name="connsiteY32" fmla="*/ 1309254 h 1837557"/>
                <a:gd name="connsiteX33" fmla="*/ 1965960 w 2007524"/>
                <a:gd name="connsiteY33" fmla="*/ 1296785 h 1837557"/>
                <a:gd name="connsiteX34" fmla="*/ 1941022 w 2007524"/>
                <a:gd name="connsiteY34" fmla="*/ 1259378 h 1837557"/>
                <a:gd name="connsiteX35" fmla="*/ 1928553 w 2007524"/>
                <a:gd name="connsiteY35" fmla="*/ 1246909 h 1837557"/>
                <a:gd name="connsiteX36" fmla="*/ 1920240 w 2007524"/>
                <a:gd name="connsiteY36" fmla="*/ 1230283 h 1837557"/>
                <a:gd name="connsiteX37" fmla="*/ 644236 w 2007524"/>
                <a:gd name="connsiteY37" fmla="*/ 0 h 183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07524" h="1837557">
                  <a:moveTo>
                    <a:pt x="644236" y="0"/>
                  </a:moveTo>
                  <a:lnTo>
                    <a:pt x="548640" y="12469"/>
                  </a:lnTo>
                  <a:cubicBezTo>
                    <a:pt x="536171" y="15240"/>
                    <a:pt x="523024" y="15868"/>
                    <a:pt x="511233" y="20781"/>
                  </a:cubicBezTo>
                  <a:cubicBezTo>
                    <a:pt x="505807" y="23042"/>
                    <a:pt x="503280" y="29487"/>
                    <a:pt x="498764" y="33250"/>
                  </a:cubicBezTo>
                  <a:cubicBezTo>
                    <a:pt x="488021" y="42202"/>
                    <a:pt x="486321" y="41554"/>
                    <a:pt x="473825" y="45720"/>
                  </a:cubicBezTo>
                  <a:cubicBezTo>
                    <a:pt x="464426" y="59819"/>
                    <a:pt x="469046" y="54657"/>
                    <a:pt x="461356" y="62345"/>
                  </a:cubicBezTo>
                  <a:lnTo>
                    <a:pt x="24938" y="1637607"/>
                  </a:lnTo>
                  <a:cubicBezTo>
                    <a:pt x="9398" y="1679047"/>
                    <a:pt x="16208" y="1659640"/>
                    <a:pt x="4156" y="1695796"/>
                  </a:cubicBezTo>
                  <a:lnTo>
                    <a:pt x="0" y="1708265"/>
                  </a:lnTo>
                  <a:cubicBezTo>
                    <a:pt x="1385" y="1724890"/>
                    <a:pt x="1951" y="1741604"/>
                    <a:pt x="4156" y="1758141"/>
                  </a:cubicBezTo>
                  <a:cubicBezTo>
                    <a:pt x="4735" y="1762484"/>
                    <a:pt x="5576" y="1767189"/>
                    <a:pt x="8313" y="1770610"/>
                  </a:cubicBezTo>
                  <a:cubicBezTo>
                    <a:pt x="16253" y="1780535"/>
                    <a:pt x="23212" y="1778061"/>
                    <a:pt x="33251" y="1783080"/>
                  </a:cubicBezTo>
                  <a:cubicBezTo>
                    <a:pt x="37719" y="1785314"/>
                    <a:pt x="41252" y="1789158"/>
                    <a:pt x="45720" y="1791392"/>
                  </a:cubicBezTo>
                  <a:cubicBezTo>
                    <a:pt x="49639" y="1793351"/>
                    <a:pt x="54270" y="1793590"/>
                    <a:pt x="58189" y="1795549"/>
                  </a:cubicBezTo>
                  <a:cubicBezTo>
                    <a:pt x="62657" y="1797783"/>
                    <a:pt x="66190" y="1801627"/>
                    <a:pt x="70658" y="1803861"/>
                  </a:cubicBezTo>
                  <a:cubicBezTo>
                    <a:pt x="74577" y="1805820"/>
                    <a:pt x="79297" y="1805890"/>
                    <a:pt x="83127" y="1808018"/>
                  </a:cubicBezTo>
                  <a:cubicBezTo>
                    <a:pt x="91860" y="1812870"/>
                    <a:pt x="99752" y="1819101"/>
                    <a:pt x="108065" y="1824643"/>
                  </a:cubicBezTo>
                  <a:cubicBezTo>
                    <a:pt x="115921" y="1829880"/>
                    <a:pt x="123039" y="1836206"/>
                    <a:pt x="133004" y="1837112"/>
                  </a:cubicBezTo>
                  <a:cubicBezTo>
                    <a:pt x="144042" y="1838115"/>
                    <a:pt x="155171" y="1837112"/>
                    <a:pt x="166254" y="1837112"/>
                  </a:cubicBezTo>
                  <a:lnTo>
                    <a:pt x="1916084" y="1712421"/>
                  </a:lnTo>
                  <a:cubicBezTo>
                    <a:pt x="1928553" y="1706879"/>
                    <a:pt x="1940822" y="1700864"/>
                    <a:pt x="1953491" y="1695796"/>
                  </a:cubicBezTo>
                  <a:cubicBezTo>
                    <a:pt x="1961627" y="1692542"/>
                    <a:pt x="1978429" y="1687483"/>
                    <a:pt x="1978429" y="1687483"/>
                  </a:cubicBezTo>
                  <a:cubicBezTo>
                    <a:pt x="1983971" y="1679170"/>
                    <a:pt x="1992631" y="1672237"/>
                    <a:pt x="1995054" y="1662545"/>
                  </a:cubicBezTo>
                  <a:cubicBezTo>
                    <a:pt x="1996440" y="1657003"/>
                    <a:pt x="1997642" y="1651412"/>
                    <a:pt x="1999211" y="1645920"/>
                  </a:cubicBezTo>
                  <a:cubicBezTo>
                    <a:pt x="2000415" y="1641707"/>
                    <a:pt x="2002304" y="1637701"/>
                    <a:pt x="2003367" y="1633450"/>
                  </a:cubicBezTo>
                  <a:cubicBezTo>
                    <a:pt x="2005080" y="1626597"/>
                    <a:pt x="2006138" y="1619596"/>
                    <a:pt x="2007524" y="1612669"/>
                  </a:cubicBezTo>
                  <a:cubicBezTo>
                    <a:pt x="2006138" y="1571105"/>
                    <a:pt x="2005674" y="1529501"/>
                    <a:pt x="2003367" y="1487978"/>
                  </a:cubicBezTo>
                  <a:cubicBezTo>
                    <a:pt x="2002900" y="1479564"/>
                    <a:pt x="2000325" y="1471393"/>
                    <a:pt x="1999211" y="1463040"/>
                  </a:cubicBezTo>
                  <a:cubicBezTo>
                    <a:pt x="1997553" y="1450604"/>
                    <a:pt x="1996520" y="1438092"/>
                    <a:pt x="1995054" y="1425632"/>
                  </a:cubicBezTo>
                  <a:cubicBezTo>
                    <a:pt x="1993749" y="1414539"/>
                    <a:pt x="1992067" y="1403490"/>
                    <a:pt x="1990898" y="1392381"/>
                  </a:cubicBezTo>
                  <a:cubicBezTo>
                    <a:pt x="1989296" y="1377162"/>
                    <a:pt x="1989401" y="1361731"/>
                    <a:pt x="1986742" y="1346661"/>
                  </a:cubicBezTo>
                  <a:cubicBezTo>
                    <a:pt x="1985219" y="1338032"/>
                    <a:pt x="1981200" y="1330036"/>
                    <a:pt x="1978429" y="1321723"/>
                  </a:cubicBezTo>
                  <a:cubicBezTo>
                    <a:pt x="1977044" y="1317567"/>
                    <a:pt x="1976703" y="1312899"/>
                    <a:pt x="1974273" y="1309254"/>
                  </a:cubicBezTo>
                  <a:cubicBezTo>
                    <a:pt x="1971502" y="1305098"/>
                    <a:pt x="1968608" y="1301021"/>
                    <a:pt x="1965960" y="1296785"/>
                  </a:cubicBezTo>
                  <a:cubicBezTo>
                    <a:pt x="1955226" y="1279610"/>
                    <a:pt x="1953795" y="1274280"/>
                    <a:pt x="1941022" y="1259378"/>
                  </a:cubicBezTo>
                  <a:cubicBezTo>
                    <a:pt x="1937197" y="1254915"/>
                    <a:pt x="1932709" y="1251065"/>
                    <a:pt x="1928553" y="1246909"/>
                  </a:cubicBezTo>
                  <a:cubicBezTo>
                    <a:pt x="1923776" y="1232581"/>
                    <a:pt x="1927494" y="1237538"/>
                    <a:pt x="1920240" y="1230283"/>
                  </a:cubicBezTo>
                  <a:lnTo>
                    <a:pt x="644236" y="0"/>
                  </a:lnTo>
                  <a:close/>
                </a:path>
              </a:pathLst>
            </a:custGeom>
            <a:noFill/>
            <a:ln w="19050" cap="flat" cmpd="sng" algn="ctr">
              <a:solidFill>
                <a:srgbClr val="ED7D31"/>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HK"/>
            </a:p>
          </p:txBody>
        </p:sp>
        <p:sp>
          <p:nvSpPr>
            <p:cNvPr id="50" name="任意多边形: 形状 49">
              <a:extLst>
                <a:ext uri="{FF2B5EF4-FFF2-40B4-BE49-F238E27FC236}">
                  <a16:creationId xmlns:a16="http://schemas.microsoft.com/office/drawing/2014/main" id="{BEF90009-B620-4928-9B59-CFCE8F9CA71A}"/>
                </a:ext>
              </a:extLst>
            </p:cNvPr>
            <p:cNvSpPr/>
            <p:nvPr/>
          </p:nvSpPr>
          <p:spPr>
            <a:xfrm>
              <a:off x="1506569" y="2158084"/>
              <a:ext cx="1653826" cy="1474839"/>
            </a:xfrm>
            <a:custGeom>
              <a:avLst/>
              <a:gdLst>
                <a:gd name="connsiteX0" fmla="*/ 1301852 w 2120655"/>
                <a:gd name="connsiteY0" fmla="*/ 29095 h 1891146"/>
                <a:gd name="connsiteX1" fmla="*/ 1301852 w 2120655"/>
                <a:gd name="connsiteY1" fmla="*/ 29095 h 1891146"/>
                <a:gd name="connsiteX2" fmla="*/ 1347572 w 2120655"/>
                <a:gd name="connsiteY2" fmla="*/ 12469 h 1891146"/>
                <a:gd name="connsiteX3" fmla="*/ 1364197 w 2120655"/>
                <a:gd name="connsiteY3" fmla="*/ 8313 h 1891146"/>
                <a:gd name="connsiteX4" fmla="*/ 1522139 w 2120655"/>
                <a:gd name="connsiteY4" fmla="*/ 0 h 1891146"/>
                <a:gd name="connsiteX5" fmla="*/ 1667612 w 2120655"/>
                <a:gd name="connsiteY5" fmla="*/ 8313 h 1891146"/>
                <a:gd name="connsiteX6" fmla="*/ 1709175 w 2120655"/>
                <a:gd name="connsiteY6" fmla="*/ 20782 h 1891146"/>
                <a:gd name="connsiteX7" fmla="*/ 1721644 w 2120655"/>
                <a:gd name="connsiteY7" fmla="*/ 24938 h 1891146"/>
                <a:gd name="connsiteX8" fmla="*/ 1746582 w 2120655"/>
                <a:gd name="connsiteY8" fmla="*/ 41564 h 1891146"/>
                <a:gd name="connsiteX9" fmla="*/ 1759052 w 2120655"/>
                <a:gd name="connsiteY9" fmla="*/ 49877 h 1891146"/>
                <a:gd name="connsiteX10" fmla="*/ 1779833 w 2120655"/>
                <a:gd name="connsiteY10" fmla="*/ 70658 h 1891146"/>
                <a:gd name="connsiteX11" fmla="*/ 1788146 w 2120655"/>
                <a:gd name="connsiteY11" fmla="*/ 83128 h 1891146"/>
                <a:gd name="connsiteX12" fmla="*/ 1792302 w 2120655"/>
                <a:gd name="connsiteY12" fmla="*/ 87284 h 1891146"/>
                <a:gd name="connsiteX13" fmla="*/ 2120655 w 2120655"/>
                <a:gd name="connsiteY13" fmla="*/ 1591888 h 1891146"/>
                <a:gd name="connsiteX14" fmla="*/ 2116499 w 2120655"/>
                <a:gd name="connsiteY14" fmla="*/ 1687484 h 1891146"/>
                <a:gd name="connsiteX15" fmla="*/ 2099873 w 2120655"/>
                <a:gd name="connsiteY15" fmla="*/ 1724891 h 1891146"/>
                <a:gd name="connsiteX16" fmla="*/ 2087404 w 2120655"/>
                <a:gd name="connsiteY16" fmla="*/ 1737360 h 1891146"/>
                <a:gd name="connsiteX17" fmla="*/ 2066622 w 2120655"/>
                <a:gd name="connsiteY17" fmla="*/ 1753986 h 1891146"/>
                <a:gd name="connsiteX18" fmla="*/ 2054153 w 2120655"/>
                <a:gd name="connsiteY18" fmla="*/ 1766455 h 1891146"/>
                <a:gd name="connsiteX19" fmla="*/ 2037528 w 2120655"/>
                <a:gd name="connsiteY19" fmla="*/ 1770611 h 1891146"/>
                <a:gd name="connsiteX20" fmla="*/ 2012590 w 2120655"/>
                <a:gd name="connsiteY20" fmla="*/ 1778924 h 1891146"/>
                <a:gd name="connsiteX21" fmla="*/ 1991808 w 2120655"/>
                <a:gd name="connsiteY21" fmla="*/ 1783080 h 1891146"/>
                <a:gd name="connsiteX22" fmla="*/ 1966870 w 2120655"/>
                <a:gd name="connsiteY22" fmla="*/ 1791393 h 1891146"/>
                <a:gd name="connsiteX23" fmla="*/ 1900368 w 2120655"/>
                <a:gd name="connsiteY23" fmla="*/ 1803862 h 1891146"/>
                <a:gd name="connsiteX24" fmla="*/ 1862961 w 2120655"/>
                <a:gd name="connsiteY24" fmla="*/ 1803862 h 1891146"/>
                <a:gd name="connsiteX25" fmla="*/ 138070 w 2120655"/>
                <a:gd name="connsiteY25" fmla="*/ 1891146 h 1891146"/>
                <a:gd name="connsiteX26" fmla="*/ 108975 w 2120655"/>
                <a:gd name="connsiteY26" fmla="*/ 1866208 h 1891146"/>
                <a:gd name="connsiteX27" fmla="*/ 84037 w 2120655"/>
                <a:gd name="connsiteY27" fmla="*/ 1841269 h 1891146"/>
                <a:gd name="connsiteX28" fmla="*/ 59099 w 2120655"/>
                <a:gd name="connsiteY28" fmla="*/ 1820488 h 1891146"/>
                <a:gd name="connsiteX29" fmla="*/ 42473 w 2120655"/>
                <a:gd name="connsiteY29" fmla="*/ 1791393 h 1891146"/>
                <a:gd name="connsiteX30" fmla="*/ 38317 w 2120655"/>
                <a:gd name="connsiteY30" fmla="*/ 1778924 h 1891146"/>
                <a:gd name="connsiteX31" fmla="*/ 30004 w 2120655"/>
                <a:gd name="connsiteY31" fmla="*/ 1766455 h 1891146"/>
                <a:gd name="connsiteX32" fmla="*/ 21692 w 2120655"/>
                <a:gd name="connsiteY32" fmla="*/ 1737360 h 1891146"/>
                <a:gd name="connsiteX33" fmla="*/ 17535 w 2120655"/>
                <a:gd name="connsiteY33" fmla="*/ 1724891 h 1891146"/>
                <a:gd name="connsiteX34" fmla="*/ 9222 w 2120655"/>
                <a:gd name="connsiteY34" fmla="*/ 1691640 h 1891146"/>
                <a:gd name="connsiteX35" fmla="*/ 5066 w 2120655"/>
                <a:gd name="connsiteY35" fmla="*/ 1571106 h 1891146"/>
                <a:gd name="connsiteX36" fmla="*/ 13379 w 2120655"/>
                <a:gd name="connsiteY36" fmla="*/ 1546168 h 1891146"/>
                <a:gd name="connsiteX37" fmla="*/ 25848 w 2120655"/>
                <a:gd name="connsiteY37" fmla="*/ 1521229 h 1891146"/>
                <a:gd name="connsiteX38" fmla="*/ 46630 w 2120655"/>
                <a:gd name="connsiteY38" fmla="*/ 1496291 h 1891146"/>
                <a:gd name="connsiteX39" fmla="*/ 46630 w 2120655"/>
                <a:gd name="connsiteY39" fmla="*/ 1492135 h 1891146"/>
                <a:gd name="connsiteX40" fmla="*/ 1301852 w 2120655"/>
                <a:gd name="connsiteY40" fmla="*/ 29095 h 189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20655" h="1891146">
                  <a:moveTo>
                    <a:pt x="1301852" y="29095"/>
                  </a:moveTo>
                  <a:lnTo>
                    <a:pt x="1301852" y="29095"/>
                  </a:lnTo>
                  <a:cubicBezTo>
                    <a:pt x="1305043" y="27898"/>
                    <a:pt x="1336518" y="15627"/>
                    <a:pt x="1347572" y="12469"/>
                  </a:cubicBezTo>
                  <a:cubicBezTo>
                    <a:pt x="1353064" y="10900"/>
                    <a:pt x="1358542" y="9121"/>
                    <a:pt x="1364197" y="8313"/>
                  </a:cubicBezTo>
                  <a:cubicBezTo>
                    <a:pt x="1412307" y="1441"/>
                    <a:pt x="1481277" y="1460"/>
                    <a:pt x="1522139" y="0"/>
                  </a:cubicBezTo>
                  <a:cubicBezTo>
                    <a:pt x="1576955" y="1958"/>
                    <a:pt x="1618098" y="-689"/>
                    <a:pt x="1667612" y="8313"/>
                  </a:cubicBezTo>
                  <a:cubicBezTo>
                    <a:pt x="1681434" y="10826"/>
                    <a:pt x="1696158" y="16443"/>
                    <a:pt x="1709175" y="20782"/>
                  </a:cubicBezTo>
                  <a:lnTo>
                    <a:pt x="1721644" y="24938"/>
                  </a:lnTo>
                  <a:lnTo>
                    <a:pt x="1746582" y="41564"/>
                  </a:lnTo>
                  <a:lnTo>
                    <a:pt x="1759052" y="49877"/>
                  </a:lnTo>
                  <a:cubicBezTo>
                    <a:pt x="1781217" y="83128"/>
                    <a:pt x="1752125" y="42950"/>
                    <a:pt x="1779833" y="70658"/>
                  </a:cubicBezTo>
                  <a:cubicBezTo>
                    <a:pt x="1783365" y="74190"/>
                    <a:pt x="1785149" y="79131"/>
                    <a:pt x="1788146" y="83128"/>
                  </a:cubicBezTo>
                  <a:cubicBezTo>
                    <a:pt x="1789321" y="84695"/>
                    <a:pt x="1790917" y="85899"/>
                    <a:pt x="1792302" y="87284"/>
                  </a:cubicBezTo>
                  <a:lnTo>
                    <a:pt x="2120655" y="1591888"/>
                  </a:lnTo>
                  <a:cubicBezTo>
                    <a:pt x="2119270" y="1623753"/>
                    <a:pt x="2119781" y="1655758"/>
                    <a:pt x="2116499" y="1687484"/>
                  </a:cubicBezTo>
                  <a:cubicBezTo>
                    <a:pt x="2115215" y="1699900"/>
                    <a:pt x="2108139" y="1714972"/>
                    <a:pt x="2099873" y="1724891"/>
                  </a:cubicBezTo>
                  <a:cubicBezTo>
                    <a:pt x="2096110" y="1729407"/>
                    <a:pt x="2091167" y="1732844"/>
                    <a:pt x="2087404" y="1737360"/>
                  </a:cubicBezTo>
                  <a:cubicBezTo>
                    <a:pt x="2072942" y="1754715"/>
                    <a:pt x="2087093" y="1747162"/>
                    <a:pt x="2066622" y="1753986"/>
                  </a:cubicBezTo>
                  <a:cubicBezTo>
                    <a:pt x="2062466" y="1758142"/>
                    <a:pt x="2059256" y="1763539"/>
                    <a:pt x="2054153" y="1766455"/>
                  </a:cubicBezTo>
                  <a:cubicBezTo>
                    <a:pt x="2049193" y="1769289"/>
                    <a:pt x="2042999" y="1768970"/>
                    <a:pt x="2037528" y="1770611"/>
                  </a:cubicBezTo>
                  <a:cubicBezTo>
                    <a:pt x="2029135" y="1773129"/>
                    <a:pt x="2021182" y="1777206"/>
                    <a:pt x="2012590" y="1778924"/>
                  </a:cubicBezTo>
                  <a:cubicBezTo>
                    <a:pt x="2005663" y="1780309"/>
                    <a:pt x="1998624" y="1781221"/>
                    <a:pt x="1991808" y="1783080"/>
                  </a:cubicBezTo>
                  <a:cubicBezTo>
                    <a:pt x="1983354" y="1785386"/>
                    <a:pt x="1975462" y="1789675"/>
                    <a:pt x="1966870" y="1791393"/>
                  </a:cubicBezTo>
                  <a:cubicBezTo>
                    <a:pt x="1965917" y="1791584"/>
                    <a:pt x="1910091" y="1803214"/>
                    <a:pt x="1900368" y="1803862"/>
                  </a:cubicBezTo>
                  <a:cubicBezTo>
                    <a:pt x="1887927" y="1804691"/>
                    <a:pt x="1875430" y="1803862"/>
                    <a:pt x="1862961" y="1803862"/>
                  </a:cubicBezTo>
                  <a:lnTo>
                    <a:pt x="138070" y="1891146"/>
                  </a:lnTo>
                  <a:cubicBezTo>
                    <a:pt x="128372" y="1882833"/>
                    <a:pt x="118361" y="1874872"/>
                    <a:pt x="108975" y="1866208"/>
                  </a:cubicBezTo>
                  <a:cubicBezTo>
                    <a:pt x="100337" y="1858234"/>
                    <a:pt x="93819" y="1847790"/>
                    <a:pt x="84037" y="1841269"/>
                  </a:cubicBezTo>
                  <a:cubicBezTo>
                    <a:pt x="66677" y="1829697"/>
                    <a:pt x="75100" y="1836489"/>
                    <a:pt x="59099" y="1820488"/>
                  </a:cubicBezTo>
                  <a:cubicBezTo>
                    <a:pt x="49567" y="1791894"/>
                    <a:pt x="62605" y="1826625"/>
                    <a:pt x="42473" y="1791393"/>
                  </a:cubicBezTo>
                  <a:cubicBezTo>
                    <a:pt x="40299" y="1787589"/>
                    <a:pt x="40276" y="1782843"/>
                    <a:pt x="38317" y="1778924"/>
                  </a:cubicBezTo>
                  <a:cubicBezTo>
                    <a:pt x="36083" y="1774456"/>
                    <a:pt x="32775" y="1770611"/>
                    <a:pt x="30004" y="1766455"/>
                  </a:cubicBezTo>
                  <a:cubicBezTo>
                    <a:pt x="20033" y="1736539"/>
                    <a:pt x="32138" y="1773919"/>
                    <a:pt x="21692" y="1737360"/>
                  </a:cubicBezTo>
                  <a:cubicBezTo>
                    <a:pt x="20488" y="1733147"/>
                    <a:pt x="18598" y="1729141"/>
                    <a:pt x="17535" y="1724891"/>
                  </a:cubicBezTo>
                  <a:lnTo>
                    <a:pt x="9222" y="1691640"/>
                  </a:lnTo>
                  <a:cubicBezTo>
                    <a:pt x="-458" y="1633557"/>
                    <a:pt x="-3594" y="1637501"/>
                    <a:pt x="5066" y="1571106"/>
                  </a:cubicBezTo>
                  <a:cubicBezTo>
                    <a:pt x="6199" y="1562417"/>
                    <a:pt x="10608" y="1554481"/>
                    <a:pt x="13379" y="1546168"/>
                  </a:cubicBezTo>
                  <a:cubicBezTo>
                    <a:pt x="17545" y="1533668"/>
                    <a:pt x="16893" y="1531974"/>
                    <a:pt x="25848" y="1521229"/>
                  </a:cubicBezTo>
                  <a:cubicBezTo>
                    <a:pt x="37338" y="1507441"/>
                    <a:pt x="38890" y="1511770"/>
                    <a:pt x="46630" y="1496291"/>
                  </a:cubicBezTo>
                  <a:cubicBezTo>
                    <a:pt x="47250" y="1495052"/>
                    <a:pt x="46630" y="1493520"/>
                    <a:pt x="46630" y="1492135"/>
                  </a:cubicBezTo>
                  <a:lnTo>
                    <a:pt x="1301852" y="29095"/>
                  </a:lnTo>
                  <a:close/>
                </a:path>
              </a:pathLst>
            </a:custGeom>
            <a:ln w="1905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51" name="矩形: 圆角 50">
              <a:extLst>
                <a:ext uri="{FF2B5EF4-FFF2-40B4-BE49-F238E27FC236}">
                  <a16:creationId xmlns:a16="http://schemas.microsoft.com/office/drawing/2014/main" id="{A25C7D01-8DFF-4747-98AA-C7399CBCF283}"/>
                </a:ext>
              </a:extLst>
            </p:cNvPr>
            <p:cNvSpPr/>
            <p:nvPr/>
          </p:nvSpPr>
          <p:spPr>
            <a:xfrm>
              <a:off x="596106" y="1733730"/>
              <a:ext cx="2663044" cy="2585020"/>
            </a:xfrm>
            <a:prstGeom prst="roundRect">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dirty="0"/>
            </a:p>
          </p:txBody>
        </p:sp>
      </p:grpSp>
      <p:grpSp>
        <p:nvGrpSpPr>
          <p:cNvPr id="116" name="组合 115">
            <a:extLst>
              <a:ext uri="{FF2B5EF4-FFF2-40B4-BE49-F238E27FC236}">
                <a16:creationId xmlns:a16="http://schemas.microsoft.com/office/drawing/2014/main" id="{70BF3DDE-77AD-486C-B43E-AF81BB4A5CA2}"/>
              </a:ext>
            </a:extLst>
          </p:cNvPr>
          <p:cNvGrpSpPr/>
          <p:nvPr/>
        </p:nvGrpSpPr>
        <p:grpSpPr>
          <a:xfrm>
            <a:off x="2924851" y="1745895"/>
            <a:ext cx="3119989" cy="3022228"/>
            <a:chOff x="2924851" y="1745895"/>
            <a:chExt cx="3119989" cy="3022228"/>
          </a:xfrm>
        </p:grpSpPr>
        <p:sp>
          <p:nvSpPr>
            <p:cNvPr id="54" name="文本框 53">
              <a:extLst>
                <a:ext uri="{FF2B5EF4-FFF2-40B4-BE49-F238E27FC236}">
                  <a16:creationId xmlns:a16="http://schemas.microsoft.com/office/drawing/2014/main" id="{83FFDA64-0AD8-43C3-87F8-FA0C71626B24}"/>
                </a:ext>
              </a:extLst>
            </p:cNvPr>
            <p:cNvSpPr txBox="1"/>
            <p:nvPr/>
          </p:nvSpPr>
          <p:spPr>
            <a:xfrm>
              <a:off x="3982415" y="4368013"/>
              <a:ext cx="1179169" cy="400110"/>
            </a:xfrm>
            <a:prstGeom prst="rect">
              <a:avLst/>
            </a:prstGeom>
            <a:noFill/>
          </p:spPr>
          <p:txBody>
            <a:bodyPr wrap="none" rtlCol="0">
              <a:spAutoFit/>
            </a:bodyPr>
            <a:lstStyle/>
            <a:p>
              <a:r>
                <a:rPr lang="en-US" sz="2000" dirty="0"/>
                <a:t>Rewriting</a:t>
              </a:r>
              <a:endParaRPr lang="en-HK" sz="2000" dirty="0"/>
            </a:p>
          </p:txBody>
        </p:sp>
        <p:grpSp>
          <p:nvGrpSpPr>
            <p:cNvPr id="15" name="组合 14">
              <a:extLst>
                <a:ext uri="{FF2B5EF4-FFF2-40B4-BE49-F238E27FC236}">
                  <a16:creationId xmlns:a16="http://schemas.microsoft.com/office/drawing/2014/main" id="{66CFBFC7-2D73-4972-B493-D17BCC9F6560}"/>
                </a:ext>
              </a:extLst>
            </p:cNvPr>
            <p:cNvGrpSpPr/>
            <p:nvPr/>
          </p:nvGrpSpPr>
          <p:grpSpPr>
            <a:xfrm>
              <a:off x="2924851" y="1745895"/>
              <a:ext cx="3119989" cy="2585020"/>
              <a:chOff x="3491268" y="1733730"/>
              <a:chExt cx="3119989" cy="2585020"/>
            </a:xfrm>
          </p:grpSpPr>
          <p:sp>
            <p:nvSpPr>
              <p:cNvPr id="56" name="箭头: 右 55">
                <a:extLst>
                  <a:ext uri="{FF2B5EF4-FFF2-40B4-BE49-F238E27FC236}">
                    <a16:creationId xmlns:a16="http://schemas.microsoft.com/office/drawing/2014/main" id="{A4E1544C-5B75-4034-9EEA-CC3B030B9E9F}"/>
                  </a:ext>
                </a:extLst>
              </p:cNvPr>
              <p:cNvSpPr/>
              <p:nvPr/>
            </p:nvSpPr>
            <p:spPr>
              <a:xfrm rot="2533562">
                <a:off x="5252551" y="2820834"/>
                <a:ext cx="352467" cy="246308"/>
              </a:xfrm>
              <a:prstGeom prst="rightArrow">
                <a:avLst>
                  <a:gd name="adj1" fmla="val 47281"/>
                  <a:gd name="adj2" fmla="val 47919"/>
                </a:avLst>
              </a:prstGeom>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grpSp>
            <p:nvGrpSpPr>
              <p:cNvPr id="12" name="组合 11">
                <a:extLst>
                  <a:ext uri="{FF2B5EF4-FFF2-40B4-BE49-F238E27FC236}">
                    <a16:creationId xmlns:a16="http://schemas.microsoft.com/office/drawing/2014/main" id="{63A4CD0B-ABE8-4F8B-8DE7-580C41A379D5}"/>
                  </a:ext>
                </a:extLst>
              </p:cNvPr>
              <p:cNvGrpSpPr>
                <a:grpSpLocks noChangeAspect="1"/>
              </p:cNvGrpSpPr>
              <p:nvPr/>
            </p:nvGrpSpPr>
            <p:grpSpPr>
              <a:xfrm>
                <a:off x="5205748" y="2537900"/>
                <a:ext cx="1334777" cy="1623217"/>
                <a:chOff x="5222247" y="3624049"/>
                <a:chExt cx="1727284" cy="2100543"/>
              </a:xfrm>
            </p:grpSpPr>
            <p:sp>
              <p:nvSpPr>
                <p:cNvPr id="57" name="椭圆 56">
                  <a:extLst>
                    <a:ext uri="{FF2B5EF4-FFF2-40B4-BE49-F238E27FC236}">
                      <a16:creationId xmlns:a16="http://schemas.microsoft.com/office/drawing/2014/main" id="{B17BACBA-FE83-468B-881E-F3BD839F2E48}"/>
                    </a:ext>
                  </a:extLst>
                </p:cNvPr>
                <p:cNvSpPr>
                  <a:spLocks noChangeAspect="1"/>
                </p:cNvSpPr>
                <p:nvPr/>
              </p:nvSpPr>
              <p:spPr>
                <a:xfrm>
                  <a:off x="6127153" y="3944236"/>
                  <a:ext cx="396006" cy="4001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HK" sz="2000" baseline="-25000" dirty="0">
                    <a:solidFill>
                      <a:schemeClr val="tx1"/>
                    </a:solidFill>
                  </a:endParaRPr>
                </a:p>
              </p:txBody>
            </p:sp>
            <p:sp>
              <p:nvSpPr>
                <p:cNvPr id="58" name="椭圆 57">
                  <a:extLst>
                    <a:ext uri="{FF2B5EF4-FFF2-40B4-BE49-F238E27FC236}">
                      <a16:creationId xmlns:a16="http://schemas.microsoft.com/office/drawing/2014/main" id="{CDEF5D6C-CEE8-4D18-A078-0D752A6A3FE8}"/>
                    </a:ext>
                  </a:extLst>
                </p:cNvPr>
                <p:cNvSpPr>
                  <a:spLocks noChangeAspect="1"/>
                </p:cNvSpPr>
                <p:nvPr/>
              </p:nvSpPr>
              <p:spPr>
                <a:xfrm>
                  <a:off x="5627238" y="4559628"/>
                  <a:ext cx="396006" cy="4001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HK" sz="2000" baseline="-25000" dirty="0">
                    <a:solidFill>
                      <a:schemeClr val="tx1"/>
                    </a:solidFill>
                  </a:endParaRPr>
                </a:p>
              </p:txBody>
            </p:sp>
            <p:cxnSp>
              <p:nvCxnSpPr>
                <p:cNvPr id="59" name="直接箭头连接符 58">
                  <a:extLst>
                    <a:ext uri="{FF2B5EF4-FFF2-40B4-BE49-F238E27FC236}">
                      <a16:creationId xmlns:a16="http://schemas.microsoft.com/office/drawing/2014/main" id="{398FB3A5-F277-44BC-B858-FD29397CBA21}"/>
                    </a:ext>
                  </a:extLst>
                </p:cNvPr>
                <p:cNvCxnSpPr>
                  <a:stCxn id="58" idx="7"/>
                  <a:endCxn id="57" idx="3"/>
                </p:cNvCxnSpPr>
                <p:nvPr/>
              </p:nvCxnSpPr>
              <p:spPr>
                <a:xfrm flipV="1">
                  <a:off x="5965250" y="4285751"/>
                  <a:ext cx="219897" cy="3324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a:extLst>
                    <a:ext uri="{FF2B5EF4-FFF2-40B4-BE49-F238E27FC236}">
                      <a16:creationId xmlns:a16="http://schemas.microsoft.com/office/drawing/2014/main" id="{17ECA2E1-0592-4C80-BDD4-67600F9CF471}"/>
                    </a:ext>
                  </a:extLst>
                </p:cNvPr>
                <p:cNvCxnSpPr>
                  <a:cxnSpLocks/>
                  <a:endCxn id="57" idx="5"/>
                </p:cNvCxnSpPr>
                <p:nvPr/>
              </p:nvCxnSpPr>
              <p:spPr>
                <a:xfrm flipH="1" flipV="1">
                  <a:off x="6465165" y="4285751"/>
                  <a:ext cx="236393" cy="3324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a:extLst>
                    <a:ext uri="{FF2B5EF4-FFF2-40B4-BE49-F238E27FC236}">
                      <a16:creationId xmlns:a16="http://schemas.microsoft.com/office/drawing/2014/main" id="{9F591B35-0ED6-45B0-8ECC-714D1F117825}"/>
                    </a:ext>
                  </a:extLst>
                </p:cNvPr>
                <p:cNvCxnSpPr>
                  <a:cxnSpLocks/>
                  <a:stCxn id="64" idx="0"/>
                  <a:endCxn id="58" idx="3"/>
                </p:cNvCxnSpPr>
                <p:nvPr/>
              </p:nvCxnSpPr>
              <p:spPr>
                <a:xfrm flipV="1">
                  <a:off x="5405150" y="4901143"/>
                  <a:ext cx="280082" cy="3617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a:extLst>
                    <a:ext uri="{FF2B5EF4-FFF2-40B4-BE49-F238E27FC236}">
                      <a16:creationId xmlns:a16="http://schemas.microsoft.com/office/drawing/2014/main" id="{7B0254F8-33D7-4D71-8A1E-C19A5333FFC9}"/>
                    </a:ext>
                  </a:extLst>
                </p:cNvPr>
                <p:cNvCxnSpPr>
                  <a:cxnSpLocks/>
                  <a:stCxn id="65" idx="0"/>
                  <a:endCxn id="58" idx="5"/>
                </p:cNvCxnSpPr>
                <p:nvPr/>
              </p:nvCxnSpPr>
              <p:spPr>
                <a:xfrm flipH="1" flipV="1">
                  <a:off x="5965250" y="4901143"/>
                  <a:ext cx="275871" cy="3617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a:extLst>
                    <a:ext uri="{FF2B5EF4-FFF2-40B4-BE49-F238E27FC236}">
                      <a16:creationId xmlns:a16="http://schemas.microsoft.com/office/drawing/2014/main" id="{EC377D4A-F6AA-4FF9-AD0F-BA93F20609CE}"/>
                    </a:ext>
                  </a:extLst>
                </p:cNvPr>
                <p:cNvCxnSpPr>
                  <a:cxnSpLocks/>
                  <a:stCxn id="57" idx="0"/>
                </p:cNvCxnSpPr>
                <p:nvPr/>
              </p:nvCxnSpPr>
              <p:spPr>
                <a:xfrm flipV="1">
                  <a:off x="6325156" y="3624049"/>
                  <a:ext cx="0" cy="3201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文本框 63">
                  <a:extLst>
                    <a:ext uri="{FF2B5EF4-FFF2-40B4-BE49-F238E27FC236}">
                      <a16:creationId xmlns:a16="http://schemas.microsoft.com/office/drawing/2014/main" id="{5FD70CD6-98E9-4ACF-A991-58B0D4F98B58}"/>
                    </a:ext>
                  </a:extLst>
                </p:cNvPr>
                <p:cNvSpPr txBox="1"/>
                <p:nvPr/>
              </p:nvSpPr>
              <p:spPr>
                <a:xfrm>
                  <a:off x="5222247" y="5262926"/>
                  <a:ext cx="365806" cy="461665"/>
                </a:xfrm>
                <a:prstGeom prst="rect">
                  <a:avLst/>
                </a:prstGeom>
                <a:noFill/>
              </p:spPr>
              <p:txBody>
                <a:bodyPr wrap="none" rtlCol="0">
                  <a:spAutoFit/>
                </a:bodyPr>
                <a:lstStyle/>
                <a:p>
                  <a:r>
                    <a:rPr lang="en-US" altLang="zh-CN" sz="2400" dirty="0"/>
                    <a:t>I</a:t>
                  </a:r>
                  <a:r>
                    <a:rPr lang="en-US" altLang="zh-CN" sz="2400" baseline="-25000" dirty="0"/>
                    <a:t>1</a:t>
                  </a:r>
                  <a:endParaRPr lang="en-HK" sz="2400" baseline="-25000" dirty="0"/>
                </a:p>
              </p:txBody>
            </p:sp>
            <p:sp>
              <p:nvSpPr>
                <p:cNvPr id="65" name="文本框 64">
                  <a:extLst>
                    <a:ext uri="{FF2B5EF4-FFF2-40B4-BE49-F238E27FC236}">
                      <a16:creationId xmlns:a16="http://schemas.microsoft.com/office/drawing/2014/main" id="{020E5C94-B255-4EE4-9950-D4F40AE1B9EE}"/>
                    </a:ext>
                  </a:extLst>
                </p:cNvPr>
                <p:cNvSpPr txBox="1"/>
                <p:nvPr/>
              </p:nvSpPr>
              <p:spPr>
                <a:xfrm>
                  <a:off x="6058218" y="5262927"/>
                  <a:ext cx="365806" cy="461665"/>
                </a:xfrm>
                <a:prstGeom prst="rect">
                  <a:avLst/>
                </a:prstGeom>
                <a:noFill/>
              </p:spPr>
              <p:txBody>
                <a:bodyPr wrap="none" rtlCol="0">
                  <a:spAutoFit/>
                </a:bodyPr>
                <a:lstStyle/>
                <a:p>
                  <a:r>
                    <a:rPr lang="en-US" altLang="zh-CN" sz="2400" dirty="0"/>
                    <a:t>I</a:t>
                  </a:r>
                  <a:r>
                    <a:rPr lang="en-US" altLang="zh-CN" sz="2400" baseline="-25000" dirty="0"/>
                    <a:t>2</a:t>
                  </a:r>
                  <a:endParaRPr lang="en-HK" sz="2400" baseline="-25000" dirty="0"/>
                </a:p>
              </p:txBody>
            </p:sp>
            <p:sp>
              <p:nvSpPr>
                <p:cNvPr id="66" name="文本框 65">
                  <a:extLst>
                    <a:ext uri="{FF2B5EF4-FFF2-40B4-BE49-F238E27FC236}">
                      <a16:creationId xmlns:a16="http://schemas.microsoft.com/office/drawing/2014/main" id="{4821CD72-3922-4D30-9245-87639EB9631D}"/>
                    </a:ext>
                  </a:extLst>
                </p:cNvPr>
                <p:cNvSpPr txBox="1"/>
                <p:nvPr/>
              </p:nvSpPr>
              <p:spPr>
                <a:xfrm>
                  <a:off x="6583725" y="4516617"/>
                  <a:ext cx="365806" cy="461665"/>
                </a:xfrm>
                <a:prstGeom prst="rect">
                  <a:avLst/>
                </a:prstGeom>
                <a:noFill/>
              </p:spPr>
              <p:txBody>
                <a:bodyPr wrap="none" rtlCol="0">
                  <a:spAutoFit/>
                </a:bodyPr>
                <a:lstStyle/>
                <a:p>
                  <a:r>
                    <a:rPr lang="en-US" altLang="zh-CN" sz="2400" dirty="0"/>
                    <a:t>I</a:t>
                  </a:r>
                  <a:r>
                    <a:rPr lang="en-US" altLang="zh-CN" sz="2400" baseline="-25000" dirty="0"/>
                    <a:t>3</a:t>
                  </a:r>
                  <a:endParaRPr lang="en-HK" sz="2400" baseline="-25000" dirty="0"/>
                </a:p>
              </p:txBody>
            </p:sp>
          </p:grpSp>
          <p:grpSp>
            <p:nvGrpSpPr>
              <p:cNvPr id="11" name="组合 10">
                <a:extLst>
                  <a:ext uri="{FF2B5EF4-FFF2-40B4-BE49-F238E27FC236}">
                    <a16:creationId xmlns:a16="http://schemas.microsoft.com/office/drawing/2014/main" id="{643D142A-ED50-4E0D-96B0-5B86C6F1C009}"/>
                  </a:ext>
                </a:extLst>
              </p:cNvPr>
              <p:cNvGrpSpPr>
                <a:grpSpLocks noChangeAspect="1"/>
              </p:cNvGrpSpPr>
              <p:nvPr/>
            </p:nvGrpSpPr>
            <p:grpSpPr>
              <a:xfrm>
                <a:off x="3525927" y="1804772"/>
                <a:ext cx="1723618" cy="1669854"/>
                <a:chOff x="3897947" y="1525272"/>
                <a:chExt cx="2149147" cy="2082110"/>
              </a:xfrm>
            </p:grpSpPr>
            <p:sp>
              <p:nvSpPr>
                <p:cNvPr id="55" name="椭圆 54">
                  <a:extLst>
                    <a:ext uri="{FF2B5EF4-FFF2-40B4-BE49-F238E27FC236}">
                      <a16:creationId xmlns:a16="http://schemas.microsoft.com/office/drawing/2014/main" id="{C1612558-891E-4446-9351-ADEC21E0C70A}"/>
                    </a:ext>
                  </a:extLst>
                </p:cNvPr>
                <p:cNvSpPr>
                  <a:spLocks noChangeAspect="1"/>
                </p:cNvSpPr>
                <p:nvPr/>
              </p:nvSpPr>
              <p:spPr>
                <a:xfrm>
                  <a:off x="4754709" y="1851752"/>
                  <a:ext cx="396006" cy="4001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HK" sz="2000" baseline="-25000" dirty="0">
                    <a:solidFill>
                      <a:schemeClr val="tx1"/>
                    </a:solidFill>
                  </a:endParaRPr>
                </a:p>
              </p:txBody>
            </p:sp>
            <p:sp>
              <p:nvSpPr>
                <p:cNvPr id="67" name="椭圆 66">
                  <a:extLst>
                    <a:ext uri="{FF2B5EF4-FFF2-40B4-BE49-F238E27FC236}">
                      <a16:creationId xmlns:a16="http://schemas.microsoft.com/office/drawing/2014/main" id="{5A8934E0-84D2-4059-8EB8-FBB2C6BF5E86}"/>
                    </a:ext>
                  </a:extLst>
                </p:cNvPr>
                <p:cNvSpPr>
                  <a:spLocks noChangeAspect="1"/>
                </p:cNvSpPr>
                <p:nvPr/>
              </p:nvSpPr>
              <p:spPr>
                <a:xfrm>
                  <a:off x="4208703" y="2447387"/>
                  <a:ext cx="396006" cy="4001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HK" sz="2000" baseline="-25000" dirty="0">
                    <a:solidFill>
                      <a:schemeClr val="tx1"/>
                    </a:solidFill>
                  </a:endParaRPr>
                </a:p>
              </p:txBody>
            </p:sp>
            <p:sp>
              <p:nvSpPr>
                <p:cNvPr id="68" name="椭圆 67">
                  <a:extLst>
                    <a:ext uri="{FF2B5EF4-FFF2-40B4-BE49-F238E27FC236}">
                      <a16:creationId xmlns:a16="http://schemas.microsoft.com/office/drawing/2014/main" id="{2E5F4C8B-B00E-42F0-B989-E174FD76F209}"/>
                    </a:ext>
                  </a:extLst>
                </p:cNvPr>
                <p:cNvSpPr>
                  <a:spLocks noChangeAspect="1"/>
                </p:cNvSpPr>
                <p:nvPr/>
              </p:nvSpPr>
              <p:spPr>
                <a:xfrm>
                  <a:off x="5297647" y="2429873"/>
                  <a:ext cx="396006" cy="4001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HK" sz="2000" baseline="-25000" dirty="0">
                    <a:solidFill>
                      <a:schemeClr val="tx1"/>
                    </a:solidFill>
                  </a:endParaRPr>
                </a:p>
              </p:txBody>
            </p:sp>
            <p:cxnSp>
              <p:nvCxnSpPr>
                <p:cNvPr id="69" name="直接箭头连接符 68">
                  <a:extLst>
                    <a:ext uri="{FF2B5EF4-FFF2-40B4-BE49-F238E27FC236}">
                      <a16:creationId xmlns:a16="http://schemas.microsoft.com/office/drawing/2014/main" id="{8367F97C-A539-433D-B359-E6EF9938E407}"/>
                    </a:ext>
                  </a:extLst>
                </p:cNvPr>
                <p:cNvCxnSpPr>
                  <a:cxnSpLocks/>
                  <a:endCxn id="67" idx="5"/>
                </p:cNvCxnSpPr>
                <p:nvPr/>
              </p:nvCxnSpPr>
              <p:spPr>
                <a:xfrm flipH="1" flipV="1">
                  <a:off x="4546715" y="2788902"/>
                  <a:ext cx="259804" cy="4062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C0F2A16E-FC53-4160-9FE8-A7ACC7B76D3D}"/>
                    </a:ext>
                  </a:extLst>
                </p:cNvPr>
                <p:cNvCxnSpPr>
                  <a:cxnSpLocks/>
                  <a:stCxn id="67" idx="7"/>
                  <a:endCxn id="55" idx="3"/>
                </p:cNvCxnSpPr>
                <p:nvPr/>
              </p:nvCxnSpPr>
              <p:spPr>
                <a:xfrm flipV="1">
                  <a:off x="4546715" y="2193267"/>
                  <a:ext cx="265988" cy="3127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5D6F859C-1FE9-4349-BD24-B1F9F692F8A2}"/>
                    </a:ext>
                  </a:extLst>
                </p:cNvPr>
                <p:cNvCxnSpPr>
                  <a:cxnSpLocks/>
                  <a:stCxn id="68" idx="1"/>
                  <a:endCxn id="55" idx="5"/>
                </p:cNvCxnSpPr>
                <p:nvPr/>
              </p:nvCxnSpPr>
              <p:spPr>
                <a:xfrm flipH="1" flipV="1">
                  <a:off x="5092721" y="2193267"/>
                  <a:ext cx="262920" cy="2952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a:extLst>
                    <a:ext uri="{FF2B5EF4-FFF2-40B4-BE49-F238E27FC236}">
                      <a16:creationId xmlns:a16="http://schemas.microsoft.com/office/drawing/2014/main" id="{88F1DA9B-0E6F-474B-81C0-7B10DBAC62D8}"/>
                    </a:ext>
                  </a:extLst>
                </p:cNvPr>
                <p:cNvCxnSpPr>
                  <a:cxnSpLocks/>
                  <a:endCxn id="68" idx="3"/>
                </p:cNvCxnSpPr>
                <p:nvPr/>
              </p:nvCxnSpPr>
              <p:spPr>
                <a:xfrm flipV="1">
                  <a:off x="5083955" y="2771388"/>
                  <a:ext cx="271686" cy="4203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a:extLst>
                    <a:ext uri="{FF2B5EF4-FFF2-40B4-BE49-F238E27FC236}">
                      <a16:creationId xmlns:a16="http://schemas.microsoft.com/office/drawing/2014/main" id="{DF8A30B3-DDC3-4D96-A3D0-CDD6C4404DB4}"/>
                    </a:ext>
                  </a:extLst>
                </p:cNvPr>
                <p:cNvCxnSpPr>
                  <a:cxnSpLocks/>
                  <a:stCxn id="76" idx="0"/>
                  <a:endCxn id="67" idx="3"/>
                </p:cNvCxnSpPr>
                <p:nvPr/>
              </p:nvCxnSpPr>
              <p:spPr>
                <a:xfrm flipV="1">
                  <a:off x="4080850" y="2788902"/>
                  <a:ext cx="185847" cy="3270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a:extLst>
                    <a:ext uri="{FF2B5EF4-FFF2-40B4-BE49-F238E27FC236}">
                      <a16:creationId xmlns:a16="http://schemas.microsoft.com/office/drawing/2014/main" id="{F917752D-1175-4870-A58F-683CFDA646FD}"/>
                    </a:ext>
                  </a:extLst>
                </p:cNvPr>
                <p:cNvCxnSpPr>
                  <a:cxnSpLocks/>
                  <a:stCxn id="78" idx="0"/>
                  <a:endCxn id="68" idx="5"/>
                </p:cNvCxnSpPr>
                <p:nvPr/>
              </p:nvCxnSpPr>
              <p:spPr>
                <a:xfrm flipH="1" flipV="1">
                  <a:off x="5635659" y="2771388"/>
                  <a:ext cx="228532" cy="3743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a:extLst>
                    <a:ext uri="{FF2B5EF4-FFF2-40B4-BE49-F238E27FC236}">
                      <a16:creationId xmlns:a16="http://schemas.microsoft.com/office/drawing/2014/main" id="{77687889-782B-4B1C-A8B9-FA40BB0EFA0A}"/>
                    </a:ext>
                  </a:extLst>
                </p:cNvPr>
                <p:cNvCxnSpPr>
                  <a:cxnSpLocks/>
                  <a:stCxn id="55" idx="0"/>
                </p:cNvCxnSpPr>
                <p:nvPr/>
              </p:nvCxnSpPr>
              <p:spPr>
                <a:xfrm flipV="1">
                  <a:off x="4952712" y="1525272"/>
                  <a:ext cx="0" cy="3264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文本框 75">
                  <a:extLst>
                    <a:ext uri="{FF2B5EF4-FFF2-40B4-BE49-F238E27FC236}">
                      <a16:creationId xmlns:a16="http://schemas.microsoft.com/office/drawing/2014/main" id="{8CD21695-D16D-4299-8795-1207C99749B2}"/>
                    </a:ext>
                  </a:extLst>
                </p:cNvPr>
                <p:cNvSpPr txBox="1"/>
                <p:nvPr/>
              </p:nvSpPr>
              <p:spPr>
                <a:xfrm>
                  <a:off x="3897947" y="3115972"/>
                  <a:ext cx="365806" cy="461665"/>
                </a:xfrm>
                <a:prstGeom prst="rect">
                  <a:avLst/>
                </a:prstGeom>
                <a:noFill/>
              </p:spPr>
              <p:txBody>
                <a:bodyPr wrap="none" rtlCol="0">
                  <a:spAutoFit/>
                </a:bodyPr>
                <a:lstStyle/>
                <a:p>
                  <a:r>
                    <a:rPr lang="en-US" altLang="zh-CN" sz="2400" dirty="0"/>
                    <a:t>I</a:t>
                  </a:r>
                  <a:r>
                    <a:rPr lang="en-US" altLang="zh-CN" sz="2400" baseline="-25000" dirty="0"/>
                    <a:t>1</a:t>
                  </a:r>
                  <a:endParaRPr lang="en-HK" sz="2400" baseline="-25000" dirty="0"/>
                </a:p>
              </p:txBody>
            </p:sp>
            <p:sp>
              <p:nvSpPr>
                <p:cNvPr id="77" name="文本框 76">
                  <a:extLst>
                    <a:ext uri="{FF2B5EF4-FFF2-40B4-BE49-F238E27FC236}">
                      <a16:creationId xmlns:a16="http://schemas.microsoft.com/office/drawing/2014/main" id="{34D81BC2-8671-4D05-80AD-E9770FB613A3}"/>
                    </a:ext>
                  </a:extLst>
                </p:cNvPr>
                <p:cNvSpPr txBox="1"/>
                <p:nvPr/>
              </p:nvSpPr>
              <p:spPr>
                <a:xfrm>
                  <a:off x="4767583" y="3144785"/>
                  <a:ext cx="365806" cy="461665"/>
                </a:xfrm>
                <a:prstGeom prst="rect">
                  <a:avLst/>
                </a:prstGeom>
                <a:noFill/>
              </p:spPr>
              <p:txBody>
                <a:bodyPr wrap="none" rtlCol="0">
                  <a:spAutoFit/>
                </a:bodyPr>
                <a:lstStyle/>
                <a:p>
                  <a:r>
                    <a:rPr lang="en-US" altLang="zh-CN" sz="2400" dirty="0"/>
                    <a:t>I</a:t>
                  </a:r>
                  <a:r>
                    <a:rPr lang="en-US" altLang="zh-CN" sz="2400" baseline="-25000" dirty="0"/>
                    <a:t>2</a:t>
                  </a:r>
                  <a:endParaRPr lang="en-HK" sz="2400" baseline="-25000" dirty="0"/>
                </a:p>
              </p:txBody>
            </p:sp>
            <p:sp>
              <p:nvSpPr>
                <p:cNvPr id="78" name="文本框 77">
                  <a:extLst>
                    <a:ext uri="{FF2B5EF4-FFF2-40B4-BE49-F238E27FC236}">
                      <a16:creationId xmlns:a16="http://schemas.microsoft.com/office/drawing/2014/main" id="{1A767E3B-9A7E-43BE-B7CD-83E50B128298}"/>
                    </a:ext>
                  </a:extLst>
                </p:cNvPr>
                <p:cNvSpPr txBox="1"/>
                <p:nvPr/>
              </p:nvSpPr>
              <p:spPr>
                <a:xfrm>
                  <a:off x="5681288" y="3145717"/>
                  <a:ext cx="365806" cy="461665"/>
                </a:xfrm>
                <a:prstGeom prst="rect">
                  <a:avLst/>
                </a:prstGeom>
                <a:noFill/>
              </p:spPr>
              <p:txBody>
                <a:bodyPr wrap="none" rtlCol="0">
                  <a:spAutoFit/>
                </a:bodyPr>
                <a:lstStyle/>
                <a:p>
                  <a:r>
                    <a:rPr lang="en-US" altLang="zh-CN" sz="2400" dirty="0"/>
                    <a:t>I</a:t>
                  </a:r>
                  <a:r>
                    <a:rPr lang="en-US" altLang="zh-CN" sz="2400" baseline="-25000" dirty="0"/>
                    <a:t>3</a:t>
                  </a:r>
                  <a:endParaRPr lang="en-HK" sz="2400" baseline="-25000" dirty="0"/>
                </a:p>
              </p:txBody>
            </p:sp>
          </p:grpSp>
          <p:sp>
            <p:nvSpPr>
              <p:cNvPr id="79" name="矩形: 圆角 78">
                <a:extLst>
                  <a:ext uri="{FF2B5EF4-FFF2-40B4-BE49-F238E27FC236}">
                    <a16:creationId xmlns:a16="http://schemas.microsoft.com/office/drawing/2014/main" id="{7FBB1600-4AD4-4DB8-B4F8-B2C4E482596F}"/>
                  </a:ext>
                </a:extLst>
              </p:cNvPr>
              <p:cNvSpPr/>
              <p:nvPr/>
            </p:nvSpPr>
            <p:spPr>
              <a:xfrm>
                <a:off x="3491268" y="1733730"/>
                <a:ext cx="3119989" cy="2585020"/>
              </a:xfrm>
              <a:prstGeom prst="roundRect">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grpSp>
      </p:grpSp>
      <p:grpSp>
        <p:nvGrpSpPr>
          <p:cNvPr id="115" name="组合 114">
            <a:extLst>
              <a:ext uri="{FF2B5EF4-FFF2-40B4-BE49-F238E27FC236}">
                <a16:creationId xmlns:a16="http://schemas.microsoft.com/office/drawing/2014/main" id="{455EFFED-FB64-46ED-96E2-6EAAB2747741}"/>
              </a:ext>
            </a:extLst>
          </p:cNvPr>
          <p:cNvGrpSpPr/>
          <p:nvPr/>
        </p:nvGrpSpPr>
        <p:grpSpPr>
          <a:xfrm>
            <a:off x="6174413" y="1719503"/>
            <a:ext cx="2836418" cy="3047760"/>
            <a:chOff x="6174413" y="1719503"/>
            <a:chExt cx="2836418" cy="3047760"/>
          </a:xfrm>
        </p:grpSpPr>
        <p:sp>
          <p:nvSpPr>
            <p:cNvPr id="81" name="文本框 80">
              <a:extLst>
                <a:ext uri="{FF2B5EF4-FFF2-40B4-BE49-F238E27FC236}">
                  <a16:creationId xmlns:a16="http://schemas.microsoft.com/office/drawing/2014/main" id="{19F8BAF7-E14E-417F-89B1-9D5D1A4D126B}"/>
                </a:ext>
              </a:extLst>
            </p:cNvPr>
            <p:cNvSpPr txBox="1"/>
            <p:nvPr/>
          </p:nvSpPr>
          <p:spPr>
            <a:xfrm>
              <a:off x="6829503" y="2742061"/>
              <a:ext cx="139970" cy="279841"/>
            </a:xfrm>
            <a:prstGeom prst="rect">
              <a:avLst/>
            </a:prstGeom>
            <a:noFill/>
          </p:spPr>
          <p:txBody>
            <a:bodyPr wrap="none" rtlCol="0">
              <a:spAutoFit/>
            </a:bodyPr>
            <a:lstStyle/>
            <a:p>
              <a:endParaRPr lang="en-HK" dirty="0"/>
            </a:p>
          </p:txBody>
        </p:sp>
        <p:sp>
          <p:nvSpPr>
            <p:cNvPr id="82" name="椭圆 81">
              <a:extLst>
                <a:ext uri="{FF2B5EF4-FFF2-40B4-BE49-F238E27FC236}">
                  <a16:creationId xmlns:a16="http://schemas.microsoft.com/office/drawing/2014/main" id="{EED9F458-98B4-4E21-8C4C-444B9262708A}"/>
                </a:ext>
              </a:extLst>
            </p:cNvPr>
            <p:cNvSpPr>
              <a:spLocks noChangeAspect="1"/>
            </p:cNvSpPr>
            <p:nvPr/>
          </p:nvSpPr>
          <p:spPr>
            <a:xfrm>
              <a:off x="7315240" y="1988806"/>
              <a:ext cx="300051" cy="3031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2000" baseline="-25000" dirty="0">
                <a:solidFill>
                  <a:schemeClr val="tx1"/>
                </a:solidFill>
              </a:endParaRPr>
            </a:p>
          </p:txBody>
        </p:sp>
        <p:sp>
          <p:nvSpPr>
            <p:cNvPr id="83" name="椭圆 82">
              <a:extLst>
                <a:ext uri="{FF2B5EF4-FFF2-40B4-BE49-F238E27FC236}">
                  <a16:creationId xmlns:a16="http://schemas.microsoft.com/office/drawing/2014/main" id="{DEC71595-65E2-4E84-921A-957A0B7BF2EA}"/>
                </a:ext>
              </a:extLst>
            </p:cNvPr>
            <p:cNvSpPr>
              <a:spLocks noChangeAspect="1"/>
            </p:cNvSpPr>
            <p:nvPr/>
          </p:nvSpPr>
          <p:spPr>
            <a:xfrm>
              <a:off x="6939858" y="2394536"/>
              <a:ext cx="300051" cy="3031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2000" baseline="-25000" dirty="0">
                <a:solidFill>
                  <a:schemeClr val="tx1"/>
                </a:solidFill>
              </a:endParaRPr>
            </a:p>
          </p:txBody>
        </p:sp>
        <p:sp>
          <p:nvSpPr>
            <p:cNvPr id="84" name="椭圆 83">
              <a:extLst>
                <a:ext uri="{FF2B5EF4-FFF2-40B4-BE49-F238E27FC236}">
                  <a16:creationId xmlns:a16="http://schemas.microsoft.com/office/drawing/2014/main" id="{FC1962E1-61E8-4A83-A3E9-17CDBBF9087E}"/>
                </a:ext>
              </a:extLst>
            </p:cNvPr>
            <p:cNvSpPr>
              <a:spLocks noChangeAspect="1"/>
            </p:cNvSpPr>
            <p:nvPr/>
          </p:nvSpPr>
          <p:spPr>
            <a:xfrm>
              <a:off x="6568394" y="2808848"/>
              <a:ext cx="300051" cy="3031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2000" baseline="-25000" dirty="0">
                <a:solidFill>
                  <a:schemeClr val="tx1"/>
                </a:solidFill>
              </a:endParaRPr>
            </a:p>
          </p:txBody>
        </p:sp>
        <p:sp>
          <p:nvSpPr>
            <p:cNvPr id="85" name="椭圆 84">
              <a:extLst>
                <a:ext uri="{FF2B5EF4-FFF2-40B4-BE49-F238E27FC236}">
                  <a16:creationId xmlns:a16="http://schemas.microsoft.com/office/drawing/2014/main" id="{0C5FBF7B-F1F8-45AF-B6BC-4FCFD94A296B}"/>
                </a:ext>
              </a:extLst>
            </p:cNvPr>
            <p:cNvSpPr>
              <a:spLocks noChangeAspect="1"/>
            </p:cNvSpPr>
            <p:nvPr/>
          </p:nvSpPr>
          <p:spPr>
            <a:xfrm>
              <a:off x="7917240" y="2833255"/>
              <a:ext cx="300051" cy="3031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2000" baseline="-25000" dirty="0">
                <a:solidFill>
                  <a:schemeClr val="tx1"/>
                </a:solidFill>
              </a:endParaRPr>
            </a:p>
          </p:txBody>
        </p:sp>
        <p:sp>
          <p:nvSpPr>
            <p:cNvPr id="86" name="椭圆 85">
              <a:extLst>
                <a:ext uri="{FF2B5EF4-FFF2-40B4-BE49-F238E27FC236}">
                  <a16:creationId xmlns:a16="http://schemas.microsoft.com/office/drawing/2014/main" id="{C58268EA-5125-4829-A9EE-E5581B9A2381}"/>
                </a:ext>
              </a:extLst>
            </p:cNvPr>
            <p:cNvSpPr>
              <a:spLocks noChangeAspect="1"/>
            </p:cNvSpPr>
            <p:nvPr/>
          </p:nvSpPr>
          <p:spPr>
            <a:xfrm>
              <a:off x="7538457" y="3299533"/>
              <a:ext cx="300051" cy="3031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2000" baseline="-25000" dirty="0">
                <a:solidFill>
                  <a:schemeClr val="tx1"/>
                </a:solidFill>
              </a:endParaRPr>
            </a:p>
          </p:txBody>
        </p:sp>
        <p:sp>
          <p:nvSpPr>
            <p:cNvPr id="87" name="椭圆 86">
              <a:extLst>
                <a:ext uri="{FF2B5EF4-FFF2-40B4-BE49-F238E27FC236}">
                  <a16:creationId xmlns:a16="http://schemas.microsoft.com/office/drawing/2014/main" id="{144AE36B-A474-40C6-94C7-A57C0D5ABAB4}"/>
                </a:ext>
              </a:extLst>
            </p:cNvPr>
            <p:cNvSpPr>
              <a:spLocks noChangeAspect="1"/>
            </p:cNvSpPr>
            <p:nvPr/>
          </p:nvSpPr>
          <p:spPr>
            <a:xfrm>
              <a:off x="8308522" y="3299533"/>
              <a:ext cx="300051" cy="3031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2000" baseline="-25000" dirty="0">
                <a:solidFill>
                  <a:schemeClr val="tx1"/>
                </a:solidFill>
              </a:endParaRPr>
            </a:p>
          </p:txBody>
        </p:sp>
        <p:cxnSp>
          <p:nvCxnSpPr>
            <p:cNvPr id="88" name="直接箭头连接符 87">
              <a:extLst>
                <a:ext uri="{FF2B5EF4-FFF2-40B4-BE49-F238E27FC236}">
                  <a16:creationId xmlns:a16="http://schemas.microsoft.com/office/drawing/2014/main" id="{E27D88AF-0D80-451A-9C32-F60BBEE69346}"/>
                </a:ext>
              </a:extLst>
            </p:cNvPr>
            <p:cNvCxnSpPr>
              <a:stCxn id="86" idx="7"/>
              <a:endCxn id="85" idx="3"/>
            </p:cNvCxnSpPr>
            <p:nvPr/>
          </p:nvCxnSpPr>
          <p:spPr>
            <a:xfrm flipV="1">
              <a:off x="7794567" y="3092019"/>
              <a:ext cx="166615" cy="2519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接箭头连接符 88">
              <a:extLst>
                <a:ext uri="{FF2B5EF4-FFF2-40B4-BE49-F238E27FC236}">
                  <a16:creationId xmlns:a16="http://schemas.microsoft.com/office/drawing/2014/main" id="{D94C0061-EEA9-45DB-8EB2-9A9DC84719DD}"/>
                </a:ext>
              </a:extLst>
            </p:cNvPr>
            <p:cNvCxnSpPr>
              <a:cxnSpLocks/>
              <a:stCxn id="87" idx="1"/>
              <a:endCxn id="85" idx="5"/>
            </p:cNvCxnSpPr>
            <p:nvPr/>
          </p:nvCxnSpPr>
          <p:spPr>
            <a:xfrm flipH="1" flipV="1">
              <a:off x="8173350" y="3092019"/>
              <a:ext cx="179114" cy="2519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a:extLst>
                <a:ext uri="{FF2B5EF4-FFF2-40B4-BE49-F238E27FC236}">
                  <a16:creationId xmlns:a16="http://schemas.microsoft.com/office/drawing/2014/main" id="{B5F94186-A6D9-4A9E-8942-57554F3243E3}"/>
                </a:ext>
              </a:extLst>
            </p:cNvPr>
            <p:cNvCxnSpPr>
              <a:cxnSpLocks/>
              <a:endCxn id="86" idx="3"/>
            </p:cNvCxnSpPr>
            <p:nvPr/>
          </p:nvCxnSpPr>
          <p:spPr>
            <a:xfrm flipV="1">
              <a:off x="7381573" y="3558297"/>
              <a:ext cx="200826" cy="3242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接箭头连接符 90">
              <a:extLst>
                <a:ext uri="{FF2B5EF4-FFF2-40B4-BE49-F238E27FC236}">
                  <a16:creationId xmlns:a16="http://schemas.microsoft.com/office/drawing/2014/main" id="{EF044BAF-1F2E-40B7-B7ED-867920A13516}"/>
                </a:ext>
              </a:extLst>
            </p:cNvPr>
            <p:cNvCxnSpPr>
              <a:cxnSpLocks/>
              <a:endCxn id="86" idx="5"/>
            </p:cNvCxnSpPr>
            <p:nvPr/>
          </p:nvCxnSpPr>
          <p:spPr>
            <a:xfrm flipH="1" flipV="1">
              <a:off x="7794567" y="3558297"/>
              <a:ext cx="60500" cy="3242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a:extLst>
                <a:ext uri="{FF2B5EF4-FFF2-40B4-BE49-F238E27FC236}">
                  <a16:creationId xmlns:a16="http://schemas.microsoft.com/office/drawing/2014/main" id="{A014A810-4AAB-46A9-B7C7-F605B195FFF4}"/>
                </a:ext>
              </a:extLst>
            </p:cNvPr>
            <p:cNvCxnSpPr>
              <a:cxnSpLocks/>
              <a:endCxn id="87" idx="3"/>
            </p:cNvCxnSpPr>
            <p:nvPr/>
          </p:nvCxnSpPr>
          <p:spPr>
            <a:xfrm flipV="1">
              <a:off x="8185849" y="3558297"/>
              <a:ext cx="166615" cy="3242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接箭头连接符 92">
              <a:extLst>
                <a:ext uri="{FF2B5EF4-FFF2-40B4-BE49-F238E27FC236}">
                  <a16:creationId xmlns:a16="http://schemas.microsoft.com/office/drawing/2014/main" id="{9944CBF8-9D38-439A-8F15-A8AF8978A3C8}"/>
                </a:ext>
              </a:extLst>
            </p:cNvPr>
            <p:cNvCxnSpPr>
              <a:cxnSpLocks/>
              <a:endCxn id="87" idx="5"/>
            </p:cNvCxnSpPr>
            <p:nvPr/>
          </p:nvCxnSpPr>
          <p:spPr>
            <a:xfrm flipH="1" flipV="1">
              <a:off x="8564631" y="3558297"/>
              <a:ext cx="179114" cy="3242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a:extLst>
                <a:ext uri="{FF2B5EF4-FFF2-40B4-BE49-F238E27FC236}">
                  <a16:creationId xmlns:a16="http://schemas.microsoft.com/office/drawing/2014/main" id="{8862AA82-E875-4C0A-BF0B-FAE37A3916E9}"/>
                </a:ext>
              </a:extLst>
            </p:cNvPr>
            <p:cNvCxnSpPr>
              <a:cxnSpLocks/>
              <a:stCxn id="85" idx="0"/>
            </p:cNvCxnSpPr>
            <p:nvPr/>
          </p:nvCxnSpPr>
          <p:spPr>
            <a:xfrm flipV="1">
              <a:off x="8067266" y="2590651"/>
              <a:ext cx="0" cy="2426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文本框 94">
              <a:extLst>
                <a:ext uri="{FF2B5EF4-FFF2-40B4-BE49-F238E27FC236}">
                  <a16:creationId xmlns:a16="http://schemas.microsoft.com/office/drawing/2014/main" id="{E05B89D4-CF4D-48E8-B8B8-763C4EC8D193}"/>
                </a:ext>
              </a:extLst>
            </p:cNvPr>
            <p:cNvSpPr txBox="1"/>
            <p:nvPr/>
          </p:nvSpPr>
          <p:spPr>
            <a:xfrm>
              <a:off x="7237182" y="3864359"/>
              <a:ext cx="335348" cy="400110"/>
            </a:xfrm>
            <a:prstGeom prst="rect">
              <a:avLst/>
            </a:prstGeom>
            <a:noFill/>
          </p:spPr>
          <p:txBody>
            <a:bodyPr wrap="none" rtlCol="0">
              <a:spAutoFit/>
            </a:bodyPr>
            <a:lstStyle/>
            <a:p>
              <a:r>
                <a:rPr lang="en-US" altLang="zh-CN" sz="2000" dirty="0"/>
                <a:t>I</a:t>
              </a:r>
              <a:r>
                <a:rPr lang="en-US" altLang="zh-CN" sz="2000" baseline="-25000" dirty="0"/>
                <a:t>1</a:t>
              </a:r>
              <a:endParaRPr lang="en-HK" sz="2000" baseline="-25000" dirty="0"/>
            </a:p>
          </p:txBody>
        </p:sp>
        <p:sp>
          <p:nvSpPr>
            <p:cNvPr id="96" name="文本框 95">
              <a:extLst>
                <a:ext uri="{FF2B5EF4-FFF2-40B4-BE49-F238E27FC236}">
                  <a16:creationId xmlns:a16="http://schemas.microsoft.com/office/drawing/2014/main" id="{5A058342-A4A7-4E47-B6A8-74090125FDFF}"/>
                </a:ext>
              </a:extLst>
            </p:cNvPr>
            <p:cNvSpPr txBox="1"/>
            <p:nvPr/>
          </p:nvSpPr>
          <p:spPr>
            <a:xfrm>
              <a:off x="7726519" y="3867462"/>
              <a:ext cx="335348" cy="400110"/>
            </a:xfrm>
            <a:prstGeom prst="rect">
              <a:avLst/>
            </a:prstGeom>
            <a:noFill/>
          </p:spPr>
          <p:txBody>
            <a:bodyPr wrap="none" rtlCol="0">
              <a:spAutoFit/>
            </a:bodyPr>
            <a:lstStyle/>
            <a:p>
              <a:r>
                <a:rPr lang="en-US" altLang="zh-CN" sz="2000" dirty="0"/>
                <a:t>I</a:t>
              </a:r>
              <a:r>
                <a:rPr lang="en-US" altLang="zh-CN" sz="2000" baseline="-25000" dirty="0"/>
                <a:t>2</a:t>
              </a:r>
              <a:endParaRPr lang="en-HK" sz="2000" baseline="-25000" dirty="0"/>
            </a:p>
          </p:txBody>
        </p:sp>
        <p:sp>
          <p:nvSpPr>
            <p:cNvPr id="97" name="文本框 96">
              <a:extLst>
                <a:ext uri="{FF2B5EF4-FFF2-40B4-BE49-F238E27FC236}">
                  <a16:creationId xmlns:a16="http://schemas.microsoft.com/office/drawing/2014/main" id="{5FD8F12A-6BF4-4955-8AB0-23CE5006FE95}"/>
                </a:ext>
              </a:extLst>
            </p:cNvPr>
            <p:cNvSpPr txBox="1"/>
            <p:nvPr/>
          </p:nvSpPr>
          <p:spPr>
            <a:xfrm>
              <a:off x="8085952" y="3872494"/>
              <a:ext cx="335348" cy="400110"/>
            </a:xfrm>
            <a:prstGeom prst="rect">
              <a:avLst/>
            </a:prstGeom>
            <a:noFill/>
          </p:spPr>
          <p:txBody>
            <a:bodyPr wrap="none" rtlCol="0">
              <a:spAutoFit/>
            </a:bodyPr>
            <a:lstStyle/>
            <a:p>
              <a:r>
                <a:rPr lang="en-US" altLang="zh-CN" sz="2000" dirty="0"/>
                <a:t>I</a:t>
              </a:r>
              <a:r>
                <a:rPr lang="en-US" altLang="zh-CN" sz="2000" baseline="-25000" dirty="0"/>
                <a:t>3</a:t>
              </a:r>
              <a:endParaRPr lang="en-HK" sz="2000" baseline="-25000" dirty="0"/>
            </a:p>
          </p:txBody>
        </p:sp>
        <p:sp>
          <p:nvSpPr>
            <p:cNvPr id="98" name="文本框 97">
              <a:extLst>
                <a:ext uri="{FF2B5EF4-FFF2-40B4-BE49-F238E27FC236}">
                  <a16:creationId xmlns:a16="http://schemas.microsoft.com/office/drawing/2014/main" id="{C35386FE-F7C0-4A5F-8E37-88630C208C53}"/>
                </a:ext>
              </a:extLst>
            </p:cNvPr>
            <p:cNvSpPr txBox="1"/>
            <p:nvPr/>
          </p:nvSpPr>
          <p:spPr>
            <a:xfrm>
              <a:off x="8645730" y="3881757"/>
              <a:ext cx="335348" cy="400110"/>
            </a:xfrm>
            <a:prstGeom prst="rect">
              <a:avLst/>
            </a:prstGeom>
            <a:noFill/>
          </p:spPr>
          <p:txBody>
            <a:bodyPr wrap="none" rtlCol="0">
              <a:spAutoFit/>
            </a:bodyPr>
            <a:lstStyle/>
            <a:p>
              <a:r>
                <a:rPr lang="en-US" altLang="zh-CN" sz="2000" dirty="0"/>
                <a:t>I</a:t>
              </a:r>
              <a:r>
                <a:rPr lang="en-US" altLang="zh-CN" sz="2000" baseline="-25000" dirty="0"/>
                <a:t>4</a:t>
              </a:r>
              <a:endParaRPr lang="en-HK" sz="2000" baseline="-25000" dirty="0"/>
            </a:p>
          </p:txBody>
        </p:sp>
        <p:cxnSp>
          <p:nvCxnSpPr>
            <p:cNvPr id="99" name="直接箭头连接符 98">
              <a:extLst>
                <a:ext uri="{FF2B5EF4-FFF2-40B4-BE49-F238E27FC236}">
                  <a16:creationId xmlns:a16="http://schemas.microsoft.com/office/drawing/2014/main" id="{4F9D7C82-88E8-40FE-AEAF-3469B4A6D547}"/>
                </a:ext>
              </a:extLst>
            </p:cNvPr>
            <p:cNvCxnSpPr>
              <a:cxnSpLocks/>
              <a:endCxn id="84" idx="3"/>
            </p:cNvCxnSpPr>
            <p:nvPr/>
          </p:nvCxnSpPr>
          <p:spPr>
            <a:xfrm flipV="1">
              <a:off x="6376121" y="3067612"/>
              <a:ext cx="236216" cy="3451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a:extLst>
                <a:ext uri="{FF2B5EF4-FFF2-40B4-BE49-F238E27FC236}">
                  <a16:creationId xmlns:a16="http://schemas.microsoft.com/office/drawing/2014/main" id="{5A96982F-79F4-41DB-AA98-C4AEB212193E}"/>
                </a:ext>
              </a:extLst>
            </p:cNvPr>
            <p:cNvCxnSpPr>
              <a:cxnSpLocks/>
              <a:stCxn id="84" idx="7"/>
              <a:endCxn id="83" idx="3"/>
            </p:cNvCxnSpPr>
            <p:nvPr/>
          </p:nvCxnSpPr>
          <p:spPr>
            <a:xfrm flipV="1">
              <a:off x="6824504" y="2653300"/>
              <a:ext cx="159296" cy="1999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a:extLst>
                <a:ext uri="{FF2B5EF4-FFF2-40B4-BE49-F238E27FC236}">
                  <a16:creationId xmlns:a16="http://schemas.microsoft.com/office/drawing/2014/main" id="{D6EFD6BA-2821-480A-84DE-DDA938DDA6A4}"/>
                </a:ext>
              </a:extLst>
            </p:cNvPr>
            <p:cNvCxnSpPr>
              <a:cxnSpLocks/>
              <a:stCxn id="83" idx="7"/>
              <a:endCxn id="82" idx="3"/>
            </p:cNvCxnSpPr>
            <p:nvPr/>
          </p:nvCxnSpPr>
          <p:spPr>
            <a:xfrm flipV="1">
              <a:off x="7195968" y="2247570"/>
              <a:ext cx="163213" cy="1913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a:extLst>
                <a:ext uri="{FF2B5EF4-FFF2-40B4-BE49-F238E27FC236}">
                  <a16:creationId xmlns:a16="http://schemas.microsoft.com/office/drawing/2014/main" id="{ED8894AF-73A3-4103-AF2E-165AF7A834AA}"/>
                </a:ext>
              </a:extLst>
            </p:cNvPr>
            <p:cNvCxnSpPr>
              <a:cxnSpLocks/>
            </p:cNvCxnSpPr>
            <p:nvPr/>
          </p:nvCxnSpPr>
          <p:spPr>
            <a:xfrm flipV="1">
              <a:off x="7465265" y="1746202"/>
              <a:ext cx="0" cy="2426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a:extLst>
                <a:ext uri="{FF2B5EF4-FFF2-40B4-BE49-F238E27FC236}">
                  <a16:creationId xmlns:a16="http://schemas.microsoft.com/office/drawing/2014/main" id="{8BDAE9DA-FD62-4564-8E49-68B139676D17}"/>
                </a:ext>
              </a:extLst>
            </p:cNvPr>
            <p:cNvCxnSpPr>
              <a:cxnSpLocks/>
              <a:endCxn id="82" idx="5"/>
            </p:cNvCxnSpPr>
            <p:nvPr/>
          </p:nvCxnSpPr>
          <p:spPr>
            <a:xfrm flipH="1" flipV="1">
              <a:off x="7571349" y="2247570"/>
              <a:ext cx="127863" cy="2107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a:extLst>
                <a:ext uri="{FF2B5EF4-FFF2-40B4-BE49-F238E27FC236}">
                  <a16:creationId xmlns:a16="http://schemas.microsoft.com/office/drawing/2014/main" id="{3E337326-00F8-4C7E-B466-664F6C4186FE}"/>
                </a:ext>
              </a:extLst>
            </p:cNvPr>
            <p:cNvCxnSpPr>
              <a:cxnSpLocks/>
              <a:endCxn id="83" idx="5"/>
            </p:cNvCxnSpPr>
            <p:nvPr/>
          </p:nvCxnSpPr>
          <p:spPr>
            <a:xfrm flipH="1" flipV="1">
              <a:off x="7195968" y="2653300"/>
              <a:ext cx="119272" cy="2519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104">
              <a:extLst>
                <a:ext uri="{FF2B5EF4-FFF2-40B4-BE49-F238E27FC236}">
                  <a16:creationId xmlns:a16="http://schemas.microsoft.com/office/drawing/2014/main" id="{0D742A4A-E2F5-49C4-B28F-DEF58795999F}"/>
                </a:ext>
              </a:extLst>
            </p:cNvPr>
            <p:cNvCxnSpPr>
              <a:cxnSpLocks/>
            </p:cNvCxnSpPr>
            <p:nvPr/>
          </p:nvCxnSpPr>
          <p:spPr>
            <a:xfrm flipH="1" flipV="1">
              <a:off x="6820587" y="3059030"/>
              <a:ext cx="139089" cy="3316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文本框 105">
              <a:extLst>
                <a:ext uri="{FF2B5EF4-FFF2-40B4-BE49-F238E27FC236}">
                  <a16:creationId xmlns:a16="http://schemas.microsoft.com/office/drawing/2014/main" id="{2E9F8BD5-1BB2-4665-AA49-79991F4636F8}"/>
                </a:ext>
              </a:extLst>
            </p:cNvPr>
            <p:cNvSpPr txBox="1"/>
            <p:nvPr/>
          </p:nvSpPr>
          <p:spPr>
            <a:xfrm>
              <a:off x="6254354" y="3389481"/>
              <a:ext cx="335348" cy="400110"/>
            </a:xfrm>
            <a:prstGeom prst="rect">
              <a:avLst/>
            </a:prstGeom>
            <a:noFill/>
          </p:spPr>
          <p:txBody>
            <a:bodyPr wrap="none" rtlCol="0">
              <a:spAutoFit/>
            </a:bodyPr>
            <a:lstStyle/>
            <a:p>
              <a:r>
                <a:rPr lang="en-US" altLang="zh-CN" sz="2000" dirty="0"/>
                <a:t>I</a:t>
              </a:r>
              <a:r>
                <a:rPr lang="en-US" altLang="zh-CN" sz="2000" baseline="-25000" dirty="0"/>
                <a:t>1</a:t>
              </a:r>
              <a:endParaRPr lang="en-HK" sz="2000" baseline="-25000" dirty="0"/>
            </a:p>
          </p:txBody>
        </p:sp>
        <p:sp>
          <p:nvSpPr>
            <p:cNvPr id="107" name="文本框 106">
              <a:extLst>
                <a:ext uri="{FF2B5EF4-FFF2-40B4-BE49-F238E27FC236}">
                  <a16:creationId xmlns:a16="http://schemas.microsoft.com/office/drawing/2014/main" id="{E7948E58-B957-4303-A303-29C702833F81}"/>
                </a:ext>
              </a:extLst>
            </p:cNvPr>
            <p:cNvSpPr txBox="1"/>
            <p:nvPr/>
          </p:nvSpPr>
          <p:spPr>
            <a:xfrm>
              <a:off x="6848436" y="3380380"/>
              <a:ext cx="335348" cy="400110"/>
            </a:xfrm>
            <a:prstGeom prst="rect">
              <a:avLst/>
            </a:prstGeom>
            <a:noFill/>
          </p:spPr>
          <p:txBody>
            <a:bodyPr wrap="none" rtlCol="0">
              <a:spAutoFit/>
            </a:bodyPr>
            <a:lstStyle/>
            <a:p>
              <a:r>
                <a:rPr lang="en-US" altLang="zh-CN" sz="2000" dirty="0"/>
                <a:t>I</a:t>
              </a:r>
              <a:r>
                <a:rPr lang="en-US" altLang="zh-CN" sz="2000" baseline="-25000" dirty="0"/>
                <a:t>2</a:t>
              </a:r>
              <a:endParaRPr lang="en-HK" sz="2000" baseline="-25000" dirty="0"/>
            </a:p>
          </p:txBody>
        </p:sp>
        <p:sp>
          <p:nvSpPr>
            <p:cNvPr id="108" name="文本框 107">
              <a:extLst>
                <a:ext uri="{FF2B5EF4-FFF2-40B4-BE49-F238E27FC236}">
                  <a16:creationId xmlns:a16="http://schemas.microsoft.com/office/drawing/2014/main" id="{25791D7A-CDF7-4A01-A1C3-18CAB2C432BB}"/>
                </a:ext>
              </a:extLst>
            </p:cNvPr>
            <p:cNvSpPr txBox="1"/>
            <p:nvPr/>
          </p:nvSpPr>
          <p:spPr>
            <a:xfrm>
              <a:off x="7195968" y="2897648"/>
              <a:ext cx="335348" cy="400110"/>
            </a:xfrm>
            <a:prstGeom prst="rect">
              <a:avLst/>
            </a:prstGeom>
            <a:noFill/>
          </p:spPr>
          <p:txBody>
            <a:bodyPr wrap="none" rtlCol="0">
              <a:spAutoFit/>
            </a:bodyPr>
            <a:lstStyle/>
            <a:p>
              <a:r>
                <a:rPr lang="en-US" altLang="zh-CN" sz="2000" dirty="0"/>
                <a:t>I</a:t>
              </a:r>
              <a:r>
                <a:rPr lang="en-US" altLang="zh-CN" sz="2000" baseline="-25000" dirty="0"/>
                <a:t>3</a:t>
              </a:r>
              <a:endParaRPr lang="en-HK" sz="2000" baseline="-25000" dirty="0"/>
            </a:p>
          </p:txBody>
        </p:sp>
        <p:sp>
          <p:nvSpPr>
            <p:cNvPr id="109" name="文本框 108">
              <a:extLst>
                <a:ext uri="{FF2B5EF4-FFF2-40B4-BE49-F238E27FC236}">
                  <a16:creationId xmlns:a16="http://schemas.microsoft.com/office/drawing/2014/main" id="{4C81E35B-BC67-44A0-A956-04DFD154EEB6}"/>
                </a:ext>
              </a:extLst>
            </p:cNvPr>
            <p:cNvSpPr txBox="1"/>
            <p:nvPr/>
          </p:nvSpPr>
          <p:spPr>
            <a:xfrm>
              <a:off x="7597142" y="2400941"/>
              <a:ext cx="335348" cy="400110"/>
            </a:xfrm>
            <a:prstGeom prst="rect">
              <a:avLst/>
            </a:prstGeom>
            <a:noFill/>
          </p:spPr>
          <p:txBody>
            <a:bodyPr wrap="none" rtlCol="0">
              <a:spAutoFit/>
            </a:bodyPr>
            <a:lstStyle/>
            <a:p>
              <a:r>
                <a:rPr lang="en-US" altLang="zh-CN" sz="2000" dirty="0"/>
                <a:t>I</a:t>
              </a:r>
              <a:r>
                <a:rPr lang="en-US" altLang="zh-CN" sz="2000" baseline="-25000" dirty="0"/>
                <a:t>4</a:t>
              </a:r>
              <a:endParaRPr lang="en-HK" sz="2000" baseline="-25000" dirty="0"/>
            </a:p>
          </p:txBody>
        </p:sp>
        <p:sp>
          <p:nvSpPr>
            <p:cNvPr id="110" name="箭头: 右 109">
              <a:extLst>
                <a:ext uri="{FF2B5EF4-FFF2-40B4-BE49-F238E27FC236}">
                  <a16:creationId xmlns:a16="http://schemas.microsoft.com/office/drawing/2014/main" id="{AF71B67F-3670-4BFA-BF8D-DFE2DCB6BD87}"/>
                </a:ext>
              </a:extLst>
            </p:cNvPr>
            <p:cNvSpPr/>
            <p:nvPr/>
          </p:nvSpPr>
          <p:spPr>
            <a:xfrm rot="3771076">
              <a:off x="7420451" y="2926747"/>
              <a:ext cx="392125" cy="281962"/>
            </a:xfrm>
            <a:prstGeom prst="rightArrow">
              <a:avLst>
                <a:gd name="adj1" fmla="val 32555"/>
                <a:gd name="adj2" fmla="val 46090"/>
              </a:avLst>
            </a:prstGeom>
            <a:ln>
              <a:tailEnd type="triangle"/>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HK"/>
            </a:p>
          </p:txBody>
        </p:sp>
        <p:sp>
          <p:nvSpPr>
            <p:cNvPr id="111" name="矩形: 圆角 110">
              <a:extLst>
                <a:ext uri="{FF2B5EF4-FFF2-40B4-BE49-F238E27FC236}">
                  <a16:creationId xmlns:a16="http://schemas.microsoft.com/office/drawing/2014/main" id="{8CB33B83-1EFE-4B2D-93B9-04638A423F46}"/>
                </a:ext>
              </a:extLst>
            </p:cNvPr>
            <p:cNvSpPr/>
            <p:nvPr/>
          </p:nvSpPr>
          <p:spPr>
            <a:xfrm>
              <a:off x="6174413" y="1719503"/>
              <a:ext cx="2836418" cy="2641959"/>
            </a:xfrm>
            <a:prstGeom prst="roundRect">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114" name="文本框 113">
              <a:extLst>
                <a:ext uri="{FF2B5EF4-FFF2-40B4-BE49-F238E27FC236}">
                  <a16:creationId xmlns:a16="http://schemas.microsoft.com/office/drawing/2014/main" id="{89538C6C-C804-46D5-AF68-6E9DD4EBB7B2}"/>
                </a:ext>
              </a:extLst>
            </p:cNvPr>
            <p:cNvSpPr txBox="1"/>
            <p:nvPr/>
          </p:nvSpPr>
          <p:spPr>
            <a:xfrm>
              <a:off x="7045695" y="4367153"/>
              <a:ext cx="1188146" cy="400110"/>
            </a:xfrm>
            <a:prstGeom prst="rect">
              <a:avLst/>
            </a:prstGeom>
            <a:noFill/>
          </p:spPr>
          <p:txBody>
            <a:bodyPr wrap="none" rtlCol="0">
              <a:spAutoFit/>
            </a:bodyPr>
            <a:lstStyle/>
            <a:p>
              <a:r>
                <a:rPr lang="en-US" sz="2000" dirty="0"/>
                <a:t>Balancing</a:t>
              </a:r>
              <a:endParaRPr lang="en-HK" sz="2000" dirty="0"/>
            </a:p>
          </p:txBody>
        </p:sp>
      </p:grpSp>
    </p:spTree>
    <p:extLst>
      <p:ext uri="{BB962C8B-B14F-4D97-AF65-F5344CB8AC3E}">
        <p14:creationId xmlns:p14="http://schemas.microsoft.com/office/powerpoint/2010/main" val="8330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7886700" cy="413124"/>
          </a:xfrm>
        </p:spPr>
        <p:txBody>
          <a:bodyPr>
            <a:noAutofit/>
          </a:bodyPr>
          <a:lstStyle/>
          <a:p>
            <a:r>
              <a:rPr lang="en-US" altLang="zh-CN" sz="3200" dirty="0"/>
              <a:t>Motivation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7</a:t>
            </a:fld>
            <a:endParaRPr lang="en-US"/>
          </a:p>
        </p:txBody>
      </p:sp>
      <p:sp>
        <p:nvSpPr>
          <p:cNvPr id="7" name="内容占位符 6">
            <a:extLst>
              <a:ext uri="{FF2B5EF4-FFF2-40B4-BE49-F238E27FC236}">
                <a16:creationId xmlns:a16="http://schemas.microsoft.com/office/drawing/2014/main" id="{466D7483-4975-454C-8DE9-466DF10DA3A5}"/>
              </a:ext>
            </a:extLst>
          </p:cNvPr>
          <p:cNvSpPr>
            <a:spLocks noGrp="1"/>
          </p:cNvSpPr>
          <p:nvPr>
            <p:ph idx="1"/>
          </p:nvPr>
        </p:nvSpPr>
        <p:spPr>
          <a:xfrm>
            <a:off x="356146" y="1015372"/>
            <a:ext cx="8258709" cy="1337932"/>
          </a:xfrm>
        </p:spPr>
        <p:txBody>
          <a:bodyPr>
            <a:normAutofit/>
          </a:bodyPr>
          <a:lstStyle/>
          <a:p>
            <a:r>
              <a:rPr lang="en-US" altLang="zh-CN" sz="2000" dirty="0"/>
              <a:t>Cuts only supports a </a:t>
            </a:r>
            <a:r>
              <a:rPr lang="en-US" altLang="zh-CN" sz="2000" u="sng" dirty="0"/>
              <a:t>single-output</a:t>
            </a:r>
            <a:r>
              <a:rPr lang="en-US" altLang="zh-CN" sz="2000" dirty="0"/>
              <a:t> substructure</a:t>
            </a:r>
          </a:p>
          <a:p>
            <a:r>
              <a:rPr lang="en-HK" altLang="zh-CN" sz="2000" dirty="0"/>
              <a:t>Scale of cuts is small</a:t>
            </a:r>
          </a:p>
          <a:p>
            <a:pPr marL="0" indent="0">
              <a:buNone/>
            </a:pPr>
            <a:r>
              <a:rPr lang="en-HK" altLang="zh-CN" sz="2000" dirty="0">
                <a:sym typeface="Wingdings" panose="05000000000000000000" pitchFamily="2" charset="2"/>
              </a:rPr>
              <a:t> Hard to apply multiple output synthesis algorithms </a:t>
            </a:r>
            <a:r>
              <a:rPr lang="en-US" altLang="zh-CN" sz="2000" dirty="0">
                <a:sym typeface="Wingdings" panose="05000000000000000000" pitchFamily="2" charset="2"/>
              </a:rPr>
              <a:t>on</a:t>
            </a:r>
            <a:r>
              <a:rPr lang="en-HK" altLang="zh-CN" sz="2000" dirty="0">
                <a:sym typeface="Wingdings" panose="05000000000000000000" pitchFamily="2" charset="2"/>
              </a:rPr>
              <a:t> cuts.</a:t>
            </a:r>
            <a:endParaRPr lang="en-HK" altLang="zh-CN" sz="2000" dirty="0"/>
          </a:p>
        </p:txBody>
      </p:sp>
    </p:spTree>
    <p:extLst>
      <p:ext uri="{BB962C8B-B14F-4D97-AF65-F5344CB8AC3E}">
        <p14:creationId xmlns:p14="http://schemas.microsoft.com/office/powerpoint/2010/main" val="247017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6" y="584877"/>
            <a:ext cx="6821167" cy="413124"/>
          </a:xfrm>
        </p:spPr>
        <p:txBody>
          <a:bodyPr>
            <a:noAutofit/>
          </a:bodyPr>
          <a:lstStyle/>
          <a:p>
            <a:r>
              <a:rPr lang="en-US" altLang="zh-CN" sz="3200" dirty="0"/>
              <a:t>Maximum Fanout-Free Window (MFFW)</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8</a:t>
            </a:fld>
            <a:endParaRPr lang="en-US"/>
          </a:p>
        </p:txBody>
      </p:sp>
      <p:sp>
        <p:nvSpPr>
          <p:cNvPr id="7" name="内容占位符 6">
            <a:extLst>
              <a:ext uri="{FF2B5EF4-FFF2-40B4-BE49-F238E27FC236}">
                <a16:creationId xmlns:a16="http://schemas.microsoft.com/office/drawing/2014/main" id="{466D7483-4975-454C-8DE9-466DF10DA3A5}"/>
              </a:ext>
            </a:extLst>
          </p:cNvPr>
          <p:cNvSpPr>
            <a:spLocks noGrp="1"/>
          </p:cNvSpPr>
          <p:nvPr>
            <p:ph idx="1"/>
          </p:nvPr>
        </p:nvSpPr>
        <p:spPr>
          <a:xfrm>
            <a:off x="356147" y="1015372"/>
            <a:ext cx="6971816" cy="737952"/>
          </a:xfrm>
        </p:spPr>
        <p:txBody>
          <a:bodyPr>
            <a:normAutofit fontScale="92500"/>
          </a:bodyPr>
          <a:lstStyle/>
          <a:p>
            <a:r>
              <a:rPr lang="en-US" altLang="zh-CN" sz="2000" dirty="0"/>
              <a:t>Expand upon cuts and enable </a:t>
            </a:r>
            <a:r>
              <a:rPr lang="en-US" altLang="zh-CN" sz="2000" u="sng" dirty="0"/>
              <a:t>multiple outputs</a:t>
            </a:r>
          </a:p>
          <a:p>
            <a:r>
              <a:rPr lang="en-HK" sz="2000" dirty="0"/>
              <a:t>An MFFW contains </a:t>
            </a:r>
            <a:r>
              <a:rPr lang="en-HK" sz="2000" u="sng" dirty="0">
                <a:solidFill>
                  <a:srgbClr val="FF0000"/>
                </a:solidFill>
              </a:rPr>
              <a:t>all</a:t>
            </a:r>
            <a:r>
              <a:rPr lang="en-HK" sz="2000" dirty="0"/>
              <a:t> nodes that can be expressed by input nodes</a:t>
            </a:r>
          </a:p>
        </p:txBody>
      </p:sp>
      <p:sp>
        <p:nvSpPr>
          <p:cNvPr id="9" name="椭圆 8">
            <a:extLst>
              <a:ext uri="{FF2B5EF4-FFF2-40B4-BE49-F238E27FC236}">
                <a16:creationId xmlns:a16="http://schemas.microsoft.com/office/drawing/2014/main" id="{93917911-5199-4074-9483-64E936A30DFF}"/>
              </a:ext>
            </a:extLst>
          </p:cNvPr>
          <p:cNvSpPr>
            <a:spLocks noChangeAspect="1"/>
          </p:cNvSpPr>
          <p:nvPr/>
        </p:nvSpPr>
        <p:spPr>
          <a:xfrm>
            <a:off x="1076224" y="4233674"/>
            <a:ext cx="397616" cy="40173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1</a:t>
            </a:r>
          </a:p>
        </p:txBody>
      </p:sp>
      <p:sp>
        <p:nvSpPr>
          <p:cNvPr id="10" name="椭圆 9">
            <a:extLst>
              <a:ext uri="{FF2B5EF4-FFF2-40B4-BE49-F238E27FC236}">
                <a16:creationId xmlns:a16="http://schemas.microsoft.com/office/drawing/2014/main" id="{815EFAF4-4DBD-49FC-A928-CBC7EA994F0E}"/>
              </a:ext>
            </a:extLst>
          </p:cNvPr>
          <p:cNvSpPr>
            <a:spLocks noChangeAspect="1"/>
          </p:cNvSpPr>
          <p:nvPr/>
        </p:nvSpPr>
        <p:spPr>
          <a:xfrm>
            <a:off x="1964682" y="4233672"/>
            <a:ext cx="397616" cy="40173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2</a:t>
            </a:r>
          </a:p>
        </p:txBody>
      </p:sp>
      <p:sp>
        <p:nvSpPr>
          <p:cNvPr id="11" name="椭圆 10">
            <a:extLst>
              <a:ext uri="{FF2B5EF4-FFF2-40B4-BE49-F238E27FC236}">
                <a16:creationId xmlns:a16="http://schemas.microsoft.com/office/drawing/2014/main" id="{28B5E71C-5360-4332-B8C7-429425F1F5A5}"/>
              </a:ext>
            </a:extLst>
          </p:cNvPr>
          <p:cNvSpPr>
            <a:spLocks noChangeAspect="1"/>
          </p:cNvSpPr>
          <p:nvPr/>
        </p:nvSpPr>
        <p:spPr>
          <a:xfrm>
            <a:off x="2805681" y="4233672"/>
            <a:ext cx="397616" cy="40173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3</a:t>
            </a:r>
          </a:p>
        </p:txBody>
      </p:sp>
      <p:sp>
        <p:nvSpPr>
          <p:cNvPr id="12" name="椭圆 11">
            <a:extLst>
              <a:ext uri="{FF2B5EF4-FFF2-40B4-BE49-F238E27FC236}">
                <a16:creationId xmlns:a16="http://schemas.microsoft.com/office/drawing/2014/main" id="{31BE755E-B4D6-48C3-B688-85C29959471E}"/>
              </a:ext>
            </a:extLst>
          </p:cNvPr>
          <p:cNvSpPr>
            <a:spLocks noChangeAspect="1"/>
          </p:cNvSpPr>
          <p:nvPr/>
        </p:nvSpPr>
        <p:spPr>
          <a:xfrm>
            <a:off x="3617775" y="4233672"/>
            <a:ext cx="397616" cy="40173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4</a:t>
            </a:r>
          </a:p>
        </p:txBody>
      </p:sp>
      <p:sp>
        <p:nvSpPr>
          <p:cNvPr id="13" name="椭圆 12">
            <a:extLst>
              <a:ext uri="{FF2B5EF4-FFF2-40B4-BE49-F238E27FC236}">
                <a16:creationId xmlns:a16="http://schemas.microsoft.com/office/drawing/2014/main" id="{8F5155B9-BDB3-4835-87AD-3C92B907304A}"/>
              </a:ext>
            </a:extLst>
          </p:cNvPr>
          <p:cNvSpPr>
            <a:spLocks noChangeAspect="1"/>
          </p:cNvSpPr>
          <p:nvPr/>
        </p:nvSpPr>
        <p:spPr>
          <a:xfrm>
            <a:off x="2386708" y="3410208"/>
            <a:ext cx="397616" cy="4017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HK" dirty="0">
                <a:solidFill>
                  <a:schemeClr val="bg1"/>
                </a:solidFill>
              </a:rPr>
              <a:t>5</a:t>
            </a:r>
            <a:endParaRPr lang="en-HK" baseline="-25000" dirty="0">
              <a:solidFill>
                <a:schemeClr val="bg1"/>
              </a:solidFill>
            </a:endParaRPr>
          </a:p>
        </p:txBody>
      </p:sp>
      <p:sp>
        <p:nvSpPr>
          <p:cNvPr id="14" name="椭圆 13">
            <a:extLst>
              <a:ext uri="{FF2B5EF4-FFF2-40B4-BE49-F238E27FC236}">
                <a16:creationId xmlns:a16="http://schemas.microsoft.com/office/drawing/2014/main" id="{C466800B-ECCF-4EAB-86B4-29CADB800C4B}"/>
              </a:ext>
            </a:extLst>
          </p:cNvPr>
          <p:cNvSpPr>
            <a:spLocks noChangeAspect="1"/>
          </p:cNvSpPr>
          <p:nvPr/>
        </p:nvSpPr>
        <p:spPr>
          <a:xfrm>
            <a:off x="1389014" y="3381569"/>
            <a:ext cx="397616" cy="4017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7</a:t>
            </a:r>
            <a:endParaRPr lang="en-HK" baseline="-25000" dirty="0">
              <a:solidFill>
                <a:schemeClr val="tx1"/>
              </a:solidFill>
            </a:endParaRPr>
          </a:p>
        </p:txBody>
      </p:sp>
      <p:sp>
        <p:nvSpPr>
          <p:cNvPr id="16" name="椭圆 15">
            <a:extLst>
              <a:ext uri="{FF2B5EF4-FFF2-40B4-BE49-F238E27FC236}">
                <a16:creationId xmlns:a16="http://schemas.microsoft.com/office/drawing/2014/main" id="{9C56A5BE-D969-4C3F-9579-F76E2223E06E}"/>
              </a:ext>
            </a:extLst>
          </p:cNvPr>
          <p:cNvSpPr>
            <a:spLocks noChangeAspect="1"/>
          </p:cNvSpPr>
          <p:nvPr/>
        </p:nvSpPr>
        <p:spPr>
          <a:xfrm>
            <a:off x="3418966" y="3410208"/>
            <a:ext cx="397616" cy="4017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6</a:t>
            </a:r>
            <a:endParaRPr lang="en-HK" baseline="-25000" dirty="0">
              <a:solidFill>
                <a:schemeClr val="tx1"/>
              </a:solidFill>
            </a:endParaRPr>
          </a:p>
        </p:txBody>
      </p:sp>
      <p:sp>
        <p:nvSpPr>
          <p:cNvPr id="17" name="椭圆 16">
            <a:extLst>
              <a:ext uri="{FF2B5EF4-FFF2-40B4-BE49-F238E27FC236}">
                <a16:creationId xmlns:a16="http://schemas.microsoft.com/office/drawing/2014/main" id="{E4632273-EA08-4437-98FA-165CF1CD7BB2}"/>
              </a:ext>
            </a:extLst>
          </p:cNvPr>
          <p:cNvSpPr>
            <a:spLocks noChangeAspect="1"/>
          </p:cNvSpPr>
          <p:nvPr/>
        </p:nvSpPr>
        <p:spPr>
          <a:xfrm>
            <a:off x="2054432" y="2693399"/>
            <a:ext cx="397616" cy="4017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8</a:t>
            </a:r>
            <a:endParaRPr lang="en-HK" baseline="-25000" dirty="0">
              <a:solidFill>
                <a:schemeClr val="tx1"/>
              </a:solidFill>
            </a:endParaRPr>
          </a:p>
        </p:txBody>
      </p:sp>
      <p:sp>
        <p:nvSpPr>
          <p:cNvPr id="18" name="椭圆 17">
            <a:extLst>
              <a:ext uri="{FF2B5EF4-FFF2-40B4-BE49-F238E27FC236}">
                <a16:creationId xmlns:a16="http://schemas.microsoft.com/office/drawing/2014/main" id="{E0BA002D-563F-4262-A3E0-D4DF2BB75994}"/>
              </a:ext>
            </a:extLst>
          </p:cNvPr>
          <p:cNvSpPr>
            <a:spLocks noChangeAspect="1"/>
          </p:cNvSpPr>
          <p:nvPr/>
        </p:nvSpPr>
        <p:spPr>
          <a:xfrm>
            <a:off x="1529592" y="2262522"/>
            <a:ext cx="397616" cy="4017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9</a:t>
            </a:r>
            <a:endParaRPr lang="en-HK" baseline="-25000" dirty="0">
              <a:solidFill>
                <a:schemeClr val="tx1"/>
              </a:solidFill>
            </a:endParaRPr>
          </a:p>
        </p:txBody>
      </p:sp>
      <p:sp>
        <p:nvSpPr>
          <p:cNvPr id="19" name="椭圆 18">
            <a:extLst>
              <a:ext uri="{FF2B5EF4-FFF2-40B4-BE49-F238E27FC236}">
                <a16:creationId xmlns:a16="http://schemas.microsoft.com/office/drawing/2014/main" id="{C1C2B7DD-5E40-4E43-9075-F56F12C35846}"/>
              </a:ext>
            </a:extLst>
          </p:cNvPr>
          <p:cNvSpPr>
            <a:spLocks noChangeAspect="1"/>
          </p:cNvSpPr>
          <p:nvPr/>
        </p:nvSpPr>
        <p:spPr>
          <a:xfrm>
            <a:off x="3121993" y="2210539"/>
            <a:ext cx="397616" cy="4017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HK" dirty="0">
                <a:solidFill>
                  <a:schemeClr val="bg1"/>
                </a:solidFill>
              </a:rPr>
              <a:t>10</a:t>
            </a:r>
          </a:p>
        </p:txBody>
      </p:sp>
      <p:cxnSp>
        <p:nvCxnSpPr>
          <p:cNvPr id="20" name="直接箭头连接符 19">
            <a:extLst>
              <a:ext uri="{FF2B5EF4-FFF2-40B4-BE49-F238E27FC236}">
                <a16:creationId xmlns:a16="http://schemas.microsoft.com/office/drawing/2014/main" id="{9F64D2E3-07AD-4E68-BC2A-CFC191F72438}"/>
              </a:ext>
            </a:extLst>
          </p:cNvPr>
          <p:cNvCxnSpPr>
            <a:cxnSpLocks/>
            <a:stCxn id="11" idx="1"/>
            <a:endCxn id="14" idx="5"/>
          </p:cNvCxnSpPr>
          <p:nvPr/>
        </p:nvCxnSpPr>
        <p:spPr>
          <a:xfrm flipH="1" flipV="1">
            <a:off x="1728401" y="3724473"/>
            <a:ext cx="1135510" cy="5680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9AFC1B52-EEB3-4FC8-9BD9-086F2FD53FEF}"/>
              </a:ext>
            </a:extLst>
          </p:cNvPr>
          <p:cNvCxnSpPr>
            <a:cxnSpLocks/>
            <a:stCxn id="14" idx="0"/>
            <a:endCxn id="18" idx="4"/>
          </p:cNvCxnSpPr>
          <p:nvPr/>
        </p:nvCxnSpPr>
        <p:spPr>
          <a:xfrm flipV="1">
            <a:off x="1587822" y="2664260"/>
            <a:ext cx="140579" cy="7173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C597EEE3-87AB-4918-A7C4-FA88FD9FA142}"/>
              </a:ext>
            </a:extLst>
          </p:cNvPr>
          <p:cNvCxnSpPr>
            <a:cxnSpLocks/>
            <a:stCxn id="17" idx="1"/>
            <a:endCxn id="18" idx="5"/>
          </p:cNvCxnSpPr>
          <p:nvPr/>
        </p:nvCxnSpPr>
        <p:spPr>
          <a:xfrm flipH="1" flipV="1">
            <a:off x="1868980" y="2605427"/>
            <a:ext cx="243683" cy="1468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60E1DBCA-6EB9-4F03-A0F1-DA3ADF587FE4}"/>
              </a:ext>
            </a:extLst>
          </p:cNvPr>
          <p:cNvCxnSpPr>
            <a:cxnSpLocks/>
            <a:stCxn id="18" idx="0"/>
          </p:cNvCxnSpPr>
          <p:nvPr/>
        </p:nvCxnSpPr>
        <p:spPr>
          <a:xfrm flipH="1" flipV="1">
            <a:off x="1728400" y="1965359"/>
            <a:ext cx="1" cy="2971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235CD74A-931A-4F5A-BDAB-651366601373}"/>
              </a:ext>
            </a:extLst>
          </p:cNvPr>
          <p:cNvCxnSpPr>
            <a:cxnSpLocks/>
          </p:cNvCxnSpPr>
          <p:nvPr/>
        </p:nvCxnSpPr>
        <p:spPr>
          <a:xfrm flipV="1">
            <a:off x="3320801" y="1965359"/>
            <a:ext cx="0" cy="2451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任意多边形: 形状 24">
            <a:extLst>
              <a:ext uri="{FF2B5EF4-FFF2-40B4-BE49-F238E27FC236}">
                <a16:creationId xmlns:a16="http://schemas.microsoft.com/office/drawing/2014/main" id="{E2D8D569-3293-4921-AF80-98C3F3F65C61}"/>
              </a:ext>
            </a:extLst>
          </p:cNvPr>
          <p:cNvSpPr/>
          <p:nvPr/>
        </p:nvSpPr>
        <p:spPr>
          <a:xfrm flipV="1">
            <a:off x="1146785" y="3714761"/>
            <a:ext cx="280680" cy="56803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6" name="任意多边形: 形状 25">
            <a:extLst>
              <a:ext uri="{FF2B5EF4-FFF2-40B4-BE49-F238E27FC236}">
                <a16:creationId xmlns:a16="http://schemas.microsoft.com/office/drawing/2014/main" id="{46E01172-2AD2-4E92-9104-C411EA3FAA3F}"/>
              </a:ext>
            </a:extLst>
          </p:cNvPr>
          <p:cNvSpPr/>
          <p:nvPr/>
        </p:nvSpPr>
        <p:spPr>
          <a:xfrm flipH="1" flipV="1">
            <a:off x="2452032" y="2913599"/>
            <a:ext cx="1181920" cy="1441479"/>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7" name="任意多边形: 形状 26">
            <a:extLst>
              <a:ext uri="{FF2B5EF4-FFF2-40B4-BE49-F238E27FC236}">
                <a16:creationId xmlns:a16="http://schemas.microsoft.com/office/drawing/2014/main" id="{66212E03-D960-463D-A573-63E0C2CD4C67}"/>
              </a:ext>
            </a:extLst>
          </p:cNvPr>
          <p:cNvSpPr/>
          <p:nvPr/>
        </p:nvSpPr>
        <p:spPr>
          <a:xfrm flipV="1">
            <a:off x="2311820" y="3805473"/>
            <a:ext cx="251156" cy="50644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8" name="任意多边形: 形状 27">
            <a:extLst>
              <a:ext uri="{FF2B5EF4-FFF2-40B4-BE49-F238E27FC236}">
                <a16:creationId xmlns:a16="http://schemas.microsoft.com/office/drawing/2014/main" id="{D26794E2-DCF2-4FBD-949F-5FD79E3F6C86}"/>
              </a:ext>
            </a:extLst>
          </p:cNvPr>
          <p:cNvSpPr/>
          <p:nvPr/>
        </p:nvSpPr>
        <p:spPr>
          <a:xfrm flipV="1">
            <a:off x="1430446" y="3770362"/>
            <a:ext cx="1035849" cy="52214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29" name="任意多边形: 形状 28">
            <a:extLst>
              <a:ext uri="{FF2B5EF4-FFF2-40B4-BE49-F238E27FC236}">
                <a16:creationId xmlns:a16="http://schemas.microsoft.com/office/drawing/2014/main" id="{07445666-A8E6-422C-9490-33BE55E21F0C}"/>
              </a:ext>
            </a:extLst>
          </p:cNvPr>
          <p:cNvSpPr/>
          <p:nvPr/>
        </p:nvSpPr>
        <p:spPr>
          <a:xfrm flipV="1">
            <a:off x="3121992" y="3811945"/>
            <a:ext cx="478904" cy="47016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30" name="任意多边形: 形状 29">
            <a:extLst>
              <a:ext uri="{FF2B5EF4-FFF2-40B4-BE49-F238E27FC236}">
                <a16:creationId xmlns:a16="http://schemas.microsoft.com/office/drawing/2014/main" id="{D9E2EE63-25C1-4965-A3DA-045DB030F301}"/>
              </a:ext>
            </a:extLst>
          </p:cNvPr>
          <p:cNvSpPr/>
          <p:nvPr/>
        </p:nvSpPr>
        <p:spPr>
          <a:xfrm flipH="1" flipV="1">
            <a:off x="2253225" y="3095136"/>
            <a:ext cx="173287" cy="38684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31" name="任意多边形: 形状 30">
            <a:extLst>
              <a:ext uri="{FF2B5EF4-FFF2-40B4-BE49-F238E27FC236}">
                <a16:creationId xmlns:a16="http://schemas.microsoft.com/office/drawing/2014/main" id="{C98B504D-F3A1-4618-BF0B-E0F153CF2F53}"/>
              </a:ext>
            </a:extLst>
          </p:cNvPr>
          <p:cNvSpPr/>
          <p:nvPr/>
        </p:nvSpPr>
        <p:spPr>
          <a:xfrm flipH="1" flipV="1">
            <a:off x="3402498" y="2592171"/>
            <a:ext cx="233991" cy="81480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32" name="任意多边形: 形状 31">
            <a:extLst>
              <a:ext uri="{FF2B5EF4-FFF2-40B4-BE49-F238E27FC236}">
                <a16:creationId xmlns:a16="http://schemas.microsoft.com/office/drawing/2014/main" id="{2CF7826B-F0BF-414C-B4A1-843173EBEF77}"/>
              </a:ext>
            </a:extLst>
          </p:cNvPr>
          <p:cNvSpPr/>
          <p:nvPr/>
        </p:nvSpPr>
        <p:spPr>
          <a:xfrm flipV="1">
            <a:off x="2711217" y="2592170"/>
            <a:ext cx="525119" cy="85962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33" name="任意多边形: 形状 32">
            <a:extLst>
              <a:ext uri="{FF2B5EF4-FFF2-40B4-BE49-F238E27FC236}">
                <a16:creationId xmlns:a16="http://schemas.microsoft.com/office/drawing/2014/main" id="{004388E1-35E8-4D77-9EE9-2AA855445FD6}"/>
              </a:ext>
            </a:extLst>
          </p:cNvPr>
          <p:cNvSpPr/>
          <p:nvPr/>
        </p:nvSpPr>
        <p:spPr>
          <a:xfrm flipH="1" flipV="1">
            <a:off x="3725996" y="3783306"/>
            <a:ext cx="117813" cy="46331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35" name="椭圆 34">
            <a:extLst>
              <a:ext uri="{FF2B5EF4-FFF2-40B4-BE49-F238E27FC236}">
                <a16:creationId xmlns:a16="http://schemas.microsoft.com/office/drawing/2014/main" id="{9EF65665-5F98-4BE6-832D-2E15E058FE21}"/>
              </a:ext>
            </a:extLst>
          </p:cNvPr>
          <p:cNvSpPr>
            <a:spLocks noChangeAspect="1"/>
          </p:cNvSpPr>
          <p:nvPr/>
        </p:nvSpPr>
        <p:spPr>
          <a:xfrm>
            <a:off x="4678194" y="4221847"/>
            <a:ext cx="397616" cy="40173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1</a:t>
            </a:r>
          </a:p>
        </p:txBody>
      </p:sp>
      <p:sp>
        <p:nvSpPr>
          <p:cNvPr id="36" name="椭圆 35">
            <a:extLst>
              <a:ext uri="{FF2B5EF4-FFF2-40B4-BE49-F238E27FC236}">
                <a16:creationId xmlns:a16="http://schemas.microsoft.com/office/drawing/2014/main" id="{B3FA5621-3184-4933-BE99-0218B657E55C}"/>
              </a:ext>
            </a:extLst>
          </p:cNvPr>
          <p:cNvSpPr>
            <a:spLocks noChangeAspect="1"/>
          </p:cNvSpPr>
          <p:nvPr/>
        </p:nvSpPr>
        <p:spPr>
          <a:xfrm>
            <a:off x="5566652" y="4221845"/>
            <a:ext cx="397616" cy="40173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2</a:t>
            </a:r>
          </a:p>
        </p:txBody>
      </p:sp>
      <p:sp>
        <p:nvSpPr>
          <p:cNvPr id="37" name="椭圆 36">
            <a:extLst>
              <a:ext uri="{FF2B5EF4-FFF2-40B4-BE49-F238E27FC236}">
                <a16:creationId xmlns:a16="http://schemas.microsoft.com/office/drawing/2014/main" id="{6ECEE30D-F161-431A-BB7E-B81CA2C4505D}"/>
              </a:ext>
            </a:extLst>
          </p:cNvPr>
          <p:cNvSpPr>
            <a:spLocks noChangeAspect="1"/>
          </p:cNvSpPr>
          <p:nvPr/>
        </p:nvSpPr>
        <p:spPr>
          <a:xfrm>
            <a:off x="6407651" y="4221845"/>
            <a:ext cx="397616" cy="40173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3</a:t>
            </a:r>
          </a:p>
        </p:txBody>
      </p:sp>
      <p:sp>
        <p:nvSpPr>
          <p:cNvPr id="38" name="椭圆 37">
            <a:extLst>
              <a:ext uri="{FF2B5EF4-FFF2-40B4-BE49-F238E27FC236}">
                <a16:creationId xmlns:a16="http://schemas.microsoft.com/office/drawing/2014/main" id="{147D8E2E-23A4-45FA-85BA-2A8FD8AE0181}"/>
              </a:ext>
            </a:extLst>
          </p:cNvPr>
          <p:cNvSpPr>
            <a:spLocks noChangeAspect="1"/>
          </p:cNvSpPr>
          <p:nvPr/>
        </p:nvSpPr>
        <p:spPr>
          <a:xfrm>
            <a:off x="7219745" y="4221845"/>
            <a:ext cx="397616" cy="40173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I</a:t>
            </a:r>
            <a:r>
              <a:rPr lang="en-HK" baseline="-25000" dirty="0">
                <a:solidFill>
                  <a:schemeClr val="tx1"/>
                </a:solidFill>
              </a:rPr>
              <a:t>4</a:t>
            </a:r>
          </a:p>
        </p:txBody>
      </p:sp>
      <p:sp>
        <p:nvSpPr>
          <p:cNvPr id="39" name="椭圆 38">
            <a:extLst>
              <a:ext uri="{FF2B5EF4-FFF2-40B4-BE49-F238E27FC236}">
                <a16:creationId xmlns:a16="http://schemas.microsoft.com/office/drawing/2014/main" id="{AF7D8C7B-8931-4EC6-B86C-6CD4F6DE917A}"/>
              </a:ext>
            </a:extLst>
          </p:cNvPr>
          <p:cNvSpPr>
            <a:spLocks noChangeAspect="1"/>
          </p:cNvSpPr>
          <p:nvPr/>
        </p:nvSpPr>
        <p:spPr>
          <a:xfrm>
            <a:off x="5988678" y="3398381"/>
            <a:ext cx="397616" cy="4017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5</a:t>
            </a:r>
            <a:endParaRPr lang="en-HK" baseline="-25000" dirty="0">
              <a:solidFill>
                <a:schemeClr val="tx1"/>
              </a:solidFill>
            </a:endParaRPr>
          </a:p>
        </p:txBody>
      </p:sp>
      <p:sp>
        <p:nvSpPr>
          <p:cNvPr id="40" name="椭圆 39">
            <a:extLst>
              <a:ext uri="{FF2B5EF4-FFF2-40B4-BE49-F238E27FC236}">
                <a16:creationId xmlns:a16="http://schemas.microsoft.com/office/drawing/2014/main" id="{A15A93AC-E05A-4F8D-83C6-21BE6299510B}"/>
              </a:ext>
            </a:extLst>
          </p:cNvPr>
          <p:cNvSpPr>
            <a:spLocks noChangeAspect="1"/>
          </p:cNvSpPr>
          <p:nvPr/>
        </p:nvSpPr>
        <p:spPr>
          <a:xfrm>
            <a:off x="4990984" y="3369742"/>
            <a:ext cx="397616" cy="4017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7</a:t>
            </a:r>
            <a:endParaRPr lang="en-HK" baseline="-25000" dirty="0">
              <a:solidFill>
                <a:schemeClr val="tx1"/>
              </a:solidFill>
            </a:endParaRPr>
          </a:p>
        </p:txBody>
      </p:sp>
      <p:sp>
        <p:nvSpPr>
          <p:cNvPr id="41" name="椭圆 40">
            <a:extLst>
              <a:ext uri="{FF2B5EF4-FFF2-40B4-BE49-F238E27FC236}">
                <a16:creationId xmlns:a16="http://schemas.microsoft.com/office/drawing/2014/main" id="{46AD1E35-3320-4726-AFC9-936A4D7F8402}"/>
              </a:ext>
            </a:extLst>
          </p:cNvPr>
          <p:cNvSpPr>
            <a:spLocks noChangeAspect="1"/>
          </p:cNvSpPr>
          <p:nvPr/>
        </p:nvSpPr>
        <p:spPr>
          <a:xfrm>
            <a:off x="7020936" y="3398381"/>
            <a:ext cx="397616" cy="4017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6</a:t>
            </a:r>
            <a:endParaRPr lang="en-HK" baseline="-25000" dirty="0">
              <a:solidFill>
                <a:schemeClr val="tx1"/>
              </a:solidFill>
            </a:endParaRPr>
          </a:p>
        </p:txBody>
      </p:sp>
      <p:sp>
        <p:nvSpPr>
          <p:cNvPr id="42" name="椭圆 41">
            <a:extLst>
              <a:ext uri="{FF2B5EF4-FFF2-40B4-BE49-F238E27FC236}">
                <a16:creationId xmlns:a16="http://schemas.microsoft.com/office/drawing/2014/main" id="{17ED5996-FA8D-4715-897A-3189C5100663}"/>
              </a:ext>
            </a:extLst>
          </p:cNvPr>
          <p:cNvSpPr>
            <a:spLocks noChangeAspect="1"/>
          </p:cNvSpPr>
          <p:nvPr/>
        </p:nvSpPr>
        <p:spPr>
          <a:xfrm>
            <a:off x="5656402" y="2681572"/>
            <a:ext cx="397616" cy="4017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HK" dirty="0">
                <a:solidFill>
                  <a:schemeClr val="tx1"/>
                </a:solidFill>
              </a:rPr>
              <a:t>8</a:t>
            </a:r>
            <a:endParaRPr lang="en-HK" baseline="-25000" dirty="0">
              <a:solidFill>
                <a:schemeClr val="tx1"/>
              </a:solidFill>
            </a:endParaRPr>
          </a:p>
        </p:txBody>
      </p:sp>
      <p:sp>
        <p:nvSpPr>
          <p:cNvPr id="43" name="椭圆 42">
            <a:extLst>
              <a:ext uri="{FF2B5EF4-FFF2-40B4-BE49-F238E27FC236}">
                <a16:creationId xmlns:a16="http://schemas.microsoft.com/office/drawing/2014/main" id="{E71370DB-E47C-4669-8B9F-2B9A33D69A64}"/>
              </a:ext>
            </a:extLst>
          </p:cNvPr>
          <p:cNvSpPr>
            <a:spLocks noChangeAspect="1"/>
          </p:cNvSpPr>
          <p:nvPr/>
        </p:nvSpPr>
        <p:spPr>
          <a:xfrm>
            <a:off x="5131562" y="2250695"/>
            <a:ext cx="397616" cy="4017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HK">
                <a:solidFill>
                  <a:schemeClr val="bg1"/>
                </a:solidFill>
              </a:rPr>
              <a:t>9</a:t>
            </a:r>
            <a:endParaRPr lang="en-HK" dirty="0">
              <a:solidFill>
                <a:schemeClr val="bg1"/>
              </a:solidFill>
            </a:endParaRPr>
          </a:p>
        </p:txBody>
      </p:sp>
      <p:sp>
        <p:nvSpPr>
          <p:cNvPr id="44" name="椭圆 43">
            <a:extLst>
              <a:ext uri="{FF2B5EF4-FFF2-40B4-BE49-F238E27FC236}">
                <a16:creationId xmlns:a16="http://schemas.microsoft.com/office/drawing/2014/main" id="{0538933F-509D-4C9E-A899-F9BDF8A0AB37}"/>
              </a:ext>
            </a:extLst>
          </p:cNvPr>
          <p:cNvSpPr>
            <a:spLocks noChangeAspect="1"/>
          </p:cNvSpPr>
          <p:nvPr/>
        </p:nvSpPr>
        <p:spPr>
          <a:xfrm>
            <a:off x="6723963" y="2198712"/>
            <a:ext cx="397616" cy="4017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HK">
                <a:solidFill>
                  <a:schemeClr val="bg1"/>
                </a:solidFill>
              </a:rPr>
              <a:t>10</a:t>
            </a:r>
            <a:endParaRPr lang="en-HK" dirty="0">
              <a:solidFill>
                <a:schemeClr val="bg1"/>
              </a:solidFill>
            </a:endParaRPr>
          </a:p>
        </p:txBody>
      </p:sp>
      <p:cxnSp>
        <p:nvCxnSpPr>
          <p:cNvPr id="45" name="直接箭头连接符 44">
            <a:extLst>
              <a:ext uri="{FF2B5EF4-FFF2-40B4-BE49-F238E27FC236}">
                <a16:creationId xmlns:a16="http://schemas.microsoft.com/office/drawing/2014/main" id="{72BDAADC-1190-4B2E-A8F5-C9F692816FB0}"/>
              </a:ext>
            </a:extLst>
          </p:cNvPr>
          <p:cNvCxnSpPr>
            <a:cxnSpLocks/>
            <a:stCxn id="37" idx="1"/>
            <a:endCxn id="40" idx="5"/>
          </p:cNvCxnSpPr>
          <p:nvPr/>
        </p:nvCxnSpPr>
        <p:spPr>
          <a:xfrm flipH="1" flipV="1">
            <a:off x="5330371" y="3712646"/>
            <a:ext cx="1135510" cy="5680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D8942EEE-B69A-4778-BF36-F5EE6F9B221D}"/>
              </a:ext>
            </a:extLst>
          </p:cNvPr>
          <p:cNvCxnSpPr>
            <a:cxnSpLocks/>
            <a:stCxn id="40" idx="0"/>
            <a:endCxn id="43" idx="4"/>
          </p:cNvCxnSpPr>
          <p:nvPr/>
        </p:nvCxnSpPr>
        <p:spPr>
          <a:xfrm flipV="1">
            <a:off x="5189792" y="2652433"/>
            <a:ext cx="140579" cy="7173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A1C1F919-AFF8-4B6D-87B3-A146409B6C78}"/>
              </a:ext>
            </a:extLst>
          </p:cNvPr>
          <p:cNvCxnSpPr>
            <a:cxnSpLocks/>
            <a:stCxn id="42" idx="1"/>
            <a:endCxn id="43" idx="5"/>
          </p:cNvCxnSpPr>
          <p:nvPr/>
        </p:nvCxnSpPr>
        <p:spPr>
          <a:xfrm flipH="1" flipV="1">
            <a:off x="5470950" y="2593600"/>
            <a:ext cx="243683" cy="1468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5EDCCBC5-2A7A-4179-B1CB-30DDA1236BE2}"/>
              </a:ext>
            </a:extLst>
          </p:cNvPr>
          <p:cNvCxnSpPr>
            <a:cxnSpLocks/>
            <a:stCxn id="43" idx="0"/>
          </p:cNvCxnSpPr>
          <p:nvPr/>
        </p:nvCxnSpPr>
        <p:spPr>
          <a:xfrm flipH="1" flipV="1">
            <a:off x="5330370" y="1953532"/>
            <a:ext cx="1" cy="2971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09DAE243-80F6-4CDA-BA7E-1B08C50474EB}"/>
              </a:ext>
            </a:extLst>
          </p:cNvPr>
          <p:cNvCxnSpPr>
            <a:cxnSpLocks/>
          </p:cNvCxnSpPr>
          <p:nvPr/>
        </p:nvCxnSpPr>
        <p:spPr>
          <a:xfrm flipV="1">
            <a:off x="6922771" y="1953532"/>
            <a:ext cx="0" cy="2451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任意多边形: 形状 49">
            <a:extLst>
              <a:ext uri="{FF2B5EF4-FFF2-40B4-BE49-F238E27FC236}">
                <a16:creationId xmlns:a16="http://schemas.microsoft.com/office/drawing/2014/main" id="{293DADD9-9088-4B7A-9BD1-F13F31666DD5}"/>
              </a:ext>
            </a:extLst>
          </p:cNvPr>
          <p:cNvSpPr/>
          <p:nvPr/>
        </p:nvSpPr>
        <p:spPr>
          <a:xfrm flipV="1">
            <a:off x="4748755" y="3702934"/>
            <a:ext cx="280680" cy="56803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Lst>
            <a:ahLst/>
            <a:cxnLst>
              <a:cxn ang="0">
                <a:pos x="connsiteX0" y="connsiteY0"/>
              </a:cxn>
              <a:cxn ang="0">
                <a:pos x="connsiteX1" y="connsiteY1"/>
              </a:cxn>
            </a:cxnLst>
            <a:rect l="l" t="t" r="r" b="b"/>
            <a:pathLst>
              <a:path w="1777578" h="607593">
                <a:moveTo>
                  <a:pt x="0" y="0"/>
                </a:moveTo>
                <a:cubicBezTo>
                  <a:pt x="359020" y="403741"/>
                  <a:pt x="656331" y="399154"/>
                  <a:pt x="1777578" y="607593"/>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51" name="任意多边形: 形状 50">
            <a:extLst>
              <a:ext uri="{FF2B5EF4-FFF2-40B4-BE49-F238E27FC236}">
                <a16:creationId xmlns:a16="http://schemas.microsoft.com/office/drawing/2014/main" id="{F769BADA-2BFE-4CF3-8728-AC886884CC4B}"/>
              </a:ext>
            </a:extLst>
          </p:cNvPr>
          <p:cNvSpPr/>
          <p:nvPr/>
        </p:nvSpPr>
        <p:spPr>
          <a:xfrm flipH="1" flipV="1">
            <a:off x="6054002" y="2901772"/>
            <a:ext cx="1181920" cy="1441479"/>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Lst>
            <a:ahLst/>
            <a:cxnLst>
              <a:cxn ang="0">
                <a:pos x="connsiteX0" y="connsiteY0"/>
              </a:cxn>
              <a:cxn ang="0">
                <a:pos x="connsiteX1" y="connsiteY1"/>
              </a:cxn>
            </a:cxnLst>
            <a:rect l="l" t="t" r="r" b="b"/>
            <a:pathLst>
              <a:path w="1802512" h="581336">
                <a:moveTo>
                  <a:pt x="0" y="0"/>
                </a:moveTo>
                <a:cubicBezTo>
                  <a:pt x="584557" y="314878"/>
                  <a:pt x="957630" y="424751"/>
                  <a:pt x="1802512" y="58133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52" name="任意多边形: 形状 51">
            <a:extLst>
              <a:ext uri="{FF2B5EF4-FFF2-40B4-BE49-F238E27FC236}">
                <a16:creationId xmlns:a16="http://schemas.microsoft.com/office/drawing/2014/main" id="{E335BF6D-5EC5-4A32-813B-3072C0E78AA6}"/>
              </a:ext>
            </a:extLst>
          </p:cNvPr>
          <p:cNvSpPr/>
          <p:nvPr/>
        </p:nvSpPr>
        <p:spPr>
          <a:xfrm flipV="1">
            <a:off x="5913790" y="3793646"/>
            <a:ext cx="251156" cy="506444"/>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Lst>
            <a:ahLst/>
            <a:cxnLst>
              <a:cxn ang="0">
                <a:pos x="connsiteX0" y="connsiteY0"/>
              </a:cxn>
              <a:cxn ang="0">
                <a:pos x="connsiteX1" y="connsiteY1"/>
              </a:cxn>
            </a:cxnLst>
            <a:rect l="l" t="t" r="r" b="b"/>
            <a:pathLst>
              <a:path w="1645293" h="625281">
                <a:moveTo>
                  <a:pt x="0" y="0"/>
                </a:moveTo>
                <a:cubicBezTo>
                  <a:pt x="1178066" y="163067"/>
                  <a:pt x="1847897" y="316887"/>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53" name="任意多边形: 形状 52">
            <a:extLst>
              <a:ext uri="{FF2B5EF4-FFF2-40B4-BE49-F238E27FC236}">
                <a16:creationId xmlns:a16="http://schemas.microsoft.com/office/drawing/2014/main" id="{18BE97C9-5126-4613-9C5C-502457CA3CA9}"/>
              </a:ext>
            </a:extLst>
          </p:cNvPr>
          <p:cNvSpPr/>
          <p:nvPr/>
        </p:nvSpPr>
        <p:spPr>
          <a:xfrm flipV="1">
            <a:off x="5032416" y="3758535"/>
            <a:ext cx="1035849" cy="522142"/>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792432" y="125557"/>
                  <a:pt x="1113111" y="196857"/>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54" name="任意多边形: 形状 53">
            <a:extLst>
              <a:ext uri="{FF2B5EF4-FFF2-40B4-BE49-F238E27FC236}">
                <a16:creationId xmlns:a16="http://schemas.microsoft.com/office/drawing/2014/main" id="{9BFF566C-AF14-4A6C-915D-E43E7B8B963B}"/>
              </a:ext>
            </a:extLst>
          </p:cNvPr>
          <p:cNvSpPr/>
          <p:nvPr/>
        </p:nvSpPr>
        <p:spPr>
          <a:xfrm flipV="1">
            <a:off x="6723962" y="3800118"/>
            <a:ext cx="478904" cy="470168"/>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Lst>
            <a:ahLst/>
            <a:cxnLst>
              <a:cxn ang="0">
                <a:pos x="connsiteX0" y="connsiteY0"/>
              </a:cxn>
              <a:cxn ang="0">
                <a:pos x="connsiteX1" y="connsiteY1"/>
              </a:cxn>
            </a:cxnLst>
            <a:rect l="l" t="t" r="r" b="b"/>
            <a:pathLst>
              <a:path w="1647865" h="580270">
                <a:moveTo>
                  <a:pt x="0" y="0"/>
                </a:moveTo>
                <a:cubicBezTo>
                  <a:pt x="1104179" y="145525"/>
                  <a:pt x="1335788" y="284714"/>
                  <a:pt x="1647865" y="58027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55" name="任意多边形: 形状 54">
            <a:extLst>
              <a:ext uri="{FF2B5EF4-FFF2-40B4-BE49-F238E27FC236}">
                <a16:creationId xmlns:a16="http://schemas.microsoft.com/office/drawing/2014/main" id="{5CF9EE62-947C-4995-83A1-ECD7D0C97633}"/>
              </a:ext>
            </a:extLst>
          </p:cNvPr>
          <p:cNvSpPr/>
          <p:nvPr/>
        </p:nvSpPr>
        <p:spPr>
          <a:xfrm flipH="1" flipV="1">
            <a:off x="5855195" y="3083309"/>
            <a:ext cx="173287" cy="386845"/>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 name="connsiteX0" fmla="*/ 0 w 1590540"/>
              <a:gd name="connsiteY0" fmla="*/ 0 h 625281"/>
              <a:gd name="connsiteX1" fmla="*/ 1590541 w 1590540"/>
              <a:gd name="connsiteY1" fmla="*/ 625281 h 625281"/>
            </a:gdLst>
            <a:ahLst/>
            <a:cxnLst>
              <a:cxn ang="0">
                <a:pos x="connsiteX0" y="connsiteY0"/>
              </a:cxn>
              <a:cxn ang="0">
                <a:pos x="connsiteX1" y="connsiteY1"/>
              </a:cxn>
            </a:cxnLst>
            <a:rect l="l" t="t" r="r" b="b"/>
            <a:pathLst>
              <a:path w="1590540" h="625281">
                <a:moveTo>
                  <a:pt x="0" y="0"/>
                </a:moveTo>
                <a:cubicBezTo>
                  <a:pt x="1044170" y="190438"/>
                  <a:pt x="1392669" y="327836"/>
                  <a:pt x="1590541" y="625281"/>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56" name="任意多边形: 形状 55">
            <a:extLst>
              <a:ext uri="{FF2B5EF4-FFF2-40B4-BE49-F238E27FC236}">
                <a16:creationId xmlns:a16="http://schemas.microsoft.com/office/drawing/2014/main" id="{290EDD62-6743-4738-B596-16BA6D796167}"/>
              </a:ext>
            </a:extLst>
          </p:cNvPr>
          <p:cNvSpPr/>
          <p:nvPr/>
        </p:nvSpPr>
        <p:spPr>
          <a:xfrm flipH="1" flipV="1">
            <a:off x="7004468" y="2580344"/>
            <a:ext cx="233991" cy="81480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Lst>
            <a:ahLst/>
            <a:cxnLst>
              <a:cxn ang="0">
                <a:pos x="connsiteX0" y="connsiteY0"/>
              </a:cxn>
              <a:cxn ang="0">
                <a:pos x="connsiteX1" y="connsiteY1"/>
              </a:cxn>
            </a:cxnLst>
            <a:rect l="l" t="t" r="r" b="b"/>
            <a:pathLst>
              <a:path w="2629710" h="560246">
                <a:moveTo>
                  <a:pt x="-1" y="0"/>
                </a:moveTo>
                <a:cubicBezTo>
                  <a:pt x="304152" y="290140"/>
                  <a:pt x="135745" y="302513"/>
                  <a:pt x="2629710"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57" name="任意多边形: 形状 56">
            <a:extLst>
              <a:ext uri="{FF2B5EF4-FFF2-40B4-BE49-F238E27FC236}">
                <a16:creationId xmlns:a16="http://schemas.microsoft.com/office/drawing/2014/main" id="{A46FE84D-525E-4AC8-83F9-50E4E15698DC}"/>
              </a:ext>
            </a:extLst>
          </p:cNvPr>
          <p:cNvSpPr/>
          <p:nvPr/>
        </p:nvSpPr>
        <p:spPr>
          <a:xfrm flipV="1">
            <a:off x="6313187" y="2580343"/>
            <a:ext cx="525119" cy="859621"/>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 name="connsiteX0" fmla="*/ 2 w 2629713"/>
              <a:gd name="connsiteY0" fmla="*/ 0 h 560246"/>
              <a:gd name="connsiteX1" fmla="*/ 2629713 w 2629713"/>
              <a:gd name="connsiteY1" fmla="*/ 560246 h 560246"/>
              <a:gd name="connsiteX0" fmla="*/ -2 w 2629709"/>
              <a:gd name="connsiteY0" fmla="*/ 0 h 560246"/>
              <a:gd name="connsiteX1" fmla="*/ 2629709 w 2629709"/>
              <a:gd name="connsiteY1" fmla="*/ 560246 h 560246"/>
            </a:gdLst>
            <a:ahLst/>
            <a:cxnLst>
              <a:cxn ang="0">
                <a:pos x="connsiteX0" y="connsiteY0"/>
              </a:cxn>
              <a:cxn ang="0">
                <a:pos x="connsiteX1" y="connsiteY1"/>
              </a:cxn>
            </a:cxnLst>
            <a:rect l="l" t="t" r="r" b="b"/>
            <a:pathLst>
              <a:path w="2629709" h="560246">
                <a:moveTo>
                  <a:pt x="-2" y="0"/>
                </a:moveTo>
                <a:cubicBezTo>
                  <a:pt x="1958463" y="165718"/>
                  <a:pt x="2530352" y="291252"/>
                  <a:pt x="2629709"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58" name="任意多边形: 形状 57">
            <a:extLst>
              <a:ext uri="{FF2B5EF4-FFF2-40B4-BE49-F238E27FC236}">
                <a16:creationId xmlns:a16="http://schemas.microsoft.com/office/drawing/2014/main" id="{5CF586D2-A18E-4EAF-8C97-D58530D4780B}"/>
              </a:ext>
            </a:extLst>
          </p:cNvPr>
          <p:cNvSpPr/>
          <p:nvPr/>
        </p:nvSpPr>
        <p:spPr>
          <a:xfrm flipH="1" flipV="1">
            <a:off x="7327966" y="3771479"/>
            <a:ext cx="117813" cy="463310"/>
          </a:xfrm>
          <a:custGeom>
            <a:avLst/>
            <a:gdLst>
              <a:gd name="connsiteX0" fmla="*/ 0 w 1828800"/>
              <a:gd name="connsiteY0" fmla="*/ 121024 h 676836"/>
              <a:gd name="connsiteX1" fmla="*/ 999565 w 1828800"/>
              <a:gd name="connsiteY1" fmla="*/ 0 h 676836"/>
              <a:gd name="connsiteX2" fmla="*/ 1828800 w 1828800"/>
              <a:gd name="connsiteY2" fmla="*/ 676836 h 676836"/>
              <a:gd name="connsiteX0" fmla="*/ 0 w 1828800"/>
              <a:gd name="connsiteY0" fmla="*/ 0 h 555812"/>
              <a:gd name="connsiteX1" fmla="*/ 1828800 w 1828800"/>
              <a:gd name="connsiteY1" fmla="*/ 555812 h 555812"/>
              <a:gd name="connsiteX0" fmla="*/ 0 w 1828800"/>
              <a:gd name="connsiteY0" fmla="*/ 0 h 555812"/>
              <a:gd name="connsiteX1" fmla="*/ 1828800 w 1828800"/>
              <a:gd name="connsiteY1" fmla="*/ 555812 h 555812"/>
              <a:gd name="connsiteX0" fmla="*/ 0 w 1828800"/>
              <a:gd name="connsiteY0" fmla="*/ 25383 h 581195"/>
              <a:gd name="connsiteX1" fmla="*/ 1828800 w 1828800"/>
              <a:gd name="connsiteY1" fmla="*/ 581195 h 581195"/>
              <a:gd name="connsiteX0" fmla="*/ 0 w 1828800"/>
              <a:gd name="connsiteY0" fmla="*/ 15132 h 570944"/>
              <a:gd name="connsiteX1" fmla="*/ 1828800 w 1828800"/>
              <a:gd name="connsiteY1" fmla="*/ 570944 h 570944"/>
              <a:gd name="connsiteX0" fmla="*/ 620152 w 2448952"/>
              <a:gd name="connsiteY0" fmla="*/ 0 h 555812"/>
              <a:gd name="connsiteX1" fmla="*/ 2448952 w 2448952"/>
              <a:gd name="connsiteY1" fmla="*/ 555812 h 555812"/>
              <a:gd name="connsiteX0" fmla="*/ 338238 w 2167038"/>
              <a:gd name="connsiteY0" fmla="*/ 0 h 555812"/>
              <a:gd name="connsiteX1" fmla="*/ 2167038 w 2167038"/>
              <a:gd name="connsiteY1" fmla="*/ 555812 h 555812"/>
              <a:gd name="connsiteX0" fmla="*/ 0 w 1828800"/>
              <a:gd name="connsiteY0" fmla="*/ 0 h 555812"/>
              <a:gd name="connsiteX1" fmla="*/ 1828800 w 1828800"/>
              <a:gd name="connsiteY1" fmla="*/ 555812 h 555812"/>
              <a:gd name="connsiteX0" fmla="*/ 96727 w 1925527"/>
              <a:gd name="connsiteY0" fmla="*/ 0 h 555812"/>
              <a:gd name="connsiteX1" fmla="*/ 1925527 w 1925527"/>
              <a:gd name="connsiteY1" fmla="*/ 555812 h 555812"/>
              <a:gd name="connsiteX0" fmla="*/ 108711 w 1937511"/>
              <a:gd name="connsiteY0" fmla="*/ 0 h 555812"/>
              <a:gd name="connsiteX1" fmla="*/ 1937511 w 1937511"/>
              <a:gd name="connsiteY1" fmla="*/ 555812 h 555812"/>
              <a:gd name="connsiteX0" fmla="*/ 115365 w 1944165"/>
              <a:gd name="connsiteY0" fmla="*/ 0 h 555812"/>
              <a:gd name="connsiteX1" fmla="*/ 1944165 w 1944165"/>
              <a:gd name="connsiteY1" fmla="*/ 555812 h 555812"/>
              <a:gd name="connsiteX0" fmla="*/ 62876 w 1891676"/>
              <a:gd name="connsiteY0" fmla="*/ 0 h 555812"/>
              <a:gd name="connsiteX1" fmla="*/ 1891676 w 1891676"/>
              <a:gd name="connsiteY1" fmla="*/ 555812 h 555812"/>
              <a:gd name="connsiteX0" fmla="*/ 51611 w 2187879"/>
              <a:gd name="connsiteY0" fmla="*/ 0 h 563638"/>
              <a:gd name="connsiteX1" fmla="*/ 2187879 w 2187879"/>
              <a:gd name="connsiteY1" fmla="*/ 563638 h 563638"/>
              <a:gd name="connsiteX0" fmla="*/ 1483 w 2137751"/>
              <a:gd name="connsiteY0" fmla="*/ 0 h 563638"/>
              <a:gd name="connsiteX1" fmla="*/ 2137751 w 2137751"/>
              <a:gd name="connsiteY1" fmla="*/ 563638 h 563638"/>
              <a:gd name="connsiteX0" fmla="*/ 1627 w 2035414"/>
              <a:gd name="connsiteY0" fmla="*/ 0 h 553495"/>
              <a:gd name="connsiteX1" fmla="*/ 2035414 w 2035414"/>
              <a:gd name="connsiteY1" fmla="*/ 553495 h 553495"/>
              <a:gd name="connsiteX0" fmla="*/ 2153 w 1779731"/>
              <a:gd name="connsiteY0" fmla="*/ 0 h 607593"/>
              <a:gd name="connsiteX1" fmla="*/ 1779731 w 1779731"/>
              <a:gd name="connsiteY1" fmla="*/ 607593 h 607593"/>
              <a:gd name="connsiteX0" fmla="*/ 1947 w 1779525"/>
              <a:gd name="connsiteY0" fmla="*/ 0 h 607593"/>
              <a:gd name="connsiteX1" fmla="*/ 1779525 w 1779525"/>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607593"/>
              <a:gd name="connsiteX1" fmla="*/ 1777578 w 1777578"/>
              <a:gd name="connsiteY1" fmla="*/ 607593 h 607593"/>
              <a:gd name="connsiteX0" fmla="*/ 0 w 1777578"/>
              <a:gd name="connsiteY0" fmla="*/ 0 h 565582"/>
              <a:gd name="connsiteX1" fmla="*/ 1777578 w 1777578"/>
              <a:gd name="connsiteY1" fmla="*/ 565582 h 565582"/>
              <a:gd name="connsiteX0" fmla="*/ 0 w 1777578"/>
              <a:gd name="connsiteY0" fmla="*/ 0 h 565582"/>
              <a:gd name="connsiteX1" fmla="*/ 1777578 w 1777578"/>
              <a:gd name="connsiteY1" fmla="*/ 565582 h 565582"/>
              <a:gd name="connsiteX0" fmla="*/ 0 w 1802512"/>
              <a:gd name="connsiteY0" fmla="*/ 0 h 574772"/>
              <a:gd name="connsiteX1" fmla="*/ 1802512 w 1802512"/>
              <a:gd name="connsiteY1" fmla="*/ 574772 h 574772"/>
              <a:gd name="connsiteX0" fmla="*/ 0 w 1802512"/>
              <a:gd name="connsiteY0" fmla="*/ 0 h 574772"/>
              <a:gd name="connsiteX1" fmla="*/ 1802512 w 1802512"/>
              <a:gd name="connsiteY1" fmla="*/ 574772 h 574772"/>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02512"/>
              <a:gd name="connsiteY0" fmla="*/ 0 h 581336"/>
              <a:gd name="connsiteX1" fmla="*/ 1802512 w 1802512"/>
              <a:gd name="connsiteY1" fmla="*/ 581336 h 581336"/>
              <a:gd name="connsiteX0" fmla="*/ 0 w 1817380"/>
              <a:gd name="connsiteY0" fmla="*/ 0 h 581336"/>
              <a:gd name="connsiteX1" fmla="*/ 1802512 w 1817380"/>
              <a:gd name="connsiteY1" fmla="*/ 581336 h 581336"/>
              <a:gd name="connsiteX0" fmla="*/ 0 w 1652878"/>
              <a:gd name="connsiteY0" fmla="*/ 0 h 617291"/>
              <a:gd name="connsiteX1" fmla="*/ 1632936 w 1652878"/>
              <a:gd name="connsiteY1" fmla="*/ 617291 h 617291"/>
              <a:gd name="connsiteX0" fmla="*/ 0 w 1661168"/>
              <a:gd name="connsiteY0" fmla="*/ 0 h 617291"/>
              <a:gd name="connsiteX1" fmla="*/ 1632936 w 1661168"/>
              <a:gd name="connsiteY1" fmla="*/ 617291 h 617291"/>
              <a:gd name="connsiteX0" fmla="*/ 0 w 1682363"/>
              <a:gd name="connsiteY0" fmla="*/ 0 h 617291"/>
              <a:gd name="connsiteX1" fmla="*/ 1632936 w 1682363"/>
              <a:gd name="connsiteY1" fmla="*/ 617291 h 617291"/>
              <a:gd name="connsiteX0" fmla="*/ 0 w 1665604"/>
              <a:gd name="connsiteY0" fmla="*/ 0 h 617291"/>
              <a:gd name="connsiteX1" fmla="*/ 1632936 w 1665604"/>
              <a:gd name="connsiteY1" fmla="*/ 617291 h 617291"/>
              <a:gd name="connsiteX0" fmla="*/ 0 w 1739712"/>
              <a:gd name="connsiteY0" fmla="*/ 0 h 617291"/>
              <a:gd name="connsiteX1" fmla="*/ 1632936 w 1739712"/>
              <a:gd name="connsiteY1" fmla="*/ 617291 h 617291"/>
              <a:gd name="connsiteX0" fmla="*/ 0 w 1665604"/>
              <a:gd name="connsiteY0" fmla="*/ 0 h 617291"/>
              <a:gd name="connsiteX1" fmla="*/ 1632936 w 1665604"/>
              <a:gd name="connsiteY1" fmla="*/ 617291 h 617291"/>
              <a:gd name="connsiteX0" fmla="*/ 0 w 1665604"/>
              <a:gd name="connsiteY0" fmla="*/ 0 h 617291"/>
              <a:gd name="connsiteX1" fmla="*/ 1632936 w 1665604"/>
              <a:gd name="connsiteY1" fmla="*/ 617291 h 617291"/>
              <a:gd name="connsiteX0" fmla="*/ 0 w 1646206"/>
              <a:gd name="connsiteY0" fmla="*/ 0 h 617291"/>
              <a:gd name="connsiteX1" fmla="*/ 1632936 w 1646206"/>
              <a:gd name="connsiteY1" fmla="*/ 617291 h 617291"/>
              <a:gd name="connsiteX0" fmla="*/ 0 w 1685409"/>
              <a:gd name="connsiteY0" fmla="*/ 0 h 617291"/>
              <a:gd name="connsiteX1" fmla="*/ 1632936 w 1685409"/>
              <a:gd name="connsiteY1" fmla="*/ 617291 h 617291"/>
              <a:gd name="connsiteX0" fmla="*/ 0 w 1645293"/>
              <a:gd name="connsiteY0" fmla="*/ 0 h 625281"/>
              <a:gd name="connsiteX1" fmla="*/ 1590541 w 1645293"/>
              <a:gd name="connsiteY1" fmla="*/ 625281 h 625281"/>
              <a:gd name="connsiteX0" fmla="*/ 0 w 1590541"/>
              <a:gd name="connsiteY0" fmla="*/ 0 h 625281"/>
              <a:gd name="connsiteX1" fmla="*/ 1590541 w 1590541"/>
              <a:gd name="connsiteY1" fmla="*/ 625281 h 625281"/>
              <a:gd name="connsiteX0" fmla="*/ 0 w 1590541"/>
              <a:gd name="connsiteY0" fmla="*/ 0 h 625281"/>
              <a:gd name="connsiteX1" fmla="*/ 1590541 w 1590541"/>
              <a:gd name="connsiteY1" fmla="*/ 625281 h 625281"/>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0 w 1647865"/>
              <a:gd name="connsiteY0" fmla="*/ 0 h 580270"/>
              <a:gd name="connsiteX1" fmla="*/ 1647865 w 1647865"/>
              <a:gd name="connsiteY1" fmla="*/ 580270 h 580270"/>
              <a:gd name="connsiteX0" fmla="*/ 18700 w 1666565"/>
              <a:gd name="connsiteY0" fmla="*/ 0 h 580270"/>
              <a:gd name="connsiteX1" fmla="*/ 1666565 w 1666565"/>
              <a:gd name="connsiteY1" fmla="*/ 580270 h 580270"/>
              <a:gd name="connsiteX0" fmla="*/ 226982 w 1874847"/>
              <a:gd name="connsiteY0" fmla="*/ 0 h 580270"/>
              <a:gd name="connsiteX1" fmla="*/ 1874847 w 1874847"/>
              <a:gd name="connsiteY1" fmla="*/ 580270 h 580270"/>
              <a:gd name="connsiteX0" fmla="*/ 89128 w 2318825"/>
              <a:gd name="connsiteY0" fmla="*/ 0 h 562471"/>
              <a:gd name="connsiteX1" fmla="*/ 2318825 w 2318825"/>
              <a:gd name="connsiteY1" fmla="*/ 562471 h 562471"/>
              <a:gd name="connsiteX0" fmla="*/ 49991 w 2679702"/>
              <a:gd name="connsiteY0" fmla="*/ 0 h 560246"/>
              <a:gd name="connsiteX1" fmla="*/ 2679702 w 2679702"/>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90028 w 2719739"/>
              <a:gd name="connsiteY0" fmla="*/ 0 h 560246"/>
              <a:gd name="connsiteX1" fmla="*/ 2719739 w 2719739"/>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2629710"/>
              <a:gd name="connsiteY0" fmla="*/ 0 h 560246"/>
              <a:gd name="connsiteX1" fmla="*/ 2629710 w 2629710"/>
              <a:gd name="connsiteY1" fmla="*/ 560246 h 560246"/>
              <a:gd name="connsiteX0" fmla="*/ -1 w 4090975"/>
              <a:gd name="connsiteY0" fmla="*/ 0 h 544595"/>
              <a:gd name="connsiteX1" fmla="*/ 4090975 w 4090975"/>
              <a:gd name="connsiteY1" fmla="*/ 544595 h 544595"/>
              <a:gd name="connsiteX0" fmla="*/ -1 w 4090975"/>
              <a:gd name="connsiteY0" fmla="*/ 0 h 544595"/>
              <a:gd name="connsiteX1" fmla="*/ 4090975 w 4090975"/>
              <a:gd name="connsiteY1" fmla="*/ 544595 h 544595"/>
              <a:gd name="connsiteX0" fmla="*/ 0 w 5113857"/>
              <a:gd name="connsiteY0" fmla="*/ 0 h 560246"/>
              <a:gd name="connsiteX1" fmla="*/ 5113857 w 5113857"/>
              <a:gd name="connsiteY1" fmla="*/ 560246 h 560246"/>
              <a:gd name="connsiteX0" fmla="*/ 228303 w 5342160"/>
              <a:gd name="connsiteY0" fmla="*/ 0 h 560246"/>
              <a:gd name="connsiteX1" fmla="*/ 5342160 w 5342160"/>
              <a:gd name="connsiteY1" fmla="*/ 560246 h 560246"/>
              <a:gd name="connsiteX0" fmla="*/ 228303 w 5342160"/>
              <a:gd name="connsiteY0" fmla="*/ 0 h 560246"/>
              <a:gd name="connsiteX1" fmla="*/ 5342160 w 5342160"/>
              <a:gd name="connsiteY1" fmla="*/ 560246 h 560246"/>
              <a:gd name="connsiteX0" fmla="*/ 181293 w 5295150"/>
              <a:gd name="connsiteY0" fmla="*/ 0 h 560246"/>
              <a:gd name="connsiteX1" fmla="*/ 5295150 w 5295150"/>
              <a:gd name="connsiteY1" fmla="*/ 560246 h 560246"/>
              <a:gd name="connsiteX0" fmla="*/ 206656 w 5320513"/>
              <a:gd name="connsiteY0" fmla="*/ 0 h 560246"/>
              <a:gd name="connsiteX1" fmla="*/ 5320513 w 5320513"/>
              <a:gd name="connsiteY1" fmla="*/ 560246 h 560246"/>
              <a:gd name="connsiteX0" fmla="*/ 206656 w 5320513"/>
              <a:gd name="connsiteY0" fmla="*/ 0 h 560246"/>
              <a:gd name="connsiteX1" fmla="*/ 5320513 w 5320513"/>
              <a:gd name="connsiteY1" fmla="*/ 560246 h 560246"/>
            </a:gdLst>
            <a:ahLst/>
            <a:cxnLst>
              <a:cxn ang="0">
                <a:pos x="connsiteX0" y="connsiteY0"/>
              </a:cxn>
              <a:cxn ang="0">
                <a:pos x="connsiteX1" y="connsiteY1"/>
              </a:cxn>
            </a:cxnLst>
            <a:rect l="l" t="t" r="r" b="b"/>
            <a:pathLst>
              <a:path w="5320513" h="560246">
                <a:moveTo>
                  <a:pt x="206656" y="0"/>
                </a:moveTo>
                <a:cubicBezTo>
                  <a:pt x="-658210" y="243188"/>
                  <a:pt x="1219139" y="357291"/>
                  <a:pt x="5320513" y="560246"/>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en-HK" sz="1600"/>
          </a:p>
        </p:txBody>
      </p:sp>
      <p:sp>
        <p:nvSpPr>
          <p:cNvPr id="6" name="任意多边形: 形状 5">
            <a:extLst>
              <a:ext uri="{FF2B5EF4-FFF2-40B4-BE49-F238E27FC236}">
                <a16:creationId xmlns:a16="http://schemas.microsoft.com/office/drawing/2014/main" id="{A1066225-3679-4830-9A94-162B5D629C60}"/>
              </a:ext>
            </a:extLst>
          </p:cNvPr>
          <p:cNvSpPr/>
          <p:nvPr/>
        </p:nvSpPr>
        <p:spPr>
          <a:xfrm>
            <a:off x="2115166" y="2090057"/>
            <a:ext cx="2061320" cy="1923143"/>
          </a:xfrm>
          <a:custGeom>
            <a:avLst/>
            <a:gdLst>
              <a:gd name="connsiteX0" fmla="*/ 1197720 w 2061320"/>
              <a:gd name="connsiteY0" fmla="*/ 7257 h 1923143"/>
              <a:gd name="connsiteX1" fmla="*/ 1197720 w 2061320"/>
              <a:gd name="connsiteY1" fmla="*/ 7257 h 1923143"/>
              <a:gd name="connsiteX2" fmla="*/ 1139663 w 2061320"/>
              <a:gd name="connsiteY2" fmla="*/ 10886 h 1923143"/>
              <a:gd name="connsiteX3" fmla="*/ 1117891 w 2061320"/>
              <a:gd name="connsiteY3" fmla="*/ 18143 h 1923143"/>
              <a:gd name="connsiteX4" fmla="*/ 1107005 w 2061320"/>
              <a:gd name="connsiteY4" fmla="*/ 21772 h 1923143"/>
              <a:gd name="connsiteX5" fmla="*/ 1085234 w 2061320"/>
              <a:gd name="connsiteY5" fmla="*/ 32657 h 1923143"/>
              <a:gd name="connsiteX6" fmla="*/ 1077977 w 2061320"/>
              <a:gd name="connsiteY6" fmla="*/ 43543 h 1923143"/>
              <a:gd name="connsiteX7" fmla="*/ 1063463 w 2061320"/>
              <a:gd name="connsiteY7" fmla="*/ 54429 h 1923143"/>
              <a:gd name="connsiteX8" fmla="*/ 120034 w 2061320"/>
              <a:gd name="connsiteY8" fmla="*/ 1484086 h 1923143"/>
              <a:gd name="connsiteX9" fmla="*/ 98263 w 2061320"/>
              <a:gd name="connsiteY9" fmla="*/ 1509486 h 1923143"/>
              <a:gd name="connsiteX10" fmla="*/ 91005 w 2061320"/>
              <a:gd name="connsiteY10" fmla="*/ 1520372 h 1923143"/>
              <a:gd name="connsiteX11" fmla="*/ 80120 w 2061320"/>
              <a:gd name="connsiteY11" fmla="*/ 1527629 h 1923143"/>
              <a:gd name="connsiteX12" fmla="*/ 72863 w 2061320"/>
              <a:gd name="connsiteY12" fmla="*/ 1538514 h 1923143"/>
              <a:gd name="connsiteX13" fmla="*/ 65605 w 2061320"/>
              <a:gd name="connsiteY13" fmla="*/ 1545772 h 1923143"/>
              <a:gd name="connsiteX14" fmla="*/ 61977 w 2061320"/>
              <a:gd name="connsiteY14" fmla="*/ 1556657 h 1923143"/>
              <a:gd name="connsiteX15" fmla="*/ 54720 w 2061320"/>
              <a:gd name="connsiteY15" fmla="*/ 1567543 h 1923143"/>
              <a:gd name="connsiteX16" fmla="*/ 51091 w 2061320"/>
              <a:gd name="connsiteY16" fmla="*/ 1578429 h 1923143"/>
              <a:gd name="connsiteX17" fmla="*/ 36577 w 2061320"/>
              <a:gd name="connsiteY17" fmla="*/ 1614714 h 1923143"/>
              <a:gd name="connsiteX18" fmla="*/ 36577 w 2061320"/>
              <a:gd name="connsiteY18" fmla="*/ 1614714 h 1923143"/>
              <a:gd name="connsiteX19" fmla="*/ 14805 w 2061320"/>
              <a:gd name="connsiteY19" fmla="*/ 1651000 h 1923143"/>
              <a:gd name="connsiteX20" fmla="*/ 3920 w 2061320"/>
              <a:gd name="connsiteY20" fmla="*/ 1672772 h 1923143"/>
              <a:gd name="connsiteX21" fmla="*/ 3920 w 2061320"/>
              <a:gd name="connsiteY21" fmla="*/ 1781629 h 1923143"/>
              <a:gd name="connsiteX22" fmla="*/ 11177 w 2061320"/>
              <a:gd name="connsiteY22" fmla="*/ 1803400 h 1923143"/>
              <a:gd name="connsiteX23" fmla="*/ 14805 w 2061320"/>
              <a:gd name="connsiteY23" fmla="*/ 1814286 h 1923143"/>
              <a:gd name="connsiteX24" fmla="*/ 22063 w 2061320"/>
              <a:gd name="connsiteY24" fmla="*/ 1821543 h 1923143"/>
              <a:gd name="connsiteX25" fmla="*/ 36577 w 2061320"/>
              <a:gd name="connsiteY25" fmla="*/ 1843314 h 1923143"/>
              <a:gd name="connsiteX26" fmla="*/ 43834 w 2061320"/>
              <a:gd name="connsiteY26" fmla="*/ 1850572 h 1923143"/>
              <a:gd name="connsiteX27" fmla="*/ 61977 w 2061320"/>
              <a:gd name="connsiteY27" fmla="*/ 1868714 h 1923143"/>
              <a:gd name="connsiteX28" fmla="*/ 72863 w 2061320"/>
              <a:gd name="connsiteY28" fmla="*/ 1886857 h 1923143"/>
              <a:gd name="connsiteX29" fmla="*/ 76491 w 2061320"/>
              <a:gd name="connsiteY29" fmla="*/ 1886857 h 1923143"/>
              <a:gd name="connsiteX30" fmla="*/ 1908920 w 2061320"/>
              <a:gd name="connsiteY30" fmla="*/ 1923143 h 1923143"/>
              <a:gd name="connsiteX31" fmla="*/ 1956091 w 2061320"/>
              <a:gd name="connsiteY31" fmla="*/ 1915886 h 1923143"/>
              <a:gd name="connsiteX32" fmla="*/ 1970605 w 2061320"/>
              <a:gd name="connsiteY32" fmla="*/ 1908629 h 1923143"/>
              <a:gd name="connsiteX33" fmla="*/ 1988748 w 2061320"/>
              <a:gd name="connsiteY33" fmla="*/ 1901372 h 1923143"/>
              <a:gd name="connsiteX34" fmla="*/ 1999634 w 2061320"/>
              <a:gd name="connsiteY34" fmla="*/ 1897743 h 1923143"/>
              <a:gd name="connsiteX35" fmla="*/ 2021405 w 2061320"/>
              <a:gd name="connsiteY35" fmla="*/ 1883229 h 1923143"/>
              <a:gd name="connsiteX36" fmla="*/ 2025034 w 2061320"/>
              <a:gd name="connsiteY36" fmla="*/ 1872343 h 1923143"/>
              <a:gd name="connsiteX37" fmla="*/ 2035920 w 2061320"/>
              <a:gd name="connsiteY37" fmla="*/ 1861457 h 1923143"/>
              <a:gd name="connsiteX38" fmla="*/ 2043177 w 2061320"/>
              <a:gd name="connsiteY38" fmla="*/ 1850572 h 1923143"/>
              <a:gd name="connsiteX39" fmla="*/ 2046805 w 2061320"/>
              <a:gd name="connsiteY39" fmla="*/ 1839686 h 1923143"/>
              <a:gd name="connsiteX40" fmla="*/ 2054063 w 2061320"/>
              <a:gd name="connsiteY40" fmla="*/ 1832429 h 1923143"/>
              <a:gd name="connsiteX41" fmla="*/ 2061320 w 2061320"/>
              <a:gd name="connsiteY41" fmla="*/ 1810657 h 1923143"/>
              <a:gd name="connsiteX42" fmla="*/ 1433577 w 2061320"/>
              <a:gd name="connsiteY42" fmla="*/ 83457 h 1923143"/>
              <a:gd name="connsiteX43" fmla="*/ 1415434 w 2061320"/>
              <a:gd name="connsiteY43" fmla="*/ 58057 h 1923143"/>
              <a:gd name="connsiteX44" fmla="*/ 1393663 w 2061320"/>
              <a:gd name="connsiteY44" fmla="*/ 43543 h 1923143"/>
              <a:gd name="connsiteX45" fmla="*/ 1371891 w 2061320"/>
              <a:gd name="connsiteY45" fmla="*/ 29029 h 1923143"/>
              <a:gd name="connsiteX46" fmla="*/ 1361005 w 2061320"/>
              <a:gd name="connsiteY46" fmla="*/ 21772 h 1923143"/>
              <a:gd name="connsiteX47" fmla="*/ 1328348 w 2061320"/>
              <a:gd name="connsiteY47" fmla="*/ 14514 h 1923143"/>
              <a:gd name="connsiteX48" fmla="*/ 1248520 w 2061320"/>
              <a:gd name="connsiteY48" fmla="*/ 0 h 1923143"/>
              <a:gd name="connsiteX49" fmla="*/ 1197720 w 2061320"/>
              <a:gd name="connsiteY49" fmla="*/ 7257 h 19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61320" h="1923143">
                <a:moveTo>
                  <a:pt x="1197720" y="7257"/>
                </a:moveTo>
                <a:lnTo>
                  <a:pt x="1197720" y="7257"/>
                </a:lnTo>
                <a:cubicBezTo>
                  <a:pt x="1178368" y="8467"/>
                  <a:pt x="1158875" y="8266"/>
                  <a:pt x="1139663" y="10886"/>
                </a:cubicBezTo>
                <a:cubicBezTo>
                  <a:pt x="1132083" y="11920"/>
                  <a:pt x="1125148" y="15724"/>
                  <a:pt x="1117891" y="18143"/>
                </a:cubicBezTo>
                <a:cubicBezTo>
                  <a:pt x="1114262" y="19353"/>
                  <a:pt x="1110188" y="19650"/>
                  <a:pt x="1107005" y="21772"/>
                </a:cubicBezTo>
                <a:cubicBezTo>
                  <a:pt x="1092938" y="31151"/>
                  <a:pt x="1100257" y="27650"/>
                  <a:pt x="1085234" y="32657"/>
                </a:cubicBezTo>
                <a:cubicBezTo>
                  <a:pt x="1082815" y="36286"/>
                  <a:pt x="1081382" y="40819"/>
                  <a:pt x="1077977" y="43543"/>
                </a:cubicBezTo>
                <a:cubicBezTo>
                  <a:pt x="1059295" y="58489"/>
                  <a:pt x="1072499" y="36354"/>
                  <a:pt x="1063463" y="54429"/>
                </a:cubicBezTo>
                <a:lnTo>
                  <a:pt x="120034" y="1484086"/>
                </a:lnTo>
                <a:cubicBezTo>
                  <a:pt x="112777" y="1492553"/>
                  <a:pt x="105229" y="1500778"/>
                  <a:pt x="98263" y="1509486"/>
                </a:cubicBezTo>
                <a:cubicBezTo>
                  <a:pt x="95539" y="1512892"/>
                  <a:pt x="94089" y="1517288"/>
                  <a:pt x="91005" y="1520372"/>
                </a:cubicBezTo>
                <a:cubicBezTo>
                  <a:pt x="87921" y="1523456"/>
                  <a:pt x="83748" y="1525210"/>
                  <a:pt x="80120" y="1527629"/>
                </a:cubicBezTo>
                <a:cubicBezTo>
                  <a:pt x="77701" y="1531257"/>
                  <a:pt x="75587" y="1535109"/>
                  <a:pt x="72863" y="1538514"/>
                </a:cubicBezTo>
                <a:cubicBezTo>
                  <a:pt x="70726" y="1541186"/>
                  <a:pt x="67365" y="1542838"/>
                  <a:pt x="65605" y="1545772"/>
                </a:cubicBezTo>
                <a:cubicBezTo>
                  <a:pt x="63637" y="1549052"/>
                  <a:pt x="63687" y="1553236"/>
                  <a:pt x="61977" y="1556657"/>
                </a:cubicBezTo>
                <a:cubicBezTo>
                  <a:pt x="60027" y="1560558"/>
                  <a:pt x="56670" y="1563642"/>
                  <a:pt x="54720" y="1567543"/>
                </a:cubicBezTo>
                <a:cubicBezTo>
                  <a:pt x="53009" y="1570964"/>
                  <a:pt x="52464" y="1574859"/>
                  <a:pt x="51091" y="1578429"/>
                </a:cubicBezTo>
                <a:cubicBezTo>
                  <a:pt x="46415" y="1590587"/>
                  <a:pt x="41415" y="1602619"/>
                  <a:pt x="36577" y="1614714"/>
                </a:cubicBezTo>
                <a:lnTo>
                  <a:pt x="36577" y="1614714"/>
                </a:lnTo>
                <a:cubicBezTo>
                  <a:pt x="29320" y="1626809"/>
                  <a:pt x="19265" y="1637618"/>
                  <a:pt x="14805" y="1651000"/>
                </a:cubicBezTo>
                <a:cubicBezTo>
                  <a:pt x="9798" y="1666023"/>
                  <a:pt x="13299" y="1658703"/>
                  <a:pt x="3920" y="1672772"/>
                </a:cubicBezTo>
                <a:cubicBezTo>
                  <a:pt x="286" y="1720009"/>
                  <a:pt x="-2692" y="1730937"/>
                  <a:pt x="3920" y="1781629"/>
                </a:cubicBezTo>
                <a:cubicBezTo>
                  <a:pt x="4909" y="1789214"/>
                  <a:pt x="8758" y="1796143"/>
                  <a:pt x="11177" y="1803400"/>
                </a:cubicBezTo>
                <a:cubicBezTo>
                  <a:pt x="12386" y="1807029"/>
                  <a:pt x="12100" y="1811582"/>
                  <a:pt x="14805" y="1814286"/>
                </a:cubicBezTo>
                <a:cubicBezTo>
                  <a:pt x="17224" y="1816705"/>
                  <a:pt x="20010" y="1818806"/>
                  <a:pt x="22063" y="1821543"/>
                </a:cubicBezTo>
                <a:cubicBezTo>
                  <a:pt x="27296" y="1828520"/>
                  <a:pt x="30410" y="1837146"/>
                  <a:pt x="36577" y="1843314"/>
                </a:cubicBezTo>
                <a:cubicBezTo>
                  <a:pt x="38996" y="1845733"/>
                  <a:pt x="41697" y="1847900"/>
                  <a:pt x="43834" y="1850572"/>
                </a:cubicBezTo>
                <a:cubicBezTo>
                  <a:pt x="57655" y="1867849"/>
                  <a:pt x="43318" y="1856275"/>
                  <a:pt x="61977" y="1868714"/>
                </a:cubicBezTo>
                <a:cubicBezTo>
                  <a:pt x="65096" y="1878074"/>
                  <a:pt x="64323" y="1881164"/>
                  <a:pt x="72863" y="1886857"/>
                </a:cubicBezTo>
                <a:cubicBezTo>
                  <a:pt x="73869" y="1887528"/>
                  <a:pt x="75282" y="1886857"/>
                  <a:pt x="76491" y="1886857"/>
                </a:cubicBezTo>
                <a:lnTo>
                  <a:pt x="1908920" y="1923143"/>
                </a:lnTo>
                <a:cubicBezTo>
                  <a:pt x="1920372" y="1921870"/>
                  <a:pt x="1942863" y="1920846"/>
                  <a:pt x="1956091" y="1915886"/>
                </a:cubicBezTo>
                <a:cubicBezTo>
                  <a:pt x="1961156" y="1913987"/>
                  <a:pt x="1965662" y="1910826"/>
                  <a:pt x="1970605" y="1908629"/>
                </a:cubicBezTo>
                <a:cubicBezTo>
                  <a:pt x="1976557" y="1905984"/>
                  <a:pt x="1982649" y="1903659"/>
                  <a:pt x="1988748" y="1901372"/>
                </a:cubicBezTo>
                <a:cubicBezTo>
                  <a:pt x="1992329" y="1900029"/>
                  <a:pt x="1996290" y="1899601"/>
                  <a:pt x="1999634" y="1897743"/>
                </a:cubicBezTo>
                <a:cubicBezTo>
                  <a:pt x="2007258" y="1893507"/>
                  <a:pt x="2021405" y="1883229"/>
                  <a:pt x="2021405" y="1883229"/>
                </a:cubicBezTo>
                <a:cubicBezTo>
                  <a:pt x="2022615" y="1879600"/>
                  <a:pt x="2022912" y="1875526"/>
                  <a:pt x="2025034" y="1872343"/>
                </a:cubicBezTo>
                <a:cubicBezTo>
                  <a:pt x="2027881" y="1868073"/>
                  <a:pt x="2032635" y="1865399"/>
                  <a:pt x="2035920" y="1861457"/>
                </a:cubicBezTo>
                <a:cubicBezTo>
                  <a:pt x="2038712" y="1858107"/>
                  <a:pt x="2040758" y="1854200"/>
                  <a:pt x="2043177" y="1850572"/>
                </a:cubicBezTo>
                <a:cubicBezTo>
                  <a:pt x="2044386" y="1846943"/>
                  <a:pt x="2044837" y="1842966"/>
                  <a:pt x="2046805" y="1839686"/>
                </a:cubicBezTo>
                <a:cubicBezTo>
                  <a:pt x="2048565" y="1836752"/>
                  <a:pt x="2052533" y="1835489"/>
                  <a:pt x="2054063" y="1832429"/>
                </a:cubicBezTo>
                <a:cubicBezTo>
                  <a:pt x="2057484" y="1825587"/>
                  <a:pt x="2061320" y="1810657"/>
                  <a:pt x="2061320" y="1810657"/>
                </a:cubicBezTo>
                <a:lnTo>
                  <a:pt x="1433577" y="83457"/>
                </a:lnTo>
                <a:cubicBezTo>
                  <a:pt x="1427529" y="74990"/>
                  <a:pt x="1422791" y="65414"/>
                  <a:pt x="1415434" y="58057"/>
                </a:cubicBezTo>
                <a:cubicBezTo>
                  <a:pt x="1409267" y="51890"/>
                  <a:pt x="1399830" y="49710"/>
                  <a:pt x="1393663" y="43543"/>
                </a:cubicBezTo>
                <a:cubicBezTo>
                  <a:pt x="1380072" y="29952"/>
                  <a:pt x="1387645" y="34280"/>
                  <a:pt x="1371891" y="29029"/>
                </a:cubicBezTo>
                <a:cubicBezTo>
                  <a:pt x="1368262" y="26610"/>
                  <a:pt x="1364906" y="23722"/>
                  <a:pt x="1361005" y="21772"/>
                </a:cubicBezTo>
                <a:cubicBezTo>
                  <a:pt x="1351346" y="16942"/>
                  <a:pt x="1338108" y="16605"/>
                  <a:pt x="1328348" y="14514"/>
                </a:cubicBezTo>
                <a:cubicBezTo>
                  <a:pt x="1298707" y="8162"/>
                  <a:pt x="1281785" y="0"/>
                  <a:pt x="1248520" y="0"/>
                </a:cubicBezTo>
                <a:lnTo>
                  <a:pt x="1197720" y="7257"/>
                </a:lnTo>
                <a:close/>
              </a:path>
            </a:pathLst>
          </a:cu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HK"/>
          </a:p>
        </p:txBody>
      </p:sp>
      <p:sp>
        <p:nvSpPr>
          <p:cNvPr id="63" name="任意多边形: 形状 62">
            <a:extLst>
              <a:ext uri="{FF2B5EF4-FFF2-40B4-BE49-F238E27FC236}">
                <a16:creationId xmlns:a16="http://schemas.microsoft.com/office/drawing/2014/main" id="{4D510BA2-0281-4C40-B23A-7686A7E4AF98}"/>
              </a:ext>
            </a:extLst>
          </p:cNvPr>
          <p:cNvSpPr/>
          <p:nvPr/>
        </p:nvSpPr>
        <p:spPr>
          <a:xfrm>
            <a:off x="4680857" y="2100943"/>
            <a:ext cx="3044372" cy="1977571"/>
          </a:xfrm>
          <a:custGeom>
            <a:avLst/>
            <a:gdLst>
              <a:gd name="connsiteX0" fmla="*/ 595086 w 3044372"/>
              <a:gd name="connsiteY0" fmla="*/ 36286 h 1977571"/>
              <a:gd name="connsiteX1" fmla="*/ 2286000 w 3044372"/>
              <a:gd name="connsiteY1" fmla="*/ 7257 h 1977571"/>
              <a:gd name="connsiteX2" fmla="*/ 2286000 w 3044372"/>
              <a:gd name="connsiteY2" fmla="*/ 7257 h 1977571"/>
              <a:gd name="connsiteX3" fmla="*/ 2362200 w 3044372"/>
              <a:gd name="connsiteY3" fmla="*/ 0 h 1977571"/>
              <a:gd name="connsiteX4" fmla="*/ 2391229 w 3044372"/>
              <a:gd name="connsiteY4" fmla="*/ 3628 h 1977571"/>
              <a:gd name="connsiteX5" fmla="*/ 2449286 w 3044372"/>
              <a:gd name="connsiteY5" fmla="*/ 18143 h 1977571"/>
              <a:gd name="connsiteX6" fmla="*/ 2460172 w 3044372"/>
              <a:gd name="connsiteY6" fmla="*/ 21771 h 1977571"/>
              <a:gd name="connsiteX7" fmla="*/ 2471057 w 3044372"/>
              <a:gd name="connsiteY7" fmla="*/ 25400 h 1977571"/>
              <a:gd name="connsiteX8" fmla="*/ 2478314 w 3044372"/>
              <a:gd name="connsiteY8" fmla="*/ 36286 h 1977571"/>
              <a:gd name="connsiteX9" fmla="*/ 2489200 w 3044372"/>
              <a:gd name="connsiteY9" fmla="*/ 39914 h 1977571"/>
              <a:gd name="connsiteX10" fmla="*/ 2500086 w 3044372"/>
              <a:gd name="connsiteY10" fmla="*/ 47171 h 1977571"/>
              <a:gd name="connsiteX11" fmla="*/ 2518229 w 3044372"/>
              <a:gd name="connsiteY11" fmla="*/ 65314 h 1977571"/>
              <a:gd name="connsiteX12" fmla="*/ 2529114 w 3044372"/>
              <a:gd name="connsiteY12" fmla="*/ 76200 h 1977571"/>
              <a:gd name="connsiteX13" fmla="*/ 3044372 w 3044372"/>
              <a:gd name="connsiteY13" fmla="*/ 1854200 h 1977571"/>
              <a:gd name="connsiteX14" fmla="*/ 3040743 w 3044372"/>
              <a:gd name="connsiteY14" fmla="*/ 1905000 h 1977571"/>
              <a:gd name="connsiteX15" fmla="*/ 3018972 w 3044372"/>
              <a:gd name="connsiteY15" fmla="*/ 1948543 h 1977571"/>
              <a:gd name="connsiteX16" fmla="*/ 3011714 w 3044372"/>
              <a:gd name="connsiteY16" fmla="*/ 1955800 h 1977571"/>
              <a:gd name="connsiteX17" fmla="*/ 2989943 w 3044372"/>
              <a:gd name="connsiteY17" fmla="*/ 1970314 h 1977571"/>
              <a:gd name="connsiteX18" fmla="*/ 2975429 w 3044372"/>
              <a:gd name="connsiteY18" fmla="*/ 1977571 h 1977571"/>
              <a:gd name="connsiteX19" fmla="*/ 119743 w 3044372"/>
              <a:gd name="connsiteY19" fmla="*/ 1901371 h 1977571"/>
              <a:gd name="connsiteX20" fmla="*/ 65314 w 3044372"/>
              <a:gd name="connsiteY20" fmla="*/ 1894114 h 1977571"/>
              <a:gd name="connsiteX21" fmla="*/ 54429 w 3044372"/>
              <a:gd name="connsiteY21" fmla="*/ 1886857 h 1977571"/>
              <a:gd name="connsiteX22" fmla="*/ 43543 w 3044372"/>
              <a:gd name="connsiteY22" fmla="*/ 1883228 h 1977571"/>
              <a:gd name="connsiteX23" fmla="*/ 21772 w 3044372"/>
              <a:gd name="connsiteY23" fmla="*/ 1868714 h 1977571"/>
              <a:gd name="connsiteX24" fmla="*/ 14514 w 3044372"/>
              <a:gd name="connsiteY24" fmla="*/ 1861457 h 1977571"/>
              <a:gd name="connsiteX25" fmla="*/ 3629 w 3044372"/>
              <a:gd name="connsiteY25" fmla="*/ 1857828 h 1977571"/>
              <a:gd name="connsiteX26" fmla="*/ 0 w 3044372"/>
              <a:gd name="connsiteY26" fmla="*/ 1825171 h 1977571"/>
              <a:gd name="connsiteX27" fmla="*/ 3629 w 3044372"/>
              <a:gd name="connsiteY27" fmla="*/ 1705428 h 1977571"/>
              <a:gd name="connsiteX28" fmla="*/ 370114 w 3044372"/>
              <a:gd name="connsiteY28" fmla="*/ 137886 h 1977571"/>
              <a:gd name="connsiteX29" fmla="*/ 391886 w 3044372"/>
              <a:gd name="connsiteY29" fmla="*/ 116114 h 1977571"/>
              <a:gd name="connsiteX30" fmla="*/ 413657 w 3044372"/>
              <a:gd name="connsiteY30" fmla="*/ 101600 h 1977571"/>
              <a:gd name="connsiteX31" fmla="*/ 424543 w 3044372"/>
              <a:gd name="connsiteY31" fmla="*/ 94343 h 1977571"/>
              <a:gd name="connsiteX32" fmla="*/ 435429 w 3044372"/>
              <a:gd name="connsiteY32" fmla="*/ 90714 h 1977571"/>
              <a:gd name="connsiteX33" fmla="*/ 446314 w 3044372"/>
              <a:gd name="connsiteY33" fmla="*/ 83457 h 1977571"/>
              <a:gd name="connsiteX34" fmla="*/ 457200 w 3044372"/>
              <a:gd name="connsiteY34" fmla="*/ 79828 h 1977571"/>
              <a:gd name="connsiteX35" fmla="*/ 489857 w 3044372"/>
              <a:gd name="connsiteY35" fmla="*/ 65314 h 1977571"/>
              <a:gd name="connsiteX36" fmla="*/ 500743 w 3044372"/>
              <a:gd name="connsiteY36" fmla="*/ 61686 h 1977571"/>
              <a:gd name="connsiteX37" fmla="*/ 508000 w 3044372"/>
              <a:gd name="connsiteY37" fmla="*/ 54428 h 1977571"/>
              <a:gd name="connsiteX38" fmla="*/ 544286 w 3044372"/>
              <a:gd name="connsiteY38" fmla="*/ 43543 h 1977571"/>
              <a:gd name="connsiteX39" fmla="*/ 555172 w 3044372"/>
              <a:gd name="connsiteY39" fmla="*/ 39914 h 1977571"/>
              <a:gd name="connsiteX40" fmla="*/ 573314 w 3044372"/>
              <a:gd name="connsiteY40" fmla="*/ 36286 h 1977571"/>
              <a:gd name="connsiteX41" fmla="*/ 595086 w 3044372"/>
              <a:gd name="connsiteY41" fmla="*/ 36286 h 197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044372" h="1977571">
                <a:moveTo>
                  <a:pt x="595086" y="36286"/>
                </a:moveTo>
                <a:lnTo>
                  <a:pt x="2286000" y="7257"/>
                </a:lnTo>
                <a:lnTo>
                  <a:pt x="2286000" y="7257"/>
                </a:lnTo>
                <a:cubicBezTo>
                  <a:pt x="2302427" y="5432"/>
                  <a:pt x="2348574" y="0"/>
                  <a:pt x="2362200" y="0"/>
                </a:cubicBezTo>
                <a:cubicBezTo>
                  <a:pt x="2371952" y="0"/>
                  <a:pt x="2381610" y="2025"/>
                  <a:pt x="2391229" y="3628"/>
                </a:cubicBezTo>
                <a:cubicBezTo>
                  <a:pt x="2426255" y="9466"/>
                  <a:pt x="2421245" y="8797"/>
                  <a:pt x="2449286" y="18143"/>
                </a:cubicBezTo>
                <a:lnTo>
                  <a:pt x="2460172" y="21771"/>
                </a:lnTo>
                <a:lnTo>
                  <a:pt x="2471057" y="25400"/>
                </a:lnTo>
                <a:cubicBezTo>
                  <a:pt x="2473476" y="29029"/>
                  <a:pt x="2474909" y="33562"/>
                  <a:pt x="2478314" y="36286"/>
                </a:cubicBezTo>
                <a:cubicBezTo>
                  <a:pt x="2481301" y="38675"/>
                  <a:pt x="2485779" y="38204"/>
                  <a:pt x="2489200" y="39914"/>
                </a:cubicBezTo>
                <a:cubicBezTo>
                  <a:pt x="2493101" y="41864"/>
                  <a:pt x="2496457" y="44752"/>
                  <a:pt x="2500086" y="47171"/>
                </a:cubicBezTo>
                <a:cubicBezTo>
                  <a:pt x="2519438" y="76200"/>
                  <a:pt x="2494038" y="41123"/>
                  <a:pt x="2518229" y="65314"/>
                </a:cubicBezTo>
                <a:cubicBezTo>
                  <a:pt x="2530121" y="77206"/>
                  <a:pt x="2520026" y="76200"/>
                  <a:pt x="2529114" y="76200"/>
                </a:cubicBezTo>
                <a:lnTo>
                  <a:pt x="3044372" y="1854200"/>
                </a:lnTo>
                <a:cubicBezTo>
                  <a:pt x="3043162" y="1871133"/>
                  <a:pt x="3043261" y="1888211"/>
                  <a:pt x="3040743" y="1905000"/>
                </a:cubicBezTo>
                <a:cubicBezTo>
                  <a:pt x="3038660" y="1918886"/>
                  <a:pt x="3028685" y="1938832"/>
                  <a:pt x="3018972" y="1948543"/>
                </a:cubicBezTo>
                <a:cubicBezTo>
                  <a:pt x="3016553" y="1950962"/>
                  <a:pt x="3014451" y="1953747"/>
                  <a:pt x="3011714" y="1955800"/>
                </a:cubicBezTo>
                <a:cubicBezTo>
                  <a:pt x="3004736" y="1961033"/>
                  <a:pt x="2998217" y="1967556"/>
                  <a:pt x="2989943" y="1970314"/>
                </a:cubicBezTo>
                <a:cubicBezTo>
                  <a:pt x="2977435" y="1974484"/>
                  <a:pt x="2981762" y="1971238"/>
                  <a:pt x="2975429" y="1977571"/>
                </a:cubicBezTo>
                <a:lnTo>
                  <a:pt x="119743" y="1901371"/>
                </a:lnTo>
                <a:cubicBezTo>
                  <a:pt x="116138" y="1900971"/>
                  <a:pt x="73462" y="1896830"/>
                  <a:pt x="65314" y="1894114"/>
                </a:cubicBezTo>
                <a:cubicBezTo>
                  <a:pt x="61177" y="1892735"/>
                  <a:pt x="58329" y="1888807"/>
                  <a:pt x="54429" y="1886857"/>
                </a:cubicBezTo>
                <a:cubicBezTo>
                  <a:pt x="51008" y="1885146"/>
                  <a:pt x="46887" y="1885086"/>
                  <a:pt x="43543" y="1883228"/>
                </a:cubicBezTo>
                <a:cubicBezTo>
                  <a:pt x="35919" y="1878992"/>
                  <a:pt x="27940" y="1874881"/>
                  <a:pt x="21772" y="1868714"/>
                </a:cubicBezTo>
                <a:cubicBezTo>
                  <a:pt x="19353" y="1866295"/>
                  <a:pt x="17448" y="1863217"/>
                  <a:pt x="14514" y="1861457"/>
                </a:cubicBezTo>
                <a:cubicBezTo>
                  <a:pt x="11234" y="1859489"/>
                  <a:pt x="7257" y="1859038"/>
                  <a:pt x="3629" y="1857828"/>
                </a:cubicBezTo>
                <a:cubicBezTo>
                  <a:pt x="2419" y="1846942"/>
                  <a:pt x="0" y="1836124"/>
                  <a:pt x="0" y="1825171"/>
                </a:cubicBezTo>
                <a:cubicBezTo>
                  <a:pt x="0" y="1785238"/>
                  <a:pt x="3629" y="1745361"/>
                  <a:pt x="3629" y="1705428"/>
                </a:cubicBezTo>
                <a:lnTo>
                  <a:pt x="370114" y="137886"/>
                </a:lnTo>
                <a:cubicBezTo>
                  <a:pt x="377371" y="130629"/>
                  <a:pt x="384001" y="122684"/>
                  <a:pt x="391886" y="116114"/>
                </a:cubicBezTo>
                <a:cubicBezTo>
                  <a:pt x="398586" y="110530"/>
                  <a:pt x="406400" y="106438"/>
                  <a:pt x="413657" y="101600"/>
                </a:cubicBezTo>
                <a:cubicBezTo>
                  <a:pt x="417286" y="99181"/>
                  <a:pt x="420406" y="95722"/>
                  <a:pt x="424543" y="94343"/>
                </a:cubicBezTo>
                <a:cubicBezTo>
                  <a:pt x="428172" y="93133"/>
                  <a:pt x="432008" y="92425"/>
                  <a:pt x="435429" y="90714"/>
                </a:cubicBezTo>
                <a:cubicBezTo>
                  <a:pt x="439329" y="88764"/>
                  <a:pt x="442414" y="85407"/>
                  <a:pt x="446314" y="83457"/>
                </a:cubicBezTo>
                <a:cubicBezTo>
                  <a:pt x="449735" y="81746"/>
                  <a:pt x="453779" y="81539"/>
                  <a:pt x="457200" y="79828"/>
                </a:cubicBezTo>
                <a:cubicBezTo>
                  <a:pt x="491695" y="62581"/>
                  <a:pt x="433702" y="84031"/>
                  <a:pt x="489857" y="65314"/>
                </a:cubicBezTo>
                <a:lnTo>
                  <a:pt x="500743" y="61686"/>
                </a:lnTo>
                <a:cubicBezTo>
                  <a:pt x="503162" y="59267"/>
                  <a:pt x="504940" y="55958"/>
                  <a:pt x="508000" y="54428"/>
                </a:cubicBezTo>
                <a:cubicBezTo>
                  <a:pt x="519500" y="48678"/>
                  <a:pt x="532131" y="47016"/>
                  <a:pt x="544286" y="43543"/>
                </a:cubicBezTo>
                <a:cubicBezTo>
                  <a:pt x="547964" y="42492"/>
                  <a:pt x="551461" y="40842"/>
                  <a:pt x="555172" y="39914"/>
                </a:cubicBezTo>
                <a:cubicBezTo>
                  <a:pt x="561155" y="38418"/>
                  <a:pt x="567331" y="37782"/>
                  <a:pt x="573314" y="36286"/>
                </a:cubicBezTo>
                <a:cubicBezTo>
                  <a:pt x="577025" y="35358"/>
                  <a:pt x="584200" y="32657"/>
                  <a:pt x="595086" y="36286"/>
                </a:cubicBezTo>
                <a:close/>
              </a:path>
            </a:pathLst>
          </a:cu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HK">
              <a:solidFill>
                <a:schemeClr val="accent1"/>
              </a:solidFill>
            </a:endParaRPr>
          </a:p>
        </p:txBody>
      </p:sp>
    </p:spTree>
    <p:extLst>
      <p:ext uri="{BB962C8B-B14F-4D97-AF65-F5344CB8AC3E}">
        <p14:creationId xmlns:p14="http://schemas.microsoft.com/office/powerpoint/2010/main" val="841901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47" y="584877"/>
            <a:ext cx="5431424" cy="413124"/>
          </a:xfrm>
        </p:spPr>
        <p:txBody>
          <a:bodyPr>
            <a:noAutofit/>
          </a:bodyPr>
          <a:lstStyle/>
          <a:p>
            <a:r>
              <a:rPr lang="en-US" altLang="zh-CN" sz="3200" dirty="0"/>
              <a:t>MFFW Enumeration</a:t>
            </a:r>
            <a:endParaRPr lang="en-US" sz="3200" dirty="0"/>
          </a:p>
        </p:txBody>
      </p:sp>
      <p:sp>
        <p:nvSpPr>
          <p:cNvPr id="5" name="Date Placeholder 4"/>
          <p:cNvSpPr>
            <a:spLocks noGrp="1"/>
          </p:cNvSpPr>
          <p:nvPr>
            <p:ph type="dt" sz="half" idx="10"/>
          </p:nvPr>
        </p:nvSpPr>
        <p:spPr/>
        <p:txBody>
          <a:bodyPr/>
          <a:lstStyle/>
          <a:p>
            <a:fld id="{6E00B8AA-C07A-BA4E-B822-701501A18916}" type="datetime1">
              <a:rPr lang="en-HK" smtClean="0"/>
              <a:t>5/6/2023</a:t>
            </a:fld>
            <a:endParaRPr lang="en-US" dirty="0"/>
          </a:p>
        </p:txBody>
      </p:sp>
      <p:sp>
        <p:nvSpPr>
          <p:cNvPr id="4" name="Slide Number Placeholder 3"/>
          <p:cNvSpPr>
            <a:spLocks noGrp="1"/>
          </p:cNvSpPr>
          <p:nvPr>
            <p:ph type="sldNum" sz="quarter" idx="12"/>
          </p:nvPr>
        </p:nvSpPr>
        <p:spPr>
          <a:xfrm>
            <a:off x="6457950" y="4767263"/>
            <a:ext cx="2057400" cy="273844"/>
          </a:xfrm>
        </p:spPr>
        <p:txBody>
          <a:bodyPr/>
          <a:lstStyle/>
          <a:p>
            <a:fld id="{B42BFE98-95D5-6943-8DB5-5A5581856B8C}" type="slidenum">
              <a:rPr lang="en-US" smtClean="0"/>
              <a:t>9</a:t>
            </a:fld>
            <a:endParaRPr lang="en-US"/>
          </a:p>
        </p:txBody>
      </p:sp>
      <p:sp>
        <p:nvSpPr>
          <p:cNvPr id="8" name="内容占位符 7">
            <a:extLst>
              <a:ext uri="{FF2B5EF4-FFF2-40B4-BE49-F238E27FC236}">
                <a16:creationId xmlns:a16="http://schemas.microsoft.com/office/drawing/2014/main" id="{1E4CAE31-29C0-4FAA-9E77-5C1F3FA65AB1}"/>
              </a:ext>
            </a:extLst>
          </p:cNvPr>
          <p:cNvSpPr>
            <a:spLocks noGrp="1"/>
          </p:cNvSpPr>
          <p:nvPr>
            <p:ph idx="1"/>
          </p:nvPr>
        </p:nvSpPr>
        <p:spPr>
          <a:xfrm>
            <a:off x="447222" y="1051037"/>
            <a:ext cx="7800521" cy="641754"/>
          </a:xfrm>
        </p:spPr>
        <p:txBody>
          <a:bodyPr>
            <a:normAutofit fontScale="92500" lnSpcReduction="20000"/>
          </a:bodyPr>
          <a:lstStyle/>
          <a:p>
            <a:r>
              <a:rPr lang="en-HK" dirty="0"/>
              <a:t>MFFW </a:t>
            </a:r>
            <a:r>
              <a:rPr lang="en-US" altLang="zh-CN" dirty="0"/>
              <a:t>need efficient enumeration methods for synthesis</a:t>
            </a:r>
            <a:endParaRPr lang="en-HK" dirty="0"/>
          </a:p>
          <a:p>
            <a:r>
              <a:rPr lang="en-HK" dirty="0"/>
              <a:t>Propose two enumeration methods: </a:t>
            </a:r>
            <a:r>
              <a:rPr lang="en-HK" i="1" u="sng" dirty="0"/>
              <a:t>Dynamic</a:t>
            </a:r>
            <a:r>
              <a:rPr lang="en-HK" dirty="0"/>
              <a:t> and </a:t>
            </a:r>
            <a:r>
              <a:rPr lang="en-HK" i="1" u="sng" dirty="0"/>
              <a:t>Static</a:t>
            </a:r>
          </a:p>
        </p:txBody>
      </p:sp>
      <p:sp>
        <p:nvSpPr>
          <p:cNvPr id="78" name="矩形: 圆角 77">
            <a:extLst>
              <a:ext uri="{FF2B5EF4-FFF2-40B4-BE49-F238E27FC236}">
                <a16:creationId xmlns:a16="http://schemas.microsoft.com/office/drawing/2014/main" id="{415084EE-4B30-4549-B989-8C76E9D6F34F}"/>
              </a:ext>
            </a:extLst>
          </p:cNvPr>
          <p:cNvSpPr/>
          <p:nvPr/>
        </p:nvSpPr>
        <p:spPr>
          <a:xfrm>
            <a:off x="3691006" y="2319703"/>
            <a:ext cx="1759807" cy="887523"/>
          </a:xfrm>
          <a:prstGeom prst="roundRect">
            <a:avLst/>
          </a:prstGeom>
          <a:ln/>
        </p:spPr>
        <p:style>
          <a:lnRef idx="3">
            <a:schemeClr val="lt1"/>
          </a:lnRef>
          <a:fillRef idx="1">
            <a:schemeClr val="accent5"/>
          </a:fillRef>
          <a:effectRef idx="1">
            <a:schemeClr val="accent5"/>
          </a:effectRef>
          <a:fontRef idx="minor">
            <a:schemeClr val="lt1"/>
          </a:fontRef>
        </p:style>
        <p:txBody>
          <a:bodyPr wrap="square" rtlCol="0" anchor="ctr"/>
          <a:lstStyle/>
          <a:p>
            <a:pPr algn="ctr"/>
            <a:r>
              <a:rPr lang="en-HK" sz="2000" dirty="0"/>
              <a:t>Cut Enumeration</a:t>
            </a:r>
          </a:p>
        </p:txBody>
      </p:sp>
      <p:grpSp>
        <p:nvGrpSpPr>
          <p:cNvPr id="102" name="组合 101">
            <a:extLst>
              <a:ext uri="{FF2B5EF4-FFF2-40B4-BE49-F238E27FC236}">
                <a16:creationId xmlns:a16="http://schemas.microsoft.com/office/drawing/2014/main" id="{31BEB40C-8ADA-4AA3-BCF2-10E8E448046D}"/>
              </a:ext>
            </a:extLst>
          </p:cNvPr>
          <p:cNvGrpSpPr/>
          <p:nvPr/>
        </p:nvGrpSpPr>
        <p:grpSpPr>
          <a:xfrm>
            <a:off x="801073" y="1951459"/>
            <a:ext cx="1712554" cy="1624013"/>
            <a:chOff x="955178" y="1951460"/>
            <a:chExt cx="1712554" cy="1624013"/>
          </a:xfrm>
        </p:grpSpPr>
        <p:pic>
          <p:nvPicPr>
            <p:cNvPr id="79" name="图片 78">
              <a:extLst>
                <a:ext uri="{FF2B5EF4-FFF2-40B4-BE49-F238E27FC236}">
                  <a16:creationId xmlns:a16="http://schemas.microsoft.com/office/drawing/2014/main" id="{1E5A7D42-5C0C-4AF3-B077-2242241F6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03" y="2061557"/>
              <a:ext cx="1321702" cy="1420583"/>
            </a:xfrm>
            <a:prstGeom prst="rect">
              <a:avLst/>
            </a:prstGeom>
          </p:spPr>
        </p:pic>
        <p:sp>
          <p:nvSpPr>
            <p:cNvPr id="80" name="矩形: 圆角 79">
              <a:extLst>
                <a:ext uri="{FF2B5EF4-FFF2-40B4-BE49-F238E27FC236}">
                  <a16:creationId xmlns:a16="http://schemas.microsoft.com/office/drawing/2014/main" id="{24968673-A5C3-41C8-9680-B98641A2BBCE}"/>
                </a:ext>
              </a:extLst>
            </p:cNvPr>
            <p:cNvSpPr/>
            <p:nvPr/>
          </p:nvSpPr>
          <p:spPr>
            <a:xfrm>
              <a:off x="955178" y="1951460"/>
              <a:ext cx="1712554" cy="1624013"/>
            </a:xfrm>
            <a:prstGeom prst="round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nchor="ctr"/>
            <a:lstStyle/>
            <a:p>
              <a:pPr algn="ctr"/>
              <a:endParaRPr lang="en-HK"/>
            </a:p>
          </p:txBody>
        </p:sp>
      </p:grpSp>
      <p:cxnSp>
        <p:nvCxnSpPr>
          <p:cNvPr id="81" name="直接箭头连接符 80">
            <a:extLst>
              <a:ext uri="{FF2B5EF4-FFF2-40B4-BE49-F238E27FC236}">
                <a16:creationId xmlns:a16="http://schemas.microsoft.com/office/drawing/2014/main" id="{7FF32B1D-3C64-46AD-A244-A251BC456ACD}"/>
              </a:ext>
            </a:extLst>
          </p:cNvPr>
          <p:cNvCxnSpPr>
            <a:cxnSpLocks/>
            <a:stCxn id="80" idx="3"/>
            <a:endCxn id="78" idx="1"/>
          </p:cNvCxnSpPr>
          <p:nvPr/>
        </p:nvCxnSpPr>
        <p:spPr>
          <a:xfrm flipV="1">
            <a:off x="2513627" y="2763465"/>
            <a:ext cx="1177379"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矩形: 圆角 81">
            <a:extLst>
              <a:ext uri="{FF2B5EF4-FFF2-40B4-BE49-F238E27FC236}">
                <a16:creationId xmlns:a16="http://schemas.microsoft.com/office/drawing/2014/main" id="{A43A6787-1B13-4B22-A53E-AF780726D02C}"/>
              </a:ext>
            </a:extLst>
          </p:cNvPr>
          <p:cNvSpPr/>
          <p:nvPr/>
        </p:nvSpPr>
        <p:spPr>
          <a:xfrm>
            <a:off x="6457950" y="2329730"/>
            <a:ext cx="1682684" cy="867470"/>
          </a:xfrm>
          <a:prstGeom prst="roundRect">
            <a:avLst/>
          </a:prstGeom>
          <a:ln>
            <a:tailEnd type="triangle"/>
          </a:ln>
        </p:spPr>
        <p:style>
          <a:lnRef idx="3">
            <a:schemeClr val="lt1"/>
          </a:lnRef>
          <a:fillRef idx="1">
            <a:schemeClr val="accent2"/>
          </a:fillRef>
          <a:effectRef idx="1">
            <a:schemeClr val="accent2"/>
          </a:effectRef>
          <a:fontRef idx="minor">
            <a:schemeClr val="lt1"/>
          </a:fontRef>
        </p:style>
        <p:txBody>
          <a:bodyPr wrap="square" rtlCol="0" anchor="ctr"/>
          <a:lstStyle/>
          <a:p>
            <a:pPr algn="ctr"/>
            <a:r>
              <a:rPr lang="en-HK" sz="2000" dirty="0"/>
              <a:t>Synthesis Algorithm</a:t>
            </a:r>
          </a:p>
        </p:txBody>
      </p:sp>
      <p:cxnSp>
        <p:nvCxnSpPr>
          <p:cNvPr id="83" name="直接箭头连接符 82">
            <a:extLst>
              <a:ext uri="{FF2B5EF4-FFF2-40B4-BE49-F238E27FC236}">
                <a16:creationId xmlns:a16="http://schemas.microsoft.com/office/drawing/2014/main" id="{E4604EFD-723D-41B7-8FEB-7F40E57781C1}"/>
              </a:ext>
            </a:extLst>
          </p:cNvPr>
          <p:cNvCxnSpPr>
            <a:cxnSpLocks/>
            <a:stCxn id="78" idx="3"/>
            <a:endCxn id="82" idx="1"/>
          </p:cNvCxnSpPr>
          <p:nvPr/>
        </p:nvCxnSpPr>
        <p:spPr>
          <a:xfrm>
            <a:off x="5450813" y="2763465"/>
            <a:ext cx="100713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矩形: 圆角 83">
            <a:extLst>
              <a:ext uri="{FF2B5EF4-FFF2-40B4-BE49-F238E27FC236}">
                <a16:creationId xmlns:a16="http://schemas.microsoft.com/office/drawing/2014/main" id="{F4283A7B-FCCC-42DD-A882-6FD8F98EC118}"/>
              </a:ext>
            </a:extLst>
          </p:cNvPr>
          <p:cNvSpPr/>
          <p:nvPr/>
        </p:nvSpPr>
        <p:spPr>
          <a:xfrm>
            <a:off x="3691005" y="3722131"/>
            <a:ext cx="1759807" cy="887523"/>
          </a:xfrm>
          <a:prstGeom prst="roundRect">
            <a:avLst/>
          </a:prstGeom>
          <a:ln/>
        </p:spPr>
        <p:style>
          <a:lnRef idx="3">
            <a:schemeClr val="lt1"/>
          </a:lnRef>
          <a:fillRef idx="1">
            <a:schemeClr val="accent5"/>
          </a:fillRef>
          <a:effectRef idx="1">
            <a:schemeClr val="accent5"/>
          </a:effectRef>
          <a:fontRef idx="minor">
            <a:schemeClr val="lt1"/>
          </a:fontRef>
        </p:style>
        <p:txBody>
          <a:bodyPr wrap="square" rtlCol="0" anchor="ctr"/>
          <a:lstStyle/>
          <a:p>
            <a:pPr algn="ctr"/>
            <a:r>
              <a:rPr lang="en-HK" sz="2000" dirty="0"/>
              <a:t>MFFW Enumeration</a:t>
            </a:r>
          </a:p>
        </p:txBody>
      </p:sp>
      <p:cxnSp>
        <p:nvCxnSpPr>
          <p:cNvPr id="85" name="连接符: 肘形 84">
            <a:extLst>
              <a:ext uri="{FF2B5EF4-FFF2-40B4-BE49-F238E27FC236}">
                <a16:creationId xmlns:a16="http://schemas.microsoft.com/office/drawing/2014/main" id="{14A3D6C3-2D6F-480E-8668-C3E89ABDF7C0}"/>
              </a:ext>
            </a:extLst>
          </p:cNvPr>
          <p:cNvCxnSpPr>
            <a:cxnSpLocks/>
            <a:stCxn id="80" idx="3"/>
            <a:endCxn id="84" idx="1"/>
          </p:cNvCxnSpPr>
          <p:nvPr/>
        </p:nvCxnSpPr>
        <p:spPr>
          <a:xfrm>
            <a:off x="2513627" y="2763466"/>
            <a:ext cx="1177378" cy="1402427"/>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连接符: 肘形 85">
            <a:extLst>
              <a:ext uri="{FF2B5EF4-FFF2-40B4-BE49-F238E27FC236}">
                <a16:creationId xmlns:a16="http://schemas.microsoft.com/office/drawing/2014/main" id="{859028EE-0EFE-43E4-A09D-396027713C09}"/>
              </a:ext>
            </a:extLst>
          </p:cNvPr>
          <p:cNvCxnSpPr>
            <a:cxnSpLocks/>
            <a:stCxn id="84" idx="3"/>
            <a:endCxn id="82" idx="1"/>
          </p:cNvCxnSpPr>
          <p:nvPr/>
        </p:nvCxnSpPr>
        <p:spPr>
          <a:xfrm flipV="1">
            <a:off x="5450812" y="2763465"/>
            <a:ext cx="1007138" cy="1402428"/>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文本框 114">
            <a:extLst>
              <a:ext uri="{FF2B5EF4-FFF2-40B4-BE49-F238E27FC236}">
                <a16:creationId xmlns:a16="http://schemas.microsoft.com/office/drawing/2014/main" id="{12D06466-E952-4F7A-AA2A-B15976F49865}"/>
              </a:ext>
            </a:extLst>
          </p:cNvPr>
          <p:cNvSpPr txBox="1"/>
          <p:nvPr/>
        </p:nvSpPr>
        <p:spPr>
          <a:xfrm>
            <a:off x="1391196" y="3603563"/>
            <a:ext cx="557348" cy="369332"/>
          </a:xfrm>
          <a:prstGeom prst="rect">
            <a:avLst/>
          </a:prstGeom>
          <a:noFill/>
        </p:spPr>
        <p:txBody>
          <a:bodyPr wrap="square" rtlCol="0">
            <a:spAutoFit/>
          </a:bodyPr>
          <a:lstStyle/>
          <a:p>
            <a:r>
              <a:rPr lang="en-US" altLang="zh-CN"/>
              <a:t>AIG</a:t>
            </a:r>
            <a:endParaRPr lang="en-HK" dirty="0"/>
          </a:p>
        </p:txBody>
      </p:sp>
    </p:spTree>
    <p:extLst>
      <p:ext uri="{BB962C8B-B14F-4D97-AF65-F5344CB8AC3E}">
        <p14:creationId xmlns:p14="http://schemas.microsoft.com/office/powerpoint/2010/main" val="370124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none" lIns="91440" tIns="45720" rIns="91440" bIns="45720" rtlCol="0" anchor="ctr" anchorCtr="0">
        <a:norm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8672</TotalTime>
  <Words>4779</Words>
  <Application>Microsoft Office PowerPoint</Application>
  <PresentationFormat>全屏显示(16:9)</PresentationFormat>
  <Paragraphs>1249</Paragraphs>
  <Slides>44</Slides>
  <Notes>44</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44</vt:i4>
      </vt:variant>
    </vt:vector>
  </HeadingPairs>
  <TitlesOfParts>
    <vt:vector size="54" baseType="lpstr">
      <vt:lpstr>-apple-system</vt:lpstr>
      <vt:lpstr>AvantGarde LT Medium</vt:lpstr>
      <vt:lpstr>AvantGardeITC-Book</vt:lpstr>
      <vt:lpstr>Arial</vt:lpstr>
      <vt:lpstr>Calibri</vt:lpstr>
      <vt:lpstr>Calibri Light</vt:lpstr>
      <vt:lpstr>Cambria Math</vt:lpstr>
      <vt:lpstr>Courier New</vt:lpstr>
      <vt:lpstr>Custom Design</vt:lpstr>
      <vt:lpstr>Office Theme</vt:lpstr>
      <vt:lpstr>Maximum Fanout-Free Window Enumeration: Towards the Local Multi-Output Sub-structure Synthesis</vt:lpstr>
      <vt:lpstr>Outline</vt:lpstr>
      <vt:lpstr>And-Inverter Graph (AIG)</vt:lpstr>
      <vt:lpstr>Cuts</vt:lpstr>
      <vt:lpstr>Cuts</vt:lpstr>
      <vt:lpstr>Applications of Cuts</vt:lpstr>
      <vt:lpstr>Motivation</vt:lpstr>
      <vt:lpstr>Maximum Fanout-Free Window (MFFW)</vt:lpstr>
      <vt:lpstr>MFFW Enumeration</vt:lpstr>
      <vt:lpstr>Dynamic Enumeration</vt:lpstr>
      <vt:lpstr>Dynamic Enumeration</vt:lpstr>
      <vt:lpstr>Dynamic Enumeration</vt:lpstr>
      <vt:lpstr>Dynamic Enumeration</vt:lpstr>
      <vt:lpstr>Dynamic Enumeration</vt:lpstr>
      <vt:lpstr>Dynamic Enumeration</vt:lpstr>
      <vt:lpstr>Dynamic Enumeration</vt:lpstr>
      <vt:lpstr>Dynamic Enumeration</vt:lpstr>
      <vt:lpstr>Dynamic Enumeration</vt:lpstr>
      <vt:lpstr>Dynamic Enumeration</vt:lpstr>
      <vt:lpstr>Dynamic Enumeration</vt:lpstr>
      <vt:lpstr>Dynamic Enumeration</vt:lpstr>
      <vt:lpstr>Problem</vt:lpstr>
      <vt:lpstr>Solution: Structural Hashing</vt:lpstr>
      <vt:lpstr>Dynamic Enumeration</vt:lpstr>
      <vt:lpstr>Static Enumeration</vt:lpstr>
      <vt:lpstr>Static Enumeration</vt:lpstr>
      <vt:lpstr>Static Enumeration</vt:lpstr>
      <vt:lpstr>Static Enumeration</vt:lpstr>
      <vt:lpstr>Static Enumeration</vt:lpstr>
      <vt:lpstr>Static Enumeration</vt:lpstr>
      <vt:lpstr>Static Enumeration</vt:lpstr>
      <vt:lpstr>Static Enumeration</vt:lpstr>
      <vt:lpstr>Differences: Static &amp; Dynamic Enumeration</vt:lpstr>
      <vt:lpstr>Experiments Setup</vt:lpstr>
      <vt:lpstr>Experimental Results</vt:lpstr>
      <vt:lpstr>Application: Rewriting</vt:lpstr>
      <vt:lpstr>Rewriting Framework</vt:lpstr>
      <vt:lpstr>Experimental Results for Rewriting</vt:lpstr>
      <vt:lpstr>Summary</vt:lpstr>
      <vt:lpstr>References</vt:lpstr>
      <vt:lpstr>PowerPoint 演示文稿</vt:lpstr>
      <vt:lpstr>Appendix 1</vt:lpstr>
      <vt:lpstr>Appendix 2</vt:lpstr>
      <vt:lpstr>Appendix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 rf</cp:lastModifiedBy>
  <cp:revision>509</cp:revision>
  <dcterms:created xsi:type="dcterms:W3CDTF">2018-08-23T10:04:52Z</dcterms:created>
  <dcterms:modified xsi:type="dcterms:W3CDTF">2023-06-05T04:50:48Z</dcterms:modified>
</cp:coreProperties>
</file>