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83" r:id="rId2"/>
    <p:sldId id="257" r:id="rId3"/>
    <p:sldId id="313" r:id="rId4"/>
    <p:sldId id="324" r:id="rId5"/>
    <p:sldId id="326" r:id="rId6"/>
    <p:sldId id="327" r:id="rId7"/>
    <p:sldId id="325" r:id="rId8"/>
    <p:sldId id="328" r:id="rId9"/>
    <p:sldId id="329" r:id="rId10"/>
    <p:sldId id="330" r:id="rId11"/>
    <p:sldId id="331" r:id="rId12"/>
    <p:sldId id="316" r:id="rId13"/>
    <p:sldId id="332" r:id="rId14"/>
    <p:sldId id="333" r:id="rId15"/>
    <p:sldId id="334" r:id="rId16"/>
    <p:sldId id="335" r:id="rId17"/>
    <p:sldId id="336" r:id="rId18"/>
    <p:sldId id="337" r:id="rId19"/>
    <p:sldId id="339" r:id="rId20"/>
    <p:sldId id="314" r:id="rId21"/>
    <p:sldId id="317" r:id="rId22"/>
    <p:sldId id="344" r:id="rId23"/>
    <p:sldId id="343" r:id="rId24"/>
    <p:sldId id="342" r:id="rId25"/>
    <p:sldId id="295" r:id="rId26"/>
    <p:sldId id="341" r:id="rId27"/>
    <p:sldId id="346" r:id="rId28"/>
    <p:sldId id="345" r:id="rId29"/>
    <p:sldId id="347" r:id="rId30"/>
    <p:sldId id="348" r:id="rId31"/>
    <p:sldId id="349" r:id="rId32"/>
    <p:sldId id="351" r:id="rId33"/>
    <p:sldId id="350" r:id="rId34"/>
    <p:sldId id="321" r:id="rId35"/>
    <p:sldId id="306" r:id="rId36"/>
    <p:sldId id="353" r:id="rId37"/>
    <p:sldId id="355" r:id="rId38"/>
    <p:sldId id="356" r:id="rId39"/>
    <p:sldId id="354" r:id="rId40"/>
    <p:sldId id="357" r:id="rId41"/>
    <p:sldId id="322" r:id="rId42"/>
    <p:sldId id="319" r:id="rId43"/>
    <p:sldId id="269" r:id="rId44"/>
    <p:sldId id="270" r:id="rId45"/>
    <p:sldId id="271" r:id="rId46"/>
    <p:sldId id="272" r:id="rId47"/>
    <p:sldId id="287" r:id="rId48"/>
    <p:sldId id="320" r:id="rId49"/>
    <p:sldId id="315" r:id="rId50"/>
    <p:sldId id="28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4" autoAdjust="0"/>
  </p:normalViewPr>
  <p:slideViewPr>
    <p:cSldViewPr snapToGrid="0">
      <p:cViewPr varScale="1">
        <p:scale>
          <a:sx n="120" d="100"/>
          <a:sy n="120" d="100"/>
        </p:scale>
        <p:origin x="1666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1F816-0487-4E92-9F1D-43F99A350E9E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51FBD-697F-4CDE-90D6-EEF642F337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8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653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998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8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500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454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554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153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738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905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954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4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833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21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852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241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163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991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602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617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059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069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4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29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7190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463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7447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223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652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439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57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0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91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18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0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13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51FBD-697F-4CDE-90D6-EEF642F337A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01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F59-F8C7-4876-AF44-2C7324258E3A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617-12D8-4F98-A41B-6ED9153C1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33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F59-F8C7-4876-AF44-2C7324258E3A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617-12D8-4F98-A41B-6ED9153C1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71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F59-F8C7-4876-AF44-2C7324258E3A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617-12D8-4F98-A41B-6ED9153C1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12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F59-F8C7-4876-AF44-2C7324258E3A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617-12D8-4F98-A41B-6ED9153C1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87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F59-F8C7-4876-AF44-2C7324258E3A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617-12D8-4F98-A41B-6ED9153C1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2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F59-F8C7-4876-AF44-2C7324258E3A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617-12D8-4F98-A41B-6ED9153C1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6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F59-F8C7-4876-AF44-2C7324258E3A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617-12D8-4F98-A41B-6ED9153C1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13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F59-F8C7-4876-AF44-2C7324258E3A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617-12D8-4F98-A41B-6ED9153C1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55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F59-F8C7-4876-AF44-2C7324258E3A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617-12D8-4F98-A41B-6ED9153C1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6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F59-F8C7-4876-AF44-2C7324258E3A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617-12D8-4F98-A41B-6ED9153C1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02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5F59-F8C7-4876-AF44-2C7324258E3A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8617-12D8-4F98-A41B-6ED9153C1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85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5F59-F8C7-4876-AF44-2C7324258E3A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8617-12D8-4F98-A41B-6ED9153C1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35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9BEAA9-5980-4899-885D-8BD3776C2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823" y="559854"/>
            <a:ext cx="7299664" cy="1790700"/>
          </a:xfrm>
        </p:spPr>
        <p:txBody>
          <a:bodyPr>
            <a:noAutofit/>
          </a:bodyPr>
          <a:lstStyle/>
          <a:p>
            <a:r>
              <a:rPr lang="en-US" altLang="zh-CN" sz="4400" b="1" dirty="0"/>
              <a:t>Budget Constrained Interactive Search for Multiple Targets</a:t>
            </a:r>
            <a:endParaRPr lang="zh-CN" altLang="en-US" sz="44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371184-6902-4347-968B-54161A47E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00440"/>
            <a:ext cx="6858000" cy="1651965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Xuliang Zhu</a:t>
            </a:r>
            <a:r>
              <a:rPr lang="en-US" dirty="0"/>
              <a:t>*, Xin Huang*, Byron Choi*, </a:t>
            </a:r>
            <a:r>
              <a:rPr lang="en-US" dirty="0" err="1"/>
              <a:t>Jiaxin</a:t>
            </a:r>
            <a:r>
              <a:rPr lang="en-US" dirty="0"/>
              <a:t> Jiang*, </a:t>
            </a:r>
            <a:r>
              <a:rPr lang="en-US" dirty="0" err="1"/>
              <a:t>Zhaonian</a:t>
            </a:r>
            <a:r>
              <a:rPr lang="en-US" dirty="0"/>
              <a:t> Zou</a:t>
            </a:r>
            <a:r>
              <a:rPr lang="en-US" baseline="30000" dirty="0"/>
              <a:t>+</a:t>
            </a:r>
            <a:r>
              <a:rPr lang="en-US" dirty="0"/>
              <a:t>, </a:t>
            </a:r>
            <a:r>
              <a:rPr lang="en-US" dirty="0" err="1"/>
              <a:t>Jianliang</a:t>
            </a:r>
            <a:r>
              <a:rPr lang="en-US" dirty="0"/>
              <a:t> Xu*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*Hong Kong Baptist University, Hong Kong, China</a:t>
            </a:r>
          </a:p>
          <a:p>
            <a:r>
              <a:rPr lang="en-US" altLang="zh-CN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Harbin Institute of Technology,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Harbin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China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zh-CN" dirty="0"/>
          </a:p>
        </p:txBody>
      </p:sp>
      <p:pic>
        <p:nvPicPr>
          <p:cNvPr id="5" name="Google Shape;62;p14" descr="Image result for hkbu">
            <a:extLst>
              <a:ext uri="{FF2B5EF4-FFF2-40B4-BE49-F238E27FC236}">
                <a16:creationId xmlns:a16="http://schemas.microsoft.com/office/drawing/2014/main" id="{CC18580B-1F1A-409D-A666-F6BBDE569C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1736" y="4502291"/>
            <a:ext cx="1738050" cy="1571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arbin Institute of Technology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80" y="4502291"/>
            <a:ext cx="1795795" cy="15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39" y="3703291"/>
            <a:ext cx="4404751" cy="229188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Interactive Graph 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569"/>
            <a:ext cx="838835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Three important concepts:</a:t>
            </a:r>
          </a:p>
          <a:p>
            <a:pPr lvl="1"/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Target T: </a:t>
            </a:r>
            <a:r>
              <a:rPr lang="en-US" altLang="zh-CN" dirty="0" smtClean="0"/>
              <a:t>dog</a:t>
            </a:r>
            <a:endParaRPr lang="en-US" altLang="zh-CN" dirty="0"/>
          </a:p>
          <a:p>
            <a:pPr lvl="1"/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Interactive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questions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Q(x): </a:t>
            </a:r>
            <a:r>
              <a:rPr lang="en-US" altLang="zh-CN" dirty="0"/>
              <a:t>can </a:t>
            </a:r>
            <a:r>
              <a:rPr lang="en-US" altLang="zh-CN" dirty="0" smtClean="0"/>
              <a:t>x </a:t>
            </a:r>
            <a:r>
              <a:rPr lang="en-US" altLang="zh-CN" dirty="0"/>
              <a:t>represent the target</a:t>
            </a:r>
            <a:r>
              <a:rPr lang="en-US" altLang="zh-CN" dirty="0" smtClean="0"/>
              <a:t>?</a:t>
            </a:r>
          </a:p>
          <a:p>
            <a:pPr lvl="2"/>
            <a:r>
              <a:rPr lang="en-US" sz="1800" dirty="0"/>
              <a:t>Given a query vertex x</a:t>
            </a:r>
            <a:r>
              <a:rPr lang="en-US" sz="1800" dirty="0" smtClean="0"/>
              <a:t> </a:t>
            </a:r>
            <a:r>
              <a:rPr lang="en-US" sz="1800" dirty="0"/>
              <a:t>in tree H, can vertex </a:t>
            </a:r>
            <a:r>
              <a:rPr lang="en-US" sz="1800" dirty="0" smtClean="0"/>
              <a:t>x </a:t>
            </a:r>
            <a:r>
              <a:rPr lang="en-US" sz="1800" dirty="0"/>
              <a:t>reach the target T in </a:t>
            </a:r>
            <a:r>
              <a:rPr lang="en-US" sz="1800" dirty="0" smtClean="0"/>
              <a:t>H</a:t>
            </a:r>
            <a:endParaRPr lang="en-US" altLang="zh-CN" sz="1800" dirty="0"/>
          </a:p>
          <a:p>
            <a:pPr lvl="1"/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Objective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altLang="zh-CN" dirty="0"/>
              <a:t>ask fewer questions to identify the target</a:t>
            </a:r>
          </a:p>
          <a:p>
            <a:pPr lvl="1"/>
            <a:endParaRPr lang="en-US" altLang="zh-CN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" name="Picture 10" descr="Labrador Retrie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42" y="4446728"/>
            <a:ext cx="1348793" cy="10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962863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9169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97133" y="588535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Q5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1655" y="5717696"/>
            <a:ext cx="499316" cy="28870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95735" y="5885866"/>
            <a:ext cx="493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Yes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39" y="3703291"/>
            <a:ext cx="4404751" cy="229188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Interactive Graph 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569"/>
            <a:ext cx="838835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Three important concepts:</a:t>
            </a:r>
          </a:p>
          <a:p>
            <a:pPr lvl="1"/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Target T: </a:t>
            </a:r>
            <a:r>
              <a:rPr lang="en-US" altLang="zh-CN" dirty="0" smtClean="0"/>
              <a:t>dog</a:t>
            </a:r>
            <a:endParaRPr lang="en-US" altLang="zh-CN" dirty="0"/>
          </a:p>
          <a:p>
            <a:pPr lvl="1"/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Interactive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questions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Q(x): </a:t>
            </a:r>
            <a:r>
              <a:rPr lang="en-US" altLang="zh-CN" dirty="0"/>
              <a:t>can </a:t>
            </a:r>
            <a:r>
              <a:rPr lang="en-US" altLang="zh-CN" dirty="0" smtClean="0"/>
              <a:t>x </a:t>
            </a:r>
            <a:r>
              <a:rPr lang="en-US" altLang="zh-CN" dirty="0"/>
              <a:t>represent the target</a:t>
            </a:r>
            <a:r>
              <a:rPr lang="en-US" altLang="zh-CN" dirty="0" smtClean="0"/>
              <a:t>?</a:t>
            </a:r>
          </a:p>
          <a:p>
            <a:pPr lvl="2"/>
            <a:r>
              <a:rPr lang="en-US" sz="1800" dirty="0"/>
              <a:t>Given a query vertex x</a:t>
            </a:r>
            <a:r>
              <a:rPr lang="en-US" sz="1800" dirty="0" smtClean="0"/>
              <a:t> </a:t>
            </a:r>
            <a:r>
              <a:rPr lang="en-US" sz="1800" dirty="0"/>
              <a:t>in tree H, can vertex </a:t>
            </a:r>
            <a:r>
              <a:rPr lang="en-US" sz="1800" dirty="0" smtClean="0"/>
              <a:t>x </a:t>
            </a:r>
            <a:r>
              <a:rPr lang="en-US" sz="1800" dirty="0"/>
              <a:t>reach the target T in </a:t>
            </a:r>
            <a:r>
              <a:rPr lang="en-US" sz="1800" dirty="0" smtClean="0"/>
              <a:t>H</a:t>
            </a:r>
            <a:endParaRPr lang="en-US" altLang="zh-CN" sz="1800" dirty="0"/>
          </a:p>
          <a:p>
            <a:pPr lvl="1"/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Objective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altLang="zh-CN" dirty="0"/>
              <a:t>ask fewer questions to identify the target</a:t>
            </a:r>
          </a:p>
          <a:p>
            <a:pPr lvl="1"/>
            <a:endParaRPr lang="en-US" altLang="zh-CN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" name="Picture 10" descr="Labrador Retrie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42" y="4446728"/>
            <a:ext cx="1348793" cy="10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962863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9169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43321" y="5718302"/>
            <a:ext cx="535105" cy="287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53" y="4008065"/>
            <a:ext cx="3947411" cy="20339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Multiple targets</a:t>
            </a:r>
          </a:p>
          <a:p>
            <a:pPr lvl="1"/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Targets T: </a:t>
            </a:r>
            <a:r>
              <a:rPr lang="en-US" altLang="zh-CN" dirty="0"/>
              <a:t>cat, fish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Budget </a:t>
            </a:r>
            <a:r>
              <a:rPr lang="en-US" altLang="zh-CN" b="1" dirty="0" smtClean="0">
                <a:solidFill>
                  <a:srgbClr val="FF0000"/>
                </a:solidFill>
              </a:rPr>
              <a:t>constrained</a:t>
            </a:r>
          </a:p>
          <a:p>
            <a:pPr lvl="1"/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Control budget:</a:t>
            </a:r>
          </a:p>
          <a:p>
            <a:pPr marL="457200" lvl="1" indent="0">
              <a:buNone/>
            </a:pPr>
            <a:r>
              <a:rPr lang="en-US" altLang="zh-CN" dirty="0"/>
              <a:t>    Ask at most b questions to find </a:t>
            </a:r>
            <a:r>
              <a:rPr lang="en-US" dirty="0"/>
              <a:t>nearly-optimal targets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en-US" altLang="zh-CN" dirty="0"/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67" y="4442718"/>
            <a:ext cx="1599309" cy="159930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83615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2217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53" y="4008065"/>
            <a:ext cx="3947411" cy="20339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Problem definition</a:t>
            </a:r>
          </a:p>
          <a:p>
            <a:pPr marL="0" indent="0">
              <a:buNone/>
            </a:pPr>
            <a:r>
              <a:rPr lang="en-US" altLang="zh-CN" sz="2400" dirty="0"/>
              <a:t>Given a hierarchical tree </a:t>
            </a:r>
            <a:r>
              <a:rPr lang="en-US" altLang="zh-CN" sz="2400" b="1" dirty="0" smtClean="0"/>
              <a:t>H</a:t>
            </a:r>
            <a:r>
              <a:rPr lang="en-US" altLang="zh-CN" sz="2400" dirty="0" smtClean="0"/>
              <a:t> and </a:t>
            </a:r>
            <a:r>
              <a:rPr lang="en-US" altLang="zh-CN" sz="2400" dirty="0"/>
              <a:t>a set of unknown </a:t>
            </a:r>
            <a:r>
              <a:rPr lang="en-US" altLang="zh-CN" sz="2400" dirty="0" smtClean="0"/>
              <a:t>targets </a:t>
            </a:r>
            <a:r>
              <a:rPr lang="en-US" altLang="zh-CN" sz="2400" b="1" dirty="0" smtClean="0"/>
              <a:t>T</a:t>
            </a:r>
            <a:r>
              <a:rPr lang="en-US" altLang="zh-CN" sz="2400" dirty="0" smtClean="0"/>
              <a:t>, </a:t>
            </a:r>
            <a:r>
              <a:rPr lang="en-US" altLang="zh-CN" sz="2400" dirty="0"/>
              <a:t>the objective is to ask </a:t>
            </a:r>
            <a:r>
              <a:rPr lang="en-US" altLang="zh-CN" sz="2400" b="1" dirty="0">
                <a:solidFill>
                  <a:srgbClr val="FF0000"/>
                </a:solidFill>
              </a:rPr>
              <a:t>at most b </a:t>
            </a:r>
            <a:r>
              <a:rPr lang="en-US" altLang="zh-CN" sz="2400" dirty="0"/>
              <a:t>questions and then select </a:t>
            </a:r>
            <a:r>
              <a:rPr lang="en-US" altLang="zh-CN" sz="2400" b="1" dirty="0">
                <a:solidFill>
                  <a:srgbClr val="FF0000"/>
                </a:solidFill>
              </a:rPr>
              <a:t>at most k</a:t>
            </a:r>
            <a:r>
              <a:rPr lang="en-US" altLang="zh-CN" sz="2400" dirty="0"/>
              <a:t> vertices </a:t>
            </a:r>
            <a:r>
              <a:rPr lang="en-US" altLang="zh-CN" sz="2400" b="1" dirty="0" smtClean="0"/>
              <a:t>S</a:t>
            </a:r>
            <a:r>
              <a:rPr lang="en-US" altLang="zh-CN" sz="2400" dirty="0" smtClean="0"/>
              <a:t> to </a:t>
            </a:r>
            <a:r>
              <a:rPr lang="en-US" altLang="zh-CN" sz="2400" dirty="0"/>
              <a:t>represent targets </a:t>
            </a:r>
            <a:r>
              <a:rPr lang="en-US" altLang="zh-CN" sz="2400" b="1" dirty="0" smtClean="0"/>
              <a:t>T</a:t>
            </a:r>
            <a:r>
              <a:rPr lang="en-US" altLang="zh-CN" sz="2400" dirty="0" smtClean="0"/>
              <a:t> as </a:t>
            </a:r>
            <a:r>
              <a:rPr lang="en-US" altLang="zh-CN" sz="2400" dirty="0"/>
              <a:t>close as possible.</a:t>
            </a:r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An example (</a:t>
            </a:r>
            <a:r>
              <a:rPr lang="en-US" altLang="zh-CN" b="1" dirty="0" smtClean="0">
                <a:solidFill>
                  <a:srgbClr val="FF0000"/>
                </a:solidFill>
              </a:rPr>
              <a:t>b=4, </a:t>
            </a:r>
            <a:r>
              <a:rPr lang="en-US" altLang="zh-CN" b="1" dirty="0">
                <a:solidFill>
                  <a:srgbClr val="FF0000"/>
                </a:solidFill>
              </a:rPr>
              <a:t>k=2)</a:t>
            </a:r>
            <a:endParaRPr lang="en-US" altLang="zh-C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67" y="4442718"/>
            <a:ext cx="1599309" cy="159930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83615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2217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53" y="4008065"/>
            <a:ext cx="3947411" cy="20339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Problem definition</a:t>
            </a:r>
          </a:p>
          <a:p>
            <a:pPr marL="0" indent="0">
              <a:buNone/>
            </a:pPr>
            <a:r>
              <a:rPr lang="en-US" altLang="zh-CN" sz="2400" dirty="0"/>
              <a:t>Given a hierarchical tree </a:t>
            </a:r>
            <a:r>
              <a:rPr lang="en-US" altLang="zh-CN" sz="2400" b="1" dirty="0"/>
              <a:t>H</a:t>
            </a:r>
            <a:r>
              <a:rPr lang="en-US" altLang="zh-CN" sz="2400" dirty="0"/>
              <a:t> and a set of unknown targets </a:t>
            </a:r>
            <a:r>
              <a:rPr lang="en-US" altLang="zh-CN" sz="2400" b="1" dirty="0"/>
              <a:t>T</a:t>
            </a:r>
            <a:r>
              <a:rPr lang="en-US" altLang="zh-CN" sz="2400" dirty="0"/>
              <a:t>, the objective is to ask </a:t>
            </a:r>
            <a:r>
              <a:rPr lang="en-US" altLang="zh-CN" sz="2400" b="1" dirty="0">
                <a:solidFill>
                  <a:srgbClr val="FF0000"/>
                </a:solidFill>
              </a:rPr>
              <a:t>at most b </a:t>
            </a:r>
            <a:r>
              <a:rPr lang="en-US" altLang="zh-CN" sz="2400" dirty="0"/>
              <a:t>questions and then select </a:t>
            </a:r>
            <a:r>
              <a:rPr lang="en-US" altLang="zh-CN" sz="2400" b="1" dirty="0">
                <a:solidFill>
                  <a:srgbClr val="FF0000"/>
                </a:solidFill>
              </a:rPr>
              <a:t>at most k</a:t>
            </a:r>
            <a:r>
              <a:rPr lang="en-US" altLang="zh-CN" sz="2400" dirty="0"/>
              <a:t> vertices </a:t>
            </a:r>
            <a:r>
              <a:rPr lang="en-US" altLang="zh-CN" sz="2400" b="1" dirty="0"/>
              <a:t>S</a:t>
            </a:r>
            <a:r>
              <a:rPr lang="en-US" altLang="zh-CN" sz="2400" dirty="0"/>
              <a:t> to represent targets </a:t>
            </a:r>
            <a:r>
              <a:rPr lang="en-US" altLang="zh-CN" sz="2400" b="1" dirty="0"/>
              <a:t>T</a:t>
            </a:r>
            <a:r>
              <a:rPr lang="en-US" altLang="zh-CN" sz="2400" dirty="0"/>
              <a:t> as close as possible.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An </a:t>
            </a:r>
            <a:r>
              <a:rPr lang="en-US" altLang="zh-CN" b="1" dirty="0">
                <a:solidFill>
                  <a:srgbClr val="FF0000"/>
                </a:solidFill>
              </a:rPr>
              <a:t>example (</a:t>
            </a:r>
            <a:r>
              <a:rPr lang="en-US" altLang="zh-CN" b="1" dirty="0" smtClean="0">
                <a:solidFill>
                  <a:srgbClr val="FF0000"/>
                </a:solidFill>
              </a:rPr>
              <a:t>b=4, </a:t>
            </a:r>
            <a:r>
              <a:rPr lang="en-US" altLang="zh-CN" b="1" dirty="0">
                <a:solidFill>
                  <a:srgbClr val="FF0000"/>
                </a:solidFill>
              </a:rPr>
              <a:t>k=2)</a:t>
            </a:r>
            <a:endParaRPr lang="en-US" altLang="zh-C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67" y="4442718"/>
            <a:ext cx="1599309" cy="159930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83615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2217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70285" y="4983147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Q1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44807" y="5248304"/>
            <a:ext cx="499316" cy="28870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68887" y="4983658"/>
            <a:ext cx="493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Yes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53" y="4008065"/>
            <a:ext cx="3947411" cy="20339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Problem definition</a:t>
            </a:r>
          </a:p>
          <a:p>
            <a:pPr marL="0" indent="0">
              <a:buNone/>
            </a:pPr>
            <a:r>
              <a:rPr lang="en-US" altLang="zh-CN" sz="2400" dirty="0"/>
              <a:t>Given a hierarchical tree </a:t>
            </a:r>
            <a:r>
              <a:rPr lang="en-US" altLang="zh-CN" sz="2400" b="1" dirty="0"/>
              <a:t>H</a:t>
            </a:r>
            <a:r>
              <a:rPr lang="en-US" altLang="zh-CN" sz="2400" dirty="0"/>
              <a:t> and a set of unknown targets </a:t>
            </a:r>
            <a:r>
              <a:rPr lang="en-US" altLang="zh-CN" sz="2400" b="1" dirty="0"/>
              <a:t>T</a:t>
            </a:r>
            <a:r>
              <a:rPr lang="en-US" altLang="zh-CN" sz="2400" dirty="0"/>
              <a:t>, the objective is to ask </a:t>
            </a:r>
            <a:r>
              <a:rPr lang="en-US" altLang="zh-CN" sz="2400" b="1" dirty="0">
                <a:solidFill>
                  <a:srgbClr val="FF0000"/>
                </a:solidFill>
              </a:rPr>
              <a:t>at most b </a:t>
            </a:r>
            <a:r>
              <a:rPr lang="en-US" altLang="zh-CN" sz="2400" dirty="0"/>
              <a:t>questions and then select </a:t>
            </a:r>
            <a:r>
              <a:rPr lang="en-US" altLang="zh-CN" sz="2400" b="1" dirty="0">
                <a:solidFill>
                  <a:srgbClr val="FF0000"/>
                </a:solidFill>
              </a:rPr>
              <a:t>at most k</a:t>
            </a:r>
            <a:r>
              <a:rPr lang="en-US" altLang="zh-CN" sz="2400" dirty="0"/>
              <a:t> vertices </a:t>
            </a:r>
            <a:r>
              <a:rPr lang="en-US" altLang="zh-CN" sz="2400" b="1" dirty="0"/>
              <a:t>S</a:t>
            </a:r>
            <a:r>
              <a:rPr lang="en-US" altLang="zh-CN" sz="2400" dirty="0"/>
              <a:t> to represent targets </a:t>
            </a:r>
            <a:r>
              <a:rPr lang="en-US" altLang="zh-CN" sz="2400" b="1" dirty="0"/>
              <a:t>T</a:t>
            </a:r>
            <a:r>
              <a:rPr lang="en-US" altLang="zh-CN" sz="2400" dirty="0"/>
              <a:t> as close as possible.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An </a:t>
            </a:r>
            <a:r>
              <a:rPr lang="en-US" altLang="zh-CN" b="1" dirty="0">
                <a:solidFill>
                  <a:srgbClr val="FF0000"/>
                </a:solidFill>
              </a:rPr>
              <a:t>example (</a:t>
            </a:r>
            <a:r>
              <a:rPr lang="en-US" altLang="zh-CN" b="1" dirty="0" smtClean="0">
                <a:solidFill>
                  <a:srgbClr val="FF0000"/>
                </a:solidFill>
              </a:rPr>
              <a:t>b=4, </a:t>
            </a:r>
            <a:r>
              <a:rPr lang="en-US" altLang="zh-CN" b="1" dirty="0">
                <a:solidFill>
                  <a:srgbClr val="FF0000"/>
                </a:solidFill>
              </a:rPr>
              <a:t>k=2)</a:t>
            </a:r>
            <a:endParaRPr lang="en-US" altLang="zh-C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67" y="4442718"/>
            <a:ext cx="1599309" cy="159930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83615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2217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22244" y="4393078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Q2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09142" y="4577744"/>
            <a:ext cx="911497" cy="28870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14325" y="4393078"/>
            <a:ext cx="493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Yes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53" y="4008065"/>
            <a:ext cx="3947411" cy="20339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Problem definition</a:t>
            </a:r>
          </a:p>
          <a:p>
            <a:pPr marL="0" indent="0">
              <a:buNone/>
            </a:pPr>
            <a:r>
              <a:rPr lang="en-US" altLang="zh-CN" sz="2400" dirty="0"/>
              <a:t>Given a hierarchical tree </a:t>
            </a:r>
            <a:r>
              <a:rPr lang="en-US" altLang="zh-CN" sz="2400" b="1" dirty="0"/>
              <a:t>H</a:t>
            </a:r>
            <a:r>
              <a:rPr lang="en-US" altLang="zh-CN" sz="2400" dirty="0"/>
              <a:t> and a set of unknown targets </a:t>
            </a:r>
            <a:r>
              <a:rPr lang="en-US" altLang="zh-CN" sz="2400" b="1" dirty="0"/>
              <a:t>T</a:t>
            </a:r>
            <a:r>
              <a:rPr lang="en-US" altLang="zh-CN" sz="2400" dirty="0"/>
              <a:t>, the objective is to ask </a:t>
            </a:r>
            <a:r>
              <a:rPr lang="en-US" altLang="zh-CN" sz="2400" b="1" dirty="0">
                <a:solidFill>
                  <a:srgbClr val="FF0000"/>
                </a:solidFill>
              </a:rPr>
              <a:t>at most b </a:t>
            </a:r>
            <a:r>
              <a:rPr lang="en-US" altLang="zh-CN" sz="2400" dirty="0"/>
              <a:t>questions and then select </a:t>
            </a:r>
            <a:r>
              <a:rPr lang="en-US" altLang="zh-CN" sz="2400" b="1" dirty="0">
                <a:solidFill>
                  <a:srgbClr val="FF0000"/>
                </a:solidFill>
              </a:rPr>
              <a:t>at most k</a:t>
            </a:r>
            <a:r>
              <a:rPr lang="en-US" altLang="zh-CN" sz="2400" dirty="0"/>
              <a:t> vertices </a:t>
            </a:r>
            <a:r>
              <a:rPr lang="en-US" altLang="zh-CN" sz="2400" b="1" dirty="0"/>
              <a:t>S</a:t>
            </a:r>
            <a:r>
              <a:rPr lang="en-US" altLang="zh-CN" sz="2400" dirty="0"/>
              <a:t> to represent targets </a:t>
            </a:r>
            <a:r>
              <a:rPr lang="en-US" altLang="zh-CN" sz="2400" b="1" dirty="0"/>
              <a:t>T</a:t>
            </a:r>
            <a:r>
              <a:rPr lang="en-US" altLang="zh-CN" sz="2400" dirty="0"/>
              <a:t> as close as possible.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An </a:t>
            </a:r>
            <a:r>
              <a:rPr lang="en-US" altLang="zh-CN" b="1" dirty="0">
                <a:solidFill>
                  <a:srgbClr val="FF0000"/>
                </a:solidFill>
              </a:rPr>
              <a:t>example (</a:t>
            </a:r>
            <a:r>
              <a:rPr lang="en-US" altLang="zh-CN" b="1" dirty="0" smtClean="0">
                <a:solidFill>
                  <a:srgbClr val="FF0000"/>
                </a:solidFill>
              </a:rPr>
              <a:t>b=4, </a:t>
            </a:r>
            <a:r>
              <a:rPr lang="en-US" altLang="zh-CN" b="1" dirty="0">
                <a:solidFill>
                  <a:srgbClr val="FF0000"/>
                </a:solidFill>
              </a:rPr>
              <a:t>k=2)</a:t>
            </a:r>
            <a:endParaRPr lang="en-US" altLang="zh-C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67" y="4442718"/>
            <a:ext cx="1599309" cy="159930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83615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2217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18386" y="4442718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Q3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97591" y="4620416"/>
            <a:ext cx="499316" cy="28870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42576" y="4442718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53" y="4008065"/>
            <a:ext cx="3947411" cy="20339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Problem definition</a:t>
            </a:r>
          </a:p>
          <a:p>
            <a:pPr marL="0" indent="0">
              <a:buNone/>
            </a:pPr>
            <a:r>
              <a:rPr lang="en-US" altLang="zh-CN" sz="2400" dirty="0"/>
              <a:t>Given a hierarchical tree </a:t>
            </a:r>
            <a:r>
              <a:rPr lang="en-US" altLang="zh-CN" sz="2400" b="1" dirty="0"/>
              <a:t>H</a:t>
            </a:r>
            <a:r>
              <a:rPr lang="en-US" altLang="zh-CN" sz="2400" dirty="0"/>
              <a:t> and a set of unknown targets </a:t>
            </a:r>
            <a:r>
              <a:rPr lang="en-US" altLang="zh-CN" sz="2400" b="1" dirty="0"/>
              <a:t>T</a:t>
            </a:r>
            <a:r>
              <a:rPr lang="en-US" altLang="zh-CN" sz="2400" dirty="0"/>
              <a:t>, the objective is to ask </a:t>
            </a:r>
            <a:r>
              <a:rPr lang="en-US" altLang="zh-CN" sz="2400" b="1" dirty="0">
                <a:solidFill>
                  <a:srgbClr val="FF0000"/>
                </a:solidFill>
              </a:rPr>
              <a:t>at most b </a:t>
            </a:r>
            <a:r>
              <a:rPr lang="en-US" altLang="zh-CN" sz="2400" dirty="0"/>
              <a:t>questions and then select </a:t>
            </a:r>
            <a:r>
              <a:rPr lang="en-US" altLang="zh-CN" sz="2400" b="1" dirty="0">
                <a:solidFill>
                  <a:srgbClr val="FF0000"/>
                </a:solidFill>
              </a:rPr>
              <a:t>at most k</a:t>
            </a:r>
            <a:r>
              <a:rPr lang="en-US" altLang="zh-CN" sz="2400" dirty="0"/>
              <a:t> vertices </a:t>
            </a:r>
            <a:r>
              <a:rPr lang="en-US" altLang="zh-CN" sz="2400" b="1" dirty="0"/>
              <a:t>S</a:t>
            </a:r>
            <a:r>
              <a:rPr lang="en-US" altLang="zh-CN" sz="2400" dirty="0"/>
              <a:t> to represent targets </a:t>
            </a:r>
            <a:r>
              <a:rPr lang="en-US" altLang="zh-CN" sz="2400" b="1" dirty="0"/>
              <a:t>T</a:t>
            </a:r>
            <a:r>
              <a:rPr lang="en-US" altLang="zh-CN" sz="2400" dirty="0"/>
              <a:t> as close as possible.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An </a:t>
            </a:r>
            <a:r>
              <a:rPr lang="en-US" altLang="zh-CN" b="1" dirty="0">
                <a:solidFill>
                  <a:srgbClr val="FF0000"/>
                </a:solidFill>
              </a:rPr>
              <a:t>example (</a:t>
            </a:r>
            <a:r>
              <a:rPr lang="en-US" altLang="zh-CN" b="1" dirty="0" smtClean="0">
                <a:solidFill>
                  <a:srgbClr val="FF0000"/>
                </a:solidFill>
              </a:rPr>
              <a:t>b=4, </a:t>
            </a:r>
            <a:r>
              <a:rPr lang="en-US" altLang="zh-CN" b="1" dirty="0">
                <a:solidFill>
                  <a:srgbClr val="FF0000"/>
                </a:solidFill>
              </a:rPr>
              <a:t>k=2)</a:t>
            </a:r>
            <a:endParaRPr lang="en-US" altLang="zh-C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67" y="4442718"/>
            <a:ext cx="1599309" cy="159930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83615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2217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31419" y="497095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Q4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48613" y="5236112"/>
            <a:ext cx="499316" cy="28870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48309" y="4971466"/>
            <a:ext cx="493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Yes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53" y="4008065"/>
            <a:ext cx="3947411" cy="20339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Problem definition</a:t>
            </a:r>
          </a:p>
          <a:p>
            <a:pPr marL="0" indent="0">
              <a:buNone/>
            </a:pPr>
            <a:r>
              <a:rPr lang="en-US" altLang="zh-CN" sz="2400" dirty="0"/>
              <a:t>Given a hierarchical tree </a:t>
            </a:r>
            <a:r>
              <a:rPr lang="en-US" altLang="zh-CN" sz="2400" b="1" dirty="0"/>
              <a:t>H</a:t>
            </a:r>
            <a:r>
              <a:rPr lang="en-US" altLang="zh-CN" sz="2400" dirty="0"/>
              <a:t> and a set of unknown targets </a:t>
            </a:r>
            <a:r>
              <a:rPr lang="en-US" altLang="zh-CN" sz="2400" b="1" dirty="0"/>
              <a:t>T</a:t>
            </a:r>
            <a:r>
              <a:rPr lang="en-US" altLang="zh-CN" sz="2400" dirty="0"/>
              <a:t>, the objective is to ask </a:t>
            </a:r>
            <a:r>
              <a:rPr lang="en-US" altLang="zh-CN" sz="2400" b="1" dirty="0">
                <a:solidFill>
                  <a:srgbClr val="FF0000"/>
                </a:solidFill>
              </a:rPr>
              <a:t>at most b </a:t>
            </a:r>
            <a:r>
              <a:rPr lang="en-US" altLang="zh-CN" sz="2400" dirty="0"/>
              <a:t>questions and then select </a:t>
            </a:r>
            <a:r>
              <a:rPr lang="en-US" altLang="zh-CN" sz="2400" b="1" dirty="0">
                <a:solidFill>
                  <a:srgbClr val="FF0000"/>
                </a:solidFill>
              </a:rPr>
              <a:t>at most k</a:t>
            </a:r>
            <a:r>
              <a:rPr lang="en-US" altLang="zh-CN" sz="2400" dirty="0"/>
              <a:t> vertices </a:t>
            </a:r>
            <a:r>
              <a:rPr lang="en-US" altLang="zh-CN" sz="2400" b="1" dirty="0"/>
              <a:t>S</a:t>
            </a:r>
            <a:r>
              <a:rPr lang="en-US" altLang="zh-CN" sz="2400" dirty="0"/>
              <a:t> to represent targets </a:t>
            </a:r>
            <a:r>
              <a:rPr lang="en-US" altLang="zh-CN" sz="2400" b="1" dirty="0"/>
              <a:t>T</a:t>
            </a:r>
            <a:r>
              <a:rPr lang="en-US" altLang="zh-CN" sz="2400" dirty="0"/>
              <a:t> as close as possible.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An </a:t>
            </a:r>
            <a:r>
              <a:rPr lang="en-US" altLang="zh-CN" b="1" dirty="0">
                <a:solidFill>
                  <a:srgbClr val="FF0000"/>
                </a:solidFill>
              </a:rPr>
              <a:t>example (</a:t>
            </a:r>
            <a:r>
              <a:rPr lang="en-US" altLang="zh-CN" b="1" dirty="0" smtClean="0">
                <a:solidFill>
                  <a:srgbClr val="FF0000"/>
                </a:solidFill>
              </a:rPr>
              <a:t>b=4, </a:t>
            </a:r>
            <a:r>
              <a:rPr lang="en-US" altLang="zh-CN" b="1" dirty="0">
                <a:solidFill>
                  <a:srgbClr val="FF0000"/>
                </a:solidFill>
              </a:rPr>
              <a:t>k=2)</a:t>
            </a:r>
            <a:endParaRPr lang="en-US" altLang="zh-C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67" y="4442718"/>
            <a:ext cx="1599309" cy="159930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83615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2217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37760" y="5242372"/>
            <a:ext cx="510258" cy="287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60192" y="5266756"/>
            <a:ext cx="437106" cy="2755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53" y="4008065"/>
            <a:ext cx="3947411" cy="20339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Problem definition</a:t>
            </a:r>
          </a:p>
          <a:p>
            <a:pPr marL="0" indent="0">
              <a:buNone/>
            </a:pPr>
            <a:r>
              <a:rPr lang="en-US" altLang="zh-CN" sz="2400" dirty="0"/>
              <a:t>Given a hierarchical tree </a:t>
            </a:r>
            <a:r>
              <a:rPr lang="en-US" altLang="zh-CN" sz="2400" b="1" dirty="0"/>
              <a:t>H</a:t>
            </a:r>
            <a:r>
              <a:rPr lang="en-US" altLang="zh-CN" sz="2400" dirty="0"/>
              <a:t> and a set of unknown targets </a:t>
            </a:r>
            <a:r>
              <a:rPr lang="en-US" altLang="zh-CN" sz="2400" b="1" dirty="0"/>
              <a:t>T</a:t>
            </a:r>
            <a:r>
              <a:rPr lang="en-US" altLang="zh-CN" sz="2400" dirty="0"/>
              <a:t>, the objective is to ask </a:t>
            </a:r>
            <a:r>
              <a:rPr lang="en-US" altLang="zh-CN" sz="2400" b="1" dirty="0">
                <a:solidFill>
                  <a:srgbClr val="FF0000"/>
                </a:solidFill>
              </a:rPr>
              <a:t>at most b </a:t>
            </a:r>
            <a:r>
              <a:rPr lang="en-US" altLang="zh-CN" sz="2400" dirty="0"/>
              <a:t>questions and then select </a:t>
            </a:r>
            <a:r>
              <a:rPr lang="en-US" altLang="zh-CN" sz="2400" b="1" dirty="0">
                <a:solidFill>
                  <a:srgbClr val="FF0000"/>
                </a:solidFill>
              </a:rPr>
              <a:t>at most k</a:t>
            </a:r>
            <a:r>
              <a:rPr lang="en-US" altLang="zh-CN" sz="2400" dirty="0"/>
              <a:t> vertices </a:t>
            </a:r>
            <a:r>
              <a:rPr lang="en-US" altLang="zh-CN" sz="2400" b="1" dirty="0"/>
              <a:t>S</a:t>
            </a:r>
            <a:r>
              <a:rPr lang="en-US" altLang="zh-CN" sz="2400" dirty="0"/>
              <a:t> to represent targets </a:t>
            </a:r>
            <a:r>
              <a:rPr lang="en-US" altLang="zh-CN" sz="2400" b="1" dirty="0"/>
              <a:t>T</a:t>
            </a:r>
            <a:r>
              <a:rPr lang="en-US" altLang="zh-CN" sz="2400" dirty="0"/>
              <a:t> as close as possible.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An </a:t>
            </a:r>
            <a:r>
              <a:rPr lang="en-US" altLang="zh-CN" b="1" dirty="0">
                <a:solidFill>
                  <a:srgbClr val="FF0000"/>
                </a:solidFill>
              </a:rPr>
              <a:t>example (</a:t>
            </a:r>
            <a:r>
              <a:rPr lang="en-US" altLang="zh-CN" b="1" dirty="0" smtClean="0">
                <a:solidFill>
                  <a:srgbClr val="FF0000"/>
                </a:solidFill>
              </a:rPr>
              <a:t>b=4, </a:t>
            </a:r>
            <a:r>
              <a:rPr lang="en-US" altLang="zh-CN" b="1" dirty="0">
                <a:solidFill>
                  <a:srgbClr val="FF0000"/>
                </a:solidFill>
              </a:rPr>
              <a:t>k=2)</a:t>
            </a:r>
            <a:endParaRPr lang="en-US" altLang="zh-C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67" y="4442718"/>
            <a:ext cx="1599309" cy="159930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83615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2217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37760" y="5242372"/>
            <a:ext cx="510258" cy="287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60192" y="5266756"/>
            <a:ext cx="437106" cy="2755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37935" y="3853406"/>
            <a:ext cx="353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Penalty distance f(S, T) = </a:t>
            </a:r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Motivations</a:t>
            </a:r>
          </a:p>
          <a:p>
            <a:pPr marL="0" indent="0">
              <a:buNone/>
            </a:pPr>
            <a:endParaRPr lang="en-US" altLang="zh-CN" b="1" dirty="0"/>
          </a:p>
          <a:p>
            <a:r>
              <a:rPr lang="en-US" altLang="zh-CN" b="1" dirty="0" smtClean="0"/>
              <a:t>Algorithms</a:t>
            </a:r>
          </a:p>
          <a:p>
            <a:pPr lvl="1"/>
            <a:r>
              <a:rPr lang="en-US" altLang="zh-CN" b="1" dirty="0"/>
              <a:t>Single Target Search</a:t>
            </a:r>
          </a:p>
          <a:p>
            <a:pPr lvl="1"/>
            <a:r>
              <a:rPr lang="en-US" altLang="zh-CN" b="1" dirty="0" smtClean="0"/>
              <a:t>Multiple </a:t>
            </a:r>
            <a:r>
              <a:rPr lang="en-US" altLang="zh-CN" b="1" dirty="0"/>
              <a:t>Targets </a:t>
            </a:r>
            <a:r>
              <a:rPr lang="en-US" altLang="zh-CN" b="1" dirty="0" smtClean="0"/>
              <a:t>Search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356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4625"/>
            <a:ext cx="788670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IGS /</a:t>
            </a:r>
            <a:r>
              <a:rPr lang="en-US" altLang="zh-CN" b="1" dirty="0" err="1">
                <a:solidFill>
                  <a:srgbClr val="FF0000"/>
                </a:solidFill>
              </a:rPr>
              <a:t>BinG</a:t>
            </a:r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</a:rPr>
              <a:t>[Tao </a:t>
            </a: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</a:rPr>
              <a:t>et al. SIGMOD’19] </a:t>
            </a: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</a:rPr>
              <a:t>[Li </a:t>
            </a: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</a:rPr>
              <a:t>et al. PVLDB’20]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400" dirty="0"/>
              <a:t>    -- Only for single target </a:t>
            </a:r>
          </a:p>
          <a:p>
            <a:pPr marL="0" indent="0">
              <a:buNone/>
            </a:pPr>
            <a:r>
              <a:rPr lang="en-US" altLang="zh-CN" sz="2400" dirty="0"/>
              <a:t>    -- Lots of questions in the worst cases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HGS  </a:t>
            </a: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zh-CN" sz="2400" b="1" dirty="0" err="1" smtClean="0">
                <a:solidFill>
                  <a:schemeClr val="bg1">
                    <a:lumMod val="65000"/>
                  </a:schemeClr>
                </a:solidFill>
              </a:rPr>
              <a:t>Parameswaran</a:t>
            </a: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</a:rPr>
              <a:t>et al. PVLDB’11]</a:t>
            </a:r>
          </a:p>
          <a:p>
            <a:pPr marL="0" indent="0">
              <a:buNone/>
            </a:pPr>
            <a:r>
              <a:rPr lang="en-US" altLang="zh-CN" sz="2400" dirty="0"/>
              <a:t>    -- Not interactive 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    -- </a:t>
            </a:r>
            <a:r>
              <a:rPr lang="en-US" altLang="zh-CN" sz="2400" dirty="0"/>
              <a:t>High time complexity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9" y="4359275"/>
            <a:ext cx="8455502" cy="15456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5550" y="5985470"/>
            <a:ext cx="7067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Here, </a:t>
            </a: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dirty="0"/>
              <a:t> is the budget of questions, 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b="1" dirty="0"/>
              <a:t> </a:t>
            </a:r>
            <a:r>
              <a:rPr lang="en-US" sz="2000" dirty="0"/>
              <a:t>is the number of vertices, </a:t>
            </a:r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en-US" sz="2000" dirty="0"/>
              <a:t> is the maximum out-degree, and 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dirty="0"/>
              <a:t> is the height in the hierarchy.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00" y="4681264"/>
            <a:ext cx="3048000" cy="431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5450" y="5080000"/>
            <a:ext cx="1670050" cy="406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2050" y="5257281"/>
            <a:ext cx="2476500" cy="23767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Motivations</a:t>
            </a:r>
          </a:p>
          <a:p>
            <a:pPr marL="0" indent="0">
              <a:buNone/>
            </a:pPr>
            <a:endParaRPr lang="en-US" altLang="zh-CN" b="1" dirty="0"/>
          </a:p>
          <a:p>
            <a:r>
              <a:rPr lang="en-US" altLang="zh-CN" b="1" dirty="0">
                <a:solidFill>
                  <a:srgbClr val="0070C0"/>
                </a:solidFill>
              </a:rPr>
              <a:t>Algorithms</a:t>
            </a:r>
          </a:p>
          <a:p>
            <a:pPr lvl="1"/>
            <a:r>
              <a:rPr lang="en-US" altLang="zh-CN" b="1" dirty="0"/>
              <a:t>Single Target Search</a:t>
            </a:r>
          </a:p>
          <a:p>
            <a:pPr lvl="1"/>
            <a:r>
              <a:rPr lang="en-US" altLang="zh-CN" b="1" dirty="0" smtClean="0"/>
              <a:t>Multiple </a:t>
            </a:r>
            <a:r>
              <a:rPr lang="en-US" altLang="zh-CN" b="1" dirty="0"/>
              <a:t>Targets </a:t>
            </a:r>
            <a:r>
              <a:rPr lang="en-US" altLang="zh-CN" b="1" dirty="0" smtClean="0"/>
              <a:t>Search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591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4713"/>
            <a:ext cx="8051800" cy="4351338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Key idea: </a:t>
            </a:r>
            <a:r>
              <a:rPr lang="en-US" altLang="zh-CN" sz="2400" dirty="0"/>
              <a:t>Select a vertex with maximum </a:t>
            </a:r>
            <a:r>
              <a:rPr lang="en-US" altLang="zh-CN" sz="2400" i="1" dirty="0"/>
              <a:t>expected gain </a:t>
            </a:r>
            <a:r>
              <a:rPr lang="en-US" altLang="zh-CN" sz="2400" dirty="0"/>
              <a:t>to ask the question</a:t>
            </a:r>
            <a:r>
              <a:rPr lang="en-US" altLang="zh-CN" sz="2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4713"/>
            <a:ext cx="8051800" cy="4351338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Key idea: </a:t>
            </a:r>
            <a:r>
              <a:rPr lang="en-US" altLang="zh-CN" sz="2400" dirty="0"/>
              <a:t>Select a vertex with maximum </a:t>
            </a:r>
            <a:r>
              <a:rPr lang="en-US" altLang="zh-CN" sz="2400" i="1" dirty="0"/>
              <a:t>expected gain </a:t>
            </a:r>
            <a:r>
              <a:rPr lang="en-US" altLang="zh-CN" sz="2400" dirty="0"/>
              <a:t>to ask the question</a:t>
            </a:r>
            <a:r>
              <a:rPr lang="en-US" altLang="zh-CN" sz="2400" dirty="0" smtClean="0"/>
              <a:t>.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804" y="2399779"/>
            <a:ext cx="3553502" cy="3883126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829560" y="3652737"/>
            <a:ext cx="561330" cy="519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19378" y="5705153"/>
            <a:ext cx="561330" cy="51989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66041" y="3652911"/>
            <a:ext cx="4289194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Yes: </a:t>
            </a:r>
            <a:r>
              <a:rPr lang="en-US" sz="2400" dirty="0"/>
              <a:t>High probability, low gains</a:t>
            </a:r>
          </a:p>
          <a:p>
            <a:r>
              <a:rPr lang="en-US" sz="2400" b="1" dirty="0"/>
              <a:t>No: </a:t>
            </a:r>
            <a:r>
              <a:rPr lang="en-US" sz="2400" dirty="0"/>
              <a:t>Low probability, high gains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31" y="5344078"/>
            <a:ext cx="4411745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Yes: </a:t>
            </a:r>
            <a:r>
              <a:rPr lang="en-US" altLang="zh-CN" sz="2400" dirty="0"/>
              <a:t>Low</a:t>
            </a:r>
            <a:r>
              <a:rPr lang="en-US" sz="2400" dirty="0"/>
              <a:t> probability, high gains</a:t>
            </a:r>
          </a:p>
          <a:p>
            <a:r>
              <a:rPr lang="en-US" sz="2400" b="1" dirty="0"/>
              <a:t>No: </a:t>
            </a:r>
            <a:r>
              <a:rPr lang="en-US" sz="2400" dirty="0"/>
              <a:t>High probability, low gains</a:t>
            </a:r>
          </a:p>
        </p:txBody>
      </p:sp>
    </p:spTree>
    <p:extLst>
      <p:ext uri="{BB962C8B-B14F-4D97-AF65-F5344CB8AC3E}">
        <p14:creationId xmlns:p14="http://schemas.microsoft.com/office/powerpoint/2010/main" val="23619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EF58AA76-5ACD-4D87-A18D-32AA034D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69" y="2808115"/>
            <a:ext cx="5107119" cy="59921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4713"/>
            <a:ext cx="8051800" cy="4351338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Key idea: </a:t>
            </a:r>
            <a:r>
              <a:rPr lang="en-US" altLang="zh-CN" sz="2400" dirty="0"/>
              <a:t>Select a vertex with maximum </a:t>
            </a:r>
            <a:r>
              <a:rPr lang="en-US" altLang="zh-CN" sz="2400" i="1" dirty="0"/>
              <a:t>expected gain </a:t>
            </a:r>
            <a:r>
              <a:rPr lang="en-US" altLang="zh-CN" sz="2400" dirty="0"/>
              <a:t>to ask the question</a:t>
            </a:r>
            <a:r>
              <a:rPr lang="en-US" altLang="zh-CN" sz="2400" dirty="0" smtClean="0"/>
              <a:t>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Expected gain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EF58AA76-5ACD-4D87-A18D-32AA034D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69" y="2808115"/>
            <a:ext cx="5107119" cy="59921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4713"/>
            <a:ext cx="8051800" cy="4351338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Key idea: </a:t>
            </a:r>
            <a:r>
              <a:rPr lang="en-US" altLang="zh-CN" sz="2400" dirty="0"/>
              <a:t>Select a vertex with maximum </a:t>
            </a:r>
            <a:r>
              <a:rPr lang="en-US" altLang="zh-CN" sz="2400" i="1" dirty="0"/>
              <a:t>expected gain </a:t>
            </a:r>
            <a:r>
              <a:rPr lang="en-US" altLang="zh-CN" sz="2400" dirty="0"/>
              <a:t>to ask the question</a:t>
            </a:r>
            <a:r>
              <a:rPr lang="en-US" altLang="zh-CN" sz="2400" dirty="0" smtClean="0"/>
              <a:t>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Expected gain</a:t>
            </a:r>
          </a:p>
          <a:p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3246072" y="3969303"/>
            <a:ext cx="2377440" cy="713232"/>
          </a:xfrm>
          <a:prstGeom prst="flowChartProcess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Probability of vertex v to get Yes/No </a:t>
            </a:r>
            <a:r>
              <a:rPr lang="en-US" dirty="0" smtClean="0"/>
              <a:t>answer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3316129" y="3407325"/>
            <a:ext cx="292703" cy="4270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81600" y="3407325"/>
            <a:ext cx="237744" cy="4270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6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EF58AA76-5ACD-4D87-A18D-32AA034D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69" y="2808115"/>
            <a:ext cx="5107119" cy="59921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4713"/>
            <a:ext cx="8051800" cy="4351338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Key idea: </a:t>
            </a:r>
            <a:r>
              <a:rPr lang="en-US" altLang="zh-CN" sz="2400" dirty="0"/>
              <a:t>Select a vertex with maximum </a:t>
            </a:r>
            <a:r>
              <a:rPr lang="en-US" altLang="zh-CN" sz="2400" i="1" dirty="0"/>
              <a:t>expected gain </a:t>
            </a:r>
            <a:r>
              <a:rPr lang="en-US" altLang="zh-CN" sz="2400" dirty="0"/>
              <a:t>to ask the question</a:t>
            </a:r>
            <a:r>
              <a:rPr lang="en-US" altLang="zh-CN" sz="2400" dirty="0" smtClean="0"/>
              <a:t>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Expected gain</a:t>
            </a:r>
          </a:p>
          <a:p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2130504" y="3969302"/>
            <a:ext cx="2377440" cy="944073"/>
          </a:xfrm>
          <a:prstGeom prst="flowChartProcess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Penalty distance reduction after </a:t>
            </a:r>
            <a:r>
              <a:rPr lang="en-US" dirty="0" smtClean="0"/>
              <a:t>vertex </a:t>
            </a:r>
            <a:r>
              <a:rPr lang="en-US" dirty="0"/>
              <a:t>v </a:t>
            </a:r>
            <a:r>
              <a:rPr lang="en-US" dirty="0" smtClean="0"/>
              <a:t>get </a:t>
            </a:r>
            <a:r>
              <a:rPr lang="en-US" dirty="0"/>
              <a:t>Yes/No </a:t>
            </a:r>
            <a:r>
              <a:rPr lang="en-US" dirty="0" smtClean="0"/>
              <a:t>answer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0561" y="3407325"/>
            <a:ext cx="292703" cy="4270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66032" y="3407325"/>
            <a:ext cx="237744" cy="4270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5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EF58AA76-5ACD-4D87-A18D-32AA034D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69" y="2808115"/>
            <a:ext cx="5107119" cy="59921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4712"/>
            <a:ext cx="8051800" cy="5059448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Key idea: </a:t>
            </a:r>
            <a:r>
              <a:rPr lang="en-US" altLang="zh-CN" sz="2400" dirty="0"/>
              <a:t>Select a vertex with maximum </a:t>
            </a:r>
            <a:r>
              <a:rPr lang="en-US" altLang="zh-CN" sz="2400" i="1" dirty="0"/>
              <a:t>expected gain </a:t>
            </a:r>
            <a:r>
              <a:rPr lang="en-US" altLang="zh-CN" sz="2400" dirty="0"/>
              <a:t>to ask the question</a:t>
            </a:r>
            <a:r>
              <a:rPr lang="en-US" altLang="zh-CN" sz="2400" dirty="0" smtClean="0"/>
              <a:t>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Expected </a:t>
            </a:r>
            <a:r>
              <a:rPr lang="en-US" altLang="zh-CN" b="1" dirty="0" smtClean="0">
                <a:solidFill>
                  <a:srgbClr val="FF0000"/>
                </a:solidFill>
              </a:rPr>
              <a:t>gain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Penalty distance f(Y, P)</a:t>
            </a:r>
          </a:p>
          <a:p>
            <a:pPr marL="0" indent="0">
              <a:buNone/>
            </a:pPr>
            <a:r>
              <a:rPr lang="en-US" altLang="zh-CN" sz="2400" dirty="0" smtClean="0"/>
              <a:t>    </a:t>
            </a:r>
            <a:r>
              <a:rPr lang="en-US" altLang="zh-CN" sz="2400" dirty="0"/>
              <a:t>--the </a:t>
            </a:r>
            <a:r>
              <a:rPr lang="en-US" altLang="zh-CN" sz="2400" dirty="0" smtClean="0"/>
              <a:t>minimum distance </a:t>
            </a:r>
            <a:r>
              <a:rPr lang="en-US" altLang="zh-CN" sz="2400" dirty="0"/>
              <a:t>between the </a:t>
            </a:r>
            <a:r>
              <a:rPr lang="en-US" altLang="zh-CN" sz="2400" dirty="0">
                <a:solidFill>
                  <a:srgbClr val="FF0000"/>
                </a:solidFill>
              </a:rPr>
              <a:t>best selection </a:t>
            </a:r>
            <a:r>
              <a:rPr lang="en-US" altLang="zh-CN" sz="2400" dirty="0"/>
              <a:t>in </a:t>
            </a:r>
            <a:r>
              <a:rPr lang="en-US" altLang="zh-CN" sz="2400" b="1" dirty="0"/>
              <a:t>yes-candidates</a:t>
            </a:r>
            <a:r>
              <a:rPr lang="en-US" altLang="zh-CN" sz="2400" dirty="0"/>
              <a:t> and </a:t>
            </a:r>
            <a:r>
              <a:rPr lang="en-US" altLang="zh-CN" sz="2400" b="1" dirty="0"/>
              <a:t>potential targets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EF58AA76-5ACD-4D87-A18D-32AA034D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69" y="2808115"/>
            <a:ext cx="5107119" cy="59921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kBM</a:t>
            </a:r>
            <a:r>
              <a:rPr lang="en-US" altLang="zh-CN" dirty="0"/>
              <a:t>-IGS 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4712"/>
            <a:ext cx="8051800" cy="5059448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Key idea: </a:t>
            </a:r>
            <a:r>
              <a:rPr lang="en-US" altLang="zh-CN" sz="2400" dirty="0"/>
              <a:t>Select a vertex with maximum </a:t>
            </a:r>
            <a:r>
              <a:rPr lang="en-US" altLang="zh-CN" sz="2400" i="1" dirty="0"/>
              <a:t>expected gain </a:t>
            </a:r>
            <a:r>
              <a:rPr lang="en-US" altLang="zh-CN" sz="2400" dirty="0"/>
              <a:t>to ask the question</a:t>
            </a:r>
            <a:r>
              <a:rPr lang="en-US" altLang="zh-CN" sz="2400" dirty="0" smtClean="0"/>
              <a:t>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Expected </a:t>
            </a:r>
            <a:r>
              <a:rPr lang="en-US" altLang="zh-CN" b="1" dirty="0" smtClean="0">
                <a:solidFill>
                  <a:srgbClr val="FF0000"/>
                </a:solidFill>
              </a:rPr>
              <a:t>gain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Penalty distance f(Y, P)</a:t>
            </a:r>
          </a:p>
          <a:p>
            <a:pPr marL="0" indent="0">
              <a:buNone/>
            </a:pPr>
            <a:r>
              <a:rPr lang="en-US" altLang="zh-CN" sz="2400" dirty="0" smtClean="0"/>
              <a:t>    --</a:t>
            </a:r>
            <a:r>
              <a:rPr lang="en-US" altLang="zh-CN" sz="2400"/>
              <a:t>the </a:t>
            </a:r>
            <a:r>
              <a:rPr lang="en-US" altLang="zh-CN" sz="2400" smtClean="0"/>
              <a:t>minimum distance </a:t>
            </a:r>
            <a:r>
              <a:rPr lang="en-US" altLang="zh-CN" sz="2400" dirty="0" smtClean="0"/>
              <a:t>between </a:t>
            </a:r>
            <a:r>
              <a:rPr lang="en-US" altLang="zh-CN" sz="2400" dirty="0"/>
              <a:t>the </a:t>
            </a:r>
            <a:r>
              <a:rPr lang="en-US" altLang="zh-CN" sz="2400" dirty="0">
                <a:solidFill>
                  <a:srgbClr val="FF0000"/>
                </a:solidFill>
              </a:rPr>
              <a:t>best selection </a:t>
            </a:r>
            <a:r>
              <a:rPr lang="en-US" altLang="zh-CN" sz="2400" dirty="0"/>
              <a:t>in </a:t>
            </a:r>
            <a:r>
              <a:rPr lang="en-US" altLang="zh-CN" sz="2400" b="1" dirty="0"/>
              <a:t>yes-candidates</a:t>
            </a:r>
            <a:r>
              <a:rPr lang="en-US" altLang="zh-CN" sz="2400" dirty="0"/>
              <a:t> and </a:t>
            </a:r>
            <a:r>
              <a:rPr lang="en-US" altLang="zh-CN" sz="2400" b="1" dirty="0"/>
              <a:t>potential </a:t>
            </a:r>
            <a:r>
              <a:rPr lang="en-US" altLang="zh-CN" sz="2400" b="1" dirty="0" smtClean="0"/>
              <a:t>targets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Yes-candidates </a:t>
            </a:r>
            <a:r>
              <a:rPr lang="en-US" altLang="zh-CN" b="1" dirty="0" smtClean="0">
                <a:solidFill>
                  <a:srgbClr val="FF0000"/>
                </a:solidFill>
              </a:rPr>
              <a:t>Y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</a:t>
            </a:r>
            <a:r>
              <a:rPr lang="en-US" altLang="zh-CN" sz="2400" dirty="0" smtClean="0"/>
              <a:t>--</a:t>
            </a:r>
            <a:r>
              <a:rPr lang="en-US" altLang="zh-CN" sz="2400" dirty="0"/>
              <a:t>the vertices can reach the targets after questions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Potential targets P</a:t>
            </a:r>
          </a:p>
          <a:p>
            <a:pPr marL="0" indent="0">
              <a:buNone/>
            </a:pPr>
            <a:r>
              <a:rPr lang="en-US" altLang="zh-CN" sz="2400" dirty="0" smtClean="0"/>
              <a:t>    --</a:t>
            </a:r>
            <a:r>
              <a:rPr lang="en-US" altLang="zh-CN" sz="2400" dirty="0"/>
              <a:t>the vertices may be the targets after questions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Single Target 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00" y="1674018"/>
            <a:ext cx="5716350" cy="465693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An example (target T</a:t>
            </a:r>
            <a:r>
              <a:rPr lang="en-US" altLang="zh-CN" b="1" dirty="0" smtClean="0">
                <a:solidFill>
                  <a:srgbClr val="FF0000"/>
                </a:solidFill>
              </a:rPr>
              <a:t>={v</a:t>
            </a:r>
            <a:r>
              <a:rPr lang="en-US" altLang="zh-CN" b="1" baseline="-25000" dirty="0" smtClean="0">
                <a:solidFill>
                  <a:srgbClr val="FF0000"/>
                </a:solidFill>
              </a:rPr>
              <a:t>5</a:t>
            </a:r>
            <a:r>
              <a:rPr lang="en-US" altLang="zh-CN" b="1" dirty="0" smtClean="0">
                <a:solidFill>
                  <a:srgbClr val="FF0000"/>
                </a:solidFill>
              </a:rPr>
              <a:t>}, </a:t>
            </a:r>
            <a:r>
              <a:rPr lang="en-US" altLang="zh-CN" b="1" dirty="0">
                <a:solidFill>
                  <a:srgbClr val="FF0000"/>
                </a:solidFill>
              </a:rPr>
              <a:t>b=2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0070C0"/>
                </a:solidFill>
              </a:rPr>
              <a:t>Step0: Y = </a:t>
            </a:r>
            <a:r>
              <a:rPr lang="en-US" altLang="zh-CN" sz="2000" dirty="0" smtClean="0">
                <a:solidFill>
                  <a:srgbClr val="0070C0"/>
                </a:solidFill>
              </a:rPr>
              <a:t>{v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}, P = </a:t>
            </a:r>
            <a:r>
              <a:rPr lang="en-US" altLang="zh-CN" sz="2000" dirty="0" smtClean="0">
                <a:solidFill>
                  <a:srgbClr val="0070C0"/>
                </a:solidFill>
              </a:rPr>
              <a:t>{v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…,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pPr marL="0" indent="0">
              <a:buNone/>
            </a:pPr>
            <a:endParaRPr lang="en-US" altLang="zh-CN" sz="2400" b="1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00" y="2257425"/>
            <a:ext cx="5077558" cy="1920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815" y="1548607"/>
            <a:ext cx="2942274" cy="40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93" y="1650053"/>
            <a:ext cx="8336090" cy="480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A hierarchical </a:t>
            </a:r>
            <a:r>
              <a:rPr lang="en-US" altLang="zh-CN" sz="2400" b="1" dirty="0">
                <a:solidFill>
                  <a:srgbClr val="FF0000"/>
                </a:solidFill>
              </a:rPr>
              <a:t>t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ree </a:t>
            </a:r>
            <a:r>
              <a:rPr lang="en-US" altLang="zh-CN" sz="2400" dirty="0" smtClean="0"/>
              <a:t>consists of </a:t>
            </a:r>
            <a:r>
              <a:rPr lang="en-US" sz="2400" b="1" dirty="0" smtClean="0">
                <a:solidFill>
                  <a:schemeClr val="accent1"/>
                </a:solidFill>
              </a:rPr>
              <a:t>entities</a:t>
            </a:r>
            <a:r>
              <a:rPr lang="en-US" altLang="zh-CN" sz="2400" dirty="0" smtClean="0"/>
              <a:t> and their </a:t>
            </a:r>
            <a:r>
              <a:rPr lang="en-US" sz="2400" b="1" dirty="0">
                <a:solidFill>
                  <a:schemeClr val="accent1"/>
                </a:solidFill>
              </a:rPr>
              <a:t>hierarchical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relations</a:t>
            </a:r>
            <a:r>
              <a:rPr lang="en-US" sz="2400" dirty="0"/>
              <a:t>.</a:t>
            </a:r>
            <a:endParaRPr lang="en-US" altLang="zh-CN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3F4464-9DB6-46C2-A9CB-8F17A18AC889}"/>
              </a:ext>
            </a:extLst>
          </p:cNvPr>
          <p:cNvSpPr txBox="1"/>
          <p:nvPr/>
        </p:nvSpPr>
        <p:spPr>
          <a:xfrm>
            <a:off x="4290229" y="5338653"/>
            <a:ext cx="18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Disease Ontology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E85287-4032-4F32-868A-B6F8C5C3AAA5}"/>
              </a:ext>
            </a:extLst>
          </p:cNvPr>
          <p:cNvSpPr txBox="1"/>
          <p:nvPr/>
        </p:nvSpPr>
        <p:spPr>
          <a:xfrm>
            <a:off x="137087" y="5303382"/>
            <a:ext cx="379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ACM Computing Classification System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866AF8-DC23-466D-9F4C-598D69A6216B}"/>
              </a:ext>
            </a:extLst>
          </p:cNvPr>
          <p:cNvSpPr txBox="1"/>
          <p:nvPr/>
        </p:nvSpPr>
        <p:spPr>
          <a:xfrm>
            <a:off x="7269329" y="5290682"/>
            <a:ext cx="111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ImageNet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8820" y="2909028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disease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4250" y="3540334"/>
            <a:ext cx="1009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infection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11087" y="423224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HIV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34186" y="4238392"/>
            <a:ext cx="1091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COVID-19</a:t>
            </a:r>
          </a:p>
        </p:txBody>
      </p:sp>
      <p:cxnSp>
        <p:nvCxnSpPr>
          <p:cNvPr id="14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/>
          <p:nvPr/>
        </p:nvCxnSpPr>
        <p:spPr>
          <a:xfrm>
            <a:off x="5079003" y="3232680"/>
            <a:ext cx="0" cy="4092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 flipH="1">
            <a:off x="4170133" y="3909666"/>
            <a:ext cx="908871" cy="3225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>
            <a:off x="5079004" y="3909666"/>
            <a:ext cx="901133" cy="3287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36934" y="2988162"/>
            <a:ext cx="49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22300" y="3614348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dog</a:t>
            </a:r>
          </a:p>
        </p:txBody>
      </p:sp>
      <p:cxnSp>
        <p:nvCxnSpPr>
          <p:cNvPr id="19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/>
          <p:nvPr/>
        </p:nvCxnSpPr>
        <p:spPr>
          <a:xfrm>
            <a:off x="7785753" y="3306694"/>
            <a:ext cx="0" cy="4092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8" idx="2"/>
            <a:endCxn id="40" idx="0"/>
          </p:cNvCxnSpPr>
          <p:nvPr/>
        </p:nvCxnSpPr>
        <p:spPr>
          <a:xfrm flipH="1">
            <a:off x="7304974" y="3983680"/>
            <a:ext cx="485990" cy="2355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8" idx="2"/>
            <a:endCxn id="41" idx="0"/>
          </p:cNvCxnSpPr>
          <p:nvPr/>
        </p:nvCxnSpPr>
        <p:spPr>
          <a:xfrm>
            <a:off x="7790964" y="3983680"/>
            <a:ext cx="614115" cy="250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436957" y="3384335"/>
            <a:ext cx="1037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database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19762" y="4361715"/>
            <a:ext cx="1128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relational </a:t>
            </a:r>
          </a:p>
          <a:p>
            <a:r>
              <a:rPr lang="en-US" altLang="zh-CN" dirty="0"/>
              <a:t> database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68895" y="4361715"/>
            <a:ext cx="1037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  graph</a:t>
            </a:r>
          </a:p>
          <a:p>
            <a:r>
              <a:rPr lang="en-US" altLang="zh-CN" dirty="0"/>
              <a:t>database</a:t>
            </a:r>
          </a:p>
        </p:txBody>
      </p:sp>
      <p:cxnSp>
        <p:nvCxnSpPr>
          <p:cNvPr id="32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26" idx="2"/>
            <a:endCxn id="27" idx="0"/>
          </p:cNvCxnSpPr>
          <p:nvPr/>
        </p:nvCxnSpPr>
        <p:spPr>
          <a:xfrm flipH="1">
            <a:off x="884019" y="3753667"/>
            <a:ext cx="1071606" cy="608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26" idx="2"/>
            <a:endCxn id="31" idx="0"/>
          </p:cNvCxnSpPr>
          <p:nvPr/>
        </p:nvCxnSpPr>
        <p:spPr>
          <a:xfrm>
            <a:off x="1955625" y="3753667"/>
            <a:ext cx="1031938" cy="608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730991" y="4230868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H1N1</a:t>
            </a:r>
            <a:endParaRPr lang="en-US" dirty="0"/>
          </a:p>
        </p:txBody>
      </p:sp>
      <p:cxnSp>
        <p:nvCxnSpPr>
          <p:cNvPr id="29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1" idx="2"/>
            <a:endCxn id="28" idx="0"/>
          </p:cNvCxnSpPr>
          <p:nvPr/>
        </p:nvCxnSpPr>
        <p:spPr>
          <a:xfrm>
            <a:off x="5079004" y="3909666"/>
            <a:ext cx="8014" cy="3212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39918" y="4362980"/>
            <a:ext cx="1037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temporal</a:t>
            </a:r>
          </a:p>
          <a:p>
            <a:r>
              <a:rPr lang="en-US" altLang="zh-CN" dirty="0"/>
              <a:t>database</a:t>
            </a:r>
          </a:p>
        </p:txBody>
      </p:sp>
      <p:cxnSp>
        <p:nvCxnSpPr>
          <p:cNvPr id="39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26" idx="2"/>
            <a:endCxn id="38" idx="0"/>
          </p:cNvCxnSpPr>
          <p:nvPr/>
        </p:nvCxnSpPr>
        <p:spPr>
          <a:xfrm>
            <a:off x="1955625" y="3753667"/>
            <a:ext cx="2961" cy="6093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IV BASICS FOR EVERYONE | PULSE CLINIC - Asia&amp;#39;s Leading Sexual Healthcare  Network.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43" y="4709373"/>
            <a:ext cx="748496" cy="56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rtual Webinar of the COVID-19 | Mens et Manu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82" y="4703843"/>
            <a:ext cx="997994" cy="56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llular factor helps package flu genome | VUMC Reporter | Vanderbilt  University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21" y="4652931"/>
            <a:ext cx="678121" cy="67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mbroke Welsh Corgi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11" y="4652931"/>
            <a:ext cx="851837" cy="63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brador Retriever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07" y="4652931"/>
            <a:ext cx="846278" cy="6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6970555" y="4219209"/>
            <a:ext cx="66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Corgi</a:t>
            </a:r>
            <a:endParaRPr lang="en-US" altLang="zh-CN" dirty="0"/>
          </a:p>
        </p:txBody>
      </p:sp>
      <p:sp>
        <p:nvSpPr>
          <p:cNvPr id="41" name="Rectangle 40"/>
          <p:cNvSpPr/>
          <p:nvPr/>
        </p:nvSpPr>
        <p:spPr>
          <a:xfrm>
            <a:off x="7892727" y="4234437"/>
            <a:ext cx="102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Labrador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451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Target 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00" y="1674018"/>
            <a:ext cx="5716350" cy="465693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An example (target T={v</a:t>
            </a:r>
            <a:r>
              <a:rPr lang="en-US" altLang="zh-CN" b="1" baseline="-25000" dirty="0">
                <a:solidFill>
                  <a:srgbClr val="FF0000"/>
                </a:solidFill>
              </a:rPr>
              <a:t>5</a:t>
            </a:r>
            <a:r>
              <a:rPr lang="en-US" altLang="zh-CN" b="1" dirty="0">
                <a:solidFill>
                  <a:srgbClr val="FF0000"/>
                </a:solidFill>
              </a:rPr>
              <a:t>}, b=2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0070C0"/>
                </a:solidFill>
              </a:rPr>
              <a:t>Step0: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…,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Step1: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2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4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5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pPr marL="0" indent="0">
              <a:buNone/>
            </a:pPr>
            <a:endParaRPr lang="en-US" altLang="zh-CN" sz="2400" b="1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00" y="2257425"/>
            <a:ext cx="5077558" cy="1920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815" y="1548607"/>
            <a:ext cx="2942274" cy="4039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14016" y="2328672"/>
            <a:ext cx="542544" cy="14935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92335" y="3863079"/>
            <a:ext cx="562019" cy="5687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6957" y="3767030"/>
            <a:ext cx="490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Q1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072631" y="3761729"/>
            <a:ext cx="490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No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7046706" y="3228740"/>
            <a:ext cx="516765" cy="52138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Target 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00" y="1674018"/>
            <a:ext cx="5716350" cy="465693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An example (target T={v</a:t>
            </a:r>
            <a:r>
              <a:rPr lang="en-US" altLang="zh-CN" b="1" baseline="-25000" dirty="0">
                <a:solidFill>
                  <a:srgbClr val="FF0000"/>
                </a:solidFill>
              </a:rPr>
              <a:t>5</a:t>
            </a:r>
            <a:r>
              <a:rPr lang="en-US" altLang="zh-CN" b="1" dirty="0">
                <a:solidFill>
                  <a:srgbClr val="FF0000"/>
                </a:solidFill>
              </a:rPr>
              <a:t>}, b=2</a:t>
            </a:r>
            <a:r>
              <a:rPr lang="zh-CN" altLang="en-US" b="1" dirty="0">
                <a:solidFill>
                  <a:srgbClr val="FF0000"/>
                </a:solidFill>
              </a:rPr>
              <a:t>）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Step0: Y = {v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CN" sz="2000" dirty="0" smtClean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CN" sz="2000" dirty="0" smtClean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2000" dirty="0" smtClean="0">
                <a:solidFill>
                  <a:srgbClr val="0070C0"/>
                </a:solidFill>
              </a:rPr>
              <a:t>, …, 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9</a:t>
            </a:r>
            <a:r>
              <a:rPr lang="en-US" altLang="zh-CN" sz="2000" dirty="0" smtClean="0">
                <a:solidFill>
                  <a:srgbClr val="0070C0"/>
                </a:solidFill>
              </a:rPr>
              <a:t>}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Step1</a:t>
            </a:r>
            <a:r>
              <a:rPr lang="en-US" altLang="zh-CN" sz="2000" dirty="0">
                <a:solidFill>
                  <a:srgbClr val="0070C0"/>
                </a:solidFill>
              </a:rPr>
              <a:t>: Y = </a:t>
            </a:r>
            <a:r>
              <a:rPr lang="en-US" altLang="zh-CN" sz="2000" dirty="0" smtClean="0">
                <a:solidFill>
                  <a:srgbClr val="0070C0"/>
                </a:solidFill>
              </a:rPr>
              <a:t>{v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}, P = </a:t>
            </a:r>
            <a:r>
              <a:rPr lang="en-US" altLang="zh-CN" sz="2000" dirty="0" smtClean="0">
                <a:solidFill>
                  <a:srgbClr val="0070C0"/>
                </a:solidFill>
              </a:rPr>
              <a:t>{v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4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5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9</a:t>
            </a:r>
            <a:r>
              <a:rPr lang="en-US" altLang="zh-CN" sz="2000" dirty="0" smtClean="0">
                <a:solidFill>
                  <a:srgbClr val="0070C0"/>
                </a:solidFill>
              </a:rPr>
              <a:t>}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Step2: Y = </a:t>
            </a:r>
            <a:r>
              <a:rPr lang="en-US" altLang="zh-CN" sz="2000" dirty="0" smtClean="0">
                <a:solidFill>
                  <a:srgbClr val="0070C0"/>
                </a:solidFill>
              </a:rPr>
              <a:t>{v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5</a:t>
            </a:r>
            <a:r>
              <a:rPr lang="en-US" altLang="zh-CN" sz="2000" dirty="0">
                <a:solidFill>
                  <a:srgbClr val="0070C0"/>
                </a:solidFill>
              </a:rPr>
              <a:t>}, P = </a:t>
            </a:r>
            <a:r>
              <a:rPr lang="en-US" altLang="zh-CN" sz="2000" dirty="0" smtClean="0">
                <a:solidFill>
                  <a:srgbClr val="0070C0"/>
                </a:solidFill>
              </a:rPr>
              <a:t>{v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5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endParaRPr lang="en-US" altLang="zh-CN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CN" sz="2400" b="1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00" y="2257425"/>
            <a:ext cx="5077558" cy="1920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815" y="1548607"/>
            <a:ext cx="2942274" cy="4039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50336" y="2328672"/>
            <a:ext cx="542544" cy="1761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77295" y="3863079"/>
            <a:ext cx="562019" cy="5687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04589" y="3693878"/>
            <a:ext cx="490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Q2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8584439" y="3688577"/>
            <a:ext cx="529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Yes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Target 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00" y="1674018"/>
            <a:ext cx="5100615" cy="5043774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An example (target T={v</a:t>
            </a:r>
            <a:r>
              <a:rPr lang="en-US" altLang="zh-CN" b="1" baseline="-25000" dirty="0">
                <a:solidFill>
                  <a:srgbClr val="FF0000"/>
                </a:solidFill>
              </a:rPr>
              <a:t>5</a:t>
            </a:r>
            <a:r>
              <a:rPr lang="en-US" altLang="zh-CN" b="1" dirty="0">
                <a:solidFill>
                  <a:srgbClr val="FF0000"/>
                </a:solidFill>
              </a:rPr>
              <a:t>}, b=2</a:t>
            </a:r>
            <a:r>
              <a:rPr lang="zh-CN" altLang="en-US" b="1" dirty="0">
                <a:solidFill>
                  <a:srgbClr val="FF0000"/>
                </a:solidFill>
              </a:rPr>
              <a:t>）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0070C0"/>
                </a:solidFill>
              </a:rPr>
              <a:t>Step0: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…,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Step1: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2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4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5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Step2: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5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5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pPr marL="0" indent="0">
              <a:buNone/>
            </a:pPr>
            <a:r>
              <a:rPr lang="en-US" altLang="zh-CN" sz="2000" dirty="0" smtClean="0"/>
              <a:t>After </a:t>
            </a:r>
            <a:r>
              <a:rPr lang="en-US" altLang="zh-CN" sz="2000" dirty="0"/>
              <a:t>asking </a:t>
            </a:r>
            <a:r>
              <a:rPr lang="en-US" altLang="zh-CN" sz="2000" b="1" dirty="0"/>
              <a:t>b</a:t>
            </a:r>
            <a:r>
              <a:rPr lang="en-US" altLang="zh-CN" sz="2000" dirty="0"/>
              <a:t> questions, we use the best vertex </a:t>
            </a:r>
            <a:r>
              <a:rPr lang="en-US" altLang="zh-CN" sz="2000" b="1" dirty="0" smtClean="0"/>
              <a:t>v</a:t>
            </a:r>
            <a:r>
              <a:rPr lang="en-US" altLang="zh-CN" sz="2000" b="1" baseline="-25000" dirty="0" smtClean="0"/>
              <a:t>5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  </a:t>
            </a:r>
            <a:r>
              <a:rPr lang="en-US" altLang="zh-CN" sz="2000" dirty="0" smtClean="0"/>
              <a:t>in </a:t>
            </a:r>
            <a:r>
              <a:rPr lang="en-US" altLang="zh-CN" sz="2000" dirty="0"/>
              <a:t>yes-candidates as the selection</a:t>
            </a:r>
            <a:r>
              <a:rPr lang="en-US" altLang="zh-CN" sz="2000" dirty="0" smtClean="0"/>
              <a:t>.</a:t>
            </a:r>
            <a:endParaRPr lang="en-US" altLang="zh-C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00" y="2257425"/>
            <a:ext cx="5077558" cy="1920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815" y="1548607"/>
            <a:ext cx="2942274" cy="40393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77295" y="3863079"/>
            <a:ext cx="562019" cy="5687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Target 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00" y="1674018"/>
            <a:ext cx="5100615" cy="5043774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An example (target T={v</a:t>
            </a:r>
            <a:r>
              <a:rPr lang="en-US" altLang="zh-CN" b="1" baseline="-25000" dirty="0">
                <a:solidFill>
                  <a:srgbClr val="FF0000"/>
                </a:solidFill>
              </a:rPr>
              <a:t>5</a:t>
            </a:r>
            <a:r>
              <a:rPr lang="en-US" altLang="zh-CN" b="1" dirty="0">
                <a:solidFill>
                  <a:srgbClr val="FF0000"/>
                </a:solidFill>
              </a:rPr>
              <a:t>}, b=2</a:t>
            </a:r>
            <a:r>
              <a:rPr lang="zh-CN" altLang="en-US" b="1" dirty="0">
                <a:solidFill>
                  <a:srgbClr val="FF0000"/>
                </a:solidFill>
              </a:rPr>
              <a:t>）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0070C0"/>
                </a:solidFill>
              </a:rPr>
              <a:t>Step0: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…,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Step1: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2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4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5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Step2: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5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5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pPr marL="0" indent="0">
              <a:buNone/>
            </a:pPr>
            <a:r>
              <a:rPr lang="en-US" altLang="zh-CN" sz="2000" dirty="0"/>
              <a:t>After asking </a:t>
            </a:r>
            <a:r>
              <a:rPr lang="en-US" altLang="zh-CN" sz="2000" b="1" dirty="0"/>
              <a:t>b</a:t>
            </a:r>
            <a:r>
              <a:rPr lang="en-US" altLang="zh-CN" sz="2000" dirty="0"/>
              <a:t> questions, we use the best vertex </a:t>
            </a:r>
            <a:r>
              <a:rPr lang="en-US" altLang="zh-CN" sz="2000" b="1" dirty="0"/>
              <a:t>v</a:t>
            </a:r>
            <a:r>
              <a:rPr lang="en-US" altLang="zh-CN" sz="2000" b="1" baseline="-25000" dirty="0"/>
              <a:t>5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  </a:t>
            </a:r>
            <a:r>
              <a:rPr lang="en-US" altLang="zh-CN" sz="2000" dirty="0"/>
              <a:t>in yes-candidates as the selection.</a:t>
            </a:r>
            <a:endParaRPr lang="en-US" altLang="zh-C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00" y="2257425"/>
            <a:ext cx="5077558" cy="1920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815" y="1548607"/>
            <a:ext cx="2942274" cy="4039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00" y="6154736"/>
            <a:ext cx="6649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The best selection is always </a:t>
            </a:r>
            <a:r>
              <a:rPr lang="en-US" altLang="zh-CN" sz="2000" b="1" dirty="0">
                <a:solidFill>
                  <a:srgbClr val="FF0000"/>
                </a:solidFill>
              </a:rPr>
              <a:t>Y∩P </a:t>
            </a:r>
            <a:r>
              <a:rPr lang="en-US" altLang="zh-CN" sz="2000" dirty="0">
                <a:solidFill>
                  <a:srgbClr val="FF0000"/>
                </a:solidFill>
              </a:rPr>
              <a:t>with theoretical </a:t>
            </a:r>
            <a:r>
              <a:rPr lang="en-US" altLang="zh-CN" sz="2000" dirty="0" smtClean="0">
                <a:solidFill>
                  <a:srgbClr val="FF0000"/>
                </a:solidFill>
              </a:rPr>
              <a:t>guarantee.</a:t>
            </a:r>
            <a:endParaRPr lang="en-US" altLang="zh-CN" sz="20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77295" y="3863079"/>
            <a:ext cx="562019" cy="5687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Motivations</a:t>
            </a:r>
          </a:p>
          <a:p>
            <a:pPr marL="0" indent="0">
              <a:buNone/>
            </a:pPr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pPr lvl="1"/>
            <a:r>
              <a:rPr lang="en-US" altLang="zh-CN" b="1" dirty="0"/>
              <a:t>Single Target Search</a:t>
            </a:r>
          </a:p>
          <a:p>
            <a:pPr lvl="1"/>
            <a:r>
              <a:rPr lang="en-US" altLang="zh-CN" b="1" dirty="0" smtClean="0">
                <a:solidFill>
                  <a:srgbClr val="0070C0"/>
                </a:solidFill>
              </a:rPr>
              <a:t>Multiple </a:t>
            </a:r>
            <a:r>
              <a:rPr lang="en-US" altLang="zh-CN" b="1" dirty="0">
                <a:solidFill>
                  <a:srgbClr val="0070C0"/>
                </a:solidFill>
              </a:rPr>
              <a:t>Targets </a:t>
            </a:r>
            <a:r>
              <a:rPr lang="en-US" altLang="zh-CN" b="1" dirty="0" smtClean="0">
                <a:solidFill>
                  <a:srgbClr val="0070C0"/>
                </a:solidFill>
              </a:rPr>
              <a:t>Search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020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Multiple T</a:t>
            </a:r>
            <a:r>
              <a:rPr lang="en-US" altLang="zh-CN" dirty="0" smtClean="0"/>
              <a:t>argets 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00" y="1674018"/>
            <a:ext cx="7336616" cy="4542632"/>
          </a:xfrm>
        </p:spPr>
        <p:txBody>
          <a:bodyPr>
            <a:normAutofit lnSpcReduction="10000"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Key idea: </a:t>
            </a:r>
            <a:r>
              <a:rPr lang="en-US" altLang="zh-CN" dirty="0"/>
              <a:t>Select a vertex with maximum </a:t>
            </a:r>
            <a:r>
              <a:rPr lang="en-US" altLang="zh-CN" i="1" dirty="0"/>
              <a:t>expected </a:t>
            </a:r>
            <a:r>
              <a:rPr lang="en-US" altLang="zh-CN" i="1" dirty="0" smtClean="0"/>
              <a:t>gain.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Penalty </a:t>
            </a:r>
            <a:r>
              <a:rPr lang="en-US" altLang="zh-CN" b="1" dirty="0">
                <a:solidFill>
                  <a:srgbClr val="FF0000"/>
                </a:solidFill>
              </a:rPr>
              <a:t>distance f(Y, P</a:t>
            </a:r>
            <a:r>
              <a:rPr lang="en-US" altLang="zh-CN" b="1" dirty="0" smtClean="0">
                <a:solidFill>
                  <a:srgbClr val="FF0000"/>
                </a:solidFill>
              </a:rPr>
              <a:t>): </a:t>
            </a:r>
            <a:r>
              <a:rPr lang="en-US" altLang="zh-CN" dirty="0" smtClean="0"/>
              <a:t>the </a:t>
            </a:r>
            <a:r>
              <a:rPr lang="en-US" altLang="zh-CN" dirty="0"/>
              <a:t>minimum penalty distance between the </a:t>
            </a:r>
            <a:r>
              <a:rPr lang="en-US" altLang="zh-CN" dirty="0">
                <a:solidFill>
                  <a:srgbClr val="FF0000"/>
                </a:solidFill>
              </a:rPr>
              <a:t>best </a:t>
            </a:r>
            <a:r>
              <a:rPr lang="en-US" altLang="zh-CN" b="1" dirty="0" smtClean="0">
                <a:solidFill>
                  <a:srgbClr val="FF0000"/>
                </a:solidFill>
              </a:rPr>
              <a:t>k</a:t>
            </a:r>
            <a:r>
              <a:rPr lang="en-US" altLang="zh-CN" dirty="0" smtClean="0">
                <a:solidFill>
                  <a:srgbClr val="FF0000"/>
                </a:solidFill>
              </a:rPr>
              <a:t> selections </a:t>
            </a:r>
            <a:r>
              <a:rPr lang="en-US" altLang="zh-CN" dirty="0"/>
              <a:t>in yes-candidates and potential </a:t>
            </a:r>
            <a:r>
              <a:rPr lang="en-US" altLang="zh-CN" dirty="0" smtClean="0"/>
              <a:t>targets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Challenge: </a:t>
            </a:r>
            <a:r>
              <a:rPr lang="en-US" altLang="zh-CN" dirty="0" smtClean="0"/>
              <a:t>k &gt; 1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 err="1" smtClean="0">
                <a:solidFill>
                  <a:srgbClr val="FF0000"/>
                </a:solidFill>
              </a:rPr>
              <a:t>kBM</a:t>
            </a:r>
            <a:r>
              <a:rPr lang="en-US" altLang="zh-CN" b="1" dirty="0" smtClean="0">
                <a:solidFill>
                  <a:srgbClr val="FF0000"/>
                </a:solidFill>
              </a:rPr>
              <a:t>-DP: </a:t>
            </a:r>
            <a:r>
              <a:rPr lang="en-US" altLang="zh-CN" dirty="0" smtClean="0"/>
              <a:t>the dynamic programming algorithm to calculate the optimal penalty distance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Targets </a:t>
            </a:r>
            <a:r>
              <a:rPr lang="en-US" altLang="zh-CN" dirty="0"/>
              <a:t>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00" y="1674018"/>
            <a:ext cx="5404184" cy="5043774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An example (target T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={v</a:t>
            </a:r>
            <a:r>
              <a:rPr lang="en-US" altLang="zh-CN" sz="2400" b="1" baseline="-25000" dirty="0" smtClean="0">
                <a:solidFill>
                  <a:srgbClr val="FF0000"/>
                </a:solidFill>
              </a:rPr>
              <a:t>5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,v</a:t>
            </a:r>
            <a:r>
              <a:rPr lang="en-US" altLang="zh-CN" sz="2400" b="1" baseline="-25000" dirty="0" smtClean="0">
                <a:solidFill>
                  <a:srgbClr val="FF0000"/>
                </a:solidFill>
              </a:rPr>
              <a:t>8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}, b=2, k=2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0070C0"/>
                </a:solidFill>
              </a:rPr>
              <a:t>Step0: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…,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77295" y="3863079"/>
            <a:ext cx="562019" cy="5687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05" y="1548607"/>
            <a:ext cx="3004470" cy="4039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05" y="2181416"/>
            <a:ext cx="5402599" cy="18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Targets </a:t>
            </a:r>
            <a:r>
              <a:rPr lang="en-US" altLang="zh-CN" dirty="0"/>
              <a:t>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00" y="1674018"/>
            <a:ext cx="5404184" cy="5043774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An example (target T={v</a:t>
            </a:r>
            <a:r>
              <a:rPr lang="en-US" altLang="zh-CN" sz="2400" b="1" baseline="-25000" dirty="0">
                <a:solidFill>
                  <a:srgbClr val="FF0000"/>
                </a:solidFill>
              </a:rPr>
              <a:t>5</a:t>
            </a:r>
            <a:r>
              <a:rPr lang="en-US" altLang="zh-CN" sz="2400" b="1" dirty="0">
                <a:solidFill>
                  <a:srgbClr val="FF0000"/>
                </a:solidFill>
              </a:rPr>
              <a:t>,v</a:t>
            </a:r>
            <a:r>
              <a:rPr lang="en-US" altLang="zh-CN" sz="2400" b="1" baseline="-25000" dirty="0">
                <a:solidFill>
                  <a:srgbClr val="FF0000"/>
                </a:solidFill>
              </a:rPr>
              <a:t>8</a:t>
            </a:r>
            <a:r>
              <a:rPr lang="en-US" altLang="zh-CN" sz="2400" b="1" dirty="0">
                <a:solidFill>
                  <a:srgbClr val="FF0000"/>
                </a:solidFill>
              </a:rPr>
              <a:t>}, b=2, k=2</a:t>
            </a:r>
            <a:r>
              <a:rPr lang="zh-CN" altLang="en-US" sz="2400" b="1" dirty="0">
                <a:solidFill>
                  <a:srgbClr val="FF0000"/>
                </a:solidFill>
              </a:rPr>
              <a:t>）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0070C0"/>
                </a:solidFill>
              </a:rPr>
              <a:t>Step0: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…,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Step1: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3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2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3</a:t>
            </a:r>
            <a:r>
              <a:rPr lang="en-US" altLang="zh-CN" sz="2000" dirty="0">
                <a:solidFill>
                  <a:srgbClr val="0070C0"/>
                </a:solidFill>
              </a:rPr>
              <a:t>, …,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77295" y="3863079"/>
            <a:ext cx="562019" cy="5687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05" y="1548607"/>
            <a:ext cx="3004470" cy="4039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05" y="2181416"/>
            <a:ext cx="5402599" cy="186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38400" y="2237232"/>
            <a:ext cx="542544" cy="10424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99599" y="3850887"/>
            <a:ext cx="562019" cy="5687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84221" y="3754838"/>
            <a:ext cx="490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Q1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243319" y="3749537"/>
            <a:ext cx="529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Yes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Targets </a:t>
            </a:r>
            <a:r>
              <a:rPr lang="en-US" altLang="zh-CN" dirty="0"/>
              <a:t>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00" y="1674018"/>
            <a:ext cx="5404184" cy="5043774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An example (target T={v</a:t>
            </a:r>
            <a:r>
              <a:rPr lang="en-US" altLang="zh-CN" sz="2400" b="1" baseline="-25000" dirty="0">
                <a:solidFill>
                  <a:srgbClr val="FF0000"/>
                </a:solidFill>
              </a:rPr>
              <a:t>5</a:t>
            </a:r>
            <a:r>
              <a:rPr lang="en-US" altLang="zh-CN" sz="2400" b="1" dirty="0">
                <a:solidFill>
                  <a:srgbClr val="FF0000"/>
                </a:solidFill>
              </a:rPr>
              <a:t>,v</a:t>
            </a:r>
            <a:r>
              <a:rPr lang="en-US" altLang="zh-CN" sz="2400" b="1" baseline="-25000" dirty="0">
                <a:solidFill>
                  <a:srgbClr val="FF0000"/>
                </a:solidFill>
              </a:rPr>
              <a:t>8</a:t>
            </a:r>
            <a:r>
              <a:rPr lang="en-US" altLang="zh-CN" sz="2400" b="1" dirty="0">
                <a:solidFill>
                  <a:srgbClr val="FF0000"/>
                </a:solidFill>
              </a:rPr>
              <a:t>}, b=2, k=2</a:t>
            </a:r>
            <a:r>
              <a:rPr lang="zh-CN" altLang="en-US" sz="2400" b="1" dirty="0">
                <a:solidFill>
                  <a:srgbClr val="FF0000"/>
                </a:solidFill>
              </a:rPr>
              <a:t>）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0070C0"/>
                </a:solidFill>
              </a:rPr>
              <a:t>Step0: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…,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Step1: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3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2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3</a:t>
            </a:r>
            <a:r>
              <a:rPr lang="en-US" altLang="zh-CN" sz="2000" dirty="0">
                <a:solidFill>
                  <a:srgbClr val="0070C0"/>
                </a:solidFill>
              </a:rPr>
              <a:t>, …,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Step2: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3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5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2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3</a:t>
            </a:r>
            <a:r>
              <a:rPr lang="en-US" altLang="zh-CN" sz="2000" dirty="0">
                <a:solidFill>
                  <a:srgbClr val="0070C0"/>
                </a:solidFill>
              </a:rPr>
              <a:t>, …,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05" y="1548607"/>
            <a:ext cx="3004470" cy="4039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05" y="2181416"/>
            <a:ext cx="5402599" cy="186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98898" y="2255676"/>
            <a:ext cx="542544" cy="17128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90655" y="3850887"/>
            <a:ext cx="562019" cy="5687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75277" y="3596342"/>
            <a:ext cx="490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Q2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8621015" y="3554465"/>
            <a:ext cx="529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Yes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Targets </a:t>
            </a:r>
            <a:r>
              <a:rPr lang="en-US" altLang="zh-CN" dirty="0"/>
              <a:t>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00" y="1674018"/>
            <a:ext cx="5404184" cy="5043774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An example (target T={v</a:t>
            </a:r>
            <a:r>
              <a:rPr lang="en-US" altLang="zh-CN" sz="2400" b="1" baseline="-25000" dirty="0">
                <a:solidFill>
                  <a:srgbClr val="FF0000"/>
                </a:solidFill>
              </a:rPr>
              <a:t>5</a:t>
            </a:r>
            <a:r>
              <a:rPr lang="en-US" altLang="zh-CN" sz="2400" b="1" dirty="0">
                <a:solidFill>
                  <a:srgbClr val="FF0000"/>
                </a:solidFill>
              </a:rPr>
              <a:t>,v</a:t>
            </a:r>
            <a:r>
              <a:rPr lang="en-US" altLang="zh-CN" sz="2400" b="1" baseline="-25000" dirty="0">
                <a:solidFill>
                  <a:srgbClr val="FF0000"/>
                </a:solidFill>
              </a:rPr>
              <a:t>8</a:t>
            </a:r>
            <a:r>
              <a:rPr lang="en-US" altLang="zh-CN" sz="2400" b="1" dirty="0">
                <a:solidFill>
                  <a:srgbClr val="FF0000"/>
                </a:solidFill>
              </a:rPr>
              <a:t>}, b=2, k=2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400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0070C0"/>
                </a:solidFill>
              </a:rPr>
              <a:t>Step0: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…,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Step1: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3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2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3</a:t>
            </a:r>
            <a:r>
              <a:rPr lang="en-US" altLang="zh-CN" sz="2000" dirty="0">
                <a:solidFill>
                  <a:srgbClr val="0070C0"/>
                </a:solidFill>
              </a:rPr>
              <a:t>, …,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Step2: Y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3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5</a:t>
            </a:r>
            <a:r>
              <a:rPr lang="en-US" altLang="zh-CN" sz="2000" dirty="0">
                <a:solidFill>
                  <a:srgbClr val="0070C0"/>
                </a:solidFill>
              </a:rPr>
              <a:t>}, P = {v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2</a:t>
            </a:r>
            <a:r>
              <a:rPr lang="en-US" altLang="zh-CN" sz="2000" dirty="0">
                <a:solidFill>
                  <a:srgbClr val="0070C0"/>
                </a:solidFill>
              </a:rPr>
              <a:t>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3</a:t>
            </a:r>
            <a:r>
              <a:rPr lang="en-US" altLang="zh-CN" sz="2000" dirty="0">
                <a:solidFill>
                  <a:srgbClr val="0070C0"/>
                </a:solidFill>
              </a:rPr>
              <a:t>, …, v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pPr marL="0" indent="0">
              <a:buNone/>
            </a:pPr>
            <a:r>
              <a:rPr lang="en-US" altLang="zh-CN" sz="2000" dirty="0"/>
              <a:t>After asking </a:t>
            </a:r>
            <a:r>
              <a:rPr lang="en-US" altLang="zh-CN" sz="2000" b="1" dirty="0"/>
              <a:t>b</a:t>
            </a:r>
            <a:r>
              <a:rPr lang="en-US" altLang="zh-CN" sz="2000" dirty="0"/>
              <a:t> questions, we use the best </a:t>
            </a:r>
            <a:r>
              <a:rPr lang="en-US" altLang="zh-CN" sz="2000" b="1" dirty="0"/>
              <a:t>k</a:t>
            </a:r>
            <a:r>
              <a:rPr lang="en-US" altLang="zh-CN" sz="2000" dirty="0"/>
              <a:t> vertices {</a:t>
            </a:r>
            <a:r>
              <a:rPr lang="en-US" altLang="zh-CN" sz="2000" b="1" dirty="0"/>
              <a:t>v</a:t>
            </a:r>
            <a:r>
              <a:rPr lang="en-US" altLang="zh-CN" sz="2000" b="1" baseline="-25000" dirty="0"/>
              <a:t>3,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 </a:t>
            </a:r>
            <a:r>
              <a:rPr lang="en-US" altLang="zh-CN" sz="2000" b="1" dirty="0"/>
              <a:t>v</a:t>
            </a:r>
            <a:r>
              <a:rPr lang="en-US" altLang="zh-CN" sz="2000" b="1" baseline="-25000" dirty="0"/>
              <a:t>5</a:t>
            </a:r>
            <a:r>
              <a:rPr lang="en-US" altLang="zh-CN" sz="2000" dirty="0"/>
              <a:t>} in yes-candidates as the selection.</a:t>
            </a:r>
            <a:endParaRPr lang="en-US" altLang="zh-CN" sz="2000" dirty="0"/>
          </a:p>
        </p:txBody>
      </p:sp>
      <p:sp>
        <p:nvSpPr>
          <p:cNvPr id="7" name="Oval 6"/>
          <p:cNvSpPr/>
          <p:nvPr/>
        </p:nvSpPr>
        <p:spPr>
          <a:xfrm>
            <a:off x="8177295" y="3863079"/>
            <a:ext cx="562019" cy="5687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05" y="1548607"/>
            <a:ext cx="3004470" cy="4039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05" y="2181416"/>
            <a:ext cx="5402599" cy="18613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390655" y="3850887"/>
            <a:ext cx="562019" cy="5687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99599" y="3850887"/>
            <a:ext cx="562019" cy="5687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39" y="3703291"/>
            <a:ext cx="4404751" cy="229188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Interactive Graph 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569"/>
            <a:ext cx="838835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Three important concepts:</a:t>
            </a:r>
          </a:p>
          <a:p>
            <a:pPr lvl="1"/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Target T: </a:t>
            </a:r>
            <a:r>
              <a:rPr lang="en-US" altLang="zh-CN" dirty="0" smtClean="0"/>
              <a:t>dog</a:t>
            </a:r>
            <a:endParaRPr lang="en-US" altLang="zh-CN" dirty="0"/>
          </a:p>
          <a:p>
            <a:pPr lvl="1"/>
            <a:endParaRPr lang="en-US" altLang="zh-CN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" name="Picture 10" descr="Labrador Retri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42" y="4446728"/>
            <a:ext cx="1348793" cy="10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962863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9169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Targets </a:t>
            </a:r>
            <a:r>
              <a:rPr lang="en-US" altLang="zh-CN" dirty="0"/>
              <a:t>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00" y="1674018"/>
            <a:ext cx="5404184" cy="5043774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An example (target T={v</a:t>
            </a:r>
            <a:r>
              <a:rPr lang="en-US" altLang="zh-CN" sz="2400" b="1" baseline="-25000" dirty="0">
                <a:solidFill>
                  <a:srgbClr val="FF0000"/>
                </a:solidFill>
              </a:rPr>
              <a:t>5</a:t>
            </a:r>
            <a:r>
              <a:rPr lang="en-US" altLang="zh-CN" sz="2400" b="1" dirty="0">
                <a:solidFill>
                  <a:srgbClr val="FF0000"/>
                </a:solidFill>
              </a:rPr>
              <a:t>,v</a:t>
            </a:r>
            <a:r>
              <a:rPr lang="en-US" altLang="zh-CN" sz="2400" b="1" baseline="-25000" dirty="0">
                <a:solidFill>
                  <a:srgbClr val="FF0000"/>
                </a:solidFill>
              </a:rPr>
              <a:t>8</a:t>
            </a:r>
            <a:r>
              <a:rPr lang="en-US" altLang="zh-CN" sz="2400" b="1" dirty="0">
                <a:solidFill>
                  <a:srgbClr val="FF0000"/>
                </a:solidFill>
              </a:rPr>
              <a:t>}, b=2, k=2</a:t>
            </a:r>
            <a:r>
              <a:rPr lang="zh-CN" altLang="en-US" sz="2400" b="1" dirty="0">
                <a:solidFill>
                  <a:srgbClr val="FF0000"/>
                </a:solidFill>
              </a:rPr>
              <a:t>）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0070C0"/>
                </a:solidFill>
              </a:rPr>
              <a:t>Step0: Y = </a:t>
            </a:r>
            <a:r>
              <a:rPr lang="en-US" altLang="zh-CN" sz="2000" dirty="0" smtClean="0">
                <a:solidFill>
                  <a:srgbClr val="0070C0"/>
                </a:solidFill>
              </a:rPr>
              <a:t>{v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}, P = </a:t>
            </a:r>
            <a:r>
              <a:rPr lang="en-US" altLang="zh-CN" sz="2000" dirty="0" smtClean="0">
                <a:solidFill>
                  <a:srgbClr val="0070C0"/>
                </a:solidFill>
              </a:rPr>
              <a:t>{v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…,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Step1: Y = </a:t>
            </a:r>
            <a:r>
              <a:rPr lang="en-US" altLang="zh-CN" sz="2000" dirty="0" smtClean="0">
                <a:solidFill>
                  <a:srgbClr val="0070C0"/>
                </a:solidFill>
              </a:rPr>
              <a:t>{v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3</a:t>
            </a:r>
            <a:r>
              <a:rPr lang="en-US" altLang="zh-CN" sz="2000" dirty="0">
                <a:solidFill>
                  <a:srgbClr val="0070C0"/>
                </a:solidFill>
              </a:rPr>
              <a:t>}, P = </a:t>
            </a:r>
            <a:r>
              <a:rPr lang="en-US" altLang="zh-CN" sz="2000" dirty="0" smtClean="0">
                <a:solidFill>
                  <a:srgbClr val="0070C0"/>
                </a:solidFill>
              </a:rPr>
              <a:t>{v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000" dirty="0" smtClean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3</a:t>
            </a:r>
            <a:r>
              <a:rPr lang="en-US" altLang="zh-CN" sz="2000" dirty="0" smtClean="0">
                <a:solidFill>
                  <a:srgbClr val="0070C0"/>
                </a:solidFill>
              </a:rPr>
              <a:t>, </a:t>
            </a:r>
            <a:r>
              <a:rPr lang="en-US" altLang="zh-CN" sz="2000" dirty="0">
                <a:solidFill>
                  <a:srgbClr val="0070C0"/>
                </a:solidFill>
              </a:rPr>
              <a:t>…,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Step2: Y </a:t>
            </a:r>
            <a:r>
              <a:rPr lang="en-US" altLang="zh-CN" sz="2000" dirty="0">
                <a:solidFill>
                  <a:srgbClr val="0070C0"/>
                </a:solidFill>
              </a:rPr>
              <a:t>= </a:t>
            </a:r>
            <a:r>
              <a:rPr lang="en-US" altLang="zh-CN" sz="2000" dirty="0" smtClean="0">
                <a:solidFill>
                  <a:srgbClr val="0070C0"/>
                </a:solidFill>
              </a:rPr>
              <a:t>{v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3</a:t>
            </a:r>
            <a:r>
              <a:rPr lang="en-US" altLang="zh-CN" sz="2000" dirty="0" smtClean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5</a:t>
            </a:r>
            <a:r>
              <a:rPr lang="en-US" altLang="zh-CN" sz="2000" dirty="0">
                <a:solidFill>
                  <a:srgbClr val="0070C0"/>
                </a:solidFill>
              </a:rPr>
              <a:t>}, P = </a:t>
            </a:r>
            <a:r>
              <a:rPr lang="en-US" altLang="zh-CN" sz="2000" dirty="0" smtClean="0">
                <a:solidFill>
                  <a:srgbClr val="0070C0"/>
                </a:solidFill>
              </a:rPr>
              <a:t>{v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sz="2000" dirty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3</a:t>
            </a:r>
            <a:r>
              <a:rPr lang="en-US" altLang="zh-CN" sz="2000" dirty="0">
                <a:solidFill>
                  <a:srgbClr val="0070C0"/>
                </a:solidFill>
              </a:rPr>
              <a:t>, …, </a:t>
            </a:r>
            <a:r>
              <a:rPr lang="en-US" altLang="zh-CN" sz="2000" dirty="0" smtClean="0">
                <a:solidFill>
                  <a:srgbClr val="0070C0"/>
                </a:solidFill>
              </a:rPr>
              <a:t>v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9</a:t>
            </a:r>
            <a:r>
              <a:rPr lang="en-US" altLang="zh-CN" sz="2000" dirty="0">
                <a:solidFill>
                  <a:srgbClr val="0070C0"/>
                </a:solidFill>
              </a:rPr>
              <a:t>}</a:t>
            </a:r>
          </a:p>
          <a:p>
            <a:pPr marL="0" indent="0">
              <a:buNone/>
            </a:pPr>
            <a:r>
              <a:rPr lang="en-US" altLang="zh-CN" sz="2000" dirty="0" smtClean="0"/>
              <a:t>After </a:t>
            </a:r>
            <a:r>
              <a:rPr lang="en-US" altLang="zh-CN" sz="2000" dirty="0"/>
              <a:t>asking </a:t>
            </a:r>
            <a:r>
              <a:rPr lang="en-US" altLang="zh-CN" sz="2000" b="1" dirty="0"/>
              <a:t>b</a:t>
            </a:r>
            <a:r>
              <a:rPr lang="en-US" altLang="zh-CN" sz="2000" dirty="0"/>
              <a:t> questions, we use the best </a:t>
            </a:r>
            <a:r>
              <a:rPr lang="en-US" altLang="zh-CN" sz="2000" b="1" dirty="0" smtClean="0"/>
              <a:t>k</a:t>
            </a:r>
            <a:r>
              <a:rPr lang="en-US" altLang="zh-CN" sz="2000" dirty="0" smtClean="0"/>
              <a:t> vertices </a:t>
            </a:r>
            <a:r>
              <a:rPr lang="en-US" altLang="zh-CN" sz="2000" dirty="0" smtClean="0"/>
              <a:t>{</a:t>
            </a:r>
            <a:r>
              <a:rPr lang="en-US" altLang="zh-CN" sz="2000" b="1" dirty="0" smtClean="0"/>
              <a:t>v</a:t>
            </a:r>
            <a:r>
              <a:rPr lang="en-US" altLang="zh-CN" sz="2000" b="1" baseline="-25000" dirty="0" smtClean="0"/>
              <a:t>3</a:t>
            </a:r>
            <a:r>
              <a:rPr lang="en-US" altLang="zh-CN" sz="2000" b="1" baseline="-25000" dirty="0" smtClean="0"/>
              <a:t>,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 </a:t>
            </a:r>
            <a:r>
              <a:rPr lang="en-US" altLang="zh-CN" sz="2000" b="1" dirty="0" smtClean="0"/>
              <a:t>v</a:t>
            </a:r>
            <a:r>
              <a:rPr lang="en-US" altLang="zh-CN" sz="2000" b="1" baseline="-25000" dirty="0" smtClean="0"/>
              <a:t>5</a:t>
            </a:r>
            <a:r>
              <a:rPr lang="en-US" altLang="zh-CN" sz="2000" dirty="0" smtClean="0"/>
              <a:t>} in </a:t>
            </a:r>
            <a:r>
              <a:rPr lang="en-US" altLang="zh-CN" sz="2000" dirty="0"/>
              <a:t>yes-candidates as the selection</a:t>
            </a:r>
            <a:r>
              <a:rPr lang="en-US" altLang="zh-CN" sz="2000" dirty="0" smtClean="0"/>
              <a:t>.</a:t>
            </a:r>
            <a:endParaRPr lang="en-US" altLang="zh-CN" sz="2000" dirty="0"/>
          </a:p>
        </p:txBody>
      </p:sp>
      <p:sp>
        <p:nvSpPr>
          <p:cNvPr id="7" name="Oval 6"/>
          <p:cNvSpPr/>
          <p:nvPr/>
        </p:nvSpPr>
        <p:spPr>
          <a:xfrm>
            <a:off x="8177295" y="3863079"/>
            <a:ext cx="562019" cy="5687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05" y="1548607"/>
            <a:ext cx="3004470" cy="4039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05" y="2181416"/>
            <a:ext cx="5402599" cy="18613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390655" y="3850887"/>
            <a:ext cx="562019" cy="5687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99599" y="3850887"/>
            <a:ext cx="562019" cy="56871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6200" y="6123723"/>
            <a:ext cx="8783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We apply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kBM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-DP</a:t>
            </a:r>
            <a:r>
              <a:rPr lang="en-US" altLang="zh-CN" sz="2000" dirty="0" smtClean="0">
                <a:solidFill>
                  <a:srgbClr val="FF0000"/>
                </a:solidFill>
              </a:rPr>
              <a:t> algorithm to select the best k vertices optimally.</a:t>
            </a:r>
            <a:endParaRPr lang="en-US" altLang="zh-CN" sz="20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 </a:t>
            </a:r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ECCE6-4837-4EC4-BFC6-4DFEFB0D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4712"/>
            <a:ext cx="8269224" cy="4907048"/>
          </a:xfrm>
        </p:spPr>
        <p:txBody>
          <a:bodyPr>
            <a:normAutofit fontScale="92500"/>
          </a:bodyPr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kBM</a:t>
            </a:r>
            <a:r>
              <a:rPr lang="en-US" altLang="zh-CN" b="1" dirty="0">
                <a:solidFill>
                  <a:srgbClr val="FF0000"/>
                </a:solidFill>
              </a:rPr>
              <a:t>-IGS framework</a:t>
            </a:r>
          </a:p>
          <a:p>
            <a:pPr marL="0" indent="0">
              <a:buNone/>
            </a:pPr>
            <a:r>
              <a:rPr lang="en-US" altLang="zh-CN" dirty="0"/>
              <a:t>  </a:t>
            </a:r>
            <a:r>
              <a:rPr lang="en-US" altLang="zh-CN" sz="2400" dirty="0"/>
              <a:t>--a framework for both single target and multiple targets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STBIS</a:t>
            </a:r>
          </a:p>
          <a:p>
            <a:pPr marL="0" indent="0">
              <a:buNone/>
            </a:pPr>
            <a:r>
              <a:rPr lang="en-US" altLang="zh-CN" sz="2400" b="1" dirty="0"/>
              <a:t>  </a:t>
            </a:r>
            <a:r>
              <a:rPr lang="en-US" altLang="zh-CN" sz="2400" dirty="0"/>
              <a:t>--an algorithm of single </a:t>
            </a:r>
            <a:r>
              <a:rPr lang="en-US" altLang="zh-CN" sz="2400" dirty="0" smtClean="0"/>
              <a:t>target search </a:t>
            </a:r>
            <a:r>
              <a:rPr lang="en-US" altLang="zh-CN" sz="2400" dirty="0"/>
              <a:t>based on the framework</a:t>
            </a:r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b="1" dirty="0" err="1">
                <a:solidFill>
                  <a:srgbClr val="FF0000"/>
                </a:solidFill>
              </a:rPr>
              <a:t>kBM</a:t>
            </a:r>
            <a:r>
              <a:rPr lang="en-US" altLang="zh-CN" b="1" dirty="0">
                <a:solidFill>
                  <a:srgbClr val="FF0000"/>
                </a:solidFill>
              </a:rPr>
              <a:t>-DP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 </a:t>
            </a:r>
            <a:r>
              <a:rPr lang="en-US" altLang="zh-CN" sz="2400" dirty="0"/>
              <a:t>--an algorithm of multiple targets </a:t>
            </a:r>
            <a:r>
              <a:rPr lang="en-US" altLang="zh-CN" sz="2400" dirty="0" smtClean="0"/>
              <a:t>search based </a:t>
            </a:r>
            <a:r>
              <a:rPr lang="en-US" altLang="zh-CN" sz="2400" dirty="0"/>
              <a:t>on the framework</a:t>
            </a:r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b="1" dirty="0" err="1">
                <a:solidFill>
                  <a:srgbClr val="FF0000"/>
                </a:solidFill>
              </a:rPr>
              <a:t>kBM-Topk</a:t>
            </a:r>
            <a:r>
              <a:rPr lang="en-US" altLang="zh-CN" b="1" dirty="0">
                <a:solidFill>
                  <a:srgbClr val="FF0000"/>
                </a:solidFill>
              </a:rPr>
              <a:t> / </a:t>
            </a:r>
            <a:r>
              <a:rPr lang="en-US" altLang="zh-CN" b="1" dirty="0" err="1">
                <a:solidFill>
                  <a:srgbClr val="FF0000"/>
                </a:solidFill>
              </a:rPr>
              <a:t>kBM</a:t>
            </a:r>
            <a:r>
              <a:rPr lang="en-US" altLang="zh-CN" b="1" dirty="0">
                <a:solidFill>
                  <a:srgbClr val="FF0000"/>
                </a:solidFill>
              </a:rPr>
              <a:t>-DP+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 </a:t>
            </a:r>
            <a:r>
              <a:rPr lang="en-US" altLang="zh-CN" sz="2400" dirty="0"/>
              <a:t>--two fast </a:t>
            </a:r>
            <a:r>
              <a:rPr lang="en-US" altLang="zh-CN" sz="2400" dirty="0" smtClean="0"/>
              <a:t>heuristic </a:t>
            </a:r>
            <a:r>
              <a:rPr lang="en-US" altLang="zh-CN" sz="2400" dirty="0"/>
              <a:t>algorithms to optimize </a:t>
            </a:r>
            <a:r>
              <a:rPr lang="en-US" altLang="zh-CN" sz="2400" dirty="0" err="1" smtClean="0"/>
              <a:t>kBM</a:t>
            </a:r>
            <a:r>
              <a:rPr lang="en-US" altLang="zh-CN" sz="2400" dirty="0" smtClean="0"/>
              <a:t>-DP on the calculations of </a:t>
            </a:r>
            <a:r>
              <a:rPr lang="en-US" altLang="zh-CN" sz="2400" dirty="0"/>
              <a:t>f(Y, P) by adopting a new gain function and lazy update. 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For details, refer to </a:t>
            </a:r>
            <a:r>
              <a:rPr lang="en-US" altLang="zh-CN" sz="2400" dirty="0" smtClean="0"/>
              <a:t>our </a:t>
            </a:r>
            <a:r>
              <a:rPr lang="en-US" altLang="zh-CN" sz="2400" dirty="0" smtClean="0"/>
              <a:t>paper. 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1069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Motivations</a:t>
            </a:r>
          </a:p>
          <a:p>
            <a:pPr marL="0" indent="0">
              <a:buNone/>
            </a:pPr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pPr lvl="1"/>
            <a:r>
              <a:rPr lang="en-US" altLang="zh-CN" b="1" dirty="0"/>
              <a:t>Single Target Search</a:t>
            </a:r>
          </a:p>
          <a:p>
            <a:pPr lvl="1"/>
            <a:r>
              <a:rPr lang="en-US" altLang="zh-CN" b="1" dirty="0" smtClean="0"/>
              <a:t>Multiple </a:t>
            </a:r>
            <a:r>
              <a:rPr lang="en-US" altLang="zh-CN" b="1" dirty="0"/>
              <a:t>Targets </a:t>
            </a:r>
            <a:r>
              <a:rPr lang="en-US" altLang="zh-CN" b="1" dirty="0" smtClean="0"/>
              <a:t>Search</a:t>
            </a:r>
          </a:p>
          <a:p>
            <a:pPr marL="0" indent="0">
              <a:buNone/>
            </a:pPr>
            <a:endParaRPr lang="en-US" altLang="zh-CN" b="1" dirty="0" smtClean="0"/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Experiments</a:t>
            </a:r>
            <a:endParaRPr lang="en-US" altLang="zh-CN" b="1" dirty="0">
              <a:solidFill>
                <a:srgbClr val="0070C0"/>
              </a:solidFill>
            </a:endParaRPr>
          </a:p>
          <a:p>
            <a:endParaRPr lang="en-US" altLang="zh-CN" b="1" dirty="0"/>
          </a:p>
          <a:p>
            <a:r>
              <a:rPr lang="en-US" altLang="zh-CN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186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95C3AA5-D700-4D9A-9434-7E823314C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407910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Datasets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Image-COCO/ImageNet</a:t>
            </a:r>
          </a:p>
          <a:p>
            <a:pPr marL="0" indent="0">
              <a:buNone/>
            </a:pPr>
            <a:r>
              <a:rPr lang="en-US" altLang="zh-CN" sz="2400" dirty="0"/>
              <a:t>  --Images with multiple labels in WordNet</a:t>
            </a:r>
          </a:p>
          <a:p>
            <a:r>
              <a:rPr lang="en-US" altLang="zh-CN" b="1" dirty="0" err="1">
                <a:solidFill>
                  <a:srgbClr val="FF0000"/>
                </a:solidFill>
              </a:rPr>
              <a:t>Yago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400" dirty="0"/>
              <a:t>  --Entitles with multiple types </a:t>
            </a:r>
            <a:r>
              <a:rPr lang="en-US" sz="2400" dirty="0"/>
              <a:t>extracted from </a:t>
            </a:r>
            <a:r>
              <a:rPr lang="en-US" sz="2400" dirty="0" err="1"/>
              <a:t>wikipedias</a:t>
            </a:r>
            <a:endParaRPr lang="zh-CN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5" y="2214562"/>
            <a:ext cx="7320915" cy="14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95C3AA5-D700-4D9A-9434-7E823314C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482724"/>
            <a:ext cx="8453119" cy="5375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Completive methods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HGS </a:t>
            </a: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zh-CN" sz="2000" b="1" dirty="0" err="1" smtClean="0">
                <a:solidFill>
                  <a:schemeClr val="bg1">
                    <a:lumMod val="65000"/>
                  </a:schemeClr>
                </a:solidFill>
              </a:rPr>
              <a:t>Parameswaran</a:t>
            </a: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</a:rPr>
              <a:t>et al. PVLDB’11]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000" dirty="0"/>
              <a:t>  -- non-interactive multiple target search.</a:t>
            </a:r>
          </a:p>
          <a:p>
            <a:r>
              <a:rPr lang="en-US" altLang="zh-CN" sz="2400" b="1" dirty="0">
                <a:solidFill>
                  <a:srgbClr val="FF0000"/>
                </a:solidFill>
              </a:rPr>
              <a:t>IGS</a:t>
            </a:r>
            <a:r>
              <a:rPr lang="en-US" altLang="zh-CN" sz="2000" dirty="0"/>
              <a:t> </a:t>
            </a: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</a:rPr>
              <a:t>[Tao </a:t>
            </a:r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</a:rPr>
              <a:t>et al. SIGMOD’19] </a:t>
            </a:r>
          </a:p>
          <a:p>
            <a:pPr marL="0" indent="0">
              <a:buNone/>
            </a:pPr>
            <a:r>
              <a:rPr lang="en-US" altLang="zh-CN" sz="2000" dirty="0"/>
              <a:t>  -- algorithm with binary searches on paths of tree. </a:t>
            </a:r>
          </a:p>
          <a:p>
            <a:r>
              <a:rPr lang="en-US" altLang="zh-CN" sz="2400" b="1" dirty="0" err="1">
                <a:solidFill>
                  <a:srgbClr val="FF0000"/>
                </a:solidFill>
              </a:rPr>
              <a:t>BinG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</a:rPr>
              <a:t>[Li </a:t>
            </a:r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</a:rPr>
              <a:t>et al. PVLDB’20]</a:t>
            </a:r>
          </a:p>
          <a:p>
            <a:pPr marL="0" indent="0">
              <a:buNone/>
            </a:pPr>
            <a:r>
              <a:rPr lang="en-US" altLang="zh-CN" sz="2000" dirty="0"/>
              <a:t>  -- greedy based algorithm of pruning largest number of vertices.</a:t>
            </a:r>
          </a:p>
          <a:p>
            <a:pPr marL="0" indent="0">
              <a:buNone/>
            </a:pPr>
            <a:r>
              <a:rPr lang="en-US" altLang="zh-CN" b="1" dirty="0"/>
              <a:t>Parameter </a:t>
            </a:r>
            <a:r>
              <a:rPr lang="en-US" altLang="zh-CN" b="1" dirty="0" smtClean="0"/>
              <a:t>settings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Budget b: </a:t>
            </a:r>
            <a:r>
              <a:rPr lang="en-US" altLang="zh-CN" sz="2400" dirty="0" smtClean="0"/>
              <a:t>50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k</a:t>
            </a:r>
            <a:r>
              <a:rPr lang="en-US" altLang="zh-CN" sz="2400" b="1" dirty="0">
                <a:solidFill>
                  <a:srgbClr val="FF0000"/>
                </a:solidFill>
              </a:rPr>
              <a:t>: </a:t>
            </a:r>
            <a:r>
              <a:rPr lang="en-US" altLang="zh-CN" sz="2400" dirty="0"/>
              <a:t>1 (for single), 3 (for multiple</a:t>
            </a:r>
            <a:r>
              <a:rPr lang="en-US" altLang="zh-CN" sz="2400" dirty="0" smtClean="0"/>
              <a:t>)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0936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(Single target)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92ECBB-91C3-4CE0-933C-67ECD1D76CF8}"/>
              </a:ext>
            </a:extLst>
          </p:cNvPr>
          <p:cNvSpPr txBox="1"/>
          <p:nvPr/>
        </p:nvSpPr>
        <p:spPr>
          <a:xfrm>
            <a:off x="1121410" y="4494432"/>
            <a:ext cx="67221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Our STBIS method outperforms state-of-the-art algorithms with the smallest penalty in most cases.</a:t>
            </a:r>
            <a:endParaRPr lang="en-US" altLang="zh-CN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3" y="2226858"/>
            <a:ext cx="8574087" cy="1534403"/>
          </a:xfrm>
          <a:prstGeom prst="rect">
            <a:avLst/>
          </a:prstGeom>
        </p:spPr>
      </p:pic>
      <p:sp>
        <p:nvSpPr>
          <p:cNvPr id="8" name="文本框 5">
            <a:extLst>
              <a:ext uri="{FF2B5EF4-FFF2-40B4-BE49-F238E27FC236}">
                <a16:creationId xmlns:a16="http://schemas.microsoft.com/office/drawing/2014/main" id="{FB92ECBB-91C3-4CE0-933C-67ECD1D76CF8}"/>
              </a:ext>
            </a:extLst>
          </p:cNvPr>
          <p:cNvSpPr txBox="1"/>
          <p:nvPr/>
        </p:nvSpPr>
        <p:spPr>
          <a:xfrm>
            <a:off x="1793240" y="3728244"/>
            <a:ext cx="6722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averaged penalty in single target problem with varied b.</a:t>
            </a:r>
          </a:p>
        </p:txBody>
      </p:sp>
    </p:spTree>
    <p:extLst>
      <p:ext uri="{BB962C8B-B14F-4D97-AF65-F5344CB8AC3E}">
        <p14:creationId xmlns:p14="http://schemas.microsoft.com/office/powerpoint/2010/main" val="18830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(</a:t>
            </a:r>
            <a:r>
              <a:rPr lang="en-US" altLang="zh-CN"/>
              <a:t>Multiple </a:t>
            </a:r>
            <a:r>
              <a:rPr lang="en-US" altLang="zh-CN" smtClean="0"/>
              <a:t>targets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95C3AA5-D700-4D9A-9434-7E823314C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5800" y="1825625"/>
            <a:ext cx="10186851" cy="4351338"/>
          </a:xfrm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BFDBF9-62FB-4FC0-8C51-2029F3226E10}"/>
              </a:ext>
            </a:extLst>
          </p:cNvPr>
          <p:cNvSpPr txBox="1"/>
          <p:nvPr/>
        </p:nvSpPr>
        <p:spPr>
          <a:xfrm>
            <a:off x="568960" y="5741246"/>
            <a:ext cx="825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Our </a:t>
            </a:r>
            <a:r>
              <a:rPr lang="en-US" altLang="zh-CN" sz="2400" b="1" dirty="0" err="1">
                <a:solidFill>
                  <a:srgbClr val="FF0000"/>
                </a:solidFill>
              </a:rPr>
              <a:t>kBM-Topk</a:t>
            </a:r>
            <a:r>
              <a:rPr lang="en-US" altLang="zh-CN" sz="2400" b="1" dirty="0">
                <a:solidFill>
                  <a:srgbClr val="FF0000"/>
                </a:solidFill>
              </a:rPr>
              <a:t> and </a:t>
            </a:r>
            <a:r>
              <a:rPr lang="en-US" altLang="zh-CN" sz="2400" b="1" dirty="0" err="1">
                <a:solidFill>
                  <a:srgbClr val="FF0000"/>
                </a:solidFill>
              </a:rPr>
              <a:t>kBM</a:t>
            </a:r>
            <a:r>
              <a:rPr lang="en-US" altLang="zh-CN" sz="2400" b="1" dirty="0">
                <a:solidFill>
                  <a:srgbClr val="FF0000"/>
                </a:solidFill>
              </a:rPr>
              <a:t>-DP+ methods outperform state-of-the-art algorithms by achieving an average of 2.1x better results.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07" y="1568775"/>
            <a:ext cx="8230969" cy="3532815"/>
          </a:xfrm>
          <a:prstGeom prst="rect">
            <a:avLst/>
          </a:prstGeom>
        </p:spPr>
      </p:pic>
      <p:sp>
        <p:nvSpPr>
          <p:cNvPr id="8" name="文本框 5">
            <a:extLst>
              <a:ext uri="{FF2B5EF4-FFF2-40B4-BE49-F238E27FC236}">
                <a16:creationId xmlns:a16="http://schemas.microsoft.com/office/drawing/2014/main" id="{FB92ECBB-91C3-4CE0-933C-67ECD1D76CF8}"/>
              </a:ext>
            </a:extLst>
          </p:cNvPr>
          <p:cNvSpPr txBox="1"/>
          <p:nvPr/>
        </p:nvSpPr>
        <p:spPr>
          <a:xfrm>
            <a:off x="1335405" y="5176930"/>
            <a:ext cx="6722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averaged penalty in multiple targets problem with varied b and k.</a:t>
            </a:r>
          </a:p>
        </p:txBody>
      </p:sp>
    </p:spTree>
    <p:extLst>
      <p:ext uri="{BB962C8B-B14F-4D97-AF65-F5344CB8AC3E}">
        <p14:creationId xmlns:p14="http://schemas.microsoft.com/office/powerpoint/2010/main" val="27422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E2DA9-512B-42C2-975E-163536A9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(Running time)</a:t>
            </a:r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95C3AA5-D700-4D9A-9434-7E823314C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5800" y="1825625"/>
            <a:ext cx="10186851" cy="4351338"/>
          </a:xfrm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BFDBF9-62FB-4FC0-8C51-2029F3226E10}"/>
              </a:ext>
            </a:extLst>
          </p:cNvPr>
          <p:cNvSpPr txBox="1"/>
          <p:nvPr/>
        </p:nvSpPr>
        <p:spPr>
          <a:xfrm>
            <a:off x="628650" y="4713351"/>
            <a:ext cx="825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Fast heuristic algorithms </a:t>
            </a:r>
            <a:r>
              <a:rPr lang="en-US" altLang="zh-CN" sz="2400" b="1" dirty="0" err="1">
                <a:solidFill>
                  <a:srgbClr val="FF0000"/>
                </a:solidFill>
              </a:rPr>
              <a:t>kBM-Topk</a:t>
            </a:r>
            <a:r>
              <a:rPr lang="en-US" altLang="zh-CN" sz="2400" b="1" dirty="0">
                <a:solidFill>
                  <a:srgbClr val="FF0000"/>
                </a:solidFill>
              </a:rPr>
              <a:t> and </a:t>
            </a:r>
            <a:r>
              <a:rPr lang="en-US" altLang="zh-CN" sz="2400" b="1" dirty="0" err="1">
                <a:solidFill>
                  <a:srgbClr val="FF0000"/>
                </a:solidFill>
              </a:rPr>
              <a:t>kBM</a:t>
            </a:r>
            <a:r>
              <a:rPr lang="en-US" altLang="zh-CN" sz="2400" b="1" dirty="0">
                <a:solidFill>
                  <a:srgbClr val="FF0000"/>
                </a:solidFill>
              </a:rPr>
              <a:t>-DP+ run much faster than </a:t>
            </a:r>
            <a:r>
              <a:rPr lang="en-US" altLang="zh-CN" sz="2400" b="1" dirty="0" err="1">
                <a:solidFill>
                  <a:srgbClr val="FF0000"/>
                </a:solidFill>
              </a:rPr>
              <a:t>kBM</a:t>
            </a:r>
            <a:r>
              <a:rPr lang="en-US" altLang="zh-CN" sz="2400" b="1" dirty="0">
                <a:solidFill>
                  <a:srgbClr val="FF0000"/>
                </a:solidFill>
              </a:rPr>
              <a:t>-DP. And </a:t>
            </a:r>
            <a:r>
              <a:rPr lang="en-US" altLang="zh-CN" sz="2400" b="1" dirty="0" err="1">
                <a:solidFill>
                  <a:srgbClr val="FF0000"/>
                </a:solidFill>
              </a:rPr>
              <a:t>kBM-Topk</a:t>
            </a:r>
            <a:r>
              <a:rPr lang="en-US" altLang="zh-CN" sz="2400" b="1" dirty="0">
                <a:solidFill>
                  <a:srgbClr val="FF0000"/>
                </a:solidFill>
              </a:rPr>
              <a:t> is competitive with </a:t>
            </a:r>
            <a:r>
              <a:rPr lang="en-US" altLang="zh-CN" sz="2400" b="1" dirty="0" err="1">
                <a:solidFill>
                  <a:srgbClr val="FF0000"/>
                </a:solidFill>
              </a:rPr>
              <a:t>BinG</a:t>
            </a:r>
            <a:r>
              <a:rPr lang="en-US" altLang="zh-CN" sz="2400" b="1" dirty="0">
                <a:solidFill>
                  <a:srgbClr val="FF0000"/>
                </a:solidFill>
              </a:rPr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58" y="2244344"/>
            <a:ext cx="8232968" cy="1897888"/>
          </a:xfrm>
          <a:prstGeom prst="rect">
            <a:avLst/>
          </a:prstGeom>
        </p:spPr>
      </p:pic>
      <p:sp>
        <p:nvSpPr>
          <p:cNvPr id="8" name="文本框 5">
            <a:extLst>
              <a:ext uri="{FF2B5EF4-FFF2-40B4-BE49-F238E27FC236}">
                <a16:creationId xmlns:a16="http://schemas.microsoft.com/office/drawing/2014/main" id="{FB92ECBB-91C3-4CE0-933C-67ECD1D76CF8}"/>
              </a:ext>
            </a:extLst>
          </p:cNvPr>
          <p:cNvSpPr txBox="1"/>
          <p:nvPr/>
        </p:nvSpPr>
        <p:spPr>
          <a:xfrm>
            <a:off x="1325245" y="4089207"/>
            <a:ext cx="6722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averaged running time in multiple targets problem with varied b.</a:t>
            </a:r>
          </a:p>
        </p:txBody>
      </p:sp>
    </p:spTree>
    <p:extLst>
      <p:ext uri="{BB962C8B-B14F-4D97-AF65-F5344CB8AC3E}">
        <p14:creationId xmlns:p14="http://schemas.microsoft.com/office/powerpoint/2010/main" val="22032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Motivations</a:t>
            </a:r>
          </a:p>
          <a:p>
            <a:pPr marL="0" indent="0">
              <a:buNone/>
            </a:pPr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pPr lvl="1"/>
            <a:r>
              <a:rPr lang="en-US" altLang="zh-CN" b="1" dirty="0"/>
              <a:t>Single Target Search</a:t>
            </a:r>
          </a:p>
          <a:p>
            <a:pPr lvl="1"/>
            <a:r>
              <a:rPr lang="en-US" altLang="zh-CN" b="1" dirty="0" smtClean="0"/>
              <a:t>Multiple </a:t>
            </a:r>
            <a:r>
              <a:rPr lang="en-US" altLang="zh-CN" b="1" dirty="0"/>
              <a:t>Targets </a:t>
            </a:r>
            <a:r>
              <a:rPr lang="en-US" altLang="zh-CN" b="1" dirty="0" smtClean="0"/>
              <a:t>Search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>
                <a:solidFill>
                  <a:srgbClr val="0070C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716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study the problem of b</a:t>
            </a:r>
            <a:r>
              <a:rPr lang="en-US" altLang="zh-CN" sz="2400" dirty="0"/>
              <a:t>udget constrained interactive search for multiple </a:t>
            </a:r>
            <a:r>
              <a:rPr lang="en-US" altLang="zh-CN" sz="2400" dirty="0" smtClean="0"/>
              <a:t>targets and </a:t>
            </a:r>
            <a:r>
              <a:rPr lang="en-US" sz="2400" dirty="0" smtClean="0"/>
              <a:t>propose </a:t>
            </a:r>
            <a:r>
              <a:rPr lang="en-US" sz="2400" dirty="0"/>
              <a:t>a novel </a:t>
            </a:r>
            <a:r>
              <a:rPr lang="en-US" sz="2400" b="1" dirty="0" err="1">
                <a:solidFill>
                  <a:srgbClr val="FF0000"/>
                </a:solidFill>
              </a:rPr>
              <a:t>kBM</a:t>
            </a:r>
            <a:r>
              <a:rPr lang="en-US" sz="2400" b="1" dirty="0">
                <a:solidFill>
                  <a:srgbClr val="FF0000"/>
                </a:solidFill>
              </a:rPr>
              <a:t>-IGS </a:t>
            </a:r>
            <a:r>
              <a:rPr lang="en-US" sz="2400" b="1" dirty="0" smtClean="0">
                <a:solidFill>
                  <a:srgbClr val="FF0000"/>
                </a:solidFill>
              </a:rPr>
              <a:t>framework</a:t>
            </a:r>
            <a:r>
              <a:rPr lang="en-US" sz="2400" dirty="0"/>
              <a:t> </a:t>
            </a:r>
            <a:r>
              <a:rPr lang="en-US" sz="2400" dirty="0" smtClean="0"/>
              <a:t>to tackle it.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Based on the framework, we propose </a:t>
            </a:r>
            <a:r>
              <a:rPr lang="en-US" sz="2400" b="1" dirty="0">
                <a:solidFill>
                  <a:srgbClr val="FF0000"/>
                </a:solidFill>
              </a:rPr>
              <a:t>STBIS </a:t>
            </a:r>
            <a:r>
              <a:rPr lang="en-US" sz="2400" dirty="0"/>
              <a:t>algorithm for single target and </a:t>
            </a:r>
            <a:r>
              <a:rPr lang="en-US" sz="2400" b="1" dirty="0" err="1">
                <a:solidFill>
                  <a:srgbClr val="FF0000"/>
                </a:solidFill>
              </a:rPr>
              <a:t>kBM</a:t>
            </a:r>
            <a:r>
              <a:rPr lang="en-US" sz="2400" b="1" dirty="0">
                <a:solidFill>
                  <a:srgbClr val="FF0000"/>
                </a:solidFill>
              </a:rPr>
              <a:t>-DP</a:t>
            </a:r>
            <a:r>
              <a:rPr lang="en-US" sz="2400" dirty="0"/>
              <a:t> for multiple targets.</a:t>
            </a:r>
          </a:p>
          <a:p>
            <a:endParaRPr lang="en-US" sz="2400" dirty="0"/>
          </a:p>
          <a:p>
            <a:r>
              <a:rPr lang="en-US" sz="2400" dirty="0"/>
              <a:t>We also propose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kBM-Topk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b="1" dirty="0" err="1">
                <a:solidFill>
                  <a:srgbClr val="FF0000"/>
                </a:solidFill>
              </a:rPr>
              <a:t>kBM</a:t>
            </a:r>
            <a:r>
              <a:rPr lang="en-US" sz="2400" b="1" dirty="0">
                <a:solidFill>
                  <a:srgbClr val="FF0000"/>
                </a:solidFill>
              </a:rPr>
              <a:t>-DP+ </a:t>
            </a:r>
            <a:r>
              <a:rPr lang="en-US" sz="2400" dirty="0"/>
              <a:t>to improve the efficiency of </a:t>
            </a:r>
            <a:r>
              <a:rPr lang="en-US" sz="2400" dirty="0" err="1"/>
              <a:t>kBM</a:t>
            </a:r>
            <a:r>
              <a:rPr lang="en-US" sz="2400" dirty="0"/>
              <a:t>-DP.</a:t>
            </a:r>
          </a:p>
        </p:txBody>
      </p:sp>
    </p:spTree>
    <p:extLst>
      <p:ext uri="{BB962C8B-B14F-4D97-AF65-F5344CB8AC3E}">
        <p14:creationId xmlns:p14="http://schemas.microsoft.com/office/powerpoint/2010/main" val="30102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39" y="3703291"/>
            <a:ext cx="4404751" cy="229188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Interactive Graph 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569"/>
            <a:ext cx="838835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Three important concepts:</a:t>
            </a:r>
          </a:p>
          <a:p>
            <a:pPr lvl="1"/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Target T: </a:t>
            </a:r>
            <a:r>
              <a:rPr lang="en-US" altLang="zh-CN" dirty="0" smtClean="0"/>
              <a:t>dog</a:t>
            </a:r>
            <a:endParaRPr lang="en-US" altLang="zh-CN" dirty="0"/>
          </a:p>
          <a:p>
            <a:pPr lvl="1"/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Interactive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questions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Q(x): </a:t>
            </a:r>
            <a:r>
              <a:rPr lang="en-US" altLang="zh-CN" dirty="0"/>
              <a:t>can </a:t>
            </a:r>
            <a:r>
              <a:rPr lang="en-US" altLang="zh-CN" dirty="0" smtClean="0"/>
              <a:t>x </a:t>
            </a:r>
            <a:r>
              <a:rPr lang="en-US" altLang="zh-CN" dirty="0"/>
              <a:t>represent the target</a:t>
            </a:r>
            <a:r>
              <a:rPr lang="en-US" altLang="zh-CN" dirty="0" smtClean="0"/>
              <a:t>?</a:t>
            </a:r>
          </a:p>
          <a:p>
            <a:pPr lvl="2"/>
            <a:r>
              <a:rPr lang="en-US" sz="1800" dirty="0"/>
              <a:t>Given a query vertex x</a:t>
            </a:r>
            <a:r>
              <a:rPr lang="en-US" sz="1800" dirty="0" smtClean="0"/>
              <a:t> </a:t>
            </a:r>
            <a:r>
              <a:rPr lang="en-US" sz="1800" dirty="0"/>
              <a:t>in tree H, can vertex </a:t>
            </a:r>
            <a:r>
              <a:rPr lang="en-US" sz="1800" dirty="0" smtClean="0"/>
              <a:t>x </a:t>
            </a:r>
            <a:r>
              <a:rPr lang="en-US" sz="1800" dirty="0"/>
              <a:t>reach the target T in </a:t>
            </a:r>
            <a:r>
              <a:rPr lang="en-US" sz="1800" dirty="0" smtClean="0"/>
              <a:t>H</a:t>
            </a:r>
            <a:endParaRPr lang="en-US" altLang="zh-CN" sz="1800" dirty="0"/>
          </a:p>
          <a:p>
            <a:pPr lvl="1"/>
            <a:endParaRPr lang="en-US" altLang="zh-CN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" name="Picture 10" descr="Labrador Retri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42" y="4446728"/>
            <a:ext cx="1348793" cy="10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962863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9169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61891" y="3634636"/>
            <a:ext cx="839430" cy="39073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76685" y="3532491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Q1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622295" y="3527190"/>
            <a:ext cx="493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Yes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49E4A-0498-464F-B5E5-9F198F0A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10889D-0E5E-442D-B1CD-505452DD3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3000" dirty="0"/>
          </a:p>
          <a:p>
            <a:pPr marL="0" indent="0" algn="ctr">
              <a:buNone/>
            </a:pPr>
            <a:r>
              <a:rPr lang="en-US" altLang="zh-CN" sz="3000" dirty="0"/>
              <a:t>Thank you for watching!</a:t>
            </a:r>
          </a:p>
          <a:p>
            <a:pPr marL="0" indent="0" algn="ctr">
              <a:buNone/>
            </a:pPr>
            <a:endParaRPr lang="en-US" altLang="zh-CN" sz="3000" dirty="0"/>
          </a:p>
          <a:p>
            <a:pPr marL="0" indent="0" algn="ctr">
              <a:buNone/>
            </a:pPr>
            <a:r>
              <a:rPr lang="en-US" altLang="zh-CN" sz="3000" dirty="0"/>
              <a:t>Contact us: csxlzhu@comp.hkbu.edu.hk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102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39" y="3703291"/>
            <a:ext cx="4404751" cy="229188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Interactive Graph 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569"/>
            <a:ext cx="838835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Three important concepts:</a:t>
            </a:r>
          </a:p>
          <a:p>
            <a:pPr lvl="1"/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Target T: </a:t>
            </a:r>
            <a:r>
              <a:rPr lang="en-US" altLang="zh-CN" dirty="0" smtClean="0"/>
              <a:t>dog</a:t>
            </a:r>
            <a:endParaRPr lang="en-US" altLang="zh-CN" dirty="0"/>
          </a:p>
          <a:p>
            <a:pPr lvl="1"/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Interactive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questions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Q(x): </a:t>
            </a:r>
            <a:r>
              <a:rPr lang="en-US" altLang="zh-CN" dirty="0"/>
              <a:t>can </a:t>
            </a:r>
            <a:r>
              <a:rPr lang="en-US" altLang="zh-CN" dirty="0" smtClean="0"/>
              <a:t>x </a:t>
            </a:r>
            <a:r>
              <a:rPr lang="en-US" altLang="zh-CN" dirty="0"/>
              <a:t>represent the target</a:t>
            </a:r>
            <a:r>
              <a:rPr lang="en-US" altLang="zh-CN" dirty="0" smtClean="0"/>
              <a:t>?</a:t>
            </a:r>
          </a:p>
          <a:p>
            <a:pPr lvl="2"/>
            <a:r>
              <a:rPr lang="en-US" sz="1800" dirty="0"/>
              <a:t>Given a query vertex x</a:t>
            </a:r>
            <a:r>
              <a:rPr lang="en-US" sz="1800" dirty="0" smtClean="0"/>
              <a:t> </a:t>
            </a:r>
            <a:r>
              <a:rPr lang="en-US" sz="1800" dirty="0"/>
              <a:t>in tree H, can vertex </a:t>
            </a:r>
            <a:r>
              <a:rPr lang="en-US" sz="1800" dirty="0" smtClean="0"/>
              <a:t>x </a:t>
            </a:r>
            <a:r>
              <a:rPr lang="en-US" sz="1800" dirty="0"/>
              <a:t>reach the target T in </a:t>
            </a:r>
            <a:r>
              <a:rPr lang="en-US" sz="1800" dirty="0" smtClean="0"/>
              <a:t>H</a:t>
            </a:r>
            <a:endParaRPr lang="en-US" altLang="zh-CN" sz="1800" dirty="0"/>
          </a:p>
          <a:p>
            <a:pPr lvl="1"/>
            <a:endParaRPr lang="en-US" altLang="zh-CN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" name="Picture 10" descr="Labrador Retri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42" y="4446728"/>
            <a:ext cx="1348793" cy="10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962863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9169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475232" y="4884317"/>
            <a:ext cx="585216" cy="33584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5810" y="4776870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Q2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027329" y="4776870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39" y="3703291"/>
            <a:ext cx="4404751" cy="229188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Interactive Graph 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569"/>
            <a:ext cx="838835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Three important concepts:</a:t>
            </a:r>
          </a:p>
          <a:p>
            <a:pPr lvl="1"/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Target T: </a:t>
            </a:r>
            <a:r>
              <a:rPr lang="en-US" altLang="zh-CN" dirty="0" smtClean="0"/>
              <a:t>dog</a:t>
            </a:r>
            <a:endParaRPr lang="en-US" altLang="zh-CN" dirty="0"/>
          </a:p>
          <a:p>
            <a:pPr lvl="1"/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Interactive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questions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Q(x): </a:t>
            </a:r>
            <a:r>
              <a:rPr lang="en-US" altLang="zh-CN" dirty="0"/>
              <a:t>can </a:t>
            </a:r>
            <a:r>
              <a:rPr lang="en-US" altLang="zh-CN" dirty="0" smtClean="0"/>
              <a:t>x </a:t>
            </a:r>
            <a:r>
              <a:rPr lang="en-US" altLang="zh-CN" dirty="0"/>
              <a:t>represent the target</a:t>
            </a:r>
            <a:r>
              <a:rPr lang="en-US" altLang="zh-CN" dirty="0" smtClean="0"/>
              <a:t>?</a:t>
            </a:r>
          </a:p>
          <a:p>
            <a:pPr lvl="2"/>
            <a:r>
              <a:rPr lang="en-US" sz="1800" dirty="0"/>
              <a:t>Given a query vertex x</a:t>
            </a:r>
            <a:r>
              <a:rPr lang="en-US" sz="1800" dirty="0" smtClean="0"/>
              <a:t> </a:t>
            </a:r>
            <a:r>
              <a:rPr lang="en-US" sz="1800" dirty="0"/>
              <a:t>in tree H, can vertex </a:t>
            </a:r>
            <a:r>
              <a:rPr lang="en-US" sz="1800" dirty="0" smtClean="0"/>
              <a:t>x </a:t>
            </a:r>
            <a:r>
              <a:rPr lang="en-US" sz="1800" dirty="0"/>
              <a:t>reach the target T in </a:t>
            </a:r>
            <a:r>
              <a:rPr lang="en-US" sz="1800" dirty="0" smtClean="0"/>
              <a:t>H</a:t>
            </a:r>
            <a:endParaRPr lang="en-US" altLang="zh-CN" sz="1800" dirty="0"/>
          </a:p>
          <a:p>
            <a:pPr lvl="1"/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Objective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altLang="zh-CN" dirty="0"/>
              <a:t>ask </a:t>
            </a:r>
            <a:r>
              <a:rPr lang="en-US" altLang="zh-CN" dirty="0" smtClean="0"/>
              <a:t>a few </a:t>
            </a:r>
            <a:r>
              <a:rPr lang="en-US" altLang="zh-CN" dirty="0"/>
              <a:t>questions to identify the </a:t>
            </a:r>
            <a:r>
              <a:rPr lang="en-US" altLang="zh-CN" dirty="0" smtClean="0"/>
              <a:t>exact target</a:t>
            </a:r>
            <a:endParaRPr lang="en-US" altLang="zh-CN" dirty="0"/>
          </a:p>
          <a:p>
            <a:pPr lvl="1"/>
            <a:endParaRPr lang="en-US" altLang="zh-CN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" name="Picture 10" descr="Labrador Retri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42" y="4446728"/>
            <a:ext cx="1348793" cy="10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962863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9169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39" y="3703291"/>
            <a:ext cx="4404751" cy="229188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Interactive Graph 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569"/>
            <a:ext cx="838835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Three important concepts:</a:t>
            </a:r>
          </a:p>
          <a:p>
            <a:pPr lvl="1"/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Target T: </a:t>
            </a:r>
            <a:r>
              <a:rPr lang="en-US" altLang="zh-CN" dirty="0" smtClean="0"/>
              <a:t>dog</a:t>
            </a:r>
            <a:endParaRPr lang="en-US" altLang="zh-CN" dirty="0"/>
          </a:p>
          <a:p>
            <a:pPr lvl="1"/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Interactive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questions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Q(x): </a:t>
            </a:r>
            <a:r>
              <a:rPr lang="en-US" altLang="zh-CN" dirty="0"/>
              <a:t>can </a:t>
            </a:r>
            <a:r>
              <a:rPr lang="en-US" altLang="zh-CN" dirty="0" smtClean="0"/>
              <a:t>x </a:t>
            </a:r>
            <a:r>
              <a:rPr lang="en-US" altLang="zh-CN" dirty="0"/>
              <a:t>represent the target</a:t>
            </a:r>
            <a:r>
              <a:rPr lang="en-US" altLang="zh-CN" dirty="0" smtClean="0"/>
              <a:t>?</a:t>
            </a:r>
          </a:p>
          <a:p>
            <a:pPr lvl="2"/>
            <a:r>
              <a:rPr lang="en-US" sz="1800" dirty="0"/>
              <a:t>Given a query vertex x</a:t>
            </a:r>
            <a:r>
              <a:rPr lang="en-US" sz="1800" dirty="0" smtClean="0"/>
              <a:t> </a:t>
            </a:r>
            <a:r>
              <a:rPr lang="en-US" sz="1800" dirty="0"/>
              <a:t>in tree H, can vertex </a:t>
            </a:r>
            <a:r>
              <a:rPr lang="en-US" sz="1800" dirty="0" smtClean="0"/>
              <a:t>x </a:t>
            </a:r>
            <a:r>
              <a:rPr lang="en-US" sz="1800" dirty="0"/>
              <a:t>reach the target T in </a:t>
            </a:r>
            <a:r>
              <a:rPr lang="en-US" sz="1800" dirty="0" smtClean="0"/>
              <a:t>H</a:t>
            </a:r>
            <a:endParaRPr lang="en-US" altLang="zh-CN" sz="1800" dirty="0"/>
          </a:p>
          <a:p>
            <a:pPr lvl="1"/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Objective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altLang="zh-CN" dirty="0"/>
              <a:t>ask fewer questions to identify the target</a:t>
            </a:r>
          </a:p>
          <a:p>
            <a:pPr lvl="1"/>
            <a:endParaRPr lang="en-US" altLang="zh-CN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" name="Picture 10" descr="Labrador Retri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42" y="4446728"/>
            <a:ext cx="1348793" cy="10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962863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9169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940052" y="5109989"/>
            <a:ext cx="552097" cy="3305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40630" y="500254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Q3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425093" y="5002542"/>
            <a:ext cx="493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Yes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39" y="3703291"/>
            <a:ext cx="4404751" cy="229188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Interactive Graph Search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569"/>
            <a:ext cx="8388350" cy="4351338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Three important concepts:</a:t>
            </a:r>
          </a:p>
          <a:p>
            <a:pPr lvl="1"/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Target T: </a:t>
            </a:r>
            <a:r>
              <a:rPr lang="en-US" altLang="zh-CN" dirty="0" smtClean="0"/>
              <a:t>dog</a:t>
            </a:r>
            <a:endParaRPr lang="en-US" altLang="zh-CN" dirty="0"/>
          </a:p>
          <a:p>
            <a:pPr lvl="1"/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Interactive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questions 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Q(x): </a:t>
            </a:r>
            <a:r>
              <a:rPr lang="en-US" altLang="zh-CN" dirty="0"/>
              <a:t>can </a:t>
            </a:r>
            <a:r>
              <a:rPr lang="en-US" altLang="zh-CN" dirty="0" smtClean="0"/>
              <a:t>x </a:t>
            </a:r>
            <a:r>
              <a:rPr lang="en-US" altLang="zh-CN" dirty="0"/>
              <a:t>represent the target</a:t>
            </a:r>
            <a:r>
              <a:rPr lang="en-US" altLang="zh-CN" dirty="0" smtClean="0"/>
              <a:t>?</a:t>
            </a:r>
          </a:p>
          <a:p>
            <a:pPr lvl="2"/>
            <a:r>
              <a:rPr lang="en-US" sz="1800" dirty="0"/>
              <a:t>Given a query vertex x</a:t>
            </a:r>
            <a:r>
              <a:rPr lang="en-US" sz="1800" dirty="0" smtClean="0"/>
              <a:t> </a:t>
            </a:r>
            <a:r>
              <a:rPr lang="en-US" sz="1800" dirty="0"/>
              <a:t>in tree H, can vertex </a:t>
            </a:r>
            <a:r>
              <a:rPr lang="en-US" sz="1800" dirty="0" smtClean="0"/>
              <a:t>x </a:t>
            </a:r>
            <a:r>
              <a:rPr lang="en-US" sz="1800" dirty="0"/>
              <a:t>reach the target T in </a:t>
            </a:r>
            <a:r>
              <a:rPr lang="en-US" sz="1800" dirty="0" smtClean="0"/>
              <a:t>H</a:t>
            </a:r>
            <a:endParaRPr lang="en-US" altLang="zh-CN" sz="1800" dirty="0"/>
          </a:p>
          <a:p>
            <a:pPr lvl="1"/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Objective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altLang="zh-CN" dirty="0"/>
              <a:t>ask fewer questions to identify the target</a:t>
            </a:r>
          </a:p>
          <a:p>
            <a:pPr lvl="1"/>
            <a:endParaRPr lang="en-US" altLang="zh-CN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" name="Picture 10" descr="Labrador Retrie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42" y="4446728"/>
            <a:ext cx="1348793" cy="10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962863" y="6169674"/>
            <a:ext cx="255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uncategorized image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91699" y="6169674"/>
            <a:ext cx="234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hierarchical tree 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440109" y="5723281"/>
            <a:ext cx="427263" cy="28870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91510" y="5879161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Q4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697133" y="588535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45268</TotalTime>
  <Words>2446</Words>
  <Application>Microsoft Office PowerPoint</Application>
  <PresentationFormat>On-screen Show (4:3)</PresentationFormat>
  <Paragraphs>442</Paragraphs>
  <Slides>50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DengXian</vt:lpstr>
      <vt:lpstr>DengXian Light</vt:lpstr>
      <vt:lpstr>Arial</vt:lpstr>
      <vt:lpstr>Calibri</vt:lpstr>
      <vt:lpstr>Calibri Light</vt:lpstr>
      <vt:lpstr>Office 主题​​</vt:lpstr>
      <vt:lpstr>Budget Constrained Interactive Search for Multiple Targets</vt:lpstr>
      <vt:lpstr>Outlines</vt:lpstr>
      <vt:lpstr>Motivations</vt:lpstr>
      <vt:lpstr>Interactive Graph Search</vt:lpstr>
      <vt:lpstr>Interactive Graph Search</vt:lpstr>
      <vt:lpstr>Interactive Graph Search</vt:lpstr>
      <vt:lpstr>Interactive Graph Search</vt:lpstr>
      <vt:lpstr>Interactive Graph Search</vt:lpstr>
      <vt:lpstr>Interactive Graph Search</vt:lpstr>
      <vt:lpstr>Interactive Graph Search</vt:lpstr>
      <vt:lpstr>Interactive Graph Search</vt:lpstr>
      <vt:lpstr>kBM-IGS problem</vt:lpstr>
      <vt:lpstr>kBM-IGS problem</vt:lpstr>
      <vt:lpstr>kBM-IGS problem</vt:lpstr>
      <vt:lpstr>kBM-IGS problem</vt:lpstr>
      <vt:lpstr>kBM-IGS problem</vt:lpstr>
      <vt:lpstr>kBM-IGS problem</vt:lpstr>
      <vt:lpstr>kBM-IGS problem</vt:lpstr>
      <vt:lpstr>kBM-IGS problem</vt:lpstr>
      <vt:lpstr>Related works</vt:lpstr>
      <vt:lpstr>Outlines</vt:lpstr>
      <vt:lpstr>kBM-IGS framework</vt:lpstr>
      <vt:lpstr>kBM-IGS framework</vt:lpstr>
      <vt:lpstr>kBM-IGS framework</vt:lpstr>
      <vt:lpstr>kBM-IGS framework</vt:lpstr>
      <vt:lpstr>kBM-IGS framework</vt:lpstr>
      <vt:lpstr>kBM-IGS framework</vt:lpstr>
      <vt:lpstr>kBM-IGS framework</vt:lpstr>
      <vt:lpstr>Single Target Search</vt:lpstr>
      <vt:lpstr>Single Target Search</vt:lpstr>
      <vt:lpstr>Single Target Search</vt:lpstr>
      <vt:lpstr>Single Target Search</vt:lpstr>
      <vt:lpstr>Single Target Search</vt:lpstr>
      <vt:lpstr>Outlines</vt:lpstr>
      <vt:lpstr>Multiple Targets Search</vt:lpstr>
      <vt:lpstr>Multiple Targets Search</vt:lpstr>
      <vt:lpstr>Multiple Targets Search</vt:lpstr>
      <vt:lpstr>Multiple Targets Search</vt:lpstr>
      <vt:lpstr>Multiple Targets Search</vt:lpstr>
      <vt:lpstr>Multiple Targets Search</vt:lpstr>
      <vt:lpstr>Algorithm conclusion</vt:lpstr>
      <vt:lpstr>Outlines</vt:lpstr>
      <vt:lpstr>Experiments</vt:lpstr>
      <vt:lpstr>Experiments</vt:lpstr>
      <vt:lpstr>Result (Single target)</vt:lpstr>
      <vt:lpstr>Result (Multiple targets)</vt:lpstr>
      <vt:lpstr>Result (Running time)</vt:lpstr>
      <vt:lpstr>Outlines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旭亮 竺</dc:creator>
  <cp:lastModifiedBy>Zhu Xuliang</cp:lastModifiedBy>
  <cp:revision>152</cp:revision>
  <dcterms:created xsi:type="dcterms:W3CDTF">2020-08-25T02:39:45Z</dcterms:created>
  <dcterms:modified xsi:type="dcterms:W3CDTF">2021-08-07T06:32:23Z</dcterms:modified>
</cp:coreProperties>
</file>