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333" r:id="rId5"/>
    <p:sldId id="334" r:id="rId6"/>
    <p:sldId id="335" r:id="rId7"/>
    <p:sldId id="336" r:id="rId8"/>
    <p:sldId id="337" r:id="rId9"/>
    <p:sldId id="339" r:id="rId10"/>
    <p:sldId id="260" r:id="rId11"/>
    <p:sldId id="328" r:id="rId12"/>
    <p:sldId id="324" r:id="rId13"/>
    <p:sldId id="262" r:id="rId14"/>
    <p:sldId id="326" r:id="rId15"/>
    <p:sldId id="327" r:id="rId16"/>
    <p:sldId id="267" r:id="rId17"/>
    <p:sldId id="266" r:id="rId18"/>
    <p:sldId id="269" r:id="rId19"/>
    <p:sldId id="340" r:id="rId20"/>
    <p:sldId id="329" r:id="rId21"/>
    <p:sldId id="330" r:id="rId22"/>
    <p:sldId id="331" r:id="rId23"/>
    <p:sldId id="271" r:id="rId24"/>
    <p:sldId id="273" r:id="rId25"/>
    <p:sldId id="272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84" d="100"/>
          <a:sy n="84" d="100"/>
        </p:scale>
        <p:origin x="753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CE092-F610-42F8-91A8-F93CB5376914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81BAC-AC93-4236-853F-790EC25B2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16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81BAC-AC93-4236-853F-790EC25B214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26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81BAC-AC93-4236-853F-790EC25B214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29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09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98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61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6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4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88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9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96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89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9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87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14CA-6BF4-4E2F-A839-2FCC94737C4E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95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9BEAA9-5980-4899-885D-8BD3776C2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823" y="559854"/>
            <a:ext cx="7299664" cy="1790700"/>
          </a:xfrm>
        </p:spPr>
        <p:txBody>
          <a:bodyPr>
            <a:noAutofit/>
          </a:bodyPr>
          <a:lstStyle/>
          <a:p>
            <a:r>
              <a:rPr lang="en-US" altLang="zh-CN" sz="4400" b="1" dirty="0"/>
              <a:t>Data Summarization with Hierarchical Taxonomy</a:t>
            </a:r>
            <a:endParaRPr lang="zh-CN" altLang="en-US" sz="44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371184-6902-4347-968B-54161A47E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00440"/>
            <a:ext cx="6858000" cy="1241823"/>
          </a:xfrm>
        </p:spPr>
        <p:txBody>
          <a:bodyPr>
            <a:normAutofit lnSpcReduction="10000"/>
          </a:bodyPr>
          <a:lstStyle/>
          <a:p>
            <a:r>
              <a:rPr lang="en-US" altLang="zh-CN" b="1" dirty="0"/>
              <a:t>Xuliang Zhu</a:t>
            </a: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Hong Kong Baptist University</a:t>
            </a: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Hong Kong, China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oogle Shape;62;p14" descr="Image result for hkbu">
            <a:extLst>
              <a:ext uri="{FF2B5EF4-FFF2-40B4-BE49-F238E27FC236}">
                <a16:creationId xmlns:a16="http://schemas.microsoft.com/office/drawing/2014/main" id="{CC18580B-1F1A-409D-A666-F6BBDE569C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4460" y="4183824"/>
            <a:ext cx="2398639" cy="21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54" y="3442331"/>
            <a:ext cx="3819529" cy="3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3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70" y="4216422"/>
            <a:ext cx="5246862" cy="238554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Motivated Example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2" y="1504149"/>
            <a:ext cx="8100819" cy="5006955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Popular papers summarization in SIGMOD</a:t>
            </a:r>
          </a:p>
          <a:p>
            <a:pPr lvl="1"/>
            <a:r>
              <a:rPr lang="en-US" altLang="zh-CN" sz="2000" dirty="0"/>
              <a:t>Some papers are popular and others are unpopular.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lvl="1"/>
            <a:r>
              <a:rPr lang="en-US" altLang="zh-CN" sz="2000" dirty="0"/>
              <a:t>Select k topics to summarize popular papers.</a:t>
            </a:r>
          </a:p>
          <a:p>
            <a:pPr lvl="1"/>
            <a:r>
              <a:rPr lang="en-US" altLang="zh-CN" sz="2000" dirty="0"/>
              <a:t>Cover more popular papers, cover less unpopular papers.</a:t>
            </a:r>
          </a:p>
          <a:p>
            <a:r>
              <a:rPr lang="en-US" altLang="zh-CN" sz="2400" b="1" dirty="0">
                <a:solidFill>
                  <a:srgbClr val="FF0000"/>
                </a:solidFill>
              </a:rPr>
              <a:t>An example (k=3)</a:t>
            </a:r>
          </a:p>
          <a:p>
            <a:pPr marL="457200" lvl="1" indent="0">
              <a:buNone/>
            </a:pPr>
            <a:r>
              <a:rPr lang="en-US" altLang="zh-CN" sz="2000" b="1" dirty="0">
                <a:solidFill>
                  <a:schemeClr val="accent1"/>
                </a:solidFill>
              </a:rPr>
              <a:t>data clean: </a:t>
            </a:r>
            <a:r>
              <a:rPr lang="en-US" altLang="zh-CN" sz="2000" dirty="0"/>
              <a:t>P10, P11, P12, P13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altLang="zh-CN" sz="2000" b="1" dirty="0">
                <a:solidFill>
                  <a:schemeClr val="accent1"/>
                </a:solidFill>
              </a:rPr>
              <a:t>ML system: </a:t>
            </a:r>
            <a:r>
              <a:rPr lang="en-US" altLang="zh-CN" sz="2000" dirty="0"/>
              <a:t>P7, P8, P9</a:t>
            </a:r>
          </a:p>
          <a:p>
            <a:pPr marL="457200" lvl="1" indent="0">
              <a:buNone/>
            </a:pPr>
            <a:r>
              <a:rPr lang="en-US" altLang="zh-CN" sz="2000" b="1" dirty="0">
                <a:solidFill>
                  <a:schemeClr val="accent1"/>
                </a:solidFill>
              </a:rPr>
              <a:t>knowledge graph: </a:t>
            </a:r>
            <a:r>
              <a:rPr lang="en-US" altLang="zh-CN" sz="2000" dirty="0"/>
              <a:t>P3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15" name="文本框 6">
            <a:extLst>
              <a:ext uri="{FF2B5EF4-FFF2-40B4-BE49-F238E27FC236}">
                <a16:creationId xmlns:a16="http://schemas.microsoft.com/office/drawing/2014/main" id="{01E85287-4032-4F32-868A-B6F8C5C3AAA5}"/>
              </a:ext>
            </a:extLst>
          </p:cNvPr>
          <p:cNvSpPr txBox="1"/>
          <p:nvPr/>
        </p:nvSpPr>
        <p:spPr>
          <a:xfrm>
            <a:off x="6047232" y="5179178"/>
            <a:ext cx="3002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Papers in red are popular.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Papers in black are unpopular.</a:t>
            </a:r>
          </a:p>
        </p:txBody>
      </p:sp>
    </p:spTree>
    <p:extLst>
      <p:ext uri="{BB962C8B-B14F-4D97-AF65-F5344CB8AC3E}">
        <p14:creationId xmlns:p14="http://schemas.microsoft.com/office/powerpoint/2010/main" val="224667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0" y="1557162"/>
            <a:ext cx="8357560" cy="5319125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Attributes filter</a:t>
            </a:r>
          </a:p>
          <a:p>
            <a:pPr marL="457200" lvl="1" indent="0"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Input: </a:t>
            </a:r>
            <a:r>
              <a:rPr lang="en-US" altLang="zh-CN" dirty="0"/>
              <a:t>A query set of popular items (e.g. diseases, papers), a hierarchical taxonomy. </a:t>
            </a:r>
          </a:p>
          <a:p>
            <a:pPr marL="457200" lvl="1" indent="0"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Objective: </a:t>
            </a:r>
            <a:r>
              <a:rPr lang="en-US" altLang="zh-CN" dirty="0"/>
              <a:t>Filter the top-k attributes of query set. 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Image set labeling </a:t>
            </a:r>
          </a:p>
          <a:p>
            <a:pPr marL="457200" lvl="1" indent="0"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Input: </a:t>
            </a:r>
            <a:r>
              <a:rPr lang="en-US" altLang="zh-CN" dirty="0"/>
              <a:t>A set of images, a hierarchical taxonomy. </a:t>
            </a:r>
          </a:p>
          <a:p>
            <a:pPr marL="457200" lvl="1" indent="0"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Objective: </a:t>
            </a:r>
            <a:r>
              <a:rPr lang="en-US" altLang="zh-CN" dirty="0"/>
              <a:t>Label the given image set with at most k labels. 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Personalized recommendation</a:t>
            </a:r>
          </a:p>
          <a:p>
            <a:pPr marL="457200" lvl="1" indent="0"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Input: </a:t>
            </a:r>
            <a:r>
              <a:rPr lang="en-US" altLang="zh-CN" dirty="0"/>
              <a:t>A query set of items (e.g. videos, images) the user like and unlike, a hierarchical taxonomy. </a:t>
            </a:r>
          </a:p>
          <a:p>
            <a:pPr marL="457200" lvl="1" indent="0"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Objective: </a:t>
            </a:r>
            <a:r>
              <a:rPr lang="en-US" altLang="zh-CN" dirty="0"/>
              <a:t>Recommend top-k topics the user like (cover more like items and cover less unlike items).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7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/>
              <a:t>Motivations</a:t>
            </a:r>
          </a:p>
          <a:p>
            <a:endParaRPr lang="en-US" altLang="zh-CN" b="1" dirty="0"/>
          </a:p>
          <a:p>
            <a:r>
              <a:rPr lang="en-US" altLang="zh-CN" b="1" dirty="0">
                <a:solidFill>
                  <a:srgbClr val="0070C0"/>
                </a:solidFill>
              </a:rPr>
              <a:t>Related Work</a:t>
            </a:r>
          </a:p>
          <a:p>
            <a:endParaRPr lang="en-US" altLang="zh-CN" b="1" dirty="0"/>
          </a:p>
          <a:p>
            <a:r>
              <a:rPr lang="en-US" altLang="zh-CN" b="1" dirty="0"/>
              <a:t>HSD Problem</a:t>
            </a:r>
          </a:p>
          <a:p>
            <a:endParaRPr lang="en-US" altLang="zh-CN" b="1" dirty="0"/>
          </a:p>
          <a:p>
            <a:r>
              <a:rPr lang="en-US" altLang="zh-CN" b="1" dirty="0"/>
              <a:t>Algorithms</a:t>
            </a:r>
          </a:p>
          <a:p>
            <a:endParaRPr lang="en-US" altLang="zh-CN" b="1" dirty="0"/>
          </a:p>
          <a:p>
            <a:r>
              <a:rPr lang="en-US" altLang="zh-CN" b="1" dirty="0"/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/>
              <a:t>Conclusions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8840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9" y="1683442"/>
            <a:ext cx="8221940" cy="4126045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Aggregate method   </a:t>
            </a: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</a:rPr>
              <a:t>[X Jing et al. 2014]</a:t>
            </a:r>
          </a:p>
          <a:p>
            <a:pPr marL="457200" lvl="1" indent="0">
              <a:buNone/>
            </a:pPr>
            <a:r>
              <a:rPr lang="en-US" altLang="zh-CN" dirty="0"/>
              <a:t>Select top-k topics with maximum aggregate popular papers.</a:t>
            </a:r>
          </a:p>
          <a:p>
            <a:pPr marL="457200" lvl="1" indent="0"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Limitation: </a:t>
            </a:r>
            <a:r>
              <a:rPr lang="en-US" altLang="zh-CN" dirty="0"/>
              <a:t>Lack diversity (ML &amp; ML system)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777" y="3663104"/>
            <a:ext cx="5674446" cy="2136176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38342698-EA59-45A1-8646-C5F78414C402}"/>
              </a:ext>
            </a:extLst>
          </p:cNvPr>
          <p:cNvSpPr/>
          <p:nvPr/>
        </p:nvSpPr>
        <p:spPr>
          <a:xfrm>
            <a:off x="5840575" y="4304326"/>
            <a:ext cx="1023521" cy="294042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3" name="椭圆 9">
            <a:extLst>
              <a:ext uri="{FF2B5EF4-FFF2-40B4-BE49-F238E27FC236}">
                <a16:creationId xmlns:a16="http://schemas.microsoft.com/office/drawing/2014/main" id="{38342698-EA59-45A1-8646-C5F78414C402}"/>
              </a:ext>
            </a:extLst>
          </p:cNvPr>
          <p:cNvSpPr/>
          <p:nvPr/>
        </p:nvSpPr>
        <p:spPr>
          <a:xfrm>
            <a:off x="4355735" y="4243366"/>
            <a:ext cx="533257" cy="294042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4" name="椭圆 9">
            <a:extLst>
              <a:ext uri="{FF2B5EF4-FFF2-40B4-BE49-F238E27FC236}">
                <a16:creationId xmlns:a16="http://schemas.microsoft.com/office/drawing/2014/main" id="{38342698-EA59-45A1-8646-C5F78414C402}"/>
              </a:ext>
            </a:extLst>
          </p:cNvPr>
          <p:cNvSpPr/>
          <p:nvPr/>
        </p:nvSpPr>
        <p:spPr>
          <a:xfrm>
            <a:off x="4355735" y="5038421"/>
            <a:ext cx="1102769" cy="314697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6" name="文本框 6">
            <a:extLst>
              <a:ext uri="{FF2B5EF4-FFF2-40B4-BE49-F238E27FC236}">
                <a16:creationId xmlns:a16="http://schemas.microsoft.com/office/drawing/2014/main" id="{01E85287-4032-4F32-868A-B6F8C5C3AAA5}"/>
              </a:ext>
            </a:extLst>
          </p:cNvPr>
          <p:cNvSpPr txBox="1"/>
          <p:nvPr/>
        </p:nvSpPr>
        <p:spPr>
          <a:xfrm>
            <a:off x="4888992" y="4067221"/>
            <a:ext cx="107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 popular papers</a:t>
            </a:r>
          </a:p>
        </p:txBody>
      </p:sp>
      <p:sp>
        <p:nvSpPr>
          <p:cNvPr id="17" name="文本框 6">
            <a:extLst>
              <a:ext uri="{FF2B5EF4-FFF2-40B4-BE49-F238E27FC236}">
                <a16:creationId xmlns:a16="http://schemas.microsoft.com/office/drawing/2014/main" id="{01E85287-4032-4F32-868A-B6F8C5C3AAA5}"/>
              </a:ext>
            </a:extLst>
          </p:cNvPr>
          <p:cNvSpPr txBox="1"/>
          <p:nvPr/>
        </p:nvSpPr>
        <p:spPr>
          <a:xfrm>
            <a:off x="6835483" y="4084861"/>
            <a:ext cx="107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 popular papers</a:t>
            </a:r>
          </a:p>
        </p:txBody>
      </p:sp>
      <p:sp>
        <p:nvSpPr>
          <p:cNvPr id="18" name="文本框 6">
            <a:extLst>
              <a:ext uri="{FF2B5EF4-FFF2-40B4-BE49-F238E27FC236}">
                <a16:creationId xmlns:a16="http://schemas.microsoft.com/office/drawing/2014/main" id="{01E85287-4032-4F32-868A-B6F8C5C3AAA5}"/>
              </a:ext>
            </a:extLst>
          </p:cNvPr>
          <p:cNvSpPr txBox="1"/>
          <p:nvPr/>
        </p:nvSpPr>
        <p:spPr>
          <a:xfrm>
            <a:off x="4108704" y="5688907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 popular papers</a:t>
            </a:r>
          </a:p>
        </p:txBody>
      </p:sp>
    </p:spTree>
    <p:extLst>
      <p:ext uri="{BB962C8B-B14F-4D97-AF65-F5344CB8AC3E}">
        <p14:creationId xmlns:p14="http://schemas.microsoft.com/office/powerpoint/2010/main" val="42641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9" y="1683442"/>
            <a:ext cx="7704582" cy="4126045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K-PCGS Method   </a:t>
            </a: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</a:rPr>
              <a:t>[X Zhu et al. CIKM 2020]</a:t>
            </a:r>
          </a:p>
          <a:p>
            <a:pPr marL="457200" lvl="1" indent="0">
              <a:buNone/>
            </a:pPr>
            <a:r>
              <a:rPr lang="en-US" altLang="zh-CN" dirty="0"/>
              <a:t>Select top-k diverse topics with maximum summary score greedily.</a:t>
            </a:r>
          </a:p>
          <a:p>
            <a:pPr marL="457200" lvl="1" indent="0"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Limitation: </a:t>
            </a:r>
            <a:r>
              <a:rPr lang="en-US" altLang="zh-CN" dirty="0"/>
              <a:t>Cover several unpopular papers (P4, P5, P6)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777" y="3885708"/>
            <a:ext cx="5674446" cy="2136176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38342698-EA59-45A1-8646-C5F78414C402}"/>
              </a:ext>
            </a:extLst>
          </p:cNvPr>
          <p:cNvSpPr/>
          <p:nvPr/>
        </p:nvSpPr>
        <p:spPr>
          <a:xfrm>
            <a:off x="6212431" y="5124330"/>
            <a:ext cx="1129736" cy="495218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3" name="椭圆 9">
            <a:extLst>
              <a:ext uri="{FF2B5EF4-FFF2-40B4-BE49-F238E27FC236}">
                <a16:creationId xmlns:a16="http://schemas.microsoft.com/office/drawing/2014/main" id="{38342698-EA59-45A1-8646-C5F78414C402}"/>
              </a:ext>
            </a:extLst>
          </p:cNvPr>
          <p:cNvSpPr/>
          <p:nvPr/>
        </p:nvSpPr>
        <p:spPr>
          <a:xfrm>
            <a:off x="4355735" y="4465970"/>
            <a:ext cx="533257" cy="294042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4" name="椭圆 9">
            <a:extLst>
              <a:ext uri="{FF2B5EF4-FFF2-40B4-BE49-F238E27FC236}">
                <a16:creationId xmlns:a16="http://schemas.microsoft.com/office/drawing/2014/main" id="{38342698-EA59-45A1-8646-C5F78414C402}"/>
              </a:ext>
            </a:extLst>
          </p:cNvPr>
          <p:cNvSpPr/>
          <p:nvPr/>
        </p:nvSpPr>
        <p:spPr>
          <a:xfrm>
            <a:off x="2511552" y="5057242"/>
            <a:ext cx="1036320" cy="483058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63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/>
              <a:t>Motivations</a:t>
            </a:r>
          </a:p>
          <a:p>
            <a:endParaRPr lang="en-US" altLang="zh-CN" b="1" dirty="0"/>
          </a:p>
          <a:p>
            <a:r>
              <a:rPr lang="en-US" altLang="zh-CN" b="1" dirty="0"/>
              <a:t>Related Work</a:t>
            </a:r>
          </a:p>
          <a:p>
            <a:endParaRPr lang="en-US" altLang="zh-CN" b="1" dirty="0"/>
          </a:p>
          <a:p>
            <a:r>
              <a:rPr lang="en-US" altLang="zh-CN" b="1" dirty="0">
                <a:solidFill>
                  <a:srgbClr val="0070C0"/>
                </a:solidFill>
              </a:rPr>
              <a:t>HSD Problem</a:t>
            </a:r>
          </a:p>
          <a:p>
            <a:endParaRPr lang="en-US" altLang="zh-CN" b="1" dirty="0"/>
          </a:p>
          <a:p>
            <a:r>
              <a:rPr lang="en-US" altLang="zh-CN" b="1" dirty="0"/>
              <a:t>Algorithms</a:t>
            </a:r>
          </a:p>
          <a:p>
            <a:endParaRPr lang="en-US" altLang="zh-CN" b="1" dirty="0"/>
          </a:p>
          <a:p>
            <a:r>
              <a:rPr lang="en-US" altLang="zh-CN" b="1" dirty="0"/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/>
              <a:t>Conclusions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141702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96657"/>
            <a:ext cx="7886700" cy="1325563"/>
          </a:xfrm>
        </p:spPr>
        <p:txBody>
          <a:bodyPr/>
          <a:lstStyle/>
          <a:p>
            <a:r>
              <a:rPr lang="en-US" altLang="zh-CN" dirty="0"/>
              <a:t>HSD 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635021"/>
            <a:ext cx="8009379" cy="5102663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Summary Score</a:t>
            </a:r>
          </a:p>
          <a:p>
            <a:pPr marL="457200" lvl="1" indent="0"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S</a:t>
            </a:r>
            <a:r>
              <a:rPr lang="en-US" altLang="zh-CN" dirty="0"/>
              <a:t> is the selected set.</a:t>
            </a:r>
          </a:p>
          <a:p>
            <a:pPr marL="457200" lvl="1" indent="0">
              <a:buNone/>
            </a:pPr>
            <a:r>
              <a:rPr lang="en-US" altLang="zh-CN" b="1" dirty="0" err="1">
                <a:solidFill>
                  <a:srgbClr val="0070C0"/>
                </a:solidFill>
              </a:rPr>
              <a:t>cov</a:t>
            </a:r>
            <a:r>
              <a:rPr lang="en-US" altLang="zh-CN" b="1" dirty="0">
                <a:solidFill>
                  <a:srgbClr val="0070C0"/>
                </a:solidFill>
              </a:rPr>
              <a:t>(S) </a:t>
            </a:r>
            <a:r>
              <a:rPr lang="en-US" altLang="zh-CN" dirty="0"/>
              <a:t>is the items that S cover.</a:t>
            </a:r>
          </a:p>
          <a:p>
            <a:pPr marL="457200" lvl="1" indent="0"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Q</a:t>
            </a:r>
            <a:r>
              <a:rPr lang="en-US" altLang="zh-CN" dirty="0"/>
              <a:t> is the query item set.</a:t>
            </a:r>
          </a:p>
          <a:p>
            <a:pPr marL="457200" lvl="1" indent="0">
              <a:buNone/>
            </a:pPr>
            <a:r>
              <a:rPr lang="en-US" altLang="zh-CN" dirty="0"/>
              <a:t>The larger summary score is, the better selection is.</a:t>
            </a:r>
          </a:p>
          <a:p>
            <a:pPr marL="457200" lvl="1" indent="0">
              <a:buNone/>
            </a:pPr>
            <a:endParaRPr lang="en-US" altLang="zh-CN" dirty="0"/>
          </a:p>
          <a:p>
            <a:pPr marL="228600" lvl="1">
              <a:spcBef>
                <a:spcPts val="1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HSD problem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altLang="zh-CN" sz="2400" dirty="0"/>
              <a:t>Find the set 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HSD Problem is NP-hard  </a:t>
            </a:r>
          </a:p>
          <a:p>
            <a:pPr marL="457200" lvl="1" indent="0">
              <a:buNone/>
            </a:pPr>
            <a:r>
              <a:rPr lang="en-US" altLang="zh-CN" dirty="0"/>
              <a:t>Reduction from set cover problem.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23E0D4B-5BA3-43B3-B689-EB3371B06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378" y="4645004"/>
            <a:ext cx="2681714" cy="569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02" y="4961816"/>
            <a:ext cx="1202205" cy="211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761" y="1635021"/>
            <a:ext cx="2465392" cy="571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743" y="4661844"/>
            <a:ext cx="550649" cy="3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HSD Problem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28117C-2156-4892-A906-CA28010CE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09225"/>
                <a:ext cx="7949864" cy="4358885"/>
              </a:xfrm>
            </p:spPr>
            <p:txBody>
              <a:bodyPr>
                <a:no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Methods compare</a:t>
                </a:r>
                <a:endParaRPr lang="en-US" altLang="zh-CN" sz="2400" b="1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altLang="zh-CN" b="1" dirty="0">
                    <a:solidFill>
                      <a:schemeClr val="accent1"/>
                    </a:solidFill>
                  </a:rPr>
                  <a:t>Aggregate method</a:t>
                </a:r>
              </a:p>
              <a:p>
                <a:pPr lvl="2"/>
                <a:r>
                  <a:rPr lang="en-US" altLang="zh-CN" sz="1800" dirty="0"/>
                  <a:t>f(S) =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7, </m:t>
                            </m:r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8, </m:t>
                            </m:r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9,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10,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11,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12,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5,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6,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7, 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8, 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9,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10,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11,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12,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d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altLang="zh-CN" sz="1800" dirty="0"/>
                  <a:t> = 0.636</a:t>
                </a:r>
              </a:p>
              <a:p>
                <a:pPr lvl="1"/>
                <a:r>
                  <a:rPr lang="en-US" altLang="zh-CN" b="1" dirty="0">
                    <a:solidFill>
                      <a:schemeClr val="accent1"/>
                    </a:solidFill>
                  </a:rPr>
                  <a:t>K-PCGS method</a:t>
                </a:r>
              </a:p>
              <a:p>
                <a:pPr lvl="2"/>
                <a:r>
                  <a:rPr lang="en-US" altLang="zh-CN" sz="1800" dirty="0"/>
                  <a:t>f(S) =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7, 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8, 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9,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10,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11,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12,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4,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5,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6,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7, 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8, 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9,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10,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11,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12,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d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altLang="zh-CN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altLang="zh-CN" sz="18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1800" dirty="0"/>
                  <a:t>= 0.727</a:t>
                </a:r>
              </a:p>
              <a:p>
                <a:pPr lvl="1"/>
                <a:r>
                  <a:rPr lang="en-US" altLang="zh-CN" b="1" dirty="0">
                    <a:solidFill>
                      <a:schemeClr val="accent1"/>
                    </a:solidFill>
                  </a:rPr>
                  <a:t>Our method</a:t>
                </a:r>
              </a:p>
              <a:p>
                <a:pPr lvl="2"/>
                <a:r>
                  <a:rPr lang="en-US" altLang="zh-CN" sz="1800" dirty="0"/>
                  <a:t>f(S) =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7, 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8, 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9,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10,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11,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12,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7, 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8, 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9,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10,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11,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12,</m:t>
                            </m:r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altLang="zh-CN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1800" dirty="0"/>
                  <a:t> = 1</a:t>
                </a:r>
              </a:p>
              <a:p>
                <a:endParaRPr lang="en-US" altLang="zh-CN" sz="2400" b="1" dirty="0">
                  <a:solidFill>
                    <a:srgbClr val="FF0000"/>
                  </a:solidFill>
                </a:endParaRPr>
              </a:p>
              <a:p>
                <a:endParaRPr lang="en-US" altLang="zh-CN" sz="2400" b="1" dirty="0">
                  <a:solidFill>
                    <a:srgbClr val="FF0000"/>
                  </a:solidFill>
                </a:endParaRPr>
              </a:p>
              <a:p>
                <a:endParaRPr lang="en-US" altLang="zh-CN" sz="2400" b="1" dirty="0">
                  <a:solidFill>
                    <a:srgbClr val="FF0000"/>
                  </a:solidFill>
                </a:endParaRPr>
              </a:p>
              <a:p>
                <a:endParaRPr lang="en-US" altLang="zh-CN" sz="2400" b="1" dirty="0">
                  <a:solidFill>
                    <a:srgbClr val="FF0000"/>
                  </a:solidFill>
                </a:endParaRPr>
              </a:p>
              <a:p>
                <a:pPr lvl="1"/>
                <a:endParaRPr lang="en-US" altLang="zh-CN" sz="18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28117C-2156-4892-A906-CA28010CE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09225"/>
                <a:ext cx="7949864" cy="4358885"/>
              </a:xfrm>
              <a:blipFill>
                <a:blip r:embed="rId2"/>
                <a:stretch>
                  <a:fillRect l="-1380" t="-23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09" y="4659044"/>
            <a:ext cx="4953255" cy="1864680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38342698-EA59-45A1-8646-C5F78414C402}"/>
              </a:ext>
            </a:extLst>
          </p:cNvPr>
          <p:cNvSpPr/>
          <p:nvPr/>
        </p:nvSpPr>
        <p:spPr>
          <a:xfrm>
            <a:off x="5458504" y="5200077"/>
            <a:ext cx="819228" cy="268161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1" name="椭圆 9">
            <a:extLst>
              <a:ext uri="{FF2B5EF4-FFF2-40B4-BE49-F238E27FC236}">
                <a16:creationId xmlns:a16="http://schemas.microsoft.com/office/drawing/2014/main" id="{38342698-EA59-45A1-8646-C5F78414C402}"/>
              </a:ext>
            </a:extLst>
          </p:cNvPr>
          <p:cNvSpPr/>
          <p:nvPr/>
        </p:nvSpPr>
        <p:spPr>
          <a:xfrm>
            <a:off x="4142325" y="5158871"/>
            <a:ext cx="393580" cy="255345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38342698-EA59-45A1-8646-C5F78414C402}"/>
              </a:ext>
            </a:extLst>
          </p:cNvPr>
          <p:cNvSpPr/>
          <p:nvPr/>
        </p:nvSpPr>
        <p:spPr>
          <a:xfrm>
            <a:off x="4160070" y="5839605"/>
            <a:ext cx="823859" cy="291547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9">
            <a:extLst>
              <a:ext uri="{FF2B5EF4-FFF2-40B4-BE49-F238E27FC236}">
                <a16:creationId xmlns:a16="http://schemas.microsoft.com/office/drawing/2014/main" id="{38342698-EA59-45A1-8646-C5F78414C402}"/>
              </a:ext>
            </a:extLst>
          </p:cNvPr>
          <p:cNvSpPr/>
          <p:nvPr/>
        </p:nvSpPr>
        <p:spPr>
          <a:xfrm>
            <a:off x="5760173" y="5721331"/>
            <a:ext cx="941415" cy="456889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6" name="椭圆 9">
            <a:extLst>
              <a:ext uri="{FF2B5EF4-FFF2-40B4-BE49-F238E27FC236}">
                <a16:creationId xmlns:a16="http://schemas.microsoft.com/office/drawing/2014/main" id="{38342698-EA59-45A1-8646-C5F78414C402}"/>
              </a:ext>
            </a:extLst>
          </p:cNvPr>
          <p:cNvSpPr/>
          <p:nvPr/>
        </p:nvSpPr>
        <p:spPr>
          <a:xfrm>
            <a:off x="2486502" y="5663729"/>
            <a:ext cx="941415" cy="456889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5" grpId="0" animBg="1"/>
      <p:bldP spid="15" grpId="1" animBg="1"/>
      <p:bldP spid="16" grpId="0" animBg="1"/>
      <p:bldP spid="16" grpId="1" animBg="1"/>
      <p:bldP spid="1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/>
              <a:t>Motivations</a:t>
            </a:r>
          </a:p>
          <a:p>
            <a:endParaRPr lang="en-US" altLang="zh-CN" b="1" dirty="0"/>
          </a:p>
          <a:p>
            <a:r>
              <a:rPr lang="en-US" altLang="zh-CN" b="1" dirty="0"/>
              <a:t>Related Work</a:t>
            </a:r>
          </a:p>
          <a:p>
            <a:endParaRPr lang="en-US" altLang="zh-CN" b="1" dirty="0"/>
          </a:p>
          <a:p>
            <a:r>
              <a:rPr lang="en-US" altLang="zh-CN" b="1" dirty="0"/>
              <a:t>HSD Problem</a:t>
            </a:r>
          </a:p>
          <a:p>
            <a:endParaRPr lang="en-US" altLang="zh-CN" b="1" dirty="0"/>
          </a:p>
          <a:p>
            <a:r>
              <a:rPr lang="en-US" altLang="zh-CN" b="1" dirty="0">
                <a:solidFill>
                  <a:schemeClr val="accent1"/>
                </a:solidFill>
              </a:rPr>
              <a:t>Algorithms</a:t>
            </a:r>
          </a:p>
          <a:p>
            <a:endParaRPr lang="en-US" altLang="zh-CN" b="1" dirty="0"/>
          </a:p>
          <a:p>
            <a:r>
              <a:rPr lang="en-US" altLang="zh-CN" b="1" dirty="0"/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/>
              <a:t>Conclusions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7165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Algorithm 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44" y="1834831"/>
            <a:ext cx="7438523" cy="4439637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Transform HSD problem to maximum weighted coverage problem</a:t>
            </a: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Optimal solution on tree cases</a:t>
            </a: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A heuristic method to transfer HDAG to tree</a:t>
            </a:r>
          </a:p>
        </p:txBody>
      </p:sp>
    </p:spTree>
    <p:extLst>
      <p:ext uri="{BB962C8B-B14F-4D97-AF65-F5344CB8AC3E}">
        <p14:creationId xmlns:p14="http://schemas.microsoft.com/office/powerpoint/2010/main" val="90210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Motivations</a:t>
            </a:r>
          </a:p>
          <a:p>
            <a:endParaRPr lang="en-US" altLang="zh-CN" b="1" dirty="0"/>
          </a:p>
          <a:p>
            <a:r>
              <a:rPr lang="en-US" altLang="zh-CN" b="1" dirty="0"/>
              <a:t>Related Work</a:t>
            </a:r>
          </a:p>
          <a:p>
            <a:endParaRPr lang="en-US" altLang="zh-CN" b="1" dirty="0"/>
          </a:p>
          <a:p>
            <a:r>
              <a:rPr lang="en-US" altLang="zh-CN" b="1" dirty="0"/>
              <a:t>HSD Problem</a:t>
            </a:r>
          </a:p>
          <a:p>
            <a:endParaRPr lang="en-US" altLang="zh-CN" b="1" dirty="0"/>
          </a:p>
          <a:p>
            <a:r>
              <a:rPr lang="en-US" altLang="zh-CN" b="1" dirty="0"/>
              <a:t>Algorithms</a:t>
            </a:r>
          </a:p>
          <a:p>
            <a:endParaRPr lang="en-US" altLang="zh-CN" b="1" dirty="0"/>
          </a:p>
          <a:p>
            <a:r>
              <a:rPr lang="en-US" altLang="zh-CN" b="1" dirty="0"/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/>
              <a:t>Conclusions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33665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704" y="1955385"/>
            <a:ext cx="3852112" cy="130897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Transformation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19" y="3977939"/>
            <a:ext cx="5690371" cy="732424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44" y="1834831"/>
            <a:ext cx="7438523" cy="4439637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Score function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Maximum weighted coverage</a:t>
            </a: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Binary search </a:t>
            </a:r>
            <a:r>
              <a:rPr lang="el-GR" altLang="zh-CN" b="1" dirty="0">
                <a:solidFill>
                  <a:srgbClr val="FF0000"/>
                </a:solidFill>
              </a:rPr>
              <a:t>α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accent2"/>
                </a:solidFill>
              </a:rPr>
              <a:t>w(x) may be negative, so g(S) is not submodular</a:t>
            </a:r>
          </a:p>
        </p:txBody>
      </p:sp>
    </p:spTree>
    <p:extLst>
      <p:ext uri="{BB962C8B-B14F-4D97-AF65-F5344CB8AC3E}">
        <p14:creationId xmlns:p14="http://schemas.microsoft.com/office/powerpoint/2010/main" val="2404751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DP on tree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0" y="1618264"/>
            <a:ext cx="8509335" cy="500512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DP(v, k)  </a:t>
            </a:r>
            <a:r>
              <a:rPr lang="en-US" altLang="zh-CN" sz="2400" dirty="0"/>
              <a:t>the maximal weighted coverage with selecting no more than k</a:t>
            </a:r>
            <a:r>
              <a:rPr lang="zh-CN" altLang="en-US" sz="2400" dirty="0"/>
              <a:t> </a:t>
            </a:r>
            <a:r>
              <a:rPr lang="en-US" altLang="zh-CN" sz="2400" dirty="0"/>
              <a:t>vertices in subtree </a:t>
            </a:r>
            <a:r>
              <a:rPr lang="en-US" altLang="zh-CN" sz="2400" dirty="0" err="1"/>
              <a:t>T</a:t>
            </a:r>
            <a:r>
              <a:rPr lang="en-US" altLang="zh-CN" sz="2400" baseline="-25000" dirty="0" err="1"/>
              <a:t>v</a:t>
            </a:r>
            <a:r>
              <a:rPr lang="en-US" altLang="zh-CN" sz="2400" dirty="0"/>
              <a:t>.</a:t>
            </a: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DP</a:t>
            </a:r>
            <a:r>
              <a:rPr lang="en-US" altLang="zh-CN" b="1" baseline="-25000" dirty="0">
                <a:solidFill>
                  <a:srgbClr val="FF0000"/>
                </a:solidFill>
              </a:rPr>
              <a:t>Y</a:t>
            </a:r>
            <a:r>
              <a:rPr lang="en-US" altLang="zh-CN" b="1" dirty="0">
                <a:solidFill>
                  <a:srgbClr val="FF0000"/>
                </a:solidFill>
              </a:rPr>
              <a:t>(v, k) </a:t>
            </a:r>
            <a:r>
              <a:rPr lang="en-US" altLang="zh-CN" sz="2400" dirty="0"/>
              <a:t>the maximal weighted coverage selected v.</a:t>
            </a: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DP</a:t>
            </a:r>
            <a:r>
              <a:rPr lang="en-US" altLang="zh-CN" b="1" baseline="-25000" dirty="0">
                <a:solidFill>
                  <a:srgbClr val="FF0000"/>
                </a:solidFill>
              </a:rPr>
              <a:t>N</a:t>
            </a:r>
            <a:r>
              <a:rPr lang="en-US" altLang="zh-CN" b="1" dirty="0">
                <a:solidFill>
                  <a:srgbClr val="FF0000"/>
                </a:solidFill>
              </a:rPr>
              <a:t>(v, k) </a:t>
            </a:r>
            <a:r>
              <a:rPr lang="en-US" altLang="zh-CN" sz="2400" dirty="0"/>
              <a:t>the maximal weighted coverage not selected v.</a:t>
            </a: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    Time Complexity:  </a:t>
            </a:r>
            <a:r>
              <a:rPr lang="en-US" altLang="zh-CN" sz="2400" dirty="0"/>
              <a:t>O(nlognk</a:t>
            </a:r>
            <a:r>
              <a:rPr lang="en-US" altLang="zh-CN" sz="2400" baseline="30000" dirty="0"/>
              <a:t>3</a:t>
            </a:r>
            <a:r>
              <a:rPr lang="en-US" altLang="zh-CN" sz="2400" dirty="0"/>
              <a:t>)    </a:t>
            </a:r>
            <a:r>
              <a:rPr lang="en-US" altLang="zh-CN" sz="2400" b="1" dirty="0">
                <a:solidFill>
                  <a:srgbClr val="0070C0"/>
                </a:solidFill>
              </a:rPr>
              <a:t>Space Complexity: </a:t>
            </a:r>
            <a:r>
              <a:rPr lang="en-US" altLang="zh-CN" sz="2400" dirty="0"/>
              <a:t>O(nk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)</a:t>
            </a:r>
            <a:endParaRPr lang="zh-CN" altLang="en-US" sz="2400" dirty="0"/>
          </a:p>
          <a:p>
            <a:pPr marL="0" lvl="0" indent="0">
              <a:buNone/>
            </a:pPr>
            <a:endParaRPr lang="en-US" altLang="zh-CN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0070C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437" y="3591843"/>
            <a:ext cx="4191000" cy="676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3" y="5039991"/>
            <a:ext cx="6115050" cy="704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689" y="2512540"/>
            <a:ext cx="4140618" cy="3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29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Algorithm on HDAG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0" y="1618264"/>
            <a:ext cx="8509335" cy="5179578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Assign vertex to the in-neighbor with maximal value</a:t>
            </a:r>
          </a:p>
          <a:p>
            <a:r>
              <a:rPr lang="en-US" altLang="zh-CN" b="1" dirty="0">
                <a:solidFill>
                  <a:srgbClr val="0070C0"/>
                </a:solidFill>
              </a:rPr>
              <a:t>Example  </a:t>
            </a:r>
            <a:r>
              <a:rPr lang="en-US" altLang="zh-CN" sz="2400" dirty="0"/>
              <a:t>Assume </a:t>
            </a:r>
            <a:r>
              <a:rPr lang="el-GR" altLang="zh-CN" sz="2400" dirty="0"/>
              <a:t>α</a:t>
            </a:r>
            <a:r>
              <a:rPr lang="en-US" altLang="zh-CN" sz="2400" dirty="0"/>
              <a:t>=1: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Then, apply tree algorithm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   Time Complexity:  </a:t>
            </a:r>
            <a:r>
              <a:rPr lang="en-US" altLang="zh-CN" sz="2400" dirty="0"/>
              <a:t>O(nlognk</a:t>
            </a:r>
            <a:r>
              <a:rPr lang="en-US" altLang="zh-CN" sz="2400" baseline="30000" dirty="0"/>
              <a:t>3</a:t>
            </a:r>
            <a:r>
              <a:rPr lang="en-US" altLang="zh-CN" sz="2400" dirty="0"/>
              <a:t>+mn)  </a:t>
            </a:r>
            <a:r>
              <a:rPr lang="en-US" altLang="zh-CN" sz="2400" b="1" dirty="0">
                <a:solidFill>
                  <a:srgbClr val="0070C0"/>
                </a:solidFill>
              </a:rPr>
              <a:t>Space Complexity: </a:t>
            </a:r>
            <a:r>
              <a:rPr lang="en-US" altLang="zh-CN" sz="2400" dirty="0"/>
              <a:t>O(nk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+m)</a:t>
            </a:r>
            <a:endParaRPr lang="zh-CN" altLang="en-US" sz="2400" dirty="0"/>
          </a:p>
          <a:p>
            <a:endParaRPr lang="en-US" altLang="zh-CN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374" y="2873657"/>
            <a:ext cx="5809252" cy="2186925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01E85287-4032-4F32-868A-B6F8C5C3AAA5}"/>
              </a:ext>
            </a:extLst>
          </p:cNvPr>
          <p:cNvSpPr txBox="1"/>
          <p:nvPr/>
        </p:nvSpPr>
        <p:spPr>
          <a:xfrm>
            <a:off x="4738937" y="3363170"/>
            <a:ext cx="107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5-</a:t>
            </a:r>
            <a:r>
              <a:rPr lang="en-US" dirty="0"/>
              <a:t>3</a:t>
            </a:r>
            <a:r>
              <a:rPr lang="en-US" dirty="0">
                <a:solidFill>
                  <a:srgbClr val="FF0000"/>
                </a:solidFill>
              </a:rPr>
              <a:t>=2</a:t>
            </a: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01E85287-4032-4F32-868A-B6F8C5C3AAA5}"/>
              </a:ext>
            </a:extLst>
          </p:cNvPr>
          <p:cNvSpPr txBox="1"/>
          <p:nvPr/>
        </p:nvSpPr>
        <p:spPr>
          <a:xfrm>
            <a:off x="6444436" y="3285952"/>
            <a:ext cx="107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4-</a:t>
            </a:r>
            <a:r>
              <a:rPr lang="en-US" dirty="0"/>
              <a:t>0</a:t>
            </a:r>
            <a:r>
              <a:rPr lang="en-US" dirty="0">
                <a:solidFill>
                  <a:srgbClr val="FF0000"/>
                </a:solidFill>
              </a:rPr>
              <a:t>=4</a:t>
            </a:r>
          </a:p>
        </p:txBody>
      </p:sp>
      <p:sp>
        <p:nvSpPr>
          <p:cNvPr id="4" name="&quot;No&quot; Symbol 3"/>
          <p:cNvSpPr/>
          <p:nvPr/>
        </p:nvSpPr>
        <p:spPr>
          <a:xfrm>
            <a:off x="4981491" y="3784060"/>
            <a:ext cx="248694" cy="24063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3340165" y="3784060"/>
            <a:ext cx="248694" cy="24063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01E85287-4032-4F32-868A-B6F8C5C3AAA5}"/>
              </a:ext>
            </a:extLst>
          </p:cNvPr>
          <p:cNvSpPr txBox="1"/>
          <p:nvPr/>
        </p:nvSpPr>
        <p:spPr>
          <a:xfrm>
            <a:off x="2126530" y="3285952"/>
            <a:ext cx="107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1-</a:t>
            </a:r>
            <a:r>
              <a:rPr lang="en-US" dirty="0"/>
              <a:t>5</a:t>
            </a:r>
            <a:r>
              <a:rPr lang="en-US" dirty="0">
                <a:solidFill>
                  <a:srgbClr val="FF0000"/>
                </a:solidFill>
              </a:rPr>
              <a:t>=-4</a:t>
            </a:r>
          </a:p>
        </p:txBody>
      </p:sp>
    </p:spTree>
    <p:extLst>
      <p:ext uri="{BB962C8B-B14F-4D97-AF65-F5344CB8AC3E}">
        <p14:creationId xmlns:p14="http://schemas.microsoft.com/office/powerpoint/2010/main" val="824268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/>
              <a:t>Motivations</a:t>
            </a:r>
          </a:p>
          <a:p>
            <a:endParaRPr lang="en-US" altLang="zh-CN" b="1" dirty="0"/>
          </a:p>
          <a:p>
            <a:r>
              <a:rPr lang="en-US" altLang="zh-CN" b="1" dirty="0"/>
              <a:t>Related Work</a:t>
            </a:r>
          </a:p>
          <a:p>
            <a:endParaRPr lang="en-US" altLang="zh-CN" b="1" dirty="0"/>
          </a:p>
          <a:p>
            <a:r>
              <a:rPr lang="en-US" altLang="zh-CN" b="1" dirty="0"/>
              <a:t>HSD Problem</a:t>
            </a:r>
          </a:p>
          <a:p>
            <a:endParaRPr lang="en-US" altLang="zh-CN" b="1" dirty="0"/>
          </a:p>
          <a:p>
            <a:r>
              <a:rPr lang="en-US" altLang="zh-CN" b="1" dirty="0"/>
              <a:t>Algorithms</a:t>
            </a:r>
          </a:p>
          <a:p>
            <a:endParaRPr lang="en-US" altLang="zh-CN" b="1" dirty="0"/>
          </a:p>
          <a:p>
            <a:r>
              <a:rPr lang="en-US" altLang="zh-CN" b="1" dirty="0">
                <a:solidFill>
                  <a:schemeClr val="accent1"/>
                </a:solidFill>
              </a:rPr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/>
              <a:t>Conclusions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23095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2719"/>
            <a:ext cx="6871469" cy="3518743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Datasets: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Disease Ontology  </a:t>
            </a:r>
            <a:r>
              <a:rPr lang="en-US" altLang="zh-CN" sz="2400" dirty="0"/>
              <a:t>4,227 vertices, 8,190 edges</a:t>
            </a:r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Evaluation metrics: </a:t>
            </a:r>
            <a:r>
              <a:rPr lang="en-US" altLang="zh-CN" sz="2400" dirty="0">
                <a:solidFill>
                  <a:srgbClr val="0070C0"/>
                </a:solidFill>
              </a:rPr>
              <a:t>f(s)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Methods compared: </a:t>
            </a:r>
            <a:r>
              <a:rPr lang="en-US" altLang="zh-CN" sz="2400" dirty="0">
                <a:solidFill>
                  <a:srgbClr val="0070C0"/>
                </a:solidFill>
              </a:rPr>
              <a:t>k-PCGS (CIKM’20)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Result: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453" y="3893408"/>
            <a:ext cx="5937293" cy="26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59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/>
              <a:t>Motivations</a:t>
            </a:r>
          </a:p>
          <a:p>
            <a:endParaRPr lang="en-US" altLang="zh-CN" b="1" dirty="0"/>
          </a:p>
          <a:p>
            <a:r>
              <a:rPr lang="en-US" altLang="zh-CN" b="1" dirty="0"/>
              <a:t>Related Work</a:t>
            </a:r>
          </a:p>
          <a:p>
            <a:endParaRPr lang="en-US" altLang="zh-CN" b="1" dirty="0"/>
          </a:p>
          <a:p>
            <a:r>
              <a:rPr lang="en-US" altLang="zh-CN" b="1" dirty="0"/>
              <a:t>HSD Problem</a:t>
            </a:r>
          </a:p>
          <a:p>
            <a:endParaRPr lang="en-US" altLang="zh-CN" b="1" dirty="0"/>
          </a:p>
          <a:p>
            <a:r>
              <a:rPr lang="en-US" altLang="zh-CN" b="1" dirty="0"/>
              <a:t>Algorithms</a:t>
            </a:r>
          </a:p>
          <a:p>
            <a:endParaRPr lang="en-US" altLang="zh-CN" b="1" dirty="0"/>
          </a:p>
          <a:p>
            <a:r>
              <a:rPr lang="en-US" altLang="zh-CN" b="1" dirty="0"/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>
                <a:solidFill>
                  <a:schemeClr val="accent1"/>
                </a:solidFill>
              </a:rPr>
              <a:t>Conclusions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78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52" y="1758697"/>
            <a:ext cx="7734175" cy="4139489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We study the data summarization problem using hierarchical taxonomy. </a:t>
            </a:r>
          </a:p>
          <a:p>
            <a:endParaRPr lang="en-US" altLang="zh-CN" dirty="0"/>
          </a:p>
          <a:p>
            <a:r>
              <a:rPr lang="en-US" altLang="zh-CN" dirty="0"/>
              <a:t>We propose a novel model of HSD problem and prove its NP-hardness.</a:t>
            </a:r>
          </a:p>
          <a:p>
            <a:endParaRPr lang="en-US" altLang="zh-CN" dirty="0"/>
          </a:p>
          <a:p>
            <a:r>
              <a:rPr lang="en-US" altLang="zh-CN" dirty="0"/>
              <a:t>We develop a DP based algorithm to tackle the problem on tree and a heuristic method to achieve a high-quality approximate solution on HDAG.</a:t>
            </a:r>
          </a:p>
        </p:txBody>
      </p:sp>
    </p:spTree>
    <p:extLst>
      <p:ext uri="{BB962C8B-B14F-4D97-AF65-F5344CB8AC3E}">
        <p14:creationId xmlns:p14="http://schemas.microsoft.com/office/powerpoint/2010/main" val="2079634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E49E4A-0498-464F-B5E5-9F198F0A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10889D-0E5E-442D-B1CD-505452DD3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3000" dirty="0"/>
          </a:p>
          <a:p>
            <a:pPr marL="0" indent="0" algn="ctr">
              <a:buNone/>
            </a:pPr>
            <a:r>
              <a:rPr lang="en-US" altLang="zh-CN" sz="3000" dirty="0"/>
              <a:t>Thank you for watching!</a:t>
            </a:r>
          </a:p>
          <a:p>
            <a:pPr marL="0" indent="0" algn="ctr">
              <a:buNone/>
            </a:pPr>
            <a:endParaRPr lang="en-US" altLang="zh-CN" sz="3000" dirty="0"/>
          </a:p>
          <a:p>
            <a:pPr marL="0" indent="0" algn="ctr">
              <a:buNone/>
            </a:pPr>
            <a:r>
              <a:rPr lang="en-US" altLang="zh-CN" sz="3000" dirty="0"/>
              <a:t>Contact us: csxlzhu@comp.hkbu.edu.hk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10255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90" y="1646118"/>
            <a:ext cx="4418889" cy="4805481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Hierarchical DAGs </a:t>
            </a:r>
            <a:r>
              <a:rPr lang="en-US" altLang="zh-CN" sz="2000" dirty="0"/>
              <a:t>are everywhere</a:t>
            </a: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Vertices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are general concepts or certain items.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Directed Edges </a:t>
            </a:r>
            <a:r>
              <a:rPr lang="en-US" altLang="zh-CN" sz="2000" dirty="0"/>
              <a:t>are the relationships that a general concept can summarize another concept or item.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643B2E-2102-40A9-8196-4B18C24B8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962" y="387635"/>
            <a:ext cx="1564569" cy="2983008"/>
          </a:xfrm>
          <a:prstGeom prst="rect">
            <a:avLst/>
          </a:prstGeom>
        </p:spPr>
      </p:pic>
      <p:pic>
        <p:nvPicPr>
          <p:cNvPr id="1030" name="Picture 6" descr="Disease Ontology · GitHub">
            <a:extLst>
              <a:ext uri="{FF2B5EF4-FFF2-40B4-BE49-F238E27FC236}">
                <a16:creationId xmlns:a16="http://schemas.microsoft.com/office/drawing/2014/main" id="{AFC9C565-0EEC-466A-9513-41045C1C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76" y="820697"/>
            <a:ext cx="2000251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23F4464-9DB6-46C2-A9CB-8F17A18AC889}"/>
              </a:ext>
            </a:extLst>
          </p:cNvPr>
          <p:cNvSpPr txBox="1"/>
          <p:nvPr/>
        </p:nvSpPr>
        <p:spPr>
          <a:xfrm>
            <a:off x="4880651" y="3010765"/>
            <a:ext cx="184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Disease Ontology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E85287-4032-4F32-868A-B6F8C5C3AAA5}"/>
              </a:ext>
            </a:extLst>
          </p:cNvPr>
          <p:cNvSpPr txBox="1"/>
          <p:nvPr/>
        </p:nvSpPr>
        <p:spPr>
          <a:xfrm>
            <a:off x="4925436" y="6181593"/>
            <a:ext cx="379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ACM Computing Classification System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5866AF8-DC23-466D-9F4C-598D69A6216B}"/>
              </a:ext>
            </a:extLst>
          </p:cNvPr>
          <p:cNvSpPr txBox="1"/>
          <p:nvPr/>
        </p:nvSpPr>
        <p:spPr>
          <a:xfrm>
            <a:off x="7456155" y="3428536"/>
            <a:ext cx="111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ImageNet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505" y="3771229"/>
            <a:ext cx="3178981" cy="22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90" y="1646118"/>
            <a:ext cx="4418889" cy="4805481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Hierarchical DAGs </a:t>
            </a:r>
            <a:r>
              <a:rPr lang="en-US" altLang="zh-CN" sz="2000" dirty="0"/>
              <a:t>are everywhere</a:t>
            </a: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Vertices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are general concepts or certain items.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Directed Edges </a:t>
            </a:r>
            <a:r>
              <a:rPr lang="en-US" altLang="zh-CN" sz="2000" dirty="0"/>
              <a:t>are the relationships that a general concept can summarize another concept or item.</a:t>
            </a:r>
          </a:p>
          <a:p>
            <a:pPr lvl="1"/>
            <a:endParaRPr lang="en-US" altLang="zh-CN" sz="2000" dirty="0"/>
          </a:p>
          <a:p>
            <a:r>
              <a:rPr lang="en-US" altLang="zh-CN" sz="2400" b="1" dirty="0">
                <a:solidFill>
                  <a:srgbClr val="FF0000"/>
                </a:solidFill>
              </a:rPr>
              <a:t>Disease Ontology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Concepts: </a:t>
            </a:r>
            <a:r>
              <a:rPr lang="en-US" altLang="zh-CN" sz="2000" dirty="0"/>
              <a:t>disease, infection</a:t>
            </a: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Items: </a:t>
            </a:r>
            <a:r>
              <a:rPr lang="en-US" altLang="zh-CN" sz="2000" dirty="0"/>
              <a:t>SARS, COVID-19</a:t>
            </a:r>
          </a:p>
          <a:p>
            <a:pPr marL="457200" lvl="1" indent="0">
              <a:buNone/>
            </a:pPr>
            <a:endParaRPr lang="en-US" altLang="zh-CN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643B2E-2102-40A9-8196-4B18C24B8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962" y="387635"/>
            <a:ext cx="1564569" cy="29830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23F4464-9DB6-46C2-A9CB-8F17A18AC889}"/>
              </a:ext>
            </a:extLst>
          </p:cNvPr>
          <p:cNvSpPr txBox="1"/>
          <p:nvPr/>
        </p:nvSpPr>
        <p:spPr>
          <a:xfrm>
            <a:off x="4880651" y="3010765"/>
            <a:ext cx="184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Disease Ontology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E85287-4032-4F32-868A-B6F8C5C3AAA5}"/>
              </a:ext>
            </a:extLst>
          </p:cNvPr>
          <p:cNvSpPr txBox="1"/>
          <p:nvPr/>
        </p:nvSpPr>
        <p:spPr>
          <a:xfrm>
            <a:off x="4925436" y="6181593"/>
            <a:ext cx="379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ACM Computing Classification System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5866AF8-DC23-466D-9F4C-598D69A6216B}"/>
              </a:ext>
            </a:extLst>
          </p:cNvPr>
          <p:cNvSpPr txBox="1"/>
          <p:nvPr/>
        </p:nvSpPr>
        <p:spPr>
          <a:xfrm>
            <a:off x="7456155" y="3428536"/>
            <a:ext cx="111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ImageNet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505" y="3771229"/>
            <a:ext cx="3178981" cy="22964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8299" y="1179683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disease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73729" y="1810989"/>
            <a:ext cx="1009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infection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56753" y="2443829"/>
            <a:ext cx="64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SARS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24685" y="2443829"/>
            <a:ext cx="1091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COVID-19</a:t>
            </a:r>
          </a:p>
        </p:txBody>
      </p:sp>
      <p:cxnSp>
        <p:nvCxnSpPr>
          <p:cNvPr id="14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/>
          <p:nvPr/>
        </p:nvCxnSpPr>
        <p:spPr>
          <a:xfrm>
            <a:off x="5778482" y="1503335"/>
            <a:ext cx="0" cy="4092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endCxn id="12" idx="0"/>
          </p:cNvCxnSpPr>
          <p:nvPr/>
        </p:nvCxnSpPr>
        <p:spPr>
          <a:xfrm flipH="1">
            <a:off x="5181586" y="2125635"/>
            <a:ext cx="596896" cy="3181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endCxn id="13" idx="0"/>
          </p:cNvCxnSpPr>
          <p:nvPr/>
        </p:nvCxnSpPr>
        <p:spPr>
          <a:xfrm>
            <a:off x="5778482" y="2125635"/>
            <a:ext cx="692154" cy="3181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81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90" y="1646118"/>
            <a:ext cx="4418889" cy="4805481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Hierarchical DAGs </a:t>
            </a:r>
            <a:r>
              <a:rPr lang="en-US" altLang="zh-CN" sz="2000" dirty="0"/>
              <a:t>are everywhere</a:t>
            </a: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Vertices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are general concepts or certain items.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Directed Edges </a:t>
            </a:r>
            <a:r>
              <a:rPr lang="en-US" altLang="zh-CN" sz="2000" dirty="0"/>
              <a:t>are the relationships that a general concept can summarize another concept or item.</a:t>
            </a:r>
          </a:p>
          <a:p>
            <a:pPr lvl="1"/>
            <a:endParaRPr lang="en-US" altLang="zh-CN" sz="2000" dirty="0"/>
          </a:p>
          <a:p>
            <a:r>
              <a:rPr lang="en-US" altLang="zh-CN" sz="2400" b="1" dirty="0">
                <a:solidFill>
                  <a:srgbClr val="FF0000"/>
                </a:solidFill>
              </a:rPr>
              <a:t>ImageNet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Concepts: </a:t>
            </a:r>
            <a:r>
              <a:rPr lang="en-US" altLang="zh-CN" sz="2000" dirty="0"/>
              <a:t>animal, pet, dog</a:t>
            </a: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Items: </a:t>
            </a:r>
            <a:r>
              <a:rPr lang="en-US" altLang="zh-CN" sz="2000" dirty="0"/>
              <a:t>images</a:t>
            </a:r>
          </a:p>
          <a:p>
            <a:pPr marL="457200" lvl="1" indent="0">
              <a:buNone/>
            </a:pPr>
            <a:endParaRPr lang="en-US" altLang="zh-CN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3F4464-9DB6-46C2-A9CB-8F17A18AC889}"/>
              </a:ext>
            </a:extLst>
          </p:cNvPr>
          <p:cNvSpPr txBox="1"/>
          <p:nvPr/>
        </p:nvSpPr>
        <p:spPr>
          <a:xfrm>
            <a:off x="4880651" y="3010765"/>
            <a:ext cx="184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Disease Ontology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E85287-4032-4F32-868A-B6F8C5C3AAA5}"/>
              </a:ext>
            </a:extLst>
          </p:cNvPr>
          <p:cNvSpPr txBox="1"/>
          <p:nvPr/>
        </p:nvSpPr>
        <p:spPr>
          <a:xfrm>
            <a:off x="4925436" y="6181593"/>
            <a:ext cx="379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ACM Computing Classification System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5866AF8-DC23-466D-9F4C-598D69A6216B}"/>
              </a:ext>
            </a:extLst>
          </p:cNvPr>
          <p:cNvSpPr txBox="1"/>
          <p:nvPr/>
        </p:nvSpPr>
        <p:spPr>
          <a:xfrm>
            <a:off x="7456155" y="3428536"/>
            <a:ext cx="111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ImageNet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505" y="3771229"/>
            <a:ext cx="3178981" cy="22964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8299" y="1179683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disease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73729" y="1810989"/>
            <a:ext cx="1009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infection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56753" y="2443829"/>
            <a:ext cx="64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SARS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24685" y="2443829"/>
            <a:ext cx="1091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COVID-19</a:t>
            </a:r>
          </a:p>
        </p:txBody>
      </p:sp>
      <p:cxnSp>
        <p:nvCxnSpPr>
          <p:cNvPr id="14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/>
          <p:nvPr/>
        </p:nvCxnSpPr>
        <p:spPr>
          <a:xfrm>
            <a:off x="5778482" y="1503335"/>
            <a:ext cx="0" cy="4092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endCxn id="12" idx="0"/>
          </p:cNvCxnSpPr>
          <p:nvPr/>
        </p:nvCxnSpPr>
        <p:spPr>
          <a:xfrm flipH="1">
            <a:off x="5181586" y="2125635"/>
            <a:ext cx="596896" cy="3181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endCxn id="13" idx="0"/>
          </p:cNvCxnSpPr>
          <p:nvPr/>
        </p:nvCxnSpPr>
        <p:spPr>
          <a:xfrm>
            <a:off x="5778482" y="2125635"/>
            <a:ext cx="692154" cy="3181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742810" y="1595916"/>
            <a:ext cx="497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28176" y="2222102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dog</a:t>
            </a:r>
          </a:p>
        </p:txBody>
      </p:sp>
      <p:cxnSp>
        <p:nvCxnSpPr>
          <p:cNvPr id="19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/>
          <p:nvPr/>
        </p:nvCxnSpPr>
        <p:spPr>
          <a:xfrm>
            <a:off x="7991629" y="1914448"/>
            <a:ext cx="0" cy="4092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8" idx="2"/>
            <a:endCxn id="22" idx="0"/>
          </p:cNvCxnSpPr>
          <p:nvPr/>
        </p:nvCxnSpPr>
        <p:spPr>
          <a:xfrm flipH="1">
            <a:off x="7452015" y="2591434"/>
            <a:ext cx="544825" cy="2799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8" idx="2"/>
            <a:endCxn id="23" idx="0"/>
          </p:cNvCxnSpPr>
          <p:nvPr/>
        </p:nvCxnSpPr>
        <p:spPr>
          <a:xfrm>
            <a:off x="7996840" y="2591434"/>
            <a:ext cx="482542" cy="2799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8" descr="Dogs caught coronavirus from their owners, genetic analysis suggests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30" y="2871369"/>
            <a:ext cx="763570" cy="5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ow America's dogs and cats have become a $72 billion industry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422" y="2871369"/>
            <a:ext cx="903919" cy="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582701" y="946649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animal</a:t>
            </a:r>
          </a:p>
        </p:txBody>
      </p:sp>
      <p:cxnSp>
        <p:nvCxnSpPr>
          <p:cNvPr id="25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/>
          <p:nvPr/>
        </p:nvCxnSpPr>
        <p:spPr>
          <a:xfrm flipH="1">
            <a:off x="7991627" y="1261837"/>
            <a:ext cx="1" cy="4461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40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90" y="1646118"/>
            <a:ext cx="4418889" cy="4805481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Hierarchical DAGs </a:t>
            </a:r>
            <a:r>
              <a:rPr lang="en-US" altLang="zh-CN" sz="2000" dirty="0"/>
              <a:t>are everywhere</a:t>
            </a: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Vertices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are general concepts or certain items.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Directed Edges </a:t>
            </a:r>
            <a:r>
              <a:rPr lang="en-US" altLang="zh-CN" sz="2000" dirty="0"/>
              <a:t>are the relationships that a general concept can summarize another concept or item.</a:t>
            </a:r>
          </a:p>
          <a:p>
            <a:pPr lvl="1"/>
            <a:endParaRPr lang="en-US" altLang="zh-CN" sz="2000" dirty="0"/>
          </a:p>
          <a:p>
            <a:r>
              <a:rPr lang="en-US" sz="2400" b="1" dirty="0">
                <a:solidFill>
                  <a:srgbClr val="FF0000"/>
                </a:solidFill>
              </a:rPr>
              <a:t>ACM CCS</a:t>
            </a: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Concepts: </a:t>
            </a:r>
            <a:r>
              <a:rPr lang="en-US" altLang="zh-CN" sz="2000" dirty="0"/>
              <a:t>database, graph database, data summarization</a:t>
            </a: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Items: </a:t>
            </a:r>
            <a:r>
              <a:rPr lang="en-US" altLang="zh-CN" sz="2000" dirty="0"/>
              <a:t>papers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zh-CN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3F4464-9DB6-46C2-A9CB-8F17A18AC889}"/>
              </a:ext>
            </a:extLst>
          </p:cNvPr>
          <p:cNvSpPr txBox="1"/>
          <p:nvPr/>
        </p:nvSpPr>
        <p:spPr>
          <a:xfrm>
            <a:off x="4880651" y="3010765"/>
            <a:ext cx="184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Disease Ontology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E85287-4032-4F32-868A-B6F8C5C3AAA5}"/>
              </a:ext>
            </a:extLst>
          </p:cNvPr>
          <p:cNvSpPr txBox="1"/>
          <p:nvPr/>
        </p:nvSpPr>
        <p:spPr>
          <a:xfrm>
            <a:off x="4925436" y="6181593"/>
            <a:ext cx="379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ACM Computing Classification System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5866AF8-DC23-466D-9F4C-598D69A6216B}"/>
              </a:ext>
            </a:extLst>
          </p:cNvPr>
          <p:cNvSpPr txBox="1"/>
          <p:nvPr/>
        </p:nvSpPr>
        <p:spPr>
          <a:xfrm>
            <a:off x="7456155" y="3428536"/>
            <a:ext cx="111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ImageNet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8299" y="1179683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disease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73729" y="1810989"/>
            <a:ext cx="1009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infection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56753" y="2443829"/>
            <a:ext cx="64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SARS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24685" y="2443829"/>
            <a:ext cx="1091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COVID-19</a:t>
            </a:r>
          </a:p>
        </p:txBody>
      </p:sp>
      <p:cxnSp>
        <p:nvCxnSpPr>
          <p:cNvPr id="14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/>
          <p:nvPr/>
        </p:nvCxnSpPr>
        <p:spPr>
          <a:xfrm>
            <a:off x="5778482" y="1503335"/>
            <a:ext cx="0" cy="4092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endCxn id="12" idx="0"/>
          </p:cNvCxnSpPr>
          <p:nvPr/>
        </p:nvCxnSpPr>
        <p:spPr>
          <a:xfrm flipH="1">
            <a:off x="5181586" y="2125635"/>
            <a:ext cx="596896" cy="3181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endCxn id="13" idx="0"/>
          </p:cNvCxnSpPr>
          <p:nvPr/>
        </p:nvCxnSpPr>
        <p:spPr>
          <a:xfrm>
            <a:off x="5778482" y="2125635"/>
            <a:ext cx="692154" cy="3181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742810" y="1595916"/>
            <a:ext cx="497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28176" y="2222102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dog</a:t>
            </a:r>
          </a:p>
        </p:txBody>
      </p:sp>
      <p:cxnSp>
        <p:nvCxnSpPr>
          <p:cNvPr id="19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/>
          <p:nvPr/>
        </p:nvCxnSpPr>
        <p:spPr>
          <a:xfrm>
            <a:off x="7991629" y="1914448"/>
            <a:ext cx="0" cy="4092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8" idx="2"/>
            <a:endCxn id="22" idx="0"/>
          </p:cNvCxnSpPr>
          <p:nvPr/>
        </p:nvCxnSpPr>
        <p:spPr>
          <a:xfrm flipH="1">
            <a:off x="7452015" y="2591434"/>
            <a:ext cx="544825" cy="2799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8" idx="2"/>
            <a:endCxn id="23" idx="0"/>
          </p:cNvCxnSpPr>
          <p:nvPr/>
        </p:nvCxnSpPr>
        <p:spPr>
          <a:xfrm>
            <a:off x="7996840" y="2591434"/>
            <a:ext cx="482542" cy="2799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8" descr="Dogs caught coronavirus from their owners, genetic analysis suggests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30" y="2871369"/>
            <a:ext cx="763570" cy="5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ow America's dogs and cats have become a $72 billion industry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422" y="2871369"/>
            <a:ext cx="903919" cy="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582701" y="946649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animal</a:t>
            </a:r>
          </a:p>
        </p:txBody>
      </p:sp>
      <p:cxnSp>
        <p:nvCxnSpPr>
          <p:cNvPr id="25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/>
          <p:nvPr/>
        </p:nvCxnSpPr>
        <p:spPr>
          <a:xfrm flipH="1">
            <a:off x="7991627" y="1261837"/>
            <a:ext cx="1" cy="4461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073164" y="3868128"/>
            <a:ext cx="1037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database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961366" y="4615595"/>
            <a:ext cx="1037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  graph </a:t>
            </a:r>
          </a:p>
          <a:p>
            <a:r>
              <a:rPr lang="en-US" altLang="zh-CN" dirty="0"/>
              <a:t>database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91404" y="5737623"/>
            <a:ext cx="500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“Top-k Graph Summarization on Hierarchical DAGs”</a:t>
            </a:r>
            <a:endParaRPr lang="en-US" altLang="zh-CN" i="1" dirty="0"/>
          </a:p>
        </p:txBody>
      </p:sp>
      <p:sp>
        <p:nvSpPr>
          <p:cNvPr id="31" name="Rectangle 30"/>
          <p:cNvSpPr/>
          <p:nvPr/>
        </p:nvSpPr>
        <p:spPr>
          <a:xfrm>
            <a:off x="6901257" y="4615595"/>
            <a:ext cx="1578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       data</a:t>
            </a:r>
          </a:p>
          <a:p>
            <a:r>
              <a:rPr lang="en-US" altLang="zh-CN" dirty="0"/>
              <a:t>summarization</a:t>
            </a:r>
          </a:p>
        </p:txBody>
      </p:sp>
      <p:cxnSp>
        <p:nvCxnSpPr>
          <p:cNvPr id="32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26" idx="2"/>
            <a:endCxn id="27" idx="0"/>
          </p:cNvCxnSpPr>
          <p:nvPr/>
        </p:nvCxnSpPr>
        <p:spPr>
          <a:xfrm flipH="1">
            <a:off x="5480034" y="4237460"/>
            <a:ext cx="1111798" cy="3781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26" idx="2"/>
            <a:endCxn id="31" idx="0"/>
          </p:cNvCxnSpPr>
          <p:nvPr/>
        </p:nvCxnSpPr>
        <p:spPr>
          <a:xfrm>
            <a:off x="6591832" y="4237460"/>
            <a:ext cx="1098487" cy="3781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27" idx="2"/>
            <a:endCxn id="28" idx="0"/>
          </p:cNvCxnSpPr>
          <p:nvPr/>
        </p:nvCxnSpPr>
        <p:spPr>
          <a:xfrm>
            <a:off x="5480034" y="5261926"/>
            <a:ext cx="1111798" cy="4756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31" idx="2"/>
            <a:endCxn id="28" idx="0"/>
          </p:cNvCxnSpPr>
          <p:nvPr/>
        </p:nvCxnSpPr>
        <p:spPr>
          <a:xfrm flipH="1">
            <a:off x="6591832" y="5261926"/>
            <a:ext cx="1098487" cy="4756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Motivated Example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2" y="1504149"/>
            <a:ext cx="8100819" cy="5006955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Popular papers summarization in SIGMOD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62" y="4654624"/>
            <a:ext cx="5168309" cy="1945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3" y="1956201"/>
            <a:ext cx="3390183" cy="976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" y="3566950"/>
            <a:ext cx="7123297" cy="962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3" y="2932403"/>
            <a:ext cx="6845033" cy="610570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38342698-EA59-45A1-8646-C5F78414C402}"/>
              </a:ext>
            </a:extLst>
          </p:cNvPr>
          <p:cNvSpPr/>
          <p:nvPr/>
        </p:nvSpPr>
        <p:spPr>
          <a:xfrm>
            <a:off x="689610" y="2875819"/>
            <a:ext cx="2795270" cy="29404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3" name="椭圆 9">
            <a:extLst>
              <a:ext uri="{FF2B5EF4-FFF2-40B4-BE49-F238E27FC236}">
                <a16:creationId xmlns:a16="http://schemas.microsoft.com/office/drawing/2014/main" id="{38342698-EA59-45A1-8646-C5F78414C402}"/>
              </a:ext>
            </a:extLst>
          </p:cNvPr>
          <p:cNvSpPr/>
          <p:nvPr/>
        </p:nvSpPr>
        <p:spPr>
          <a:xfrm>
            <a:off x="735330" y="3534541"/>
            <a:ext cx="2053590" cy="29404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cxnSp>
        <p:nvCxnSpPr>
          <p:cNvPr id="14" name="Curved Connector 13"/>
          <p:cNvCxnSpPr>
            <a:stCxn id="13" idx="4"/>
          </p:cNvCxnSpPr>
          <p:nvPr/>
        </p:nvCxnSpPr>
        <p:spPr>
          <a:xfrm rot="16200000" flipH="1">
            <a:off x="1040214" y="4550493"/>
            <a:ext cx="1937217" cy="493395"/>
          </a:xfrm>
          <a:prstGeom prst="curvedConnector3">
            <a:avLst>
              <a:gd name="adj1" fmla="val 53671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2" idx="6"/>
          </p:cNvCxnSpPr>
          <p:nvPr/>
        </p:nvCxnSpPr>
        <p:spPr>
          <a:xfrm flipH="1">
            <a:off x="3328034" y="3022840"/>
            <a:ext cx="156846" cy="2798840"/>
          </a:xfrm>
          <a:prstGeom prst="curvedConnector4">
            <a:avLst>
              <a:gd name="adj1" fmla="val -145748"/>
              <a:gd name="adj2" fmla="val 52626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73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Motivated Example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2" y="1504149"/>
            <a:ext cx="8100819" cy="5006955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Popular papers summarization in SIGMOD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62" y="4459472"/>
            <a:ext cx="5168309" cy="1945638"/>
          </a:xfrm>
          <a:prstGeom prst="rect">
            <a:avLst/>
          </a:prstGeom>
        </p:spPr>
      </p:pic>
      <p:cxnSp>
        <p:nvCxnSpPr>
          <p:cNvPr id="14" name="Curved Connector 13"/>
          <p:cNvCxnSpPr/>
          <p:nvPr/>
        </p:nvCxnSpPr>
        <p:spPr>
          <a:xfrm rot="16200000" flipH="1">
            <a:off x="1399036" y="4532378"/>
            <a:ext cx="1712972" cy="1475230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20" y="2041029"/>
            <a:ext cx="6132772" cy="24395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78027" y="6256209"/>
            <a:ext cx="1866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paper downloads </a:t>
            </a:r>
          </a:p>
          <a:p>
            <a:r>
              <a:rPr lang="en-US" dirty="0">
                <a:solidFill>
                  <a:srgbClr val="FF0000"/>
                </a:solidFill>
              </a:rPr>
              <a:t>more than 500</a:t>
            </a:r>
          </a:p>
        </p:txBody>
      </p:sp>
    </p:spTree>
    <p:extLst>
      <p:ext uri="{BB962C8B-B14F-4D97-AF65-F5344CB8AC3E}">
        <p14:creationId xmlns:p14="http://schemas.microsoft.com/office/powerpoint/2010/main" val="409636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Motivated Example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2" y="1504149"/>
            <a:ext cx="8100819" cy="5006955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Popular papers summarization in SIGMOD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62" y="4459472"/>
            <a:ext cx="5168309" cy="1945638"/>
          </a:xfrm>
          <a:prstGeom prst="rect">
            <a:avLst/>
          </a:prstGeom>
        </p:spPr>
      </p:pic>
      <p:cxnSp>
        <p:nvCxnSpPr>
          <p:cNvPr id="14" name="Curved Connector 13"/>
          <p:cNvCxnSpPr/>
          <p:nvPr/>
        </p:nvCxnSpPr>
        <p:spPr>
          <a:xfrm rot="16200000" flipH="1">
            <a:off x="827174" y="4947987"/>
            <a:ext cx="1774657" cy="637678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20" y="1947554"/>
            <a:ext cx="5826793" cy="25302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31116" y="6220928"/>
            <a:ext cx="1814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paper downloads</a:t>
            </a:r>
          </a:p>
          <a:p>
            <a:r>
              <a:rPr lang="en-US" dirty="0"/>
              <a:t>less than 500</a:t>
            </a:r>
          </a:p>
        </p:txBody>
      </p:sp>
    </p:spTree>
    <p:extLst>
      <p:ext uri="{BB962C8B-B14F-4D97-AF65-F5344CB8AC3E}">
        <p14:creationId xmlns:p14="http://schemas.microsoft.com/office/powerpoint/2010/main" val="1365659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23371</TotalTime>
  <Words>923</Words>
  <Application>Microsoft Office PowerPoint</Application>
  <PresentationFormat>全屏显示(4:3)</PresentationFormat>
  <Paragraphs>269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等线</vt:lpstr>
      <vt:lpstr>Arial</vt:lpstr>
      <vt:lpstr>Calibri</vt:lpstr>
      <vt:lpstr>Calibri Light</vt:lpstr>
      <vt:lpstr>Cambria Math</vt:lpstr>
      <vt:lpstr>Office 主题​​</vt:lpstr>
      <vt:lpstr>Data Summarization with Hierarchical Taxonomy</vt:lpstr>
      <vt:lpstr>Outlines</vt:lpstr>
      <vt:lpstr>Motivations</vt:lpstr>
      <vt:lpstr>Motivations</vt:lpstr>
      <vt:lpstr>Motivations</vt:lpstr>
      <vt:lpstr>Motivations</vt:lpstr>
      <vt:lpstr>Motivated Example</vt:lpstr>
      <vt:lpstr>Motivated Example</vt:lpstr>
      <vt:lpstr>Motivated Example</vt:lpstr>
      <vt:lpstr>Motivated Example</vt:lpstr>
      <vt:lpstr>Applications</vt:lpstr>
      <vt:lpstr>Outlines</vt:lpstr>
      <vt:lpstr>Related Work</vt:lpstr>
      <vt:lpstr>Related Work</vt:lpstr>
      <vt:lpstr>Outlines</vt:lpstr>
      <vt:lpstr>HSD Problem</vt:lpstr>
      <vt:lpstr>HSD Problem</vt:lpstr>
      <vt:lpstr>Outlines</vt:lpstr>
      <vt:lpstr>Algorithm Overview</vt:lpstr>
      <vt:lpstr>Transformation</vt:lpstr>
      <vt:lpstr>DP on tree</vt:lpstr>
      <vt:lpstr>Algorithm on HDAG</vt:lpstr>
      <vt:lpstr>Outlines</vt:lpstr>
      <vt:lpstr>Experiments</vt:lpstr>
      <vt:lpstr>Outlines</vt:lpstr>
      <vt:lpstr>Conclusions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Top-k Graph Summarization on Hierarchical DAGs</dc:title>
  <dc:creator>旭亮 竺</dc:creator>
  <cp:lastModifiedBy>旭亮 竺</cp:lastModifiedBy>
  <cp:revision>140</cp:revision>
  <dcterms:created xsi:type="dcterms:W3CDTF">2020-09-15T04:23:55Z</dcterms:created>
  <dcterms:modified xsi:type="dcterms:W3CDTF">2021-05-28T08:25:54Z</dcterms:modified>
</cp:coreProperties>
</file>