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sldIdLst>
    <p:sldId id="256" r:id="rId2"/>
    <p:sldId id="257" r:id="rId3"/>
    <p:sldId id="401" r:id="rId4"/>
    <p:sldId id="333" r:id="rId5"/>
    <p:sldId id="365" r:id="rId6"/>
    <p:sldId id="402" r:id="rId7"/>
    <p:sldId id="384" r:id="rId8"/>
    <p:sldId id="383" r:id="rId9"/>
    <p:sldId id="385" r:id="rId10"/>
    <p:sldId id="386" r:id="rId11"/>
    <p:sldId id="387" r:id="rId12"/>
    <p:sldId id="264" r:id="rId13"/>
    <p:sldId id="267" r:id="rId14"/>
    <p:sldId id="396" r:id="rId15"/>
    <p:sldId id="397" r:id="rId16"/>
    <p:sldId id="398" r:id="rId17"/>
    <p:sldId id="400" r:id="rId18"/>
    <p:sldId id="266" r:id="rId19"/>
    <p:sldId id="269" r:id="rId20"/>
    <p:sldId id="368" r:id="rId21"/>
    <p:sldId id="270" r:id="rId22"/>
    <p:sldId id="309" r:id="rId23"/>
    <p:sldId id="310" r:id="rId24"/>
    <p:sldId id="311" r:id="rId25"/>
    <p:sldId id="312" r:id="rId26"/>
    <p:sldId id="313" r:id="rId27"/>
    <p:sldId id="370" r:id="rId28"/>
    <p:sldId id="281" r:id="rId29"/>
    <p:sldId id="314" r:id="rId30"/>
    <p:sldId id="315" r:id="rId31"/>
    <p:sldId id="316" r:id="rId32"/>
    <p:sldId id="317" r:id="rId33"/>
    <p:sldId id="301" r:id="rId34"/>
    <p:sldId id="318" r:id="rId35"/>
    <p:sldId id="319" r:id="rId36"/>
    <p:sldId id="320" r:id="rId37"/>
    <p:sldId id="321" r:id="rId38"/>
    <p:sldId id="271" r:id="rId39"/>
    <p:sldId id="273" r:id="rId40"/>
    <p:sldId id="274" r:id="rId41"/>
    <p:sldId id="275" r:id="rId42"/>
    <p:sldId id="276" r:id="rId43"/>
    <p:sldId id="308" r:id="rId44"/>
    <p:sldId id="272" r:id="rId45"/>
    <p:sldId id="378" r:id="rId46"/>
    <p:sldId id="285" r:id="rId47"/>
    <p:sldId id="367" r:id="rId48"/>
    <p:sldId id="279" r:id="rId49"/>
    <p:sldId id="403" r:id="rId50"/>
    <p:sldId id="262" r:id="rId51"/>
    <p:sldId id="307" r:id="rId52"/>
    <p:sldId id="399" r:id="rId53"/>
    <p:sldId id="379" r:id="rId54"/>
    <p:sldId id="380" r:id="rId55"/>
    <p:sldId id="381" r:id="rId56"/>
    <p:sldId id="382" r:id="rId57"/>
    <p:sldId id="389" r:id="rId58"/>
    <p:sldId id="388" r:id="rId59"/>
    <p:sldId id="392" r:id="rId60"/>
    <p:sldId id="394" r:id="rId61"/>
    <p:sldId id="390" r:id="rId62"/>
    <p:sldId id="391" r:id="rId63"/>
    <p:sldId id="393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4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CE092-F610-42F8-91A8-F93CB5376914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81BAC-AC93-4236-853F-790EC25B2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16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81BAC-AC93-4236-853F-790EC25B2142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562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81BAC-AC93-4236-853F-790EC25B2142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510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81BAC-AC93-4236-853F-790EC25B2142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178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81BAC-AC93-4236-853F-790EC25B2142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156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81BAC-AC93-4236-853F-790EC25B2142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478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81BAC-AC93-4236-853F-790EC25B2142}" type="slidenum">
              <a:rPr lang="zh-CN" altLang="en-US" smtClean="0"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373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81BAC-AC93-4236-853F-790EC25B2142}" type="slidenum">
              <a:rPr lang="zh-CN" altLang="en-US" smtClean="0"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451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81BAC-AC93-4236-853F-790EC25B2142}" type="slidenum">
              <a:rPr lang="zh-CN" altLang="en-US" smtClean="0"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604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81BAC-AC93-4236-853F-790EC25B2142}" type="slidenum">
              <a:rPr lang="zh-CN" altLang="en-US" smtClean="0"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09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4CA-6BF4-4E2F-A839-2FCC94737C4E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9FB-A1B8-4C32-B658-76FC62A9E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09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4CA-6BF4-4E2F-A839-2FCC94737C4E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9FB-A1B8-4C32-B658-76FC62A9E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986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4CA-6BF4-4E2F-A839-2FCC94737C4E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9FB-A1B8-4C32-B658-76FC62A9E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611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4CA-6BF4-4E2F-A839-2FCC94737C4E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9FB-A1B8-4C32-B658-76FC62A9E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62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4CA-6BF4-4E2F-A839-2FCC94737C4E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9FB-A1B8-4C32-B658-76FC62A9E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4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4CA-6BF4-4E2F-A839-2FCC94737C4E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9FB-A1B8-4C32-B658-76FC62A9E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88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4CA-6BF4-4E2F-A839-2FCC94737C4E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9FB-A1B8-4C32-B658-76FC62A9E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09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4CA-6BF4-4E2F-A839-2FCC94737C4E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9FB-A1B8-4C32-B658-76FC62A9E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96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4CA-6BF4-4E2F-A839-2FCC94737C4E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9FB-A1B8-4C32-B658-76FC62A9E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89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4CA-6BF4-4E2F-A839-2FCC94737C4E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9FB-A1B8-4C32-B658-76FC62A9E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99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4CA-6BF4-4E2F-A839-2FCC94737C4E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9FB-A1B8-4C32-B658-76FC62A9E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87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B14CA-6BF4-4E2F-A839-2FCC94737C4E}" type="datetimeFigureOut">
              <a:rPr lang="zh-CN" altLang="en-US" smtClean="0"/>
              <a:t>2022/6/16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CF9FB-A1B8-4C32-B658-76FC62A9E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95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9BEAA9-5980-4899-885D-8BD3776C2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823" y="559854"/>
            <a:ext cx="7299664" cy="1790700"/>
          </a:xfrm>
        </p:spPr>
        <p:txBody>
          <a:bodyPr>
            <a:noAutofit/>
          </a:bodyPr>
          <a:lstStyle/>
          <a:p>
            <a:r>
              <a:rPr lang="en" altLang="zh-CN" sz="4400" b="1" dirty="0"/>
              <a:t>Top-k Graph Summarization on Large Hierarchical Graphs</a:t>
            </a:r>
            <a:endParaRPr lang="zh-CN" altLang="en-US" sz="4400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371184-6902-4347-968B-54161A47E3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600440"/>
            <a:ext cx="6858000" cy="1592565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b="1" dirty="0"/>
              <a:t>Xuliang Zhu</a:t>
            </a:r>
          </a:p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Hong Kong Baptist University</a:t>
            </a:r>
          </a:p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Hong Kong, China 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Supervisor: Dr. Xin Huang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Google Shape;62;p14" descr="Image result for hkbu">
            <a:extLst>
              <a:ext uri="{FF2B5EF4-FFF2-40B4-BE49-F238E27FC236}">
                <a16:creationId xmlns:a16="http://schemas.microsoft.com/office/drawing/2014/main" id="{CC18580B-1F1A-409D-A666-F6BBDE569CF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94460" y="4379495"/>
            <a:ext cx="2184935" cy="1907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174" y="3678651"/>
            <a:ext cx="3583209" cy="358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3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Applications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1939"/>
            <a:ext cx="8034086" cy="4130444"/>
          </a:xfrm>
        </p:spPr>
        <p:txBody>
          <a:bodyPr>
            <a:normAutofit/>
          </a:bodyPr>
          <a:lstStyle/>
          <a:p>
            <a:r>
              <a:rPr lang="en-US" dirty="0"/>
              <a:t>Summarized </a:t>
            </a:r>
            <a:r>
              <a:rPr lang="en-US" dirty="0" smtClean="0"/>
              <a:t>popular </a:t>
            </a:r>
            <a:r>
              <a:rPr lang="en-US" dirty="0" err="1" smtClean="0"/>
              <a:t>topics&amp;papers</a:t>
            </a:r>
            <a:r>
              <a:rPr lang="en-US" dirty="0" smtClean="0"/>
              <a:t> in </a:t>
            </a:r>
            <a:r>
              <a:rPr lang="en-US" dirty="0"/>
              <a:t>SIGMOD’19</a:t>
            </a:r>
            <a:endParaRPr lang="en-US" altLang="zh-CN" dirty="0"/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Aggregate method: </a:t>
            </a:r>
            <a:r>
              <a:rPr lang="en-US" altLang="zh-CN" dirty="0" smtClean="0"/>
              <a:t>T11, T8, T2, T15, P7, P104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Weakness: </a:t>
            </a:r>
            <a:r>
              <a:rPr lang="en-US" altLang="zh-CN" dirty="0" smtClean="0"/>
              <a:t>T2, P7 and T15, P104 are similar and lack diversity</a:t>
            </a:r>
            <a:endParaRPr lang="en-US" altLang="zh-C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58" y="4337491"/>
            <a:ext cx="8709418" cy="1962924"/>
          </a:xfrm>
          <a:prstGeom prst="rect">
            <a:avLst/>
          </a:prstGeom>
        </p:spPr>
      </p:pic>
      <p:sp>
        <p:nvSpPr>
          <p:cNvPr id="8" name="椭圆 19">
            <a:extLst>
              <a:ext uri="{FF2B5EF4-FFF2-40B4-BE49-F238E27FC236}">
                <a16:creationId xmlns:a16="http://schemas.microsoft.com/office/drawing/2014/main" id="{6DA374DF-4523-4941-8A92-C9586C52038C}"/>
              </a:ext>
            </a:extLst>
          </p:cNvPr>
          <p:cNvSpPr/>
          <p:nvPr/>
        </p:nvSpPr>
        <p:spPr>
          <a:xfrm>
            <a:off x="7331338" y="5365788"/>
            <a:ext cx="240214" cy="23709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19">
            <a:extLst>
              <a:ext uri="{FF2B5EF4-FFF2-40B4-BE49-F238E27FC236}">
                <a16:creationId xmlns:a16="http://schemas.microsoft.com/office/drawing/2014/main" id="{6DA374DF-4523-4941-8A92-C9586C52038C}"/>
              </a:ext>
            </a:extLst>
          </p:cNvPr>
          <p:cNvSpPr/>
          <p:nvPr/>
        </p:nvSpPr>
        <p:spPr>
          <a:xfrm>
            <a:off x="6374266" y="5852160"/>
            <a:ext cx="240214" cy="23709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9">
            <a:extLst>
              <a:ext uri="{FF2B5EF4-FFF2-40B4-BE49-F238E27FC236}">
                <a16:creationId xmlns:a16="http://schemas.microsoft.com/office/drawing/2014/main" id="{6DA374DF-4523-4941-8A92-C9586C52038C}"/>
              </a:ext>
            </a:extLst>
          </p:cNvPr>
          <p:cNvSpPr/>
          <p:nvPr/>
        </p:nvSpPr>
        <p:spPr>
          <a:xfrm>
            <a:off x="4868554" y="5850541"/>
            <a:ext cx="240214" cy="23709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9">
            <a:extLst>
              <a:ext uri="{FF2B5EF4-FFF2-40B4-BE49-F238E27FC236}">
                <a16:creationId xmlns:a16="http://schemas.microsoft.com/office/drawing/2014/main" id="{6DA374DF-4523-4941-8A92-C9586C52038C}"/>
              </a:ext>
            </a:extLst>
          </p:cNvPr>
          <p:cNvSpPr/>
          <p:nvPr/>
        </p:nvSpPr>
        <p:spPr>
          <a:xfrm>
            <a:off x="1765690" y="5601259"/>
            <a:ext cx="240214" cy="23709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9">
            <a:extLst>
              <a:ext uri="{FF2B5EF4-FFF2-40B4-BE49-F238E27FC236}">
                <a16:creationId xmlns:a16="http://schemas.microsoft.com/office/drawing/2014/main" id="{6DA374DF-4523-4941-8A92-C9586C52038C}"/>
              </a:ext>
            </a:extLst>
          </p:cNvPr>
          <p:cNvSpPr/>
          <p:nvPr/>
        </p:nvSpPr>
        <p:spPr>
          <a:xfrm>
            <a:off x="8477386" y="5597436"/>
            <a:ext cx="240214" cy="23709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9">
            <a:extLst>
              <a:ext uri="{FF2B5EF4-FFF2-40B4-BE49-F238E27FC236}">
                <a16:creationId xmlns:a16="http://schemas.microsoft.com/office/drawing/2014/main" id="{6DA374DF-4523-4941-8A92-C9586C52038C}"/>
              </a:ext>
            </a:extLst>
          </p:cNvPr>
          <p:cNvSpPr/>
          <p:nvPr/>
        </p:nvSpPr>
        <p:spPr>
          <a:xfrm>
            <a:off x="1463319" y="5844445"/>
            <a:ext cx="240214" cy="23709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3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Applications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1939"/>
            <a:ext cx="8034086" cy="4130444"/>
          </a:xfrm>
        </p:spPr>
        <p:txBody>
          <a:bodyPr>
            <a:normAutofit/>
          </a:bodyPr>
          <a:lstStyle/>
          <a:p>
            <a:r>
              <a:rPr lang="en-US" dirty="0"/>
              <a:t>Summarized </a:t>
            </a:r>
            <a:r>
              <a:rPr lang="en-US" dirty="0" smtClean="0"/>
              <a:t>popular </a:t>
            </a:r>
            <a:r>
              <a:rPr lang="en-US" dirty="0" err="1" smtClean="0"/>
              <a:t>topics&amp;papers</a:t>
            </a:r>
            <a:r>
              <a:rPr lang="en-US" dirty="0" smtClean="0"/>
              <a:t> in </a:t>
            </a:r>
            <a:r>
              <a:rPr lang="en-US" dirty="0"/>
              <a:t>SIGMOD’19</a:t>
            </a:r>
            <a:endParaRPr lang="en-US" altLang="zh-CN" dirty="0"/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Our method: </a:t>
            </a:r>
            <a:r>
              <a:rPr lang="en-US" altLang="zh-CN" dirty="0" smtClean="0"/>
              <a:t>T11, T8, T1, P7, P68, P104</a:t>
            </a:r>
          </a:p>
          <a:p>
            <a:r>
              <a:rPr lang="en-US" altLang="zh-CN" dirty="0" smtClean="0"/>
              <a:t>Cover all popular papers and popular topics.</a:t>
            </a:r>
            <a:endParaRPr lang="en-US" altLang="zh-C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58" y="4337491"/>
            <a:ext cx="8709418" cy="1962924"/>
          </a:xfrm>
          <a:prstGeom prst="rect">
            <a:avLst/>
          </a:prstGeom>
        </p:spPr>
      </p:pic>
      <p:sp>
        <p:nvSpPr>
          <p:cNvPr id="8" name="椭圆 19">
            <a:extLst>
              <a:ext uri="{FF2B5EF4-FFF2-40B4-BE49-F238E27FC236}">
                <a16:creationId xmlns:a16="http://schemas.microsoft.com/office/drawing/2014/main" id="{6DA374DF-4523-4941-8A92-C9586C52038C}"/>
              </a:ext>
            </a:extLst>
          </p:cNvPr>
          <p:cNvSpPr/>
          <p:nvPr/>
        </p:nvSpPr>
        <p:spPr>
          <a:xfrm>
            <a:off x="6374266" y="5852160"/>
            <a:ext cx="240214" cy="23709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19">
            <a:extLst>
              <a:ext uri="{FF2B5EF4-FFF2-40B4-BE49-F238E27FC236}">
                <a16:creationId xmlns:a16="http://schemas.microsoft.com/office/drawing/2014/main" id="{6DA374DF-4523-4941-8A92-C9586C52038C}"/>
              </a:ext>
            </a:extLst>
          </p:cNvPr>
          <p:cNvSpPr/>
          <p:nvPr/>
        </p:nvSpPr>
        <p:spPr>
          <a:xfrm>
            <a:off x="4868554" y="5850541"/>
            <a:ext cx="240214" cy="23709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9">
            <a:extLst>
              <a:ext uri="{FF2B5EF4-FFF2-40B4-BE49-F238E27FC236}">
                <a16:creationId xmlns:a16="http://schemas.microsoft.com/office/drawing/2014/main" id="{6DA374DF-4523-4941-8A92-C9586C52038C}"/>
              </a:ext>
            </a:extLst>
          </p:cNvPr>
          <p:cNvSpPr/>
          <p:nvPr/>
        </p:nvSpPr>
        <p:spPr>
          <a:xfrm>
            <a:off x="1253626" y="5850541"/>
            <a:ext cx="240214" cy="23709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9">
            <a:extLst>
              <a:ext uri="{FF2B5EF4-FFF2-40B4-BE49-F238E27FC236}">
                <a16:creationId xmlns:a16="http://schemas.microsoft.com/office/drawing/2014/main" id="{6DA374DF-4523-4941-8A92-C9586C52038C}"/>
              </a:ext>
            </a:extLst>
          </p:cNvPr>
          <p:cNvSpPr/>
          <p:nvPr/>
        </p:nvSpPr>
        <p:spPr>
          <a:xfrm>
            <a:off x="1458014" y="5840622"/>
            <a:ext cx="240214" cy="23709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9">
            <a:extLst>
              <a:ext uri="{FF2B5EF4-FFF2-40B4-BE49-F238E27FC236}">
                <a16:creationId xmlns:a16="http://schemas.microsoft.com/office/drawing/2014/main" id="{6DA374DF-4523-4941-8A92-C9586C52038C}"/>
              </a:ext>
            </a:extLst>
          </p:cNvPr>
          <p:cNvSpPr/>
          <p:nvPr/>
        </p:nvSpPr>
        <p:spPr>
          <a:xfrm>
            <a:off x="7212638" y="5834526"/>
            <a:ext cx="240214" cy="23709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9">
            <a:extLst>
              <a:ext uri="{FF2B5EF4-FFF2-40B4-BE49-F238E27FC236}">
                <a16:creationId xmlns:a16="http://schemas.microsoft.com/office/drawing/2014/main" id="{6DA374DF-4523-4941-8A92-C9586C52038C}"/>
              </a:ext>
            </a:extLst>
          </p:cNvPr>
          <p:cNvSpPr/>
          <p:nvPr/>
        </p:nvSpPr>
        <p:spPr>
          <a:xfrm>
            <a:off x="8477386" y="5597436"/>
            <a:ext cx="240214" cy="23709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40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b="1" dirty="0"/>
              <a:t>Motivations</a:t>
            </a:r>
          </a:p>
          <a:p>
            <a:pPr marL="0" indent="0">
              <a:buNone/>
            </a:pPr>
            <a:endParaRPr lang="en-US" altLang="zh-CN" b="1" dirty="0"/>
          </a:p>
          <a:p>
            <a:r>
              <a:rPr lang="en-US" altLang="zh-CN" b="1" dirty="0">
                <a:solidFill>
                  <a:schemeClr val="accent1"/>
                </a:solidFill>
              </a:rPr>
              <a:t>KDAG-Problem</a:t>
            </a:r>
          </a:p>
          <a:p>
            <a:endParaRPr lang="en-US" altLang="zh-CN" b="1" dirty="0"/>
          </a:p>
          <a:p>
            <a:r>
              <a:rPr lang="en-US" altLang="zh-CN" b="1" dirty="0"/>
              <a:t>Algorithms</a:t>
            </a:r>
          </a:p>
          <a:p>
            <a:endParaRPr lang="en-US" altLang="zh-CN" b="1" dirty="0"/>
          </a:p>
          <a:p>
            <a:r>
              <a:rPr lang="en-US" altLang="zh-CN" b="1" dirty="0"/>
              <a:t>Experiments</a:t>
            </a:r>
          </a:p>
          <a:p>
            <a:endParaRPr lang="en-US" altLang="zh-CN" b="1" dirty="0"/>
          </a:p>
          <a:p>
            <a:r>
              <a:rPr lang="en-US" altLang="zh-CN" b="1" dirty="0"/>
              <a:t>Conclusions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78244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96657"/>
            <a:ext cx="7886700" cy="1325563"/>
          </a:xfrm>
        </p:spPr>
        <p:txBody>
          <a:bodyPr/>
          <a:lstStyle/>
          <a:p>
            <a:r>
              <a:rPr lang="en-US" altLang="zh-CN" dirty="0" err="1"/>
              <a:t>kDAG</a:t>
            </a:r>
            <a:r>
              <a:rPr lang="en-US" altLang="zh-CN" dirty="0"/>
              <a:t>-Problem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3" y="1635021"/>
            <a:ext cx="4548913" cy="4529611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Summary Score</a:t>
            </a:r>
          </a:p>
          <a:p>
            <a:endParaRPr lang="en-US" altLang="zh-CN" sz="24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altLang="zh-CN" sz="2400" dirty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The </a:t>
            </a:r>
            <a:r>
              <a:rPr lang="en-US" altLang="zh-CN" sz="2400" dirty="0"/>
              <a:t>score is determined by the </a:t>
            </a:r>
            <a:r>
              <a:rPr lang="en-US" altLang="zh-CN" sz="2400" b="1" dirty="0">
                <a:solidFill>
                  <a:srgbClr val="0070C0"/>
                </a:solidFill>
              </a:rPr>
              <a:t>weight</a:t>
            </a:r>
            <a:r>
              <a:rPr lang="en-US" altLang="zh-CN" sz="2400" dirty="0"/>
              <a:t> and </a:t>
            </a:r>
            <a:r>
              <a:rPr lang="en-US" altLang="zh-CN" sz="2400" b="1" dirty="0">
                <a:solidFill>
                  <a:srgbClr val="0070C0"/>
                </a:solidFill>
              </a:rPr>
              <a:t>distance</a:t>
            </a:r>
            <a:r>
              <a:rPr lang="en-US" altLang="zh-CN" sz="2400" dirty="0"/>
              <a:t> from the selected vertices.</a:t>
            </a:r>
          </a:p>
          <a:p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</a:rPr>
              <a:t>KDAG-problem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en-US" altLang="zh-CN" sz="2400" dirty="0"/>
              <a:t>Find the set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500C3A6-FA2B-472E-9105-1E7B2FBC9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981" y="1873880"/>
            <a:ext cx="3709392" cy="176972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C76196F-2B7C-45D3-AD8D-3A0AC30CA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11" y="2121371"/>
            <a:ext cx="2478015" cy="66765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6CBB917-3D0C-4FB0-B93B-895F881E8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798" y="3965868"/>
            <a:ext cx="2671763" cy="91011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23E0D4B-5BA3-43B3-B689-EB3371B06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093" y="5595499"/>
            <a:ext cx="2435723" cy="51692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692BFC7-C8B5-4CEE-BEDA-6AF93B91EC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3170" y="2250609"/>
            <a:ext cx="1054817" cy="41943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87FD7B7-6EF7-4E26-B50F-B10702B17B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3033" y="2183635"/>
            <a:ext cx="507573" cy="22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96657"/>
            <a:ext cx="7886700" cy="1325563"/>
          </a:xfrm>
        </p:spPr>
        <p:txBody>
          <a:bodyPr/>
          <a:lstStyle/>
          <a:p>
            <a:r>
              <a:rPr lang="en-US" altLang="zh-CN" dirty="0" err="1"/>
              <a:t>kDAG</a:t>
            </a:r>
            <a:r>
              <a:rPr lang="en-US" altLang="zh-CN" dirty="0"/>
              <a:t>-Problem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3" y="1635021"/>
            <a:ext cx="4548913" cy="4529611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Summary Score</a:t>
            </a:r>
          </a:p>
          <a:p>
            <a:endParaRPr lang="en-US" altLang="zh-CN" sz="24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altLang="zh-CN" sz="2400" dirty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The </a:t>
            </a:r>
            <a:r>
              <a:rPr lang="en-US" altLang="zh-CN" sz="2400" dirty="0"/>
              <a:t>score is determined by the </a:t>
            </a:r>
            <a:r>
              <a:rPr lang="en-US" altLang="zh-CN" sz="2400" b="1" dirty="0">
                <a:solidFill>
                  <a:srgbClr val="0070C0"/>
                </a:solidFill>
              </a:rPr>
              <a:t>weight</a:t>
            </a:r>
            <a:r>
              <a:rPr lang="en-US" altLang="zh-CN" sz="2400" dirty="0"/>
              <a:t> and </a:t>
            </a:r>
            <a:r>
              <a:rPr lang="en-US" altLang="zh-CN" sz="2400" b="1" dirty="0">
                <a:solidFill>
                  <a:srgbClr val="0070C0"/>
                </a:solidFill>
              </a:rPr>
              <a:t>distance</a:t>
            </a:r>
            <a:r>
              <a:rPr lang="en-US" altLang="zh-CN" sz="2400" dirty="0"/>
              <a:t> from the selected vertices.</a:t>
            </a:r>
          </a:p>
          <a:p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</a:rPr>
              <a:t>KDAG-problem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en-US" altLang="zh-CN" sz="2400" dirty="0"/>
              <a:t>Find the set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500C3A6-FA2B-472E-9105-1E7B2FBC9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981" y="1873880"/>
            <a:ext cx="3709392" cy="176972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C76196F-2B7C-45D3-AD8D-3A0AC30CA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11" y="2121371"/>
            <a:ext cx="2478015" cy="66765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6CBB917-3D0C-4FB0-B93B-895F881E8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798" y="3965868"/>
            <a:ext cx="2671763" cy="91011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23E0D4B-5BA3-43B3-B689-EB3371B06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093" y="5595499"/>
            <a:ext cx="2435723" cy="51692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692BFC7-C8B5-4CEE-BEDA-6AF93B91EC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3170" y="2250609"/>
            <a:ext cx="1054817" cy="41943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87FD7B7-6EF7-4E26-B50F-B10702B17B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3033" y="2183635"/>
            <a:ext cx="507573" cy="226383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3078154" y="1630705"/>
            <a:ext cx="1459600" cy="486350"/>
          </a:xfrm>
          <a:prstGeom prst="wedgeRoundRectCallou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feq</a:t>
            </a:r>
            <a:r>
              <a:rPr lang="en-US" sz="1600" dirty="0" smtClean="0"/>
              <a:t>(u): </a:t>
            </a:r>
            <a:r>
              <a:rPr lang="en-US" sz="1600" b="1" dirty="0" smtClean="0"/>
              <a:t>weight</a:t>
            </a:r>
            <a:r>
              <a:rPr lang="en-US" sz="1600" dirty="0" smtClean="0"/>
              <a:t> of vertex u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4660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96657"/>
            <a:ext cx="7886700" cy="1325563"/>
          </a:xfrm>
        </p:spPr>
        <p:txBody>
          <a:bodyPr/>
          <a:lstStyle/>
          <a:p>
            <a:r>
              <a:rPr lang="en-US" altLang="zh-CN" dirty="0" err="1"/>
              <a:t>kDAG</a:t>
            </a:r>
            <a:r>
              <a:rPr lang="en-US" altLang="zh-CN" dirty="0"/>
              <a:t>-Problem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3" y="1635021"/>
            <a:ext cx="4548913" cy="4529611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Summary Score</a:t>
            </a:r>
          </a:p>
          <a:p>
            <a:endParaRPr lang="en-US" altLang="zh-CN" sz="24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altLang="zh-CN" sz="2400" dirty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The </a:t>
            </a:r>
            <a:r>
              <a:rPr lang="en-US" altLang="zh-CN" sz="2400" dirty="0"/>
              <a:t>score is determined by the </a:t>
            </a:r>
            <a:r>
              <a:rPr lang="en-US" altLang="zh-CN" sz="2400" b="1" dirty="0">
                <a:solidFill>
                  <a:srgbClr val="0070C0"/>
                </a:solidFill>
              </a:rPr>
              <a:t>weight</a:t>
            </a:r>
            <a:r>
              <a:rPr lang="en-US" altLang="zh-CN" sz="2400" dirty="0"/>
              <a:t> and </a:t>
            </a:r>
            <a:r>
              <a:rPr lang="en-US" altLang="zh-CN" sz="2400" b="1" dirty="0">
                <a:solidFill>
                  <a:srgbClr val="0070C0"/>
                </a:solidFill>
              </a:rPr>
              <a:t>distance</a:t>
            </a:r>
            <a:r>
              <a:rPr lang="en-US" altLang="zh-CN" sz="2400" dirty="0"/>
              <a:t> from the selected vertices.</a:t>
            </a:r>
          </a:p>
          <a:p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</a:rPr>
              <a:t>KDAG-problem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en-US" altLang="zh-CN" sz="2400" dirty="0"/>
              <a:t>Find the set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500C3A6-FA2B-472E-9105-1E7B2FBC9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981" y="1873880"/>
            <a:ext cx="3709392" cy="176972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C76196F-2B7C-45D3-AD8D-3A0AC30CA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11" y="2121371"/>
            <a:ext cx="2478015" cy="66765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6CBB917-3D0C-4FB0-B93B-895F881E8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798" y="3965868"/>
            <a:ext cx="2671763" cy="91011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23E0D4B-5BA3-43B3-B689-EB3371B06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093" y="5595499"/>
            <a:ext cx="2435723" cy="51692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692BFC7-C8B5-4CEE-BEDA-6AF93B91EC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3170" y="2250609"/>
            <a:ext cx="1054817" cy="41943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87FD7B7-6EF7-4E26-B50F-B10702B17B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3033" y="2183635"/>
            <a:ext cx="507573" cy="226383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528238" y="2882283"/>
            <a:ext cx="1450957" cy="378275"/>
          </a:xfrm>
          <a:prstGeom prst="wedgeRoundRectCallout">
            <a:avLst>
              <a:gd name="adj1" fmla="val -10115"/>
              <a:gd name="adj2" fmla="val -126220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S: selected set</a:t>
            </a:r>
            <a:endParaRPr lang="en-US" sz="16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3078154" y="1630705"/>
            <a:ext cx="1459600" cy="486350"/>
          </a:xfrm>
          <a:prstGeom prst="wedgeRoundRectCallou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feq</a:t>
            </a:r>
            <a:r>
              <a:rPr lang="en-US" sz="1600" dirty="0" smtClean="0"/>
              <a:t>(u): </a:t>
            </a:r>
            <a:r>
              <a:rPr lang="en-US" sz="1600" b="1" dirty="0" smtClean="0"/>
              <a:t>weight</a:t>
            </a:r>
            <a:r>
              <a:rPr lang="en-US" sz="1600" dirty="0" smtClean="0"/>
              <a:t> of vertex u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2053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96657"/>
            <a:ext cx="7886700" cy="1325563"/>
          </a:xfrm>
        </p:spPr>
        <p:txBody>
          <a:bodyPr/>
          <a:lstStyle/>
          <a:p>
            <a:r>
              <a:rPr lang="en-US" altLang="zh-CN" dirty="0" err="1"/>
              <a:t>kDAG</a:t>
            </a:r>
            <a:r>
              <a:rPr lang="en-US" altLang="zh-CN" dirty="0"/>
              <a:t>-Problem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3" y="1635021"/>
            <a:ext cx="4548913" cy="4529611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Summary Score</a:t>
            </a:r>
          </a:p>
          <a:p>
            <a:endParaRPr lang="en-US" altLang="zh-CN" sz="24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altLang="zh-CN" sz="2400" dirty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The </a:t>
            </a:r>
            <a:r>
              <a:rPr lang="en-US" altLang="zh-CN" sz="2400" dirty="0"/>
              <a:t>score is determined by the </a:t>
            </a:r>
            <a:r>
              <a:rPr lang="en-US" altLang="zh-CN" sz="2400" b="1" dirty="0">
                <a:solidFill>
                  <a:srgbClr val="0070C0"/>
                </a:solidFill>
              </a:rPr>
              <a:t>weight</a:t>
            </a:r>
            <a:r>
              <a:rPr lang="en-US" altLang="zh-CN" sz="2400" dirty="0"/>
              <a:t> and </a:t>
            </a:r>
            <a:r>
              <a:rPr lang="en-US" altLang="zh-CN" sz="2400" b="1" dirty="0">
                <a:solidFill>
                  <a:srgbClr val="0070C0"/>
                </a:solidFill>
              </a:rPr>
              <a:t>distance</a:t>
            </a:r>
            <a:r>
              <a:rPr lang="en-US" altLang="zh-CN" sz="2400" dirty="0"/>
              <a:t> from the selected vertices.</a:t>
            </a:r>
          </a:p>
          <a:p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</a:rPr>
              <a:t>KDAG-problem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en-US" altLang="zh-CN" sz="2400" dirty="0"/>
              <a:t>Find the set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500C3A6-FA2B-472E-9105-1E7B2FBC9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981" y="1873880"/>
            <a:ext cx="3709392" cy="176972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C76196F-2B7C-45D3-AD8D-3A0AC30CA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11" y="2121371"/>
            <a:ext cx="2478015" cy="66765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6CBB917-3D0C-4FB0-B93B-895F881E8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798" y="3965868"/>
            <a:ext cx="2671763" cy="91011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23E0D4B-5BA3-43B3-B689-EB3371B06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093" y="5595499"/>
            <a:ext cx="2435723" cy="51692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692BFC7-C8B5-4CEE-BEDA-6AF93B91EC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3170" y="2250609"/>
            <a:ext cx="1054817" cy="41943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87FD7B7-6EF7-4E26-B50F-B10702B17B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3033" y="2183635"/>
            <a:ext cx="507573" cy="22638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078154" y="1630705"/>
            <a:ext cx="1459600" cy="486350"/>
          </a:xfrm>
          <a:prstGeom prst="wedgeRoundRectCallou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feq</a:t>
            </a:r>
            <a:r>
              <a:rPr lang="en-US" sz="1600" dirty="0" smtClean="0"/>
              <a:t>(u): </a:t>
            </a:r>
            <a:r>
              <a:rPr lang="en-US" sz="1600" b="1" dirty="0" smtClean="0"/>
              <a:t>weight</a:t>
            </a:r>
            <a:r>
              <a:rPr lang="en-US" sz="1600" dirty="0" smtClean="0"/>
              <a:t> of vertex u</a:t>
            </a:r>
            <a:endParaRPr lang="en-US" sz="16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528238" y="2882283"/>
            <a:ext cx="1450957" cy="378275"/>
          </a:xfrm>
          <a:prstGeom prst="wedgeRoundRectCallout">
            <a:avLst>
              <a:gd name="adj1" fmla="val -10115"/>
              <a:gd name="adj2" fmla="val -126220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S: selected set</a:t>
            </a:r>
            <a:endParaRPr lang="en-US" sz="16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2509438" y="2851287"/>
            <a:ext cx="2249051" cy="499817"/>
          </a:xfrm>
          <a:prstGeom prst="wedgeRoundRectCallout">
            <a:avLst>
              <a:gd name="adj1" fmla="val -32303"/>
              <a:gd name="adj2" fmla="val -83460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d</a:t>
            </a:r>
            <a:r>
              <a:rPr lang="en-US" sz="1600" dirty="0" err="1" smtClean="0"/>
              <a:t>ist</a:t>
            </a:r>
            <a:r>
              <a:rPr lang="en-US" sz="1600" dirty="0" smtClean="0"/>
              <a:t>&lt;</a:t>
            </a:r>
            <a:r>
              <a:rPr lang="en-US" sz="1600" dirty="0" err="1" smtClean="0"/>
              <a:t>v,u</a:t>
            </a:r>
            <a:r>
              <a:rPr lang="en-US" sz="1600" dirty="0" smtClean="0"/>
              <a:t>&gt;: distance from the selected vertex v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1688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96657"/>
            <a:ext cx="7886700" cy="1325563"/>
          </a:xfrm>
        </p:spPr>
        <p:txBody>
          <a:bodyPr/>
          <a:lstStyle/>
          <a:p>
            <a:r>
              <a:rPr lang="en-US" altLang="zh-CN" dirty="0" err="1"/>
              <a:t>kDAG</a:t>
            </a:r>
            <a:r>
              <a:rPr lang="en-US" altLang="zh-CN" dirty="0"/>
              <a:t>-Problem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3" y="1635021"/>
            <a:ext cx="4548913" cy="4529611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Summary Score</a:t>
            </a:r>
          </a:p>
          <a:p>
            <a:endParaRPr lang="en-US" altLang="zh-CN" sz="24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altLang="zh-CN" sz="2400" dirty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The </a:t>
            </a:r>
            <a:r>
              <a:rPr lang="en-US" altLang="zh-CN" sz="2400" dirty="0"/>
              <a:t>score is determined by the </a:t>
            </a:r>
            <a:r>
              <a:rPr lang="en-US" altLang="zh-CN" sz="2400" b="1" dirty="0">
                <a:solidFill>
                  <a:srgbClr val="0070C0"/>
                </a:solidFill>
              </a:rPr>
              <a:t>weight</a:t>
            </a:r>
            <a:r>
              <a:rPr lang="en-US" altLang="zh-CN" sz="2400" dirty="0"/>
              <a:t> and </a:t>
            </a:r>
            <a:r>
              <a:rPr lang="en-US" altLang="zh-CN" sz="2400" b="1" dirty="0">
                <a:solidFill>
                  <a:srgbClr val="0070C0"/>
                </a:solidFill>
              </a:rPr>
              <a:t>distance</a:t>
            </a:r>
            <a:r>
              <a:rPr lang="en-US" altLang="zh-CN" sz="2400" dirty="0"/>
              <a:t> from the selected vertices.</a:t>
            </a:r>
          </a:p>
          <a:p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</a:rPr>
              <a:t>KDAG-problem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en-US" altLang="zh-CN" sz="2400" dirty="0"/>
              <a:t>Find </a:t>
            </a:r>
            <a:r>
              <a:rPr lang="en-US" altLang="zh-CN" sz="2400" dirty="0" smtClean="0"/>
              <a:t>the set </a:t>
            </a:r>
            <a:endParaRPr lang="en-US" altLang="zh-CN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500C3A6-FA2B-472E-9105-1E7B2FBC9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981" y="1873880"/>
            <a:ext cx="3709392" cy="176972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C76196F-2B7C-45D3-AD8D-3A0AC30CA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11" y="2121371"/>
            <a:ext cx="2478015" cy="66765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6CBB917-3D0C-4FB0-B93B-895F881E8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798" y="3965868"/>
            <a:ext cx="2671763" cy="91011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692BFC7-C8B5-4CEE-BEDA-6AF93B91EC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3170" y="2250609"/>
            <a:ext cx="1054817" cy="41943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87FD7B7-6EF7-4E26-B50F-B10702B17B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3033" y="2183635"/>
            <a:ext cx="507573" cy="22638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078154" y="1630705"/>
            <a:ext cx="1459600" cy="486350"/>
          </a:xfrm>
          <a:prstGeom prst="wedgeRoundRectCallou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feq</a:t>
            </a:r>
            <a:r>
              <a:rPr lang="en-US" sz="1600" dirty="0" smtClean="0"/>
              <a:t>(u): </a:t>
            </a:r>
            <a:r>
              <a:rPr lang="en-US" sz="1600" b="1" dirty="0" smtClean="0"/>
              <a:t>weight</a:t>
            </a:r>
            <a:r>
              <a:rPr lang="en-US" sz="1600" dirty="0" smtClean="0"/>
              <a:t> of vertex u</a:t>
            </a:r>
            <a:endParaRPr lang="en-US" sz="16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528238" y="2882283"/>
            <a:ext cx="1450957" cy="378275"/>
          </a:xfrm>
          <a:prstGeom prst="wedgeRoundRectCallout">
            <a:avLst>
              <a:gd name="adj1" fmla="val -10115"/>
              <a:gd name="adj2" fmla="val -126220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S: selected set</a:t>
            </a:r>
            <a:endParaRPr lang="en-US" sz="16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2509438" y="2851287"/>
            <a:ext cx="2249051" cy="499817"/>
          </a:xfrm>
          <a:prstGeom prst="wedgeRoundRectCallout">
            <a:avLst>
              <a:gd name="adj1" fmla="val -32303"/>
              <a:gd name="adj2" fmla="val -83460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d</a:t>
            </a:r>
            <a:r>
              <a:rPr lang="en-US" sz="1600" dirty="0" err="1" smtClean="0"/>
              <a:t>ist</a:t>
            </a:r>
            <a:r>
              <a:rPr lang="en-US" sz="1600" dirty="0" smtClean="0"/>
              <a:t>&lt;</a:t>
            </a:r>
            <a:r>
              <a:rPr lang="en-US" sz="1600" dirty="0" err="1" smtClean="0"/>
              <a:t>v,u</a:t>
            </a:r>
            <a:r>
              <a:rPr lang="en-US" sz="1600" dirty="0" smtClean="0"/>
              <a:t>&gt;: distance from the selected vertex v</a:t>
            </a:r>
            <a:endParaRPr lang="en-US" sz="16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3657245" y="2236583"/>
            <a:ext cx="1760184" cy="486350"/>
          </a:xfrm>
          <a:prstGeom prst="wedgeRoundRectCallout">
            <a:avLst>
              <a:gd name="adj1" fmla="val -59576"/>
              <a:gd name="adj2" fmla="val 21681"/>
              <a:gd name="adj3" fmla="val 1666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function can be changed.</a:t>
            </a:r>
            <a:endParaRPr lang="en-US" sz="1600" dirty="0"/>
          </a:p>
        </p:txBody>
      </p:sp>
      <p:pic>
        <p:nvPicPr>
          <p:cNvPr id="14" name="图片 7">
            <a:extLst>
              <a:ext uri="{FF2B5EF4-FFF2-40B4-BE49-F238E27FC236}">
                <a16:creationId xmlns:a16="http://schemas.microsoft.com/office/drawing/2014/main" id="{823E0D4B-5BA3-43B3-B689-EB3371B064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0093" y="5595499"/>
            <a:ext cx="2435723" cy="51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2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kDAG</a:t>
            </a:r>
            <a:r>
              <a:rPr lang="en-US" altLang="zh-CN" dirty="0"/>
              <a:t>-Problem Analysis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539301"/>
            <a:ext cx="7564853" cy="4638915"/>
          </a:xfrm>
        </p:spPr>
        <p:txBody>
          <a:bodyPr>
            <a:noAutofit/>
          </a:bodyPr>
          <a:lstStyle/>
          <a:p>
            <a:endParaRPr lang="en-US" altLang="zh-CN" sz="2400" dirty="0" smtClean="0"/>
          </a:p>
          <a:p>
            <a:r>
              <a:rPr lang="en-US" altLang="zh-CN" sz="2400" dirty="0" err="1" smtClean="0"/>
              <a:t>kDAG</a:t>
            </a:r>
            <a:r>
              <a:rPr lang="en-US" altLang="zh-CN" sz="2400" dirty="0" smtClean="0"/>
              <a:t>-Problem </a:t>
            </a:r>
            <a:r>
              <a:rPr lang="en-US" altLang="zh-CN" sz="2400" dirty="0"/>
              <a:t>is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NP-hard </a:t>
            </a:r>
            <a:r>
              <a:rPr lang="en-US" altLang="zh-CN" sz="2400" dirty="0" smtClean="0"/>
              <a:t>(Reduction </a:t>
            </a:r>
            <a:r>
              <a:rPr lang="en-US" altLang="zh-CN" sz="2400" dirty="0"/>
              <a:t>from NP-Completed 3-SAT problem</a:t>
            </a:r>
            <a:r>
              <a:rPr lang="en-US" altLang="zh-CN" sz="2400" dirty="0" smtClean="0"/>
              <a:t>)</a:t>
            </a:r>
          </a:p>
          <a:p>
            <a:endParaRPr lang="en-US" altLang="zh-CN" sz="2200" dirty="0"/>
          </a:p>
          <a:p>
            <a:r>
              <a:rPr lang="en-US" altLang="zh-CN" sz="2400" dirty="0"/>
              <a:t>The summary </a:t>
            </a:r>
            <a:r>
              <a:rPr lang="en-US" altLang="zh-CN" sz="2400" dirty="0" smtClean="0"/>
              <a:t>selection </a:t>
            </a:r>
            <a:r>
              <a:rPr lang="en-US" altLang="zh-CN" sz="2400" dirty="0"/>
              <a:t>of </a:t>
            </a:r>
            <a:r>
              <a:rPr lang="en-US" altLang="zh-CN" sz="2400" dirty="0" err="1"/>
              <a:t>kDAG</a:t>
            </a:r>
            <a:r>
              <a:rPr lang="en-US" altLang="zh-CN" sz="2400" dirty="0"/>
              <a:t>-problem enjoys:</a:t>
            </a:r>
          </a:p>
          <a:p>
            <a:pPr lvl="1"/>
            <a:r>
              <a:rPr lang="en-US" altLang="zh-CN" sz="2000" b="1" dirty="0" smtClean="0"/>
              <a:t>Diversity: </a:t>
            </a:r>
            <a:r>
              <a:rPr lang="en-US" altLang="zh-CN" sz="2000" dirty="0" smtClean="0"/>
              <a:t>dissimilar of selected vertices</a:t>
            </a:r>
            <a:endParaRPr lang="en-US" altLang="zh-CN" sz="2000" dirty="0"/>
          </a:p>
          <a:p>
            <a:pPr lvl="1"/>
            <a:r>
              <a:rPr lang="en-US" altLang="zh-CN" sz="2000" b="1" dirty="0" smtClean="0"/>
              <a:t>Small scale: </a:t>
            </a:r>
            <a:r>
              <a:rPr lang="en-US" altLang="zh-CN" sz="2000" dirty="0" smtClean="0"/>
              <a:t>small size of selection</a:t>
            </a:r>
            <a:endParaRPr lang="en-US" altLang="zh-CN" sz="2000" dirty="0"/>
          </a:p>
          <a:p>
            <a:pPr lvl="1"/>
            <a:r>
              <a:rPr lang="en-US" altLang="zh-CN" sz="2000" b="1" dirty="0" smtClean="0"/>
              <a:t>Large coverage: </a:t>
            </a:r>
            <a:r>
              <a:rPr lang="en-US" altLang="zh-CN" sz="2000" dirty="0" smtClean="0"/>
              <a:t>cover </a:t>
            </a:r>
            <a:r>
              <a:rPr lang="en-US" altLang="zh-CN" sz="2000" dirty="0"/>
              <a:t>important vertices</a:t>
            </a:r>
          </a:p>
          <a:p>
            <a:pPr lvl="1"/>
            <a:r>
              <a:rPr lang="en-US" altLang="zh-CN" sz="2000" b="1" dirty="0" smtClean="0"/>
              <a:t>High correlation: </a:t>
            </a:r>
            <a:r>
              <a:rPr lang="en-US" altLang="zh-CN" sz="2000" dirty="0" smtClean="0"/>
              <a:t>high correlation between selection to important vertices</a:t>
            </a:r>
            <a:endParaRPr lang="en-US" altLang="zh-CN" sz="2000" dirty="0"/>
          </a:p>
          <a:p>
            <a:endParaRPr lang="en-US" altLang="zh-CN" sz="22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2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b="1" dirty="0"/>
              <a:t>Motivations</a:t>
            </a:r>
          </a:p>
          <a:p>
            <a:endParaRPr lang="en-US" altLang="zh-CN" b="1" dirty="0"/>
          </a:p>
          <a:p>
            <a:r>
              <a:rPr lang="en-US" altLang="zh-CN" b="1" dirty="0"/>
              <a:t>KDAG-Problem</a:t>
            </a:r>
          </a:p>
          <a:p>
            <a:pPr marL="0" indent="0">
              <a:buNone/>
            </a:pPr>
            <a:endParaRPr lang="en-US" altLang="zh-CN" b="1" dirty="0"/>
          </a:p>
          <a:p>
            <a:r>
              <a:rPr lang="en-US" altLang="zh-CN" b="1" dirty="0">
                <a:solidFill>
                  <a:schemeClr val="accent1"/>
                </a:solidFill>
              </a:rPr>
              <a:t>Algorithms</a:t>
            </a:r>
          </a:p>
          <a:p>
            <a:endParaRPr lang="en-US" altLang="zh-CN" b="1" dirty="0"/>
          </a:p>
          <a:p>
            <a:r>
              <a:rPr lang="en-US" altLang="zh-CN" b="1" dirty="0"/>
              <a:t>Experiments</a:t>
            </a:r>
          </a:p>
          <a:p>
            <a:endParaRPr lang="en-US" altLang="zh-CN" b="1" dirty="0"/>
          </a:p>
          <a:p>
            <a:r>
              <a:rPr lang="en-US" altLang="zh-CN" b="1" dirty="0"/>
              <a:t>Conclusions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77165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Motivations</a:t>
            </a:r>
          </a:p>
          <a:p>
            <a:pPr marL="0" indent="0">
              <a:buNone/>
            </a:pPr>
            <a:endParaRPr lang="en-US" altLang="zh-CN" b="1" dirty="0"/>
          </a:p>
          <a:p>
            <a:r>
              <a:rPr lang="en-US" altLang="zh-CN" b="1" dirty="0"/>
              <a:t>KDAG-Problem</a:t>
            </a:r>
          </a:p>
          <a:p>
            <a:endParaRPr lang="en-US" altLang="zh-CN" b="1" dirty="0"/>
          </a:p>
          <a:p>
            <a:r>
              <a:rPr lang="en-US" altLang="zh-CN" b="1" dirty="0"/>
              <a:t>Algorithms</a:t>
            </a:r>
          </a:p>
          <a:p>
            <a:endParaRPr lang="en-US" altLang="zh-CN" b="1" dirty="0"/>
          </a:p>
          <a:p>
            <a:r>
              <a:rPr lang="en-US" altLang="zh-CN" b="1" dirty="0"/>
              <a:t>Experiments</a:t>
            </a:r>
          </a:p>
          <a:p>
            <a:endParaRPr lang="en-US" altLang="zh-CN" b="1" dirty="0"/>
          </a:p>
          <a:p>
            <a:r>
              <a:rPr lang="en-US" altLang="zh-CN" b="1" dirty="0"/>
              <a:t>Conclusions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33665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BFC55E-3736-4715-ED55-79B3060A1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Algorithms Overview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7114F3-866A-1534-4C81-B8EAB4D82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71945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Greedy+ (GTS on tree)</a:t>
            </a:r>
          </a:p>
          <a:p>
            <a:pPr lvl="1"/>
            <a:r>
              <a:rPr lang="en-US" altLang="zh-CN" dirty="0"/>
              <a:t>A greedy based algorithm with theoretical approximate guarantee.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OTS </a:t>
            </a:r>
          </a:p>
          <a:p>
            <a:pPr lvl="1"/>
            <a:r>
              <a:rPr lang="en-US" altLang="zh-CN" dirty="0"/>
              <a:t>An </a:t>
            </a:r>
            <a:r>
              <a:rPr lang="en-US" altLang="zh-CN" b="1" dirty="0"/>
              <a:t>optimal</a:t>
            </a:r>
            <a:r>
              <a:rPr lang="en-US" altLang="zh-CN" dirty="0"/>
              <a:t> method on tree datasets.</a:t>
            </a:r>
            <a:endParaRPr lang="en-US" altLang="zh-CN" b="1" dirty="0">
              <a:solidFill>
                <a:schemeClr val="accent1"/>
              </a:solidFill>
            </a:endParaRPr>
          </a:p>
          <a:p>
            <a:r>
              <a:rPr lang="en-US" altLang="zh-CN" b="1" dirty="0">
                <a:solidFill>
                  <a:srgbClr val="FF0000"/>
                </a:solidFill>
              </a:rPr>
              <a:t>EXT-Greedy</a:t>
            </a:r>
          </a:p>
          <a:p>
            <a:pPr lvl="1"/>
            <a:r>
              <a:rPr lang="en-US" altLang="zh-CN" dirty="0"/>
              <a:t>A heuristic method combined Greedy+ and OTS.</a:t>
            </a:r>
          </a:p>
          <a:p>
            <a:pPr lvl="1"/>
            <a:r>
              <a:rPr lang="en-US" altLang="zh-CN" dirty="0"/>
              <a:t>The result is no worse than Greedy+ in theory.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K-PCGS</a:t>
            </a:r>
          </a:p>
          <a:p>
            <a:pPr lvl="1"/>
            <a:r>
              <a:rPr lang="en-US" altLang="zh-CN" dirty="0"/>
              <a:t>An efficient greedy method by compressing and pruning.</a:t>
            </a:r>
            <a:endParaRPr lang="en-US" altLang="zh-CN" b="1" dirty="0">
              <a:solidFill>
                <a:schemeClr val="accent1"/>
              </a:solidFill>
            </a:endParaRP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7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Greedy+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2" y="2073587"/>
            <a:ext cx="3618563" cy="3518743"/>
          </a:xfrm>
        </p:spPr>
        <p:txBody>
          <a:bodyPr>
            <a:normAutofit/>
          </a:bodyPr>
          <a:lstStyle/>
          <a:p>
            <a:r>
              <a:rPr lang="en-US" altLang="zh-CN" dirty="0"/>
              <a:t>Marginal Gain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L</a:t>
            </a:r>
          </a:p>
          <a:p>
            <a:r>
              <a:rPr lang="en-US" altLang="zh-CN" dirty="0"/>
              <a:t>Add maximum marginal gain into S greedily.</a:t>
            </a:r>
          </a:p>
        </p:txBody>
      </p:sp>
      <p:pic>
        <p:nvPicPr>
          <p:cNvPr id="72" name="图片 71">
            <a:extLst>
              <a:ext uri="{FF2B5EF4-FFF2-40B4-BE49-F238E27FC236}">
                <a16:creationId xmlns:a16="http://schemas.microsoft.com/office/drawing/2014/main" id="{4365E4F8-FCCA-4C37-BED3-4B622EE9D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71" y="2567674"/>
            <a:ext cx="3200104" cy="358673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760F6B13-49BD-4E88-A035-0B1855F48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59" y="3642499"/>
            <a:ext cx="1468848" cy="381385"/>
          </a:xfrm>
          <a:prstGeom prst="rect">
            <a:avLst/>
          </a:prstGeom>
        </p:spPr>
      </p:pic>
      <p:sp>
        <p:nvSpPr>
          <p:cNvPr id="129" name="流程图: 接点 128">
            <a:extLst>
              <a:ext uri="{FF2B5EF4-FFF2-40B4-BE49-F238E27FC236}">
                <a16:creationId xmlns:a16="http://schemas.microsoft.com/office/drawing/2014/main" id="{7968F10E-B987-4A65-A7E3-B42B8A01966F}"/>
              </a:ext>
            </a:extLst>
          </p:cNvPr>
          <p:cNvSpPr/>
          <p:nvPr/>
        </p:nvSpPr>
        <p:spPr>
          <a:xfrm>
            <a:off x="4880127" y="198228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30" name="流程图: 接点 129">
            <a:extLst>
              <a:ext uri="{FF2B5EF4-FFF2-40B4-BE49-F238E27FC236}">
                <a16:creationId xmlns:a16="http://schemas.microsoft.com/office/drawing/2014/main" id="{B78FBC41-A28B-44F2-8E7B-9D83963E5A5D}"/>
              </a:ext>
            </a:extLst>
          </p:cNvPr>
          <p:cNvSpPr/>
          <p:nvPr/>
        </p:nvSpPr>
        <p:spPr>
          <a:xfrm>
            <a:off x="4537468" y="2746224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31" name="流程图: 接点 130">
            <a:extLst>
              <a:ext uri="{FF2B5EF4-FFF2-40B4-BE49-F238E27FC236}">
                <a16:creationId xmlns:a16="http://schemas.microsoft.com/office/drawing/2014/main" id="{7F348DCC-4C67-4C34-9089-2A612CE50D3F}"/>
              </a:ext>
            </a:extLst>
          </p:cNvPr>
          <p:cNvSpPr/>
          <p:nvPr/>
        </p:nvSpPr>
        <p:spPr>
          <a:xfrm>
            <a:off x="5427555" y="2746224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32" name="流程图: 接点 131">
            <a:extLst>
              <a:ext uri="{FF2B5EF4-FFF2-40B4-BE49-F238E27FC236}">
                <a16:creationId xmlns:a16="http://schemas.microsoft.com/office/drawing/2014/main" id="{221FC7C7-0B5A-4838-9D89-08143125AAB5}"/>
              </a:ext>
            </a:extLst>
          </p:cNvPr>
          <p:cNvSpPr/>
          <p:nvPr/>
        </p:nvSpPr>
        <p:spPr>
          <a:xfrm>
            <a:off x="4173586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33" name="流程图: 接点 132">
            <a:extLst>
              <a:ext uri="{FF2B5EF4-FFF2-40B4-BE49-F238E27FC236}">
                <a16:creationId xmlns:a16="http://schemas.microsoft.com/office/drawing/2014/main" id="{706CA2ED-2856-40F7-97EA-AA1AB8309292}"/>
              </a:ext>
            </a:extLst>
          </p:cNvPr>
          <p:cNvSpPr/>
          <p:nvPr/>
        </p:nvSpPr>
        <p:spPr>
          <a:xfrm>
            <a:off x="4897468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34" name="流程图: 接点 133">
            <a:extLst>
              <a:ext uri="{FF2B5EF4-FFF2-40B4-BE49-F238E27FC236}">
                <a16:creationId xmlns:a16="http://schemas.microsoft.com/office/drawing/2014/main" id="{8B5648EF-5507-4B0B-8883-BEA4FA55B40C}"/>
              </a:ext>
            </a:extLst>
          </p:cNvPr>
          <p:cNvSpPr/>
          <p:nvPr/>
        </p:nvSpPr>
        <p:spPr>
          <a:xfrm>
            <a:off x="5486815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35" name="流程图: 接点 134">
            <a:extLst>
              <a:ext uri="{FF2B5EF4-FFF2-40B4-BE49-F238E27FC236}">
                <a16:creationId xmlns:a16="http://schemas.microsoft.com/office/drawing/2014/main" id="{1AE66107-8503-4547-8125-BE7DA6636469}"/>
              </a:ext>
            </a:extLst>
          </p:cNvPr>
          <p:cNvSpPr/>
          <p:nvPr/>
        </p:nvSpPr>
        <p:spPr>
          <a:xfrm>
            <a:off x="6022641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136" name="直接箭头连接符 135">
            <a:extLst>
              <a:ext uri="{FF2B5EF4-FFF2-40B4-BE49-F238E27FC236}">
                <a16:creationId xmlns:a16="http://schemas.microsoft.com/office/drawing/2014/main" id="{DDADA886-0193-49EE-823D-D6AF55038016}"/>
              </a:ext>
            </a:extLst>
          </p:cNvPr>
          <p:cNvCxnSpPr>
            <a:stCxn id="129" idx="3"/>
            <a:endCxn id="130" idx="0"/>
          </p:cNvCxnSpPr>
          <p:nvPr/>
        </p:nvCxnSpPr>
        <p:spPr>
          <a:xfrm flipH="1">
            <a:off x="4717468" y="2289562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箭头连接符 136">
            <a:extLst>
              <a:ext uri="{FF2B5EF4-FFF2-40B4-BE49-F238E27FC236}">
                <a16:creationId xmlns:a16="http://schemas.microsoft.com/office/drawing/2014/main" id="{EB8F3517-CBD4-4BD7-ACD4-1560BD220FF3}"/>
              </a:ext>
            </a:extLst>
          </p:cNvPr>
          <p:cNvCxnSpPr>
            <a:cxnSpLocks/>
            <a:stCxn id="129" idx="5"/>
            <a:endCxn id="131" idx="0"/>
          </p:cNvCxnSpPr>
          <p:nvPr/>
        </p:nvCxnSpPr>
        <p:spPr>
          <a:xfrm>
            <a:off x="5187406" y="2289562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>
            <a:stCxn id="130" idx="3"/>
            <a:endCxn id="132" idx="0"/>
          </p:cNvCxnSpPr>
          <p:nvPr/>
        </p:nvCxnSpPr>
        <p:spPr>
          <a:xfrm flipH="1">
            <a:off x="4353586" y="3053503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箭头连接符 138">
            <a:extLst>
              <a:ext uri="{FF2B5EF4-FFF2-40B4-BE49-F238E27FC236}">
                <a16:creationId xmlns:a16="http://schemas.microsoft.com/office/drawing/2014/main" id="{D642A567-33B1-4333-8969-8A02EC907947}"/>
              </a:ext>
            </a:extLst>
          </p:cNvPr>
          <p:cNvCxnSpPr>
            <a:stCxn id="130" idx="5"/>
            <a:endCxn id="133" idx="0"/>
          </p:cNvCxnSpPr>
          <p:nvPr/>
        </p:nvCxnSpPr>
        <p:spPr>
          <a:xfrm>
            <a:off x="4844747" y="3053503"/>
            <a:ext cx="232721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箭头连接符 139">
            <a:extLst>
              <a:ext uri="{FF2B5EF4-FFF2-40B4-BE49-F238E27FC236}">
                <a16:creationId xmlns:a16="http://schemas.microsoft.com/office/drawing/2014/main" id="{797B5EFB-6395-4BD0-BF9F-BBE05716346D}"/>
              </a:ext>
            </a:extLst>
          </p:cNvPr>
          <p:cNvCxnSpPr>
            <a:stCxn id="131" idx="3"/>
            <a:endCxn id="133" idx="0"/>
          </p:cNvCxnSpPr>
          <p:nvPr/>
        </p:nvCxnSpPr>
        <p:spPr>
          <a:xfrm flipH="1">
            <a:off x="5077468" y="3053503"/>
            <a:ext cx="402808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箭头连接符 140">
            <a:extLst>
              <a:ext uri="{FF2B5EF4-FFF2-40B4-BE49-F238E27FC236}">
                <a16:creationId xmlns:a16="http://schemas.microsoft.com/office/drawing/2014/main" id="{4B2CFE71-4107-4E75-918D-08DFFC5B5949}"/>
              </a:ext>
            </a:extLst>
          </p:cNvPr>
          <p:cNvCxnSpPr>
            <a:stCxn id="131" idx="4"/>
            <a:endCxn id="134" idx="0"/>
          </p:cNvCxnSpPr>
          <p:nvPr/>
        </p:nvCxnSpPr>
        <p:spPr>
          <a:xfrm>
            <a:off x="5607555" y="3106224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箭头连接符 141">
            <a:extLst>
              <a:ext uri="{FF2B5EF4-FFF2-40B4-BE49-F238E27FC236}">
                <a16:creationId xmlns:a16="http://schemas.microsoft.com/office/drawing/2014/main" id="{51027386-27A6-4FE0-A93C-63C0590FC877}"/>
              </a:ext>
            </a:extLst>
          </p:cNvPr>
          <p:cNvCxnSpPr>
            <a:stCxn id="131" idx="5"/>
            <a:endCxn id="135" idx="0"/>
          </p:cNvCxnSpPr>
          <p:nvPr/>
        </p:nvCxnSpPr>
        <p:spPr>
          <a:xfrm>
            <a:off x="5734834" y="3053503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文本框 142">
            <a:extLst>
              <a:ext uri="{FF2B5EF4-FFF2-40B4-BE49-F238E27FC236}">
                <a16:creationId xmlns:a16="http://schemas.microsoft.com/office/drawing/2014/main" id="{A419F8C5-19E8-4350-ADFB-CA31F09CF691}"/>
              </a:ext>
            </a:extLst>
          </p:cNvPr>
          <p:cNvSpPr txBox="1"/>
          <p:nvPr/>
        </p:nvSpPr>
        <p:spPr>
          <a:xfrm>
            <a:off x="5227880" y="19114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030A02D3-CD90-43CE-9DB3-AF9CC1DAAC18}"/>
              </a:ext>
            </a:extLst>
          </p:cNvPr>
          <p:cNvSpPr txBox="1"/>
          <p:nvPr/>
        </p:nvSpPr>
        <p:spPr>
          <a:xfrm>
            <a:off x="4799942" y="25707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5" name="文本框 144">
            <a:extLst>
              <a:ext uri="{FF2B5EF4-FFF2-40B4-BE49-F238E27FC236}">
                <a16:creationId xmlns:a16="http://schemas.microsoft.com/office/drawing/2014/main" id="{C2BC70D0-2796-4579-91CF-D33135ED3B2F}"/>
              </a:ext>
            </a:extLst>
          </p:cNvPr>
          <p:cNvSpPr txBox="1"/>
          <p:nvPr/>
        </p:nvSpPr>
        <p:spPr>
          <a:xfrm>
            <a:off x="5701689" y="255798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669276F2-6524-4888-A16D-F3AF26CB4F49}"/>
              </a:ext>
            </a:extLst>
          </p:cNvPr>
          <p:cNvSpPr txBox="1"/>
          <p:nvPr/>
        </p:nvSpPr>
        <p:spPr>
          <a:xfrm>
            <a:off x="4115743" y="405018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42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7" name="文本框 146">
            <a:extLst>
              <a:ext uri="{FF2B5EF4-FFF2-40B4-BE49-F238E27FC236}">
                <a16:creationId xmlns:a16="http://schemas.microsoft.com/office/drawing/2014/main" id="{2EB0FF83-3C51-4EDD-BA9C-4BA2A542C85B}"/>
              </a:ext>
            </a:extLst>
          </p:cNvPr>
          <p:cNvSpPr txBox="1"/>
          <p:nvPr/>
        </p:nvSpPr>
        <p:spPr>
          <a:xfrm>
            <a:off x="4844747" y="405018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18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2AB7B811-7E4F-4044-ADDC-447E109CF1AD}"/>
              </a:ext>
            </a:extLst>
          </p:cNvPr>
          <p:cNvSpPr txBox="1"/>
          <p:nvPr/>
        </p:nvSpPr>
        <p:spPr>
          <a:xfrm>
            <a:off x="5520466" y="40501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A8AD091A-715E-417A-A339-052AAFF97A0B}"/>
              </a:ext>
            </a:extLst>
          </p:cNvPr>
          <p:cNvSpPr txBox="1"/>
          <p:nvPr/>
        </p:nvSpPr>
        <p:spPr>
          <a:xfrm>
            <a:off x="6067945" y="40501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50" name="流程图: 接点 149">
            <a:extLst>
              <a:ext uri="{FF2B5EF4-FFF2-40B4-BE49-F238E27FC236}">
                <a16:creationId xmlns:a16="http://schemas.microsoft.com/office/drawing/2014/main" id="{433E0197-AAF8-459D-8DAF-6D1F6B0867DE}"/>
              </a:ext>
            </a:extLst>
          </p:cNvPr>
          <p:cNvSpPr/>
          <p:nvPr/>
        </p:nvSpPr>
        <p:spPr>
          <a:xfrm>
            <a:off x="7330423" y="1961941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51" name="流程图: 接点 150">
            <a:extLst>
              <a:ext uri="{FF2B5EF4-FFF2-40B4-BE49-F238E27FC236}">
                <a16:creationId xmlns:a16="http://schemas.microsoft.com/office/drawing/2014/main" id="{D78B33AE-6212-4702-BDE1-AC368080EC18}"/>
              </a:ext>
            </a:extLst>
          </p:cNvPr>
          <p:cNvSpPr/>
          <p:nvPr/>
        </p:nvSpPr>
        <p:spPr>
          <a:xfrm>
            <a:off x="6987764" y="2725882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2" name="流程图: 接点 151">
            <a:extLst>
              <a:ext uri="{FF2B5EF4-FFF2-40B4-BE49-F238E27FC236}">
                <a16:creationId xmlns:a16="http://schemas.microsoft.com/office/drawing/2014/main" id="{1B05894B-2FEC-4102-946A-FD9FE0DEECF2}"/>
              </a:ext>
            </a:extLst>
          </p:cNvPr>
          <p:cNvSpPr/>
          <p:nvPr/>
        </p:nvSpPr>
        <p:spPr>
          <a:xfrm>
            <a:off x="7877851" y="2725882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53" name="流程图: 接点 152">
            <a:extLst>
              <a:ext uri="{FF2B5EF4-FFF2-40B4-BE49-F238E27FC236}">
                <a16:creationId xmlns:a16="http://schemas.microsoft.com/office/drawing/2014/main" id="{7F87FE9C-0964-4834-AD9E-CB64DC074A4B}"/>
              </a:ext>
            </a:extLst>
          </p:cNvPr>
          <p:cNvSpPr/>
          <p:nvPr/>
        </p:nvSpPr>
        <p:spPr>
          <a:xfrm>
            <a:off x="6623882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54" name="流程图: 接点 153">
            <a:extLst>
              <a:ext uri="{FF2B5EF4-FFF2-40B4-BE49-F238E27FC236}">
                <a16:creationId xmlns:a16="http://schemas.microsoft.com/office/drawing/2014/main" id="{3A30932C-BA9C-4B05-ADFE-416CD013E9E6}"/>
              </a:ext>
            </a:extLst>
          </p:cNvPr>
          <p:cNvSpPr/>
          <p:nvPr/>
        </p:nvSpPr>
        <p:spPr>
          <a:xfrm>
            <a:off x="7347764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55" name="流程图: 接点 154">
            <a:extLst>
              <a:ext uri="{FF2B5EF4-FFF2-40B4-BE49-F238E27FC236}">
                <a16:creationId xmlns:a16="http://schemas.microsoft.com/office/drawing/2014/main" id="{797CFF0E-C6EA-4159-BC48-C450707D313E}"/>
              </a:ext>
            </a:extLst>
          </p:cNvPr>
          <p:cNvSpPr/>
          <p:nvPr/>
        </p:nvSpPr>
        <p:spPr>
          <a:xfrm>
            <a:off x="7937111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56" name="流程图: 接点 155">
            <a:extLst>
              <a:ext uri="{FF2B5EF4-FFF2-40B4-BE49-F238E27FC236}">
                <a16:creationId xmlns:a16="http://schemas.microsoft.com/office/drawing/2014/main" id="{B36FA86A-4816-4C48-BB18-2492A2068D6A}"/>
              </a:ext>
            </a:extLst>
          </p:cNvPr>
          <p:cNvSpPr/>
          <p:nvPr/>
        </p:nvSpPr>
        <p:spPr>
          <a:xfrm>
            <a:off x="8472937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157" name="直接箭头连接符 156">
            <a:extLst>
              <a:ext uri="{FF2B5EF4-FFF2-40B4-BE49-F238E27FC236}">
                <a16:creationId xmlns:a16="http://schemas.microsoft.com/office/drawing/2014/main" id="{7616B78E-FE10-4FA4-A8DF-3BDA4C58C386}"/>
              </a:ext>
            </a:extLst>
          </p:cNvPr>
          <p:cNvCxnSpPr>
            <a:stCxn id="150" idx="3"/>
            <a:endCxn id="151" idx="0"/>
          </p:cNvCxnSpPr>
          <p:nvPr/>
        </p:nvCxnSpPr>
        <p:spPr>
          <a:xfrm flipH="1">
            <a:off x="7167764" y="2269220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箭头连接符 157">
            <a:extLst>
              <a:ext uri="{FF2B5EF4-FFF2-40B4-BE49-F238E27FC236}">
                <a16:creationId xmlns:a16="http://schemas.microsoft.com/office/drawing/2014/main" id="{C9B8E86D-C6FF-4F70-BF1B-E2274CC0C399}"/>
              </a:ext>
            </a:extLst>
          </p:cNvPr>
          <p:cNvCxnSpPr>
            <a:cxnSpLocks/>
            <a:stCxn id="150" idx="5"/>
            <a:endCxn id="152" idx="0"/>
          </p:cNvCxnSpPr>
          <p:nvPr/>
        </p:nvCxnSpPr>
        <p:spPr>
          <a:xfrm>
            <a:off x="7637702" y="2269220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箭头连接符 158">
            <a:extLst>
              <a:ext uri="{FF2B5EF4-FFF2-40B4-BE49-F238E27FC236}">
                <a16:creationId xmlns:a16="http://schemas.microsoft.com/office/drawing/2014/main" id="{617B1352-D26F-405C-90BF-86A74151F125}"/>
              </a:ext>
            </a:extLst>
          </p:cNvPr>
          <p:cNvCxnSpPr>
            <a:stCxn id="151" idx="3"/>
            <a:endCxn id="153" idx="0"/>
          </p:cNvCxnSpPr>
          <p:nvPr/>
        </p:nvCxnSpPr>
        <p:spPr>
          <a:xfrm flipH="1">
            <a:off x="6803882" y="3033161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箭头连接符 159">
            <a:extLst>
              <a:ext uri="{FF2B5EF4-FFF2-40B4-BE49-F238E27FC236}">
                <a16:creationId xmlns:a16="http://schemas.microsoft.com/office/drawing/2014/main" id="{4B121D97-E6F4-430E-8AC3-CE919416D112}"/>
              </a:ext>
            </a:extLst>
          </p:cNvPr>
          <p:cNvCxnSpPr>
            <a:stCxn id="151" idx="5"/>
            <a:endCxn id="154" idx="0"/>
          </p:cNvCxnSpPr>
          <p:nvPr/>
        </p:nvCxnSpPr>
        <p:spPr>
          <a:xfrm>
            <a:off x="7295043" y="3033161"/>
            <a:ext cx="232721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箭头连接符 160">
            <a:extLst>
              <a:ext uri="{FF2B5EF4-FFF2-40B4-BE49-F238E27FC236}">
                <a16:creationId xmlns:a16="http://schemas.microsoft.com/office/drawing/2014/main" id="{E0791FC6-1E21-4FBC-B87B-4596D68F88C1}"/>
              </a:ext>
            </a:extLst>
          </p:cNvPr>
          <p:cNvCxnSpPr>
            <a:stCxn id="152" idx="3"/>
            <a:endCxn id="154" idx="0"/>
          </p:cNvCxnSpPr>
          <p:nvPr/>
        </p:nvCxnSpPr>
        <p:spPr>
          <a:xfrm flipH="1">
            <a:off x="7527764" y="3033161"/>
            <a:ext cx="402808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箭头连接符 161">
            <a:extLst>
              <a:ext uri="{FF2B5EF4-FFF2-40B4-BE49-F238E27FC236}">
                <a16:creationId xmlns:a16="http://schemas.microsoft.com/office/drawing/2014/main" id="{59B3A3BD-EC4C-45D2-9A1B-7552333761D3}"/>
              </a:ext>
            </a:extLst>
          </p:cNvPr>
          <p:cNvCxnSpPr>
            <a:stCxn id="152" idx="4"/>
            <a:endCxn id="155" idx="0"/>
          </p:cNvCxnSpPr>
          <p:nvPr/>
        </p:nvCxnSpPr>
        <p:spPr>
          <a:xfrm>
            <a:off x="8057851" y="3085882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箭头连接符 162">
            <a:extLst>
              <a:ext uri="{FF2B5EF4-FFF2-40B4-BE49-F238E27FC236}">
                <a16:creationId xmlns:a16="http://schemas.microsoft.com/office/drawing/2014/main" id="{B9B40E95-93B9-4C49-AA96-D07B206BE5E6}"/>
              </a:ext>
            </a:extLst>
          </p:cNvPr>
          <p:cNvCxnSpPr>
            <a:stCxn id="152" idx="5"/>
            <a:endCxn id="156" idx="0"/>
          </p:cNvCxnSpPr>
          <p:nvPr/>
        </p:nvCxnSpPr>
        <p:spPr>
          <a:xfrm>
            <a:off x="8185130" y="3033161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文本框 163">
            <a:extLst>
              <a:ext uri="{FF2B5EF4-FFF2-40B4-BE49-F238E27FC236}">
                <a16:creationId xmlns:a16="http://schemas.microsoft.com/office/drawing/2014/main" id="{10959860-2FD4-45EE-92C2-551D6B1A59F8}"/>
              </a:ext>
            </a:extLst>
          </p:cNvPr>
          <p:cNvSpPr txBox="1"/>
          <p:nvPr/>
        </p:nvSpPr>
        <p:spPr>
          <a:xfrm>
            <a:off x="7678176" y="18910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37</a:t>
            </a:r>
            <a:endParaRPr lang="zh-CN" altLang="en-US" b="1" dirty="0"/>
          </a:p>
        </p:txBody>
      </p:sp>
      <p:sp>
        <p:nvSpPr>
          <p:cNvPr id="165" name="文本框 164">
            <a:extLst>
              <a:ext uri="{FF2B5EF4-FFF2-40B4-BE49-F238E27FC236}">
                <a16:creationId xmlns:a16="http://schemas.microsoft.com/office/drawing/2014/main" id="{24BF556E-345D-4F62-9E34-1CD7922D1D06}"/>
              </a:ext>
            </a:extLst>
          </p:cNvPr>
          <p:cNvSpPr txBox="1"/>
          <p:nvPr/>
        </p:nvSpPr>
        <p:spPr>
          <a:xfrm>
            <a:off x="7253826" y="255097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46</a:t>
            </a:r>
            <a:endParaRPr lang="zh-CN" altLang="en-US" b="1" dirty="0"/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81B60871-28B7-49EA-8155-67758F440FA3}"/>
              </a:ext>
            </a:extLst>
          </p:cNvPr>
          <p:cNvSpPr txBox="1"/>
          <p:nvPr/>
        </p:nvSpPr>
        <p:spPr>
          <a:xfrm>
            <a:off x="8169506" y="255038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39</a:t>
            </a:r>
            <a:endParaRPr lang="zh-CN" altLang="en-US" b="1" dirty="0"/>
          </a:p>
        </p:txBody>
      </p:sp>
      <p:sp>
        <p:nvSpPr>
          <p:cNvPr id="167" name="文本框 166">
            <a:extLst>
              <a:ext uri="{FF2B5EF4-FFF2-40B4-BE49-F238E27FC236}">
                <a16:creationId xmlns:a16="http://schemas.microsoft.com/office/drawing/2014/main" id="{7B8E4015-CE0D-46EB-9999-0BA0396475B1}"/>
              </a:ext>
            </a:extLst>
          </p:cNvPr>
          <p:cNvSpPr txBox="1"/>
          <p:nvPr/>
        </p:nvSpPr>
        <p:spPr>
          <a:xfrm>
            <a:off x="6566039" y="40298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42</a:t>
            </a:r>
            <a:endParaRPr lang="zh-CN" altLang="en-US" b="1" dirty="0"/>
          </a:p>
        </p:txBody>
      </p:sp>
      <p:sp>
        <p:nvSpPr>
          <p:cNvPr id="168" name="文本框 167">
            <a:extLst>
              <a:ext uri="{FF2B5EF4-FFF2-40B4-BE49-F238E27FC236}">
                <a16:creationId xmlns:a16="http://schemas.microsoft.com/office/drawing/2014/main" id="{5DECDC6C-1B17-4B82-B90E-7D22ACEFFF2C}"/>
              </a:ext>
            </a:extLst>
          </p:cNvPr>
          <p:cNvSpPr txBox="1"/>
          <p:nvPr/>
        </p:nvSpPr>
        <p:spPr>
          <a:xfrm>
            <a:off x="7295043" y="40298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18</a:t>
            </a:r>
            <a:endParaRPr lang="zh-CN" altLang="en-US" b="1" dirty="0"/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D8EA5038-5218-4F9F-87E7-5503C8D9B19A}"/>
              </a:ext>
            </a:extLst>
          </p:cNvPr>
          <p:cNvSpPr txBox="1"/>
          <p:nvPr/>
        </p:nvSpPr>
        <p:spPr>
          <a:xfrm>
            <a:off x="7970762" y="40298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6</a:t>
            </a:r>
            <a:endParaRPr lang="zh-CN" altLang="en-US" b="1" dirty="0"/>
          </a:p>
        </p:txBody>
      </p:sp>
      <p:sp>
        <p:nvSpPr>
          <p:cNvPr id="170" name="文本框 169">
            <a:extLst>
              <a:ext uri="{FF2B5EF4-FFF2-40B4-BE49-F238E27FC236}">
                <a16:creationId xmlns:a16="http://schemas.microsoft.com/office/drawing/2014/main" id="{984F76A8-5205-4ABA-A9FE-2FF9DDFB0976}"/>
              </a:ext>
            </a:extLst>
          </p:cNvPr>
          <p:cNvSpPr txBox="1"/>
          <p:nvPr/>
        </p:nvSpPr>
        <p:spPr>
          <a:xfrm>
            <a:off x="8518241" y="40298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6</a:t>
            </a:r>
            <a:endParaRPr lang="zh-CN" altLang="en-US" b="1" dirty="0"/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3637B6A8-AAB4-4B4B-A49E-F7A656D51D51}"/>
              </a:ext>
            </a:extLst>
          </p:cNvPr>
          <p:cNvSpPr txBox="1"/>
          <p:nvPr/>
        </p:nvSpPr>
        <p:spPr>
          <a:xfrm>
            <a:off x="4235200" y="4747687"/>
            <a:ext cx="204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Running Example</a:t>
            </a:r>
            <a:endParaRPr lang="zh-CN" altLang="en-US" dirty="0"/>
          </a:p>
        </p:txBody>
      </p:sp>
      <p:sp>
        <p:nvSpPr>
          <p:cNvPr id="172" name="文本框 171">
            <a:extLst>
              <a:ext uri="{FF2B5EF4-FFF2-40B4-BE49-F238E27FC236}">
                <a16:creationId xmlns:a16="http://schemas.microsoft.com/office/drawing/2014/main" id="{C92532A7-713D-4444-8EA4-A2B6A00748A5}"/>
              </a:ext>
            </a:extLst>
          </p:cNvPr>
          <p:cNvSpPr txBox="1"/>
          <p:nvPr/>
        </p:nvSpPr>
        <p:spPr>
          <a:xfrm>
            <a:off x="6928537" y="4743739"/>
            <a:ext cx="158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Marginal Gain</a:t>
            </a:r>
            <a:endParaRPr lang="zh-CN" altLang="en-US" dirty="0"/>
          </a:p>
        </p:txBody>
      </p:sp>
      <p:cxnSp>
        <p:nvCxnSpPr>
          <p:cNvPr id="173" name="直接箭头连接符 172">
            <a:extLst>
              <a:ext uri="{FF2B5EF4-FFF2-40B4-BE49-F238E27FC236}">
                <a16:creationId xmlns:a16="http://schemas.microsoft.com/office/drawing/2014/main" id="{C73E1A35-D52B-4988-B166-28B8E653642E}"/>
              </a:ext>
            </a:extLst>
          </p:cNvPr>
          <p:cNvCxnSpPr>
            <a:stCxn id="130" idx="6"/>
            <a:endCxn id="131" idx="2"/>
          </p:cNvCxnSpPr>
          <p:nvPr/>
        </p:nvCxnSpPr>
        <p:spPr>
          <a:xfrm>
            <a:off x="4897468" y="2926224"/>
            <a:ext cx="530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箭头连接符 173">
            <a:extLst>
              <a:ext uri="{FF2B5EF4-FFF2-40B4-BE49-F238E27FC236}">
                <a16:creationId xmlns:a16="http://schemas.microsoft.com/office/drawing/2014/main" id="{98DBFAC8-D74C-4EB0-A756-423CB3E774B7}"/>
              </a:ext>
            </a:extLst>
          </p:cNvPr>
          <p:cNvCxnSpPr>
            <a:stCxn id="151" idx="6"/>
            <a:endCxn id="152" idx="2"/>
          </p:cNvCxnSpPr>
          <p:nvPr/>
        </p:nvCxnSpPr>
        <p:spPr>
          <a:xfrm>
            <a:off x="7347764" y="2905882"/>
            <a:ext cx="530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07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Greedy+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2" y="2073587"/>
            <a:ext cx="3618563" cy="3518743"/>
          </a:xfrm>
        </p:spPr>
        <p:txBody>
          <a:bodyPr>
            <a:normAutofit/>
          </a:bodyPr>
          <a:lstStyle/>
          <a:p>
            <a:r>
              <a:rPr lang="en-US" altLang="zh-CN" dirty="0"/>
              <a:t>Marginal Gain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L</a:t>
            </a:r>
          </a:p>
          <a:p>
            <a:r>
              <a:rPr lang="en-US" altLang="zh-CN" dirty="0"/>
              <a:t>Add maximum marginal gain into S greedily.</a:t>
            </a:r>
          </a:p>
        </p:txBody>
      </p:sp>
      <p:pic>
        <p:nvPicPr>
          <p:cNvPr id="72" name="图片 71">
            <a:extLst>
              <a:ext uri="{FF2B5EF4-FFF2-40B4-BE49-F238E27FC236}">
                <a16:creationId xmlns:a16="http://schemas.microsoft.com/office/drawing/2014/main" id="{4365E4F8-FCCA-4C37-BED3-4B622EE9D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71" y="2567674"/>
            <a:ext cx="3200104" cy="358673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760F6B13-49BD-4E88-A035-0B1855F48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59" y="3642499"/>
            <a:ext cx="1468848" cy="381385"/>
          </a:xfrm>
          <a:prstGeom prst="rect">
            <a:avLst/>
          </a:prstGeom>
        </p:spPr>
      </p:pic>
      <p:sp>
        <p:nvSpPr>
          <p:cNvPr id="129" name="流程图: 接点 128">
            <a:extLst>
              <a:ext uri="{FF2B5EF4-FFF2-40B4-BE49-F238E27FC236}">
                <a16:creationId xmlns:a16="http://schemas.microsoft.com/office/drawing/2014/main" id="{7968F10E-B987-4A65-A7E3-B42B8A01966F}"/>
              </a:ext>
            </a:extLst>
          </p:cNvPr>
          <p:cNvSpPr/>
          <p:nvPr/>
        </p:nvSpPr>
        <p:spPr>
          <a:xfrm>
            <a:off x="4880127" y="198228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30" name="流程图: 接点 129">
            <a:extLst>
              <a:ext uri="{FF2B5EF4-FFF2-40B4-BE49-F238E27FC236}">
                <a16:creationId xmlns:a16="http://schemas.microsoft.com/office/drawing/2014/main" id="{B78FBC41-A28B-44F2-8E7B-9D83963E5A5D}"/>
              </a:ext>
            </a:extLst>
          </p:cNvPr>
          <p:cNvSpPr/>
          <p:nvPr/>
        </p:nvSpPr>
        <p:spPr>
          <a:xfrm>
            <a:off x="4537468" y="2746224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31" name="流程图: 接点 130">
            <a:extLst>
              <a:ext uri="{FF2B5EF4-FFF2-40B4-BE49-F238E27FC236}">
                <a16:creationId xmlns:a16="http://schemas.microsoft.com/office/drawing/2014/main" id="{7F348DCC-4C67-4C34-9089-2A612CE50D3F}"/>
              </a:ext>
            </a:extLst>
          </p:cNvPr>
          <p:cNvSpPr/>
          <p:nvPr/>
        </p:nvSpPr>
        <p:spPr>
          <a:xfrm>
            <a:off x="5427555" y="2746224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32" name="流程图: 接点 131">
            <a:extLst>
              <a:ext uri="{FF2B5EF4-FFF2-40B4-BE49-F238E27FC236}">
                <a16:creationId xmlns:a16="http://schemas.microsoft.com/office/drawing/2014/main" id="{221FC7C7-0B5A-4838-9D89-08143125AAB5}"/>
              </a:ext>
            </a:extLst>
          </p:cNvPr>
          <p:cNvSpPr/>
          <p:nvPr/>
        </p:nvSpPr>
        <p:spPr>
          <a:xfrm>
            <a:off x="4173586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33" name="流程图: 接点 132">
            <a:extLst>
              <a:ext uri="{FF2B5EF4-FFF2-40B4-BE49-F238E27FC236}">
                <a16:creationId xmlns:a16="http://schemas.microsoft.com/office/drawing/2014/main" id="{706CA2ED-2856-40F7-97EA-AA1AB8309292}"/>
              </a:ext>
            </a:extLst>
          </p:cNvPr>
          <p:cNvSpPr/>
          <p:nvPr/>
        </p:nvSpPr>
        <p:spPr>
          <a:xfrm>
            <a:off x="4897468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34" name="流程图: 接点 133">
            <a:extLst>
              <a:ext uri="{FF2B5EF4-FFF2-40B4-BE49-F238E27FC236}">
                <a16:creationId xmlns:a16="http://schemas.microsoft.com/office/drawing/2014/main" id="{8B5648EF-5507-4B0B-8883-BEA4FA55B40C}"/>
              </a:ext>
            </a:extLst>
          </p:cNvPr>
          <p:cNvSpPr/>
          <p:nvPr/>
        </p:nvSpPr>
        <p:spPr>
          <a:xfrm>
            <a:off x="5486815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35" name="流程图: 接点 134">
            <a:extLst>
              <a:ext uri="{FF2B5EF4-FFF2-40B4-BE49-F238E27FC236}">
                <a16:creationId xmlns:a16="http://schemas.microsoft.com/office/drawing/2014/main" id="{1AE66107-8503-4547-8125-BE7DA6636469}"/>
              </a:ext>
            </a:extLst>
          </p:cNvPr>
          <p:cNvSpPr/>
          <p:nvPr/>
        </p:nvSpPr>
        <p:spPr>
          <a:xfrm>
            <a:off x="6022641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136" name="直接箭头连接符 135">
            <a:extLst>
              <a:ext uri="{FF2B5EF4-FFF2-40B4-BE49-F238E27FC236}">
                <a16:creationId xmlns:a16="http://schemas.microsoft.com/office/drawing/2014/main" id="{DDADA886-0193-49EE-823D-D6AF55038016}"/>
              </a:ext>
            </a:extLst>
          </p:cNvPr>
          <p:cNvCxnSpPr>
            <a:stCxn id="129" idx="3"/>
            <a:endCxn id="130" idx="0"/>
          </p:cNvCxnSpPr>
          <p:nvPr/>
        </p:nvCxnSpPr>
        <p:spPr>
          <a:xfrm flipH="1">
            <a:off x="4717468" y="2289562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箭头连接符 136">
            <a:extLst>
              <a:ext uri="{FF2B5EF4-FFF2-40B4-BE49-F238E27FC236}">
                <a16:creationId xmlns:a16="http://schemas.microsoft.com/office/drawing/2014/main" id="{EB8F3517-CBD4-4BD7-ACD4-1560BD220FF3}"/>
              </a:ext>
            </a:extLst>
          </p:cNvPr>
          <p:cNvCxnSpPr>
            <a:cxnSpLocks/>
            <a:stCxn id="129" idx="5"/>
            <a:endCxn id="131" idx="0"/>
          </p:cNvCxnSpPr>
          <p:nvPr/>
        </p:nvCxnSpPr>
        <p:spPr>
          <a:xfrm>
            <a:off x="5187406" y="2289562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>
            <a:stCxn id="130" idx="3"/>
            <a:endCxn id="132" idx="0"/>
          </p:cNvCxnSpPr>
          <p:nvPr/>
        </p:nvCxnSpPr>
        <p:spPr>
          <a:xfrm flipH="1">
            <a:off x="4353586" y="3053503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箭头连接符 138">
            <a:extLst>
              <a:ext uri="{FF2B5EF4-FFF2-40B4-BE49-F238E27FC236}">
                <a16:creationId xmlns:a16="http://schemas.microsoft.com/office/drawing/2014/main" id="{D642A567-33B1-4333-8969-8A02EC907947}"/>
              </a:ext>
            </a:extLst>
          </p:cNvPr>
          <p:cNvCxnSpPr>
            <a:stCxn id="130" idx="5"/>
            <a:endCxn id="133" idx="0"/>
          </p:cNvCxnSpPr>
          <p:nvPr/>
        </p:nvCxnSpPr>
        <p:spPr>
          <a:xfrm>
            <a:off x="4844747" y="3053503"/>
            <a:ext cx="232721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箭头连接符 139">
            <a:extLst>
              <a:ext uri="{FF2B5EF4-FFF2-40B4-BE49-F238E27FC236}">
                <a16:creationId xmlns:a16="http://schemas.microsoft.com/office/drawing/2014/main" id="{797B5EFB-6395-4BD0-BF9F-BBE05716346D}"/>
              </a:ext>
            </a:extLst>
          </p:cNvPr>
          <p:cNvCxnSpPr>
            <a:stCxn id="131" idx="3"/>
            <a:endCxn id="133" idx="0"/>
          </p:cNvCxnSpPr>
          <p:nvPr/>
        </p:nvCxnSpPr>
        <p:spPr>
          <a:xfrm flipH="1">
            <a:off x="5077468" y="3053503"/>
            <a:ext cx="402808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箭头连接符 140">
            <a:extLst>
              <a:ext uri="{FF2B5EF4-FFF2-40B4-BE49-F238E27FC236}">
                <a16:creationId xmlns:a16="http://schemas.microsoft.com/office/drawing/2014/main" id="{4B2CFE71-4107-4E75-918D-08DFFC5B5949}"/>
              </a:ext>
            </a:extLst>
          </p:cNvPr>
          <p:cNvCxnSpPr>
            <a:stCxn id="131" idx="4"/>
            <a:endCxn id="134" idx="0"/>
          </p:cNvCxnSpPr>
          <p:nvPr/>
        </p:nvCxnSpPr>
        <p:spPr>
          <a:xfrm>
            <a:off x="5607555" y="3106224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箭头连接符 141">
            <a:extLst>
              <a:ext uri="{FF2B5EF4-FFF2-40B4-BE49-F238E27FC236}">
                <a16:creationId xmlns:a16="http://schemas.microsoft.com/office/drawing/2014/main" id="{51027386-27A6-4FE0-A93C-63C0590FC877}"/>
              </a:ext>
            </a:extLst>
          </p:cNvPr>
          <p:cNvCxnSpPr>
            <a:stCxn id="131" idx="5"/>
            <a:endCxn id="135" idx="0"/>
          </p:cNvCxnSpPr>
          <p:nvPr/>
        </p:nvCxnSpPr>
        <p:spPr>
          <a:xfrm>
            <a:off x="5734834" y="3053503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文本框 142">
            <a:extLst>
              <a:ext uri="{FF2B5EF4-FFF2-40B4-BE49-F238E27FC236}">
                <a16:creationId xmlns:a16="http://schemas.microsoft.com/office/drawing/2014/main" id="{A419F8C5-19E8-4350-ADFB-CA31F09CF691}"/>
              </a:ext>
            </a:extLst>
          </p:cNvPr>
          <p:cNvSpPr txBox="1"/>
          <p:nvPr/>
        </p:nvSpPr>
        <p:spPr>
          <a:xfrm>
            <a:off x="5227880" y="19114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030A02D3-CD90-43CE-9DB3-AF9CC1DAAC18}"/>
              </a:ext>
            </a:extLst>
          </p:cNvPr>
          <p:cNvSpPr txBox="1"/>
          <p:nvPr/>
        </p:nvSpPr>
        <p:spPr>
          <a:xfrm>
            <a:off x="4799942" y="25707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5" name="文本框 144">
            <a:extLst>
              <a:ext uri="{FF2B5EF4-FFF2-40B4-BE49-F238E27FC236}">
                <a16:creationId xmlns:a16="http://schemas.microsoft.com/office/drawing/2014/main" id="{C2BC70D0-2796-4579-91CF-D33135ED3B2F}"/>
              </a:ext>
            </a:extLst>
          </p:cNvPr>
          <p:cNvSpPr txBox="1"/>
          <p:nvPr/>
        </p:nvSpPr>
        <p:spPr>
          <a:xfrm>
            <a:off x="5701689" y="255798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669276F2-6524-4888-A16D-F3AF26CB4F49}"/>
              </a:ext>
            </a:extLst>
          </p:cNvPr>
          <p:cNvSpPr txBox="1"/>
          <p:nvPr/>
        </p:nvSpPr>
        <p:spPr>
          <a:xfrm>
            <a:off x="4115743" y="405018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42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7" name="文本框 146">
            <a:extLst>
              <a:ext uri="{FF2B5EF4-FFF2-40B4-BE49-F238E27FC236}">
                <a16:creationId xmlns:a16="http://schemas.microsoft.com/office/drawing/2014/main" id="{2EB0FF83-3C51-4EDD-BA9C-4BA2A542C85B}"/>
              </a:ext>
            </a:extLst>
          </p:cNvPr>
          <p:cNvSpPr txBox="1"/>
          <p:nvPr/>
        </p:nvSpPr>
        <p:spPr>
          <a:xfrm>
            <a:off x="4844747" y="405018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18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2AB7B811-7E4F-4044-ADDC-447E109CF1AD}"/>
              </a:ext>
            </a:extLst>
          </p:cNvPr>
          <p:cNvSpPr txBox="1"/>
          <p:nvPr/>
        </p:nvSpPr>
        <p:spPr>
          <a:xfrm>
            <a:off x="5520466" y="40501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A8AD091A-715E-417A-A339-052AAFF97A0B}"/>
              </a:ext>
            </a:extLst>
          </p:cNvPr>
          <p:cNvSpPr txBox="1"/>
          <p:nvPr/>
        </p:nvSpPr>
        <p:spPr>
          <a:xfrm>
            <a:off x="6067945" y="40501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50" name="流程图: 接点 149">
            <a:extLst>
              <a:ext uri="{FF2B5EF4-FFF2-40B4-BE49-F238E27FC236}">
                <a16:creationId xmlns:a16="http://schemas.microsoft.com/office/drawing/2014/main" id="{433E0197-AAF8-459D-8DAF-6D1F6B0867DE}"/>
              </a:ext>
            </a:extLst>
          </p:cNvPr>
          <p:cNvSpPr/>
          <p:nvPr/>
        </p:nvSpPr>
        <p:spPr>
          <a:xfrm>
            <a:off x="7330423" y="1961941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51" name="流程图: 接点 150">
            <a:extLst>
              <a:ext uri="{FF2B5EF4-FFF2-40B4-BE49-F238E27FC236}">
                <a16:creationId xmlns:a16="http://schemas.microsoft.com/office/drawing/2014/main" id="{D78B33AE-6212-4702-BDE1-AC368080EC18}"/>
              </a:ext>
            </a:extLst>
          </p:cNvPr>
          <p:cNvSpPr/>
          <p:nvPr/>
        </p:nvSpPr>
        <p:spPr>
          <a:xfrm>
            <a:off x="6987764" y="2725882"/>
            <a:ext cx="360000" cy="36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2" name="流程图: 接点 151">
            <a:extLst>
              <a:ext uri="{FF2B5EF4-FFF2-40B4-BE49-F238E27FC236}">
                <a16:creationId xmlns:a16="http://schemas.microsoft.com/office/drawing/2014/main" id="{1B05894B-2FEC-4102-946A-FD9FE0DEECF2}"/>
              </a:ext>
            </a:extLst>
          </p:cNvPr>
          <p:cNvSpPr/>
          <p:nvPr/>
        </p:nvSpPr>
        <p:spPr>
          <a:xfrm>
            <a:off x="7877851" y="2725882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53" name="流程图: 接点 152">
            <a:extLst>
              <a:ext uri="{FF2B5EF4-FFF2-40B4-BE49-F238E27FC236}">
                <a16:creationId xmlns:a16="http://schemas.microsoft.com/office/drawing/2014/main" id="{7F87FE9C-0964-4834-AD9E-CB64DC074A4B}"/>
              </a:ext>
            </a:extLst>
          </p:cNvPr>
          <p:cNvSpPr/>
          <p:nvPr/>
        </p:nvSpPr>
        <p:spPr>
          <a:xfrm>
            <a:off x="6623882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54" name="流程图: 接点 153">
            <a:extLst>
              <a:ext uri="{FF2B5EF4-FFF2-40B4-BE49-F238E27FC236}">
                <a16:creationId xmlns:a16="http://schemas.microsoft.com/office/drawing/2014/main" id="{3A30932C-BA9C-4B05-ADFE-416CD013E9E6}"/>
              </a:ext>
            </a:extLst>
          </p:cNvPr>
          <p:cNvSpPr/>
          <p:nvPr/>
        </p:nvSpPr>
        <p:spPr>
          <a:xfrm>
            <a:off x="7347764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55" name="流程图: 接点 154">
            <a:extLst>
              <a:ext uri="{FF2B5EF4-FFF2-40B4-BE49-F238E27FC236}">
                <a16:creationId xmlns:a16="http://schemas.microsoft.com/office/drawing/2014/main" id="{797CFF0E-C6EA-4159-BC48-C450707D313E}"/>
              </a:ext>
            </a:extLst>
          </p:cNvPr>
          <p:cNvSpPr/>
          <p:nvPr/>
        </p:nvSpPr>
        <p:spPr>
          <a:xfrm>
            <a:off x="7937111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56" name="流程图: 接点 155">
            <a:extLst>
              <a:ext uri="{FF2B5EF4-FFF2-40B4-BE49-F238E27FC236}">
                <a16:creationId xmlns:a16="http://schemas.microsoft.com/office/drawing/2014/main" id="{B36FA86A-4816-4C48-BB18-2492A2068D6A}"/>
              </a:ext>
            </a:extLst>
          </p:cNvPr>
          <p:cNvSpPr/>
          <p:nvPr/>
        </p:nvSpPr>
        <p:spPr>
          <a:xfrm>
            <a:off x="8472937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157" name="直接箭头连接符 156">
            <a:extLst>
              <a:ext uri="{FF2B5EF4-FFF2-40B4-BE49-F238E27FC236}">
                <a16:creationId xmlns:a16="http://schemas.microsoft.com/office/drawing/2014/main" id="{7616B78E-FE10-4FA4-A8DF-3BDA4C58C386}"/>
              </a:ext>
            </a:extLst>
          </p:cNvPr>
          <p:cNvCxnSpPr>
            <a:stCxn id="150" idx="3"/>
            <a:endCxn id="151" idx="0"/>
          </p:cNvCxnSpPr>
          <p:nvPr/>
        </p:nvCxnSpPr>
        <p:spPr>
          <a:xfrm flipH="1">
            <a:off x="7167764" y="2269220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箭头连接符 157">
            <a:extLst>
              <a:ext uri="{FF2B5EF4-FFF2-40B4-BE49-F238E27FC236}">
                <a16:creationId xmlns:a16="http://schemas.microsoft.com/office/drawing/2014/main" id="{C9B8E86D-C6FF-4F70-BF1B-E2274CC0C399}"/>
              </a:ext>
            </a:extLst>
          </p:cNvPr>
          <p:cNvCxnSpPr>
            <a:cxnSpLocks/>
            <a:stCxn id="150" idx="5"/>
            <a:endCxn id="152" idx="0"/>
          </p:cNvCxnSpPr>
          <p:nvPr/>
        </p:nvCxnSpPr>
        <p:spPr>
          <a:xfrm>
            <a:off x="7637702" y="2269220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箭头连接符 158">
            <a:extLst>
              <a:ext uri="{FF2B5EF4-FFF2-40B4-BE49-F238E27FC236}">
                <a16:creationId xmlns:a16="http://schemas.microsoft.com/office/drawing/2014/main" id="{617B1352-D26F-405C-90BF-86A74151F125}"/>
              </a:ext>
            </a:extLst>
          </p:cNvPr>
          <p:cNvCxnSpPr>
            <a:stCxn id="151" idx="3"/>
            <a:endCxn id="153" idx="0"/>
          </p:cNvCxnSpPr>
          <p:nvPr/>
        </p:nvCxnSpPr>
        <p:spPr>
          <a:xfrm flipH="1">
            <a:off x="6803882" y="3033161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箭头连接符 159">
            <a:extLst>
              <a:ext uri="{FF2B5EF4-FFF2-40B4-BE49-F238E27FC236}">
                <a16:creationId xmlns:a16="http://schemas.microsoft.com/office/drawing/2014/main" id="{4B121D97-E6F4-430E-8AC3-CE919416D112}"/>
              </a:ext>
            </a:extLst>
          </p:cNvPr>
          <p:cNvCxnSpPr>
            <a:stCxn id="151" idx="5"/>
            <a:endCxn id="154" idx="0"/>
          </p:cNvCxnSpPr>
          <p:nvPr/>
        </p:nvCxnSpPr>
        <p:spPr>
          <a:xfrm>
            <a:off x="7295043" y="3033161"/>
            <a:ext cx="232721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箭头连接符 160">
            <a:extLst>
              <a:ext uri="{FF2B5EF4-FFF2-40B4-BE49-F238E27FC236}">
                <a16:creationId xmlns:a16="http://schemas.microsoft.com/office/drawing/2014/main" id="{E0791FC6-1E21-4FBC-B87B-4596D68F88C1}"/>
              </a:ext>
            </a:extLst>
          </p:cNvPr>
          <p:cNvCxnSpPr>
            <a:stCxn id="152" idx="3"/>
            <a:endCxn id="154" idx="0"/>
          </p:cNvCxnSpPr>
          <p:nvPr/>
        </p:nvCxnSpPr>
        <p:spPr>
          <a:xfrm flipH="1">
            <a:off x="7527764" y="3033161"/>
            <a:ext cx="402808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箭头连接符 161">
            <a:extLst>
              <a:ext uri="{FF2B5EF4-FFF2-40B4-BE49-F238E27FC236}">
                <a16:creationId xmlns:a16="http://schemas.microsoft.com/office/drawing/2014/main" id="{59B3A3BD-EC4C-45D2-9A1B-7552333761D3}"/>
              </a:ext>
            </a:extLst>
          </p:cNvPr>
          <p:cNvCxnSpPr>
            <a:stCxn id="152" idx="4"/>
            <a:endCxn id="155" idx="0"/>
          </p:cNvCxnSpPr>
          <p:nvPr/>
        </p:nvCxnSpPr>
        <p:spPr>
          <a:xfrm>
            <a:off x="8057851" y="3085882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箭头连接符 162">
            <a:extLst>
              <a:ext uri="{FF2B5EF4-FFF2-40B4-BE49-F238E27FC236}">
                <a16:creationId xmlns:a16="http://schemas.microsoft.com/office/drawing/2014/main" id="{B9B40E95-93B9-4C49-AA96-D07B206BE5E6}"/>
              </a:ext>
            </a:extLst>
          </p:cNvPr>
          <p:cNvCxnSpPr>
            <a:stCxn id="152" idx="5"/>
            <a:endCxn id="156" idx="0"/>
          </p:cNvCxnSpPr>
          <p:nvPr/>
        </p:nvCxnSpPr>
        <p:spPr>
          <a:xfrm>
            <a:off x="8185130" y="3033161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文本框 163">
            <a:extLst>
              <a:ext uri="{FF2B5EF4-FFF2-40B4-BE49-F238E27FC236}">
                <a16:creationId xmlns:a16="http://schemas.microsoft.com/office/drawing/2014/main" id="{10959860-2FD4-45EE-92C2-551D6B1A59F8}"/>
              </a:ext>
            </a:extLst>
          </p:cNvPr>
          <p:cNvSpPr txBox="1"/>
          <p:nvPr/>
        </p:nvSpPr>
        <p:spPr>
          <a:xfrm>
            <a:off x="7678176" y="18910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37</a:t>
            </a:r>
            <a:endParaRPr lang="zh-CN" altLang="en-US" b="1" dirty="0"/>
          </a:p>
        </p:txBody>
      </p:sp>
      <p:sp>
        <p:nvSpPr>
          <p:cNvPr id="165" name="文本框 164">
            <a:extLst>
              <a:ext uri="{FF2B5EF4-FFF2-40B4-BE49-F238E27FC236}">
                <a16:creationId xmlns:a16="http://schemas.microsoft.com/office/drawing/2014/main" id="{24BF556E-345D-4F62-9E34-1CD7922D1D06}"/>
              </a:ext>
            </a:extLst>
          </p:cNvPr>
          <p:cNvSpPr txBox="1"/>
          <p:nvPr/>
        </p:nvSpPr>
        <p:spPr>
          <a:xfrm>
            <a:off x="7253826" y="25509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46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81B60871-28B7-49EA-8155-67758F440FA3}"/>
              </a:ext>
            </a:extLst>
          </p:cNvPr>
          <p:cNvSpPr txBox="1"/>
          <p:nvPr/>
        </p:nvSpPr>
        <p:spPr>
          <a:xfrm>
            <a:off x="8169506" y="255038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39</a:t>
            </a:r>
            <a:endParaRPr lang="zh-CN" altLang="en-US" b="1" dirty="0"/>
          </a:p>
        </p:txBody>
      </p:sp>
      <p:sp>
        <p:nvSpPr>
          <p:cNvPr id="167" name="文本框 166">
            <a:extLst>
              <a:ext uri="{FF2B5EF4-FFF2-40B4-BE49-F238E27FC236}">
                <a16:creationId xmlns:a16="http://schemas.microsoft.com/office/drawing/2014/main" id="{7B8E4015-CE0D-46EB-9999-0BA0396475B1}"/>
              </a:ext>
            </a:extLst>
          </p:cNvPr>
          <p:cNvSpPr txBox="1"/>
          <p:nvPr/>
        </p:nvSpPr>
        <p:spPr>
          <a:xfrm>
            <a:off x="6566039" y="40298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42</a:t>
            </a:r>
            <a:endParaRPr lang="zh-CN" altLang="en-US" b="1" dirty="0"/>
          </a:p>
        </p:txBody>
      </p:sp>
      <p:sp>
        <p:nvSpPr>
          <p:cNvPr id="168" name="文本框 167">
            <a:extLst>
              <a:ext uri="{FF2B5EF4-FFF2-40B4-BE49-F238E27FC236}">
                <a16:creationId xmlns:a16="http://schemas.microsoft.com/office/drawing/2014/main" id="{5DECDC6C-1B17-4B82-B90E-7D22ACEFFF2C}"/>
              </a:ext>
            </a:extLst>
          </p:cNvPr>
          <p:cNvSpPr txBox="1"/>
          <p:nvPr/>
        </p:nvSpPr>
        <p:spPr>
          <a:xfrm>
            <a:off x="7295043" y="40298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18</a:t>
            </a:r>
            <a:endParaRPr lang="zh-CN" altLang="en-US" b="1" dirty="0"/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D8EA5038-5218-4F9F-87E7-5503C8D9B19A}"/>
              </a:ext>
            </a:extLst>
          </p:cNvPr>
          <p:cNvSpPr txBox="1"/>
          <p:nvPr/>
        </p:nvSpPr>
        <p:spPr>
          <a:xfrm>
            <a:off x="7970762" y="40298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6</a:t>
            </a:r>
            <a:endParaRPr lang="zh-CN" altLang="en-US" b="1" dirty="0"/>
          </a:p>
        </p:txBody>
      </p:sp>
      <p:sp>
        <p:nvSpPr>
          <p:cNvPr id="170" name="文本框 169">
            <a:extLst>
              <a:ext uri="{FF2B5EF4-FFF2-40B4-BE49-F238E27FC236}">
                <a16:creationId xmlns:a16="http://schemas.microsoft.com/office/drawing/2014/main" id="{984F76A8-5205-4ABA-A9FE-2FF9DDFB0976}"/>
              </a:ext>
            </a:extLst>
          </p:cNvPr>
          <p:cNvSpPr txBox="1"/>
          <p:nvPr/>
        </p:nvSpPr>
        <p:spPr>
          <a:xfrm>
            <a:off x="8518241" y="40298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6</a:t>
            </a:r>
            <a:endParaRPr lang="zh-CN" altLang="en-US" b="1" dirty="0"/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3637B6A8-AAB4-4B4B-A49E-F7A656D51D51}"/>
              </a:ext>
            </a:extLst>
          </p:cNvPr>
          <p:cNvSpPr txBox="1"/>
          <p:nvPr/>
        </p:nvSpPr>
        <p:spPr>
          <a:xfrm>
            <a:off x="4235200" y="4747687"/>
            <a:ext cx="204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Running Example</a:t>
            </a:r>
            <a:endParaRPr lang="zh-CN" altLang="en-US" dirty="0"/>
          </a:p>
        </p:txBody>
      </p:sp>
      <p:sp>
        <p:nvSpPr>
          <p:cNvPr id="172" name="文本框 171">
            <a:extLst>
              <a:ext uri="{FF2B5EF4-FFF2-40B4-BE49-F238E27FC236}">
                <a16:creationId xmlns:a16="http://schemas.microsoft.com/office/drawing/2014/main" id="{C92532A7-713D-4444-8EA4-A2B6A00748A5}"/>
              </a:ext>
            </a:extLst>
          </p:cNvPr>
          <p:cNvSpPr txBox="1"/>
          <p:nvPr/>
        </p:nvSpPr>
        <p:spPr>
          <a:xfrm>
            <a:off x="6928537" y="4743739"/>
            <a:ext cx="158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Marginal Gain</a:t>
            </a:r>
            <a:endParaRPr lang="zh-CN" altLang="en-US" dirty="0"/>
          </a:p>
        </p:txBody>
      </p:sp>
      <p:cxnSp>
        <p:nvCxnSpPr>
          <p:cNvPr id="173" name="直接箭头连接符 172">
            <a:extLst>
              <a:ext uri="{FF2B5EF4-FFF2-40B4-BE49-F238E27FC236}">
                <a16:creationId xmlns:a16="http://schemas.microsoft.com/office/drawing/2014/main" id="{C73E1A35-D52B-4988-B166-28B8E653642E}"/>
              </a:ext>
            </a:extLst>
          </p:cNvPr>
          <p:cNvCxnSpPr>
            <a:stCxn id="130" idx="6"/>
            <a:endCxn id="131" idx="2"/>
          </p:cNvCxnSpPr>
          <p:nvPr/>
        </p:nvCxnSpPr>
        <p:spPr>
          <a:xfrm>
            <a:off x="4897468" y="2926224"/>
            <a:ext cx="530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箭头连接符 173">
            <a:extLst>
              <a:ext uri="{FF2B5EF4-FFF2-40B4-BE49-F238E27FC236}">
                <a16:creationId xmlns:a16="http://schemas.microsoft.com/office/drawing/2014/main" id="{98DBFAC8-D74C-4EB0-A756-423CB3E774B7}"/>
              </a:ext>
            </a:extLst>
          </p:cNvPr>
          <p:cNvCxnSpPr>
            <a:stCxn id="151" idx="6"/>
            <a:endCxn id="152" idx="2"/>
          </p:cNvCxnSpPr>
          <p:nvPr/>
        </p:nvCxnSpPr>
        <p:spPr>
          <a:xfrm>
            <a:off x="7347764" y="2905882"/>
            <a:ext cx="530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94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Greedy+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2" y="2073587"/>
            <a:ext cx="3618563" cy="3518743"/>
          </a:xfrm>
        </p:spPr>
        <p:txBody>
          <a:bodyPr>
            <a:normAutofit/>
          </a:bodyPr>
          <a:lstStyle/>
          <a:p>
            <a:r>
              <a:rPr lang="en-US" altLang="zh-CN" dirty="0"/>
              <a:t>Marginal Gain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L</a:t>
            </a:r>
          </a:p>
          <a:p>
            <a:r>
              <a:rPr lang="en-US" altLang="zh-CN" dirty="0"/>
              <a:t>Add maximum marginal gain into S greedily.</a:t>
            </a:r>
          </a:p>
        </p:txBody>
      </p:sp>
      <p:pic>
        <p:nvPicPr>
          <p:cNvPr id="72" name="图片 71">
            <a:extLst>
              <a:ext uri="{FF2B5EF4-FFF2-40B4-BE49-F238E27FC236}">
                <a16:creationId xmlns:a16="http://schemas.microsoft.com/office/drawing/2014/main" id="{4365E4F8-FCCA-4C37-BED3-4B622EE9D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71" y="2567674"/>
            <a:ext cx="3200104" cy="358673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760F6B13-49BD-4E88-A035-0B1855F48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59" y="3642499"/>
            <a:ext cx="1468848" cy="381385"/>
          </a:xfrm>
          <a:prstGeom prst="rect">
            <a:avLst/>
          </a:prstGeom>
        </p:spPr>
      </p:pic>
      <p:sp>
        <p:nvSpPr>
          <p:cNvPr id="129" name="流程图: 接点 128">
            <a:extLst>
              <a:ext uri="{FF2B5EF4-FFF2-40B4-BE49-F238E27FC236}">
                <a16:creationId xmlns:a16="http://schemas.microsoft.com/office/drawing/2014/main" id="{7968F10E-B987-4A65-A7E3-B42B8A01966F}"/>
              </a:ext>
            </a:extLst>
          </p:cNvPr>
          <p:cNvSpPr/>
          <p:nvPr/>
        </p:nvSpPr>
        <p:spPr>
          <a:xfrm>
            <a:off x="4880127" y="198228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30" name="流程图: 接点 129">
            <a:extLst>
              <a:ext uri="{FF2B5EF4-FFF2-40B4-BE49-F238E27FC236}">
                <a16:creationId xmlns:a16="http://schemas.microsoft.com/office/drawing/2014/main" id="{B78FBC41-A28B-44F2-8E7B-9D83963E5A5D}"/>
              </a:ext>
            </a:extLst>
          </p:cNvPr>
          <p:cNvSpPr/>
          <p:nvPr/>
        </p:nvSpPr>
        <p:spPr>
          <a:xfrm>
            <a:off x="4537468" y="2746224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31" name="流程图: 接点 130">
            <a:extLst>
              <a:ext uri="{FF2B5EF4-FFF2-40B4-BE49-F238E27FC236}">
                <a16:creationId xmlns:a16="http://schemas.microsoft.com/office/drawing/2014/main" id="{7F348DCC-4C67-4C34-9089-2A612CE50D3F}"/>
              </a:ext>
            </a:extLst>
          </p:cNvPr>
          <p:cNvSpPr/>
          <p:nvPr/>
        </p:nvSpPr>
        <p:spPr>
          <a:xfrm>
            <a:off x="5427555" y="2746224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32" name="流程图: 接点 131">
            <a:extLst>
              <a:ext uri="{FF2B5EF4-FFF2-40B4-BE49-F238E27FC236}">
                <a16:creationId xmlns:a16="http://schemas.microsoft.com/office/drawing/2014/main" id="{221FC7C7-0B5A-4838-9D89-08143125AAB5}"/>
              </a:ext>
            </a:extLst>
          </p:cNvPr>
          <p:cNvSpPr/>
          <p:nvPr/>
        </p:nvSpPr>
        <p:spPr>
          <a:xfrm>
            <a:off x="4173586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33" name="流程图: 接点 132">
            <a:extLst>
              <a:ext uri="{FF2B5EF4-FFF2-40B4-BE49-F238E27FC236}">
                <a16:creationId xmlns:a16="http://schemas.microsoft.com/office/drawing/2014/main" id="{706CA2ED-2856-40F7-97EA-AA1AB8309292}"/>
              </a:ext>
            </a:extLst>
          </p:cNvPr>
          <p:cNvSpPr/>
          <p:nvPr/>
        </p:nvSpPr>
        <p:spPr>
          <a:xfrm>
            <a:off x="4897468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34" name="流程图: 接点 133">
            <a:extLst>
              <a:ext uri="{FF2B5EF4-FFF2-40B4-BE49-F238E27FC236}">
                <a16:creationId xmlns:a16="http://schemas.microsoft.com/office/drawing/2014/main" id="{8B5648EF-5507-4B0B-8883-BEA4FA55B40C}"/>
              </a:ext>
            </a:extLst>
          </p:cNvPr>
          <p:cNvSpPr/>
          <p:nvPr/>
        </p:nvSpPr>
        <p:spPr>
          <a:xfrm>
            <a:off x="5486815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35" name="流程图: 接点 134">
            <a:extLst>
              <a:ext uri="{FF2B5EF4-FFF2-40B4-BE49-F238E27FC236}">
                <a16:creationId xmlns:a16="http://schemas.microsoft.com/office/drawing/2014/main" id="{1AE66107-8503-4547-8125-BE7DA6636469}"/>
              </a:ext>
            </a:extLst>
          </p:cNvPr>
          <p:cNvSpPr/>
          <p:nvPr/>
        </p:nvSpPr>
        <p:spPr>
          <a:xfrm>
            <a:off x="6022641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136" name="直接箭头连接符 135">
            <a:extLst>
              <a:ext uri="{FF2B5EF4-FFF2-40B4-BE49-F238E27FC236}">
                <a16:creationId xmlns:a16="http://schemas.microsoft.com/office/drawing/2014/main" id="{DDADA886-0193-49EE-823D-D6AF55038016}"/>
              </a:ext>
            </a:extLst>
          </p:cNvPr>
          <p:cNvCxnSpPr>
            <a:stCxn id="129" idx="3"/>
            <a:endCxn id="130" idx="0"/>
          </p:cNvCxnSpPr>
          <p:nvPr/>
        </p:nvCxnSpPr>
        <p:spPr>
          <a:xfrm flipH="1">
            <a:off x="4717468" y="2289562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箭头连接符 136">
            <a:extLst>
              <a:ext uri="{FF2B5EF4-FFF2-40B4-BE49-F238E27FC236}">
                <a16:creationId xmlns:a16="http://schemas.microsoft.com/office/drawing/2014/main" id="{EB8F3517-CBD4-4BD7-ACD4-1560BD220FF3}"/>
              </a:ext>
            </a:extLst>
          </p:cNvPr>
          <p:cNvCxnSpPr>
            <a:cxnSpLocks/>
            <a:stCxn id="129" idx="5"/>
            <a:endCxn id="131" idx="0"/>
          </p:cNvCxnSpPr>
          <p:nvPr/>
        </p:nvCxnSpPr>
        <p:spPr>
          <a:xfrm>
            <a:off x="5187406" y="2289562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>
            <a:stCxn id="130" idx="3"/>
            <a:endCxn id="132" idx="0"/>
          </p:cNvCxnSpPr>
          <p:nvPr/>
        </p:nvCxnSpPr>
        <p:spPr>
          <a:xfrm flipH="1">
            <a:off x="4353586" y="3053503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箭头连接符 138">
            <a:extLst>
              <a:ext uri="{FF2B5EF4-FFF2-40B4-BE49-F238E27FC236}">
                <a16:creationId xmlns:a16="http://schemas.microsoft.com/office/drawing/2014/main" id="{D642A567-33B1-4333-8969-8A02EC907947}"/>
              </a:ext>
            </a:extLst>
          </p:cNvPr>
          <p:cNvCxnSpPr>
            <a:stCxn id="130" idx="5"/>
            <a:endCxn id="133" idx="0"/>
          </p:cNvCxnSpPr>
          <p:nvPr/>
        </p:nvCxnSpPr>
        <p:spPr>
          <a:xfrm>
            <a:off x="4844747" y="3053503"/>
            <a:ext cx="232721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箭头连接符 139">
            <a:extLst>
              <a:ext uri="{FF2B5EF4-FFF2-40B4-BE49-F238E27FC236}">
                <a16:creationId xmlns:a16="http://schemas.microsoft.com/office/drawing/2014/main" id="{797B5EFB-6395-4BD0-BF9F-BBE05716346D}"/>
              </a:ext>
            </a:extLst>
          </p:cNvPr>
          <p:cNvCxnSpPr>
            <a:stCxn id="131" idx="3"/>
            <a:endCxn id="133" idx="0"/>
          </p:cNvCxnSpPr>
          <p:nvPr/>
        </p:nvCxnSpPr>
        <p:spPr>
          <a:xfrm flipH="1">
            <a:off x="5077468" y="3053503"/>
            <a:ext cx="402808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箭头连接符 140">
            <a:extLst>
              <a:ext uri="{FF2B5EF4-FFF2-40B4-BE49-F238E27FC236}">
                <a16:creationId xmlns:a16="http://schemas.microsoft.com/office/drawing/2014/main" id="{4B2CFE71-4107-4E75-918D-08DFFC5B5949}"/>
              </a:ext>
            </a:extLst>
          </p:cNvPr>
          <p:cNvCxnSpPr>
            <a:stCxn id="131" idx="4"/>
            <a:endCxn id="134" idx="0"/>
          </p:cNvCxnSpPr>
          <p:nvPr/>
        </p:nvCxnSpPr>
        <p:spPr>
          <a:xfrm>
            <a:off x="5607555" y="3106224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箭头连接符 141">
            <a:extLst>
              <a:ext uri="{FF2B5EF4-FFF2-40B4-BE49-F238E27FC236}">
                <a16:creationId xmlns:a16="http://schemas.microsoft.com/office/drawing/2014/main" id="{51027386-27A6-4FE0-A93C-63C0590FC877}"/>
              </a:ext>
            </a:extLst>
          </p:cNvPr>
          <p:cNvCxnSpPr>
            <a:stCxn id="131" idx="5"/>
            <a:endCxn id="135" idx="0"/>
          </p:cNvCxnSpPr>
          <p:nvPr/>
        </p:nvCxnSpPr>
        <p:spPr>
          <a:xfrm>
            <a:off x="5734834" y="3053503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文本框 142">
            <a:extLst>
              <a:ext uri="{FF2B5EF4-FFF2-40B4-BE49-F238E27FC236}">
                <a16:creationId xmlns:a16="http://schemas.microsoft.com/office/drawing/2014/main" id="{A419F8C5-19E8-4350-ADFB-CA31F09CF691}"/>
              </a:ext>
            </a:extLst>
          </p:cNvPr>
          <p:cNvSpPr txBox="1"/>
          <p:nvPr/>
        </p:nvSpPr>
        <p:spPr>
          <a:xfrm>
            <a:off x="5227880" y="19114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030A02D3-CD90-43CE-9DB3-AF9CC1DAAC18}"/>
              </a:ext>
            </a:extLst>
          </p:cNvPr>
          <p:cNvSpPr txBox="1"/>
          <p:nvPr/>
        </p:nvSpPr>
        <p:spPr>
          <a:xfrm>
            <a:off x="4799942" y="25707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5" name="文本框 144">
            <a:extLst>
              <a:ext uri="{FF2B5EF4-FFF2-40B4-BE49-F238E27FC236}">
                <a16:creationId xmlns:a16="http://schemas.microsoft.com/office/drawing/2014/main" id="{C2BC70D0-2796-4579-91CF-D33135ED3B2F}"/>
              </a:ext>
            </a:extLst>
          </p:cNvPr>
          <p:cNvSpPr txBox="1"/>
          <p:nvPr/>
        </p:nvSpPr>
        <p:spPr>
          <a:xfrm>
            <a:off x="5701689" y="255798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669276F2-6524-4888-A16D-F3AF26CB4F49}"/>
              </a:ext>
            </a:extLst>
          </p:cNvPr>
          <p:cNvSpPr txBox="1"/>
          <p:nvPr/>
        </p:nvSpPr>
        <p:spPr>
          <a:xfrm>
            <a:off x="4115743" y="405018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42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7" name="文本框 146">
            <a:extLst>
              <a:ext uri="{FF2B5EF4-FFF2-40B4-BE49-F238E27FC236}">
                <a16:creationId xmlns:a16="http://schemas.microsoft.com/office/drawing/2014/main" id="{2EB0FF83-3C51-4EDD-BA9C-4BA2A542C85B}"/>
              </a:ext>
            </a:extLst>
          </p:cNvPr>
          <p:cNvSpPr txBox="1"/>
          <p:nvPr/>
        </p:nvSpPr>
        <p:spPr>
          <a:xfrm>
            <a:off x="4844747" y="405018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18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2AB7B811-7E4F-4044-ADDC-447E109CF1AD}"/>
              </a:ext>
            </a:extLst>
          </p:cNvPr>
          <p:cNvSpPr txBox="1"/>
          <p:nvPr/>
        </p:nvSpPr>
        <p:spPr>
          <a:xfrm>
            <a:off x="5520466" y="40501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A8AD091A-715E-417A-A339-052AAFF97A0B}"/>
              </a:ext>
            </a:extLst>
          </p:cNvPr>
          <p:cNvSpPr txBox="1"/>
          <p:nvPr/>
        </p:nvSpPr>
        <p:spPr>
          <a:xfrm>
            <a:off x="6067945" y="40501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50" name="流程图: 接点 149">
            <a:extLst>
              <a:ext uri="{FF2B5EF4-FFF2-40B4-BE49-F238E27FC236}">
                <a16:creationId xmlns:a16="http://schemas.microsoft.com/office/drawing/2014/main" id="{433E0197-AAF8-459D-8DAF-6D1F6B0867DE}"/>
              </a:ext>
            </a:extLst>
          </p:cNvPr>
          <p:cNvSpPr/>
          <p:nvPr/>
        </p:nvSpPr>
        <p:spPr>
          <a:xfrm>
            <a:off x="7330423" y="1961941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51" name="流程图: 接点 150">
            <a:extLst>
              <a:ext uri="{FF2B5EF4-FFF2-40B4-BE49-F238E27FC236}">
                <a16:creationId xmlns:a16="http://schemas.microsoft.com/office/drawing/2014/main" id="{D78B33AE-6212-4702-BDE1-AC368080EC18}"/>
              </a:ext>
            </a:extLst>
          </p:cNvPr>
          <p:cNvSpPr/>
          <p:nvPr/>
        </p:nvSpPr>
        <p:spPr>
          <a:xfrm>
            <a:off x="6987764" y="2725882"/>
            <a:ext cx="360000" cy="36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2" name="流程图: 接点 151">
            <a:extLst>
              <a:ext uri="{FF2B5EF4-FFF2-40B4-BE49-F238E27FC236}">
                <a16:creationId xmlns:a16="http://schemas.microsoft.com/office/drawing/2014/main" id="{1B05894B-2FEC-4102-946A-FD9FE0DEECF2}"/>
              </a:ext>
            </a:extLst>
          </p:cNvPr>
          <p:cNvSpPr/>
          <p:nvPr/>
        </p:nvSpPr>
        <p:spPr>
          <a:xfrm>
            <a:off x="7877851" y="2725882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53" name="流程图: 接点 152">
            <a:extLst>
              <a:ext uri="{FF2B5EF4-FFF2-40B4-BE49-F238E27FC236}">
                <a16:creationId xmlns:a16="http://schemas.microsoft.com/office/drawing/2014/main" id="{7F87FE9C-0964-4834-AD9E-CB64DC074A4B}"/>
              </a:ext>
            </a:extLst>
          </p:cNvPr>
          <p:cNvSpPr/>
          <p:nvPr/>
        </p:nvSpPr>
        <p:spPr>
          <a:xfrm>
            <a:off x="6623882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54" name="流程图: 接点 153">
            <a:extLst>
              <a:ext uri="{FF2B5EF4-FFF2-40B4-BE49-F238E27FC236}">
                <a16:creationId xmlns:a16="http://schemas.microsoft.com/office/drawing/2014/main" id="{3A30932C-BA9C-4B05-ADFE-416CD013E9E6}"/>
              </a:ext>
            </a:extLst>
          </p:cNvPr>
          <p:cNvSpPr/>
          <p:nvPr/>
        </p:nvSpPr>
        <p:spPr>
          <a:xfrm>
            <a:off x="7347764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55" name="流程图: 接点 154">
            <a:extLst>
              <a:ext uri="{FF2B5EF4-FFF2-40B4-BE49-F238E27FC236}">
                <a16:creationId xmlns:a16="http://schemas.microsoft.com/office/drawing/2014/main" id="{797CFF0E-C6EA-4159-BC48-C450707D313E}"/>
              </a:ext>
            </a:extLst>
          </p:cNvPr>
          <p:cNvSpPr/>
          <p:nvPr/>
        </p:nvSpPr>
        <p:spPr>
          <a:xfrm>
            <a:off x="7937111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56" name="流程图: 接点 155">
            <a:extLst>
              <a:ext uri="{FF2B5EF4-FFF2-40B4-BE49-F238E27FC236}">
                <a16:creationId xmlns:a16="http://schemas.microsoft.com/office/drawing/2014/main" id="{B36FA86A-4816-4C48-BB18-2492A2068D6A}"/>
              </a:ext>
            </a:extLst>
          </p:cNvPr>
          <p:cNvSpPr/>
          <p:nvPr/>
        </p:nvSpPr>
        <p:spPr>
          <a:xfrm>
            <a:off x="8472937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157" name="直接箭头连接符 156">
            <a:extLst>
              <a:ext uri="{FF2B5EF4-FFF2-40B4-BE49-F238E27FC236}">
                <a16:creationId xmlns:a16="http://schemas.microsoft.com/office/drawing/2014/main" id="{7616B78E-FE10-4FA4-A8DF-3BDA4C58C386}"/>
              </a:ext>
            </a:extLst>
          </p:cNvPr>
          <p:cNvCxnSpPr>
            <a:stCxn id="150" idx="3"/>
            <a:endCxn id="151" idx="0"/>
          </p:cNvCxnSpPr>
          <p:nvPr/>
        </p:nvCxnSpPr>
        <p:spPr>
          <a:xfrm flipH="1">
            <a:off x="7167764" y="2269220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箭头连接符 157">
            <a:extLst>
              <a:ext uri="{FF2B5EF4-FFF2-40B4-BE49-F238E27FC236}">
                <a16:creationId xmlns:a16="http://schemas.microsoft.com/office/drawing/2014/main" id="{C9B8E86D-C6FF-4F70-BF1B-E2274CC0C399}"/>
              </a:ext>
            </a:extLst>
          </p:cNvPr>
          <p:cNvCxnSpPr>
            <a:cxnSpLocks/>
            <a:stCxn id="150" idx="5"/>
            <a:endCxn id="152" idx="0"/>
          </p:cNvCxnSpPr>
          <p:nvPr/>
        </p:nvCxnSpPr>
        <p:spPr>
          <a:xfrm>
            <a:off x="7637702" y="2269220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箭头连接符 158">
            <a:extLst>
              <a:ext uri="{FF2B5EF4-FFF2-40B4-BE49-F238E27FC236}">
                <a16:creationId xmlns:a16="http://schemas.microsoft.com/office/drawing/2014/main" id="{617B1352-D26F-405C-90BF-86A74151F125}"/>
              </a:ext>
            </a:extLst>
          </p:cNvPr>
          <p:cNvCxnSpPr>
            <a:stCxn id="151" idx="3"/>
            <a:endCxn id="153" idx="0"/>
          </p:cNvCxnSpPr>
          <p:nvPr/>
        </p:nvCxnSpPr>
        <p:spPr>
          <a:xfrm flipH="1">
            <a:off x="6803882" y="3033161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箭头连接符 159">
            <a:extLst>
              <a:ext uri="{FF2B5EF4-FFF2-40B4-BE49-F238E27FC236}">
                <a16:creationId xmlns:a16="http://schemas.microsoft.com/office/drawing/2014/main" id="{4B121D97-E6F4-430E-8AC3-CE919416D112}"/>
              </a:ext>
            </a:extLst>
          </p:cNvPr>
          <p:cNvCxnSpPr>
            <a:stCxn id="151" idx="5"/>
            <a:endCxn id="154" idx="0"/>
          </p:cNvCxnSpPr>
          <p:nvPr/>
        </p:nvCxnSpPr>
        <p:spPr>
          <a:xfrm>
            <a:off x="7295043" y="3033161"/>
            <a:ext cx="232721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箭头连接符 160">
            <a:extLst>
              <a:ext uri="{FF2B5EF4-FFF2-40B4-BE49-F238E27FC236}">
                <a16:creationId xmlns:a16="http://schemas.microsoft.com/office/drawing/2014/main" id="{E0791FC6-1E21-4FBC-B87B-4596D68F88C1}"/>
              </a:ext>
            </a:extLst>
          </p:cNvPr>
          <p:cNvCxnSpPr>
            <a:stCxn id="152" idx="3"/>
            <a:endCxn id="154" idx="0"/>
          </p:cNvCxnSpPr>
          <p:nvPr/>
        </p:nvCxnSpPr>
        <p:spPr>
          <a:xfrm flipH="1">
            <a:off x="7527764" y="3033161"/>
            <a:ext cx="402808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箭头连接符 161">
            <a:extLst>
              <a:ext uri="{FF2B5EF4-FFF2-40B4-BE49-F238E27FC236}">
                <a16:creationId xmlns:a16="http://schemas.microsoft.com/office/drawing/2014/main" id="{59B3A3BD-EC4C-45D2-9A1B-7552333761D3}"/>
              </a:ext>
            </a:extLst>
          </p:cNvPr>
          <p:cNvCxnSpPr>
            <a:stCxn id="152" idx="4"/>
            <a:endCxn id="155" idx="0"/>
          </p:cNvCxnSpPr>
          <p:nvPr/>
        </p:nvCxnSpPr>
        <p:spPr>
          <a:xfrm>
            <a:off x="8057851" y="3085882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箭头连接符 162">
            <a:extLst>
              <a:ext uri="{FF2B5EF4-FFF2-40B4-BE49-F238E27FC236}">
                <a16:creationId xmlns:a16="http://schemas.microsoft.com/office/drawing/2014/main" id="{B9B40E95-93B9-4C49-AA96-D07B206BE5E6}"/>
              </a:ext>
            </a:extLst>
          </p:cNvPr>
          <p:cNvCxnSpPr>
            <a:stCxn id="152" idx="5"/>
            <a:endCxn id="156" idx="0"/>
          </p:cNvCxnSpPr>
          <p:nvPr/>
        </p:nvCxnSpPr>
        <p:spPr>
          <a:xfrm>
            <a:off x="8185130" y="3033161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文本框 163">
            <a:extLst>
              <a:ext uri="{FF2B5EF4-FFF2-40B4-BE49-F238E27FC236}">
                <a16:creationId xmlns:a16="http://schemas.microsoft.com/office/drawing/2014/main" id="{10959860-2FD4-45EE-92C2-551D6B1A59F8}"/>
              </a:ext>
            </a:extLst>
          </p:cNvPr>
          <p:cNvSpPr txBox="1"/>
          <p:nvPr/>
        </p:nvSpPr>
        <p:spPr>
          <a:xfrm>
            <a:off x="7678176" y="18910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37</a:t>
            </a:r>
            <a:endParaRPr lang="zh-CN" altLang="en-US" b="1" dirty="0"/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81B60871-28B7-49EA-8155-67758F440FA3}"/>
              </a:ext>
            </a:extLst>
          </p:cNvPr>
          <p:cNvSpPr txBox="1"/>
          <p:nvPr/>
        </p:nvSpPr>
        <p:spPr>
          <a:xfrm>
            <a:off x="8169506" y="255038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39</a:t>
            </a:r>
            <a:endParaRPr lang="zh-CN" altLang="en-US" b="1" dirty="0"/>
          </a:p>
        </p:txBody>
      </p:sp>
      <p:sp>
        <p:nvSpPr>
          <p:cNvPr id="167" name="文本框 166">
            <a:extLst>
              <a:ext uri="{FF2B5EF4-FFF2-40B4-BE49-F238E27FC236}">
                <a16:creationId xmlns:a16="http://schemas.microsoft.com/office/drawing/2014/main" id="{7B8E4015-CE0D-46EB-9999-0BA0396475B1}"/>
              </a:ext>
            </a:extLst>
          </p:cNvPr>
          <p:cNvSpPr txBox="1"/>
          <p:nvPr/>
        </p:nvSpPr>
        <p:spPr>
          <a:xfrm>
            <a:off x="6566039" y="40298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42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8" name="文本框 167">
            <a:extLst>
              <a:ext uri="{FF2B5EF4-FFF2-40B4-BE49-F238E27FC236}">
                <a16:creationId xmlns:a16="http://schemas.microsoft.com/office/drawing/2014/main" id="{5DECDC6C-1B17-4B82-B90E-7D22ACEFFF2C}"/>
              </a:ext>
            </a:extLst>
          </p:cNvPr>
          <p:cNvSpPr txBox="1"/>
          <p:nvPr/>
        </p:nvSpPr>
        <p:spPr>
          <a:xfrm>
            <a:off x="7295043" y="40298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18</a:t>
            </a:r>
            <a:endParaRPr lang="zh-CN" altLang="en-US" b="1" dirty="0"/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D8EA5038-5218-4F9F-87E7-5503C8D9B19A}"/>
              </a:ext>
            </a:extLst>
          </p:cNvPr>
          <p:cNvSpPr txBox="1"/>
          <p:nvPr/>
        </p:nvSpPr>
        <p:spPr>
          <a:xfrm>
            <a:off x="7970762" y="40298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6</a:t>
            </a:r>
            <a:endParaRPr lang="zh-CN" altLang="en-US" b="1" dirty="0"/>
          </a:p>
        </p:txBody>
      </p:sp>
      <p:sp>
        <p:nvSpPr>
          <p:cNvPr id="170" name="文本框 169">
            <a:extLst>
              <a:ext uri="{FF2B5EF4-FFF2-40B4-BE49-F238E27FC236}">
                <a16:creationId xmlns:a16="http://schemas.microsoft.com/office/drawing/2014/main" id="{984F76A8-5205-4ABA-A9FE-2FF9DDFB0976}"/>
              </a:ext>
            </a:extLst>
          </p:cNvPr>
          <p:cNvSpPr txBox="1"/>
          <p:nvPr/>
        </p:nvSpPr>
        <p:spPr>
          <a:xfrm>
            <a:off x="8518241" y="40298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6</a:t>
            </a:r>
            <a:endParaRPr lang="zh-CN" altLang="en-US" b="1" dirty="0"/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3637B6A8-AAB4-4B4B-A49E-F7A656D51D51}"/>
              </a:ext>
            </a:extLst>
          </p:cNvPr>
          <p:cNvSpPr txBox="1"/>
          <p:nvPr/>
        </p:nvSpPr>
        <p:spPr>
          <a:xfrm>
            <a:off x="4235200" y="4747687"/>
            <a:ext cx="204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Running Example</a:t>
            </a:r>
            <a:endParaRPr lang="zh-CN" altLang="en-US" dirty="0"/>
          </a:p>
        </p:txBody>
      </p:sp>
      <p:sp>
        <p:nvSpPr>
          <p:cNvPr id="172" name="文本框 171">
            <a:extLst>
              <a:ext uri="{FF2B5EF4-FFF2-40B4-BE49-F238E27FC236}">
                <a16:creationId xmlns:a16="http://schemas.microsoft.com/office/drawing/2014/main" id="{C92532A7-713D-4444-8EA4-A2B6A00748A5}"/>
              </a:ext>
            </a:extLst>
          </p:cNvPr>
          <p:cNvSpPr txBox="1"/>
          <p:nvPr/>
        </p:nvSpPr>
        <p:spPr>
          <a:xfrm>
            <a:off x="6928537" y="4743739"/>
            <a:ext cx="158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Marginal Gain</a:t>
            </a:r>
            <a:endParaRPr lang="zh-CN" altLang="en-US" dirty="0"/>
          </a:p>
        </p:txBody>
      </p:sp>
      <p:cxnSp>
        <p:nvCxnSpPr>
          <p:cNvPr id="173" name="直接箭头连接符 172">
            <a:extLst>
              <a:ext uri="{FF2B5EF4-FFF2-40B4-BE49-F238E27FC236}">
                <a16:creationId xmlns:a16="http://schemas.microsoft.com/office/drawing/2014/main" id="{C73E1A35-D52B-4988-B166-28B8E653642E}"/>
              </a:ext>
            </a:extLst>
          </p:cNvPr>
          <p:cNvCxnSpPr>
            <a:stCxn id="130" idx="6"/>
            <a:endCxn id="131" idx="2"/>
          </p:cNvCxnSpPr>
          <p:nvPr/>
        </p:nvCxnSpPr>
        <p:spPr>
          <a:xfrm>
            <a:off x="4897468" y="2926224"/>
            <a:ext cx="530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箭头连接符 173">
            <a:extLst>
              <a:ext uri="{FF2B5EF4-FFF2-40B4-BE49-F238E27FC236}">
                <a16:creationId xmlns:a16="http://schemas.microsoft.com/office/drawing/2014/main" id="{98DBFAC8-D74C-4EB0-A756-423CB3E774B7}"/>
              </a:ext>
            </a:extLst>
          </p:cNvPr>
          <p:cNvCxnSpPr>
            <a:stCxn id="151" idx="6"/>
            <a:endCxn id="152" idx="2"/>
          </p:cNvCxnSpPr>
          <p:nvPr/>
        </p:nvCxnSpPr>
        <p:spPr>
          <a:xfrm>
            <a:off x="7347764" y="2905882"/>
            <a:ext cx="530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6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Greedy+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2" y="2073587"/>
            <a:ext cx="3618563" cy="3518743"/>
          </a:xfrm>
        </p:spPr>
        <p:txBody>
          <a:bodyPr>
            <a:normAutofit/>
          </a:bodyPr>
          <a:lstStyle/>
          <a:p>
            <a:r>
              <a:rPr lang="en-US" altLang="zh-CN" dirty="0"/>
              <a:t>Marginal Gain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L</a:t>
            </a:r>
          </a:p>
          <a:p>
            <a:r>
              <a:rPr lang="en-US" altLang="zh-CN" dirty="0"/>
              <a:t>Add maximum marginal gain into S greedily.</a:t>
            </a:r>
          </a:p>
        </p:txBody>
      </p:sp>
      <p:pic>
        <p:nvPicPr>
          <p:cNvPr id="72" name="图片 71">
            <a:extLst>
              <a:ext uri="{FF2B5EF4-FFF2-40B4-BE49-F238E27FC236}">
                <a16:creationId xmlns:a16="http://schemas.microsoft.com/office/drawing/2014/main" id="{4365E4F8-FCCA-4C37-BED3-4B622EE9D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71" y="2567674"/>
            <a:ext cx="3200104" cy="358673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760F6B13-49BD-4E88-A035-0B1855F48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59" y="3642499"/>
            <a:ext cx="1468848" cy="381385"/>
          </a:xfrm>
          <a:prstGeom prst="rect">
            <a:avLst/>
          </a:prstGeom>
        </p:spPr>
      </p:pic>
      <p:sp>
        <p:nvSpPr>
          <p:cNvPr id="129" name="流程图: 接点 128">
            <a:extLst>
              <a:ext uri="{FF2B5EF4-FFF2-40B4-BE49-F238E27FC236}">
                <a16:creationId xmlns:a16="http://schemas.microsoft.com/office/drawing/2014/main" id="{7968F10E-B987-4A65-A7E3-B42B8A01966F}"/>
              </a:ext>
            </a:extLst>
          </p:cNvPr>
          <p:cNvSpPr/>
          <p:nvPr/>
        </p:nvSpPr>
        <p:spPr>
          <a:xfrm>
            <a:off x="4880127" y="198228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30" name="流程图: 接点 129">
            <a:extLst>
              <a:ext uri="{FF2B5EF4-FFF2-40B4-BE49-F238E27FC236}">
                <a16:creationId xmlns:a16="http://schemas.microsoft.com/office/drawing/2014/main" id="{B78FBC41-A28B-44F2-8E7B-9D83963E5A5D}"/>
              </a:ext>
            </a:extLst>
          </p:cNvPr>
          <p:cNvSpPr/>
          <p:nvPr/>
        </p:nvSpPr>
        <p:spPr>
          <a:xfrm>
            <a:off x="4537468" y="2746224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31" name="流程图: 接点 130">
            <a:extLst>
              <a:ext uri="{FF2B5EF4-FFF2-40B4-BE49-F238E27FC236}">
                <a16:creationId xmlns:a16="http://schemas.microsoft.com/office/drawing/2014/main" id="{7F348DCC-4C67-4C34-9089-2A612CE50D3F}"/>
              </a:ext>
            </a:extLst>
          </p:cNvPr>
          <p:cNvSpPr/>
          <p:nvPr/>
        </p:nvSpPr>
        <p:spPr>
          <a:xfrm>
            <a:off x="5427555" y="2746224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32" name="流程图: 接点 131">
            <a:extLst>
              <a:ext uri="{FF2B5EF4-FFF2-40B4-BE49-F238E27FC236}">
                <a16:creationId xmlns:a16="http://schemas.microsoft.com/office/drawing/2014/main" id="{221FC7C7-0B5A-4838-9D89-08143125AAB5}"/>
              </a:ext>
            </a:extLst>
          </p:cNvPr>
          <p:cNvSpPr/>
          <p:nvPr/>
        </p:nvSpPr>
        <p:spPr>
          <a:xfrm>
            <a:off x="4173586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33" name="流程图: 接点 132">
            <a:extLst>
              <a:ext uri="{FF2B5EF4-FFF2-40B4-BE49-F238E27FC236}">
                <a16:creationId xmlns:a16="http://schemas.microsoft.com/office/drawing/2014/main" id="{706CA2ED-2856-40F7-97EA-AA1AB8309292}"/>
              </a:ext>
            </a:extLst>
          </p:cNvPr>
          <p:cNvSpPr/>
          <p:nvPr/>
        </p:nvSpPr>
        <p:spPr>
          <a:xfrm>
            <a:off x="4897468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34" name="流程图: 接点 133">
            <a:extLst>
              <a:ext uri="{FF2B5EF4-FFF2-40B4-BE49-F238E27FC236}">
                <a16:creationId xmlns:a16="http://schemas.microsoft.com/office/drawing/2014/main" id="{8B5648EF-5507-4B0B-8883-BEA4FA55B40C}"/>
              </a:ext>
            </a:extLst>
          </p:cNvPr>
          <p:cNvSpPr/>
          <p:nvPr/>
        </p:nvSpPr>
        <p:spPr>
          <a:xfrm>
            <a:off x="5486815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35" name="流程图: 接点 134">
            <a:extLst>
              <a:ext uri="{FF2B5EF4-FFF2-40B4-BE49-F238E27FC236}">
                <a16:creationId xmlns:a16="http://schemas.microsoft.com/office/drawing/2014/main" id="{1AE66107-8503-4547-8125-BE7DA6636469}"/>
              </a:ext>
            </a:extLst>
          </p:cNvPr>
          <p:cNvSpPr/>
          <p:nvPr/>
        </p:nvSpPr>
        <p:spPr>
          <a:xfrm>
            <a:off x="6022641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136" name="直接箭头连接符 135">
            <a:extLst>
              <a:ext uri="{FF2B5EF4-FFF2-40B4-BE49-F238E27FC236}">
                <a16:creationId xmlns:a16="http://schemas.microsoft.com/office/drawing/2014/main" id="{DDADA886-0193-49EE-823D-D6AF55038016}"/>
              </a:ext>
            </a:extLst>
          </p:cNvPr>
          <p:cNvCxnSpPr>
            <a:stCxn id="129" idx="3"/>
            <a:endCxn id="130" idx="0"/>
          </p:cNvCxnSpPr>
          <p:nvPr/>
        </p:nvCxnSpPr>
        <p:spPr>
          <a:xfrm flipH="1">
            <a:off x="4717468" y="2289562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箭头连接符 136">
            <a:extLst>
              <a:ext uri="{FF2B5EF4-FFF2-40B4-BE49-F238E27FC236}">
                <a16:creationId xmlns:a16="http://schemas.microsoft.com/office/drawing/2014/main" id="{EB8F3517-CBD4-4BD7-ACD4-1560BD220FF3}"/>
              </a:ext>
            </a:extLst>
          </p:cNvPr>
          <p:cNvCxnSpPr>
            <a:cxnSpLocks/>
            <a:stCxn id="129" idx="5"/>
            <a:endCxn id="131" idx="0"/>
          </p:cNvCxnSpPr>
          <p:nvPr/>
        </p:nvCxnSpPr>
        <p:spPr>
          <a:xfrm>
            <a:off x="5187406" y="2289562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>
            <a:stCxn id="130" idx="3"/>
            <a:endCxn id="132" idx="0"/>
          </p:cNvCxnSpPr>
          <p:nvPr/>
        </p:nvCxnSpPr>
        <p:spPr>
          <a:xfrm flipH="1">
            <a:off x="4353586" y="3053503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箭头连接符 138">
            <a:extLst>
              <a:ext uri="{FF2B5EF4-FFF2-40B4-BE49-F238E27FC236}">
                <a16:creationId xmlns:a16="http://schemas.microsoft.com/office/drawing/2014/main" id="{D642A567-33B1-4333-8969-8A02EC907947}"/>
              </a:ext>
            </a:extLst>
          </p:cNvPr>
          <p:cNvCxnSpPr>
            <a:stCxn id="130" idx="5"/>
            <a:endCxn id="133" idx="0"/>
          </p:cNvCxnSpPr>
          <p:nvPr/>
        </p:nvCxnSpPr>
        <p:spPr>
          <a:xfrm>
            <a:off x="4844747" y="3053503"/>
            <a:ext cx="232721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箭头连接符 139">
            <a:extLst>
              <a:ext uri="{FF2B5EF4-FFF2-40B4-BE49-F238E27FC236}">
                <a16:creationId xmlns:a16="http://schemas.microsoft.com/office/drawing/2014/main" id="{797B5EFB-6395-4BD0-BF9F-BBE05716346D}"/>
              </a:ext>
            </a:extLst>
          </p:cNvPr>
          <p:cNvCxnSpPr>
            <a:stCxn id="131" idx="3"/>
            <a:endCxn id="133" idx="0"/>
          </p:cNvCxnSpPr>
          <p:nvPr/>
        </p:nvCxnSpPr>
        <p:spPr>
          <a:xfrm flipH="1">
            <a:off x="5077468" y="3053503"/>
            <a:ext cx="402808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箭头连接符 140">
            <a:extLst>
              <a:ext uri="{FF2B5EF4-FFF2-40B4-BE49-F238E27FC236}">
                <a16:creationId xmlns:a16="http://schemas.microsoft.com/office/drawing/2014/main" id="{4B2CFE71-4107-4E75-918D-08DFFC5B5949}"/>
              </a:ext>
            </a:extLst>
          </p:cNvPr>
          <p:cNvCxnSpPr>
            <a:stCxn id="131" idx="4"/>
            <a:endCxn id="134" idx="0"/>
          </p:cNvCxnSpPr>
          <p:nvPr/>
        </p:nvCxnSpPr>
        <p:spPr>
          <a:xfrm>
            <a:off x="5607555" y="3106224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箭头连接符 141">
            <a:extLst>
              <a:ext uri="{FF2B5EF4-FFF2-40B4-BE49-F238E27FC236}">
                <a16:creationId xmlns:a16="http://schemas.microsoft.com/office/drawing/2014/main" id="{51027386-27A6-4FE0-A93C-63C0590FC877}"/>
              </a:ext>
            </a:extLst>
          </p:cNvPr>
          <p:cNvCxnSpPr>
            <a:stCxn id="131" idx="5"/>
            <a:endCxn id="135" idx="0"/>
          </p:cNvCxnSpPr>
          <p:nvPr/>
        </p:nvCxnSpPr>
        <p:spPr>
          <a:xfrm>
            <a:off x="5734834" y="3053503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文本框 142">
            <a:extLst>
              <a:ext uri="{FF2B5EF4-FFF2-40B4-BE49-F238E27FC236}">
                <a16:creationId xmlns:a16="http://schemas.microsoft.com/office/drawing/2014/main" id="{A419F8C5-19E8-4350-ADFB-CA31F09CF691}"/>
              </a:ext>
            </a:extLst>
          </p:cNvPr>
          <p:cNvSpPr txBox="1"/>
          <p:nvPr/>
        </p:nvSpPr>
        <p:spPr>
          <a:xfrm>
            <a:off x="5227880" y="19114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030A02D3-CD90-43CE-9DB3-AF9CC1DAAC18}"/>
              </a:ext>
            </a:extLst>
          </p:cNvPr>
          <p:cNvSpPr txBox="1"/>
          <p:nvPr/>
        </p:nvSpPr>
        <p:spPr>
          <a:xfrm>
            <a:off x="4799942" y="25707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5" name="文本框 144">
            <a:extLst>
              <a:ext uri="{FF2B5EF4-FFF2-40B4-BE49-F238E27FC236}">
                <a16:creationId xmlns:a16="http://schemas.microsoft.com/office/drawing/2014/main" id="{C2BC70D0-2796-4579-91CF-D33135ED3B2F}"/>
              </a:ext>
            </a:extLst>
          </p:cNvPr>
          <p:cNvSpPr txBox="1"/>
          <p:nvPr/>
        </p:nvSpPr>
        <p:spPr>
          <a:xfrm>
            <a:off x="5701689" y="255798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669276F2-6524-4888-A16D-F3AF26CB4F49}"/>
              </a:ext>
            </a:extLst>
          </p:cNvPr>
          <p:cNvSpPr txBox="1"/>
          <p:nvPr/>
        </p:nvSpPr>
        <p:spPr>
          <a:xfrm>
            <a:off x="4115743" y="405018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42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7" name="文本框 146">
            <a:extLst>
              <a:ext uri="{FF2B5EF4-FFF2-40B4-BE49-F238E27FC236}">
                <a16:creationId xmlns:a16="http://schemas.microsoft.com/office/drawing/2014/main" id="{2EB0FF83-3C51-4EDD-BA9C-4BA2A542C85B}"/>
              </a:ext>
            </a:extLst>
          </p:cNvPr>
          <p:cNvSpPr txBox="1"/>
          <p:nvPr/>
        </p:nvSpPr>
        <p:spPr>
          <a:xfrm>
            <a:off x="4844747" y="405018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18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2AB7B811-7E4F-4044-ADDC-447E109CF1AD}"/>
              </a:ext>
            </a:extLst>
          </p:cNvPr>
          <p:cNvSpPr txBox="1"/>
          <p:nvPr/>
        </p:nvSpPr>
        <p:spPr>
          <a:xfrm>
            <a:off x="5520466" y="40501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A8AD091A-715E-417A-A339-052AAFF97A0B}"/>
              </a:ext>
            </a:extLst>
          </p:cNvPr>
          <p:cNvSpPr txBox="1"/>
          <p:nvPr/>
        </p:nvSpPr>
        <p:spPr>
          <a:xfrm>
            <a:off x="6067945" y="40501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50" name="流程图: 接点 149">
            <a:extLst>
              <a:ext uri="{FF2B5EF4-FFF2-40B4-BE49-F238E27FC236}">
                <a16:creationId xmlns:a16="http://schemas.microsoft.com/office/drawing/2014/main" id="{433E0197-AAF8-459D-8DAF-6D1F6B0867DE}"/>
              </a:ext>
            </a:extLst>
          </p:cNvPr>
          <p:cNvSpPr/>
          <p:nvPr/>
        </p:nvSpPr>
        <p:spPr>
          <a:xfrm>
            <a:off x="7330423" y="1961941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51" name="流程图: 接点 150">
            <a:extLst>
              <a:ext uri="{FF2B5EF4-FFF2-40B4-BE49-F238E27FC236}">
                <a16:creationId xmlns:a16="http://schemas.microsoft.com/office/drawing/2014/main" id="{D78B33AE-6212-4702-BDE1-AC368080EC18}"/>
              </a:ext>
            </a:extLst>
          </p:cNvPr>
          <p:cNvSpPr/>
          <p:nvPr/>
        </p:nvSpPr>
        <p:spPr>
          <a:xfrm>
            <a:off x="6987764" y="2725882"/>
            <a:ext cx="360000" cy="36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2" name="流程图: 接点 151">
            <a:extLst>
              <a:ext uri="{FF2B5EF4-FFF2-40B4-BE49-F238E27FC236}">
                <a16:creationId xmlns:a16="http://schemas.microsoft.com/office/drawing/2014/main" id="{1B05894B-2FEC-4102-946A-FD9FE0DEECF2}"/>
              </a:ext>
            </a:extLst>
          </p:cNvPr>
          <p:cNvSpPr/>
          <p:nvPr/>
        </p:nvSpPr>
        <p:spPr>
          <a:xfrm>
            <a:off x="7877851" y="2725882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53" name="流程图: 接点 152">
            <a:extLst>
              <a:ext uri="{FF2B5EF4-FFF2-40B4-BE49-F238E27FC236}">
                <a16:creationId xmlns:a16="http://schemas.microsoft.com/office/drawing/2014/main" id="{7F87FE9C-0964-4834-AD9E-CB64DC074A4B}"/>
              </a:ext>
            </a:extLst>
          </p:cNvPr>
          <p:cNvSpPr/>
          <p:nvPr/>
        </p:nvSpPr>
        <p:spPr>
          <a:xfrm>
            <a:off x="6623882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54" name="流程图: 接点 153">
            <a:extLst>
              <a:ext uri="{FF2B5EF4-FFF2-40B4-BE49-F238E27FC236}">
                <a16:creationId xmlns:a16="http://schemas.microsoft.com/office/drawing/2014/main" id="{3A30932C-BA9C-4B05-ADFE-416CD013E9E6}"/>
              </a:ext>
            </a:extLst>
          </p:cNvPr>
          <p:cNvSpPr/>
          <p:nvPr/>
        </p:nvSpPr>
        <p:spPr>
          <a:xfrm>
            <a:off x="7347764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55" name="流程图: 接点 154">
            <a:extLst>
              <a:ext uri="{FF2B5EF4-FFF2-40B4-BE49-F238E27FC236}">
                <a16:creationId xmlns:a16="http://schemas.microsoft.com/office/drawing/2014/main" id="{797CFF0E-C6EA-4159-BC48-C450707D313E}"/>
              </a:ext>
            </a:extLst>
          </p:cNvPr>
          <p:cNvSpPr/>
          <p:nvPr/>
        </p:nvSpPr>
        <p:spPr>
          <a:xfrm>
            <a:off x="7937111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56" name="流程图: 接点 155">
            <a:extLst>
              <a:ext uri="{FF2B5EF4-FFF2-40B4-BE49-F238E27FC236}">
                <a16:creationId xmlns:a16="http://schemas.microsoft.com/office/drawing/2014/main" id="{B36FA86A-4816-4C48-BB18-2492A2068D6A}"/>
              </a:ext>
            </a:extLst>
          </p:cNvPr>
          <p:cNvSpPr/>
          <p:nvPr/>
        </p:nvSpPr>
        <p:spPr>
          <a:xfrm>
            <a:off x="8472937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157" name="直接箭头连接符 156">
            <a:extLst>
              <a:ext uri="{FF2B5EF4-FFF2-40B4-BE49-F238E27FC236}">
                <a16:creationId xmlns:a16="http://schemas.microsoft.com/office/drawing/2014/main" id="{7616B78E-FE10-4FA4-A8DF-3BDA4C58C386}"/>
              </a:ext>
            </a:extLst>
          </p:cNvPr>
          <p:cNvCxnSpPr>
            <a:stCxn id="150" idx="3"/>
            <a:endCxn id="151" idx="0"/>
          </p:cNvCxnSpPr>
          <p:nvPr/>
        </p:nvCxnSpPr>
        <p:spPr>
          <a:xfrm flipH="1">
            <a:off x="7167764" y="2269220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箭头连接符 157">
            <a:extLst>
              <a:ext uri="{FF2B5EF4-FFF2-40B4-BE49-F238E27FC236}">
                <a16:creationId xmlns:a16="http://schemas.microsoft.com/office/drawing/2014/main" id="{C9B8E86D-C6FF-4F70-BF1B-E2274CC0C399}"/>
              </a:ext>
            </a:extLst>
          </p:cNvPr>
          <p:cNvCxnSpPr>
            <a:cxnSpLocks/>
            <a:stCxn id="150" idx="5"/>
            <a:endCxn id="152" idx="0"/>
          </p:cNvCxnSpPr>
          <p:nvPr/>
        </p:nvCxnSpPr>
        <p:spPr>
          <a:xfrm>
            <a:off x="7637702" y="2269220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箭头连接符 158">
            <a:extLst>
              <a:ext uri="{FF2B5EF4-FFF2-40B4-BE49-F238E27FC236}">
                <a16:creationId xmlns:a16="http://schemas.microsoft.com/office/drawing/2014/main" id="{617B1352-D26F-405C-90BF-86A74151F125}"/>
              </a:ext>
            </a:extLst>
          </p:cNvPr>
          <p:cNvCxnSpPr>
            <a:stCxn id="151" idx="3"/>
            <a:endCxn id="153" idx="0"/>
          </p:cNvCxnSpPr>
          <p:nvPr/>
        </p:nvCxnSpPr>
        <p:spPr>
          <a:xfrm flipH="1">
            <a:off x="6803882" y="3033161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箭头连接符 159">
            <a:extLst>
              <a:ext uri="{FF2B5EF4-FFF2-40B4-BE49-F238E27FC236}">
                <a16:creationId xmlns:a16="http://schemas.microsoft.com/office/drawing/2014/main" id="{4B121D97-E6F4-430E-8AC3-CE919416D112}"/>
              </a:ext>
            </a:extLst>
          </p:cNvPr>
          <p:cNvCxnSpPr>
            <a:stCxn id="151" idx="5"/>
            <a:endCxn id="154" idx="0"/>
          </p:cNvCxnSpPr>
          <p:nvPr/>
        </p:nvCxnSpPr>
        <p:spPr>
          <a:xfrm>
            <a:off x="7295043" y="3033161"/>
            <a:ext cx="232721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箭头连接符 160">
            <a:extLst>
              <a:ext uri="{FF2B5EF4-FFF2-40B4-BE49-F238E27FC236}">
                <a16:creationId xmlns:a16="http://schemas.microsoft.com/office/drawing/2014/main" id="{E0791FC6-1E21-4FBC-B87B-4596D68F88C1}"/>
              </a:ext>
            </a:extLst>
          </p:cNvPr>
          <p:cNvCxnSpPr>
            <a:stCxn id="152" idx="3"/>
            <a:endCxn id="154" idx="0"/>
          </p:cNvCxnSpPr>
          <p:nvPr/>
        </p:nvCxnSpPr>
        <p:spPr>
          <a:xfrm flipH="1">
            <a:off x="7527764" y="3033161"/>
            <a:ext cx="402808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箭头连接符 161">
            <a:extLst>
              <a:ext uri="{FF2B5EF4-FFF2-40B4-BE49-F238E27FC236}">
                <a16:creationId xmlns:a16="http://schemas.microsoft.com/office/drawing/2014/main" id="{59B3A3BD-EC4C-45D2-9A1B-7552333761D3}"/>
              </a:ext>
            </a:extLst>
          </p:cNvPr>
          <p:cNvCxnSpPr>
            <a:stCxn id="152" idx="4"/>
            <a:endCxn id="155" idx="0"/>
          </p:cNvCxnSpPr>
          <p:nvPr/>
        </p:nvCxnSpPr>
        <p:spPr>
          <a:xfrm>
            <a:off x="8057851" y="3085882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箭头连接符 162">
            <a:extLst>
              <a:ext uri="{FF2B5EF4-FFF2-40B4-BE49-F238E27FC236}">
                <a16:creationId xmlns:a16="http://schemas.microsoft.com/office/drawing/2014/main" id="{B9B40E95-93B9-4C49-AA96-D07B206BE5E6}"/>
              </a:ext>
            </a:extLst>
          </p:cNvPr>
          <p:cNvCxnSpPr>
            <a:stCxn id="152" idx="5"/>
            <a:endCxn id="156" idx="0"/>
          </p:cNvCxnSpPr>
          <p:nvPr/>
        </p:nvCxnSpPr>
        <p:spPr>
          <a:xfrm>
            <a:off x="8185130" y="3033161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文本框 163">
            <a:extLst>
              <a:ext uri="{FF2B5EF4-FFF2-40B4-BE49-F238E27FC236}">
                <a16:creationId xmlns:a16="http://schemas.microsoft.com/office/drawing/2014/main" id="{10959860-2FD4-45EE-92C2-551D6B1A59F8}"/>
              </a:ext>
            </a:extLst>
          </p:cNvPr>
          <p:cNvSpPr txBox="1"/>
          <p:nvPr/>
        </p:nvSpPr>
        <p:spPr>
          <a:xfrm>
            <a:off x="7678176" y="18910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37</a:t>
            </a:r>
            <a:endParaRPr lang="zh-CN" altLang="en-US" b="1" dirty="0"/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81B60871-28B7-49EA-8155-67758F440FA3}"/>
              </a:ext>
            </a:extLst>
          </p:cNvPr>
          <p:cNvSpPr txBox="1"/>
          <p:nvPr/>
        </p:nvSpPr>
        <p:spPr>
          <a:xfrm>
            <a:off x="8169506" y="255038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39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7" name="文本框 166">
            <a:extLst>
              <a:ext uri="{FF2B5EF4-FFF2-40B4-BE49-F238E27FC236}">
                <a16:creationId xmlns:a16="http://schemas.microsoft.com/office/drawing/2014/main" id="{7B8E4015-CE0D-46EB-9999-0BA0396475B1}"/>
              </a:ext>
            </a:extLst>
          </p:cNvPr>
          <p:cNvSpPr txBox="1"/>
          <p:nvPr/>
        </p:nvSpPr>
        <p:spPr>
          <a:xfrm>
            <a:off x="6566039" y="40298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21</a:t>
            </a:r>
            <a:endParaRPr lang="zh-CN" altLang="en-US" b="1" dirty="0"/>
          </a:p>
        </p:txBody>
      </p:sp>
      <p:sp>
        <p:nvSpPr>
          <p:cNvPr id="168" name="文本框 167">
            <a:extLst>
              <a:ext uri="{FF2B5EF4-FFF2-40B4-BE49-F238E27FC236}">
                <a16:creationId xmlns:a16="http://schemas.microsoft.com/office/drawing/2014/main" id="{5DECDC6C-1B17-4B82-B90E-7D22ACEFFF2C}"/>
              </a:ext>
            </a:extLst>
          </p:cNvPr>
          <p:cNvSpPr txBox="1"/>
          <p:nvPr/>
        </p:nvSpPr>
        <p:spPr>
          <a:xfrm>
            <a:off x="7295043" y="40298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18</a:t>
            </a:r>
            <a:endParaRPr lang="zh-CN" altLang="en-US" b="1" dirty="0"/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D8EA5038-5218-4F9F-87E7-5503C8D9B19A}"/>
              </a:ext>
            </a:extLst>
          </p:cNvPr>
          <p:cNvSpPr txBox="1"/>
          <p:nvPr/>
        </p:nvSpPr>
        <p:spPr>
          <a:xfrm>
            <a:off x="7970762" y="40298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6</a:t>
            </a:r>
            <a:endParaRPr lang="zh-CN" altLang="en-US" b="1" dirty="0"/>
          </a:p>
        </p:txBody>
      </p:sp>
      <p:sp>
        <p:nvSpPr>
          <p:cNvPr id="170" name="文本框 169">
            <a:extLst>
              <a:ext uri="{FF2B5EF4-FFF2-40B4-BE49-F238E27FC236}">
                <a16:creationId xmlns:a16="http://schemas.microsoft.com/office/drawing/2014/main" id="{984F76A8-5205-4ABA-A9FE-2FF9DDFB0976}"/>
              </a:ext>
            </a:extLst>
          </p:cNvPr>
          <p:cNvSpPr txBox="1"/>
          <p:nvPr/>
        </p:nvSpPr>
        <p:spPr>
          <a:xfrm>
            <a:off x="8518241" y="40298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6</a:t>
            </a:r>
            <a:endParaRPr lang="zh-CN" altLang="en-US" b="1" dirty="0"/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3637B6A8-AAB4-4B4B-A49E-F7A656D51D51}"/>
              </a:ext>
            </a:extLst>
          </p:cNvPr>
          <p:cNvSpPr txBox="1"/>
          <p:nvPr/>
        </p:nvSpPr>
        <p:spPr>
          <a:xfrm>
            <a:off x="4235200" y="4747687"/>
            <a:ext cx="204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Running Example</a:t>
            </a:r>
            <a:endParaRPr lang="zh-CN" altLang="en-US" dirty="0"/>
          </a:p>
        </p:txBody>
      </p:sp>
      <p:sp>
        <p:nvSpPr>
          <p:cNvPr id="172" name="文本框 171">
            <a:extLst>
              <a:ext uri="{FF2B5EF4-FFF2-40B4-BE49-F238E27FC236}">
                <a16:creationId xmlns:a16="http://schemas.microsoft.com/office/drawing/2014/main" id="{C92532A7-713D-4444-8EA4-A2B6A00748A5}"/>
              </a:ext>
            </a:extLst>
          </p:cNvPr>
          <p:cNvSpPr txBox="1"/>
          <p:nvPr/>
        </p:nvSpPr>
        <p:spPr>
          <a:xfrm>
            <a:off x="6928537" y="4743739"/>
            <a:ext cx="158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Marginal Gain</a:t>
            </a:r>
            <a:endParaRPr lang="zh-CN" altLang="en-US" dirty="0"/>
          </a:p>
        </p:txBody>
      </p:sp>
      <p:cxnSp>
        <p:nvCxnSpPr>
          <p:cNvPr id="173" name="直接箭头连接符 172">
            <a:extLst>
              <a:ext uri="{FF2B5EF4-FFF2-40B4-BE49-F238E27FC236}">
                <a16:creationId xmlns:a16="http://schemas.microsoft.com/office/drawing/2014/main" id="{C73E1A35-D52B-4988-B166-28B8E653642E}"/>
              </a:ext>
            </a:extLst>
          </p:cNvPr>
          <p:cNvCxnSpPr>
            <a:stCxn id="130" idx="6"/>
            <a:endCxn id="131" idx="2"/>
          </p:cNvCxnSpPr>
          <p:nvPr/>
        </p:nvCxnSpPr>
        <p:spPr>
          <a:xfrm>
            <a:off x="4897468" y="2926224"/>
            <a:ext cx="530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箭头连接符 173">
            <a:extLst>
              <a:ext uri="{FF2B5EF4-FFF2-40B4-BE49-F238E27FC236}">
                <a16:creationId xmlns:a16="http://schemas.microsoft.com/office/drawing/2014/main" id="{98DBFAC8-D74C-4EB0-A756-423CB3E774B7}"/>
              </a:ext>
            </a:extLst>
          </p:cNvPr>
          <p:cNvCxnSpPr>
            <a:stCxn id="151" idx="6"/>
            <a:endCxn id="152" idx="2"/>
          </p:cNvCxnSpPr>
          <p:nvPr/>
        </p:nvCxnSpPr>
        <p:spPr>
          <a:xfrm>
            <a:off x="7347764" y="2905882"/>
            <a:ext cx="530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05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Greedy+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2" y="2073587"/>
            <a:ext cx="3618563" cy="3518743"/>
          </a:xfrm>
        </p:spPr>
        <p:txBody>
          <a:bodyPr>
            <a:normAutofit/>
          </a:bodyPr>
          <a:lstStyle/>
          <a:p>
            <a:r>
              <a:rPr lang="en-US" altLang="zh-CN" dirty="0"/>
              <a:t>Marginal Gain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L</a:t>
            </a:r>
          </a:p>
          <a:p>
            <a:r>
              <a:rPr lang="en-US" altLang="zh-CN" dirty="0"/>
              <a:t>Add maximum marginal gain into S greedily.</a:t>
            </a:r>
          </a:p>
        </p:txBody>
      </p:sp>
      <p:pic>
        <p:nvPicPr>
          <p:cNvPr id="72" name="图片 71">
            <a:extLst>
              <a:ext uri="{FF2B5EF4-FFF2-40B4-BE49-F238E27FC236}">
                <a16:creationId xmlns:a16="http://schemas.microsoft.com/office/drawing/2014/main" id="{4365E4F8-FCCA-4C37-BED3-4B622EE9D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71" y="2567674"/>
            <a:ext cx="3200104" cy="358673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760F6B13-49BD-4E88-A035-0B1855F48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59" y="3642499"/>
            <a:ext cx="1468848" cy="381385"/>
          </a:xfrm>
          <a:prstGeom prst="rect">
            <a:avLst/>
          </a:prstGeom>
        </p:spPr>
      </p:pic>
      <p:sp>
        <p:nvSpPr>
          <p:cNvPr id="129" name="流程图: 接点 128">
            <a:extLst>
              <a:ext uri="{FF2B5EF4-FFF2-40B4-BE49-F238E27FC236}">
                <a16:creationId xmlns:a16="http://schemas.microsoft.com/office/drawing/2014/main" id="{7968F10E-B987-4A65-A7E3-B42B8A01966F}"/>
              </a:ext>
            </a:extLst>
          </p:cNvPr>
          <p:cNvSpPr/>
          <p:nvPr/>
        </p:nvSpPr>
        <p:spPr>
          <a:xfrm>
            <a:off x="4880127" y="198228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30" name="流程图: 接点 129">
            <a:extLst>
              <a:ext uri="{FF2B5EF4-FFF2-40B4-BE49-F238E27FC236}">
                <a16:creationId xmlns:a16="http://schemas.microsoft.com/office/drawing/2014/main" id="{B78FBC41-A28B-44F2-8E7B-9D83963E5A5D}"/>
              </a:ext>
            </a:extLst>
          </p:cNvPr>
          <p:cNvSpPr/>
          <p:nvPr/>
        </p:nvSpPr>
        <p:spPr>
          <a:xfrm>
            <a:off x="4537468" y="2746224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31" name="流程图: 接点 130">
            <a:extLst>
              <a:ext uri="{FF2B5EF4-FFF2-40B4-BE49-F238E27FC236}">
                <a16:creationId xmlns:a16="http://schemas.microsoft.com/office/drawing/2014/main" id="{7F348DCC-4C67-4C34-9089-2A612CE50D3F}"/>
              </a:ext>
            </a:extLst>
          </p:cNvPr>
          <p:cNvSpPr/>
          <p:nvPr/>
        </p:nvSpPr>
        <p:spPr>
          <a:xfrm>
            <a:off x="5427555" y="2746224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32" name="流程图: 接点 131">
            <a:extLst>
              <a:ext uri="{FF2B5EF4-FFF2-40B4-BE49-F238E27FC236}">
                <a16:creationId xmlns:a16="http://schemas.microsoft.com/office/drawing/2014/main" id="{221FC7C7-0B5A-4838-9D89-08143125AAB5}"/>
              </a:ext>
            </a:extLst>
          </p:cNvPr>
          <p:cNvSpPr/>
          <p:nvPr/>
        </p:nvSpPr>
        <p:spPr>
          <a:xfrm>
            <a:off x="4173586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33" name="流程图: 接点 132">
            <a:extLst>
              <a:ext uri="{FF2B5EF4-FFF2-40B4-BE49-F238E27FC236}">
                <a16:creationId xmlns:a16="http://schemas.microsoft.com/office/drawing/2014/main" id="{706CA2ED-2856-40F7-97EA-AA1AB8309292}"/>
              </a:ext>
            </a:extLst>
          </p:cNvPr>
          <p:cNvSpPr/>
          <p:nvPr/>
        </p:nvSpPr>
        <p:spPr>
          <a:xfrm>
            <a:off x="4897468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34" name="流程图: 接点 133">
            <a:extLst>
              <a:ext uri="{FF2B5EF4-FFF2-40B4-BE49-F238E27FC236}">
                <a16:creationId xmlns:a16="http://schemas.microsoft.com/office/drawing/2014/main" id="{8B5648EF-5507-4B0B-8883-BEA4FA55B40C}"/>
              </a:ext>
            </a:extLst>
          </p:cNvPr>
          <p:cNvSpPr/>
          <p:nvPr/>
        </p:nvSpPr>
        <p:spPr>
          <a:xfrm>
            <a:off x="5486815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35" name="流程图: 接点 134">
            <a:extLst>
              <a:ext uri="{FF2B5EF4-FFF2-40B4-BE49-F238E27FC236}">
                <a16:creationId xmlns:a16="http://schemas.microsoft.com/office/drawing/2014/main" id="{1AE66107-8503-4547-8125-BE7DA6636469}"/>
              </a:ext>
            </a:extLst>
          </p:cNvPr>
          <p:cNvSpPr/>
          <p:nvPr/>
        </p:nvSpPr>
        <p:spPr>
          <a:xfrm>
            <a:off x="6022641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136" name="直接箭头连接符 135">
            <a:extLst>
              <a:ext uri="{FF2B5EF4-FFF2-40B4-BE49-F238E27FC236}">
                <a16:creationId xmlns:a16="http://schemas.microsoft.com/office/drawing/2014/main" id="{DDADA886-0193-49EE-823D-D6AF55038016}"/>
              </a:ext>
            </a:extLst>
          </p:cNvPr>
          <p:cNvCxnSpPr>
            <a:stCxn id="129" idx="3"/>
            <a:endCxn id="130" idx="0"/>
          </p:cNvCxnSpPr>
          <p:nvPr/>
        </p:nvCxnSpPr>
        <p:spPr>
          <a:xfrm flipH="1">
            <a:off x="4717468" y="2289562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箭头连接符 136">
            <a:extLst>
              <a:ext uri="{FF2B5EF4-FFF2-40B4-BE49-F238E27FC236}">
                <a16:creationId xmlns:a16="http://schemas.microsoft.com/office/drawing/2014/main" id="{EB8F3517-CBD4-4BD7-ACD4-1560BD220FF3}"/>
              </a:ext>
            </a:extLst>
          </p:cNvPr>
          <p:cNvCxnSpPr>
            <a:cxnSpLocks/>
            <a:stCxn id="129" idx="5"/>
            <a:endCxn id="131" idx="0"/>
          </p:cNvCxnSpPr>
          <p:nvPr/>
        </p:nvCxnSpPr>
        <p:spPr>
          <a:xfrm>
            <a:off x="5187406" y="2289562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>
            <a:stCxn id="130" idx="3"/>
            <a:endCxn id="132" idx="0"/>
          </p:cNvCxnSpPr>
          <p:nvPr/>
        </p:nvCxnSpPr>
        <p:spPr>
          <a:xfrm flipH="1">
            <a:off x="4353586" y="3053503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箭头连接符 138">
            <a:extLst>
              <a:ext uri="{FF2B5EF4-FFF2-40B4-BE49-F238E27FC236}">
                <a16:creationId xmlns:a16="http://schemas.microsoft.com/office/drawing/2014/main" id="{D642A567-33B1-4333-8969-8A02EC907947}"/>
              </a:ext>
            </a:extLst>
          </p:cNvPr>
          <p:cNvCxnSpPr>
            <a:stCxn id="130" idx="5"/>
            <a:endCxn id="133" idx="0"/>
          </p:cNvCxnSpPr>
          <p:nvPr/>
        </p:nvCxnSpPr>
        <p:spPr>
          <a:xfrm>
            <a:off x="4844747" y="3053503"/>
            <a:ext cx="232721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箭头连接符 139">
            <a:extLst>
              <a:ext uri="{FF2B5EF4-FFF2-40B4-BE49-F238E27FC236}">
                <a16:creationId xmlns:a16="http://schemas.microsoft.com/office/drawing/2014/main" id="{797B5EFB-6395-4BD0-BF9F-BBE05716346D}"/>
              </a:ext>
            </a:extLst>
          </p:cNvPr>
          <p:cNvCxnSpPr>
            <a:stCxn id="131" idx="3"/>
            <a:endCxn id="133" idx="0"/>
          </p:cNvCxnSpPr>
          <p:nvPr/>
        </p:nvCxnSpPr>
        <p:spPr>
          <a:xfrm flipH="1">
            <a:off x="5077468" y="3053503"/>
            <a:ext cx="402808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箭头连接符 140">
            <a:extLst>
              <a:ext uri="{FF2B5EF4-FFF2-40B4-BE49-F238E27FC236}">
                <a16:creationId xmlns:a16="http://schemas.microsoft.com/office/drawing/2014/main" id="{4B2CFE71-4107-4E75-918D-08DFFC5B5949}"/>
              </a:ext>
            </a:extLst>
          </p:cNvPr>
          <p:cNvCxnSpPr>
            <a:stCxn id="131" idx="4"/>
            <a:endCxn id="134" idx="0"/>
          </p:cNvCxnSpPr>
          <p:nvPr/>
        </p:nvCxnSpPr>
        <p:spPr>
          <a:xfrm>
            <a:off x="5607555" y="3106224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箭头连接符 141">
            <a:extLst>
              <a:ext uri="{FF2B5EF4-FFF2-40B4-BE49-F238E27FC236}">
                <a16:creationId xmlns:a16="http://schemas.microsoft.com/office/drawing/2014/main" id="{51027386-27A6-4FE0-A93C-63C0590FC877}"/>
              </a:ext>
            </a:extLst>
          </p:cNvPr>
          <p:cNvCxnSpPr>
            <a:stCxn id="131" idx="5"/>
            <a:endCxn id="135" idx="0"/>
          </p:cNvCxnSpPr>
          <p:nvPr/>
        </p:nvCxnSpPr>
        <p:spPr>
          <a:xfrm>
            <a:off x="5734834" y="3053503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文本框 142">
            <a:extLst>
              <a:ext uri="{FF2B5EF4-FFF2-40B4-BE49-F238E27FC236}">
                <a16:creationId xmlns:a16="http://schemas.microsoft.com/office/drawing/2014/main" id="{A419F8C5-19E8-4350-ADFB-CA31F09CF691}"/>
              </a:ext>
            </a:extLst>
          </p:cNvPr>
          <p:cNvSpPr txBox="1"/>
          <p:nvPr/>
        </p:nvSpPr>
        <p:spPr>
          <a:xfrm>
            <a:off x="5227880" y="19114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030A02D3-CD90-43CE-9DB3-AF9CC1DAAC18}"/>
              </a:ext>
            </a:extLst>
          </p:cNvPr>
          <p:cNvSpPr txBox="1"/>
          <p:nvPr/>
        </p:nvSpPr>
        <p:spPr>
          <a:xfrm>
            <a:off x="4799942" y="25707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5" name="文本框 144">
            <a:extLst>
              <a:ext uri="{FF2B5EF4-FFF2-40B4-BE49-F238E27FC236}">
                <a16:creationId xmlns:a16="http://schemas.microsoft.com/office/drawing/2014/main" id="{C2BC70D0-2796-4579-91CF-D33135ED3B2F}"/>
              </a:ext>
            </a:extLst>
          </p:cNvPr>
          <p:cNvSpPr txBox="1"/>
          <p:nvPr/>
        </p:nvSpPr>
        <p:spPr>
          <a:xfrm>
            <a:off x="5701689" y="255798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669276F2-6524-4888-A16D-F3AF26CB4F49}"/>
              </a:ext>
            </a:extLst>
          </p:cNvPr>
          <p:cNvSpPr txBox="1"/>
          <p:nvPr/>
        </p:nvSpPr>
        <p:spPr>
          <a:xfrm>
            <a:off x="4115743" y="405018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42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7" name="文本框 146">
            <a:extLst>
              <a:ext uri="{FF2B5EF4-FFF2-40B4-BE49-F238E27FC236}">
                <a16:creationId xmlns:a16="http://schemas.microsoft.com/office/drawing/2014/main" id="{2EB0FF83-3C51-4EDD-BA9C-4BA2A542C85B}"/>
              </a:ext>
            </a:extLst>
          </p:cNvPr>
          <p:cNvSpPr txBox="1"/>
          <p:nvPr/>
        </p:nvSpPr>
        <p:spPr>
          <a:xfrm>
            <a:off x="4844747" y="405018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18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2AB7B811-7E4F-4044-ADDC-447E109CF1AD}"/>
              </a:ext>
            </a:extLst>
          </p:cNvPr>
          <p:cNvSpPr txBox="1"/>
          <p:nvPr/>
        </p:nvSpPr>
        <p:spPr>
          <a:xfrm>
            <a:off x="5520466" y="40501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A8AD091A-715E-417A-A339-052AAFF97A0B}"/>
              </a:ext>
            </a:extLst>
          </p:cNvPr>
          <p:cNvSpPr txBox="1"/>
          <p:nvPr/>
        </p:nvSpPr>
        <p:spPr>
          <a:xfrm>
            <a:off x="6067945" y="40501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50" name="流程图: 接点 149">
            <a:extLst>
              <a:ext uri="{FF2B5EF4-FFF2-40B4-BE49-F238E27FC236}">
                <a16:creationId xmlns:a16="http://schemas.microsoft.com/office/drawing/2014/main" id="{433E0197-AAF8-459D-8DAF-6D1F6B0867DE}"/>
              </a:ext>
            </a:extLst>
          </p:cNvPr>
          <p:cNvSpPr/>
          <p:nvPr/>
        </p:nvSpPr>
        <p:spPr>
          <a:xfrm>
            <a:off x="7330423" y="1961941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51" name="流程图: 接点 150">
            <a:extLst>
              <a:ext uri="{FF2B5EF4-FFF2-40B4-BE49-F238E27FC236}">
                <a16:creationId xmlns:a16="http://schemas.microsoft.com/office/drawing/2014/main" id="{D78B33AE-6212-4702-BDE1-AC368080EC18}"/>
              </a:ext>
            </a:extLst>
          </p:cNvPr>
          <p:cNvSpPr/>
          <p:nvPr/>
        </p:nvSpPr>
        <p:spPr>
          <a:xfrm>
            <a:off x="6987764" y="2725882"/>
            <a:ext cx="360000" cy="36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2" name="流程图: 接点 151">
            <a:extLst>
              <a:ext uri="{FF2B5EF4-FFF2-40B4-BE49-F238E27FC236}">
                <a16:creationId xmlns:a16="http://schemas.microsoft.com/office/drawing/2014/main" id="{1B05894B-2FEC-4102-946A-FD9FE0DEECF2}"/>
              </a:ext>
            </a:extLst>
          </p:cNvPr>
          <p:cNvSpPr/>
          <p:nvPr/>
        </p:nvSpPr>
        <p:spPr>
          <a:xfrm>
            <a:off x="7877851" y="2725882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53" name="流程图: 接点 152">
            <a:extLst>
              <a:ext uri="{FF2B5EF4-FFF2-40B4-BE49-F238E27FC236}">
                <a16:creationId xmlns:a16="http://schemas.microsoft.com/office/drawing/2014/main" id="{7F87FE9C-0964-4834-AD9E-CB64DC074A4B}"/>
              </a:ext>
            </a:extLst>
          </p:cNvPr>
          <p:cNvSpPr/>
          <p:nvPr/>
        </p:nvSpPr>
        <p:spPr>
          <a:xfrm>
            <a:off x="6623882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54" name="流程图: 接点 153">
            <a:extLst>
              <a:ext uri="{FF2B5EF4-FFF2-40B4-BE49-F238E27FC236}">
                <a16:creationId xmlns:a16="http://schemas.microsoft.com/office/drawing/2014/main" id="{3A30932C-BA9C-4B05-ADFE-416CD013E9E6}"/>
              </a:ext>
            </a:extLst>
          </p:cNvPr>
          <p:cNvSpPr/>
          <p:nvPr/>
        </p:nvSpPr>
        <p:spPr>
          <a:xfrm>
            <a:off x="7347764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55" name="流程图: 接点 154">
            <a:extLst>
              <a:ext uri="{FF2B5EF4-FFF2-40B4-BE49-F238E27FC236}">
                <a16:creationId xmlns:a16="http://schemas.microsoft.com/office/drawing/2014/main" id="{797CFF0E-C6EA-4159-BC48-C450707D313E}"/>
              </a:ext>
            </a:extLst>
          </p:cNvPr>
          <p:cNvSpPr/>
          <p:nvPr/>
        </p:nvSpPr>
        <p:spPr>
          <a:xfrm>
            <a:off x="7937111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56" name="流程图: 接点 155">
            <a:extLst>
              <a:ext uri="{FF2B5EF4-FFF2-40B4-BE49-F238E27FC236}">
                <a16:creationId xmlns:a16="http://schemas.microsoft.com/office/drawing/2014/main" id="{B36FA86A-4816-4C48-BB18-2492A2068D6A}"/>
              </a:ext>
            </a:extLst>
          </p:cNvPr>
          <p:cNvSpPr/>
          <p:nvPr/>
        </p:nvSpPr>
        <p:spPr>
          <a:xfrm>
            <a:off x="8472937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157" name="直接箭头连接符 156">
            <a:extLst>
              <a:ext uri="{FF2B5EF4-FFF2-40B4-BE49-F238E27FC236}">
                <a16:creationId xmlns:a16="http://schemas.microsoft.com/office/drawing/2014/main" id="{7616B78E-FE10-4FA4-A8DF-3BDA4C58C386}"/>
              </a:ext>
            </a:extLst>
          </p:cNvPr>
          <p:cNvCxnSpPr>
            <a:stCxn id="150" idx="3"/>
            <a:endCxn id="151" idx="0"/>
          </p:cNvCxnSpPr>
          <p:nvPr/>
        </p:nvCxnSpPr>
        <p:spPr>
          <a:xfrm flipH="1">
            <a:off x="7167764" y="2269220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箭头连接符 157">
            <a:extLst>
              <a:ext uri="{FF2B5EF4-FFF2-40B4-BE49-F238E27FC236}">
                <a16:creationId xmlns:a16="http://schemas.microsoft.com/office/drawing/2014/main" id="{C9B8E86D-C6FF-4F70-BF1B-E2274CC0C399}"/>
              </a:ext>
            </a:extLst>
          </p:cNvPr>
          <p:cNvCxnSpPr>
            <a:cxnSpLocks/>
            <a:stCxn id="150" idx="5"/>
            <a:endCxn id="152" idx="0"/>
          </p:cNvCxnSpPr>
          <p:nvPr/>
        </p:nvCxnSpPr>
        <p:spPr>
          <a:xfrm>
            <a:off x="7637702" y="2269220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箭头连接符 158">
            <a:extLst>
              <a:ext uri="{FF2B5EF4-FFF2-40B4-BE49-F238E27FC236}">
                <a16:creationId xmlns:a16="http://schemas.microsoft.com/office/drawing/2014/main" id="{617B1352-D26F-405C-90BF-86A74151F125}"/>
              </a:ext>
            </a:extLst>
          </p:cNvPr>
          <p:cNvCxnSpPr>
            <a:stCxn id="151" idx="3"/>
            <a:endCxn id="153" idx="0"/>
          </p:cNvCxnSpPr>
          <p:nvPr/>
        </p:nvCxnSpPr>
        <p:spPr>
          <a:xfrm flipH="1">
            <a:off x="6803882" y="3033161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箭头连接符 159">
            <a:extLst>
              <a:ext uri="{FF2B5EF4-FFF2-40B4-BE49-F238E27FC236}">
                <a16:creationId xmlns:a16="http://schemas.microsoft.com/office/drawing/2014/main" id="{4B121D97-E6F4-430E-8AC3-CE919416D112}"/>
              </a:ext>
            </a:extLst>
          </p:cNvPr>
          <p:cNvCxnSpPr>
            <a:stCxn id="151" idx="5"/>
            <a:endCxn id="154" idx="0"/>
          </p:cNvCxnSpPr>
          <p:nvPr/>
        </p:nvCxnSpPr>
        <p:spPr>
          <a:xfrm>
            <a:off x="7295043" y="3033161"/>
            <a:ext cx="232721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箭头连接符 160">
            <a:extLst>
              <a:ext uri="{FF2B5EF4-FFF2-40B4-BE49-F238E27FC236}">
                <a16:creationId xmlns:a16="http://schemas.microsoft.com/office/drawing/2014/main" id="{E0791FC6-1E21-4FBC-B87B-4596D68F88C1}"/>
              </a:ext>
            </a:extLst>
          </p:cNvPr>
          <p:cNvCxnSpPr>
            <a:stCxn id="152" idx="3"/>
            <a:endCxn id="154" idx="0"/>
          </p:cNvCxnSpPr>
          <p:nvPr/>
        </p:nvCxnSpPr>
        <p:spPr>
          <a:xfrm flipH="1">
            <a:off x="7527764" y="3033161"/>
            <a:ext cx="402808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箭头连接符 161">
            <a:extLst>
              <a:ext uri="{FF2B5EF4-FFF2-40B4-BE49-F238E27FC236}">
                <a16:creationId xmlns:a16="http://schemas.microsoft.com/office/drawing/2014/main" id="{59B3A3BD-EC4C-45D2-9A1B-7552333761D3}"/>
              </a:ext>
            </a:extLst>
          </p:cNvPr>
          <p:cNvCxnSpPr>
            <a:stCxn id="152" idx="4"/>
            <a:endCxn id="155" idx="0"/>
          </p:cNvCxnSpPr>
          <p:nvPr/>
        </p:nvCxnSpPr>
        <p:spPr>
          <a:xfrm>
            <a:off x="8057851" y="3085882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箭头连接符 162">
            <a:extLst>
              <a:ext uri="{FF2B5EF4-FFF2-40B4-BE49-F238E27FC236}">
                <a16:creationId xmlns:a16="http://schemas.microsoft.com/office/drawing/2014/main" id="{B9B40E95-93B9-4C49-AA96-D07B206BE5E6}"/>
              </a:ext>
            </a:extLst>
          </p:cNvPr>
          <p:cNvCxnSpPr>
            <a:stCxn id="152" idx="5"/>
            <a:endCxn id="156" idx="0"/>
          </p:cNvCxnSpPr>
          <p:nvPr/>
        </p:nvCxnSpPr>
        <p:spPr>
          <a:xfrm>
            <a:off x="8185130" y="3033161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文本框 163">
            <a:extLst>
              <a:ext uri="{FF2B5EF4-FFF2-40B4-BE49-F238E27FC236}">
                <a16:creationId xmlns:a16="http://schemas.microsoft.com/office/drawing/2014/main" id="{10959860-2FD4-45EE-92C2-551D6B1A59F8}"/>
              </a:ext>
            </a:extLst>
          </p:cNvPr>
          <p:cNvSpPr txBox="1"/>
          <p:nvPr/>
        </p:nvSpPr>
        <p:spPr>
          <a:xfrm>
            <a:off x="7678176" y="18910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37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81B60871-28B7-49EA-8155-67758F440FA3}"/>
              </a:ext>
            </a:extLst>
          </p:cNvPr>
          <p:cNvSpPr txBox="1"/>
          <p:nvPr/>
        </p:nvSpPr>
        <p:spPr>
          <a:xfrm>
            <a:off x="8169506" y="255038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14</a:t>
            </a:r>
            <a:endParaRPr lang="zh-CN" altLang="en-US" b="1" dirty="0"/>
          </a:p>
        </p:txBody>
      </p:sp>
      <p:sp>
        <p:nvSpPr>
          <p:cNvPr id="167" name="文本框 166">
            <a:extLst>
              <a:ext uri="{FF2B5EF4-FFF2-40B4-BE49-F238E27FC236}">
                <a16:creationId xmlns:a16="http://schemas.microsoft.com/office/drawing/2014/main" id="{7B8E4015-CE0D-46EB-9999-0BA0396475B1}"/>
              </a:ext>
            </a:extLst>
          </p:cNvPr>
          <p:cNvSpPr txBox="1"/>
          <p:nvPr/>
        </p:nvSpPr>
        <p:spPr>
          <a:xfrm>
            <a:off x="6566039" y="40298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21</a:t>
            </a:r>
            <a:endParaRPr lang="zh-CN" altLang="en-US" b="1" dirty="0"/>
          </a:p>
        </p:txBody>
      </p:sp>
      <p:sp>
        <p:nvSpPr>
          <p:cNvPr id="168" name="文本框 167">
            <a:extLst>
              <a:ext uri="{FF2B5EF4-FFF2-40B4-BE49-F238E27FC236}">
                <a16:creationId xmlns:a16="http://schemas.microsoft.com/office/drawing/2014/main" id="{5DECDC6C-1B17-4B82-B90E-7D22ACEFFF2C}"/>
              </a:ext>
            </a:extLst>
          </p:cNvPr>
          <p:cNvSpPr txBox="1"/>
          <p:nvPr/>
        </p:nvSpPr>
        <p:spPr>
          <a:xfrm>
            <a:off x="7295043" y="40298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18</a:t>
            </a:r>
            <a:endParaRPr lang="zh-CN" altLang="en-US" b="1" dirty="0"/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D8EA5038-5218-4F9F-87E7-5503C8D9B19A}"/>
              </a:ext>
            </a:extLst>
          </p:cNvPr>
          <p:cNvSpPr txBox="1"/>
          <p:nvPr/>
        </p:nvSpPr>
        <p:spPr>
          <a:xfrm>
            <a:off x="7970762" y="40298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6</a:t>
            </a:r>
            <a:endParaRPr lang="zh-CN" altLang="en-US" b="1" dirty="0"/>
          </a:p>
        </p:txBody>
      </p:sp>
      <p:sp>
        <p:nvSpPr>
          <p:cNvPr id="170" name="文本框 169">
            <a:extLst>
              <a:ext uri="{FF2B5EF4-FFF2-40B4-BE49-F238E27FC236}">
                <a16:creationId xmlns:a16="http://schemas.microsoft.com/office/drawing/2014/main" id="{984F76A8-5205-4ABA-A9FE-2FF9DDFB0976}"/>
              </a:ext>
            </a:extLst>
          </p:cNvPr>
          <p:cNvSpPr txBox="1"/>
          <p:nvPr/>
        </p:nvSpPr>
        <p:spPr>
          <a:xfrm>
            <a:off x="8518241" y="40298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6</a:t>
            </a:r>
            <a:endParaRPr lang="zh-CN" altLang="en-US" b="1" dirty="0"/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3637B6A8-AAB4-4B4B-A49E-F7A656D51D51}"/>
              </a:ext>
            </a:extLst>
          </p:cNvPr>
          <p:cNvSpPr txBox="1"/>
          <p:nvPr/>
        </p:nvSpPr>
        <p:spPr>
          <a:xfrm>
            <a:off x="4235200" y="4747687"/>
            <a:ext cx="204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Running Example</a:t>
            </a:r>
            <a:endParaRPr lang="zh-CN" altLang="en-US" dirty="0"/>
          </a:p>
        </p:txBody>
      </p:sp>
      <p:sp>
        <p:nvSpPr>
          <p:cNvPr id="172" name="文本框 171">
            <a:extLst>
              <a:ext uri="{FF2B5EF4-FFF2-40B4-BE49-F238E27FC236}">
                <a16:creationId xmlns:a16="http://schemas.microsoft.com/office/drawing/2014/main" id="{C92532A7-713D-4444-8EA4-A2B6A00748A5}"/>
              </a:ext>
            </a:extLst>
          </p:cNvPr>
          <p:cNvSpPr txBox="1"/>
          <p:nvPr/>
        </p:nvSpPr>
        <p:spPr>
          <a:xfrm>
            <a:off x="6928537" y="4743739"/>
            <a:ext cx="158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Marginal Gain</a:t>
            </a:r>
            <a:endParaRPr lang="zh-CN" altLang="en-US" dirty="0"/>
          </a:p>
        </p:txBody>
      </p:sp>
      <p:cxnSp>
        <p:nvCxnSpPr>
          <p:cNvPr id="173" name="直接箭头连接符 172">
            <a:extLst>
              <a:ext uri="{FF2B5EF4-FFF2-40B4-BE49-F238E27FC236}">
                <a16:creationId xmlns:a16="http://schemas.microsoft.com/office/drawing/2014/main" id="{C73E1A35-D52B-4988-B166-28B8E653642E}"/>
              </a:ext>
            </a:extLst>
          </p:cNvPr>
          <p:cNvCxnSpPr>
            <a:stCxn id="130" idx="6"/>
            <a:endCxn id="131" idx="2"/>
          </p:cNvCxnSpPr>
          <p:nvPr/>
        </p:nvCxnSpPr>
        <p:spPr>
          <a:xfrm>
            <a:off x="4897468" y="2926224"/>
            <a:ext cx="530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箭头连接符 173">
            <a:extLst>
              <a:ext uri="{FF2B5EF4-FFF2-40B4-BE49-F238E27FC236}">
                <a16:creationId xmlns:a16="http://schemas.microsoft.com/office/drawing/2014/main" id="{98DBFAC8-D74C-4EB0-A756-423CB3E774B7}"/>
              </a:ext>
            </a:extLst>
          </p:cNvPr>
          <p:cNvCxnSpPr>
            <a:stCxn id="151" idx="6"/>
            <a:endCxn id="152" idx="2"/>
          </p:cNvCxnSpPr>
          <p:nvPr/>
        </p:nvCxnSpPr>
        <p:spPr>
          <a:xfrm>
            <a:off x="7347764" y="2905882"/>
            <a:ext cx="530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33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Greedy+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2" y="2073587"/>
            <a:ext cx="3618563" cy="3518743"/>
          </a:xfrm>
        </p:spPr>
        <p:txBody>
          <a:bodyPr>
            <a:normAutofit/>
          </a:bodyPr>
          <a:lstStyle/>
          <a:p>
            <a:r>
              <a:rPr lang="en-US" altLang="zh-CN" dirty="0"/>
              <a:t>Marginal Gain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L</a:t>
            </a:r>
          </a:p>
          <a:p>
            <a:r>
              <a:rPr lang="en-US" altLang="zh-CN" dirty="0"/>
              <a:t>Add maximum marginal gain into S greedily.</a:t>
            </a:r>
          </a:p>
        </p:txBody>
      </p:sp>
      <p:pic>
        <p:nvPicPr>
          <p:cNvPr id="72" name="图片 71">
            <a:extLst>
              <a:ext uri="{FF2B5EF4-FFF2-40B4-BE49-F238E27FC236}">
                <a16:creationId xmlns:a16="http://schemas.microsoft.com/office/drawing/2014/main" id="{4365E4F8-FCCA-4C37-BED3-4B622EE9D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71" y="2567674"/>
            <a:ext cx="3200104" cy="358673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760F6B13-49BD-4E88-A035-0B1855F48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59" y="3642499"/>
            <a:ext cx="1468848" cy="381385"/>
          </a:xfrm>
          <a:prstGeom prst="rect">
            <a:avLst/>
          </a:prstGeom>
        </p:spPr>
      </p:pic>
      <p:sp>
        <p:nvSpPr>
          <p:cNvPr id="129" name="流程图: 接点 128">
            <a:extLst>
              <a:ext uri="{FF2B5EF4-FFF2-40B4-BE49-F238E27FC236}">
                <a16:creationId xmlns:a16="http://schemas.microsoft.com/office/drawing/2014/main" id="{7968F10E-B987-4A65-A7E3-B42B8A01966F}"/>
              </a:ext>
            </a:extLst>
          </p:cNvPr>
          <p:cNvSpPr/>
          <p:nvPr/>
        </p:nvSpPr>
        <p:spPr>
          <a:xfrm>
            <a:off x="4880127" y="198228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30" name="流程图: 接点 129">
            <a:extLst>
              <a:ext uri="{FF2B5EF4-FFF2-40B4-BE49-F238E27FC236}">
                <a16:creationId xmlns:a16="http://schemas.microsoft.com/office/drawing/2014/main" id="{B78FBC41-A28B-44F2-8E7B-9D83963E5A5D}"/>
              </a:ext>
            </a:extLst>
          </p:cNvPr>
          <p:cNvSpPr/>
          <p:nvPr/>
        </p:nvSpPr>
        <p:spPr>
          <a:xfrm>
            <a:off x="4537468" y="2746224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31" name="流程图: 接点 130">
            <a:extLst>
              <a:ext uri="{FF2B5EF4-FFF2-40B4-BE49-F238E27FC236}">
                <a16:creationId xmlns:a16="http://schemas.microsoft.com/office/drawing/2014/main" id="{7F348DCC-4C67-4C34-9089-2A612CE50D3F}"/>
              </a:ext>
            </a:extLst>
          </p:cNvPr>
          <p:cNvSpPr/>
          <p:nvPr/>
        </p:nvSpPr>
        <p:spPr>
          <a:xfrm>
            <a:off x="5427555" y="2746224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32" name="流程图: 接点 131">
            <a:extLst>
              <a:ext uri="{FF2B5EF4-FFF2-40B4-BE49-F238E27FC236}">
                <a16:creationId xmlns:a16="http://schemas.microsoft.com/office/drawing/2014/main" id="{221FC7C7-0B5A-4838-9D89-08143125AAB5}"/>
              </a:ext>
            </a:extLst>
          </p:cNvPr>
          <p:cNvSpPr/>
          <p:nvPr/>
        </p:nvSpPr>
        <p:spPr>
          <a:xfrm>
            <a:off x="4173586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33" name="流程图: 接点 132">
            <a:extLst>
              <a:ext uri="{FF2B5EF4-FFF2-40B4-BE49-F238E27FC236}">
                <a16:creationId xmlns:a16="http://schemas.microsoft.com/office/drawing/2014/main" id="{706CA2ED-2856-40F7-97EA-AA1AB8309292}"/>
              </a:ext>
            </a:extLst>
          </p:cNvPr>
          <p:cNvSpPr/>
          <p:nvPr/>
        </p:nvSpPr>
        <p:spPr>
          <a:xfrm>
            <a:off x="4897468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34" name="流程图: 接点 133">
            <a:extLst>
              <a:ext uri="{FF2B5EF4-FFF2-40B4-BE49-F238E27FC236}">
                <a16:creationId xmlns:a16="http://schemas.microsoft.com/office/drawing/2014/main" id="{8B5648EF-5507-4B0B-8883-BEA4FA55B40C}"/>
              </a:ext>
            </a:extLst>
          </p:cNvPr>
          <p:cNvSpPr/>
          <p:nvPr/>
        </p:nvSpPr>
        <p:spPr>
          <a:xfrm>
            <a:off x="5486815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35" name="流程图: 接点 134">
            <a:extLst>
              <a:ext uri="{FF2B5EF4-FFF2-40B4-BE49-F238E27FC236}">
                <a16:creationId xmlns:a16="http://schemas.microsoft.com/office/drawing/2014/main" id="{1AE66107-8503-4547-8125-BE7DA6636469}"/>
              </a:ext>
            </a:extLst>
          </p:cNvPr>
          <p:cNvSpPr/>
          <p:nvPr/>
        </p:nvSpPr>
        <p:spPr>
          <a:xfrm>
            <a:off x="6022641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136" name="直接箭头连接符 135">
            <a:extLst>
              <a:ext uri="{FF2B5EF4-FFF2-40B4-BE49-F238E27FC236}">
                <a16:creationId xmlns:a16="http://schemas.microsoft.com/office/drawing/2014/main" id="{DDADA886-0193-49EE-823D-D6AF55038016}"/>
              </a:ext>
            </a:extLst>
          </p:cNvPr>
          <p:cNvCxnSpPr>
            <a:stCxn id="129" idx="3"/>
            <a:endCxn id="130" idx="0"/>
          </p:cNvCxnSpPr>
          <p:nvPr/>
        </p:nvCxnSpPr>
        <p:spPr>
          <a:xfrm flipH="1">
            <a:off x="4717468" y="2289562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箭头连接符 136">
            <a:extLst>
              <a:ext uri="{FF2B5EF4-FFF2-40B4-BE49-F238E27FC236}">
                <a16:creationId xmlns:a16="http://schemas.microsoft.com/office/drawing/2014/main" id="{EB8F3517-CBD4-4BD7-ACD4-1560BD220FF3}"/>
              </a:ext>
            </a:extLst>
          </p:cNvPr>
          <p:cNvCxnSpPr>
            <a:cxnSpLocks/>
            <a:stCxn id="129" idx="5"/>
            <a:endCxn id="131" idx="0"/>
          </p:cNvCxnSpPr>
          <p:nvPr/>
        </p:nvCxnSpPr>
        <p:spPr>
          <a:xfrm>
            <a:off x="5187406" y="2289562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>
            <a:stCxn id="130" idx="3"/>
            <a:endCxn id="132" idx="0"/>
          </p:cNvCxnSpPr>
          <p:nvPr/>
        </p:nvCxnSpPr>
        <p:spPr>
          <a:xfrm flipH="1">
            <a:off x="4353586" y="3053503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箭头连接符 138">
            <a:extLst>
              <a:ext uri="{FF2B5EF4-FFF2-40B4-BE49-F238E27FC236}">
                <a16:creationId xmlns:a16="http://schemas.microsoft.com/office/drawing/2014/main" id="{D642A567-33B1-4333-8969-8A02EC907947}"/>
              </a:ext>
            </a:extLst>
          </p:cNvPr>
          <p:cNvCxnSpPr>
            <a:stCxn id="130" idx="5"/>
            <a:endCxn id="133" idx="0"/>
          </p:cNvCxnSpPr>
          <p:nvPr/>
        </p:nvCxnSpPr>
        <p:spPr>
          <a:xfrm>
            <a:off x="4844747" y="3053503"/>
            <a:ext cx="232721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箭头连接符 139">
            <a:extLst>
              <a:ext uri="{FF2B5EF4-FFF2-40B4-BE49-F238E27FC236}">
                <a16:creationId xmlns:a16="http://schemas.microsoft.com/office/drawing/2014/main" id="{797B5EFB-6395-4BD0-BF9F-BBE05716346D}"/>
              </a:ext>
            </a:extLst>
          </p:cNvPr>
          <p:cNvCxnSpPr>
            <a:stCxn id="131" idx="3"/>
            <a:endCxn id="133" idx="0"/>
          </p:cNvCxnSpPr>
          <p:nvPr/>
        </p:nvCxnSpPr>
        <p:spPr>
          <a:xfrm flipH="1">
            <a:off x="5077468" y="3053503"/>
            <a:ext cx="402808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箭头连接符 140">
            <a:extLst>
              <a:ext uri="{FF2B5EF4-FFF2-40B4-BE49-F238E27FC236}">
                <a16:creationId xmlns:a16="http://schemas.microsoft.com/office/drawing/2014/main" id="{4B2CFE71-4107-4E75-918D-08DFFC5B5949}"/>
              </a:ext>
            </a:extLst>
          </p:cNvPr>
          <p:cNvCxnSpPr>
            <a:stCxn id="131" idx="4"/>
            <a:endCxn id="134" idx="0"/>
          </p:cNvCxnSpPr>
          <p:nvPr/>
        </p:nvCxnSpPr>
        <p:spPr>
          <a:xfrm>
            <a:off x="5607555" y="3106224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箭头连接符 141">
            <a:extLst>
              <a:ext uri="{FF2B5EF4-FFF2-40B4-BE49-F238E27FC236}">
                <a16:creationId xmlns:a16="http://schemas.microsoft.com/office/drawing/2014/main" id="{51027386-27A6-4FE0-A93C-63C0590FC877}"/>
              </a:ext>
            </a:extLst>
          </p:cNvPr>
          <p:cNvCxnSpPr>
            <a:stCxn id="131" idx="5"/>
            <a:endCxn id="135" idx="0"/>
          </p:cNvCxnSpPr>
          <p:nvPr/>
        </p:nvCxnSpPr>
        <p:spPr>
          <a:xfrm>
            <a:off x="5734834" y="3053503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文本框 142">
            <a:extLst>
              <a:ext uri="{FF2B5EF4-FFF2-40B4-BE49-F238E27FC236}">
                <a16:creationId xmlns:a16="http://schemas.microsoft.com/office/drawing/2014/main" id="{A419F8C5-19E8-4350-ADFB-CA31F09CF691}"/>
              </a:ext>
            </a:extLst>
          </p:cNvPr>
          <p:cNvSpPr txBox="1"/>
          <p:nvPr/>
        </p:nvSpPr>
        <p:spPr>
          <a:xfrm>
            <a:off x="5227880" y="19114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030A02D3-CD90-43CE-9DB3-AF9CC1DAAC18}"/>
              </a:ext>
            </a:extLst>
          </p:cNvPr>
          <p:cNvSpPr txBox="1"/>
          <p:nvPr/>
        </p:nvSpPr>
        <p:spPr>
          <a:xfrm>
            <a:off x="4799942" y="25707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5" name="文本框 144">
            <a:extLst>
              <a:ext uri="{FF2B5EF4-FFF2-40B4-BE49-F238E27FC236}">
                <a16:creationId xmlns:a16="http://schemas.microsoft.com/office/drawing/2014/main" id="{C2BC70D0-2796-4579-91CF-D33135ED3B2F}"/>
              </a:ext>
            </a:extLst>
          </p:cNvPr>
          <p:cNvSpPr txBox="1"/>
          <p:nvPr/>
        </p:nvSpPr>
        <p:spPr>
          <a:xfrm>
            <a:off x="5701689" y="255798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669276F2-6524-4888-A16D-F3AF26CB4F49}"/>
              </a:ext>
            </a:extLst>
          </p:cNvPr>
          <p:cNvSpPr txBox="1"/>
          <p:nvPr/>
        </p:nvSpPr>
        <p:spPr>
          <a:xfrm>
            <a:off x="4115743" y="405018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42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7" name="文本框 146">
            <a:extLst>
              <a:ext uri="{FF2B5EF4-FFF2-40B4-BE49-F238E27FC236}">
                <a16:creationId xmlns:a16="http://schemas.microsoft.com/office/drawing/2014/main" id="{2EB0FF83-3C51-4EDD-BA9C-4BA2A542C85B}"/>
              </a:ext>
            </a:extLst>
          </p:cNvPr>
          <p:cNvSpPr txBox="1"/>
          <p:nvPr/>
        </p:nvSpPr>
        <p:spPr>
          <a:xfrm>
            <a:off x="4844747" y="405018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18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2AB7B811-7E4F-4044-ADDC-447E109CF1AD}"/>
              </a:ext>
            </a:extLst>
          </p:cNvPr>
          <p:cNvSpPr txBox="1"/>
          <p:nvPr/>
        </p:nvSpPr>
        <p:spPr>
          <a:xfrm>
            <a:off x="5520466" y="40501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A8AD091A-715E-417A-A339-052AAFF97A0B}"/>
              </a:ext>
            </a:extLst>
          </p:cNvPr>
          <p:cNvSpPr txBox="1"/>
          <p:nvPr/>
        </p:nvSpPr>
        <p:spPr>
          <a:xfrm>
            <a:off x="6067945" y="40501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50" name="流程图: 接点 149">
            <a:extLst>
              <a:ext uri="{FF2B5EF4-FFF2-40B4-BE49-F238E27FC236}">
                <a16:creationId xmlns:a16="http://schemas.microsoft.com/office/drawing/2014/main" id="{433E0197-AAF8-459D-8DAF-6D1F6B0867DE}"/>
              </a:ext>
            </a:extLst>
          </p:cNvPr>
          <p:cNvSpPr/>
          <p:nvPr/>
        </p:nvSpPr>
        <p:spPr>
          <a:xfrm>
            <a:off x="7330423" y="1961941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51" name="流程图: 接点 150">
            <a:extLst>
              <a:ext uri="{FF2B5EF4-FFF2-40B4-BE49-F238E27FC236}">
                <a16:creationId xmlns:a16="http://schemas.microsoft.com/office/drawing/2014/main" id="{D78B33AE-6212-4702-BDE1-AC368080EC18}"/>
              </a:ext>
            </a:extLst>
          </p:cNvPr>
          <p:cNvSpPr/>
          <p:nvPr/>
        </p:nvSpPr>
        <p:spPr>
          <a:xfrm>
            <a:off x="6987764" y="2725882"/>
            <a:ext cx="360000" cy="36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2" name="流程图: 接点 151">
            <a:extLst>
              <a:ext uri="{FF2B5EF4-FFF2-40B4-BE49-F238E27FC236}">
                <a16:creationId xmlns:a16="http://schemas.microsoft.com/office/drawing/2014/main" id="{1B05894B-2FEC-4102-946A-FD9FE0DEECF2}"/>
              </a:ext>
            </a:extLst>
          </p:cNvPr>
          <p:cNvSpPr/>
          <p:nvPr/>
        </p:nvSpPr>
        <p:spPr>
          <a:xfrm>
            <a:off x="7877851" y="2725882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53" name="流程图: 接点 152">
            <a:extLst>
              <a:ext uri="{FF2B5EF4-FFF2-40B4-BE49-F238E27FC236}">
                <a16:creationId xmlns:a16="http://schemas.microsoft.com/office/drawing/2014/main" id="{7F87FE9C-0964-4834-AD9E-CB64DC074A4B}"/>
              </a:ext>
            </a:extLst>
          </p:cNvPr>
          <p:cNvSpPr/>
          <p:nvPr/>
        </p:nvSpPr>
        <p:spPr>
          <a:xfrm>
            <a:off x="6623882" y="3700253"/>
            <a:ext cx="360000" cy="36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54" name="流程图: 接点 153">
            <a:extLst>
              <a:ext uri="{FF2B5EF4-FFF2-40B4-BE49-F238E27FC236}">
                <a16:creationId xmlns:a16="http://schemas.microsoft.com/office/drawing/2014/main" id="{3A30932C-BA9C-4B05-ADFE-416CD013E9E6}"/>
              </a:ext>
            </a:extLst>
          </p:cNvPr>
          <p:cNvSpPr/>
          <p:nvPr/>
        </p:nvSpPr>
        <p:spPr>
          <a:xfrm>
            <a:off x="7347764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55" name="流程图: 接点 154">
            <a:extLst>
              <a:ext uri="{FF2B5EF4-FFF2-40B4-BE49-F238E27FC236}">
                <a16:creationId xmlns:a16="http://schemas.microsoft.com/office/drawing/2014/main" id="{797CFF0E-C6EA-4159-BC48-C450707D313E}"/>
              </a:ext>
            </a:extLst>
          </p:cNvPr>
          <p:cNvSpPr/>
          <p:nvPr/>
        </p:nvSpPr>
        <p:spPr>
          <a:xfrm>
            <a:off x="7937111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56" name="流程图: 接点 155">
            <a:extLst>
              <a:ext uri="{FF2B5EF4-FFF2-40B4-BE49-F238E27FC236}">
                <a16:creationId xmlns:a16="http://schemas.microsoft.com/office/drawing/2014/main" id="{B36FA86A-4816-4C48-BB18-2492A2068D6A}"/>
              </a:ext>
            </a:extLst>
          </p:cNvPr>
          <p:cNvSpPr/>
          <p:nvPr/>
        </p:nvSpPr>
        <p:spPr>
          <a:xfrm>
            <a:off x="8472937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157" name="直接箭头连接符 156">
            <a:extLst>
              <a:ext uri="{FF2B5EF4-FFF2-40B4-BE49-F238E27FC236}">
                <a16:creationId xmlns:a16="http://schemas.microsoft.com/office/drawing/2014/main" id="{7616B78E-FE10-4FA4-A8DF-3BDA4C58C386}"/>
              </a:ext>
            </a:extLst>
          </p:cNvPr>
          <p:cNvCxnSpPr>
            <a:stCxn id="150" idx="3"/>
            <a:endCxn id="151" idx="0"/>
          </p:cNvCxnSpPr>
          <p:nvPr/>
        </p:nvCxnSpPr>
        <p:spPr>
          <a:xfrm flipH="1">
            <a:off x="7167764" y="2269220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箭头连接符 157">
            <a:extLst>
              <a:ext uri="{FF2B5EF4-FFF2-40B4-BE49-F238E27FC236}">
                <a16:creationId xmlns:a16="http://schemas.microsoft.com/office/drawing/2014/main" id="{C9B8E86D-C6FF-4F70-BF1B-E2274CC0C399}"/>
              </a:ext>
            </a:extLst>
          </p:cNvPr>
          <p:cNvCxnSpPr>
            <a:cxnSpLocks/>
            <a:stCxn id="150" idx="5"/>
            <a:endCxn id="152" idx="0"/>
          </p:cNvCxnSpPr>
          <p:nvPr/>
        </p:nvCxnSpPr>
        <p:spPr>
          <a:xfrm>
            <a:off x="7637702" y="2269220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箭头连接符 158">
            <a:extLst>
              <a:ext uri="{FF2B5EF4-FFF2-40B4-BE49-F238E27FC236}">
                <a16:creationId xmlns:a16="http://schemas.microsoft.com/office/drawing/2014/main" id="{617B1352-D26F-405C-90BF-86A74151F125}"/>
              </a:ext>
            </a:extLst>
          </p:cNvPr>
          <p:cNvCxnSpPr>
            <a:stCxn id="151" idx="3"/>
            <a:endCxn id="153" idx="0"/>
          </p:cNvCxnSpPr>
          <p:nvPr/>
        </p:nvCxnSpPr>
        <p:spPr>
          <a:xfrm flipH="1">
            <a:off x="6803882" y="3033161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箭头连接符 159">
            <a:extLst>
              <a:ext uri="{FF2B5EF4-FFF2-40B4-BE49-F238E27FC236}">
                <a16:creationId xmlns:a16="http://schemas.microsoft.com/office/drawing/2014/main" id="{4B121D97-E6F4-430E-8AC3-CE919416D112}"/>
              </a:ext>
            </a:extLst>
          </p:cNvPr>
          <p:cNvCxnSpPr>
            <a:stCxn id="151" idx="5"/>
            <a:endCxn id="154" idx="0"/>
          </p:cNvCxnSpPr>
          <p:nvPr/>
        </p:nvCxnSpPr>
        <p:spPr>
          <a:xfrm>
            <a:off x="7295043" y="3033161"/>
            <a:ext cx="232721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箭头连接符 160">
            <a:extLst>
              <a:ext uri="{FF2B5EF4-FFF2-40B4-BE49-F238E27FC236}">
                <a16:creationId xmlns:a16="http://schemas.microsoft.com/office/drawing/2014/main" id="{E0791FC6-1E21-4FBC-B87B-4596D68F88C1}"/>
              </a:ext>
            </a:extLst>
          </p:cNvPr>
          <p:cNvCxnSpPr>
            <a:stCxn id="152" idx="3"/>
            <a:endCxn id="154" idx="0"/>
          </p:cNvCxnSpPr>
          <p:nvPr/>
        </p:nvCxnSpPr>
        <p:spPr>
          <a:xfrm flipH="1">
            <a:off x="7527764" y="3033161"/>
            <a:ext cx="402808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箭头连接符 161">
            <a:extLst>
              <a:ext uri="{FF2B5EF4-FFF2-40B4-BE49-F238E27FC236}">
                <a16:creationId xmlns:a16="http://schemas.microsoft.com/office/drawing/2014/main" id="{59B3A3BD-EC4C-45D2-9A1B-7552333761D3}"/>
              </a:ext>
            </a:extLst>
          </p:cNvPr>
          <p:cNvCxnSpPr>
            <a:stCxn id="152" idx="4"/>
            <a:endCxn id="155" idx="0"/>
          </p:cNvCxnSpPr>
          <p:nvPr/>
        </p:nvCxnSpPr>
        <p:spPr>
          <a:xfrm>
            <a:off x="8057851" y="3085882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箭头连接符 162">
            <a:extLst>
              <a:ext uri="{FF2B5EF4-FFF2-40B4-BE49-F238E27FC236}">
                <a16:creationId xmlns:a16="http://schemas.microsoft.com/office/drawing/2014/main" id="{B9B40E95-93B9-4C49-AA96-D07B206BE5E6}"/>
              </a:ext>
            </a:extLst>
          </p:cNvPr>
          <p:cNvCxnSpPr>
            <a:stCxn id="152" idx="5"/>
            <a:endCxn id="156" idx="0"/>
          </p:cNvCxnSpPr>
          <p:nvPr/>
        </p:nvCxnSpPr>
        <p:spPr>
          <a:xfrm>
            <a:off x="8185130" y="3033161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文本框 163">
            <a:extLst>
              <a:ext uri="{FF2B5EF4-FFF2-40B4-BE49-F238E27FC236}">
                <a16:creationId xmlns:a16="http://schemas.microsoft.com/office/drawing/2014/main" id="{10959860-2FD4-45EE-92C2-551D6B1A59F8}"/>
              </a:ext>
            </a:extLst>
          </p:cNvPr>
          <p:cNvSpPr txBox="1"/>
          <p:nvPr/>
        </p:nvSpPr>
        <p:spPr>
          <a:xfrm>
            <a:off x="7678176" y="18910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1</a:t>
            </a:r>
            <a:endParaRPr lang="zh-CN" altLang="en-US" b="1" dirty="0"/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81B60871-28B7-49EA-8155-67758F440FA3}"/>
              </a:ext>
            </a:extLst>
          </p:cNvPr>
          <p:cNvSpPr txBox="1"/>
          <p:nvPr/>
        </p:nvSpPr>
        <p:spPr>
          <a:xfrm>
            <a:off x="8169506" y="255038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14</a:t>
            </a:r>
            <a:endParaRPr lang="zh-CN" altLang="en-US" b="1" dirty="0"/>
          </a:p>
        </p:txBody>
      </p:sp>
      <p:sp>
        <p:nvSpPr>
          <p:cNvPr id="167" name="文本框 166">
            <a:extLst>
              <a:ext uri="{FF2B5EF4-FFF2-40B4-BE49-F238E27FC236}">
                <a16:creationId xmlns:a16="http://schemas.microsoft.com/office/drawing/2014/main" id="{7B8E4015-CE0D-46EB-9999-0BA0396475B1}"/>
              </a:ext>
            </a:extLst>
          </p:cNvPr>
          <p:cNvSpPr txBox="1"/>
          <p:nvPr/>
        </p:nvSpPr>
        <p:spPr>
          <a:xfrm>
            <a:off x="6566039" y="40298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8" name="文本框 167">
            <a:extLst>
              <a:ext uri="{FF2B5EF4-FFF2-40B4-BE49-F238E27FC236}">
                <a16:creationId xmlns:a16="http://schemas.microsoft.com/office/drawing/2014/main" id="{5DECDC6C-1B17-4B82-B90E-7D22ACEFFF2C}"/>
              </a:ext>
            </a:extLst>
          </p:cNvPr>
          <p:cNvSpPr txBox="1"/>
          <p:nvPr/>
        </p:nvSpPr>
        <p:spPr>
          <a:xfrm>
            <a:off x="7295043" y="40298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18</a:t>
            </a:r>
            <a:endParaRPr lang="zh-CN" altLang="en-US" b="1" dirty="0"/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D8EA5038-5218-4F9F-87E7-5503C8D9B19A}"/>
              </a:ext>
            </a:extLst>
          </p:cNvPr>
          <p:cNvSpPr txBox="1"/>
          <p:nvPr/>
        </p:nvSpPr>
        <p:spPr>
          <a:xfrm>
            <a:off x="7970762" y="40298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6</a:t>
            </a:r>
            <a:endParaRPr lang="zh-CN" altLang="en-US" b="1" dirty="0"/>
          </a:p>
        </p:txBody>
      </p:sp>
      <p:sp>
        <p:nvSpPr>
          <p:cNvPr id="170" name="文本框 169">
            <a:extLst>
              <a:ext uri="{FF2B5EF4-FFF2-40B4-BE49-F238E27FC236}">
                <a16:creationId xmlns:a16="http://schemas.microsoft.com/office/drawing/2014/main" id="{984F76A8-5205-4ABA-A9FE-2FF9DDFB0976}"/>
              </a:ext>
            </a:extLst>
          </p:cNvPr>
          <p:cNvSpPr txBox="1"/>
          <p:nvPr/>
        </p:nvSpPr>
        <p:spPr>
          <a:xfrm>
            <a:off x="8518241" y="40298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6</a:t>
            </a:r>
            <a:endParaRPr lang="zh-CN" altLang="en-US" b="1" dirty="0"/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3637B6A8-AAB4-4B4B-A49E-F7A656D51D51}"/>
              </a:ext>
            </a:extLst>
          </p:cNvPr>
          <p:cNvSpPr txBox="1"/>
          <p:nvPr/>
        </p:nvSpPr>
        <p:spPr>
          <a:xfrm>
            <a:off x="4235200" y="4747687"/>
            <a:ext cx="204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Running Example</a:t>
            </a:r>
            <a:endParaRPr lang="zh-CN" altLang="en-US" dirty="0"/>
          </a:p>
        </p:txBody>
      </p:sp>
      <p:sp>
        <p:nvSpPr>
          <p:cNvPr id="172" name="文本框 171">
            <a:extLst>
              <a:ext uri="{FF2B5EF4-FFF2-40B4-BE49-F238E27FC236}">
                <a16:creationId xmlns:a16="http://schemas.microsoft.com/office/drawing/2014/main" id="{C92532A7-713D-4444-8EA4-A2B6A00748A5}"/>
              </a:ext>
            </a:extLst>
          </p:cNvPr>
          <p:cNvSpPr txBox="1"/>
          <p:nvPr/>
        </p:nvSpPr>
        <p:spPr>
          <a:xfrm>
            <a:off x="6928537" y="4743739"/>
            <a:ext cx="158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Marginal Gain</a:t>
            </a:r>
            <a:endParaRPr lang="zh-CN" altLang="en-US" dirty="0"/>
          </a:p>
        </p:txBody>
      </p:sp>
      <p:cxnSp>
        <p:nvCxnSpPr>
          <p:cNvPr id="173" name="直接箭头连接符 172">
            <a:extLst>
              <a:ext uri="{FF2B5EF4-FFF2-40B4-BE49-F238E27FC236}">
                <a16:creationId xmlns:a16="http://schemas.microsoft.com/office/drawing/2014/main" id="{C73E1A35-D52B-4988-B166-28B8E653642E}"/>
              </a:ext>
            </a:extLst>
          </p:cNvPr>
          <p:cNvCxnSpPr>
            <a:stCxn id="130" idx="6"/>
            <a:endCxn id="131" idx="2"/>
          </p:cNvCxnSpPr>
          <p:nvPr/>
        </p:nvCxnSpPr>
        <p:spPr>
          <a:xfrm>
            <a:off x="4897468" y="2926224"/>
            <a:ext cx="530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箭头连接符 173">
            <a:extLst>
              <a:ext uri="{FF2B5EF4-FFF2-40B4-BE49-F238E27FC236}">
                <a16:creationId xmlns:a16="http://schemas.microsoft.com/office/drawing/2014/main" id="{98DBFAC8-D74C-4EB0-A756-423CB3E774B7}"/>
              </a:ext>
            </a:extLst>
          </p:cNvPr>
          <p:cNvCxnSpPr>
            <a:stCxn id="151" idx="6"/>
            <a:endCxn id="152" idx="2"/>
          </p:cNvCxnSpPr>
          <p:nvPr/>
        </p:nvCxnSpPr>
        <p:spPr>
          <a:xfrm>
            <a:off x="7347764" y="2905882"/>
            <a:ext cx="530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02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A28117C-2156-4892-A906-CA28010CE3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2" y="2073587"/>
                <a:ext cx="5019794" cy="351874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DP based method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DP state OTS(u, k, S):</a:t>
                </a:r>
              </a:p>
              <a:p>
                <a:pPr marL="457200" lvl="1" indent="0">
                  <a:buNone/>
                </a:pPr>
                <a:r>
                  <a:rPr lang="en-US" altLang="zh-CN" dirty="0"/>
                  <a:t>The optimal solution in the subtree T</a:t>
                </a:r>
                <a:r>
                  <a:rPr lang="en-US" altLang="zh-CN" baseline="-25000" dirty="0"/>
                  <a:t>u</a:t>
                </a:r>
                <a:r>
                  <a:rPr lang="en-US" altLang="zh-CN" dirty="0"/>
                  <a:t> with selecting additional k vertices from T</a:t>
                </a:r>
                <a:r>
                  <a:rPr lang="en-US" altLang="zh-CN" baseline="-25000" dirty="0"/>
                  <a:t>u</a:t>
                </a:r>
                <a:r>
                  <a:rPr lang="en-US" altLang="zh-CN" dirty="0"/>
                  <a:t> into summary set S.</a:t>
                </a:r>
              </a:p>
              <a:p>
                <a:pPr marL="457200" lvl="1" indent="0">
                  <a:buNone/>
                </a:pPr>
                <a:endParaRPr lang="en-US" altLang="zh-CN" dirty="0"/>
              </a:p>
              <a:p>
                <a:r>
                  <a:rPr lang="en-US" altLang="zh-CN" dirty="0"/>
                  <a:t>Optimal solution: OTS(r, k,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dirty="0"/>
                  <a:t>)</a:t>
                </a:r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A28117C-2156-4892-A906-CA28010CE3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2" y="2073587"/>
                <a:ext cx="5019794" cy="3518743"/>
              </a:xfrm>
              <a:blipFill>
                <a:blip r:embed="rId2"/>
                <a:stretch>
                  <a:fillRect l="-2273" t="-2878" r="-3030" b="-28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文本框 170">
            <a:extLst>
              <a:ext uri="{FF2B5EF4-FFF2-40B4-BE49-F238E27FC236}">
                <a16:creationId xmlns:a16="http://schemas.microsoft.com/office/drawing/2014/main" id="{3637B6A8-AAB4-4B4B-A49E-F7A656D51D51}"/>
              </a:ext>
            </a:extLst>
          </p:cNvPr>
          <p:cNvSpPr txBox="1"/>
          <p:nvPr/>
        </p:nvSpPr>
        <p:spPr>
          <a:xfrm>
            <a:off x="6551833" y="4504623"/>
            <a:ext cx="204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Overview of OTS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3A28BF9-C8F6-A193-2029-1E2785DC2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839" y="1848430"/>
            <a:ext cx="3318813" cy="24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4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EXT-Greedy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080" y="1905865"/>
            <a:ext cx="4554968" cy="3518743"/>
          </a:xfrm>
        </p:spPr>
        <p:txBody>
          <a:bodyPr>
            <a:normAutofit/>
          </a:bodyPr>
          <a:lstStyle/>
          <a:p>
            <a:r>
              <a:rPr lang="en-US" altLang="zh-CN" dirty="0"/>
              <a:t>Extract subtree based on Greedy+ answer.</a:t>
            </a:r>
          </a:p>
          <a:p>
            <a:endParaRPr lang="en-US" altLang="zh-CN" dirty="0"/>
          </a:p>
          <a:p>
            <a:r>
              <a:rPr lang="en-US" altLang="zh-CN" dirty="0"/>
              <a:t>Apply OTS on the subtree.</a:t>
            </a:r>
          </a:p>
          <a:p>
            <a:endParaRPr lang="en-US" altLang="zh-CN" dirty="0"/>
          </a:p>
          <a:p>
            <a:r>
              <a:rPr lang="en-US" altLang="zh-CN" dirty="0"/>
              <a:t>The result must be no worse than Greedy+ in theory.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29" name="流程图: 接点 28">
            <a:extLst>
              <a:ext uri="{FF2B5EF4-FFF2-40B4-BE49-F238E27FC236}">
                <a16:creationId xmlns:a16="http://schemas.microsoft.com/office/drawing/2014/main" id="{2F97EEFD-21A9-4E1B-9027-F1E6D4540866}"/>
              </a:ext>
            </a:extLst>
          </p:cNvPr>
          <p:cNvSpPr/>
          <p:nvPr/>
        </p:nvSpPr>
        <p:spPr>
          <a:xfrm>
            <a:off x="6443676" y="1722078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0" name="流程图: 接点 29">
            <a:extLst>
              <a:ext uri="{FF2B5EF4-FFF2-40B4-BE49-F238E27FC236}">
                <a16:creationId xmlns:a16="http://schemas.microsoft.com/office/drawing/2014/main" id="{C57BDCF7-98F0-44E3-A645-58266725E7AF}"/>
              </a:ext>
            </a:extLst>
          </p:cNvPr>
          <p:cNvSpPr/>
          <p:nvPr/>
        </p:nvSpPr>
        <p:spPr>
          <a:xfrm>
            <a:off x="6101017" y="2486019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31" name="流程图: 接点 30">
            <a:extLst>
              <a:ext uri="{FF2B5EF4-FFF2-40B4-BE49-F238E27FC236}">
                <a16:creationId xmlns:a16="http://schemas.microsoft.com/office/drawing/2014/main" id="{6ED48401-BFA9-48EB-8FC0-C720765C2A14}"/>
              </a:ext>
            </a:extLst>
          </p:cNvPr>
          <p:cNvSpPr/>
          <p:nvPr/>
        </p:nvSpPr>
        <p:spPr>
          <a:xfrm>
            <a:off x="6991104" y="2486019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32" name="流程图: 接点 31">
            <a:extLst>
              <a:ext uri="{FF2B5EF4-FFF2-40B4-BE49-F238E27FC236}">
                <a16:creationId xmlns:a16="http://schemas.microsoft.com/office/drawing/2014/main" id="{7777D8FB-DDFE-4F91-BDEE-FC6FCFC7F312}"/>
              </a:ext>
            </a:extLst>
          </p:cNvPr>
          <p:cNvSpPr/>
          <p:nvPr/>
        </p:nvSpPr>
        <p:spPr>
          <a:xfrm>
            <a:off x="5737135" y="3460390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33" name="流程图: 接点 32">
            <a:extLst>
              <a:ext uri="{FF2B5EF4-FFF2-40B4-BE49-F238E27FC236}">
                <a16:creationId xmlns:a16="http://schemas.microsoft.com/office/drawing/2014/main" id="{BC88792F-0448-420E-8374-ABAC4F6CA12C}"/>
              </a:ext>
            </a:extLst>
          </p:cNvPr>
          <p:cNvSpPr/>
          <p:nvPr/>
        </p:nvSpPr>
        <p:spPr>
          <a:xfrm>
            <a:off x="6461017" y="3460390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34" name="流程图: 接点 33">
            <a:extLst>
              <a:ext uri="{FF2B5EF4-FFF2-40B4-BE49-F238E27FC236}">
                <a16:creationId xmlns:a16="http://schemas.microsoft.com/office/drawing/2014/main" id="{90A63EF7-FB3A-4F5A-B938-4C858FCF9F68}"/>
              </a:ext>
            </a:extLst>
          </p:cNvPr>
          <p:cNvSpPr/>
          <p:nvPr/>
        </p:nvSpPr>
        <p:spPr>
          <a:xfrm>
            <a:off x="7050364" y="3460390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35" name="流程图: 接点 34">
            <a:extLst>
              <a:ext uri="{FF2B5EF4-FFF2-40B4-BE49-F238E27FC236}">
                <a16:creationId xmlns:a16="http://schemas.microsoft.com/office/drawing/2014/main" id="{9EA60AF3-E302-4E16-BF51-09C54979C55B}"/>
              </a:ext>
            </a:extLst>
          </p:cNvPr>
          <p:cNvSpPr/>
          <p:nvPr/>
        </p:nvSpPr>
        <p:spPr>
          <a:xfrm>
            <a:off x="7586190" y="3460390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CCC83B6A-DEF3-49F7-83F0-85C40911D0AD}"/>
              </a:ext>
            </a:extLst>
          </p:cNvPr>
          <p:cNvCxnSpPr>
            <a:stCxn id="29" idx="3"/>
            <a:endCxn id="30" idx="0"/>
          </p:cNvCxnSpPr>
          <p:nvPr/>
        </p:nvCxnSpPr>
        <p:spPr>
          <a:xfrm flipH="1">
            <a:off x="6281017" y="2029357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6383FB1B-DDDE-462C-98D4-998CB18CA3D6}"/>
              </a:ext>
            </a:extLst>
          </p:cNvPr>
          <p:cNvCxnSpPr>
            <a:cxnSpLocks/>
            <a:stCxn id="29" idx="5"/>
            <a:endCxn id="31" idx="0"/>
          </p:cNvCxnSpPr>
          <p:nvPr/>
        </p:nvCxnSpPr>
        <p:spPr>
          <a:xfrm>
            <a:off x="6750955" y="2029357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5CC33C7C-AAA6-424A-82AF-5BF6121E9375}"/>
              </a:ext>
            </a:extLst>
          </p:cNvPr>
          <p:cNvCxnSpPr>
            <a:stCxn id="30" idx="3"/>
            <a:endCxn id="32" idx="0"/>
          </p:cNvCxnSpPr>
          <p:nvPr/>
        </p:nvCxnSpPr>
        <p:spPr>
          <a:xfrm flipH="1">
            <a:off x="5917135" y="2793298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6EDAC91A-269A-42E1-B14C-B3B23EACF9CF}"/>
              </a:ext>
            </a:extLst>
          </p:cNvPr>
          <p:cNvCxnSpPr>
            <a:stCxn id="30" idx="5"/>
            <a:endCxn id="33" idx="0"/>
          </p:cNvCxnSpPr>
          <p:nvPr/>
        </p:nvCxnSpPr>
        <p:spPr>
          <a:xfrm>
            <a:off x="6408296" y="2793298"/>
            <a:ext cx="232721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AF8A8451-FD8E-4159-9691-58694ACFDF1E}"/>
              </a:ext>
            </a:extLst>
          </p:cNvPr>
          <p:cNvCxnSpPr>
            <a:stCxn id="31" idx="3"/>
            <a:endCxn id="33" idx="0"/>
          </p:cNvCxnSpPr>
          <p:nvPr/>
        </p:nvCxnSpPr>
        <p:spPr>
          <a:xfrm flipH="1">
            <a:off x="6641017" y="2793298"/>
            <a:ext cx="402808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93AEAE13-4157-4CAA-97C8-3CD82F7839E6}"/>
              </a:ext>
            </a:extLst>
          </p:cNvPr>
          <p:cNvCxnSpPr>
            <a:stCxn id="31" idx="4"/>
            <a:endCxn id="34" idx="0"/>
          </p:cNvCxnSpPr>
          <p:nvPr/>
        </p:nvCxnSpPr>
        <p:spPr>
          <a:xfrm>
            <a:off x="7171104" y="2846019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A3466B05-44A8-4D07-8AE0-E6646433D245}"/>
              </a:ext>
            </a:extLst>
          </p:cNvPr>
          <p:cNvCxnSpPr>
            <a:stCxn id="31" idx="5"/>
            <a:endCxn id="35" idx="0"/>
          </p:cNvCxnSpPr>
          <p:nvPr/>
        </p:nvCxnSpPr>
        <p:spPr>
          <a:xfrm>
            <a:off x="7298383" y="2793298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8F98B5CC-03ED-46E0-AAA3-213A82BFEABF}"/>
              </a:ext>
            </a:extLst>
          </p:cNvPr>
          <p:cNvSpPr txBox="1"/>
          <p:nvPr/>
        </p:nvSpPr>
        <p:spPr>
          <a:xfrm>
            <a:off x="6791429" y="16511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66EAE7E-1EAD-4EFF-B316-7BF4F976D2BD}"/>
              </a:ext>
            </a:extLst>
          </p:cNvPr>
          <p:cNvSpPr txBox="1"/>
          <p:nvPr/>
        </p:nvSpPr>
        <p:spPr>
          <a:xfrm>
            <a:off x="6363491" y="23105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10B07D82-6101-4130-AEE3-8C5E427CDF7B}"/>
              </a:ext>
            </a:extLst>
          </p:cNvPr>
          <p:cNvSpPr txBox="1"/>
          <p:nvPr/>
        </p:nvSpPr>
        <p:spPr>
          <a:xfrm>
            <a:off x="7265238" y="229778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D83F51AE-6352-4899-8C9D-693FE22B71B5}"/>
              </a:ext>
            </a:extLst>
          </p:cNvPr>
          <p:cNvSpPr txBox="1"/>
          <p:nvPr/>
        </p:nvSpPr>
        <p:spPr>
          <a:xfrm>
            <a:off x="5679292" y="378997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42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37CC777-B3A8-4313-A6E4-4A23DA30343E}"/>
              </a:ext>
            </a:extLst>
          </p:cNvPr>
          <p:cNvSpPr txBox="1"/>
          <p:nvPr/>
        </p:nvSpPr>
        <p:spPr>
          <a:xfrm>
            <a:off x="6408296" y="378997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18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34414DC-C6DA-42F9-BCA5-EAA2DCE23AAB}"/>
              </a:ext>
            </a:extLst>
          </p:cNvPr>
          <p:cNvSpPr txBox="1"/>
          <p:nvPr/>
        </p:nvSpPr>
        <p:spPr>
          <a:xfrm>
            <a:off x="7084015" y="37899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44EFE30A-287D-4DCB-B289-4EBC404F42CA}"/>
              </a:ext>
            </a:extLst>
          </p:cNvPr>
          <p:cNvSpPr txBox="1"/>
          <p:nvPr/>
        </p:nvSpPr>
        <p:spPr>
          <a:xfrm>
            <a:off x="7631494" y="37899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3E1AFE0A-1333-4B15-B977-C54EF646E385}"/>
              </a:ext>
            </a:extLst>
          </p:cNvPr>
          <p:cNvSpPr txBox="1"/>
          <p:nvPr/>
        </p:nvSpPr>
        <p:spPr>
          <a:xfrm>
            <a:off x="5798749" y="4487482"/>
            <a:ext cx="204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Running Example</a:t>
            </a:r>
            <a:endParaRPr lang="zh-CN" altLang="en-US" dirty="0"/>
          </a:p>
        </p:txBody>
      </p: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B7F223F1-5B77-4FEA-90C2-4730DC5CB72B}"/>
              </a:ext>
            </a:extLst>
          </p:cNvPr>
          <p:cNvCxnSpPr>
            <a:stCxn id="30" idx="6"/>
            <a:endCxn id="31" idx="2"/>
          </p:cNvCxnSpPr>
          <p:nvPr/>
        </p:nvCxnSpPr>
        <p:spPr>
          <a:xfrm>
            <a:off x="6461017" y="2666019"/>
            <a:ext cx="530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97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EXT-Greedy</a:t>
            </a:r>
            <a:endParaRPr lang="zh-CN" altLang="en-US" dirty="0"/>
          </a:p>
        </p:txBody>
      </p:sp>
      <p:sp>
        <p:nvSpPr>
          <p:cNvPr id="29" name="流程图: 接点 28">
            <a:extLst>
              <a:ext uri="{FF2B5EF4-FFF2-40B4-BE49-F238E27FC236}">
                <a16:creationId xmlns:a16="http://schemas.microsoft.com/office/drawing/2014/main" id="{2F97EEFD-21A9-4E1B-9027-F1E6D4540866}"/>
              </a:ext>
            </a:extLst>
          </p:cNvPr>
          <p:cNvSpPr/>
          <p:nvPr/>
        </p:nvSpPr>
        <p:spPr>
          <a:xfrm>
            <a:off x="6443676" y="1722078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0" name="流程图: 接点 29">
            <a:extLst>
              <a:ext uri="{FF2B5EF4-FFF2-40B4-BE49-F238E27FC236}">
                <a16:creationId xmlns:a16="http://schemas.microsoft.com/office/drawing/2014/main" id="{C57BDCF7-98F0-44E3-A645-58266725E7AF}"/>
              </a:ext>
            </a:extLst>
          </p:cNvPr>
          <p:cNvSpPr/>
          <p:nvPr/>
        </p:nvSpPr>
        <p:spPr>
          <a:xfrm>
            <a:off x="6101017" y="2486019"/>
            <a:ext cx="360000" cy="36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31" name="流程图: 接点 30">
            <a:extLst>
              <a:ext uri="{FF2B5EF4-FFF2-40B4-BE49-F238E27FC236}">
                <a16:creationId xmlns:a16="http://schemas.microsoft.com/office/drawing/2014/main" id="{6ED48401-BFA9-48EB-8FC0-C720765C2A14}"/>
              </a:ext>
            </a:extLst>
          </p:cNvPr>
          <p:cNvSpPr/>
          <p:nvPr/>
        </p:nvSpPr>
        <p:spPr>
          <a:xfrm>
            <a:off x="6991104" y="2486019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32" name="流程图: 接点 31">
            <a:extLst>
              <a:ext uri="{FF2B5EF4-FFF2-40B4-BE49-F238E27FC236}">
                <a16:creationId xmlns:a16="http://schemas.microsoft.com/office/drawing/2014/main" id="{7777D8FB-DDFE-4F91-BDEE-FC6FCFC7F312}"/>
              </a:ext>
            </a:extLst>
          </p:cNvPr>
          <p:cNvSpPr/>
          <p:nvPr/>
        </p:nvSpPr>
        <p:spPr>
          <a:xfrm>
            <a:off x="5737135" y="3460390"/>
            <a:ext cx="360000" cy="36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33" name="流程图: 接点 32">
            <a:extLst>
              <a:ext uri="{FF2B5EF4-FFF2-40B4-BE49-F238E27FC236}">
                <a16:creationId xmlns:a16="http://schemas.microsoft.com/office/drawing/2014/main" id="{BC88792F-0448-420E-8374-ABAC4F6CA12C}"/>
              </a:ext>
            </a:extLst>
          </p:cNvPr>
          <p:cNvSpPr/>
          <p:nvPr/>
        </p:nvSpPr>
        <p:spPr>
          <a:xfrm>
            <a:off x="6461017" y="3460390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34" name="流程图: 接点 33">
            <a:extLst>
              <a:ext uri="{FF2B5EF4-FFF2-40B4-BE49-F238E27FC236}">
                <a16:creationId xmlns:a16="http://schemas.microsoft.com/office/drawing/2014/main" id="{90A63EF7-FB3A-4F5A-B938-4C858FCF9F68}"/>
              </a:ext>
            </a:extLst>
          </p:cNvPr>
          <p:cNvSpPr/>
          <p:nvPr/>
        </p:nvSpPr>
        <p:spPr>
          <a:xfrm>
            <a:off x="7050364" y="3460390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35" name="流程图: 接点 34">
            <a:extLst>
              <a:ext uri="{FF2B5EF4-FFF2-40B4-BE49-F238E27FC236}">
                <a16:creationId xmlns:a16="http://schemas.microsoft.com/office/drawing/2014/main" id="{9EA60AF3-E302-4E16-BF51-09C54979C55B}"/>
              </a:ext>
            </a:extLst>
          </p:cNvPr>
          <p:cNvSpPr/>
          <p:nvPr/>
        </p:nvSpPr>
        <p:spPr>
          <a:xfrm>
            <a:off x="7586190" y="3460390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CCC83B6A-DEF3-49F7-83F0-85C40911D0AD}"/>
              </a:ext>
            </a:extLst>
          </p:cNvPr>
          <p:cNvCxnSpPr>
            <a:stCxn id="29" idx="3"/>
            <a:endCxn id="30" idx="0"/>
          </p:cNvCxnSpPr>
          <p:nvPr/>
        </p:nvCxnSpPr>
        <p:spPr>
          <a:xfrm flipH="1">
            <a:off x="6281017" y="2029357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6383FB1B-DDDE-462C-98D4-998CB18CA3D6}"/>
              </a:ext>
            </a:extLst>
          </p:cNvPr>
          <p:cNvCxnSpPr>
            <a:cxnSpLocks/>
            <a:stCxn id="29" idx="5"/>
            <a:endCxn id="31" idx="0"/>
          </p:cNvCxnSpPr>
          <p:nvPr/>
        </p:nvCxnSpPr>
        <p:spPr>
          <a:xfrm>
            <a:off x="6750955" y="2029357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5CC33C7C-AAA6-424A-82AF-5BF6121E9375}"/>
              </a:ext>
            </a:extLst>
          </p:cNvPr>
          <p:cNvCxnSpPr>
            <a:stCxn id="30" idx="3"/>
            <a:endCxn id="32" idx="0"/>
          </p:cNvCxnSpPr>
          <p:nvPr/>
        </p:nvCxnSpPr>
        <p:spPr>
          <a:xfrm flipH="1">
            <a:off x="5917135" y="2793298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6EDAC91A-269A-42E1-B14C-B3B23EACF9CF}"/>
              </a:ext>
            </a:extLst>
          </p:cNvPr>
          <p:cNvCxnSpPr>
            <a:stCxn id="30" idx="5"/>
            <a:endCxn id="33" idx="0"/>
          </p:cNvCxnSpPr>
          <p:nvPr/>
        </p:nvCxnSpPr>
        <p:spPr>
          <a:xfrm>
            <a:off x="6408296" y="2793298"/>
            <a:ext cx="232721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AF8A8451-FD8E-4159-9691-58694ACFDF1E}"/>
              </a:ext>
            </a:extLst>
          </p:cNvPr>
          <p:cNvCxnSpPr>
            <a:stCxn id="31" idx="3"/>
            <a:endCxn id="33" idx="0"/>
          </p:cNvCxnSpPr>
          <p:nvPr/>
        </p:nvCxnSpPr>
        <p:spPr>
          <a:xfrm flipH="1">
            <a:off x="6641017" y="2793298"/>
            <a:ext cx="402808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93AEAE13-4157-4CAA-97C8-3CD82F7839E6}"/>
              </a:ext>
            </a:extLst>
          </p:cNvPr>
          <p:cNvCxnSpPr>
            <a:stCxn id="31" idx="4"/>
            <a:endCxn id="34" idx="0"/>
          </p:cNvCxnSpPr>
          <p:nvPr/>
        </p:nvCxnSpPr>
        <p:spPr>
          <a:xfrm>
            <a:off x="7171104" y="2846019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A3466B05-44A8-4D07-8AE0-E6646433D245}"/>
              </a:ext>
            </a:extLst>
          </p:cNvPr>
          <p:cNvCxnSpPr>
            <a:stCxn id="31" idx="5"/>
            <a:endCxn id="35" idx="0"/>
          </p:cNvCxnSpPr>
          <p:nvPr/>
        </p:nvCxnSpPr>
        <p:spPr>
          <a:xfrm>
            <a:off x="7298383" y="2793298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8F98B5CC-03ED-46E0-AAA3-213A82BFEABF}"/>
              </a:ext>
            </a:extLst>
          </p:cNvPr>
          <p:cNvSpPr txBox="1"/>
          <p:nvPr/>
        </p:nvSpPr>
        <p:spPr>
          <a:xfrm>
            <a:off x="6791429" y="16511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66EAE7E-1EAD-4EFF-B316-7BF4F976D2BD}"/>
              </a:ext>
            </a:extLst>
          </p:cNvPr>
          <p:cNvSpPr txBox="1"/>
          <p:nvPr/>
        </p:nvSpPr>
        <p:spPr>
          <a:xfrm>
            <a:off x="6363491" y="23105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10B07D82-6101-4130-AEE3-8C5E427CDF7B}"/>
              </a:ext>
            </a:extLst>
          </p:cNvPr>
          <p:cNvSpPr txBox="1"/>
          <p:nvPr/>
        </p:nvSpPr>
        <p:spPr>
          <a:xfrm>
            <a:off x="7265238" y="229778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D83F51AE-6352-4899-8C9D-693FE22B71B5}"/>
              </a:ext>
            </a:extLst>
          </p:cNvPr>
          <p:cNvSpPr txBox="1"/>
          <p:nvPr/>
        </p:nvSpPr>
        <p:spPr>
          <a:xfrm>
            <a:off x="5679292" y="378997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42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37CC777-B3A8-4313-A6E4-4A23DA30343E}"/>
              </a:ext>
            </a:extLst>
          </p:cNvPr>
          <p:cNvSpPr txBox="1"/>
          <p:nvPr/>
        </p:nvSpPr>
        <p:spPr>
          <a:xfrm>
            <a:off x="6408296" y="378997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18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34414DC-C6DA-42F9-BCA5-EAA2DCE23AAB}"/>
              </a:ext>
            </a:extLst>
          </p:cNvPr>
          <p:cNvSpPr txBox="1"/>
          <p:nvPr/>
        </p:nvSpPr>
        <p:spPr>
          <a:xfrm>
            <a:off x="7084015" y="37899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44EFE30A-287D-4DCB-B289-4EBC404F42CA}"/>
              </a:ext>
            </a:extLst>
          </p:cNvPr>
          <p:cNvSpPr txBox="1"/>
          <p:nvPr/>
        </p:nvSpPr>
        <p:spPr>
          <a:xfrm>
            <a:off x="7631494" y="37899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3E1AFE0A-1333-4B15-B977-C54EF646E385}"/>
              </a:ext>
            </a:extLst>
          </p:cNvPr>
          <p:cNvSpPr txBox="1"/>
          <p:nvPr/>
        </p:nvSpPr>
        <p:spPr>
          <a:xfrm>
            <a:off x="5798749" y="4487482"/>
            <a:ext cx="204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Greedy+ answer</a:t>
            </a:r>
            <a:endParaRPr lang="zh-CN" altLang="en-US" dirty="0"/>
          </a:p>
        </p:txBody>
      </p: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B7F223F1-5B77-4FEA-90C2-4730DC5CB72B}"/>
              </a:ext>
            </a:extLst>
          </p:cNvPr>
          <p:cNvCxnSpPr>
            <a:stCxn id="30" idx="6"/>
            <a:endCxn id="31" idx="2"/>
          </p:cNvCxnSpPr>
          <p:nvPr/>
        </p:nvCxnSpPr>
        <p:spPr>
          <a:xfrm>
            <a:off x="6461017" y="2666019"/>
            <a:ext cx="530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9005BD7E-F9B3-4917-5FC7-BAAED0F7B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1" name="内容占位符 2">
            <a:extLst>
              <a:ext uri="{FF2B5EF4-FFF2-40B4-BE49-F238E27FC236}">
                <a16:creationId xmlns:a16="http://schemas.microsoft.com/office/drawing/2014/main" id="{644D1DF9-F452-BF33-5050-63C362325443}"/>
              </a:ext>
            </a:extLst>
          </p:cNvPr>
          <p:cNvSpPr txBox="1">
            <a:spLocks/>
          </p:cNvSpPr>
          <p:nvPr/>
        </p:nvSpPr>
        <p:spPr>
          <a:xfrm>
            <a:off x="652080" y="1905865"/>
            <a:ext cx="4554968" cy="3518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Extract subtree based on Greedy+ answer.</a:t>
            </a:r>
          </a:p>
          <a:p>
            <a:endParaRPr lang="en-US" altLang="zh-CN"/>
          </a:p>
          <a:p>
            <a:r>
              <a:rPr lang="en-US" altLang="zh-CN"/>
              <a:t>Apply OTS on the subtree.</a:t>
            </a:r>
          </a:p>
          <a:p>
            <a:endParaRPr lang="en-US" altLang="zh-CN"/>
          </a:p>
          <a:p>
            <a:r>
              <a:rPr lang="en-US" altLang="zh-CN"/>
              <a:t>The result must be no worse than Greedy+ in theory.</a:t>
            </a:r>
          </a:p>
          <a:p>
            <a:endParaRPr lang="en-US" altLang="zh-CN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2215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582" y="1618502"/>
            <a:ext cx="5133402" cy="4991350"/>
          </a:xfrm>
        </p:spPr>
        <p:txBody>
          <a:bodyPr>
            <a:norm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Hierarchies </a:t>
            </a:r>
            <a:r>
              <a:rPr lang="en-US" altLang="zh-CN" sz="2000" dirty="0" smtClean="0"/>
              <a:t>are everywhere in real world.</a:t>
            </a:r>
            <a:endParaRPr lang="en-US" altLang="zh-CN" sz="2000" dirty="0"/>
          </a:p>
          <a:p>
            <a:pPr marL="457200" lvl="1" indent="0">
              <a:buNone/>
            </a:pPr>
            <a:endParaRPr lang="en-US" altLang="zh-CN" sz="2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23F4464-9DB6-46C2-A9CB-8F17A18AC889}"/>
              </a:ext>
            </a:extLst>
          </p:cNvPr>
          <p:cNvSpPr txBox="1"/>
          <p:nvPr/>
        </p:nvSpPr>
        <p:spPr>
          <a:xfrm>
            <a:off x="575582" y="5635013"/>
            <a:ext cx="2046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Company Hierarchy</a:t>
            </a:r>
            <a:endParaRPr lang="zh-CN" alt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546" y="2551785"/>
            <a:ext cx="3046963" cy="2657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00695"/>
            <a:ext cx="2898112" cy="2908980"/>
          </a:xfrm>
          <a:prstGeom prst="rect">
            <a:avLst/>
          </a:prstGeom>
        </p:spPr>
      </p:pic>
      <p:sp>
        <p:nvSpPr>
          <p:cNvPr id="8" name="文本框 5">
            <a:extLst>
              <a:ext uri="{FF2B5EF4-FFF2-40B4-BE49-F238E27FC236}">
                <a16:creationId xmlns:a16="http://schemas.microsoft.com/office/drawing/2014/main" id="{D23F4464-9DB6-46C2-A9CB-8F17A18AC889}"/>
              </a:ext>
            </a:extLst>
          </p:cNvPr>
          <p:cNvSpPr txBox="1"/>
          <p:nvPr/>
        </p:nvSpPr>
        <p:spPr>
          <a:xfrm>
            <a:off x="3738964" y="5633231"/>
            <a:ext cx="2322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Middle-ages Hierarchy</a:t>
            </a:r>
            <a:endParaRPr lang="zh-CN" alt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509" y="2715785"/>
            <a:ext cx="2753191" cy="2493890"/>
          </a:xfrm>
          <a:prstGeom prst="rect">
            <a:avLst/>
          </a:prstGeom>
        </p:spPr>
      </p:pic>
      <p:sp>
        <p:nvSpPr>
          <p:cNvPr id="16" name="文本框 5">
            <a:extLst>
              <a:ext uri="{FF2B5EF4-FFF2-40B4-BE49-F238E27FC236}">
                <a16:creationId xmlns:a16="http://schemas.microsoft.com/office/drawing/2014/main" id="{D23F4464-9DB6-46C2-A9CB-8F17A18AC889}"/>
              </a:ext>
            </a:extLst>
          </p:cNvPr>
          <p:cNvSpPr txBox="1"/>
          <p:nvPr/>
        </p:nvSpPr>
        <p:spPr>
          <a:xfrm>
            <a:off x="6790976" y="5633231"/>
            <a:ext cx="197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Regional Hierarchy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78279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EXT-Greedy</a:t>
            </a:r>
            <a:endParaRPr lang="zh-CN" altLang="en-US" dirty="0"/>
          </a:p>
        </p:txBody>
      </p:sp>
      <p:sp>
        <p:nvSpPr>
          <p:cNvPr id="29" name="流程图: 接点 28">
            <a:extLst>
              <a:ext uri="{FF2B5EF4-FFF2-40B4-BE49-F238E27FC236}">
                <a16:creationId xmlns:a16="http://schemas.microsoft.com/office/drawing/2014/main" id="{2F97EEFD-21A9-4E1B-9027-F1E6D4540866}"/>
              </a:ext>
            </a:extLst>
          </p:cNvPr>
          <p:cNvSpPr/>
          <p:nvPr/>
        </p:nvSpPr>
        <p:spPr>
          <a:xfrm>
            <a:off x="6443676" y="1722078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0" name="流程图: 接点 29">
            <a:extLst>
              <a:ext uri="{FF2B5EF4-FFF2-40B4-BE49-F238E27FC236}">
                <a16:creationId xmlns:a16="http://schemas.microsoft.com/office/drawing/2014/main" id="{C57BDCF7-98F0-44E3-A645-58266725E7AF}"/>
              </a:ext>
            </a:extLst>
          </p:cNvPr>
          <p:cNvSpPr/>
          <p:nvPr/>
        </p:nvSpPr>
        <p:spPr>
          <a:xfrm>
            <a:off x="6101017" y="2486019"/>
            <a:ext cx="360000" cy="36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31" name="流程图: 接点 30">
            <a:extLst>
              <a:ext uri="{FF2B5EF4-FFF2-40B4-BE49-F238E27FC236}">
                <a16:creationId xmlns:a16="http://schemas.microsoft.com/office/drawing/2014/main" id="{6ED48401-BFA9-48EB-8FC0-C720765C2A14}"/>
              </a:ext>
            </a:extLst>
          </p:cNvPr>
          <p:cNvSpPr/>
          <p:nvPr/>
        </p:nvSpPr>
        <p:spPr>
          <a:xfrm>
            <a:off x="6991104" y="2486019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32" name="流程图: 接点 31">
            <a:extLst>
              <a:ext uri="{FF2B5EF4-FFF2-40B4-BE49-F238E27FC236}">
                <a16:creationId xmlns:a16="http://schemas.microsoft.com/office/drawing/2014/main" id="{7777D8FB-DDFE-4F91-BDEE-FC6FCFC7F312}"/>
              </a:ext>
            </a:extLst>
          </p:cNvPr>
          <p:cNvSpPr/>
          <p:nvPr/>
        </p:nvSpPr>
        <p:spPr>
          <a:xfrm>
            <a:off x="5737135" y="3460390"/>
            <a:ext cx="360000" cy="36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33" name="流程图: 接点 32">
            <a:extLst>
              <a:ext uri="{FF2B5EF4-FFF2-40B4-BE49-F238E27FC236}">
                <a16:creationId xmlns:a16="http://schemas.microsoft.com/office/drawing/2014/main" id="{BC88792F-0448-420E-8374-ABAC4F6CA12C}"/>
              </a:ext>
            </a:extLst>
          </p:cNvPr>
          <p:cNvSpPr/>
          <p:nvPr/>
        </p:nvSpPr>
        <p:spPr>
          <a:xfrm>
            <a:off x="6461017" y="3460390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34" name="流程图: 接点 33">
            <a:extLst>
              <a:ext uri="{FF2B5EF4-FFF2-40B4-BE49-F238E27FC236}">
                <a16:creationId xmlns:a16="http://schemas.microsoft.com/office/drawing/2014/main" id="{90A63EF7-FB3A-4F5A-B938-4C858FCF9F68}"/>
              </a:ext>
            </a:extLst>
          </p:cNvPr>
          <p:cNvSpPr/>
          <p:nvPr/>
        </p:nvSpPr>
        <p:spPr>
          <a:xfrm>
            <a:off x="7050364" y="3460390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35" name="流程图: 接点 34">
            <a:extLst>
              <a:ext uri="{FF2B5EF4-FFF2-40B4-BE49-F238E27FC236}">
                <a16:creationId xmlns:a16="http://schemas.microsoft.com/office/drawing/2014/main" id="{9EA60AF3-E302-4E16-BF51-09C54979C55B}"/>
              </a:ext>
            </a:extLst>
          </p:cNvPr>
          <p:cNvSpPr/>
          <p:nvPr/>
        </p:nvSpPr>
        <p:spPr>
          <a:xfrm>
            <a:off x="7586190" y="3460390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CCC83B6A-DEF3-49F7-83F0-85C40911D0AD}"/>
              </a:ext>
            </a:extLst>
          </p:cNvPr>
          <p:cNvCxnSpPr>
            <a:stCxn id="29" idx="3"/>
            <a:endCxn id="30" idx="0"/>
          </p:cNvCxnSpPr>
          <p:nvPr/>
        </p:nvCxnSpPr>
        <p:spPr>
          <a:xfrm flipH="1">
            <a:off x="6281017" y="2029357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5CC33C7C-AAA6-424A-82AF-5BF6121E9375}"/>
              </a:ext>
            </a:extLst>
          </p:cNvPr>
          <p:cNvCxnSpPr>
            <a:stCxn id="30" idx="3"/>
            <a:endCxn id="32" idx="0"/>
          </p:cNvCxnSpPr>
          <p:nvPr/>
        </p:nvCxnSpPr>
        <p:spPr>
          <a:xfrm flipH="1">
            <a:off x="5917135" y="2793298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6EDAC91A-269A-42E1-B14C-B3B23EACF9CF}"/>
              </a:ext>
            </a:extLst>
          </p:cNvPr>
          <p:cNvCxnSpPr>
            <a:stCxn id="30" idx="5"/>
            <a:endCxn id="33" idx="0"/>
          </p:cNvCxnSpPr>
          <p:nvPr/>
        </p:nvCxnSpPr>
        <p:spPr>
          <a:xfrm>
            <a:off x="6408296" y="2793298"/>
            <a:ext cx="232721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93AEAE13-4157-4CAA-97C8-3CD82F7839E6}"/>
              </a:ext>
            </a:extLst>
          </p:cNvPr>
          <p:cNvCxnSpPr>
            <a:stCxn id="31" idx="4"/>
            <a:endCxn id="34" idx="0"/>
          </p:cNvCxnSpPr>
          <p:nvPr/>
        </p:nvCxnSpPr>
        <p:spPr>
          <a:xfrm>
            <a:off x="7171104" y="2846019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A3466B05-44A8-4D07-8AE0-E6646433D245}"/>
              </a:ext>
            </a:extLst>
          </p:cNvPr>
          <p:cNvCxnSpPr>
            <a:stCxn id="31" idx="5"/>
            <a:endCxn id="35" idx="0"/>
          </p:cNvCxnSpPr>
          <p:nvPr/>
        </p:nvCxnSpPr>
        <p:spPr>
          <a:xfrm>
            <a:off x="7298383" y="2793298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8F98B5CC-03ED-46E0-AAA3-213A82BFEABF}"/>
              </a:ext>
            </a:extLst>
          </p:cNvPr>
          <p:cNvSpPr txBox="1"/>
          <p:nvPr/>
        </p:nvSpPr>
        <p:spPr>
          <a:xfrm>
            <a:off x="6791429" y="16511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66EAE7E-1EAD-4EFF-B316-7BF4F976D2BD}"/>
              </a:ext>
            </a:extLst>
          </p:cNvPr>
          <p:cNvSpPr txBox="1"/>
          <p:nvPr/>
        </p:nvSpPr>
        <p:spPr>
          <a:xfrm>
            <a:off x="6363491" y="23105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10B07D82-6101-4130-AEE3-8C5E427CDF7B}"/>
              </a:ext>
            </a:extLst>
          </p:cNvPr>
          <p:cNvSpPr txBox="1"/>
          <p:nvPr/>
        </p:nvSpPr>
        <p:spPr>
          <a:xfrm>
            <a:off x="7265238" y="229778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D83F51AE-6352-4899-8C9D-693FE22B71B5}"/>
              </a:ext>
            </a:extLst>
          </p:cNvPr>
          <p:cNvSpPr txBox="1"/>
          <p:nvPr/>
        </p:nvSpPr>
        <p:spPr>
          <a:xfrm>
            <a:off x="5679292" y="378997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42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37CC777-B3A8-4313-A6E4-4A23DA30343E}"/>
              </a:ext>
            </a:extLst>
          </p:cNvPr>
          <p:cNvSpPr txBox="1"/>
          <p:nvPr/>
        </p:nvSpPr>
        <p:spPr>
          <a:xfrm>
            <a:off x="6408296" y="378997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18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34414DC-C6DA-42F9-BCA5-EAA2DCE23AAB}"/>
              </a:ext>
            </a:extLst>
          </p:cNvPr>
          <p:cNvSpPr txBox="1"/>
          <p:nvPr/>
        </p:nvSpPr>
        <p:spPr>
          <a:xfrm>
            <a:off x="7084015" y="37899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44EFE30A-287D-4DCB-B289-4EBC404F42CA}"/>
              </a:ext>
            </a:extLst>
          </p:cNvPr>
          <p:cNvSpPr txBox="1"/>
          <p:nvPr/>
        </p:nvSpPr>
        <p:spPr>
          <a:xfrm>
            <a:off x="7631494" y="37899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3E1AFE0A-1333-4B15-B977-C54EF646E385}"/>
              </a:ext>
            </a:extLst>
          </p:cNvPr>
          <p:cNvSpPr txBox="1"/>
          <p:nvPr/>
        </p:nvSpPr>
        <p:spPr>
          <a:xfrm>
            <a:off x="5798749" y="4487482"/>
            <a:ext cx="204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Subtree extraction</a:t>
            </a:r>
            <a:endParaRPr lang="zh-CN" altLang="en-US" dirty="0"/>
          </a:p>
        </p:txBody>
      </p: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B7F223F1-5B77-4FEA-90C2-4730DC5CB72B}"/>
              </a:ext>
            </a:extLst>
          </p:cNvPr>
          <p:cNvCxnSpPr>
            <a:stCxn id="30" idx="6"/>
            <a:endCxn id="31" idx="2"/>
          </p:cNvCxnSpPr>
          <p:nvPr/>
        </p:nvCxnSpPr>
        <p:spPr>
          <a:xfrm>
            <a:off x="6461017" y="2666019"/>
            <a:ext cx="530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E6BCF34B-18A3-B80A-F1A9-6607F9DB9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7" name="内容占位符 2">
            <a:extLst>
              <a:ext uri="{FF2B5EF4-FFF2-40B4-BE49-F238E27FC236}">
                <a16:creationId xmlns:a16="http://schemas.microsoft.com/office/drawing/2014/main" id="{2DB0100A-D26C-0F51-B602-F20A8BA620AB}"/>
              </a:ext>
            </a:extLst>
          </p:cNvPr>
          <p:cNvSpPr txBox="1">
            <a:spLocks/>
          </p:cNvSpPr>
          <p:nvPr/>
        </p:nvSpPr>
        <p:spPr>
          <a:xfrm>
            <a:off x="652080" y="1905865"/>
            <a:ext cx="4554968" cy="3518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Extract subtree based on Greedy+ answer.</a:t>
            </a:r>
          </a:p>
          <a:p>
            <a:endParaRPr lang="en-US" altLang="zh-CN"/>
          </a:p>
          <a:p>
            <a:r>
              <a:rPr lang="en-US" altLang="zh-CN"/>
              <a:t>Apply OTS on the subtree.</a:t>
            </a:r>
          </a:p>
          <a:p>
            <a:endParaRPr lang="en-US" altLang="zh-CN"/>
          </a:p>
          <a:p>
            <a:r>
              <a:rPr lang="en-US" altLang="zh-CN"/>
              <a:t>The result must be no worse than Greedy+ in theory.</a:t>
            </a:r>
          </a:p>
          <a:p>
            <a:endParaRPr lang="en-US" altLang="zh-CN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8138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EXT-Greedy</a:t>
            </a:r>
            <a:endParaRPr lang="zh-CN" altLang="en-US" dirty="0"/>
          </a:p>
        </p:txBody>
      </p:sp>
      <p:sp>
        <p:nvSpPr>
          <p:cNvPr id="29" name="流程图: 接点 28">
            <a:extLst>
              <a:ext uri="{FF2B5EF4-FFF2-40B4-BE49-F238E27FC236}">
                <a16:creationId xmlns:a16="http://schemas.microsoft.com/office/drawing/2014/main" id="{2F97EEFD-21A9-4E1B-9027-F1E6D4540866}"/>
              </a:ext>
            </a:extLst>
          </p:cNvPr>
          <p:cNvSpPr/>
          <p:nvPr/>
        </p:nvSpPr>
        <p:spPr>
          <a:xfrm>
            <a:off x="6443676" y="1722078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0" name="流程图: 接点 29">
            <a:extLst>
              <a:ext uri="{FF2B5EF4-FFF2-40B4-BE49-F238E27FC236}">
                <a16:creationId xmlns:a16="http://schemas.microsoft.com/office/drawing/2014/main" id="{C57BDCF7-98F0-44E3-A645-58266725E7AF}"/>
              </a:ext>
            </a:extLst>
          </p:cNvPr>
          <p:cNvSpPr/>
          <p:nvPr/>
        </p:nvSpPr>
        <p:spPr>
          <a:xfrm>
            <a:off x="6101017" y="2486019"/>
            <a:ext cx="360000" cy="360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31" name="流程图: 接点 30">
            <a:extLst>
              <a:ext uri="{FF2B5EF4-FFF2-40B4-BE49-F238E27FC236}">
                <a16:creationId xmlns:a16="http://schemas.microsoft.com/office/drawing/2014/main" id="{6ED48401-BFA9-48EB-8FC0-C720765C2A14}"/>
              </a:ext>
            </a:extLst>
          </p:cNvPr>
          <p:cNvSpPr/>
          <p:nvPr/>
        </p:nvSpPr>
        <p:spPr>
          <a:xfrm>
            <a:off x="6991104" y="2486019"/>
            <a:ext cx="360000" cy="36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32" name="流程图: 接点 31">
            <a:extLst>
              <a:ext uri="{FF2B5EF4-FFF2-40B4-BE49-F238E27FC236}">
                <a16:creationId xmlns:a16="http://schemas.microsoft.com/office/drawing/2014/main" id="{7777D8FB-DDFE-4F91-BDEE-FC6FCFC7F312}"/>
              </a:ext>
            </a:extLst>
          </p:cNvPr>
          <p:cNvSpPr/>
          <p:nvPr/>
        </p:nvSpPr>
        <p:spPr>
          <a:xfrm>
            <a:off x="5737135" y="3460390"/>
            <a:ext cx="360000" cy="36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33" name="流程图: 接点 32">
            <a:extLst>
              <a:ext uri="{FF2B5EF4-FFF2-40B4-BE49-F238E27FC236}">
                <a16:creationId xmlns:a16="http://schemas.microsoft.com/office/drawing/2014/main" id="{BC88792F-0448-420E-8374-ABAC4F6CA12C}"/>
              </a:ext>
            </a:extLst>
          </p:cNvPr>
          <p:cNvSpPr/>
          <p:nvPr/>
        </p:nvSpPr>
        <p:spPr>
          <a:xfrm>
            <a:off x="6461017" y="3460390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34" name="流程图: 接点 33">
            <a:extLst>
              <a:ext uri="{FF2B5EF4-FFF2-40B4-BE49-F238E27FC236}">
                <a16:creationId xmlns:a16="http://schemas.microsoft.com/office/drawing/2014/main" id="{90A63EF7-FB3A-4F5A-B938-4C858FCF9F68}"/>
              </a:ext>
            </a:extLst>
          </p:cNvPr>
          <p:cNvSpPr/>
          <p:nvPr/>
        </p:nvSpPr>
        <p:spPr>
          <a:xfrm>
            <a:off x="7050364" y="3460390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35" name="流程图: 接点 34">
            <a:extLst>
              <a:ext uri="{FF2B5EF4-FFF2-40B4-BE49-F238E27FC236}">
                <a16:creationId xmlns:a16="http://schemas.microsoft.com/office/drawing/2014/main" id="{9EA60AF3-E302-4E16-BF51-09C54979C55B}"/>
              </a:ext>
            </a:extLst>
          </p:cNvPr>
          <p:cNvSpPr/>
          <p:nvPr/>
        </p:nvSpPr>
        <p:spPr>
          <a:xfrm>
            <a:off x="7586190" y="3460390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CCC83B6A-DEF3-49F7-83F0-85C40911D0AD}"/>
              </a:ext>
            </a:extLst>
          </p:cNvPr>
          <p:cNvCxnSpPr>
            <a:stCxn id="29" idx="3"/>
            <a:endCxn id="30" idx="0"/>
          </p:cNvCxnSpPr>
          <p:nvPr/>
        </p:nvCxnSpPr>
        <p:spPr>
          <a:xfrm flipH="1">
            <a:off x="6281017" y="2029357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5CC33C7C-AAA6-424A-82AF-5BF6121E9375}"/>
              </a:ext>
            </a:extLst>
          </p:cNvPr>
          <p:cNvCxnSpPr>
            <a:stCxn id="30" idx="3"/>
            <a:endCxn id="32" idx="0"/>
          </p:cNvCxnSpPr>
          <p:nvPr/>
        </p:nvCxnSpPr>
        <p:spPr>
          <a:xfrm flipH="1">
            <a:off x="5917135" y="2793298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6EDAC91A-269A-42E1-B14C-B3B23EACF9CF}"/>
              </a:ext>
            </a:extLst>
          </p:cNvPr>
          <p:cNvCxnSpPr>
            <a:stCxn id="30" idx="5"/>
            <a:endCxn id="33" idx="0"/>
          </p:cNvCxnSpPr>
          <p:nvPr/>
        </p:nvCxnSpPr>
        <p:spPr>
          <a:xfrm>
            <a:off x="6408296" y="2793298"/>
            <a:ext cx="232721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93AEAE13-4157-4CAA-97C8-3CD82F7839E6}"/>
              </a:ext>
            </a:extLst>
          </p:cNvPr>
          <p:cNvCxnSpPr>
            <a:stCxn id="31" idx="4"/>
            <a:endCxn id="34" idx="0"/>
          </p:cNvCxnSpPr>
          <p:nvPr/>
        </p:nvCxnSpPr>
        <p:spPr>
          <a:xfrm>
            <a:off x="7171104" y="2846019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A3466B05-44A8-4D07-8AE0-E6646433D245}"/>
              </a:ext>
            </a:extLst>
          </p:cNvPr>
          <p:cNvCxnSpPr>
            <a:stCxn id="31" idx="5"/>
            <a:endCxn id="35" idx="0"/>
          </p:cNvCxnSpPr>
          <p:nvPr/>
        </p:nvCxnSpPr>
        <p:spPr>
          <a:xfrm>
            <a:off x="7298383" y="2793298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8F98B5CC-03ED-46E0-AAA3-213A82BFEABF}"/>
              </a:ext>
            </a:extLst>
          </p:cNvPr>
          <p:cNvSpPr txBox="1"/>
          <p:nvPr/>
        </p:nvSpPr>
        <p:spPr>
          <a:xfrm>
            <a:off x="6791429" y="16511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66EAE7E-1EAD-4EFF-B316-7BF4F976D2BD}"/>
              </a:ext>
            </a:extLst>
          </p:cNvPr>
          <p:cNvSpPr txBox="1"/>
          <p:nvPr/>
        </p:nvSpPr>
        <p:spPr>
          <a:xfrm>
            <a:off x="6363491" y="23105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10B07D82-6101-4130-AEE3-8C5E427CDF7B}"/>
              </a:ext>
            </a:extLst>
          </p:cNvPr>
          <p:cNvSpPr txBox="1"/>
          <p:nvPr/>
        </p:nvSpPr>
        <p:spPr>
          <a:xfrm>
            <a:off x="7265238" y="229778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D83F51AE-6352-4899-8C9D-693FE22B71B5}"/>
              </a:ext>
            </a:extLst>
          </p:cNvPr>
          <p:cNvSpPr txBox="1"/>
          <p:nvPr/>
        </p:nvSpPr>
        <p:spPr>
          <a:xfrm>
            <a:off x="5679292" y="378997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42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37CC777-B3A8-4313-A6E4-4A23DA30343E}"/>
              </a:ext>
            </a:extLst>
          </p:cNvPr>
          <p:cNvSpPr txBox="1"/>
          <p:nvPr/>
        </p:nvSpPr>
        <p:spPr>
          <a:xfrm>
            <a:off x="6408296" y="378997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18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34414DC-C6DA-42F9-BCA5-EAA2DCE23AAB}"/>
              </a:ext>
            </a:extLst>
          </p:cNvPr>
          <p:cNvSpPr txBox="1"/>
          <p:nvPr/>
        </p:nvSpPr>
        <p:spPr>
          <a:xfrm>
            <a:off x="7084015" y="37899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44EFE30A-287D-4DCB-B289-4EBC404F42CA}"/>
              </a:ext>
            </a:extLst>
          </p:cNvPr>
          <p:cNvSpPr txBox="1"/>
          <p:nvPr/>
        </p:nvSpPr>
        <p:spPr>
          <a:xfrm>
            <a:off x="7631494" y="37899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3E1AFE0A-1333-4B15-B977-C54EF646E385}"/>
              </a:ext>
            </a:extLst>
          </p:cNvPr>
          <p:cNvSpPr txBox="1"/>
          <p:nvPr/>
        </p:nvSpPr>
        <p:spPr>
          <a:xfrm>
            <a:off x="5798749" y="4254461"/>
            <a:ext cx="2044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Optimal solution </a:t>
            </a:r>
          </a:p>
          <a:p>
            <a:r>
              <a:rPr lang="en-US" altLang="zh-CN" dirty="0"/>
              <a:t>in subtree</a:t>
            </a:r>
            <a:endParaRPr lang="zh-CN" altLang="en-US" dirty="0"/>
          </a:p>
        </p:txBody>
      </p: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B7F223F1-5B77-4FEA-90C2-4730DC5CB72B}"/>
              </a:ext>
            </a:extLst>
          </p:cNvPr>
          <p:cNvCxnSpPr>
            <a:stCxn id="30" idx="6"/>
            <a:endCxn id="31" idx="2"/>
          </p:cNvCxnSpPr>
          <p:nvPr/>
        </p:nvCxnSpPr>
        <p:spPr>
          <a:xfrm>
            <a:off x="6461017" y="2666019"/>
            <a:ext cx="530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CE7083C0-536A-E7E3-2F7C-8D7799AE8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7" name="内容占位符 2">
            <a:extLst>
              <a:ext uri="{FF2B5EF4-FFF2-40B4-BE49-F238E27FC236}">
                <a16:creationId xmlns:a16="http://schemas.microsoft.com/office/drawing/2014/main" id="{C425E75C-35E9-EC7B-15A0-2B45B14B7244}"/>
              </a:ext>
            </a:extLst>
          </p:cNvPr>
          <p:cNvSpPr txBox="1">
            <a:spLocks/>
          </p:cNvSpPr>
          <p:nvPr/>
        </p:nvSpPr>
        <p:spPr>
          <a:xfrm>
            <a:off x="652080" y="1905865"/>
            <a:ext cx="4554968" cy="3518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Extract subtree based on Greedy+ answer.</a:t>
            </a:r>
          </a:p>
          <a:p>
            <a:endParaRPr lang="en-US" altLang="zh-CN"/>
          </a:p>
          <a:p>
            <a:r>
              <a:rPr lang="en-US" altLang="zh-CN"/>
              <a:t>Apply OTS on the subtree.</a:t>
            </a:r>
          </a:p>
          <a:p>
            <a:endParaRPr lang="en-US" altLang="zh-CN"/>
          </a:p>
          <a:p>
            <a:r>
              <a:rPr lang="en-US" altLang="zh-CN"/>
              <a:t>The result must be no worse than Greedy+ in theory.</a:t>
            </a:r>
          </a:p>
          <a:p>
            <a:endParaRPr lang="en-US" altLang="zh-CN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7641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EXT-Greedy</a:t>
            </a:r>
            <a:endParaRPr lang="zh-CN" altLang="en-US" dirty="0"/>
          </a:p>
        </p:txBody>
      </p:sp>
      <p:sp>
        <p:nvSpPr>
          <p:cNvPr id="29" name="流程图: 接点 28">
            <a:extLst>
              <a:ext uri="{FF2B5EF4-FFF2-40B4-BE49-F238E27FC236}">
                <a16:creationId xmlns:a16="http://schemas.microsoft.com/office/drawing/2014/main" id="{2F97EEFD-21A9-4E1B-9027-F1E6D4540866}"/>
              </a:ext>
            </a:extLst>
          </p:cNvPr>
          <p:cNvSpPr/>
          <p:nvPr/>
        </p:nvSpPr>
        <p:spPr>
          <a:xfrm>
            <a:off x="6443676" y="1722078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0" name="流程图: 接点 29">
            <a:extLst>
              <a:ext uri="{FF2B5EF4-FFF2-40B4-BE49-F238E27FC236}">
                <a16:creationId xmlns:a16="http://schemas.microsoft.com/office/drawing/2014/main" id="{C57BDCF7-98F0-44E3-A645-58266725E7AF}"/>
              </a:ext>
            </a:extLst>
          </p:cNvPr>
          <p:cNvSpPr/>
          <p:nvPr/>
        </p:nvSpPr>
        <p:spPr>
          <a:xfrm>
            <a:off x="6101017" y="2486019"/>
            <a:ext cx="360000" cy="360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31" name="流程图: 接点 30">
            <a:extLst>
              <a:ext uri="{FF2B5EF4-FFF2-40B4-BE49-F238E27FC236}">
                <a16:creationId xmlns:a16="http://schemas.microsoft.com/office/drawing/2014/main" id="{6ED48401-BFA9-48EB-8FC0-C720765C2A14}"/>
              </a:ext>
            </a:extLst>
          </p:cNvPr>
          <p:cNvSpPr/>
          <p:nvPr/>
        </p:nvSpPr>
        <p:spPr>
          <a:xfrm>
            <a:off x="6991104" y="2486019"/>
            <a:ext cx="360000" cy="36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32" name="流程图: 接点 31">
            <a:extLst>
              <a:ext uri="{FF2B5EF4-FFF2-40B4-BE49-F238E27FC236}">
                <a16:creationId xmlns:a16="http://schemas.microsoft.com/office/drawing/2014/main" id="{7777D8FB-DDFE-4F91-BDEE-FC6FCFC7F312}"/>
              </a:ext>
            </a:extLst>
          </p:cNvPr>
          <p:cNvSpPr/>
          <p:nvPr/>
        </p:nvSpPr>
        <p:spPr>
          <a:xfrm>
            <a:off x="5737135" y="3460390"/>
            <a:ext cx="360000" cy="36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33" name="流程图: 接点 32">
            <a:extLst>
              <a:ext uri="{FF2B5EF4-FFF2-40B4-BE49-F238E27FC236}">
                <a16:creationId xmlns:a16="http://schemas.microsoft.com/office/drawing/2014/main" id="{BC88792F-0448-420E-8374-ABAC4F6CA12C}"/>
              </a:ext>
            </a:extLst>
          </p:cNvPr>
          <p:cNvSpPr/>
          <p:nvPr/>
        </p:nvSpPr>
        <p:spPr>
          <a:xfrm>
            <a:off x="6461017" y="3460390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34" name="流程图: 接点 33">
            <a:extLst>
              <a:ext uri="{FF2B5EF4-FFF2-40B4-BE49-F238E27FC236}">
                <a16:creationId xmlns:a16="http://schemas.microsoft.com/office/drawing/2014/main" id="{90A63EF7-FB3A-4F5A-B938-4C858FCF9F68}"/>
              </a:ext>
            </a:extLst>
          </p:cNvPr>
          <p:cNvSpPr/>
          <p:nvPr/>
        </p:nvSpPr>
        <p:spPr>
          <a:xfrm>
            <a:off x="7050364" y="3460390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35" name="流程图: 接点 34">
            <a:extLst>
              <a:ext uri="{FF2B5EF4-FFF2-40B4-BE49-F238E27FC236}">
                <a16:creationId xmlns:a16="http://schemas.microsoft.com/office/drawing/2014/main" id="{9EA60AF3-E302-4E16-BF51-09C54979C55B}"/>
              </a:ext>
            </a:extLst>
          </p:cNvPr>
          <p:cNvSpPr/>
          <p:nvPr/>
        </p:nvSpPr>
        <p:spPr>
          <a:xfrm>
            <a:off x="7586190" y="3460390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CCC83B6A-DEF3-49F7-83F0-85C40911D0AD}"/>
              </a:ext>
            </a:extLst>
          </p:cNvPr>
          <p:cNvCxnSpPr>
            <a:stCxn id="29" idx="3"/>
            <a:endCxn id="30" idx="0"/>
          </p:cNvCxnSpPr>
          <p:nvPr/>
        </p:nvCxnSpPr>
        <p:spPr>
          <a:xfrm flipH="1">
            <a:off x="6281017" y="2029357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5CC33C7C-AAA6-424A-82AF-5BF6121E9375}"/>
              </a:ext>
            </a:extLst>
          </p:cNvPr>
          <p:cNvCxnSpPr>
            <a:stCxn id="30" idx="3"/>
            <a:endCxn id="32" idx="0"/>
          </p:cNvCxnSpPr>
          <p:nvPr/>
        </p:nvCxnSpPr>
        <p:spPr>
          <a:xfrm flipH="1">
            <a:off x="5917135" y="2793298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6EDAC91A-269A-42E1-B14C-B3B23EACF9CF}"/>
              </a:ext>
            </a:extLst>
          </p:cNvPr>
          <p:cNvCxnSpPr>
            <a:stCxn id="30" idx="5"/>
            <a:endCxn id="33" idx="0"/>
          </p:cNvCxnSpPr>
          <p:nvPr/>
        </p:nvCxnSpPr>
        <p:spPr>
          <a:xfrm>
            <a:off x="6408296" y="2793298"/>
            <a:ext cx="232721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93AEAE13-4157-4CAA-97C8-3CD82F7839E6}"/>
              </a:ext>
            </a:extLst>
          </p:cNvPr>
          <p:cNvCxnSpPr>
            <a:stCxn id="31" idx="4"/>
            <a:endCxn id="34" idx="0"/>
          </p:cNvCxnSpPr>
          <p:nvPr/>
        </p:nvCxnSpPr>
        <p:spPr>
          <a:xfrm>
            <a:off x="7171104" y="2846019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A3466B05-44A8-4D07-8AE0-E6646433D245}"/>
              </a:ext>
            </a:extLst>
          </p:cNvPr>
          <p:cNvCxnSpPr>
            <a:stCxn id="31" idx="5"/>
            <a:endCxn id="35" idx="0"/>
          </p:cNvCxnSpPr>
          <p:nvPr/>
        </p:nvCxnSpPr>
        <p:spPr>
          <a:xfrm>
            <a:off x="7298383" y="2793298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8F98B5CC-03ED-46E0-AAA3-213A82BFEABF}"/>
              </a:ext>
            </a:extLst>
          </p:cNvPr>
          <p:cNvSpPr txBox="1"/>
          <p:nvPr/>
        </p:nvSpPr>
        <p:spPr>
          <a:xfrm>
            <a:off x="6791429" y="16511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66EAE7E-1EAD-4EFF-B316-7BF4F976D2BD}"/>
              </a:ext>
            </a:extLst>
          </p:cNvPr>
          <p:cNvSpPr txBox="1"/>
          <p:nvPr/>
        </p:nvSpPr>
        <p:spPr>
          <a:xfrm>
            <a:off x="6363491" y="23105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10B07D82-6101-4130-AEE3-8C5E427CDF7B}"/>
              </a:ext>
            </a:extLst>
          </p:cNvPr>
          <p:cNvSpPr txBox="1"/>
          <p:nvPr/>
        </p:nvSpPr>
        <p:spPr>
          <a:xfrm>
            <a:off x="7265238" y="229778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D83F51AE-6352-4899-8C9D-693FE22B71B5}"/>
              </a:ext>
            </a:extLst>
          </p:cNvPr>
          <p:cNvSpPr txBox="1"/>
          <p:nvPr/>
        </p:nvSpPr>
        <p:spPr>
          <a:xfrm>
            <a:off x="5679292" y="378997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42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37CC777-B3A8-4313-A6E4-4A23DA30343E}"/>
              </a:ext>
            </a:extLst>
          </p:cNvPr>
          <p:cNvSpPr txBox="1"/>
          <p:nvPr/>
        </p:nvSpPr>
        <p:spPr>
          <a:xfrm>
            <a:off x="6408296" y="378997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18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34414DC-C6DA-42F9-BCA5-EAA2DCE23AAB}"/>
              </a:ext>
            </a:extLst>
          </p:cNvPr>
          <p:cNvSpPr txBox="1"/>
          <p:nvPr/>
        </p:nvSpPr>
        <p:spPr>
          <a:xfrm>
            <a:off x="7084015" y="37899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44EFE30A-287D-4DCB-B289-4EBC404F42CA}"/>
              </a:ext>
            </a:extLst>
          </p:cNvPr>
          <p:cNvSpPr txBox="1"/>
          <p:nvPr/>
        </p:nvSpPr>
        <p:spPr>
          <a:xfrm>
            <a:off x="7631494" y="37899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3E1AFE0A-1333-4B15-B977-C54EF646E385}"/>
              </a:ext>
            </a:extLst>
          </p:cNvPr>
          <p:cNvSpPr txBox="1"/>
          <p:nvPr/>
        </p:nvSpPr>
        <p:spPr>
          <a:xfrm>
            <a:off x="5798749" y="4254461"/>
            <a:ext cx="2044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Optimal solution </a:t>
            </a:r>
          </a:p>
          <a:p>
            <a:r>
              <a:rPr lang="en-US" altLang="zh-CN" dirty="0"/>
              <a:t>in the original DAG</a:t>
            </a:r>
            <a:endParaRPr lang="zh-CN" altLang="en-US" dirty="0"/>
          </a:p>
        </p:txBody>
      </p: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B7F223F1-5B77-4FEA-90C2-4730DC5CB72B}"/>
              </a:ext>
            </a:extLst>
          </p:cNvPr>
          <p:cNvCxnSpPr>
            <a:stCxn id="30" idx="6"/>
            <a:endCxn id="31" idx="2"/>
          </p:cNvCxnSpPr>
          <p:nvPr/>
        </p:nvCxnSpPr>
        <p:spPr>
          <a:xfrm>
            <a:off x="6461017" y="2666019"/>
            <a:ext cx="530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CEA84774-86BF-479E-A1BD-07F668D7D78E}"/>
              </a:ext>
            </a:extLst>
          </p:cNvPr>
          <p:cNvCxnSpPr>
            <a:stCxn id="29" idx="5"/>
            <a:endCxn id="31" idx="0"/>
          </p:cNvCxnSpPr>
          <p:nvPr/>
        </p:nvCxnSpPr>
        <p:spPr>
          <a:xfrm>
            <a:off x="6750955" y="2029357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30B0C9ED-467C-4DD2-93F0-E427EA86E37E}"/>
              </a:ext>
            </a:extLst>
          </p:cNvPr>
          <p:cNvCxnSpPr>
            <a:stCxn id="31" idx="3"/>
            <a:endCxn id="33" idx="0"/>
          </p:cNvCxnSpPr>
          <p:nvPr/>
        </p:nvCxnSpPr>
        <p:spPr>
          <a:xfrm flipH="1">
            <a:off x="6641017" y="2793298"/>
            <a:ext cx="402808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31D0487-D75D-75DA-23BE-B7FB8CF1D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7" name="内容占位符 2">
            <a:extLst>
              <a:ext uri="{FF2B5EF4-FFF2-40B4-BE49-F238E27FC236}">
                <a16:creationId xmlns:a16="http://schemas.microsoft.com/office/drawing/2014/main" id="{420DEC29-C079-1D23-A8A8-6AAAB110E004}"/>
              </a:ext>
            </a:extLst>
          </p:cNvPr>
          <p:cNvSpPr txBox="1">
            <a:spLocks/>
          </p:cNvSpPr>
          <p:nvPr/>
        </p:nvSpPr>
        <p:spPr>
          <a:xfrm>
            <a:off x="652080" y="1905865"/>
            <a:ext cx="4554968" cy="3518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Extract subtree based on Greedy+ answer.</a:t>
            </a:r>
          </a:p>
          <a:p>
            <a:endParaRPr lang="en-US" altLang="zh-CN"/>
          </a:p>
          <a:p>
            <a:r>
              <a:rPr lang="en-US" altLang="zh-CN"/>
              <a:t>Apply OTS on the subtree.</a:t>
            </a:r>
          </a:p>
          <a:p>
            <a:endParaRPr lang="en-US" altLang="zh-CN"/>
          </a:p>
          <a:p>
            <a:r>
              <a:rPr lang="en-US" altLang="zh-CN"/>
              <a:t>The result must be no worse than Greedy+ in theory.</a:t>
            </a:r>
          </a:p>
          <a:p>
            <a:endParaRPr lang="en-US" altLang="zh-CN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1845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K-PCGS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022" y="1716496"/>
            <a:ext cx="3483140" cy="4673362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Compress DAG</a:t>
            </a:r>
          </a:p>
          <a:p>
            <a:pPr lvl="1"/>
            <a:r>
              <a:rPr lang="en-US" altLang="zh-CN" sz="2000" dirty="0"/>
              <a:t>Compress the DAG into a new graph by removing useless vertices.</a:t>
            </a:r>
          </a:p>
          <a:p>
            <a:pPr lvl="1"/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b="1" dirty="0">
                <a:solidFill>
                  <a:srgbClr val="FF0000"/>
                </a:solidFill>
              </a:rPr>
              <a:t>Pruning Candidates</a:t>
            </a:r>
          </a:p>
          <a:p>
            <a:pPr lvl="1"/>
            <a:r>
              <a:rPr lang="en-US" altLang="zh-CN" sz="2000" dirty="0"/>
              <a:t>Prune the vertices from candidates</a:t>
            </a:r>
            <a:r>
              <a:rPr lang="en-US" altLang="zh-CN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dirty="0"/>
              <a:t>whose upper bound is smaller than the top-k lower bound.</a:t>
            </a:r>
            <a:endParaRPr lang="en-US" altLang="zh-CN" sz="2000" b="1" dirty="0">
              <a:solidFill>
                <a:schemeClr val="accent1"/>
              </a:solidFill>
            </a:endParaRPr>
          </a:p>
          <a:p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54" name="流程图: 接点 53">
            <a:extLst>
              <a:ext uri="{FF2B5EF4-FFF2-40B4-BE49-F238E27FC236}">
                <a16:creationId xmlns:a16="http://schemas.microsoft.com/office/drawing/2014/main" id="{CABE5B8C-CFF5-4765-AE0F-7051794DAB8B}"/>
              </a:ext>
            </a:extLst>
          </p:cNvPr>
          <p:cNvSpPr/>
          <p:nvPr/>
        </p:nvSpPr>
        <p:spPr>
          <a:xfrm>
            <a:off x="4704675" y="1544021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55" name="流程图: 接点 54">
            <a:extLst>
              <a:ext uri="{FF2B5EF4-FFF2-40B4-BE49-F238E27FC236}">
                <a16:creationId xmlns:a16="http://schemas.microsoft.com/office/drawing/2014/main" id="{481E595B-E8C9-4603-9596-1ACDFAF46833}"/>
              </a:ext>
            </a:extLst>
          </p:cNvPr>
          <p:cNvSpPr/>
          <p:nvPr/>
        </p:nvSpPr>
        <p:spPr>
          <a:xfrm>
            <a:off x="4362016" y="2307962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56" name="流程图: 接点 55">
            <a:extLst>
              <a:ext uri="{FF2B5EF4-FFF2-40B4-BE49-F238E27FC236}">
                <a16:creationId xmlns:a16="http://schemas.microsoft.com/office/drawing/2014/main" id="{7C99AD0C-665A-4987-89EB-10F10F14AE56}"/>
              </a:ext>
            </a:extLst>
          </p:cNvPr>
          <p:cNvSpPr/>
          <p:nvPr/>
        </p:nvSpPr>
        <p:spPr>
          <a:xfrm>
            <a:off x="5252103" y="2307962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60" name="流程图: 接点 59">
            <a:extLst>
              <a:ext uri="{FF2B5EF4-FFF2-40B4-BE49-F238E27FC236}">
                <a16:creationId xmlns:a16="http://schemas.microsoft.com/office/drawing/2014/main" id="{05CB846F-E88C-4777-813A-92877AB7B1D4}"/>
              </a:ext>
            </a:extLst>
          </p:cNvPr>
          <p:cNvSpPr/>
          <p:nvPr/>
        </p:nvSpPr>
        <p:spPr>
          <a:xfrm>
            <a:off x="3998134" y="328233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62" name="流程图: 接点 61">
            <a:extLst>
              <a:ext uri="{FF2B5EF4-FFF2-40B4-BE49-F238E27FC236}">
                <a16:creationId xmlns:a16="http://schemas.microsoft.com/office/drawing/2014/main" id="{8DF9E371-F410-4DA5-979C-503B1817DE29}"/>
              </a:ext>
            </a:extLst>
          </p:cNvPr>
          <p:cNvSpPr/>
          <p:nvPr/>
        </p:nvSpPr>
        <p:spPr>
          <a:xfrm>
            <a:off x="4722016" y="328233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63" name="流程图: 接点 62">
            <a:extLst>
              <a:ext uri="{FF2B5EF4-FFF2-40B4-BE49-F238E27FC236}">
                <a16:creationId xmlns:a16="http://schemas.microsoft.com/office/drawing/2014/main" id="{E6A1A20E-2FF9-4D25-BAD6-5BC3A6DF4FAE}"/>
              </a:ext>
            </a:extLst>
          </p:cNvPr>
          <p:cNvSpPr/>
          <p:nvPr/>
        </p:nvSpPr>
        <p:spPr>
          <a:xfrm>
            <a:off x="5311363" y="328233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64" name="流程图: 接点 63">
            <a:extLst>
              <a:ext uri="{FF2B5EF4-FFF2-40B4-BE49-F238E27FC236}">
                <a16:creationId xmlns:a16="http://schemas.microsoft.com/office/drawing/2014/main" id="{08216E66-31CA-4C30-9D46-327CDD9003A0}"/>
              </a:ext>
            </a:extLst>
          </p:cNvPr>
          <p:cNvSpPr/>
          <p:nvPr/>
        </p:nvSpPr>
        <p:spPr>
          <a:xfrm>
            <a:off x="5847189" y="328233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37574365-792F-4025-98DF-1FA3EAA2E025}"/>
              </a:ext>
            </a:extLst>
          </p:cNvPr>
          <p:cNvCxnSpPr>
            <a:stCxn id="54" idx="3"/>
            <a:endCxn id="55" idx="0"/>
          </p:cNvCxnSpPr>
          <p:nvPr/>
        </p:nvCxnSpPr>
        <p:spPr>
          <a:xfrm flipH="1">
            <a:off x="4542016" y="1851300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14865F38-3898-4B1D-BBA0-69154D5681D6}"/>
              </a:ext>
            </a:extLst>
          </p:cNvPr>
          <p:cNvCxnSpPr>
            <a:stCxn id="55" idx="3"/>
            <a:endCxn id="60" idx="0"/>
          </p:cNvCxnSpPr>
          <p:nvPr/>
        </p:nvCxnSpPr>
        <p:spPr>
          <a:xfrm flipH="1">
            <a:off x="4178134" y="2615241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>
            <a:extLst>
              <a:ext uri="{FF2B5EF4-FFF2-40B4-BE49-F238E27FC236}">
                <a16:creationId xmlns:a16="http://schemas.microsoft.com/office/drawing/2014/main" id="{7CAE0969-7A2E-40D1-8312-AB7E0AA53529}"/>
              </a:ext>
            </a:extLst>
          </p:cNvPr>
          <p:cNvCxnSpPr>
            <a:stCxn id="55" idx="5"/>
            <a:endCxn id="62" idx="0"/>
          </p:cNvCxnSpPr>
          <p:nvPr/>
        </p:nvCxnSpPr>
        <p:spPr>
          <a:xfrm>
            <a:off x="4669295" y="2615241"/>
            <a:ext cx="232721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0DFCC935-A840-413C-9B4C-BA914C26B601}"/>
              </a:ext>
            </a:extLst>
          </p:cNvPr>
          <p:cNvCxnSpPr>
            <a:stCxn id="56" idx="3"/>
            <a:endCxn id="62" idx="0"/>
          </p:cNvCxnSpPr>
          <p:nvPr/>
        </p:nvCxnSpPr>
        <p:spPr>
          <a:xfrm flipH="1">
            <a:off x="4902016" y="2615241"/>
            <a:ext cx="402808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>
            <a:extLst>
              <a:ext uri="{FF2B5EF4-FFF2-40B4-BE49-F238E27FC236}">
                <a16:creationId xmlns:a16="http://schemas.microsoft.com/office/drawing/2014/main" id="{5D99F710-D114-458C-9F77-B4FAA091D4C9}"/>
              </a:ext>
            </a:extLst>
          </p:cNvPr>
          <p:cNvCxnSpPr>
            <a:stCxn id="56" idx="4"/>
            <a:endCxn id="63" idx="0"/>
          </p:cNvCxnSpPr>
          <p:nvPr/>
        </p:nvCxnSpPr>
        <p:spPr>
          <a:xfrm>
            <a:off x="5432103" y="2667962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E2840AB3-B3D5-4D59-9D44-AEEED445F8FB}"/>
              </a:ext>
            </a:extLst>
          </p:cNvPr>
          <p:cNvCxnSpPr>
            <a:stCxn id="56" idx="5"/>
            <a:endCxn id="64" idx="0"/>
          </p:cNvCxnSpPr>
          <p:nvPr/>
        </p:nvCxnSpPr>
        <p:spPr>
          <a:xfrm>
            <a:off x="5559382" y="2615241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>
            <a:extLst>
              <a:ext uri="{FF2B5EF4-FFF2-40B4-BE49-F238E27FC236}">
                <a16:creationId xmlns:a16="http://schemas.microsoft.com/office/drawing/2014/main" id="{F13DB25B-F666-46FD-B051-5AD63CE20754}"/>
              </a:ext>
            </a:extLst>
          </p:cNvPr>
          <p:cNvSpPr txBox="1"/>
          <p:nvPr/>
        </p:nvSpPr>
        <p:spPr>
          <a:xfrm>
            <a:off x="5052428" y="1473141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12C809AF-7927-401B-BAEA-2F1152F0D8A7}"/>
              </a:ext>
            </a:extLst>
          </p:cNvPr>
          <p:cNvSpPr txBox="1"/>
          <p:nvPr/>
        </p:nvSpPr>
        <p:spPr>
          <a:xfrm>
            <a:off x="4624490" y="2132461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B8659369-88EE-4885-8D8E-C16684A672FB}"/>
              </a:ext>
            </a:extLst>
          </p:cNvPr>
          <p:cNvSpPr txBox="1"/>
          <p:nvPr/>
        </p:nvSpPr>
        <p:spPr>
          <a:xfrm>
            <a:off x="5526237" y="2119725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A9A67882-B62B-44EF-830F-AF570AEB1B05}"/>
              </a:ext>
            </a:extLst>
          </p:cNvPr>
          <p:cNvSpPr txBox="1"/>
          <p:nvPr/>
        </p:nvSpPr>
        <p:spPr>
          <a:xfrm>
            <a:off x="4100870" y="4061441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F0135ABD-CAB2-46C9-B07F-231415611F04}"/>
              </a:ext>
            </a:extLst>
          </p:cNvPr>
          <p:cNvSpPr txBox="1"/>
          <p:nvPr/>
        </p:nvSpPr>
        <p:spPr>
          <a:xfrm>
            <a:off x="4705631" y="3611919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1C0A0398-E09C-436A-A285-878A1D71ABF8}"/>
              </a:ext>
            </a:extLst>
          </p:cNvPr>
          <p:cNvSpPr txBox="1"/>
          <p:nvPr/>
        </p:nvSpPr>
        <p:spPr>
          <a:xfrm>
            <a:off x="5345014" y="3611919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C9198729-4FFD-4CBE-AE4F-A93BF5F72E58}"/>
              </a:ext>
            </a:extLst>
          </p:cNvPr>
          <p:cNvSpPr txBox="1"/>
          <p:nvPr/>
        </p:nvSpPr>
        <p:spPr>
          <a:xfrm>
            <a:off x="5892493" y="3611919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3D688A3E-57A5-4714-9AC8-B8DD5615116D}"/>
              </a:ext>
            </a:extLst>
          </p:cNvPr>
          <p:cNvSpPr txBox="1"/>
          <p:nvPr/>
        </p:nvSpPr>
        <p:spPr>
          <a:xfrm>
            <a:off x="3819114" y="4642858"/>
            <a:ext cx="2718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Compressed DAG</a:t>
            </a:r>
          </a:p>
          <a:p>
            <a:r>
              <a:rPr lang="en-US" altLang="zh-CN" dirty="0"/>
              <a:t>Pruned Candidates (Black)</a:t>
            </a:r>
          </a:p>
          <a:p>
            <a:r>
              <a:rPr lang="en-US" altLang="zh-CN" dirty="0">
                <a:solidFill>
                  <a:schemeClr val="accent1"/>
                </a:solidFill>
              </a:rPr>
              <a:t>Candidates (Blue)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82" name="流程图: 接点 81">
            <a:extLst>
              <a:ext uri="{FF2B5EF4-FFF2-40B4-BE49-F238E27FC236}">
                <a16:creationId xmlns:a16="http://schemas.microsoft.com/office/drawing/2014/main" id="{03AEEEA1-F400-4AFA-992E-94A8119FBEA3}"/>
              </a:ext>
            </a:extLst>
          </p:cNvPr>
          <p:cNvSpPr/>
          <p:nvPr/>
        </p:nvSpPr>
        <p:spPr>
          <a:xfrm>
            <a:off x="7394580" y="1513694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83" name="流程图: 接点 82">
            <a:extLst>
              <a:ext uri="{FF2B5EF4-FFF2-40B4-BE49-F238E27FC236}">
                <a16:creationId xmlns:a16="http://schemas.microsoft.com/office/drawing/2014/main" id="{CE681BE0-AC3B-43A6-9986-75AC4EE79E04}"/>
              </a:ext>
            </a:extLst>
          </p:cNvPr>
          <p:cNvSpPr/>
          <p:nvPr/>
        </p:nvSpPr>
        <p:spPr>
          <a:xfrm>
            <a:off x="7051921" y="227763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84" name="流程图: 接点 83">
            <a:extLst>
              <a:ext uri="{FF2B5EF4-FFF2-40B4-BE49-F238E27FC236}">
                <a16:creationId xmlns:a16="http://schemas.microsoft.com/office/drawing/2014/main" id="{8B36A2C3-C1A9-4909-8BC9-0284C394D584}"/>
              </a:ext>
            </a:extLst>
          </p:cNvPr>
          <p:cNvSpPr/>
          <p:nvPr/>
        </p:nvSpPr>
        <p:spPr>
          <a:xfrm>
            <a:off x="7942008" y="227763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85" name="流程图: 接点 84">
            <a:extLst>
              <a:ext uri="{FF2B5EF4-FFF2-40B4-BE49-F238E27FC236}">
                <a16:creationId xmlns:a16="http://schemas.microsoft.com/office/drawing/2014/main" id="{D2B5B673-DAE1-4151-8532-BA4EA10B0E0B}"/>
              </a:ext>
            </a:extLst>
          </p:cNvPr>
          <p:cNvSpPr/>
          <p:nvPr/>
        </p:nvSpPr>
        <p:spPr>
          <a:xfrm>
            <a:off x="6688039" y="3252006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86" name="流程图: 接点 85">
            <a:extLst>
              <a:ext uri="{FF2B5EF4-FFF2-40B4-BE49-F238E27FC236}">
                <a16:creationId xmlns:a16="http://schemas.microsoft.com/office/drawing/2014/main" id="{0B6160F9-AE0C-4FB0-B7D0-1B5B004C52B2}"/>
              </a:ext>
            </a:extLst>
          </p:cNvPr>
          <p:cNvSpPr/>
          <p:nvPr/>
        </p:nvSpPr>
        <p:spPr>
          <a:xfrm>
            <a:off x="7411921" y="3252006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87" name="流程图: 接点 86">
            <a:extLst>
              <a:ext uri="{FF2B5EF4-FFF2-40B4-BE49-F238E27FC236}">
                <a16:creationId xmlns:a16="http://schemas.microsoft.com/office/drawing/2014/main" id="{EB44E940-12FD-474E-B84C-7635064B87C8}"/>
              </a:ext>
            </a:extLst>
          </p:cNvPr>
          <p:cNvSpPr/>
          <p:nvPr/>
        </p:nvSpPr>
        <p:spPr>
          <a:xfrm>
            <a:off x="8001268" y="3252006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88" name="流程图: 接点 87">
            <a:extLst>
              <a:ext uri="{FF2B5EF4-FFF2-40B4-BE49-F238E27FC236}">
                <a16:creationId xmlns:a16="http://schemas.microsoft.com/office/drawing/2014/main" id="{4D970978-7CCC-45BB-B28F-9506FEC98CDE}"/>
              </a:ext>
            </a:extLst>
          </p:cNvPr>
          <p:cNvSpPr/>
          <p:nvPr/>
        </p:nvSpPr>
        <p:spPr>
          <a:xfrm>
            <a:off x="8537094" y="3252006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89" name="直接箭头连接符 88">
            <a:extLst>
              <a:ext uri="{FF2B5EF4-FFF2-40B4-BE49-F238E27FC236}">
                <a16:creationId xmlns:a16="http://schemas.microsoft.com/office/drawing/2014/main" id="{BEB3609E-6DF9-40AF-9750-EB21C8A0916D}"/>
              </a:ext>
            </a:extLst>
          </p:cNvPr>
          <p:cNvCxnSpPr>
            <a:stCxn id="82" idx="3"/>
            <a:endCxn id="83" idx="0"/>
          </p:cNvCxnSpPr>
          <p:nvPr/>
        </p:nvCxnSpPr>
        <p:spPr>
          <a:xfrm flipH="1">
            <a:off x="7231921" y="1820973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282D2DC2-72AC-4740-B8DD-420033EBFA2B}"/>
              </a:ext>
            </a:extLst>
          </p:cNvPr>
          <p:cNvCxnSpPr>
            <a:stCxn id="83" idx="3"/>
            <a:endCxn id="85" idx="0"/>
          </p:cNvCxnSpPr>
          <p:nvPr/>
        </p:nvCxnSpPr>
        <p:spPr>
          <a:xfrm flipH="1">
            <a:off x="6868039" y="2584914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>
            <a:extLst>
              <a:ext uri="{FF2B5EF4-FFF2-40B4-BE49-F238E27FC236}">
                <a16:creationId xmlns:a16="http://schemas.microsoft.com/office/drawing/2014/main" id="{5A1AE928-EB63-4589-A7CB-28CAEBE8A1D6}"/>
              </a:ext>
            </a:extLst>
          </p:cNvPr>
          <p:cNvCxnSpPr>
            <a:stCxn id="83" idx="5"/>
            <a:endCxn id="86" idx="0"/>
          </p:cNvCxnSpPr>
          <p:nvPr/>
        </p:nvCxnSpPr>
        <p:spPr>
          <a:xfrm>
            <a:off x="7359200" y="2584914"/>
            <a:ext cx="232721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箭头连接符 91">
            <a:extLst>
              <a:ext uri="{FF2B5EF4-FFF2-40B4-BE49-F238E27FC236}">
                <a16:creationId xmlns:a16="http://schemas.microsoft.com/office/drawing/2014/main" id="{42E030E1-81F8-4C05-828B-59E42E172634}"/>
              </a:ext>
            </a:extLst>
          </p:cNvPr>
          <p:cNvCxnSpPr>
            <a:stCxn id="84" idx="3"/>
            <a:endCxn id="86" idx="0"/>
          </p:cNvCxnSpPr>
          <p:nvPr/>
        </p:nvCxnSpPr>
        <p:spPr>
          <a:xfrm flipH="1">
            <a:off x="7591921" y="2584914"/>
            <a:ext cx="402808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箭头连接符 92">
            <a:extLst>
              <a:ext uri="{FF2B5EF4-FFF2-40B4-BE49-F238E27FC236}">
                <a16:creationId xmlns:a16="http://schemas.microsoft.com/office/drawing/2014/main" id="{95721824-5CA2-4893-9AA3-A8F43416AEAD}"/>
              </a:ext>
            </a:extLst>
          </p:cNvPr>
          <p:cNvCxnSpPr>
            <a:stCxn id="84" idx="4"/>
            <a:endCxn id="87" idx="0"/>
          </p:cNvCxnSpPr>
          <p:nvPr/>
        </p:nvCxnSpPr>
        <p:spPr>
          <a:xfrm>
            <a:off x="8122008" y="2637635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箭头连接符 93">
            <a:extLst>
              <a:ext uri="{FF2B5EF4-FFF2-40B4-BE49-F238E27FC236}">
                <a16:creationId xmlns:a16="http://schemas.microsoft.com/office/drawing/2014/main" id="{FD4AB407-65BB-4D78-A2F4-DE21726A1734}"/>
              </a:ext>
            </a:extLst>
          </p:cNvPr>
          <p:cNvCxnSpPr>
            <a:stCxn id="84" idx="5"/>
            <a:endCxn id="88" idx="0"/>
          </p:cNvCxnSpPr>
          <p:nvPr/>
        </p:nvCxnSpPr>
        <p:spPr>
          <a:xfrm>
            <a:off x="8249287" y="2584914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文本框 94">
            <a:extLst>
              <a:ext uri="{FF2B5EF4-FFF2-40B4-BE49-F238E27FC236}">
                <a16:creationId xmlns:a16="http://schemas.microsoft.com/office/drawing/2014/main" id="{A081493F-8F45-4B05-BAB6-D7C312734227}"/>
              </a:ext>
            </a:extLst>
          </p:cNvPr>
          <p:cNvSpPr txBox="1"/>
          <p:nvPr/>
        </p:nvSpPr>
        <p:spPr>
          <a:xfrm>
            <a:off x="7742333" y="1442814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22</a:t>
            </a:r>
            <a:r>
              <a:rPr lang="en-US" altLang="zh-CN" b="1" dirty="0">
                <a:solidFill>
                  <a:srgbClr val="FF0000"/>
                </a:solidFill>
              </a:rPr>
              <a:t> 22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B2714B53-2991-4F43-84D0-BC4E28CDF236}"/>
              </a:ext>
            </a:extLst>
          </p:cNvPr>
          <p:cNvSpPr txBox="1"/>
          <p:nvPr/>
        </p:nvSpPr>
        <p:spPr>
          <a:xfrm>
            <a:off x="7314395" y="21021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0</a:t>
            </a:r>
            <a:r>
              <a:rPr lang="en-US" altLang="zh-CN" b="1" dirty="0">
                <a:solidFill>
                  <a:srgbClr val="FF0000"/>
                </a:solidFill>
              </a:rPr>
              <a:t> 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C5656C1F-532D-422E-9908-490C0329DEAF}"/>
              </a:ext>
            </a:extLst>
          </p:cNvPr>
          <p:cNvSpPr txBox="1"/>
          <p:nvPr/>
        </p:nvSpPr>
        <p:spPr>
          <a:xfrm>
            <a:off x="8216142" y="2089398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12</a:t>
            </a:r>
            <a:r>
              <a:rPr lang="en-US" altLang="zh-CN" b="1" dirty="0">
                <a:solidFill>
                  <a:srgbClr val="FF0000"/>
                </a:solidFill>
              </a:rPr>
              <a:t> 24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2E1A3A8C-9440-4D9B-B134-702DAB591965}"/>
              </a:ext>
            </a:extLst>
          </p:cNvPr>
          <p:cNvSpPr txBox="1"/>
          <p:nvPr/>
        </p:nvSpPr>
        <p:spPr>
          <a:xfrm>
            <a:off x="6776196" y="360614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0</a:t>
            </a:r>
            <a:r>
              <a:rPr lang="en-US" altLang="zh-CN" b="1" dirty="0">
                <a:solidFill>
                  <a:srgbClr val="FF0000"/>
                </a:solidFill>
              </a:rPr>
              <a:t> 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555B1109-B44F-4664-B3C1-E6FF9BC39E0B}"/>
              </a:ext>
            </a:extLst>
          </p:cNvPr>
          <p:cNvSpPr txBox="1"/>
          <p:nvPr/>
        </p:nvSpPr>
        <p:spPr>
          <a:xfrm>
            <a:off x="7359200" y="3581592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0</a:t>
            </a:r>
            <a:r>
              <a:rPr lang="en-US" altLang="zh-CN" b="1" dirty="0">
                <a:solidFill>
                  <a:srgbClr val="FF0000"/>
                </a:solidFill>
              </a:rPr>
              <a:t> 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BA498504-6873-43F5-BA44-9B4FF1A1FC63}"/>
              </a:ext>
            </a:extLst>
          </p:cNvPr>
          <p:cNvSpPr txBox="1"/>
          <p:nvPr/>
        </p:nvSpPr>
        <p:spPr>
          <a:xfrm>
            <a:off x="7943914" y="3570848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3</a:t>
            </a:r>
            <a:r>
              <a:rPr lang="en-US" altLang="zh-CN" b="1" dirty="0">
                <a:solidFill>
                  <a:srgbClr val="FF0000"/>
                </a:solidFill>
              </a:rPr>
              <a:t> 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6EA2F187-1DDB-4763-A55B-0B244E9D6BBF}"/>
              </a:ext>
            </a:extLst>
          </p:cNvPr>
          <p:cNvSpPr txBox="1"/>
          <p:nvPr/>
        </p:nvSpPr>
        <p:spPr>
          <a:xfrm>
            <a:off x="8506535" y="3561829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3</a:t>
            </a:r>
            <a:r>
              <a:rPr lang="en-US" altLang="zh-CN" b="1" dirty="0">
                <a:solidFill>
                  <a:srgbClr val="FF0000"/>
                </a:solidFill>
              </a:rPr>
              <a:t> 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B16A997B-35E3-47D4-8219-1FC2B5C4A216}"/>
              </a:ext>
            </a:extLst>
          </p:cNvPr>
          <p:cNvSpPr txBox="1"/>
          <p:nvPr/>
        </p:nvSpPr>
        <p:spPr>
          <a:xfrm>
            <a:off x="6716455" y="4743254"/>
            <a:ext cx="2348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Lower Bound (Green) </a:t>
            </a:r>
            <a:r>
              <a:rPr lang="en-US" altLang="zh-CN" dirty="0">
                <a:solidFill>
                  <a:srgbClr val="FF0000"/>
                </a:solidFill>
              </a:rPr>
              <a:t>Upper Bound (Red)</a:t>
            </a:r>
          </a:p>
        </p:txBody>
      </p:sp>
      <p:sp>
        <p:nvSpPr>
          <p:cNvPr id="103" name="流程图: 接点 102">
            <a:extLst>
              <a:ext uri="{FF2B5EF4-FFF2-40B4-BE49-F238E27FC236}">
                <a16:creationId xmlns:a16="http://schemas.microsoft.com/office/drawing/2014/main" id="{C26A8DC3-F5D5-4623-BDE8-6AF9513E5A61}"/>
              </a:ext>
            </a:extLst>
          </p:cNvPr>
          <p:cNvSpPr/>
          <p:nvPr/>
        </p:nvSpPr>
        <p:spPr>
          <a:xfrm>
            <a:off x="3742373" y="4052387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104" name="直接箭头连接符 103">
            <a:extLst>
              <a:ext uri="{FF2B5EF4-FFF2-40B4-BE49-F238E27FC236}">
                <a16:creationId xmlns:a16="http://schemas.microsoft.com/office/drawing/2014/main" id="{4F4F2EC8-BA66-42AF-96B6-EABDEF8A047F}"/>
              </a:ext>
            </a:extLst>
          </p:cNvPr>
          <p:cNvCxnSpPr>
            <a:cxnSpLocks/>
            <a:stCxn id="60" idx="3"/>
            <a:endCxn id="103" idx="0"/>
          </p:cNvCxnSpPr>
          <p:nvPr/>
        </p:nvCxnSpPr>
        <p:spPr>
          <a:xfrm flipH="1">
            <a:off x="3922373" y="3589612"/>
            <a:ext cx="128482" cy="462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流程图: 接点 104">
            <a:extLst>
              <a:ext uri="{FF2B5EF4-FFF2-40B4-BE49-F238E27FC236}">
                <a16:creationId xmlns:a16="http://schemas.microsoft.com/office/drawing/2014/main" id="{4BA43797-0144-42DD-A31F-38CCAAF25F89}"/>
              </a:ext>
            </a:extLst>
          </p:cNvPr>
          <p:cNvSpPr/>
          <p:nvPr/>
        </p:nvSpPr>
        <p:spPr>
          <a:xfrm>
            <a:off x="6435352" y="3968286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106" name="直接箭头连接符 105">
            <a:extLst>
              <a:ext uri="{FF2B5EF4-FFF2-40B4-BE49-F238E27FC236}">
                <a16:creationId xmlns:a16="http://schemas.microsoft.com/office/drawing/2014/main" id="{28CAE8A7-CB2B-4AD1-AEFC-E08471960131}"/>
              </a:ext>
            </a:extLst>
          </p:cNvPr>
          <p:cNvCxnSpPr>
            <a:endCxn id="105" idx="0"/>
          </p:cNvCxnSpPr>
          <p:nvPr/>
        </p:nvCxnSpPr>
        <p:spPr>
          <a:xfrm flipH="1">
            <a:off x="6615352" y="3505511"/>
            <a:ext cx="128482" cy="462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文本框 106">
            <a:extLst>
              <a:ext uri="{FF2B5EF4-FFF2-40B4-BE49-F238E27FC236}">
                <a16:creationId xmlns:a16="http://schemas.microsoft.com/office/drawing/2014/main" id="{0C5CD3B2-82E4-4F12-94F0-B075637F7E1E}"/>
              </a:ext>
            </a:extLst>
          </p:cNvPr>
          <p:cNvSpPr txBox="1"/>
          <p:nvPr/>
        </p:nvSpPr>
        <p:spPr>
          <a:xfrm>
            <a:off x="4089371" y="3606140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08" name="直接箭头连接符 107">
            <a:extLst>
              <a:ext uri="{FF2B5EF4-FFF2-40B4-BE49-F238E27FC236}">
                <a16:creationId xmlns:a16="http://schemas.microsoft.com/office/drawing/2014/main" id="{D76E635B-EABB-41BE-8D3B-55C705A2C629}"/>
              </a:ext>
            </a:extLst>
          </p:cNvPr>
          <p:cNvCxnSpPr>
            <a:stCxn id="54" idx="5"/>
            <a:endCxn id="56" idx="0"/>
          </p:cNvCxnSpPr>
          <p:nvPr/>
        </p:nvCxnSpPr>
        <p:spPr>
          <a:xfrm>
            <a:off x="5011954" y="1851300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箭头连接符 108">
            <a:extLst>
              <a:ext uri="{FF2B5EF4-FFF2-40B4-BE49-F238E27FC236}">
                <a16:creationId xmlns:a16="http://schemas.microsoft.com/office/drawing/2014/main" id="{D91CA33F-0C06-4EFC-A5AB-94A7A48CE7C6}"/>
              </a:ext>
            </a:extLst>
          </p:cNvPr>
          <p:cNvCxnSpPr>
            <a:stCxn id="82" idx="5"/>
            <a:endCxn id="84" idx="0"/>
          </p:cNvCxnSpPr>
          <p:nvPr/>
        </p:nvCxnSpPr>
        <p:spPr>
          <a:xfrm>
            <a:off x="7701859" y="1820973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文本框 109">
            <a:extLst>
              <a:ext uri="{FF2B5EF4-FFF2-40B4-BE49-F238E27FC236}">
                <a16:creationId xmlns:a16="http://schemas.microsoft.com/office/drawing/2014/main" id="{F171E2E6-2572-4FDF-BF8F-1E3D71E549D1}"/>
              </a:ext>
            </a:extLst>
          </p:cNvPr>
          <p:cNvSpPr txBox="1"/>
          <p:nvPr/>
        </p:nvSpPr>
        <p:spPr>
          <a:xfrm>
            <a:off x="6791622" y="3990140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30</a:t>
            </a:r>
            <a:r>
              <a:rPr lang="en-US" altLang="zh-CN" b="1" dirty="0">
                <a:solidFill>
                  <a:srgbClr val="FF0000"/>
                </a:solidFill>
              </a:rPr>
              <a:t> 60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93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K-PCGS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022" y="1716496"/>
            <a:ext cx="3483140" cy="4673362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Compress DAG</a:t>
            </a:r>
          </a:p>
          <a:p>
            <a:pPr lvl="1"/>
            <a:r>
              <a:rPr lang="en-US" altLang="zh-CN" sz="2000" dirty="0"/>
              <a:t>Compress the DAG into a new graph by removing useless vertices.</a:t>
            </a:r>
          </a:p>
          <a:p>
            <a:pPr lvl="1"/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b="1" dirty="0">
                <a:solidFill>
                  <a:srgbClr val="FF0000"/>
                </a:solidFill>
              </a:rPr>
              <a:t>Pruning Candidates</a:t>
            </a:r>
          </a:p>
          <a:p>
            <a:pPr lvl="1"/>
            <a:r>
              <a:rPr lang="en-US" altLang="zh-CN" sz="2000" dirty="0"/>
              <a:t>Prune the vertices from candidates</a:t>
            </a:r>
            <a:r>
              <a:rPr lang="en-US" altLang="zh-CN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dirty="0"/>
              <a:t>whose upper bound is smaller than the top-k lower bound.</a:t>
            </a:r>
            <a:endParaRPr lang="en-US" altLang="zh-CN" sz="2000" b="1" dirty="0">
              <a:solidFill>
                <a:schemeClr val="accent1"/>
              </a:solidFill>
            </a:endParaRPr>
          </a:p>
          <a:p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54" name="流程图: 接点 53">
            <a:extLst>
              <a:ext uri="{FF2B5EF4-FFF2-40B4-BE49-F238E27FC236}">
                <a16:creationId xmlns:a16="http://schemas.microsoft.com/office/drawing/2014/main" id="{CABE5B8C-CFF5-4765-AE0F-7051794DAB8B}"/>
              </a:ext>
            </a:extLst>
          </p:cNvPr>
          <p:cNvSpPr/>
          <p:nvPr/>
        </p:nvSpPr>
        <p:spPr>
          <a:xfrm>
            <a:off x="4704675" y="1544021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55" name="流程图: 接点 54">
            <a:extLst>
              <a:ext uri="{FF2B5EF4-FFF2-40B4-BE49-F238E27FC236}">
                <a16:creationId xmlns:a16="http://schemas.microsoft.com/office/drawing/2014/main" id="{481E595B-E8C9-4603-9596-1ACDFAF46833}"/>
              </a:ext>
            </a:extLst>
          </p:cNvPr>
          <p:cNvSpPr/>
          <p:nvPr/>
        </p:nvSpPr>
        <p:spPr>
          <a:xfrm>
            <a:off x="4362016" y="2307962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56" name="流程图: 接点 55">
            <a:extLst>
              <a:ext uri="{FF2B5EF4-FFF2-40B4-BE49-F238E27FC236}">
                <a16:creationId xmlns:a16="http://schemas.microsoft.com/office/drawing/2014/main" id="{7C99AD0C-665A-4987-89EB-10F10F14AE56}"/>
              </a:ext>
            </a:extLst>
          </p:cNvPr>
          <p:cNvSpPr/>
          <p:nvPr/>
        </p:nvSpPr>
        <p:spPr>
          <a:xfrm>
            <a:off x="5252103" y="2307962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60" name="流程图: 接点 59">
            <a:extLst>
              <a:ext uri="{FF2B5EF4-FFF2-40B4-BE49-F238E27FC236}">
                <a16:creationId xmlns:a16="http://schemas.microsoft.com/office/drawing/2014/main" id="{05CB846F-E88C-4777-813A-92877AB7B1D4}"/>
              </a:ext>
            </a:extLst>
          </p:cNvPr>
          <p:cNvSpPr/>
          <p:nvPr/>
        </p:nvSpPr>
        <p:spPr>
          <a:xfrm>
            <a:off x="3998134" y="328233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63" name="流程图: 接点 62">
            <a:extLst>
              <a:ext uri="{FF2B5EF4-FFF2-40B4-BE49-F238E27FC236}">
                <a16:creationId xmlns:a16="http://schemas.microsoft.com/office/drawing/2014/main" id="{E6A1A20E-2FF9-4D25-BAD6-5BC3A6DF4FAE}"/>
              </a:ext>
            </a:extLst>
          </p:cNvPr>
          <p:cNvSpPr/>
          <p:nvPr/>
        </p:nvSpPr>
        <p:spPr>
          <a:xfrm>
            <a:off x="5311363" y="328233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64" name="流程图: 接点 63">
            <a:extLst>
              <a:ext uri="{FF2B5EF4-FFF2-40B4-BE49-F238E27FC236}">
                <a16:creationId xmlns:a16="http://schemas.microsoft.com/office/drawing/2014/main" id="{08216E66-31CA-4C30-9D46-327CDD9003A0}"/>
              </a:ext>
            </a:extLst>
          </p:cNvPr>
          <p:cNvSpPr/>
          <p:nvPr/>
        </p:nvSpPr>
        <p:spPr>
          <a:xfrm>
            <a:off x="5847189" y="328233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37574365-792F-4025-98DF-1FA3EAA2E025}"/>
              </a:ext>
            </a:extLst>
          </p:cNvPr>
          <p:cNvCxnSpPr>
            <a:stCxn id="54" idx="3"/>
            <a:endCxn id="55" idx="0"/>
          </p:cNvCxnSpPr>
          <p:nvPr/>
        </p:nvCxnSpPr>
        <p:spPr>
          <a:xfrm flipH="1">
            <a:off x="4542016" y="1851300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14865F38-3898-4B1D-BBA0-69154D5681D6}"/>
              </a:ext>
            </a:extLst>
          </p:cNvPr>
          <p:cNvCxnSpPr>
            <a:stCxn id="55" idx="3"/>
            <a:endCxn id="60" idx="0"/>
          </p:cNvCxnSpPr>
          <p:nvPr/>
        </p:nvCxnSpPr>
        <p:spPr>
          <a:xfrm flipH="1">
            <a:off x="4178134" y="2615241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>
            <a:extLst>
              <a:ext uri="{FF2B5EF4-FFF2-40B4-BE49-F238E27FC236}">
                <a16:creationId xmlns:a16="http://schemas.microsoft.com/office/drawing/2014/main" id="{5D99F710-D114-458C-9F77-B4FAA091D4C9}"/>
              </a:ext>
            </a:extLst>
          </p:cNvPr>
          <p:cNvCxnSpPr>
            <a:stCxn id="56" idx="4"/>
            <a:endCxn id="63" idx="0"/>
          </p:cNvCxnSpPr>
          <p:nvPr/>
        </p:nvCxnSpPr>
        <p:spPr>
          <a:xfrm>
            <a:off x="5432103" y="2667962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E2840AB3-B3D5-4D59-9D44-AEEED445F8FB}"/>
              </a:ext>
            </a:extLst>
          </p:cNvPr>
          <p:cNvCxnSpPr>
            <a:stCxn id="56" idx="5"/>
            <a:endCxn id="64" idx="0"/>
          </p:cNvCxnSpPr>
          <p:nvPr/>
        </p:nvCxnSpPr>
        <p:spPr>
          <a:xfrm>
            <a:off x="5559382" y="2615241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>
            <a:extLst>
              <a:ext uri="{FF2B5EF4-FFF2-40B4-BE49-F238E27FC236}">
                <a16:creationId xmlns:a16="http://schemas.microsoft.com/office/drawing/2014/main" id="{F13DB25B-F666-46FD-B051-5AD63CE20754}"/>
              </a:ext>
            </a:extLst>
          </p:cNvPr>
          <p:cNvSpPr txBox="1"/>
          <p:nvPr/>
        </p:nvSpPr>
        <p:spPr>
          <a:xfrm>
            <a:off x="5052428" y="1473141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12C809AF-7927-401B-BAEA-2F1152F0D8A7}"/>
              </a:ext>
            </a:extLst>
          </p:cNvPr>
          <p:cNvSpPr txBox="1"/>
          <p:nvPr/>
        </p:nvSpPr>
        <p:spPr>
          <a:xfrm>
            <a:off x="4624490" y="2132461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B8659369-88EE-4885-8D8E-C16684A672FB}"/>
              </a:ext>
            </a:extLst>
          </p:cNvPr>
          <p:cNvSpPr txBox="1"/>
          <p:nvPr/>
        </p:nvSpPr>
        <p:spPr>
          <a:xfrm>
            <a:off x="5526237" y="2119725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A9A67882-B62B-44EF-830F-AF570AEB1B05}"/>
              </a:ext>
            </a:extLst>
          </p:cNvPr>
          <p:cNvSpPr txBox="1"/>
          <p:nvPr/>
        </p:nvSpPr>
        <p:spPr>
          <a:xfrm>
            <a:off x="4100870" y="4061441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1C0A0398-E09C-436A-A285-878A1D71ABF8}"/>
              </a:ext>
            </a:extLst>
          </p:cNvPr>
          <p:cNvSpPr txBox="1"/>
          <p:nvPr/>
        </p:nvSpPr>
        <p:spPr>
          <a:xfrm>
            <a:off x="5345014" y="3611919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C9198729-4FFD-4CBE-AE4F-A93BF5F72E58}"/>
              </a:ext>
            </a:extLst>
          </p:cNvPr>
          <p:cNvSpPr txBox="1"/>
          <p:nvPr/>
        </p:nvSpPr>
        <p:spPr>
          <a:xfrm>
            <a:off x="5892493" y="3611919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2" name="流程图: 接点 81">
            <a:extLst>
              <a:ext uri="{FF2B5EF4-FFF2-40B4-BE49-F238E27FC236}">
                <a16:creationId xmlns:a16="http://schemas.microsoft.com/office/drawing/2014/main" id="{03AEEEA1-F400-4AFA-992E-94A8119FBEA3}"/>
              </a:ext>
            </a:extLst>
          </p:cNvPr>
          <p:cNvSpPr/>
          <p:nvPr/>
        </p:nvSpPr>
        <p:spPr>
          <a:xfrm>
            <a:off x="7394580" y="1513694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83" name="流程图: 接点 82">
            <a:extLst>
              <a:ext uri="{FF2B5EF4-FFF2-40B4-BE49-F238E27FC236}">
                <a16:creationId xmlns:a16="http://schemas.microsoft.com/office/drawing/2014/main" id="{CE681BE0-AC3B-43A6-9986-75AC4EE79E04}"/>
              </a:ext>
            </a:extLst>
          </p:cNvPr>
          <p:cNvSpPr/>
          <p:nvPr/>
        </p:nvSpPr>
        <p:spPr>
          <a:xfrm>
            <a:off x="7051921" y="227763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84" name="流程图: 接点 83">
            <a:extLst>
              <a:ext uri="{FF2B5EF4-FFF2-40B4-BE49-F238E27FC236}">
                <a16:creationId xmlns:a16="http://schemas.microsoft.com/office/drawing/2014/main" id="{8B36A2C3-C1A9-4909-8BC9-0284C394D584}"/>
              </a:ext>
            </a:extLst>
          </p:cNvPr>
          <p:cNvSpPr/>
          <p:nvPr/>
        </p:nvSpPr>
        <p:spPr>
          <a:xfrm>
            <a:off x="7942008" y="227763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85" name="流程图: 接点 84">
            <a:extLst>
              <a:ext uri="{FF2B5EF4-FFF2-40B4-BE49-F238E27FC236}">
                <a16:creationId xmlns:a16="http://schemas.microsoft.com/office/drawing/2014/main" id="{D2B5B673-DAE1-4151-8532-BA4EA10B0E0B}"/>
              </a:ext>
            </a:extLst>
          </p:cNvPr>
          <p:cNvSpPr/>
          <p:nvPr/>
        </p:nvSpPr>
        <p:spPr>
          <a:xfrm>
            <a:off x="6688039" y="3252006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87" name="流程图: 接点 86">
            <a:extLst>
              <a:ext uri="{FF2B5EF4-FFF2-40B4-BE49-F238E27FC236}">
                <a16:creationId xmlns:a16="http://schemas.microsoft.com/office/drawing/2014/main" id="{EB44E940-12FD-474E-B84C-7635064B87C8}"/>
              </a:ext>
            </a:extLst>
          </p:cNvPr>
          <p:cNvSpPr/>
          <p:nvPr/>
        </p:nvSpPr>
        <p:spPr>
          <a:xfrm>
            <a:off x="8001268" y="3252006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88" name="流程图: 接点 87">
            <a:extLst>
              <a:ext uri="{FF2B5EF4-FFF2-40B4-BE49-F238E27FC236}">
                <a16:creationId xmlns:a16="http://schemas.microsoft.com/office/drawing/2014/main" id="{4D970978-7CCC-45BB-B28F-9506FEC98CDE}"/>
              </a:ext>
            </a:extLst>
          </p:cNvPr>
          <p:cNvSpPr/>
          <p:nvPr/>
        </p:nvSpPr>
        <p:spPr>
          <a:xfrm>
            <a:off x="8537094" y="3252006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89" name="直接箭头连接符 88">
            <a:extLst>
              <a:ext uri="{FF2B5EF4-FFF2-40B4-BE49-F238E27FC236}">
                <a16:creationId xmlns:a16="http://schemas.microsoft.com/office/drawing/2014/main" id="{BEB3609E-6DF9-40AF-9750-EB21C8A0916D}"/>
              </a:ext>
            </a:extLst>
          </p:cNvPr>
          <p:cNvCxnSpPr>
            <a:stCxn id="82" idx="3"/>
            <a:endCxn id="83" idx="0"/>
          </p:cNvCxnSpPr>
          <p:nvPr/>
        </p:nvCxnSpPr>
        <p:spPr>
          <a:xfrm flipH="1">
            <a:off x="7231921" y="1820973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282D2DC2-72AC-4740-B8DD-420033EBFA2B}"/>
              </a:ext>
            </a:extLst>
          </p:cNvPr>
          <p:cNvCxnSpPr>
            <a:stCxn id="83" idx="3"/>
            <a:endCxn id="85" idx="0"/>
          </p:cNvCxnSpPr>
          <p:nvPr/>
        </p:nvCxnSpPr>
        <p:spPr>
          <a:xfrm flipH="1">
            <a:off x="6868039" y="2584914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箭头连接符 92">
            <a:extLst>
              <a:ext uri="{FF2B5EF4-FFF2-40B4-BE49-F238E27FC236}">
                <a16:creationId xmlns:a16="http://schemas.microsoft.com/office/drawing/2014/main" id="{95721824-5CA2-4893-9AA3-A8F43416AEAD}"/>
              </a:ext>
            </a:extLst>
          </p:cNvPr>
          <p:cNvCxnSpPr>
            <a:stCxn id="84" idx="4"/>
            <a:endCxn id="87" idx="0"/>
          </p:cNvCxnSpPr>
          <p:nvPr/>
        </p:nvCxnSpPr>
        <p:spPr>
          <a:xfrm>
            <a:off x="8122008" y="2637635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箭头连接符 93">
            <a:extLst>
              <a:ext uri="{FF2B5EF4-FFF2-40B4-BE49-F238E27FC236}">
                <a16:creationId xmlns:a16="http://schemas.microsoft.com/office/drawing/2014/main" id="{FD4AB407-65BB-4D78-A2F4-DE21726A1734}"/>
              </a:ext>
            </a:extLst>
          </p:cNvPr>
          <p:cNvCxnSpPr>
            <a:stCxn id="84" idx="5"/>
            <a:endCxn id="88" idx="0"/>
          </p:cNvCxnSpPr>
          <p:nvPr/>
        </p:nvCxnSpPr>
        <p:spPr>
          <a:xfrm>
            <a:off x="8249287" y="2584914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文本框 94">
            <a:extLst>
              <a:ext uri="{FF2B5EF4-FFF2-40B4-BE49-F238E27FC236}">
                <a16:creationId xmlns:a16="http://schemas.microsoft.com/office/drawing/2014/main" id="{A081493F-8F45-4B05-BAB6-D7C312734227}"/>
              </a:ext>
            </a:extLst>
          </p:cNvPr>
          <p:cNvSpPr txBox="1"/>
          <p:nvPr/>
        </p:nvSpPr>
        <p:spPr>
          <a:xfrm>
            <a:off x="7742333" y="1442814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22</a:t>
            </a:r>
            <a:r>
              <a:rPr lang="en-US" altLang="zh-CN" b="1" dirty="0">
                <a:solidFill>
                  <a:srgbClr val="FF0000"/>
                </a:solidFill>
              </a:rPr>
              <a:t> 22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B2714B53-2991-4F43-84D0-BC4E28CDF236}"/>
              </a:ext>
            </a:extLst>
          </p:cNvPr>
          <p:cNvSpPr txBox="1"/>
          <p:nvPr/>
        </p:nvSpPr>
        <p:spPr>
          <a:xfrm>
            <a:off x="7314395" y="21021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0</a:t>
            </a:r>
            <a:r>
              <a:rPr lang="en-US" altLang="zh-CN" b="1" dirty="0">
                <a:solidFill>
                  <a:srgbClr val="FF0000"/>
                </a:solidFill>
              </a:rPr>
              <a:t> 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C5656C1F-532D-422E-9908-490C0329DEAF}"/>
              </a:ext>
            </a:extLst>
          </p:cNvPr>
          <p:cNvSpPr txBox="1"/>
          <p:nvPr/>
        </p:nvSpPr>
        <p:spPr>
          <a:xfrm>
            <a:off x="8216142" y="2089398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12</a:t>
            </a:r>
            <a:r>
              <a:rPr lang="en-US" altLang="zh-CN" b="1" dirty="0">
                <a:solidFill>
                  <a:srgbClr val="FF0000"/>
                </a:solidFill>
              </a:rPr>
              <a:t> 24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2E1A3A8C-9440-4D9B-B134-702DAB591965}"/>
              </a:ext>
            </a:extLst>
          </p:cNvPr>
          <p:cNvSpPr txBox="1"/>
          <p:nvPr/>
        </p:nvSpPr>
        <p:spPr>
          <a:xfrm>
            <a:off x="6776196" y="360614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0</a:t>
            </a:r>
            <a:r>
              <a:rPr lang="en-US" altLang="zh-CN" b="1" dirty="0">
                <a:solidFill>
                  <a:srgbClr val="FF0000"/>
                </a:solidFill>
              </a:rPr>
              <a:t> 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BA498504-6873-43F5-BA44-9B4FF1A1FC63}"/>
              </a:ext>
            </a:extLst>
          </p:cNvPr>
          <p:cNvSpPr txBox="1"/>
          <p:nvPr/>
        </p:nvSpPr>
        <p:spPr>
          <a:xfrm>
            <a:off x="7943914" y="3570848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3</a:t>
            </a:r>
            <a:r>
              <a:rPr lang="en-US" altLang="zh-CN" b="1" dirty="0">
                <a:solidFill>
                  <a:srgbClr val="FF0000"/>
                </a:solidFill>
              </a:rPr>
              <a:t> 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6EA2F187-1DDB-4763-A55B-0B244E9D6BBF}"/>
              </a:ext>
            </a:extLst>
          </p:cNvPr>
          <p:cNvSpPr txBox="1"/>
          <p:nvPr/>
        </p:nvSpPr>
        <p:spPr>
          <a:xfrm>
            <a:off x="8506535" y="3561829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3</a:t>
            </a:r>
            <a:r>
              <a:rPr lang="en-US" altLang="zh-CN" b="1" dirty="0">
                <a:solidFill>
                  <a:srgbClr val="FF0000"/>
                </a:solidFill>
              </a:rPr>
              <a:t> 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3" name="流程图: 接点 102">
            <a:extLst>
              <a:ext uri="{FF2B5EF4-FFF2-40B4-BE49-F238E27FC236}">
                <a16:creationId xmlns:a16="http://schemas.microsoft.com/office/drawing/2014/main" id="{C26A8DC3-F5D5-4623-BDE8-6AF9513E5A61}"/>
              </a:ext>
            </a:extLst>
          </p:cNvPr>
          <p:cNvSpPr/>
          <p:nvPr/>
        </p:nvSpPr>
        <p:spPr>
          <a:xfrm>
            <a:off x="3742373" y="4052387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104" name="直接箭头连接符 103">
            <a:extLst>
              <a:ext uri="{FF2B5EF4-FFF2-40B4-BE49-F238E27FC236}">
                <a16:creationId xmlns:a16="http://schemas.microsoft.com/office/drawing/2014/main" id="{4F4F2EC8-BA66-42AF-96B6-EABDEF8A047F}"/>
              </a:ext>
            </a:extLst>
          </p:cNvPr>
          <p:cNvCxnSpPr>
            <a:cxnSpLocks/>
            <a:stCxn id="60" idx="3"/>
            <a:endCxn id="103" idx="0"/>
          </p:cNvCxnSpPr>
          <p:nvPr/>
        </p:nvCxnSpPr>
        <p:spPr>
          <a:xfrm flipH="1">
            <a:off x="3922373" y="3589612"/>
            <a:ext cx="128482" cy="462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流程图: 接点 104">
            <a:extLst>
              <a:ext uri="{FF2B5EF4-FFF2-40B4-BE49-F238E27FC236}">
                <a16:creationId xmlns:a16="http://schemas.microsoft.com/office/drawing/2014/main" id="{4BA43797-0144-42DD-A31F-38CCAAF25F89}"/>
              </a:ext>
            </a:extLst>
          </p:cNvPr>
          <p:cNvSpPr/>
          <p:nvPr/>
        </p:nvSpPr>
        <p:spPr>
          <a:xfrm>
            <a:off x="6435352" y="3968286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106" name="直接箭头连接符 105">
            <a:extLst>
              <a:ext uri="{FF2B5EF4-FFF2-40B4-BE49-F238E27FC236}">
                <a16:creationId xmlns:a16="http://schemas.microsoft.com/office/drawing/2014/main" id="{28CAE8A7-CB2B-4AD1-AEFC-E08471960131}"/>
              </a:ext>
            </a:extLst>
          </p:cNvPr>
          <p:cNvCxnSpPr>
            <a:endCxn id="105" idx="0"/>
          </p:cNvCxnSpPr>
          <p:nvPr/>
        </p:nvCxnSpPr>
        <p:spPr>
          <a:xfrm flipH="1">
            <a:off x="6615352" y="3505511"/>
            <a:ext cx="128482" cy="462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文本框 106">
            <a:extLst>
              <a:ext uri="{FF2B5EF4-FFF2-40B4-BE49-F238E27FC236}">
                <a16:creationId xmlns:a16="http://schemas.microsoft.com/office/drawing/2014/main" id="{0C5CD3B2-82E4-4F12-94F0-B075637F7E1E}"/>
              </a:ext>
            </a:extLst>
          </p:cNvPr>
          <p:cNvSpPr txBox="1"/>
          <p:nvPr/>
        </p:nvSpPr>
        <p:spPr>
          <a:xfrm>
            <a:off x="4089371" y="3606140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08" name="直接箭头连接符 107">
            <a:extLst>
              <a:ext uri="{FF2B5EF4-FFF2-40B4-BE49-F238E27FC236}">
                <a16:creationId xmlns:a16="http://schemas.microsoft.com/office/drawing/2014/main" id="{D76E635B-EABB-41BE-8D3B-55C705A2C629}"/>
              </a:ext>
            </a:extLst>
          </p:cNvPr>
          <p:cNvCxnSpPr>
            <a:stCxn id="54" idx="5"/>
            <a:endCxn id="56" idx="0"/>
          </p:cNvCxnSpPr>
          <p:nvPr/>
        </p:nvCxnSpPr>
        <p:spPr>
          <a:xfrm>
            <a:off x="5011954" y="1851300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箭头连接符 108">
            <a:extLst>
              <a:ext uri="{FF2B5EF4-FFF2-40B4-BE49-F238E27FC236}">
                <a16:creationId xmlns:a16="http://schemas.microsoft.com/office/drawing/2014/main" id="{D91CA33F-0C06-4EFC-A5AB-94A7A48CE7C6}"/>
              </a:ext>
            </a:extLst>
          </p:cNvPr>
          <p:cNvCxnSpPr>
            <a:stCxn id="82" idx="5"/>
            <a:endCxn id="84" idx="0"/>
          </p:cNvCxnSpPr>
          <p:nvPr/>
        </p:nvCxnSpPr>
        <p:spPr>
          <a:xfrm>
            <a:off x="7701859" y="1820973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文本框 109">
            <a:extLst>
              <a:ext uri="{FF2B5EF4-FFF2-40B4-BE49-F238E27FC236}">
                <a16:creationId xmlns:a16="http://schemas.microsoft.com/office/drawing/2014/main" id="{F171E2E6-2572-4FDF-BF8F-1E3D71E549D1}"/>
              </a:ext>
            </a:extLst>
          </p:cNvPr>
          <p:cNvSpPr txBox="1"/>
          <p:nvPr/>
        </p:nvSpPr>
        <p:spPr>
          <a:xfrm>
            <a:off x="6791622" y="3990140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30</a:t>
            </a:r>
            <a:r>
              <a:rPr lang="en-US" altLang="zh-CN" b="1" dirty="0">
                <a:solidFill>
                  <a:srgbClr val="FF0000"/>
                </a:solidFill>
              </a:rPr>
              <a:t> 60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39F3E52-C87D-489A-8EA2-1E87CA978931}"/>
              </a:ext>
            </a:extLst>
          </p:cNvPr>
          <p:cNvSpPr txBox="1"/>
          <p:nvPr/>
        </p:nvSpPr>
        <p:spPr>
          <a:xfrm>
            <a:off x="3819114" y="4642858"/>
            <a:ext cx="2718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Compressed DAG</a:t>
            </a:r>
          </a:p>
          <a:p>
            <a:r>
              <a:rPr lang="en-US" altLang="zh-CN" dirty="0"/>
              <a:t>Pruned Candidates (Black)</a:t>
            </a:r>
          </a:p>
          <a:p>
            <a:r>
              <a:rPr lang="en-US" altLang="zh-CN" dirty="0">
                <a:solidFill>
                  <a:schemeClr val="accent1"/>
                </a:solidFill>
              </a:rPr>
              <a:t>Candidates (Blue)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86B48F5-6AF1-4AF4-B4CC-AF27F74A0853}"/>
              </a:ext>
            </a:extLst>
          </p:cNvPr>
          <p:cNvSpPr txBox="1"/>
          <p:nvPr/>
        </p:nvSpPr>
        <p:spPr>
          <a:xfrm>
            <a:off x="6716455" y="4743254"/>
            <a:ext cx="2348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Lower Bound (Green) </a:t>
            </a:r>
            <a:r>
              <a:rPr lang="en-US" altLang="zh-CN" dirty="0">
                <a:solidFill>
                  <a:srgbClr val="FF0000"/>
                </a:solidFill>
              </a:rPr>
              <a:t>Upper Bound (Red)</a:t>
            </a:r>
          </a:p>
        </p:txBody>
      </p:sp>
    </p:spTree>
    <p:extLst>
      <p:ext uri="{BB962C8B-B14F-4D97-AF65-F5344CB8AC3E}">
        <p14:creationId xmlns:p14="http://schemas.microsoft.com/office/powerpoint/2010/main" val="74401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K-PCGS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022" y="1716496"/>
            <a:ext cx="3483140" cy="4673362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Compress DAG</a:t>
            </a:r>
          </a:p>
          <a:p>
            <a:pPr lvl="1"/>
            <a:r>
              <a:rPr lang="en-US" altLang="zh-CN" sz="2000" dirty="0"/>
              <a:t>Compress the DAG into a new graph by removing useless vertices.</a:t>
            </a:r>
          </a:p>
          <a:p>
            <a:pPr lvl="1"/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b="1" dirty="0">
                <a:solidFill>
                  <a:srgbClr val="FF0000"/>
                </a:solidFill>
              </a:rPr>
              <a:t>Pruning Candidates</a:t>
            </a:r>
          </a:p>
          <a:p>
            <a:pPr lvl="1"/>
            <a:r>
              <a:rPr lang="en-US" altLang="zh-CN" sz="2000" dirty="0"/>
              <a:t>Prune the vertices from candidates</a:t>
            </a:r>
            <a:r>
              <a:rPr lang="en-US" altLang="zh-CN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dirty="0"/>
              <a:t>whose upper bound is smaller than the top-k lower bound.</a:t>
            </a:r>
            <a:endParaRPr lang="en-US" altLang="zh-CN" sz="2000" b="1" dirty="0">
              <a:solidFill>
                <a:schemeClr val="accent1"/>
              </a:solidFill>
            </a:endParaRPr>
          </a:p>
          <a:p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54" name="流程图: 接点 53">
            <a:extLst>
              <a:ext uri="{FF2B5EF4-FFF2-40B4-BE49-F238E27FC236}">
                <a16:creationId xmlns:a16="http://schemas.microsoft.com/office/drawing/2014/main" id="{CABE5B8C-CFF5-4765-AE0F-7051794DAB8B}"/>
              </a:ext>
            </a:extLst>
          </p:cNvPr>
          <p:cNvSpPr/>
          <p:nvPr/>
        </p:nvSpPr>
        <p:spPr>
          <a:xfrm>
            <a:off x="4704675" y="1544021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55" name="流程图: 接点 54">
            <a:extLst>
              <a:ext uri="{FF2B5EF4-FFF2-40B4-BE49-F238E27FC236}">
                <a16:creationId xmlns:a16="http://schemas.microsoft.com/office/drawing/2014/main" id="{481E595B-E8C9-4603-9596-1ACDFAF46833}"/>
              </a:ext>
            </a:extLst>
          </p:cNvPr>
          <p:cNvSpPr/>
          <p:nvPr/>
        </p:nvSpPr>
        <p:spPr>
          <a:xfrm>
            <a:off x="4362016" y="2307962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56" name="流程图: 接点 55">
            <a:extLst>
              <a:ext uri="{FF2B5EF4-FFF2-40B4-BE49-F238E27FC236}">
                <a16:creationId xmlns:a16="http://schemas.microsoft.com/office/drawing/2014/main" id="{7C99AD0C-665A-4987-89EB-10F10F14AE56}"/>
              </a:ext>
            </a:extLst>
          </p:cNvPr>
          <p:cNvSpPr/>
          <p:nvPr/>
        </p:nvSpPr>
        <p:spPr>
          <a:xfrm>
            <a:off x="5252103" y="2307962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60" name="流程图: 接点 59">
            <a:extLst>
              <a:ext uri="{FF2B5EF4-FFF2-40B4-BE49-F238E27FC236}">
                <a16:creationId xmlns:a16="http://schemas.microsoft.com/office/drawing/2014/main" id="{05CB846F-E88C-4777-813A-92877AB7B1D4}"/>
              </a:ext>
            </a:extLst>
          </p:cNvPr>
          <p:cNvSpPr/>
          <p:nvPr/>
        </p:nvSpPr>
        <p:spPr>
          <a:xfrm>
            <a:off x="3998134" y="328233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37574365-792F-4025-98DF-1FA3EAA2E025}"/>
              </a:ext>
            </a:extLst>
          </p:cNvPr>
          <p:cNvCxnSpPr>
            <a:stCxn id="54" idx="3"/>
            <a:endCxn id="55" idx="0"/>
          </p:cNvCxnSpPr>
          <p:nvPr/>
        </p:nvCxnSpPr>
        <p:spPr>
          <a:xfrm flipH="1">
            <a:off x="4542016" y="1851300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14865F38-3898-4B1D-BBA0-69154D5681D6}"/>
              </a:ext>
            </a:extLst>
          </p:cNvPr>
          <p:cNvCxnSpPr>
            <a:stCxn id="55" idx="3"/>
            <a:endCxn id="60" idx="0"/>
          </p:cNvCxnSpPr>
          <p:nvPr/>
        </p:nvCxnSpPr>
        <p:spPr>
          <a:xfrm flipH="1">
            <a:off x="4178134" y="2615241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>
            <a:extLst>
              <a:ext uri="{FF2B5EF4-FFF2-40B4-BE49-F238E27FC236}">
                <a16:creationId xmlns:a16="http://schemas.microsoft.com/office/drawing/2014/main" id="{F13DB25B-F666-46FD-B051-5AD63CE20754}"/>
              </a:ext>
            </a:extLst>
          </p:cNvPr>
          <p:cNvSpPr txBox="1"/>
          <p:nvPr/>
        </p:nvSpPr>
        <p:spPr>
          <a:xfrm>
            <a:off x="5052428" y="1473141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12C809AF-7927-401B-BAEA-2F1152F0D8A7}"/>
              </a:ext>
            </a:extLst>
          </p:cNvPr>
          <p:cNvSpPr txBox="1"/>
          <p:nvPr/>
        </p:nvSpPr>
        <p:spPr>
          <a:xfrm>
            <a:off x="4624490" y="2132461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B8659369-88EE-4885-8D8E-C16684A672FB}"/>
              </a:ext>
            </a:extLst>
          </p:cNvPr>
          <p:cNvSpPr txBox="1"/>
          <p:nvPr/>
        </p:nvSpPr>
        <p:spPr>
          <a:xfrm>
            <a:off x="5526237" y="2119725"/>
            <a:ext cx="995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(24,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12)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A9A67882-B62B-44EF-830F-AF570AEB1B05}"/>
              </a:ext>
            </a:extLst>
          </p:cNvPr>
          <p:cNvSpPr txBox="1"/>
          <p:nvPr/>
        </p:nvSpPr>
        <p:spPr>
          <a:xfrm>
            <a:off x="4100870" y="4061441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2" name="流程图: 接点 81">
            <a:extLst>
              <a:ext uri="{FF2B5EF4-FFF2-40B4-BE49-F238E27FC236}">
                <a16:creationId xmlns:a16="http://schemas.microsoft.com/office/drawing/2014/main" id="{03AEEEA1-F400-4AFA-992E-94A8119FBEA3}"/>
              </a:ext>
            </a:extLst>
          </p:cNvPr>
          <p:cNvSpPr/>
          <p:nvPr/>
        </p:nvSpPr>
        <p:spPr>
          <a:xfrm>
            <a:off x="7394580" y="1513694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83" name="流程图: 接点 82">
            <a:extLst>
              <a:ext uri="{FF2B5EF4-FFF2-40B4-BE49-F238E27FC236}">
                <a16:creationId xmlns:a16="http://schemas.microsoft.com/office/drawing/2014/main" id="{CE681BE0-AC3B-43A6-9986-75AC4EE79E04}"/>
              </a:ext>
            </a:extLst>
          </p:cNvPr>
          <p:cNvSpPr/>
          <p:nvPr/>
        </p:nvSpPr>
        <p:spPr>
          <a:xfrm>
            <a:off x="7051921" y="227763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84" name="流程图: 接点 83">
            <a:extLst>
              <a:ext uri="{FF2B5EF4-FFF2-40B4-BE49-F238E27FC236}">
                <a16:creationId xmlns:a16="http://schemas.microsoft.com/office/drawing/2014/main" id="{8B36A2C3-C1A9-4909-8BC9-0284C394D584}"/>
              </a:ext>
            </a:extLst>
          </p:cNvPr>
          <p:cNvSpPr/>
          <p:nvPr/>
        </p:nvSpPr>
        <p:spPr>
          <a:xfrm>
            <a:off x="7942008" y="227763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85" name="流程图: 接点 84">
            <a:extLst>
              <a:ext uri="{FF2B5EF4-FFF2-40B4-BE49-F238E27FC236}">
                <a16:creationId xmlns:a16="http://schemas.microsoft.com/office/drawing/2014/main" id="{D2B5B673-DAE1-4151-8532-BA4EA10B0E0B}"/>
              </a:ext>
            </a:extLst>
          </p:cNvPr>
          <p:cNvSpPr/>
          <p:nvPr/>
        </p:nvSpPr>
        <p:spPr>
          <a:xfrm>
            <a:off x="6688039" y="3252006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cxnSp>
        <p:nvCxnSpPr>
          <p:cNvPr id="89" name="直接箭头连接符 88">
            <a:extLst>
              <a:ext uri="{FF2B5EF4-FFF2-40B4-BE49-F238E27FC236}">
                <a16:creationId xmlns:a16="http://schemas.microsoft.com/office/drawing/2014/main" id="{BEB3609E-6DF9-40AF-9750-EB21C8A0916D}"/>
              </a:ext>
            </a:extLst>
          </p:cNvPr>
          <p:cNvCxnSpPr>
            <a:stCxn id="82" idx="3"/>
            <a:endCxn id="83" idx="0"/>
          </p:cNvCxnSpPr>
          <p:nvPr/>
        </p:nvCxnSpPr>
        <p:spPr>
          <a:xfrm flipH="1">
            <a:off x="7231921" y="1820973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282D2DC2-72AC-4740-B8DD-420033EBFA2B}"/>
              </a:ext>
            </a:extLst>
          </p:cNvPr>
          <p:cNvCxnSpPr>
            <a:stCxn id="83" idx="3"/>
            <a:endCxn id="85" idx="0"/>
          </p:cNvCxnSpPr>
          <p:nvPr/>
        </p:nvCxnSpPr>
        <p:spPr>
          <a:xfrm flipH="1">
            <a:off x="6868039" y="2584914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文本框 94">
            <a:extLst>
              <a:ext uri="{FF2B5EF4-FFF2-40B4-BE49-F238E27FC236}">
                <a16:creationId xmlns:a16="http://schemas.microsoft.com/office/drawing/2014/main" id="{A081493F-8F45-4B05-BAB6-D7C312734227}"/>
              </a:ext>
            </a:extLst>
          </p:cNvPr>
          <p:cNvSpPr txBox="1"/>
          <p:nvPr/>
        </p:nvSpPr>
        <p:spPr>
          <a:xfrm>
            <a:off x="7742333" y="1442814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22</a:t>
            </a:r>
            <a:r>
              <a:rPr lang="en-US" altLang="zh-CN" b="1" dirty="0">
                <a:solidFill>
                  <a:srgbClr val="FF0000"/>
                </a:solidFill>
              </a:rPr>
              <a:t> 22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B2714B53-2991-4F43-84D0-BC4E28CDF236}"/>
              </a:ext>
            </a:extLst>
          </p:cNvPr>
          <p:cNvSpPr txBox="1"/>
          <p:nvPr/>
        </p:nvSpPr>
        <p:spPr>
          <a:xfrm>
            <a:off x="7314395" y="21021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0</a:t>
            </a:r>
            <a:r>
              <a:rPr lang="en-US" altLang="zh-CN" b="1" dirty="0">
                <a:solidFill>
                  <a:srgbClr val="FF0000"/>
                </a:solidFill>
              </a:rPr>
              <a:t> 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C5656C1F-532D-422E-9908-490C0329DEAF}"/>
              </a:ext>
            </a:extLst>
          </p:cNvPr>
          <p:cNvSpPr txBox="1"/>
          <p:nvPr/>
        </p:nvSpPr>
        <p:spPr>
          <a:xfrm>
            <a:off x="8216142" y="2089398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14</a:t>
            </a:r>
            <a:r>
              <a:rPr lang="en-US" altLang="zh-CN" b="1" dirty="0">
                <a:solidFill>
                  <a:srgbClr val="FF0000"/>
                </a:solidFill>
              </a:rPr>
              <a:t> 30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2E1A3A8C-9440-4D9B-B134-702DAB591965}"/>
              </a:ext>
            </a:extLst>
          </p:cNvPr>
          <p:cNvSpPr txBox="1"/>
          <p:nvPr/>
        </p:nvSpPr>
        <p:spPr>
          <a:xfrm>
            <a:off x="6776196" y="360614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0</a:t>
            </a:r>
            <a:r>
              <a:rPr lang="en-US" altLang="zh-CN" b="1" dirty="0">
                <a:solidFill>
                  <a:srgbClr val="FF0000"/>
                </a:solidFill>
              </a:rPr>
              <a:t> 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3" name="流程图: 接点 102">
            <a:extLst>
              <a:ext uri="{FF2B5EF4-FFF2-40B4-BE49-F238E27FC236}">
                <a16:creationId xmlns:a16="http://schemas.microsoft.com/office/drawing/2014/main" id="{C26A8DC3-F5D5-4623-BDE8-6AF9513E5A61}"/>
              </a:ext>
            </a:extLst>
          </p:cNvPr>
          <p:cNvSpPr/>
          <p:nvPr/>
        </p:nvSpPr>
        <p:spPr>
          <a:xfrm>
            <a:off x="3742373" y="4052387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104" name="直接箭头连接符 103">
            <a:extLst>
              <a:ext uri="{FF2B5EF4-FFF2-40B4-BE49-F238E27FC236}">
                <a16:creationId xmlns:a16="http://schemas.microsoft.com/office/drawing/2014/main" id="{4F4F2EC8-BA66-42AF-96B6-EABDEF8A047F}"/>
              </a:ext>
            </a:extLst>
          </p:cNvPr>
          <p:cNvCxnSpPr>
            <a:cxnSpLocks/>
            <a:stCxn id="60" idx="3"/>
            <a:endCxn id="103" idx="0"/>
          </p:cNvCxnSpPr>
          <p:nvPr/>
        </p:nvCxnSpPr>
        <p:spPr>
          <a:xfrm flipH="1">
            <a:off x="3922373" y="3589612"/>
            <a:ext cx="128482" cy="462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流程图: 接点 104">
            <a:extLst>
              <a:ext uri="{FF2B5EF4-FFF2-40B4-BE49-F238E27FC236}">
                <a16:creationId xmlns:a16="http://schemas.microsoft.com/office/drawing/2014/main" id="{4BA43797-0144-42DD-A31F-38CCAAF25F89}"/>
              </a:ext>
            </a:extLst>
          </p:cNvPr>
          <p:cNvSpPr/>
          <p:nvPr/>
        </p:nvSpPr>
        <p:spPr>
          <a:xfrm>
            <a:off x="6435352" y="3968286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106" name="直接箭头连接符 105">
            <a:extLst>
              <a:ext uri="{FF2B5EF4-FFF2-40B4-BE49-F238E27FC236}">
                <a16:creationId xmlns:a16="http://schemas.microsoft.com/office/drawing/2014/main" id="{28CAE8A7-CB2B-4AD1-AEFC-E08471960131}"/>
              </a:ext>
            </a:extLst>
          </p:cNvPr>
          <p:cNvCxnSpPr>
            <a:endCxn id="105" idx="0"/>
          </p:cNvCxnSpPr>
          <p:nvPr/>
        </p:nvCxnSpPr>
        <p:spPr>
          <a:xfrm flipH="1">
            <a:off x="6615352" y="3505511"/>
            <a:ext cx="128482" cy="462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文本框 106">
            <a:extLst>
              <a:ext uri="{FF2B5EF4-FFF2-40B4-BE49-F238E27FC236}">
                <a16:creationId xmlns:a16="http://schemas.microsoft.com/office/drawing/2014/main" id="{0C5CD3B2-82E4-4F12-94F0-B075637F7E1E}"/>
              </a:ext>
            </a:extLst>
          </p:cNvPr>
          <p:cNvSpPr txBox="1"/>
          <p:nvPr/>
        </p:nvSpPr>
        <p:spPr>
          <a:xfrm>
            <a:off x="4089371" y="3606140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08" name="直接箭头连接符 107">
            <a:extLst>
              <a:ext uri="{FF2B5EF4-FFF2-40B4-BE49-F238E27FC236}">
                <a16:creationId xmlns:a16="http://schemas.microsoft.com/office/drawing/2014/main" id="{D76E635B-EABB-41BE-8D3B-55C705A2C629}"/>
              </a:ext>
            </a:extLst>
          </p:cNvPr>
          <p:cNvCxnSpPr>
            <a:stCxn id="54" idx="5"/>
            <a:endCxn id="56" idx="0"/>
          </p:cNvCxnSpPr>
          <p:nvPr/>
        </p:nvCxnSpPr>
        <p:spPr>
          <a:xfrm>
            <a:off x="5011954" y="1851300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箭头连接符 108">
            <a:extLst>
              <a:ext uri="{FF2B5EF4-FFF2-40B4-BE49-F238E27FC236}">
                <a16:creationId xmlns:a16="http://schemas.microsoft.com/office/drawing/2014/main" id="{D91CA33F-0C06-4EFC-A5AB-94A7A48CE7C6}"/>
              </a:ext>
            </a:extLst>
          </p:cNvPr>
          <p:cNvCxnSpPr>
            <a:stCxn id="82" idx="5"/>
            <a:endCxn id="84" idx="0"/>
          </p:cNvCxnSpPr>
          <p:nvPr/>
        </p:nvCxnSpPr>
        <p:spPr>
          <a:xfrm>
            <a:off x="7701859" y="1820973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文本框 109">
            <a:extLst>
              <a:ext uri="{FF2B5EF4-FFF2-40B4-BE49-F238E27FC236}">
                <a16:creationId xmlns:a16="http://schemas.microsoft.com/office/drawing/2014/main" id="{F171E2E6-2572-4FDF-BF8F-1E3D71E549D1}"/>
              </a:ext>
            </a:extLst>
          </p:cNvPr>
          <p:cNvSpPr txBox="1"/>
          <p:nvPr/>
        </p:nvSpPr>
        <p:spPr>
          <a:xfrm>
            <a:off x="6791622" y="3990140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30</a:t>
            </a:r>
            <a:r>
              <a:rPr lang="en-US" altLang="zh-CN" b="1" dirty="0">
                <a:solidFill>
                  <a:srgbClr val="FF0000"/>
                </a:solidFill>
              </a:rPr>
              <a:t> 60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6C689F4-600F-4B94-AB4B-6ADD610D6C17}"/>
              </a:ext>
            </a:extLst>
          </p:cNvPr>
          <p:cNvSpPr txBox="1"/>
          <p:nvPr/>
        </p:nvSpPr>
        <p:spPr>
          <a:xfrm>
            <a:off x="3819114" y="4642858"/>
            <a:ext cx="2718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Compressed DAG</a:t>
            </a:r>
          </a:p>
          <a:p>
            <a:r>
              <a:rPr lang="en-US" altLang="zh-CN" dirty="0"/>
              <a:t>Pruned Candidates (Black)</a:t>
            </a:r>
          </a:p>
          <a:p>
            <a:r>
              <a:rPr lang="en-US" altLang="zh-CN" dirty="0">
                <a:solidFill>
                  <a:schemeClr val="accent1"/>
                </a:solidFill>
              </a:rPr>
              <a:t>Candidates (Blue)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FF61F04-7A88-4161-97ED-6124ED2643D6}"/>
              </a:ext>
            </a:extLst>
          </p:cNvPr>
          <p:cNvSpPr txBox="1"/>
          <p:nvPr/>
        </p:nvSpPr>
        <p:spPr>
          <a:xfrm>
            <a:off x="6716455" y="4743254"/>
            <a:ext cx="2348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Lower Bound (Green) </a:t>
            </a:r>
            <a:r>
              <a:rPr lang="en-US" altLang="zh-CN" dirty="0">
                <a:solidFill>
                  <a:srgbClr val="FF0000"/>
                </a:solidFill>
              </a:rPr>
              <a:t>Upper Bound (Red)</a:t>
            </a:r>
          </a:p>
        </p:txBody>
      </p:sp>
    </p:spTree>
    <p:extLst>
      <p:ext uri="{BB962C8B-B14F-4D97-AF65-F5344CB8AC3E}">
        <p14:creationId xmlns:p14="http://schemas.microsoft.com/office/powerpoint/2010/main" val="128654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K-PCGS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022" y="1716496"/>
            <a:ext cx="3483140" cy="4673362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Compress DAG</a:t>
            </a:r>
          </a:p>
          <a:p>
            <a:pPr lvl="1"/>
            <a:r>
              <a:rPr lang="en-US" altLang="zh-CN" sz="2000" dirty="0"/>
              <a:t>Compress the DAG into a new graph by removing useless vertices.</a:t>
            </a:r>
          </a:p>
          <a:p>
            <a:pPr lvl="1"/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b="1" dirty="0">
                <a:solidFill>
                  <a:srgbClr val="FF0000"/>
                </a:solidFill>
              </a:rPr>
              <a:t>Pruning Candidates</a:t>
            </a:r>
          </a:p>
          <a:p>
            <a:pPr lvl="1"/>
            <a:r>
              <a:rPr lang="en-US" altLang="zh-CN" sz="2000" dirty="0"/>
              <a:t>Prune the vertices from candidates</a:t>
            </a:r>
            <a:r>
              <a:rPr lang="en-US" altLang="zh-CN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dirty="0"/>
              <a:t>whose upper bound is smaller than the top-k lower bound.</a:t>
            </a:r>
            <a:endParaRPr lang="en-US" altLang="zh-CN" sz="2000" b="1" dirty="0">
              <a:solidFill>
                <a:schemeClr val="accent1"/>
              </a:solidFill>
            </a:endParaRPr>
          </a:p>
          <a:p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54" name="流程图: 接点 53">
            <a:extLst>
              <a:ext uri="{FF2B5EF4-FFF2-40B4-BE49-F238E27FC236}">
                <a16:creationId xmlns:a16="http://schemas.microsoft.com/office/drawing/2014/main" id="{CABE5B8C-CFF5-4765-AE0F-7051794DAB8B}"/>
              </a:ext>
            </a:extLst>
          </p:cNvPr>
          <p:cNvSpPr/>
          <p:nvPr/>
        </p:nvSpPr>
        <p:spPr>
          <a:xfrm>
            <a:off x="4704675" y="1544021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55" name="流程图: 接点 54">
            <a:extLst>
              <a:ext uri="{FF2B5EF4-FFF2-40B4-BE49-F238E27FC236}">
                <a16:creationId xmlns:a16="http://schemas.microsoft.com/office/drawing/2014/main" id="{481E595B-E8C9-4603-9596-1ACDFAF46833}"/>
              </a:ext>
            </a:extLst>
          </p:cNvPr>
          <p:cNvSpPr/>
          <p:nvPr/>
        </p:nvSpPr>
        <p:spPr>
          <a:xfrm>
            <a:off x="4362016" y="2307962"/>
            <a:ext cx="360000" cy="360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56" name="流程图: 接点 55">
            <a:extLst>
              <a:ext uri="{FF2B5EF4-FFF2-40B4-BE49-F238E27FC236}">
                <a16:creationId xmlns:a16="http://schemas.microsoft.com/office/drawing/2014/main" id="{7C99AD0C-665A-4987-89EB-10F10F14AE56}"/>
              </a:ext>
            </a:extLst>
          </p:cNvPr>
          <p:cNvSpPr/>
          <p:nvPr/>
        </p:nvSpPr>
        <p:spPr>
          <a:xfrm>
            <a:off x="5252103" y="2307962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60" name="流程图: 接点 59">
            <a:extLst>
              <a:ext uri="{FF2B5EF4-FFF2-40B4-BE49-F238E27FC236}">
                <a16:creationId xmlns:a16="http://schemas.microsoft.com/office/drawing/2014/main" id="{05CB846F-E88C-4777-813A-92877AB7B1D4}"/>
              </a:ext>
            </a:extLst>
          </p:cNvPr>
          <p:cNvSpPr/>
          <p:nvPr/>
        </p:nvSpPr>
        <p:spPr>
          <a:xfrm>
            <a:off x="3998134" y="328233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37574365-792F-4025-98DF-1FA3EAA2E025}"/>
              </a:ext>
            </a:extLst>
          </p:cNvPr>
          <p:cNvCxnSpPr>
            <a:stCxn id="54" idx="3"/>
            <a:endCxn id="55" idx="0"/>
          </p:cNvCxnSpPr>
          <p:nvPr/>
        </p:nvCxnSpPr>
        <p:spPr>
          <a:xfrm flipH="1">
            <a:off x="4542016" y="1851300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14865F38-3898-4B1D-BBA0-69154D5681D6}"/>
              </a:ext>
            </a:extLst>
          </p:cNvPr>
          <p:cNvCxnSpPr>
            <a:stCxn id="55" idx="3"/>
            <a:endCxn id="60" idx="0"/>
          </p:cNvCxnSpPr>
          <p:nvPr/>
        </p:nvCxnSpPr>
        <p:spPr>
          <a:xfrm flipH="1">
            <a:off x="4178134" y="2615241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>
            <a:extLst>
              <a:ext uri="{FF2B5EF4-FFF2-40B4-BE49-F238E27FC236}">
                <a16:creationId xmlns:a16="http://schemas.microsoft.com/office/drawing/2014/main" id="{F13DB25B-F666-46FD-B051-5AD63CE20754}"/>
              </a:ext>
            </a:extLst>
          </p:cNvPr>
          <p:cNvSpPr txBox="1"/>
          <p:nvPr/>
        </p:nvSpPr>
        <p:spPr>
          <a:xfrm>
            <a:off x="5052428" y="1473141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12C809AF-7927-401B-BAEA-2F1152F0D8A7}"/>
              </a:ext>
            </a:extLst>
          </p:cNvPr>
          <p:cNvSpPr txBox="1"/>
          <p:nvPr/>
        </p:nvSpPr>
        <p:spPr>
          <a:xfrm>
            <a:off x="4624490" y="2132461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B8659369-88EE-4885-8D8E-C16684A672FB}"/>
              </a:ext>
            </a:extLst>
          </p:cNvPr>
          <p:cNvSpPr txBox="1"/>
          <p:nvPr/>
        </p:nvSpPr>
        <p:spPr>
          <a:xfrm>
            <a:off x="5526237" y="2119725"/>
            <a:ext cx="995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(24,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12)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A9A67882-B62B-44EF-830F-AF570AEB1B05}"/>
              </a:ext>
            </a:extLst>
          </p:cNvPr>
          <p:cNvSpPr txBox="1"/>
          <p:nvPr/>
        </p:nvSpPr>
        <p:spPr>
          <a:xfrm>
            <a:off x="4100870" y="4061441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2" name="流程图: 接点 81">
            <a:extLst>
              <a:ext uri="{FF2B5EF4-FFF2-40B4-BE49-F238E27FC236}">
                <a16:creationId xmlns:a16="http://schemas.microsoft.com/office/drawing/2014/main" id="{03AEEEA1-F400-4AFA-992E-94A8119FBEA3}"/>
              </a:ext>
            </a:extLst>
          </p:cNvPr>
          <p:cNvSpPr/>
          <p:nvPr/>
        </p:nvSpPr>
        <p:spPr>
          <a:xfrm>
            <a:off x="7394580" y="1513694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83" name="流程图: 接点 82">
            <a:extLst>
              <a:ext uri="{FF2B5EF4-FFF2-40B4-BE49-F238E27FC236}">
                <a16:creationId xmlns:a16="http://schemas.microsoft.com/office/drawing/2014/main" id="{CE681BE0-AC3B-43A6-9986-75AC4EE79E04}"/>
              </a:ext>
            </a:extLst>
          </p:cNvPr>
          <p:cNvSpPr/>
          <p:nvPr/>
        </p:nvSpPr>
        <p:spPr>
          <a:xfrm>
            <a:off x="7051921" y="2277635"/>
            <a:ext cx="360000" cy="360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84" name="流程图: 接点 83">
            <a:extLst>
              <a:ext uri="{FF2B5EF4-FFF2-40B4-BE49-F238E27FC236}">
                <a16:creationId xmlns:a16="http://schemas.microsoft.com/office/drawing/2014/main" id="{8B36A2C3-C1A9-4909-8BC9-0284C394D584}"/>
              </a:ext>
            </a:extLst>
          </p:cNvPr>
          <p:cNvSpPr/>
          <p:nvPr/>
        </p:nvSpPr>
        <p:spPr>
          <a:xfrm>
            <a:off x="7942008" y="227763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85" name="流程图: 接点 84">
            <a:extLst>
              <a:ext uri="{FF2B5EF4-FFF2-40B4-BE49-F238E27FC236}">
                <a16:creationId xmlns:a16="http://schemas.microsoft.com/office/drawing/2014/main" id="{D2B5B673-DAE1-4151-8532-BA4EA10B0E0B}"/>
              </a:ext>
            </a:extLst>
          </p:cNvPr>
          <p:cNvSpPr/>
          <p:nvPr/>
        </p:nvSpPr>
        <p:spPr>
          <a:xfrm>
            <a:off x="6688039" y="3252006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cxnSp>
        <p:nvCxnSpPr>
          <p:cNvPr id="89" name="直接箭头连接符 88">
            <a:extLst>
              <a:ext uri="{FF2B5EF4-FFF2-40B4-BE49-F238E27FC236}">
                <a16:creationId xmlns:a16="http://schemas.microsoft.com/office/drawing/2014/main" id="{BEB3609E-6DF9-40AF-9750-EB21C8A0916D}"/>
              </a:ext>
            </a:extLst>
          </p:cNvPr>
          <p:cNvCxnSpPr>
            <a:stCxn id="82" idx="3"/>
            <a:endCxn id="83" idx="0"/>
          </p:cNvCxnSpPr>
          <p:nvPr/>
        </p:nvCxnSpPr>
        <p:spPr>
          <a:xfrm flipH="1">
            <a:off x="7231921" y="1820973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282D2DC2-72AC-4740-B8DD-420033EBFA2B}"/>
              </a:ext>
            </a:extLst>
          </p:cNvPr>
          <p:cNvCxnSpPr>
            <a:stCxn id="83" idx="3"/>
            <a:endCxn id="85" idx="0"/>
          </p:cNvCxnSpPr>
          <p:nvPr/>
        </p:nvCxnSpPr>
        <p:spPr>
          <a:xfrm flipH="1">
            <a:off x="6868039" y="2584914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文本框 94">
            <a:extLst>
              <a:ext uri="{FF2B5EF4-FFF2-40B4-BE49-F238E27FC236}">
                <a16:creationId xmlns:a16="http://schemas.microsoft.com/office/drawing/2014/main" id="{A081493F-8F45-4B05-BAB6-D7C312734227}"/>
              </a:ext>
            </a:extLst>
          </p:cNvPr>
          <p:cNvSpPr txBox="1"/>
          <p:nvPr/>
        </p:nvSpPr>
        <p:spPr>
          <a:xfrm>
            <a:off x="7742333" y="1442814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22</a:t>
            </a:r>
            <a:r>
              <a:rPr lang="en-US" altLang="zh-CN" b="1" dirty="0">
                <a:solidFill>
                  <a:srgbClr val="FF0000"/>
                </a:solidFill>
              </a:rPr>
              <a:t> 22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B2714B53-2991-4F43-84D0-BC4E28CDF236}"/>
              </a:ext>
            </a:extLst>
          </p:cNvPr>
          <p:cNvSpPr txBox="1"/>
          <p:nvPr/>
        </p:nvSpPr>
        <p:spPr>
          <a:xfrm>
            <a:off x="7314395" y="2102134"/>
            <a:ext cx="592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0</a:t>
            </a:r>
            <a:r>
              <a:rPr lang="en-US" altLang="zh-CN" b="1" dirty="0">
                <a:solidFill>
                  <a:srgbClr val="FF0000"/>
                </a:solidFill>
              </a:rPr>
              <a:t> 20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C5656C1F-532D-422E-9908-490C0329DEAF}"/>
              </a:ext>
            </a:extLst>
          </p:cNvPr>
          <p:cNvSpPr txBox="1"/>
          <p:nvPr/>
        </p:nvSpPr>
        <p:spPr>
          <a:xfrm>
            <a:off x="8216142" y="2089398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14</a:t>
            </a:r>
            <a:r>
              <a:rPr lang="en-US" altLang="zh-CN" b="1" dirty="0">
                <a:solidFill>
                  <a:srgbClr val="FF0000"/>
                </a:solidFill>
              </a:rPr>
              <a:t> 30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2E1A3A8C-9440-4D9B-B134-702DAB591965}"/>
              </a:ext>
            </a:extLst>
          </p:cNvPr>
          <p:cNvSpPr txBox="1"/>
          <p:nvPr/>
        </p:nvSpPr>
        <p:spPr>
          <a:xfrm>
            <a:off x="6776196" y="360614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0</a:t>
            </a:r>
            <a:r>
              <a:rPr lang="en-US" altLang="zh-CN" b="1" dirty="0">
                <a:solidFill>
                  <a:srgbClr val="FF0000"/>
                </a:solidFill>
              </a:rPr>
              <a:t> 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3" name="流程图: 接点 102">
            <a:extLst>
              <a:ext uri="{FF2B5EF4-FFF2-40B4-BE49-F238E27FC236}">
                <a16:creationId xmlns:a16="http://schemas.microsoft.com/office/drawing/2014/main" id="{C26A8DC3-F5D5-4623-BDE8-6AF9513E5A61}"/>
              </a:ext>
            </a:extLst>
          </p:cNvPr>
          <p:cNvSpPr/>
          <p:nvPr/>
        </p:nvSpPr>
        <p:spPr>
          <a:xfrm>
            <a:off x="3742373" y="4052387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104" name="直接箭头连接符 103">
            <a:extLst>
              <a:ext uri="{FF2B5EF4-FFF2-40B4-BE49-F238E27FC236}">
                <a16:creationId xmlns:a16="http://schemas.microsoft.com/office/drawing/2014/main" id="{4F4F2EC8-BA66-42AF-96B6-EABDEF8A047F}"/>
              </a:ext>
            </a:extLst>
          </p:cNvPr>
          <p:cNvCxnSpPr>
            <a:cxnSpLocks/>
            <a:stCxn id="60" idx="3"/>
            <a:endCxn id="103" idx="0"/>
          </p:cNvCxnSpPr>
          <p:nvPr/>
        </p:nvCxnSpPr>
        <p:spPr>
          <a:xfrm flipH="1">
            <a:off x="3922373" y="3589612"/>
            <a:ext cx="128482" cy="462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流程图: 接点 104">
            <a:extLst>
              <a:ext uri="{FF2B5EF4-FFF2-40B4-BE49-F238E27FC236}">
                <a16:creationId xmlns:a16="http://schemas.microsoft.com/office/drawing/2014/main" id="{4BA43797-0144-42DD-A31F-38CCAAF25F89}"/>
              </a:ext>
            </a:extLst>
          </p:cNvPr>
          <p:cNvSpPr/>
          <p:nvPr/>
        </p:nvSpPr>
        <p:spPr>
          <a:xfrm>
            <a:off x="6435352" y="3968286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106" name="直接箭头连接符 105">
            <a:extLst>
              <a:ext uri="{FF2B5EF4-FFF2-40B4-BE49-F238E27FC236}">
                <a16:creationId xmlns:a16="http://schemas.microsoft.com/office/drawing/2014/main" id="{28CAE8A7-CB2B-4AD1-AEFC-E08471960131}"/>
              </a:ext>
            </a:extLst>
          </p:cNvPr>
          <p:cNvCxnSpPr>
            <a:endCxn id="105" idx="0"/>
          </p:cNvCxnSpPr>
          <p:nvPr/>
        </p:nvCxnSpPr>
        <p:spPr>
          <a:xfrm flipH="1">
            <a:off x="6615352" y="3505511"/>
            <a:ext cx="128482" cy="462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文本框 106">
            <a:extLst>
              <a:ext uri="{FF2B5EF4-FFF2-40B4-BE49-F238E27FC236}">
                <a16:creationId xmlns:a16="http://schemas.microsoft.com/office/drawing/2014/main" id="{0C5CD3B2-82E4-4F12-94F0-B075637F7E1E}"/>
              </a:ext>
            </a:extLst>
          </p:cNvPr>
          <p:cNvSpPr txBox="1"/>
          <p:nvPr/>
        </p:nvSpPr>
        <p:spPr>
          <a:xfrm>
            <a:off x="4089371" y="3606140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08" name="直接箭头连接符 107">
            <a:extLst>
              <a:ext uri="{FF2B5EF4-FFF2-40B4-BE49-F238E27FC236}">
                <a16:creationId xmlns:a16="http://schemas.microsoft.com/office/drawing/2014/main" id="{D76E635B-EABB-41BE-8D3B-55C705A2C629}"/>
              </a:ext>
            </a:extLst>
          </p:cNvPr>
          <p:cNvCxnSpPr>
            <a:stCxn id="54" idx="5"/>
            <a:endCxn id="56" idx="0"/>
          </p:cNvCxnSpPr>
          <p:nvPr/>
        </p:nvCxnSpPr>
        <p:spPr>
          <a:xfrm>
            <a:off x="5011954" y="1851300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箭头连接符 108">
            <a:extLst>
              <a:ext uri="{FF2B5EF4-FFF2-40B4-BE49-F238E27FC236}">
                <a16:creationId xmlns:a16="http://schemas.microsoft.com/office/drawing/2014/main" id="{D91CA33F-0C06-4EFC-A5AB-94A7A48CE7C6}"/>
              </a:ext>
            </a:extLst>
          </p:cNvPr>
          <p:cNvCxnSpPr>
            <a:stCxn id="82" idx="5"/>
            <a:endCxn id="84" idx="0"/>
          </p:cNvCxnSpPr>
          <p:nvPr/>
        </p:nvCxnSpPr>
        <p:spPr>
          <a:xfrm>
            <a:off x="7701859" y="1820973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文本框 109">
            <a:extLst>
              <a:ext uri="{FF2B5EF4-FFF2-40B4-BE49-F238E27FC236}">
                <a16:creationId xmlns:a16="http://schemas.microsoft.com/office/drawing/2014/main" id="{F171E2E6-2572-4FDF-BF8F-1E3D71E549D1}"/>
              </a:ext>
            </a:extLst>
          </p:cNvPr>
          <p:cNvSpPr txBox="1"/>
          <p:nvPr/>
        </p:nvSpPr>
        <p:spPr>
          <a:xfrm>
            <a:off x="6791622" y="3990140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30</a:t>
            </a:r>
            <a:r>
              <a:rPr lang="en-US" altLang="zh-CN" b="1" dirty="0">
                <a:solidFill>
                  <a:srgbClr val="FF0000"/>
                </a:solidFill>
              </a:rPr>
              <a:t> 60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74C8801-FC4D-43AD-B32E-6283948D75B6}"/>
              </a:ext>
            </a:extLst>
          </p:cNvPr>
          <p:cNvSpPr txBox="1"/>
          <p:nvPr/>
        </p:nvSpPr>
        <p:spPr>
          <a:xfrm>
            <a:off x="3819114" y="4642858"/>
            <a:ext cx="2718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Compressed DAG</a:t>
            </a:r>
          </a:p>
          <a:p>
            <a:r>
              <a:rPr lang="en-US" altLang="zh-CN" dirty="0"/>
              <a:t>Pruned Candidates (Black)</a:t>
            </a:r>
          </a:p>
          <a:p>
            <a:r>
              <a:rPr lang="en-US" altLang="zh-CN" dirty="0">
                <a:solidFill>
                  <a:schemeClr val="accent1"/>
                </a:solidFill>
              </a:rPr>
              <a:t>Candidates (Blue)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FFD9212-A3C9-42AE-845E-E72917B0D0F3}"/>
              </a:ext>
            </a:extLst>
          </p:cNvPr>
          <p:cNvSpPr txBox="1"/>
          <p:nvPr/>
        </p:nvSpPr>
        <p:spPr>
          <a:xfrm>
            <a:off x="6716455" y="4743254"/>
            <a:ext cx="2348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Lower Bound (Green) </a:t>
            </a:r>
            <a:r>
              <a:rPr lang="en-US" altLang="zh-CN" dirty="0">
                <a:solidFill>
                  <a:srgbClr val="FF0000"/>
                </a:solidFill>
              </a:rPr>
              <a:t>Upper Bound (Red)</a:t>
            </a:r>
          </a:p>
        </p:txBody>
      </p:sp>
    </p:spTree>
    <p:extLst>
      <p:ext uri="{BB962C8B-B14F-4D97-AF65-F5344CB8AC3E}">
        <p14:creationId xmlns:p14="http://schemas.microsoft.com/office/powerpoint/2010/main" val="18364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K-PCGS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022" y="1716496"/>
            <a:ext cx="3483140" cy="4673362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Compress DAG</a:t>
            </a:r>
          </a:p>
          <a:p>
            <a:pPr lvl="1"/>
            <a:r>
              <a:rPr lang="en-US" altLang="zh-CN" sz="2000" dirty="0"/>
              <a:t>Compress the DAG into a new graph by removing useless vertices.</a:t>
            </a:r>
          </a:p>
          <a:p>
            <a:pPr lvl="1"/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b="1" dirty="0">
                <a:solidFill>
                  <a:srgbClr val="FF0000"/>
                </a:solidFill>
              </a:rPr>
              <a:t>Pruning Candidates</a:t>
            </a:r>
          </a:p>
          <a:p>
            <a:pPr lvl="1"/>
            <a:r>
              <a:rPr lang="en-US" altLang="zh-CN" sz="2000" dirty="0"/>
              <a:t>Prune the vertices from candidates</a:t>
            </a:r>
            <a:r>
              <a:rPr lang="en-US" altLang="zh-CN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dirty="0"/>
              <a:t>whose upper bound is smaller than the top-k lower bound.</a:t>
            </a:r>
            <a:endParaRPr lang="en-US" altLang="zh-CN" sz="2000" b="1" dirty="0">
              <a:solidFill>
                <a:schemeClr val="accent1"/>
              </a:solidFill>
            </a:endParaRPr>
          </a:p>
          <a:p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54" name="流程图: 接点 53">
            <a:extLst>
              <a:ext uri="{FF2B5EF4-FFF2-40B4-BE49-F238E27FC236}">
                <a16:creationId xmlns:a16="http://schemas.microsoft.com/office/drawing/2014/main" id="{CABE5B8C-CFF5-4765-AE0F-7051794DAB8B}"/>
              </a:ext>
            </a:extLst>
          </p:cNvPr>
          <p:cNvSpPr/>
          <p:nvPr/>
        </p:nvSpPr>
        <p:spPr>
          <a:xfrm>
            <a:off x="4704675" y="1544021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55" name="流程图: 接点 54">
            <a:extLst>
              <a:ext uri="{FF2B5EF4-FFF2-40B4-BE49-F238E27FC236}">
                <a16:creationId xmlns:a16="http://schemas.microsoft.com/office/drawing/2014/main" id="{481E595B-E8C9-4603-9596-1ACDFAF46833}"/>
              </a:ext>
            </a:extLst>
          </p:cNvPr>
          <p:cNvSpPr/>
          <p:nvPr/>
        </p:nvSpPr>
        <p:spPr>
          <a:xfrm>
            <a:off x="4362016" y="2307962"/>
            <a:ext cx="360000" cy="360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56" name="流程图: 接点 55">
            <a:extLst>
              <a:ext uri="{FF2B5EF4-FFF2-40B4-BE49-F238E27FC236}">
                <a16:creationId xmlns:a16="http://schemas.microsoft.com/office/drawing/2014/main" id="{7C99AD0C-665A-4987-89EB-10F10F14AE56}"/>
              </a:ext>
            </a:extLst>
          </p:cNvPr>
          <p:cNvSpPr/>
          <p:nvPr/>
        </p:nvSpPr>
        <p:spPr>
          <a:xfrm>
            <a:off x="5252103" y="2307962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60" name="流程图: 接点 59">
            <a:extLst>
              <a:ext uri="{FF2B5EF4-FFF2-40B4-BE49-F238E27FC236}">
                <a16:creationId xmlns:a16="http://schemas.microsoft.com/office/drawing/2014/main" id="{05CB846F-E88C-4777-813A-92877AB7B1D4}"/>
              </a:ext>
            </a:extLst>
          </p:cNvPr>
          <p:cNvSpPr/>
          <p:nvPr/>
        </p:nvSpPr>
        <p:spPr>
          <a:xfrm>
            <a:off x="3998134" y="328233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37574365-792F-4025-98DF-1FA3EAA2E025}"/>
              </a:ext>
            </a:extLst>
          </p:cNvPr>
          <p:cNvCxnSpPr>
            <a:stCxn id="54" idx="3"/>
            <a:endCxn id="55" idx="0"/>
          </p:cNvCxnSpPr>
          <p:nvPr/>
        </p:nvCxnSpPr>
        <p:spPr>
          <a:xfrm flipH="1">
            <a:off x="4542016" y="1851300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14865F38-3898-4B1D-BBA0-69154D5681D6}"/>
              </a:ext>
            </a:extLst>
          </p:cNvPr>
          <p:cNvCxnSpPr>
            <a:stCxn id="55" idx="3"/>
            <a:endCxn id="60" idx="0"/>
          </p:cNvCxnSpPr>
          <p:nvPr/>
        </p:nvCxnSpPr>
        <p:spPr>
          <a:xfrm flipH="1">
            <a:off x="4178134" y="2615241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>
            <a:extLst>
              <a:ext uri="{FF2B5EF4-FFF2-40B4-BE49-F238E27FC236}">
                <a16:creationId xmlns:a16="http://schemas.microsoft.com/office/drawing/2014/main" id="{F13DB25B-F666-46FD-B051-5AD63CE20754}"/>
              </a:ext>
            </a:extLst>
          </p:cNvPr>
          <p:cNvSpPr txBox="1"/>
          <p:nvPr/>
        </p:nvSpPr>
        <p:spPr>
          <a:xfrm>
            <a:off x="5052428" y="1473141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12C809AF-7927-401B-BAEA-2F1152F0D8A7}"/>
              </a:ext>
            </a:extLst>
          </p:cNvPr>
          <p:cNvSpPr txBox="1"/>
          <p:nvPr/>
        </p:nvSpPr>
        <p:spPr>
          <a:xfrm>
            <a:off x="4624490" y="2132461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B8659369-88EE-4885-8D8E-C16684A672FB}"/>
              </a:ext>
            </a:extLst>
          </p:cNvPr>
          <p:cNvSpPr txBox="1"/>
          <p:nvPr/>
        </p:nvSpPr>
        <p:spPr>
          <a:xfrm>
            <a:off x="5526237" y="2119725"/>
            <a:ext cx="995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(24,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12)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A9A67882-B62B-44EF-830F-AF570AEB1B05}"/>
              </a:ext>
            </a:extLst>
          </p:cNvPr>
          <p:cNvSpPr txBox="1"/>
          <p:nvPr/>
        </p:nvSpPr>
        <p:spPr>
          <a:xfrm>
            <a:off x="4100870" y="4061441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2" name="流程图: 接点 81">
            <a:extLst>
              <a:ext uri="{FF2B5EF4-FFF2-40B4-BE49-F238E27FC236}">
                <a16:creationId xmlns:a16="http://schemas.microsoft.com/office/drawing/2014/main" id="{03AEEEA1-F400-4AFA-992E-94A8119FBEA3}"/>
              </a:ext>
            </a:extLst>
          </p:cNvPr>
          <p:cNvSpPr/>
          <p:nvPr/>
        </p:nvSpPr>
        <p:spPr>
          <a:xfrm>
            <a:off x="7394580" y="1513694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83" name="流程图: 接点 82">
            <a:extLst>
              <a:ext uri="{FF2B5EF4-FFF2-40B4-BE49-F238E27FC236}">
                <a16:creationId xmlns:a16="http://schemas.microsoft.com/office/drawing/2014/main" id="{CE681BE0-AC3B-43A6-9986-75AC4EE79E04}"/>
              </a:ext>
            </a:extLst>
          </p:cNvPr>
          <p:cNvSpPr/>
          <p:nvPr/>
        </p:nvSpPr>
        <p:spPr>
          <a:xfrm>
            <a:off x="7051921" y="2277635"/>
            <a:ext cx="360000" cy="360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84" name="流程图: 接点 83">
            <a:extLst>
              <a:ext uri="{FF2B5EF4-FFF2-40B4-BE49-F238E27FC236}">
                <a16:creationId xmlns:a16="http://schemas.microsoft.com/office/drawing/2014/main" id="{8B36A2C3-C1A9-4909-8BC9-0284C394D584}"/>
              </a:ext>
            </a:extLst>
          </p:cNvPr>
          <p:cNvSpPr/>
          <p:nvPr/>
        </p:nvSpPr>
        <p:spPr>
          <a:xfrm>
            <a:off x="7942008" y="227763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85" name="流程图: 接点 84">
            <a:extLst>
              <a:ext uri="{FF2B5EF4-FFF2-40B4-BE49-F238E27FC236}">
                <a16:creationId xmlns:a16="http://schemas.microsoft.com/office/drawing/2014/main" id="{D2B5B673-DAE1-4151-8532-BA4EA10B0E0B}"/>
              </a:ext>
            </a:extLst>
          </p:cNvPr>
          <p:cNvSpPr/>
          <p:nvPr/>
        </p:nvSpPr>
        <p:spPr>
          <a:xfrm>
            <a:off x="6688039" y="3252006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cxnSp>
        <p:nvCxnSpPr>
          <p:cNvPr id="89" name="直接箭头连接符 88">
            <a:extLst>
              <a:ext uri="{FF2B5EF4-FFF2-40B4-BE49-F238E27FC236}">
                <a16:creationId xmlns:a16="http://schemas.microsoft.com/office/drawing/2014/main" id="{BEB3609E-6DF9-40AF-9750-EB21C8A0916D}"/>
              </a:ext>
            </a:extLst>
          </p:cNvPr>
          <p:cNvCxnSpPr>
            <a:stCxn id="82" idx="3"/>
            <a:endCxn id="83" idx="0"/>
          </p:cNvCxnSpPr>
          <p:nvPr/>
        </p:nvCxnSpPr>
        <p:spPr>
          <a:xfrm flipH="1">
            <a:off x="7231921" y="1820973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282D2DC2-72AC-4740-B8DD-420033EBFA2B}"/>
              </a:ext>
            </a:extLst>
          </p:cNvPr>
          <p:cNvCxnSpPr>
            <a:stCxn id="83" idx="3"/>
            <a:endCxn id="85" idx="0"/>
          </p:cNvCxnSpPr>
          <p:nvPr/>
        </p:nvCxnSpPr>
        <p:spPr>
          <a:xfrm flipH="1">
            <a:off x="6868039" y="2584914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文本框 94">
            <a:extLst>
              <a:ext uri="{FF2B5EF4-FFF2-40B4-BE49-F238E27FC236}">
                <a16:creationId xmlns:a16="http://schemas.microsoft.com/office/drawing/2014/main" id="{A081493F-8F45-4B05-BAB6-D7C312734227}"/>
              </a:ext>
            </a:extLst>
          </p:cNvPr>
          <p:cNvSpPr txBox="1"/>
          <p:nvPr/>
        </p:nvSpPr>
        <p:spPr>
          <a:xfrm>
            <a:off x="7742333" y="1442814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22</a:t>
            </a:r>
            <a:r>
              <a:rPr lang="en-US" altLang="zh-CN" b="1" dirty="0">
                <a:solidFill>
                  <a:srgbClr val="FF0000"/>
                </a:solidFill>
              </a:rPr>
              <a:t> 53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B2714B53-2991-4F43-84D0-BC4E28CDF236}"/>
              </a:ext>
            </a:extLst>
          </p:cNvPr>
          <p:cNvSpPr txBox="1"/>
          <p:nvPr/>
        </p:nvSpPr>
        <p:spPr>
          <a:xfrm>
            <a:off x="7314395" y="2102134"/>
            <a:ext cx="592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0</a:t>
            </a:r>
            <a:r>
              <a:rPr lang="en-US" altLang="zh-CN" b="1" dirty="0">
                <a:solidFill>
                  <a:srgbClr val="FF0000"/>
                </a:solidFill>
              </a:rPr>
              <a:t> 20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C5656C1F-532D-422E-9908-490C0329DEAF}"/>
              </a:ext>
            </a:extLst>
          </p:cNvPr>
          <p:cNvSpPr txBox="1"/>
          <p:nvPr/>
        </p:nvSpPr>
        <p:spPr>
          <a:xfrm>
            <a:off x="8216142" y="2089398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14</a:t>
            </a:r>
            <a:r>
              <a:rPr lang="en-US" altLang="zh-CN" b="1" dirty="0">
                <a:solidFill>
                  <a:srgbClr val="FF0000"/>
                </a:solidFill>
              </a:rPr>
              <a:t> 30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2E1A3A8C-9440-4D9B-B134-702DAB591965}"/>
              </a:ext>
            </a:extLst>
          </p:cNvPr>
          <p:cNvSpPr txBox="1"/>
          <p:nvPr/>
        </p:nvSpPr>
        <p:spPr>
          <a:xfrm>
            <a:off x="6776196" y="360614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0</a:t>
            </a:r>
            <a:r>
              <a:rPr lang="en-US" altLang="zh-CN" b="1" dirty="0">
                <a:solidFill>
                  <a:srgbClr val="FF0000"/>
                </a:solidFill>
              </a:rPr>
              <a:t> 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3" name="流程图: 接点 102">
            <a:extLst>
              <a:ext uri="{FF2B5EF4-FFF2-40B4-BE49-F238E27FC236}">
                <a16:creationId xmlns:a16="http://schemas.microsoft.com/office/drawing/2014/main" id="{C26A8DC3-F5D5-4623-BDE8-6AF9513E5A61}"/>
              </a:ext>
            </a:extLst>
          </p:cNvPr>
          <p:cNvSpPr/>
          <p:nvPr/>
        </p:nvSpPr>
        <p:spPr>
          <a:xfrm>
            <a:off x="3742373" y="4052387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104" name="直接箭头连接符 103">
            <a:extLst>
              <a:ext uri="{FF2B5EF4-FFF2-40B4-BE49-F238E27FC236}">
                <a16:creationId xmlns:a16="http://schemas.microsoft.com/office/drawing/2014/main" id="{4F4F2EC8-BA66-42AF-96B6-EABDEF8A047F}"/>
              </a:ext>
            </a:extLst>
          </p:cNvPr>
          <p:cNvCxnSpPr>
            <a:cxnSpLocks/>
            <a:stCxn id="60" idx="3"/>
            <a:endCxn id="103" idx="0"/>
          </p:cNvCxnSpPr>
          <p:nvPr/>
        </p:nvCxnSpPr>
        <p:spPr>
          <a:xfrm flipH="1">
            <a:off x="3922373" y="3589612"/>
            <a:ext cx="128482" cy="462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流程图: 接点 104">
            <a:extLst>
              <a:ext uri="{FF2B5EF4-FFF2-40B4-BE49-F238E27FC236}">
                <a16:creationId xmlns:a16="http://schemas.microsoft.com/office/drawing/2014/main" id="{4BA43797-0144-42DD-A31F-38CCAAF25F89}"/>
              </a:ext>
            </a:extLst>
          </p:cNvPr>
          <p:cNvSpPr/>
          <p:nvPr/>
        </p:nvSpPr>
        <p:spPr>
          <a:xfrm>
            <a:off x="6435352" y="3968286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106" name="直接箭头连接符 105">
            <a:extLst>
              <a:ext uri="{FF2B5EF4-FFF2-40B4-BE49-F238E27FC236}">
                <a16:creationId xmlns:a16="http://schemas.microsoft.com/office/drawing/2014/main" id="{28CAE8A7-CB2B-4AD1-AEFC-E08471960131}"/>
              </a:ext>
            </a:extLst>
          </p:cNvPr>
          <p:cNvCxnSpPr>
            <a:endCxn id="105" idx="0"/>
          </p:cNvCxnSpPr>
          <p:nvPr/>
        </p:nvCxnSpPr>
        <p:spPr>
          <a:xfrm flipH="1">
            <a:off x="6615352" y="3505511"/>
            <a:ext cx="128482" cy="462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文本框 106">
            <a:extLst>
              <a:ext uri="{FF2B5EF4-FFF2-40B4-BE49-F238E27FC236}">
                <a16:creationId xmlns:a16="http://schemas.microsoft.com/office/drawing/2014/main" id="{0C5CD3B2-82E4-4F12-94F0-B075637F7E1E}"/>
              </a:ext>
            </a:extLst>
          </p:cNvPr>
          <p:cNvSpPr txBox="1"/>
          <p:nvPr/>
        </p:nvSpPr>
        <p:spPr>
          <a:xfrm>
            <a:off x="4089371" y="3606140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08" name="直接箭头连接符 107">
            <a:extLst>
              <a:ext uri="{FF2B5EF4-FFF2-40B4-BE49-F238E27FC236}">
                <a16:creationId xmlns:a16="http://schemas.microsoft.com/office/drawing/2014/main" id="{D76E635B-EABB-41BE-8D3B-55C705A2C629}"/>
              </a:ext>
            </a:extLst>
          </p:cNvPr>
          <p:cNvCxnSpPr>
            <a:stCxn id="54" idx="5"/>
            <a:endCxn id="56" idx="0"/>
          </p:cNvCxnSpPr>
          <p:nvPr/>
        </p:nvCxnSpPr>
        <p:spPr>
          <a:xfrm>
            <a:off x="5011954" y="1851300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箭头连接符 108">
            <a:extLst>
              <a:ext uri="{FF2B5EF4-FFF2-40B4-BE49-F238E27FC236}">
                <a16:creationId xmlns:a16="http://schemas.microsoft.com/office/drawing/2014/main" id="{D91CA33F-0C06-4EFC-A5AB-94A7A48CE7C6}"/>
              </a:ext>
            </a:extLst>
          </p:cNvPr>
          <p:cNvCxnSpPr>
            <a:stCxn id="82" idx="5"/>
            <a:endCxn id="84" idx="0"/>
          </p:cNvCxnSpPr>
          <p:nvPr/>
        </p:nvCxnSpPr>
        <p:spPr>
          <a:xfrm>
            <a:off x="7701859" y="1820973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文本框 109">
            <a:extLst>
              <a:ext uri="{FF2B5EF4-FFF2-40B4-BE49-F238E27FC236}">
                <a16:creationId xmlns:a16="http://schemas.microsoft.com/office/drawing/2014/main" id="{F171E2E6-2572-4FDF-BF8F-1E3D71E549D1}"/>
              </a:ext>
            </a:extLst>
          </p:cNvPr>
          <p:cNvSpPr txBox="1"/>
          <p:nvPr/>
        </p:nvSpPr>
        <p:spPr>
          <a:xfrm>
            <a:off x="6791622" y="3990140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30</a:t>
            </a:r>
            <a:r>
              <a:rPr lang="en-US" altLang="zh-CN" b="1" dirty="0">
                <a:solidFill>
                  <a:srgbClr val="FF0000"/>
                </a:solidFill>
              </a:rPr>
              <a:t> 60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6D614C7-DAD1-4BE5-AA1D-61F60AD51F89}"/>
              </a:ext>
            </a:extLst>
          </p:cNvPr>
          <p:cNvSpPr txBox="1"/>
          <p:nvPr/>
        </p:nvSpPr>
        <p:spPr>
          <a:xfrm>
            <a:off x="3819114" y="4642858"/>
            <a:ext cx="2718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Compressed DAG</a:t>
            </a:r>
          </a:p>
          <a:p>
            <a:r>
              <a:rPr lang="en-US" altLang="zh-CN" dirty="0"/>
              <a:t>Pruned Candidates (Black)</a:t>
            </a:r>
          </a:p>
          <a:p>
            <a:r>
              <a:rPr lang="en-US" altLang="zh-CN" dirty="0">
                <a:solidFill>
                  <a:schemeClr val="accent1"/>
                </a:solidFill>
              </a:rPr>
              <a:t>Candidates (Blue)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F2C7A41-999A-4D11-91D0-0F372126054A}"/>
              </a:ext>
            </a:extLst>
          </p:cNvPr>
          <p:cNvSpPr txBox="1"/>
          <p:nvPr/>
        </p:nvSpPr>
        <p:spPr>
          <a:xfrm>
            <a:off x="6716455" y="4743254"/>
            <a:ext cx="2348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Lower Bound (Green) </a:t>
            </a:r>
            <a:r>
              <a:rPr lang="en-US" altLang="zh-CN" dirty="0">
                <a:solidFill>
                  <a:srgbClr val="FF0000"/>
                </a:solidFill>
              </a:rPr>
              <a:t>Upper Bound (Red)</a:t>
            </a:r>
          </a:p>
        </p:txBody>
      </p:sp>
    </p:spTree>
    <p:extLst>
      <p:ext uri="{BB962C8B-B14F-4D97-AF65-F5344CB8AC3E}">
        <p14:creationId xmlns:p14="http://schemas.microsoft.com/office/powerpoint/2010/main" val="383102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b="1" dirty="0"/>
              <a:t>Motivations</a:t>
            </a:r>
          </a:p>
          <a:p>
            <a:pPr marL="0" indent="0">
              <a:buNone/>
            </a:pPr>
            <a:endParaRPr lang="en-US" altLang="zh-CN" b="1" dirty="0"/>
          </a:p>
          <a:p>
            <a:r>
              <a:rPr lang="en-US" altLang="zh-CN" b="1" dirty="0"/>
              <a:t>KDAG-Problem</a:t>
            </a:r>
          </a:p>
          <a:p>
            <a:endParaRPr lang="en-US" altLang="zh-CN" b="1" dirty="0"/>
          </a:p>
          <a:p>
            <a:r>
              <a:rPr lang="en-US" altLang="zh-CN" b="1" dirty="0"/>
              <a:t>Algorithms</a:t>
            </a:r>
          </a:p>
          <a:p>
            <a:endParaRPr lang="en-US" altLang="zh-CN" b="1" dirty="0"/>
          </a:p>
          <a:p>
            <a:r>
              <a:rPr lang="en-US" altLang="zh-CN" b="1" dirty="0">
                <a:solidFill>
                  <a:schemeClr val="accent1"/>
                </a:solidFill>
              </a:rPr>
              <a:t>Experiments</a:t>
            </a:r>
          </a:p>
          <a:p>
            <a:endParaRPr lang="en-US" altLang="zh-CN" b="1" dirty="0"/>
          </a:p>
          <a:p>
            <a:r>
              <a:rPr lang="en-US" altLang="zh-CN" b="1" dirty="0"/>
              <a:t>Conclusions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82309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Datasets</a:t>
            </a:r>
            <a:endParaRPr lang="zh-CN" altLang="en-US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BCE13645-D850-470F-847B-256B3D9BBA39}"/>
              </a:ext>
            </a:extLst>
          </p:cNvPr>
          <p:cNvGraphicFramePr>
            <a:graphicFrameLocks noGrp="1"/>
          </p:cNvGraphicFramePr>
          <p:nvPr/>
        </p:nvGraphicFramePr>
        <p:xfrm>
          <a:off x="456974" y="1769414"/>
          <a:ext cx="8433652" cy="3859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989">
                  <a:extLst>
                    <a:ext uri="{9D8B030D-6E8A-4147-A177-3AD203B41FA5}">
                      <a16:colId xmlns:a16="http://schemas.microsoft.com/office/drawing/2014/main" val="2589656685"/>
                    </a:ext>
                  </a:extLst>
                </a:gridCol>
                <a:gridCol w="2628143">
                  <a:extLst>
                    <a:ext uri="{9D8B030D-6E8A-4147-A177-3AD203B41FA5}">
                      <a16:colId xmlns:a16="http://schemas.microsoft.com/office/drawing/2014/main" val="453417597"/>
                    </a:ext>
                  </a:extLst>
                </a:gridCol>
                <a:gridCol w="2179530">
                  <a:extLst>
                    <a:ext uri="{9D8B030D-6E8A-4147-A177-3AD203B41FA5}">
                      <a16:colId xmlns:a16="http://schemas.microsoft.com/office/drawing/2014/main" val="3165035720"/>
                    </a:ext>
                  </a:extLst>
                </a:gridCol>
                <a:gridCol w="1290696">
                  <a:extLst>
                    <a:ext uri="{9D8B030D-6E8A-4147-A177-3AD203B41FA5}">
                      <a16:colId xmlns:a16="http://schemas.microsoft.com/office/drawing/2014/main" val="217033974"/>
                    </a:ext>
                  </a:extLst>
                </a:gridCol>
                <a:gridCol w="1272294">
                  <a:extLst>
                    <a:ext uri="{9D8B030D-6E8A-4147-A177-3AD203B41FA5}">
                      <a16:colId xmlns:a16="http://schemas.microsoft.com/office/drawing/2014/main" val="3684385692"/>
                    </a:ext>
                  </a:extLst>
                </a:gridCol>
              </a:tblGrid>
              <a:tr h="3767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/>
                        <a:t>Dataset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/>
                        <a:t>Hierarchical DAG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/>
                        <a:t>Weight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/>
                        <a:t>n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/>
                        <a:t>m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2965815310"/>
                  </a:ext>
                </a:extLst>
              </a:tr>
              <a:tr h="692329"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LATT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dirty="0"/>
                        <a:t>Medical Entity Dictionary</a:t>
                      </a:r>
                      <a:endParaRPr lang="en-US" altLang="zh-CN" sz="19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Number of queries from patients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4,226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8,190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4114623553"/>
                  </a:ext>
                </a:extLst>
              </a:tr>
              <a:tr h="692329"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LNUR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dirty="0"/>
                        <a:t>Medical Entity Dictionary</a:t>
                      </a:r>
                      <a:endParaRPr lang="en-US" altLang="zh-CN" sz="19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dirty="0"/>
                        <a:t>Number of queries from nurses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4,226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8,190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1108619290"/>
                  </a:ext>
                </a:extLst>
              </a:tr>
              <a:tr h="681392"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ANIM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dirty="0"/>
                        <a:t>“Anime" catalog in Wikipedia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Number of views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15,135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24,498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202769361"/>
                  </a:ext>
                </a:extLst>
              </a:tr>
              <a:tr h="281043"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IMAGE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ImageNet (WordNet)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Number of pictures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73,298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74,732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1205408279"/>
                  </a:ext>
                </a:extLst>
              </a:tr>
              <a:tr h="376770"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YAGO3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Wikipedia + WordNet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Synthetic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5,699,254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17,512,754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158360776"/>
                  </a:ext>
                </a:extLst>
              </a:tr>
              <a:tr h="681392"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UCI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Social Network</a:t>
                      </a:r>
                    </a:p>
                    <a:p>
                      <a:r>
                        <a:rPr lang="en-US" altLang="zh-CN" sz="1900" dirty="0"/>
                        <a:t>Only for efficiency test 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dirty="0"/>
                        <a:t>Synthetic</a:t>
                      </a:r>
                      <a:endParaRPr lang="zh-CN" altLang="en-US" sz="1900" dirty="0"/>
                    </a:p>
                    <a:p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58,790,783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92,208,196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1579643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45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582" y="1618502"/>
            <a:ext cx="4567917" cy="4991350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Hierarchical graphs 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lvl="1"/>
            <a:r>
              <a:rPr lang="en-US" altLang="zh-CN" b="1" dirty="0" smtClean="0">
                <a:solidFill>
                  <a:srgbClr val="0070C0"/>
                </a:solidFill>
              </a:rPr>
              <a:t>Vertices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000" dirty="0"/>
              <a:t>are entities and concepts.</a:t>
            </a:r>
          </a:p>
          <a:p>
            <a:pPr lvl="1"/>
            <a:r>
              <a:rPr lang="en-US" altLang="zh-CN" b="1" dirty="0">
                <a:solidFill>
                  <a:srgbClr val="0070C0"/>
                </a:solidFill>
              </a:rPr>
              <a:t>Directed Edges </a:t>
            </a:r>
            <a:r>
              <a:rPr lang="en-US" altLang="zh-CN" sz="2000" dirty="0"/>
              <a:t>are the </a:t>
            </a:r>
            <a:r>
              <a:rPr lang="en-US" altLang="zh-CN" sz="2000" dirty="0" smtClean="0"/>
              <a:t>representative relationships </a:t>
            </a:r>
            <a:r>
              <a:rPr lang="en-US" altLang="zh-CN" sz="2000" dirty="0"/>
              <a:t>between entities.</a:t>
            </a:r>
          </a:p>
          <a:p>
            <a:pPr lvl="1"/>
            <a:r>
              <a:rPr lang="en-US" altLang="zh-CN" b="1" dirty="0" smtClean="0">
                <a:solidFill>
                  <a:srgbClr val="0070C0"/>
                </a:solidFill>
              </a:rPr>
              <a:t>Vertices Weights </a:t>
            </a:r>
            <a:r>
              <a:rPr lang="en-US" altLang="zh-CN" sz="2000" dirty="0" smtClean="0"/>
              <a:t>are importance </a:t>
            </a:r>
            <a:r>
              <a:rPr lang="en-US" altLang="zh-CN" sz="2000" dirty="0"/>
              <a:t>of vertices </a:t>
            </a:r>
          </a:p>
          <a:p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</a:rPr>
              <a:t>Disease </a:t>
            </a:r>
            <a:r>
              <a:rPr lang="en-US" altLang="zh-CN" sz="2400" b="1" dirty="0">
                <a:solidFill>
                  <a:srgbClr val="FF0000"/>
                </a:solidFill>
              </a:rPr>
              <a:t>Ontology</a:t>
            </a:r>
            <a:endParaRPr lang="zh-CN" altLang="en-US" sz="2400" b="1" dirty="0">
              <a:solidFill>
                <a:srgbClr val="FF0000"/>
              </a:solidFill>
            </a:endParaRPr>
          </a:p>
          <a:p>
            <a:pPr lvl="1"/>
            <a:r>
              <a:rPr lang="en-US" altLang="zh-CN" b="1" dirty="0">
                <a:solidFill>
                  <a:srgbClr val="0070C0"/>
                </a:solidFill>
              </a:rPr>
              <a:t>Entities: </a:t>
            </a:r>
            <a:r>
              <a:rPr lang="en-US" altLang="zh-CN" sz="2000" dirty="0"/>
              <a:t>Type of diseases</a:t>
            </a:r>
          </a:p>
          <a:p>
            <a:pPr lvl="1"/>
            <a:r>
              <a:rPr lang="en-US" altLang="zh-CN" b="1" dirty="0">
                <a:solidFill>
                  <a:srgbClr val="0070C0"/>
                </a:solidFill>
              </a:rPr>
              <a:t>Weights: </a:t>
            </a:r>
            <a:r>
              <a:rPr lang="en-US" altLang="zh-CN" sz="2000" dirty="0"/>
              <a:t>Occurrences of diseases</a:t>
            </a:r>
          </a:p>
          <a:p>
            <a:pPr marL="457200" lvl="1" indent="0">
              <a:buNone/>
            </a:pPr>
            <a:endParaRPr lang="en-US" altLang="zh-CN" sz="2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23F4464-9DB6-46C2-A9CB-8F17A18AC889}"/>
              </a:ext>
            </a:extLst>
          </p:cNvPr>
          <p:cNvSpPr txBox="1"/>
          <p:nvPr/>
        </p:nvSpPr>
        <p:spPr>
          <a:xfrm>
            <a:off x="5873256" y="4604950"/>
            <a:ext cx="1842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Disease Ontology</a:t>
            </a:r>
            <a:endParaRPr lang="zh-CN" altLang="en-US" b="1" dirty="0"/>
          </a:p>
        </p:txBody>
      </p:sp>
      <p:pic>
        <p:nvPicPr>
          <p:cNvPr id="17" name="图片 4">
            <a:extLst>
              <a:ext uri="{FF2B5EF4-FFF2-40B4-BE49-F238E27FC236}">
                <a16:creationId xmlns:a16="http://schemas.microsoft.com/office/drawing/2014/main" id="{706CC362-8653-43AC-9508-C09274F01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703" y="2444586"/>
            <a:ext cx="3979963" cy="189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1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 metrics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2" y="2073587"/>
            <a:ext cx="6871469" cy="3518743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chemeClr val="accent1"/>
                </a:solidFill>
              </a:rPr>
              <a:t>Average </a:t>
            </a:r>
            <a:r>
              <a:rPr lang="en-US" altLang="zh-CN" b="1" dirty="0">
                <a:solidFill>
                  <a:schemeClr val="accent1"/>
                </a:solidFill>
              </a:rPr>
              <a:t>Distance</a:t>
            </a:r>
          </a:p>
          <a:p>
            <a:endParaRPr lang="en-US" altLang="zh-CN" b="1" dirty="0">
              <a:solidFill>
                <a:schemeClr val="accent1"/>
              </a:solidFill>
            </a:endParaRPr>
          </a:p>
          <a:p>
            <a:endParaRPr lang="en-US" altLang="zh-CN" b="1" dirty="0">
              <a:solidFill>
                <a:schemeClr val="accent1"/>
              </a:solidFill>
            </a:endParaRPr>
          </a:p>
          <a:p>
            <a:endParaRPr lang="en-US" altLang="zh-CN" b="1" dirty="0" smtClean="0">
              <a:solidFill>
                <a:schemeClr val="accent1"/>
              </a:solidFill>
            </a:endParaRPr>
          </a:p>
          <a:p>
            <a:r>
              <a:rPr lang="en-US" altLang="zh-CN" b="1" dirty="0" smtClean="0">
                <a:solidFill>
                  <a:schemeClr val="accent1"/>
                </a:solidFill>
              </a:rPr>
              <a:t>1-hop </a:t>
            </a:r>
            <a:r>
              <a:rPr lang="en-US" altLang="zh-CN" b="1" dirty="0">
                <a:solidFill>
                  <a:schemeClr val="accent1"/>
                </a:solidFill>
              </a:rPr>
              <a:t>Weighted Coverage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2E56BAD-7C36-4771-A3DF-8D83E7659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054" y="2674098"/>
            <a:ext cx="4680385" cy="77371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289C584-AC97-46F4-AB4C-2D56AF83E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107" y="4768843"/>
            <a:ext cx="3473048" cy="82246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89585CB-A5D1-4DBE-B89B-06DBEED65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5" y="4825935"/>
            <a:ext cx="3985187" cy="44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3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Methods compared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2" y="2073587"/>
            <a:ext cx="6871469" cy="3518743"/>
          </a:xfrm>
        </p:spPr>
        <p:txBody>
          <a:bodyPr>
            <a:normAutofit lnSpcReduction="10000"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FEQ  </a:t>
            </a: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</a:rPr>
              <a:t>[X Jing et al. 2014]</a:t>
            </a:r>
            <a:endParaRPr lang="en-US" altLang="zh-CN" b="1" dirty="0">
              <a:solidFill>
                <a:schemeClr val="accent1"/>
              </a:solidFill>
            </a:endParaRPr>
          </a:p>
          <a:p>
            <a:pPr lvl="1"/>
            <a:r>
              <a:rPr lang="en-US" altLang="zh-CN" dirty="0"/>
              <a:t>Select k nodes with the highest weight.</a:t>
            </a:r>
          </a:p>
          <a:p>
            <a:endParaRPr lang="en-US" altLang="zh-CN" b="1" dirty="0">
              <a:solidFill>
                <a:schemeClr val="accent1"/>
              </a:solidFill>
            </a:endParaRPr>
          </a:p>
          <a:p>
            <a:r>
              <a:rPr lang="en-US" altLang="zh-CN" b="1" dirty="0">
                <a:solidFill>
                  <a:schemeClr val="accent1"/>
                </a:solidFill>
              </a:rPr>
              <a:t>CAGG  </a:t>
            </a: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</a:rPr>
              <a:t>[X Jing et al. 2014]</a:t>
            </a:r>
            <a:endParaRPr lang="en-US" altLang="zh-CN" b="1" dirty="0">
              <a:solidFill>
                <a:schemeClr val="accent1"/>
              </a:solidFill>
            </a:endParaRPr>
          </a:p>
          <a:p>
            <a:pPr lvl="1"/>
            <a:r>
              <a:rPr lang="en-US" altLang="zh-CN" dirty="0"/>
              <a:t>Aggregate method with a contribution ratio.</a:t>
            </a:r>
            <a:endParaRPr lang="en-US" altLang="zh-CN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altLang="zh-CN" b="1" dirty="0">
              <a:solidFill>
                <a:schemeClr val="accent1"/>
              </a:solidFill>
            </a:endParaRPr>
          </a:p>
          <a:p>
            <a:r>
              <a:rPr lang="en-US" altLang="zh-CN" b="1" dirty="0">
                <a:solidFill>
                  <a:schemeClr val="accent1"/>
                </a:solidFill>
              </a:rPr>
              <a:t>LASP </a:t>
            </a: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</a:rPr>
              <a:t>[G </a:t>
            </a:r>
            <a:r>
              <a:rPr lang="en-US" altLang="zh-CN" b="1" dirty="0" err="1">
                <a:solidFill>
                  <a:schemeClr val="bg1">
                    <a:lumMod val="65000"/>
                  </a:schemeClr>
                </a:solidFill>
              </a:rPr>
              <a:t>Fakas</a:t>
            </a: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</a:rPr>
              <a:t> et al. SIGMOD’15]</a:t>
            </a:r>
            <a:endParaRPr lang="en-US" altLang="zh-CN" b="1" dirty="0">
              <a:solidFill>
                <a:schemeClr val="accent1"/>
              </a:solidFill>
            </a:endParaRPr>
          </a:p>
          <a:p>
            <a:pPr lvl="1"/>
            <a:r>
              <a:rPr lang="en-US" altLang="zh-CN" dirty="0"/>
              <a:t>Add the largest averaged score path greedily.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9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Effectiveness Evaluations</a:t>
            </a:r>
            <a:endParaRPr lang="zh-CN" altLang="en-US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B82867A7-C2C9-4BC8-A677-78F061B72D2F}"/>
              </a:ext>
            </a:extLst>
          </p:cNvPr>
          <p:cNvSpPr txBox="1">
            <a:spLocks/>
          </p:cNvSpPr>
          <p:nvPr/>
        </p:nvSpPr>
        <p:spPr>
          <a:xfrm>
            <a:off x="1585442" y="5488925"/>
            <a:ext cx="6323210" cy="877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</a:rPr>
              <a:t>Our </a:t>
            </a:r>
            <a:r>
              <a:rPr lang="en-US" altLang="zh-CN" sz="2400" b="1" dirty="0" err="1">
                <a:solidFill>
                  <a:srgbClr val="FF0000"/>
                </a:solidFill>
              </a:rPr>
              <a:t>kDAG</a:t>
            </a:r>
            <a:r>
              <a:rPr lang="en-US" altLang="zh-CN" sz="2400" b="1" dirty="0">
                <a:solidFill>
                  <a:srgbClr val="FF0000"/>
                </a:solidFill>
              </a:rPr>
              <a:t> model outperforms state-of-the-art models with the smallest average distance.</a:t>
            </a:r>
            <a:endParaRPr lang="en-US" altLang="zh-CN" sz="1600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2F6652A-FEA8-C310-DF72-743470FBE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2F17354-E44A-3C4F-6614-9327F0CFA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61" y="1929797"/>
            <a:ext cx="8272282" cy="323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Efficiency Evaluations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545" y="1690691"/>
            <a:ext cx="6871469" cy="3518743"/>
          </a:xfrm>
        </p:spPr>
        <p:txBody>
          <a:bodyPr>
            <a:normAutofit/>
          </a:bodyPr>
          <a:lstStyle/>
          <a:p>
            <a:endParaRPr lang="en-US" altLang="zh-CN" b="1" dirty="0">
              <a:solidFill>
                <a:schemeClr val="accent1"/>
              </a:solidFill>
            </a:endParaRPr>
          </a:p>
          <a:p>
            <a:endParaRPr lang="en-US" altLang="zh-CN" b="1" dirty="0">
              <a:solidFill>
                <a:schemeClr val="accent1"/>
              </a:solidFill>
            </a:endParaRPr>
          </a:p>
          <a:p>
            <a:endParaRPr lang="en-US" altLang="zh-CN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altLang="zh-CN" b="1" dirty="0">
              <a:solidFill>
                <a:schemeClr val="accent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3BE0AE-473F-4C3E-B4F0-87934EF65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215" y="1593941"/>
            <a:ext cx="4320569" cy="319406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A9993BF-8D15-41F8-935B-05F45D5FB0EE}"/>
              </a:ext>
            </a:extLst>
          </p:cNvPr>
          <p:cNvSpPr txBox="1"/>
          <p:nvPr/>
        </p:nvSpPr>
        <p:spPr>
          <a:xfrm>
            <a:off x="1823650" y="4715438"/>
            <a:ext cx="5669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Efficiency evaluation of Greedy+, EXT-Greedy, k-PCGS and CAGG methods on ImageNet.</a:t>
            </a:r>
            <a:endParaRPr lang="zh-CN" altLang="en-US" sz="2000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78BE1617-A322-41FB-A7EB-8DA5ABACDE3C}"/>
              </a:ext>
            </a:extLst>
          </p:cNvPr>
          <p:cNvSpPr txBox="1">
            <a:spLocks/>
          </p:cNvSpPr>
          <p:nvPr/>
        </p:nvSpPr>
        <p:spPr>
          <a:xfrm>
            <a:off x="1585442" y="5488925"/>
            <a:ext cx="6162769" cy="877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</a:rPr>
              <a:t>The k-PCGS runs fastest among all methods and EXT-Greedy is the slowest. 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15060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b="1" dirty="0"/>
              <a:t>Motivations</a:t>
            </a:r>
          </a:p>
          <a:p>
            <a:pPr marL="0" indent="0">
              <a:buNone/>
            </a:pPr>
            <a:endParaRPr lang="en-US" altLang="zh-CN" b="1" dirty="0"/>
          </a:p>
          <a:p>
            <a:r>
              <a:rPr lang="en-US" altLang="zh-CN" b="1" dirty="0"/>
              <a:t>KDAG-Problem</a:t>
            </a:r>
          </a:p>
          <a:p>
            <a:endParaRPr lang="en-US" altLang="zh-CN" b="1" dirty="0"/>
          </a:p>
          <a:p>
            <a:r>
              <a:rPr lang="en-US" altLang="zh-CN" b="1" dirty="0"/>
              <a:t>Algorithms</a:t>
            </a:r>
          </a:p>
          <a:p>
            <a:endParaRPr lang="en-US" altLang="zh-CN" b="1" dirty="0"/>
          </a:p>
          <a:p>
            <a:r>
              <a:rPr lang="en-US" altLang="zh-CN" b="1" dirty="0"/>
              <a:t>Experiments</a:t>
            </a:r>
          </a:p>
          <a:p>
            <a:endParaRPr lang="en-US" altLang="zh-CN" b="1" dirty="0"/>
          </a:p>
          <a:p>
            <a:r>
              <a:rPr lang="en-US" altLang="zh-CN" b="1" dirty="0">
                <a:solidFill>
                  <a:schemeClr val="accent1"/>
                </a:solidFill>
              </a:rPr>
              <a:t>Conclusions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97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652" y="1758697"/>
            <a:ext cx="7734175" cy="4734175"/>
          </a:xfrm>
        </p:spPr>
        <p:txBody>
          <a:bodyPr>
            <a:normAutofit fontScale="92500"/>
          </a:bodyPr>
          <a:lstStyle/>
          <a:p>
            <a:r>
              <a:rPr lang="en-US" altLang="zh-CN" dirty="0"/>
              <a:t>We study the top-k graph summarization problem on large hierarchical DAGs. </a:t>
            </a:r>
          </a:p>
          <a:p>
            <a:endParaRPr lang="en-US" altLang="zh-CN" dirty="0"/>
          </a:p>
          <a:p>
            <a:r>
              <a:rPr lang="en-US" altLang="zh-CN" dirty="0"/>
              <a:t>We propose a novel model of </a:t>
            </a:r>
            <a:r>
              <a:rPr lang="en-US" altLang="zh-CN" dirty="0" err="1"/>
              <a:t>kDAG</a:t>
            </a:r>
            <a:r>
              <a:rPr lang="en-US" altLang="zh-CN" dirty="0"/>
              <a:t>-problem and proof its NP-hardness.</a:t>
            </a:r>
          </a:p>
          <a:p>
            <a:endParaRPr lang="en-US" altLang="zh-CN" dirty="0"/>
          </a:p>
          <a:p>
            <a:r>
              <a:rPr lang="en-US" altLang="zh-CN" dirty="0"/>
              <a:t>We develop four algorithms to tackle </a:t>
            </a:r>
            <a:r>
              <a:rPr lang="en-US" altLang="zh-CN" dirty="0" err="1"/>
              <a:t>kDAG</a:t>
            </a:r>
            <a:r>
              <a:rPr lang="en-US" altLang="zh-CN" dirty="0"/>
              <a:t>-problem:</a:t>
            </a:r>
          </a:p>
          <a:p>
            <a:pPr lvl="1"/>
            <a:r>
              <a:rPr lang="en-US" altLang="zh-CN" b="1" dirty="0">
                <a:solidFill>
                  <a:schemeClr val="accent1"/>
                </a:solidFill>
              </a:rPr>
              <a:t>Greedy+:  </a:t>
            </a:r>
            <a:r>
              <a:rPr lang="en-US" altLang="zh-CN" dirty="0"/>
              <a:t>A baseline greedy method.</a:t>
            </a:r>
          </a:p>
          <a:p>
            <a:pPr lvl="1"/>
            <a:r>
              <a:rPr lang="en-US" altLang="zh-CN" b="1" dirty="0">
                <a:solidFill>
                  <a:schemeClr val="accent1"/>
                </a:solidFill>
              </a:rPr>
              <a:t>OTS: </a:t>
            </a:r>
            <a:r>
              <a:rPr lang="en-US" altLang="zh-CN" dirty="0"/>
              <a:t>An optimal method on tree datasets.</a:t>
            </a:r>
            <a:endParaRPr lang="en-US" altLang="zh-CN" b="1" dirty="0">
              <a:solidFill>
                <a:schemeClr val="accent1"/>
              </a:solidFill>
            </a:endParaRPr>
          </a:p>
          <a:p>
            <a:pPr lvl="1"/>
            <a:r>
              <a:rPr lang="en-US" altLang="zh-CN" b="1" dirty="0">
                <a:solidFill>
                  <a:schemeClr val="accent1"/>
                </a:solidFill>
              </a:rPr>
              <a:t>EXT-Greedy:  </a:t>
            </a:r>
            <a:r>
              <a:rPr lang="en-US" altLang="zh-CN" dirty="0"/>
              <a:t>A more effective method.</a:t>
            </a:r>
            <a:endParaRPr lang="en-US" altLang="zh-CN" b="1" dirty="0">
              <a:solidFill>
                <a:schemeClr val="accent1"/>
              </a:solidFill>
            </a:endParaRPr>
          </a:p>
          <a:p>
            <a:pPr lvl="1"/>
            <a:r>
              <a:rPr lang="en-US" altLang="zh-CN" b="1" dirty="0">
                <a:solidFill>
                  <a:schemeClr val="accent1"/>
                </a:solidFill>
              </a:rPr>
              <a:t>k-PCGS:  </a:t>
            </a:r>
            <a:r>
              <a:rPr lang="en-US" altLang="zh-CN" dirty="0"/>
              <a:t>A more efficient method.</a:t>
            </a:r>
            <a:endParaRPr lang="en-US" altLang="zh-CN" b="1" dirty="0">
              <a:solidFill>
                <a:schemeClr val="accent1"/>
              </a:solidFill>
            </a:endParaRP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3981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1E83AB-12E7-4D13-AC06-CEEE1A4A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Publications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3209B9-52CF-4267-9EDB-3A2F8D635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84391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1. Xuliang Zhu</a:t>
            </a:r>
            <a:r>
              <a:rPr lang="en-US" sz="1800" dirty="0"/>
              <a:t>, Xin Huang, </a:t>
            </a:r>
            <a:r>
              <a:rPr lang="en-US" sz="1800" dirty="0" err="1"/>
              <a:t>Jinbin</a:t>
            </a:r>
            <a:r>
              <a:rPr lang="en-US" sz="1800" dirty="0"/>
              <a:t> Huang, Byron Choi, and </a:t>
            </a:r>
            <a:r>
              <a:rPr lang="en-US" sz="1800" dirty="0" err="1"/>
              <a:t>Jianliang</a:t>
            </a:r>
            <a:r>
              <a:rPr lang="en-US" sz="1800" dirty="0"/>
              <a:t> Xu. "HDAG-explorer: a system for hierarchical DAG summarization and exploration."</a:t>
            </a:r>
            <a:br>
              <a:rPr lang="en-US" sz="1800" dirty="0"/>
            </a:br>
            <a:r>
              <a:rPr lang="en-US" sz="1800" dirty="0"/>
              <a:t>Proceedings of the VLDB Endowment (</a:t>
            </a:r>
            <a:r>
              <a:rPr lang="en-US" sz="1800" b="1" dirty="0"/>
              <a:t>PVLDB’20</a:t>
            </a:r>
            <a:r>
              <a:rPr lang="en-US" sz="1800" dirty="0"/>
              <a:t>), Demo Track, Tokyo(Online), Japan, August 2020.</a:t>
            </a:r>
          </a:p>
          <a:p>
            <a:pPr marL="0" indent="0">
              <a:buNone/>
            </a:pPr>
            <a:r>
              <a:rPr lang="en-US" sz="1800" b="1" dirty="0"/>
              <a:t>2. Xuliang Zhu</a:t>
            </a:r>
            <a:r>
              <a:rPr lang="en-US" sz="1800" dirty="0"/>
              <a:t>, Xin Huang, Byron Choi, and </a:t>
            </a:r>
            <a:r>
              <a:rPr lang="en-US" sz="1800" dirty="0" err="1"/>
              <a:t>Jianliang</a:t>
            </a:r>
            <a:r>
              <a:rPr lang="en-US" sz="1800" dirty="0"/>
              <a:t> Xu. "Top-k Graph Summarization on Hierarchical DAGs."</a:t>
            </a:r>
            <a:br>
              <a:rPr lang="en-US" sz="1800" dirty="0"/>
            </a:br>
            <a:r>
              <a:rPr lang="en-US" sz="1800" dirty="0"/>
              <a:t>ACM International Conference on Information and Knowledge Management (</a:t>
            </a:r>
            <a:r>
              <a:rPr lang="en-US" sz="1800" b="1" dirty="0"/>
              <a:t>CIKM’20</a:t>
            </a:r>
            <a:r>
              <a:rPr lang="en-US" sz="1800" dirty="0"/>
              <a:t>), Galway(Online), Ireland, October 2020. (</a:t>
            </a:r>
            <a:r>
              <a:rPr lang="en-US" sz="1800" b="1" dirty="0"/>
              <a:t>Best Paper Nominee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r>
              <a:rPr lang="en-US" sz="1800" b="1" dirty="0"/>
              <a:t>3. Xuliang Zhu</a:t>
            </a:r>
            <a:r>
              <a:rPr lang="en-US" sz="1800" dirty="0"/>
              <a:t>, Xin Huang, Byron Choi, </a:t>
            </a:r>
            <a:r>
              <a:rPr lang="en-US" sz="1800" dirty="0" err="1"/>
              <a:t>Jiaxin</a:t>
            </a:r>
            <a:r>
              <a:rPr lang="en-US" sz="1800" dirty="0"/>
              <a:t> Jiang, </a:t>
            </a:r>
            <a:r>
              <a:rPr lang="en-US" sz="1800" dirty="0" err="1"/>
              <a:t>Zhaonian</a:t>
            </a:r>
            <a:r>
              <a:rPr lang="en-US" sz="1800" dirty="0"/>
              <a:t> Zou, and </a:t>
            </a:r>
            <a:r>
              <a:rPr lang="en-US" sz="1800" dirty="0" err="1"/>
              <a:t>Jianliang</a:t>
            </a:r>
            <a:r>
              <a:rPr lang="en-US" sz="1800" dirty="0"/>
              <a:t> Xu. "Budget Constrained Interactive Search for Multiple Targets."</a:t>
            </a:r>
            <a:br>
              <a:rPr lang="en-US" sz="1800" dirty="0"/>
            </a:br>
            <a:r>
              <a:rPr lang="en-US" sz="1800" dirty="0"/>
              <a:t>Proceedings of the VLDB Endowment (</a:t>
            </a:r>
            <a:r>
              <a:rPr lang="en-US" sz="1800" b="1" dirty="0"/>
              <a:t>PVLDB’21</a:t>
            </a:r>
            <a:r>
              <a:rPr lang="en-US" sz="1800" dirty="0"/>
              <a:t>), Copenhagen, Denmark, 2021.</a:t>
            </a:r>
          </a:p>
          <a:p>
            <a:pPr marL="0" indent="0">
              <a:buNone/>
            </a:pPr>
            <a:r>
              <a:rPr lang="en-US" sz="1800" dirty="0"/>
              <a:t>4. Qing Liu, </a:t>
            </a:r>
            <a:r>
              <a:rPr lang="en-US" sz="1800" b="1" dirty="0"/>
              <a:t>Xuliang Zhu</a:t>
            </a:r>
            <a:r>
              <a:rPr lang="en-US" sz="1800" dirty="0"/>
              <a:t>, Xin Huang, and </a:t>
            </a:r>
            <a:r>
              <a:rPr lang="en-US" sz="1800" dirty="0" err="1"/>
              <a:t>Jianliang</a:t>
            </a:r>
            <a:r>
              <a:rPr lang="en-US" sz="1800" dirty="0"/>
              <a:t> Xu. "Local Algorithms for Distance-generalized Core Decomposition over Large Dynamic Graphs."</a:t>
            </a:r>
            <a:br>
              <a:rPr lang="en-US" sz="1800" dirty="0"/>
            </a:br>
            <a:r>
              <a:rPr lang="en-US" sz="1800" dirty="0"/>
              <a:t>Proceedings of the VLDB Endowment (</a:t>
            </a:r>
            <a:r>
              <a:rPr lang="en-US" sz="1800" b="1" dirty="0"/>
              <a:t>PVLDB’21</a:t>
            </a:r>
            <a:r>
              <a:rPr lang="en-US" sz="1800" dirty="0"/>
              <a:t>), Copenhagen, Denmark, 2021.</a:t>
            </a:r>
          </a:p>
        </p:txBody>
      </p:sp>
    </p:spTree>
    <p:extLst>
      <p:ext uri="{BB962C8B-B14F-4D97-AF65-F5344CB8AC3E}">
        <p14:creationId xmlns:p14="http://schemas.microsoft.com/office/powerpoint/2010/main" val="3869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1E83AB-12E7-4D13-AC06-CEEE1A4A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Publications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3209B9-52CF-4267-9EDB-3A2F8D635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84391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000" b="1" dirty="0"/>
              <a:t>5. Xuliang Zhu</a:t>
            </a:r>
            <a:r>
              <a:rPr lang="en-US" altLang="zh-CN" sz="2000" dirty="0"/>
              <a:t>. "Data Summarization with Hierarchical Taxonomy."</a:t>
            </a:r>
            <a:br>
              <a:rPr lang="en-US" altLang="zh-CN" sz="2000" dirty="0"/>
            </a:br>
            <a:r>
              <a:rPr lang="en-US" altLang="zh-CN" sz="2000" dirty="0"/>
              <a:t>SIGMOD Student Research Competition (</a:t>
            </a:r>
            <a:r>
              <a:rPr lang="en-US" altLang="zh-CN" sz="2000" b="1" dirty="0"/>
              <a:t>SIGMOD SRC’21</a:t>
            </a:r>
            <a:r>
              <a:rPr lang="en-US" altLang="zh-CN" sz="2000" dirty="0"/>
              <a:t>), Xian, China, 2021.</a:t>
            </a:r>
          </a:p>
          <a:p>
            <a:pPr marL="0" indent="0">
              <a:buNone/>
            </a:pPr>
            <a:r>
              <a:rPr lang="en-US" altLang="zh-CN" sz="2000" b="1" dirty="0"/>
              <a:t>6. Xuliang Zhu</a:t>
            </a:r>
            <a:r>
              <a:rPr lang="en-US" altLang="zh-CN" sz="2000" dirty="0"/>
              <a:t>, Xin Huang, Byron Choi, </a:t>
            </a:r>
            <a:r>
              <a:rPr lang="en-US" altLang="zh-CN" sz="2000" dirty="0" err="1"/>
              <a:t>Jianliang</a:t>
            </a:r>
            <a:r>
              <a:rPr lang="en-US" altLang="zh-CN" sz="2000" dirty="0"/>
              <a:t> Xu, William K. Cheung, </a:t>
            </a:r>
            <a:r>
              <a:rPr lang="en-US" altLang="zh-CN" sz="2000" dirty="0" err="1"/>
              <a:t>Yanchun</a:t>
            </a:r>
            <a:r>
              <a:rPr lang="en-US" altLang="zh-CN" sz="2000" dirty="0"/>
              <a:t> Zhang, and </a:t>
            </a:r>
            <a:r>
              <a:rPr lang="en-US" altLang="zh-CN" sz="2000" dirty="0" err="1"/>
              <a:t>Jiming</a:t>
            </a:r>
            <a:r>
              <a:rPr lang="en-US" altLang="zh-CN" sz="2000" dirty="0"/>
              <a:t> Liu. "Ontology-based graph visualization for summarized view."</a:t>
            </a:r>
            <a:br>
              <a:rPr lang="en-US" altLang="zh-CN" sz="2000" dirty="0"/>
            </a:br>
            <a:r>
              <a:rPr lang="en-US" altLang="zh-CN" sz="2000" dirty="0"/>
              <a:t>IEEE Transactions on Knowledge and Data Engineering </a:t>
            </a:r>
            <a:r>
              <a:rPr lang="en-US" altLang="zh-CN" sz="2000" b="1" dirty="0"/>
              <a:t>(TKDE 2022)</a:t>
            </a:r>
          </a:p>
          <a:p>
            <a:pPr marL="0" indent="0">
              <a:buNone/>
            </a:pPr>
            <a:r>
              <a:rPr lang="en-US" altLang="zh-CN" sz="2000" b="1" dirty="0"/>
              <a:t>7. Xuliang Zhu</a:t>
            </a:r>
            <a:r>
              <a:rPr lang="en-US" altLang="zh-CN" sz="2000" dirty="0"/>
              <a:t>, Xin Huang, </a:t>
            </a:r>
            <a:r>
              <a:rPr lang="en-US" altLang="zh-CN" sz="2000" dirty="0" err="1"/>
              <a:t>Longxu</a:t>
            </a:r>
            <a:r>
              <a:rPr lang="en-US" altLang="zh-CN" sz="2000" dirty="0"/>
              <a:t> Sun, and </a:t>
            </a:r>
            <a:r>
              <a:rPr lang="en-US" altLang="zh-CN" sz="2000" dirty="0" err="1"/>
              <a:t>Jiming</a:t>
            </a:r>
            <a:r>
              <a:rPr lang="en-US" altLang="zh-CN" sz="2000" dirty="0"/>
              <a:t> Liu. "</a:t>
            </a:r>
            <a:r>
              <a:rPr lang="en" altLang="zh-CN" sz="2000" dirty="0"/>
              <a:t>A Novel Graph Indexing Approach for Uncovering Potential COVID-19 Transmission Clusters</a:t>
            </a:r>
            <a:r>
              <a:rPr lang="en-US" altLang="zh-CN" sz="2000" dirty="0"/>
              <a:t>."</a:t>
            </a:r>
            <a:br>
              <a:rPr lang="en-US" altLang="zh-CN" sz="2000" dirty="0"/>
            </a:br>
            <a:r>
              <a:rPr lang="en-US" altLang="zh-CN" sz="2000" dirty="0"/>
              <a:t>ACM Transactions on Knowledge Discovery in Data </a:t>
            </a:r>
            <a:r>
              <a:rPr lang="en-US" altLang="zh-CN" sz="2000" b="1" dirty="0"/>
              <a:t>(TKDD 2022)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1800" b="1" dirty="0"/>
          </a:p>
        </p:txBody>
      </p:sp>
    </p:spTree>
    <p:extLst>
      <p:ext uri="{BB962C8B-B14F-4D97-AF65-F5344CB8AC3E}">
        <p14:creationId xmlns:p14="http://schemas.microsoft.com/office/powerpoint/2010/main" val="291324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10889D-0E5E-442D-B1CD-505452DD3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CN" sz="3000" dirty="0"/>
          </a:p>
          <a:p>
            <a:pPr marL="0" indent="0" algn="ctr">
              <a:buNone/>
            </a:pPr>
            <a:r>
              <a:rPr lang="en-US" altLang="zh-CN" sz="3000" dirty="0"/>
              <a:t>Thank you for watching!</a:t>
            </a:r>
          </a:p>
          <a:p>
            <a:pPr marL="0" indent="0" algn="ctr">
              <a:buNone/>
            </a:pPr>
            <a:endParaRPr lang="en-US" altLang="zh-CN" sz="3000" dirty="0"/>
          </a:p>
          <a:p>
            <a:pPr marL="0" indent="0" algn="ctr">
              <a:buNone/>
            </a:pPr>
            <a:r>
              <a:rPr lang="en-US" altLang="zh-CN" sz="3000" dirty="0"/>
              <a:t>Contact me: csxlzhu@comp.hkbu.edu.hk</a:t>
            </a:r>
            <a:endParaRPr lang="zh-CN" altLang="en-US" sz="3000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C427C90E-2093-9785-5D30-6F3FDFD93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5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Related </a:t>
            </a:r>
            <a:r>
              <a:rPr lang="en-US" altLang="zh-CN" dirty="0" smtClean="0"/>
              <a:t>Works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73587"/>
            <a:ext cx="8166433" cy="4130444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Graph summarization</a:t>
            </a:r>
            <a:endParaRPr lang="en-US" altLang="zh-CN" b="1" dirty="0">
              <a:solidFill>
                <a:srgbClr val="FF0000"/>
              </a:solidFill>
            </a:endParaRPr>
          </a:p>
          <a:p>
            <a:pPr lvl="1"/>
            <a:r>
              <a:rPr lang="en-US" altLang="zh-CN" sz="2200" b="1" dirty="0">
                <a:solidFill>
                  <a:schemeClr val="bg1">
                    <a:lumMod val="65000"/>
                  </a:schemeClr>
                </a:solidFill>
              </a:rPr>
              <a:t>[Y Wu et al. PVLDB 2017</a:t>
            </a:r>
            <a:r>
              <a:rPr lang="en-US" altLang="zh-CN" sz="2200" b="1" dirty="0">
                <a:solidFill>
                  <a:schemeClr val="bg1">
                    <a:lumMod val="65000"/>
                  </a:schemeClr>
                </a:solidFill>
              </a:rPr>
              <a:t>] </a:t>
            </a:r>
            <a:endParaRPr lang="en-US" altLang="zh-CN" sz="2200" b="1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altLang="zh-CN" sz="2200" b="1" dirty="0">
                <a:solidFill>
                  <a:schemeClr val="bg1">
                    <a:lumMod val="65000"/>
                  </a:schemeClr>
                </a:solidFill>
              </a:rPr>
              <a:t>[X Gou et </a:t>
            </a:r>
            <a:r>
              <a:rPr lang="en-US" altLang="zh-CN" sz="2200" b="1" dirty="0">
                <a:solidFill>
                  <a:schemeClr val="bg1">
                    <a:lumMod val="65000"/>
                  </a:schemeClr>
                </a:solidFill>
              </a:rPr>
              <a:t>al. </a:t>
            </a:r>
            <a:r>
              <a:rPr lang="en-US" altLang="zh-CN" sz="2200" b="1" dirty="0">
                <a:solidFill>
                  <a:schemeClr val="bg1">
                    <a:lumMod val="65000"/>
                  </a:schemeClr>
                </a:solidFill>
              </a:rPr>
              <a:t>SIGMOD 2019] </a:t>
            </a:r>
            <a:endParaRPr lang="en-US" altLang="zh-CN" sz="2200" b="1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altLang="zh-CN" sz="2200" b="1" dirty="0">
                <a:solidFill>
                  <a:schemeClr val="bg1">
                    <a:lumMod val="65000"/>
                  </a:schemeClr>
                </a:solidFill>
              </a:rPr>
              <a:t>[A Kim et </a:t>
            </a:r>
            <a:r>
              <a:rPr lang="en-US" altLang="zh-CN" sz="2200" b="1" dirty="0">
                <a:solidFill>
                  <a:schemeClr val="bg1">
                    <a:lumMod val="65000"/>
                  </a:schemeClr>
                </a:solidFill>
              </a:rPr>
              <a:t>al. </a:t>
            </a:r>
            <a:r>
              <a:rPr lang="en-US" altLang="zh-CN" sz="2200" b="1" dirty="0">
                <a:solidFill>
                  <a:schemeClr val="bg1">
                    <a:lumMod val="65000"/>
                  </a:schemeClr>
                </a:solidFill>
              </a:rPr>
              <a:t>ICDE 2020]</a:t>
            </a:r>
            <a:endParaRPr lang="en-US" altLang="zh-CN" sz="2200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altLang="zh-CN" dirty="0"/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Hierarchical graph search</a:t>
            </a:r>
          </a:p>
          <a:p>
            <a:pPr lvl="1"/>
            <a:r>
              <a:rPr lang="en-US" altLang="zh-CN" sz="2200" b="1" dirty="0" smtClean="0">
                <a:solidFill>
                  <a:schemeClr val="bg1">
                    <a:lumMod val="65000"/>
                  </a:schemeClr>
                </a:solidFill>
              </a:rPr>
              <a:t>[Y Tao et al. SIGMOD 2019]</a:t>
            </a:r>
          </a:p>
          <a:p>
            <a:pPr lvl="1"/>
            <a:r>
              <a:rPr lang="en-US" altLang="zh-CN" sz="2200" b="1" dirty="0" smtClean="0">
                <a:solidFill>
                  <a:schemeClr val="bg1">
                    <a:lumMod val="65000"/>
                  </a:schemeClr>
                </a:solidFill>
              </a:rPr>
              <a:t>[X Zhu </a:t>
            </a:r>
            <a:r>
              <a:rPr lang="en-US" altLang="zh-CN" sz="2200" b="1" dirty="0">
                <a:solidFill>
                  <a:schemeClr val="bg1">
                    <a:lumMod val="65000"/>
                  </a:schemeClr>
                </a:solidFill>
              </a:rPr>
              <a:t>et al. </a:t>
            </a:r>
            <a:r>
              <a:rPr lang="en-US" altLang="zh-CN" sz="2200" b="1" dirty="0" smtClean="0">
                <a:solidFill>
                  <a:schemeClr val="bg1">
                    <a:lumMod val="65000"/>
                  </a:schemeClr>
                </a:solidFill>
              </a:rPr>
              <a:t>PVLDB 2021]</a:t>
            </a:r>
            <a:endParaRPr lang="en-US" altLang="zh-CN" sz="2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2600" b="1" dirty="0" smtClean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7319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Top-k summarization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2" y="1654238"/>
            <a:ext cx="7751343" cy="5006955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Large hierarchical graphs</a:t>
            </a:r>
            <a:endParaRPr lang="en-US" altLang="zh-CN" b="1" dirty="0">
              <a:solidFill>
                <a:srgbClr val="FF0000"/>
              </a:solidFill>
            </a:endParaRPr>
          </a:p>
          <a:p>
            <a:pPr lvl="1"/>
            <a:r>
              <a:rPr lang="en-US" altLang="zh-CN" dirty="0"/>
              <a:t>Massive terminologies and complex structures</a:t>
            </a:r>
            <a:endParaRPr lang="en-US" altLang="zh-CN" b="1" dirty="0">
              <a:solidFill>
                <a:srgbClr val="FF0000"/>
              </a:solidFill>
            </a:endParaRPr>
          </a:p>
          <a:p>
            <a:pPr lvl="1"/>
            <a:r>
              <a:rPr lang="en-US" altLang="zh-CN" dirty="0"/>
              <a:t>Difficult to understand or visualize</a:t>
            </a: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118FFD8-9FCE-4857-8FD3-1DE75A965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004" y="4278337"/>
            <a:ext cx="2671763" cy="91011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06CC362-8653-43AC-9508-C09274F01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95" y="3533442"/>
            <a:ext cx="4306184" cy="205445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ED31E9D-70C0-47DD-8E48-A7373C45E2FC}"/>
              </a:ext>
            </a:extLst>
          </p:cNvPr>
          <p:cNvSpPr txBox="1"/>
          <p:nvPr/>
        </p:nvSpPr>
        <p:spPr>
          <a:xfrm>
            <a:off x="1893367" y="5664029"/>
            <a:ext cx="1991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Disease Ontology</a:t>
            </a:r>
            <a:endParaRPr lang="zh-CN" altLang="en-US" sz="2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8718F9B-736A-4A23-83DA-B57AA573C727}"/>
              </a:ext>
            </a:extLst>
          </p:cNvPr>
          <p:cNvSpPr txBox="1"/>
          <p:nvPr/>
        </p:nvSpPr>
        <p:spPr>
          <a:xfrm>
            <a:off x="5966910" y="5367630"/>
            <a:ext cx="2169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Top-4 Summarization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878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Related </a:t>
            </a:r>
            <a:r>
              <a:rPr lang="en-US" altLang="zh-CN" dirty="0" smtClean="0"/>
              <a:t>Works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073587"/>
            <a:ext cx="3534200" cy="4130444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Aggregate method</a:t>
            </a:r>
          </a:p>
          <a:p>
            <a:pPr marL="0" indent="0">
              <a:buNone/>
            </a:pPr>
            <a:r>
              <a:rPr lang="en-US" altLang="zh-CN" sz="2600" b="1" dirty="0">
                <a:solidFill>
                  <a:schemeClr val="bg1">
                    <a:lumMod val="65000"/>
                  </a:schemeClr>
                </a:solidFill>
              </a:rPr>
              <a:t>[X Jing et al. 2014]</a:t>
            </a:r>
            <a:endParaRPr lang="en-US" altLang="zh-CN" b="1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altLang="zh-CN" dirty="0"/>
              <a:t>Select top-k vertices with maximum aggregate value.</a:t>
            </a:r>
          </a:p>
          <a:p>
            <a:pPr lvl="1"/>
            <a:r>
              <a:rPr lang="en-US" altLang="zh-CN" dirty="0"/>
              <a:t>Lack diversity</a:t>
            </a:r>
          </a:p>
          <a:p>
            <a:endParaRPr lang="en-US" altLang="zh-CN" dirty="0"/>
          </a:p>
          <a:p>
            <a:r>
              <a:rPr lang="en-US" altLang="zh-CN" b="1" dirty="0">
                <a:solidFill>
                  <a:srgbClr val="FF0000"/>
                </a:solidFill>
              </a:rPr>
              <a:t>GVDO model</a:t>
            </a:r>
          </a:p>
          <a:p>
            <a:pPr marL="0" indent="0">
              <a:buNone/>
            </a:pPr>
            <a:r>
              <a:rPr lang="en-US" altLang="zh-CN" sz="2600" b="1" dirty="0">
                <a:solidFill>
                  <a:schemeClr val="bg1">
                    <a:lumMod val="65000"/>
                  </a:schemeClr>
                </a:solidFill>
              </a:rPr>
              <a:t>[X Huang et al. 2017]</a:t>
            </a:r>
            <a:endParaRPr lang="en-US" altLang="zh-CN" sz="2600" b="1" dirty="0">
              <a:solidFill>
                <a:srgbClr val="FF0000"/>
              </a:solidFill>
            </a:endParaRPr>
          </a:p>
          <a:p>
            <a:pPr lvl="1"/>
            <a:r>
              <a:rPr lang="en-US" altLang="zh-CN" dirty="0"/>
              <a:t>Greedy based method on tree datasets</a:t>
            </a: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118FFD8-9FCE-4857-8FD3-1DE75A965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84" y="4093336"/>
            <a:ext cx="2671763" cy="91011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06CC362-8653-43AC-9508-C09274F01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807" y="1518206"/>
            <a:ext cx="4607103" cy="219801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ED31E9D-70C0-47DD-8E48-A7373C45E2FC}"/>
              </a:ext>
            </a:extLst>
          </p:cNvPr>
          <p:cNvSpPr txBox="1"/>
          <p:nvPr/>
        </p:nvSpPr>
        <p:spPr>
          <a:xfrm>
            <a:off x="5897011" y="3428339"/>
            <a:ext cx="1404487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1" dirty="0"/>
              <a:t>Disease Ontology</a:t>
            </a:r>
            <a:endParaRPr lang="zh-CN" altLang="en-US" sz="135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8718F9B-736A-4A23-83DA-B57AA573C727}"/>
              </a:ext>
            </a:extLst>
          </p:cNvPr>
          <p:cNvSpPr txBox="1"/>
          <p:nvPr/>
        </p:nvSpPr>
        <p:spPr>
          <a:xfrm>
            <a:off x="5369700" y="5103563"/>
            <a:ext cx="1046120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1" dirty="0"/>
              <a:t>Our method</a:t>
            </a:r>
            <a:endParaRPr lang="zh-CN" altLang="en-US" sz="135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0F78B5E-31AD-42A1-8086-5BD5C50FE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259" y="3312040"/>
            <a:ext cx="1096063" cy="180416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147DFB1-607B-4A31-B0CD-05FA089E447E}"/>
              </a:ext>
            </a:extLst>
          </p:cNvPr>
          <p:cNvSpPr txBox="1"/>
          <p:nvPr/>
        </p:nvSpPr>
        <p:spPr>
          <a:xfrm>
            <a:off x="7246106" y="5089991"/>
            <a:ext cx="1492396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1" dirty="0"/>
              <a:t>Aggregate method</a:t>
            </a:r>
            <a:endParaRPr lang="zh-CN" altLang="en-US" sz="1351" dirty="0"/>
          </a:p>
        </p:txBody>
      </p:sp>
    </p:spTree>
    <p:extLst>
      <p:ext uri="{BB962C8B-B14F-4D97-AF65-F5344CB8AC3E}">
        <p14:creationId xmlns:p14="http://schemas.microsoft.com/office/powerpoint/2010/main" val="42641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Greedy+</a:t>
            </a:r>
            <a:endParaRPr lang="zh-CN" altLang="en-US" dirty="0"/>
          </a:p>
        </p:txBody>
      </p:sp>
      <p:sp>
        <p:nvSpPr>
          <p:cNvPr id="65" name="内容占位符 2">
            <a:extLst>
              <a:ext uri="{FF2B5EF4-FFF2-40B4-BE49-F238E27FC236}">
                <a16:creationId xmlns:a16="http://schemas.microsoft.com/office/drawing/2014/main" id="{61BE1A68-5C62-4AEE-901A-ED33F2AACA92}"/>
              </a:ext>
            </a:extLst>
          </p:cNvPr>
          <p:cNvSpPr txBox="1">
            <a:spLocks/>
          </p:cNvSpPr>
          <p:nvPr/>
        </p:nvSpPr>
        <p:spPr>
          <a:xfrm>
            <a:off x="628652" y="2073587"/>
            <a:ext cx="6753163" cy="3518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accent1"/>
                </a:solidFill>
              </a:rPr>
              <a:t>Monotone </a:t>
            </a:r>
          </a:p>
          <a:p>
            <a:endParaRPr lang="en-US" altLang="zh-CN" b="1" dirty="0">
              <a:solidFill>
                <a:schemeClr val="accent1"/>
              </a:solidFill>
            </a:endParaRPr>
          </a:p>
          <a:p>
            <a:r>
              <a:rPr lang="en-US" altLang="zh-CN" b="1" dirty="0">
                <a:solidFill>
                  <a:schemeClr val="accent1"/>
                </a:solidFill>
              </a:rPr>
              <a:t>Submodular</a:t>
            </a:r>
          </a:p>
          <a:p>
            <a:endParaRPr lang="en-US" altLang="zh-CN" b="1" dirty="0">
              <a:solidFill>
                <a:schemeClr val="accent1"/>
              </a:solidFill>
            </a:endParaRPr>
          </a:p>
          <a:p>
            <a:r>
              <a:rPr lang="en-US" altLang="zh-CN" b="1" dirty="0">
                <a:solidFill>
                  <a:schemeClr val="accent1"/>
                </a:solidFill>
              </a:rPr>
              <a:t>(1 – 1/e)-approximation guarantee</a:t>
            </a:r>
          </a:p>
        </p:txBody>
      </p:sp>
    </p:spTree>
    <p:extLst>
      <p:ext uri="{BB962C8B-B14F-4D97-AF65-F5344CB8AC3E}">
        <p14:creationId xmlns:p14="http://schemas.microsoft.com/office/powerpoint/2010/main" val="197627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OTS</a:t>
            </a:r>
            <a:endParaRPr lang="zh-CN" altLang="en-US" dirty="0"/>
          </a:p>
        </p:txBody>
      </p:sp>
      <p:sp>
        <p:nvSpPr>
          <p:cNvPr id="129" name="流程图: 接点 128">
            <a:extLst>
              <a:ext uri="{FF2B5EF4-FFF2-40B4-BE49-F238E27FC236}">
                <a16:creationId xmlns:a16="http://schemas.microsoft.com/office/drawing/2014/main" id="{7968F10E-B987-4A65-A7E3-B42B8A01966F}"/>
              </a:ext>
            </a:extLst>
          </p:cNvPr>
          <p:cNvSpPr/>
          <p:nvPr/>
        </p:nvSpPr>
        <p:spPr>
          <a:xfrm>
            <a:off x="1650796" y="2109604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30" name="流程图: 接点 129">
            <a:extLst>
              <a:ext uri="{FF2B5EF4-FFF2-40B4-BE49-F238E27FC236}">
                <a16:creationId xmlns:a16="http://schemas.microsoft.com/office/drawing/2014/main" id="{B78FBC41-A28B-44F2-8E7B-9D83963E5A5D}"/>
              </a:ext>
            </a:extLst>
          </p:cNvPr>
          <p:cNvSpPr/>
          <p:nvPr/>
        </p:nvSpPr>
        <p:spPr>
          <a:xfrm>
            <a:off x="1308137" y="287354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31" name="流程图: 接点 130">
            <a:extLst>
              <a:ext uri="{FF2B5EF4-FFF2-40B4-BE49-F238E27FC236}">
                <a16:creationId xmlns:a16="http://schemas.microsoft.com/office/drawing/2014/main" id="{7F348DCC-4C67-4C34-9089-2A612CE50D3F}"/>
              </a:ext>
            </a:extLst>
          </p:cNvPr>
          <p:cNvSpPr/>
          <p:nvPr/>
        </p:nvSpPr>
        <p:spPr>
          <a:xfrm>
            <a:off x="2198224" y="287354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32" name="流程图: 接点 131">
            <a:extLst>
              <a:ext uri="{FF2B5EF4-FFF2-40B4-BE49-F238E27FC236}">
                <a16:creationId xmlns:a16="http://schemas.microsoft.com/office/drawing/2014/main" id="{221FC7C7-0B5A-4838-9D89-08143125AAB5}"/>
              </a:ext>
            </a:extLst>
          </p:cNvPr>
          <p:cNvSpPr/>
          <p:nvPr/>
        </p:nvSpPr>
        <p:spPr>
          <a:xfrm>
            <a:off x="944255" y="3847916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33" name="流程图: 接点 132">
            <a:extLst>
              <a:ext uri="{FF2B5EF4-FFF2-40B4-BE49-F238E27FC236}">
                <a16:creationId xmlns:a16="http://schemas.microsoft.com/office/drawing/2014/main" id="{706CA2ED-2856-40F7-97EA-AA1AB8309292}"/>
              </a:ext>
            </a:extLst>
          </p:cNvPr>
          <p:cNvSpPr/>
          <p:nvPr/>
        </p:nvSpPr>
        <p:spPr>
          <a:xfrm>
            <a:off x="1668137" y="3847916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34" name="流程图: 接点 133">
            <a:extLst>
              <a:ext uri="{FF2B5EF4-FFF2-40B4-BE49-F238E27FC236}">
                <a16:creationId xmlns:a16="http://schemas.microsoft.com/office/drawing/2014/main" id="{8B5648EF-5507-4B0B-8883-BEA4FA55B40C}"/>
              </a:ext>
            </a:extLst>
          </p:cNvPr>
          <p:cNvSpPr/>
          <p:nvPr/>
        </p:nvSpPr>
        <p:spPr>
          <a:xfrm>
            <a:off x="2257484" y="3847916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35" name="流程图: 接点 134">
            <a:extLst>
              <a:ext uri="{FF2B5EF4-FFF2-40B4-BE49-F238E27FC236}">
                <a16:creationId xmlns:a16="http://schemas.microsoft.com/office/drawing/2014/main" id="{1AE66107-8503-4547-8125-BE7DA6636469}"/>
              </a:ext>
            </a:extLst>
          </p:cNvPr>
          <p:cNvSpPr/>
          <p:nvPr/>
        </p:nvSpPr>
        <p:spPr>
          <a:xfrm>
            <a:off x="2793310" y="3847916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136" name="直接箭头连接符 135">
            <a:extLst>
              <a:ext uri="{FF2B5EF4-FFF2-40B4-BE49-F238E27FC236}">
                <a16:creationId xmlns:a16="http://schemas.microsoft.com/office/drawing/2014/main" id="{DDADA886-0193-49EE-823D-D6AF55038016}"/>
              </a:ext>
            </a:extLst>
          </p:cNvPr>
          <p:cNvCxnSpPr>
            <a:stCxn id="129" idx="3"/>
            <a:endCxn id="130" idx="0"/>
          </p:cNvCxnSpPr>
          <p:nvPr/>
        </p:nvCxnSpPr>
        <p:spPr>
          <a:xfrm flipH="1">
            <a:off x="1488137" y="2416883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>
            <a:stCxn id="130" idx="3"/>
            <a:endCxn id="132" idx="0"/>
          </p:cNvCxnSpPr>
          <p:nvPr/>
        </p:nvCxnSpPr>
        <p:spPr>
          <a:xfrm flipH="1">
            <a:off x="1124255" y="3180824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箭头连接符 139">
            <a:extLst>
              <a:ext uri="{FF2B5EF4-FFF2-40B4-BE49-F238E27FC236}">
                <a16:creationId xmlns:a16="http://schemas.microsoft.com/office/drawing/2014/main" id="{797B5EFB-6395-4BD0-BF9F-BBE05716346D}"/>
              </a:ext>
            </a:extLst>
          </p:cNvPr>
          <p:cNvCxnSpPr>
            <a:stCxn id="131" idx="3"/>
            <a:endCxn id="133" idx="0"/>
          </p:cNvCxnSpPr>
          <p:nvPr/>
        </p:nvCxnSpPr>
        <p:spPr>
          <a:xfrm flipH="1">
            <a:off x="1848137" y="3180824"/>
            <a:ext cx="402808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箭头连接符 140">
            <a:extLst>
              <a:ext uri="{FF2B5EF4-FFF2-40B4-BE49-F238E27FC236}">
                <a16:creationId xmlns:a16="http://schemas.microsoft.com/office/drawing/2014/main" id="{4B2CFE71-4107-4E75-918D-08DFFC5B5949}"/>
              </a:ext>
            </a:extLst>
          </p:cNvPr>
          <p:cNvCxnSpPr>
            <a:stCxn id="131" idx="4"/>
            <a:endCxn id="134" idx="0"/>
          </p:cNvCxnSpPr>
          <p:nvPr/>
        </p:nvCxnSpPr>
        <p:spPr>
          <a:xfrm>
            <a:off x="2378224" y="3233545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箭头连接符 141">
            <a:extLst>
              <a:ext uri="{FF2B5EF4-FFF2-40B4-BE49-F238E27FC236}">
                <a16:creationId xmlns:a16="http://schemas.microsoft.com/office/drawing/2014/main" id="{51027386-27A6-4FE0-A93C-63C0590FC877}"/>
              </a:ext>
            </a:extLst>
          </p:cNvPr>
          <p:cNvCxnSpPr>
            <a:stCxn id="131" idx="5"/>
            <a:endCxn id="135" idx="0"/>
          </p:cNvCxnSpPr>
          <p:nvPr/>
        </p:nvCxnSpPr>
        <p:spPr>
          <a:xfrm>
            <a:off x="2505503" y="3180824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文本框 142">
            <a:extLst>
              <a:ext uri="{FF2B5EF4-FFF2-40B4-BE49-F238E27FC236}">
                <a16:creationId xmlns:a16="http://schemas.microsoft.com/office/drawing/2014/main" id="{A419F8C5-19E8-4350-ADFB-CA31F09CF691}"/>
              </a:ext>
            </a:extLst>
          </p:cNvPr>
          <p:cNvSpPr txBox="1"/>
          <p:nvPr/>
        </p:nvSpPr>
        <p:spPr>
          <a:xfrm>
            <a:off x="1998549" y="20387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030A02D3-CD90-43CE-9DB3-AF9CC1DAAC18}"/>
              </a:ext>
            </a:extLst>
          </p:cNvPr>
          <p:cNvSpPr txBox="1"/>
          <p:nvPr/>
        </p:nvSpPr>
        <p:spPr>
          <a:xfrm>
            <a:off x="1570611" y="26980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5" name="文本框 144">
            <a:extLst>
              <a:ext uri="{FF2B5EF4-FFF2-40B4-BE49-F238E27FC236}">
                <a16:creationId xmlns:a16="http://schemas.microsoft.com/office/drawing/2014/main" id="{C2BC70D0-2796-4579-91CF-D33135ED3B2F}"/>
              </a:ext>
            </a:extLst>
          </p:cNvPr>
          <p:cNvSpPr txBox="1"/>
          <p:nvPr/>
        </p:nvSpPr>
        <p:spPr>
          <a:xfrm>
            <a:off x="2483579" y="268530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24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669276F2-6524-4888-A16D-F3AF26CB4F49}"/>
              </a:ext>
            </a:extLst>
          </p:cNvPr>
          <p:cNvSpPr txBox="1"/>
          <p:nvPr/>
        </p:nvSpPr>
        <p:spPr>
          <a:xfrm>
            <a:off x="897633" y="417750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42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7" name="文本框 146">
            <a:extLst>
              <a:ext uri="{FF2B5EF4-FFF2-40B4-BE49-F238E27FC236}">
                <a16:creationId xmlns:a16="http://schemas.microsoft.com/office/drawing/2014/main" id="{2EB0FF83-3C51-4EDD-BA9C-4BA2A542C85B}"/>
              </a:ext>
            </a:extLst>
          </p:cNvPr>
          <p:cNvSpPr txBox="1"/>
          <p:nvPr/>
        </p:nvSpPr>
        <p:spPr>
          <a:xfrm>
            <a:off x="1626637" y="417750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18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2AB7B811-7E4F-4044-ADDC-447E109CF1AD}"/>
              </a:ext>
            </a:extLst>
          </p:cNvPr>
          <p:cNvSpPr txBox="1"/>
          <p:nvPr/>
        </p:nvSpPr>
        <p:spPr>
          <a:xfrm>
            <a:off x="2291135" y="41775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A8AD091A-715E-417A-A339-052AAFF97A0B}"/>
              </a:ext>
            </a:extLst>
          </p:cNvPr>
          <p:cNvSpPr txBox="1"/>
          <p:nvPr/>
        </p:nvSpPr>
        <p:spPr>
          <a:xfrm>
            <a:off x="2838614" y="41775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3637B6A8-AAB4-4B4B-A49E-F7A656D51D51}"/>
              </a:ext>
            </a:extLst>
          </p:cNvPr>
          <p:cNvSpPr txBox="1"/>
          <p:nvPr/>
        </p:nvSpPr>
        <p:spPr>
          <a:xfrm>
            <a:off x="1005869" y="4875008"/>
            <a:ext cx="204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Running Example</a:t>
            </a:r>
            <a:endParaRPr lang="zh-CN" altLang="en-US" dirty="0"/>
          </a:p>
        </p:txBody>
      </p:sp>
      <p:cxnSp>
        <p:nvCxnSpPr>
          <p:cNvPr id="173" name="直接箭头连接符 172">
            <a:extLst>
              <a:ext uri="{FF2B5EF4-FFF2-40B4-BE49-F238E27FC236}">
                <a16:creationId xmlns:a16="http://schemas.microsoft.com/office/drawing/2014/main" id="{C73E1A35-D52B-4988-B166-28B8E653642E}"/>
              </a:ext>
            </a:extLst>
          </p:cNvPr>
          <p:cNvCxnSpPr>
            <a:stCxn id="130" idx="6"/>
            <a:endCxn id="131" idx="2"/>
          </p:cNvCxnSpPr>
          <p:nvPr/>
        </p:nvCxnSpPr>
        <p:spPr>
          <a:xfrm>
            <a:off x="1668137" y="3053545"/>
            <a:ext cx="530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流程图: 接点 128">
            <a:extLst>
              <a:ext uri="{FF2B5EF4-FFF2-40B4-BE49-F238E27FC236}">
                <a16:creationId xmlns:a16="http://schemas.microsoft.com/office/drawing/2014/main" id="{613B4173-00BB-4A9F-3EF8-31E1B565AF7A}"/>
              </a:ext>
            </a:extLst>
          </p:cNvPr>
          <p:cNvSpPr/>
          <p:nvPr/>
        </p:nvSpPr>
        <p:spPr>
          <a:xfrm>
            <a:off x="4386175" y="2109604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0" name="流程图: 接点 129">
            <a:extLst>
              <a:ext uri="{FF2B5EF4-FFF2-40B4-BE49-F238E27FC236}">
                <a16:creationId xmlns:a16="http://schemas.microsoft.com/office/drawing/2014/main" id="{5987F5C5-4802-00AC-EBF4-A096D5261407}"/>
              </a:ext>
            </a:extLst>
          </p:cNvPr>
          <p:cNvSpPr/>
          <p:nvPr/>
        </p:nvSpPr>
        <p:spPr>
          <a:xfrm>
            <a:off x="4043516" y="2873545"/>
            <a:ext cx="360000" cy="36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31" name="流程图: 接点 130">
            <a:extLst>
              <a:ext uri="{FF2B5EF4-FFF2-40B4-BE49-F238E27FC236}">
                <a16:creationId xmlns:a16="http://schemas.microsoft.com/office/drawing/2014/main" id="{592977A3-DD78-E215-6C41-DD5A6AFE73EB}"/>
              </a:ext>
            </a:extLst>
          </p:cNvPr>
          <p:cNvSpPr/>
          <p:nvPr/>
        </p:nvSpPr>
        <p:spPr>
          <a:xfrm>
            <a:off x="4933603" y="287354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32" name="流程图: 接点 131">
            <a:extLst>
              <a:ext uri="{FF2B5EF4-FFF2-40B4-BE49-F238E27FC236}">
                <a16:creationId xmlns:a16="http://schemas.microsoft.com/office/drawing/2014/main" id="{85CB70AC-2F8A-4AD9-8700-C74EDA22A7C2}"/>
              </a:ext>
            </a:extLst>
          </p:cNvPr>
          <p:cNvSpPr/>
          <p:nvPr/>
        </p:nvSpPr>
        <p:spPr>
          <a:xfrm>
            <a:off x="3679634" y="3847916"/>
            <a:ext cx="360000" cy="36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33" name="流程图: 接点 132">
            <a:extLst>
              <a:ext uri="{FF2B5EF4-FFF2-40B4-BE49-F238E27FC236}">
                <a16:creationId xmlns:a16="http://schemas.microsoft.com/office/drawing/2014/main" id="{6D6868DE-2257-34E0-EA2A-8E797DA68BA0}"/>
              </a:ext>
            </a:extLst>
          </p:cNvPr>
          <p:cNvSpPr/>
          <p:nvPr/>
        </p:nvSpPr>
        <p:spPr>
          <a:xfrm>
            <a:off x="4403516" y="3847916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34" name="流程图: 接点 133">
            <a:extLst>
              <a:ext uri="{FF2B5EF4-FFF2-40B4-BE49-F238E27FC236}">
                <a16:creationId xmlns:a16="http://schemas.microsoft.com/office/drawing/2014/main" id="{4F544E80-25DD-018F-529A-D251F74B5C05}"/>
              </a:ext>
            </a:extLst>
          </p:cNvPr>
          <p:cNvSpPr/>
          <p:nvPr/>
        </p:nvSpPr>
        <p:spPr>
          <a:xfrm>
            <a:off x="4992863" y="3847916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35" name="流程图: 接点 134">
            <a:extLst>
              <a:ext uri="{FF2B5EF4-FFF2-40B4-BE49-F238E27FC236}">
                <a16:creationId xmlns:a16="http://schemas.microsoft.com/office/drawing/2014/main" id="{76F82C83-20E5-9632-298D-6E7660FFFA72}"/>
              </a:ext>
            </a:extLst>
          </p:cNvPr>
          <p:cNvSpPr/>
          <p:nvPr/>
        </p:nvSpPr>
        <p:spPr>
          <a:xfrm>
            <a:off x="5528689" y="3847916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36" name="直接箭头连接符 135">
            <a:extLst>
              <a:ext uri="{FF2B5EF4-FFF2-40B4-BE49-F238E27FC236}">
                <a16:creationId xmlns:a16="http://schemas.microsoft.com/office/drawing/2014/main" id="{289C8E4E-4DA7-9E49-F267-048EFAFDC3D2}"/>
              </a:ext>
            </a:extLst>
          </p:cNvPr>
          <p:cNvCxnSpPr>
            <a:stCxn id="29" idx="3"/>
            <a:endCxn id="30" idx="0"/>
          </p:cNvCxnSpPr>
          <p:nvPr/>
        </p:nvCxnSpPr>
        <p:spPr>
          <a:xfrm flipH="1">
            <a:off x="4223516" y="2416883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137">
            <a:extLst>
              <a:ext uri="{FF2B5EF4-FFF2-40B4-BE49-F238E27FC236}">
                <a16:creationId xmlns:a16="http://schemas.microsoft.com/office/drawing/2014/main" id="{41E78406-5DD4-2B80-5994-C6F64F6DD81A}"/>
              </a:ext>
            </a:extLst>
          </p:cNvPr>
          <p:cNvCxnSpPr>
            <a:stCxn id="30" idx="3"/>
            <a:endCxn id="32" idx="0"/>
          </p:cNvCxnSpPr>
          <p:nvPr/>
        </p:nvCxnSpPr>
        <p:spPr>
          <a:xfrm flipH="1">
            <a:off x="3859634" y="3180824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139">
            <a:extLst>
              <a:ext uri="{FF2B5EF4-FFF2-40B4-BE49-F238E27FC236}">
                <a16:creationId xmlns:a16="http://schemas.microsoft.com/office/drawing/2014/main" id="{24B28121-EAD2-4F7E-CC9A-C2808956F106}"/>
              </a:ext>
            </a:extLst>
          </p:cNvPr>
          <p:cNvCxnSpPr>
            <a:stCxn id="31" idx="3"/>
            <a:endCxn id="33" idx="0"/>
          </p:cNvCxnSpPr>
          <p:nvPr/>
        </p:nvCxnSpPr>
        <p:spPr>
          <a:xfrm flipH="1">
            <a:off x="4583516" y="3180824"/>
            <a:ext cx="402808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140">
            <a:extLst>
              <a:ext uri="{FF2B5EF4-FFF2-40B4-BE49-F238E27FC236}">
                <a16:creationId xmlns:a16="http://schemas.microsoft.com/office/drawing/2014/main" id="{6A8983EB-3E73-6806-3191-92112A9A1CBC}"/>
              </a:ext>
            </a:extLst>
          </p:cNvPr>
          <p:cNvCxnSpPr>
            <a:stCxn id="31" idx="4"/>
            <a:endCxn id="34" idx="0"/>
          </p:cNvCxnSpPr>
          <p:nvPr/>
        </p:nvCxnSpPr>
        <p:spPr>
          <a:xfrm>
            <a:off x="5113603" y="3233545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141">
            <a:extLst>
              <a:ext uri="{FF2B5EF4-FFF2-40B4-BE49-F238E27FC236}">
                <a16:creationId xmlns:a16="http://schemas.microsoft.com/office/drawing/2014/main" id="{B1EB9117-D7BA-BAFB-0029-8D6064EBB5A0}"/>
              </a:ext>
            </a:extLst>
          </p:cNvPr>
          <p:cNvCxnSpPr>
            <a:stCxn id="31" idx="5"/>
            <a:endCxn id="35" idx="0"/>
          </p:cNvCxnSpPr>
          <p:nvPr/>
        </p:nvCxnSpPr>
        <p:spPr>
          <a:xfrm>
            <a:off x="5240882" y="3180824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19F3A038-17FC-082F-4474-3DCDF032E169}"/>
              </a:ext>
            </a:extLst>
          </p:cNvPr>
          <p:cNvSpPr txBox="1"/>
          <p:nvPr/>
        </p:nvSpPr>
        <p:spPr>
          <a:xfrm>
            <a:off x="4733928" y="20387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53390962-83FF-6C73-AF2C-2ECEE29F75B1}"/>
              </a:ext>
            </a:extLst>
          </p:cNvPr>
          <p:cNvSpPr txBox="1"/>
          <p:nvPr/>
        </p:nvSpPr>
        <p:spPr>
          <a:xfrm>
            <a:off x="4305990" y="26980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F2AA2095-9E9E-7706-4E9F-0AA654C1533D}"/>
              </a:ext>
            </a:extLst>
          </p:cNvPr>
          <p:cNvSpPr txBox="1"/>
          <p:nvPr/>
        </p:nvSpPr>
        <p:spPr>
          <a:xfrm>
            <a:off x="5218958" y="268530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24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57BAC8C-CAE2-B339-FDA9-6A41F7A094B3}"/>
              </a:ext>
            </a:extLst>
          </p:cNvPr>
          <p:cNvSpPr txBox="1"/>
          <p:nvPr/>
        </p:nvSpPr>
        <p:spPr>
          <a:xfrm>
            <a:off x="3633012" y="417750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42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6CE6F304-0229-E652-AF38-FDC20B33A6B4}"/>
              </a:ext>
            </a:extLst>
          </p:cNvPr>
          <p:cNvSpPr txBox="1"/>
          <p:nvPr/>
        </p:nvSpPr>
        <p:spPr>
          <a:xfrm>
            <a:off x="4362016" y="417750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18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EF62123A-49C7-6D1C-6730-21DFD5E4AC6C}"/>
              </a:ext>
            </a:extLst>
          </p:cNvPr>
          <p:cNvSpPr txBox="1"/>
          <p:nvPr/>
        </p:nvSpPr>
        <p:spPr>
          <a:xfrm>
            <a:off x="5026514" y="41775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26BE04E-BF8B-41F0-F8CB-78E7D053E31F}"/>
              </a:ext>
            </a:extLst>
          </p:cNvPr>
          <p:cNvSpPr txBox="1"/>
          <p:nvPr/>
        </p:nvSpPr>
        <p:spPr>
          <a:xfrm>
            <a:off x="5573993" y="41775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BBCD5AE2-99F2-7854-5645-146C651878F0}"/>
              </a:ext>
            </a:extLst>
          </p:cNvPr>
          <p:cNvSpPr txBox="1"/>
          <p:nvPr/>
        </p:nvSpPr>
        <p:spPr>
          <a:xfrm>
            <a:off x="3741248" y="4875008"/>
            <a:ext cx="2044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Greedy+ result with g(S) = 64</a:t>
            </a:r>
            <a:endParaRPr lang="zh-CN" altLang="en-US" dirty="0"/>
          </a:p>
        </p:txBody>
      </p:sp>
      <p:cxnSp>
        <p:nvCxnSpPr>
          <p:cNvPr id="49" name="直接箭头连接符 172">
            <a:extLst>
              <a:ext uri="{FF2B5EF4-FFF2-40B4-BE49-F238E27FC236}">
                <a16:creationId xmlns:a16="http://schemas.microsoft.com/office/drawing/2014/main" id="{6ADE68AC-CFA7-CB2F-FE1C-4AF9456DBF32}"/>
              </a:ext>
            </a:extLst>
          </p:cNvPr>
          <p:cNvCxnSpPr>
            <a:stCxn id="30" idx="6"/>
            <a:endCxn id="31" idx="2"/>
          </p:cNvCxnSpPr>
          <p:nvPr/>
        </p:nvCxnSpPr>
        <p:spPr>
          <a:xfrm>
            <a:off x="4403516" y="3053545"/>
            <a:ext cx="530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流程图: 接点 128">
            <a:extLst>
              <a:ext uri="{FF2B5EF4-FFF2-40B4-BE49-F238E27FC236}">
                <a16:creationId xmlns:a16="http://schemas.microsoft.com/office/drawing/2014/main" id="{0A66E541-2EF9-3DFC-7703-932C29E21710}"/>
              </a:ext>
            </a:extLst>
          </p:cNvPr>
          <p:cNvSpPr/>
          <p:nvPr/>
        </p:nvSpPr>
        <p:spPr>
          <a:xfrm>
            <a:off x="7137034" y="2109604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51" name="流程图: 接点 129">
            <a:extLst>
              <a:ext uri="{FF2B5EF4-FFF2-40B4-BE49-F238E27FC236}">
                <a16:creationId xmlns:a16="http://schemas.microsoft.com/office/drawing/2014/main" id="{0F7F44B9-0E87-D205-C225-6307A785B431}"/>
              </a:ext>
            </a:extLst>
          </p:cNvPr>
          <p:cNvSpPr/>
          <p:nvPr/>
        </p:nvSpPr>
        <p:spPr>
          <a:xfrm>
            <a:off x="6794375" y="287354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52" name="流程图: 接点 130">
            <a:extLst>
              <a:ext uri="{FF2B5EF4-FFF2-40B4-BE49-F238E27FC236}">
                <a16:creationId xmlns:a16="http://schemas.microsoft.com/office/drawing/2014/main" id="{149CFB40-DDC5-98BF-86A9-6E0690EE8A42}"/>
              </a:ext>
            </a:extLst>
          </p:cNvPr>
          <p:cNvSpPr/>
          <p:nvPr/>
        </p:nvSpPr>
        <p:spPr>
          <a:xfrm>
            <a:off x="7684462" y="2873545"/>
            <a:ext cx="360000" cy="36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53" name="流程图: 接点 131">
            <a:extLst>
              <a:ext uri="{FF2B5EF4-FFF2-40B4-BE49-F238E27FC236}">
                <a16:creationId xmlns:a16="http://schemas.microsoft.com/office/drawing/2014/main" id="{823CA09E-DD4F-28AD-D5F5-A3ECFBB7F520}"/>
              </a:ext>
            </a:extLst>
          </p:cNvPr>
          <p:cNvSpPr/>
          <p:nvPr/>
        </p:nvSpPr>
        <p:spPr>
          <a:xfrm>
            <a:off x="6430493" y="3847916"/>
            <a:ext cx="360000" cy="36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54" name="流程图: 接点 132">
            <a:extLst>
              <a:ext uri="{FF2B5EF4-FFF2-40B4-BE49-F238E27FC236}">
                <a16:creationId xmlns:a16="http://schemas.microsoft.com/office/drawing/2014/main" id="{FFF2E75B-9FCA-B01D-3A9D-F003FE8AFE9C}"/>
              </a:ext>
            </a:extLst>
          </p:cNvPr>
          <p:cNvSpPr/>
          <p:nvPr/>
        </p:nvSpPr>
        <p:spPr>
          <a:xfrm>
            <a:off x="7154375" y="3847916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55" name="流程图: 接点 133">
            <a:extLst>
              <a:ext uri="{FF2B5EF4-FFF2-40B4-BE49-F238E27FC236}">
                <a16:creationId xmlns:a16="http://schemas.microsoft.com/office/drawing/2014/main" id="{8BA48E64-17C5-B2A8-7CCF-7E4989D335ED}"/>
              </a:ext>
            </a:extLst>
          </p:cNvPr>
          <p:cNvSpPr/>
          <p:nvPr/>
        </p:nvSpPr>
        <p:spPr>
          <a:xfrm>
            <a:off x="7743722" y="3847916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56" name="流程图: 接点 134">
            <a:extLst>
              <a:ext uri="{FF2B5EF4-FFF2-40B4-BE49-F238E27FC236}">
                <a16:creationId xmlns:a16="http://schemas.microsoft.com/office/drawing/2014/main" id="{15E3869B-0560-E662-05EF-64D640275430}"/>
              </a:ext>
            </a:extLst>
          </p:cNvPr>
          <p:cNvSpPr/>
          <p:nvPr/>
        </p:nvSpPr>
        <p:spPr>
          <a:xfrm>
            <a:off x="8279548" y="3847916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57" name="直接箭头连接符 135">
            <a:extLst>
              <a:ext uri="{FF2B5EF4-FFF2-40B4-BE49-F238E27FC236}">
                <a16:creationId xmlns:a16="http://schemas.microsoft.com/office/drawing/2014/main" id="{E0823503-9DED-E135-BA0B-70344E498AA6}"/>
              </a:ext>
            </a:extLst>
          </p:cNvPr>
          <p:cNvCxnSpPr>
            <a:stCxn id="50" idx="3"/>
            <a:endCxn id="51" idx="0"/>
          </p:cNvCxnSpPr>
          <p:nvPr/>
        </p:nvCxnSpPr>
        <p:spPr>
          <a:xfrm flipH="1">
            <a:off x="6974375" y="2416883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137">
            <a:extLst>
              <a:ext uri="{FF2B5EF4-FFF2-40B4-BE49-F238E27FC236}">
                <a16:creationId xmlns:a16="http://schemas.microsoft.com/office/drawing/2014/main" id="{720EEC61-807E-C667-5247-F92148E0CB47}"/>
              </a:ext>
            </a:extLst>
          </p:cNvPr>
          <p:cNvCxnSpPr>
            <a:stCxn id="51" idx="3"/>
            <a:endCxn id="53" idx="0"/>
          </p:cNvCxnSpPr>
          <p:nvPr/>
        </p:nvCxnSpPr>
        <p:spPr>
          <a:xfrm flipH="1">
            <a:off x="6610493" y="3180824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139">
            <a:extLst>
              <a:ext uri="{FF2B5EF4-FFF2-40B4-BE49-F238E27FC236}">
                <a16:creationId xmlns:a16="http://schemas.microsoft.com/office/drawing/2014/main" id="{994236BD-C9F1-3EE4-AA42-674F5DD1C932}"/>
              </a:ext>
            </a:extLst>
          </p:cNvPr>
          <p:cNvCxnSpPr>
            <a:stCxn id="52" idx="3"/>
            <a:endCxn id="54" idx="0"/>
          </p:cNvCxnSpPr>
          <p:nvPr/>
        </p:nvCxnSpPr>
        <p:spPr>
          <a:xfrm flipH="1">
            <a:off x="7334375" y="3180824"/>
            <a:ext cx="402808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140">
            <a:extLst>
              <a:ext uri="{FF2B5EF4-FFF2-40B4-BE49-F238E27FC236}">
                <a16:creationId xmlns:a16="http://schemas.microsoft.com/office/drawing/2014/main" id="{849E261B-2206-67CD-8516-D036B11BE6B8}"/>
              </a:ext>
            </a:extLst>
          </p:cNvPr>
          <p:cNvCxnSpPr>
            <a:stCxn id="52" idx="4"/>
            <a:endCxn id="55" idx="0"/>
          </p:cNvCxnSpPr>
          <p:nvPr/>
        </p:nvCxnSpPr>
        <p:spPr>
          <a:xfrm>
            <a:off x="7864462" y="3233545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141">
            <a:extLst>
              <a:ext uri="{FF2B5EF4-FFF2-40B4-BE49-F238E27FC236}">
                <a16:creationId xmlns:a16="http://schemas.microsoft.com/office/drawing/2014/main" id="{142CECB2-7B13-52F5-8E09-904B7B386784}"/>
              </a:ext>
            </a:extLst>
          </p:cNvPr>
          <p:cNvCxnSpPr>
            <a:stCxn id="52" idx="5"/>
            <a:endCxn id="56" idx="0"/>
          </p:cNvCxnSpPr>
          <p:nvPr/>
        </p:nvCxnSpPr>
        <p:spPr>
          <a:xfrm>
            <a:off x="7991741" y="3180824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>
            <a:extLst>
              <a:ext uri="{FF2B5EF4-FFF2-40B4-BE49-F238E27FC236}">
                <a16:creationId xmlns:a16="http://schemas.microsoft.com/office/drawing/2014/main" id="{1610E6D9-8A26-1DA5-43D6-1DFBECF26C6B}"/>
              </a:ext>
            </a:extLst>
          </p:cNvPr>
          <p:cNvSpPr txBox="1"/>
          <p:nvPr/>
        </p:nvSpPr>
        <p:spPr>
          <a:xfrm>
            <a:off x="7484787" y="20387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98038B61-FCE8-EEFF-4DAE-5C572015B8B2}"/>
              </a:ext>
            </a:extLst>
          </p:cNvPr>
          <p:cNvSpPr txBox="1"/>
          <p:nvPr/>
        </p:nvSpPr>
        <p:spPr>
          <a:xfrm>
            <a:off x="7056849" y="26980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0D2470C9-FF9E-81DF-B95C-FCA17FE306BB}"/>
              </a:ext>
            </a:extLst>
          </p:cNvPr>
          <p:cNvSpPr txBox="1"/>
          <p:nvPr/>
        </p:nvSpPr>
        <p:spPr>
          <a:xfrm>
            <a:off x="7969817" y="268530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24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7D68ACCF-9A2A-0AB9-9BCE-47D16291F812}"/>
              </a:ext>
            </a:extLst>
          </p:cNvPr>
          <p:cNvSpPr txBox="1"/>
          <p:nvPr/>
        </p:nvSpPr>
        <p:spPr>
          <a:xfrm>
            <a:off x="6383871" y="417750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42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27CE7E19-0917-F167-7B44-D6C3FBCE8023}"/>
              </a:ext>
            </a:extLst>
          </p:cNvPr>
          <p:cNvSpPr txBox="1"/>
          <p:nvPr/>
        </p:nvSpPr>
        <p:spPr>
          <a:xfrm>
            <a:off x="7112875" y="417750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18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240602EE-BA96-4D74-C917-3ECD4940F1B4}"/>
              </a:ext>
            </a:extLst>
          </p:cNvPr>
          <p:cNvSpPr txBox="1"/>
          <p:nvPr/>
        </p:nvSpPr>
        <p:spPr>
          <a:xfrm>
            <a:off x="7777373" y="41775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58EA463B-7355-7316-9281-E4525E6B44D5}"/>
              </a:ext>
            </a:extLst>
          </p:cNvPr>
          <p:cNvSpPr txBox="1"/>
          <p:nvPr/>
        </p:nvSpPr>
        <p:spPr>
          <a:xfrm>
            <a:off x="8324852" y="41775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A28E1CCC-1713-47F8-C6A6-E0B380D14B60}"/>
              </a:ext>
            </a:extLst>
          </p:cNvPr>
          <p:cNvSpPr txBox="1"/>
          <p:nvPr/>
        </p:nvSpPr>
        <p:spPr>
          <a:xfrm>
            <a:off x="6492107" y="4875008"/>
            <a:ext cx="2044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Optimal result with g(S) = 81 </a:t>
            </a:r>
            <a:endParaRPr lang="zh-CN" altLang="en-US" dirty="0"/>
          </a:p>
        </p:txBody>
      </p:sp>
      <p:cxnSp>
        <p:nvCxnSpPr>
          <p:cNvPr id="70" name="直接箭头连接符 172">
            <a:extLst>
              <a:ext uri="{FF2B5EF4-FFF2-40B4-BE49-F238E27FC236}">
                <a16:creationId xmlns:a16="http://schemas.microsoft.com/office/drawing/2014/main" id="{9D54BE56-BE1C-5CCE-E7D8-16B80F7DDD1E}"/>
              </a:ext>
            </a:extLst>
          </p:cNvPr>
          <p:cNvCxnSpPr>
            <a:stCxn id="51" idx="6"/>
            <a:endCxn id="52" idx="2"/>
          </p:cNvCxnSpPr>
          <p:nvPr/>
        </p:nvCxnSpPr>
        <p:spPr>
          <a:xfrm>
            <a:off x="7154375" y="3053545"/>
            <a:ext cx="530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0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A28117C-2156-4892-A906-CA28010CE3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2" y="2073587"/>
                <a:ext cx="5019794" cy="351874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DP based method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DP state OTS(u, k, S):</a:t>
                </a:r>
              </a:p>
              <a:p>
                <a:pPr marL="457200" lvl="1" indent="0">
                  <a:buNone/>
                </a:pPr>
                <a:r>
                  <a:rPr lang="en-US" altLang="zh-CN" dirty="0"/>
                  <a:t>The optimal solution in the subtree T</a:t>
                </a:r>
                <a:r>
                  <a:rPr lang="en-US" altLang="zh-CN" baseline="-25000" dirty="0"/>
                  <a:t>u</a:t>
                </a:r>
                <a:r>
                  <a:rPr lang="en-US" altLang="zh-CN" dirty="0"/>
                  <a:t> with selecting additional k vertices from T</a:t>
                </a:r>
                <a:r>
                  <a:rPr lang="en-US" altLang="zh-CN" baseline="-25000" dirty="0"/>
                  <a:t>u</a:t>
                </a:r>
                <a:r>
                  <a:rPr lang="en-US" altLang="zh-CN" dirty="0"/>
                  <a:t> into summary set S.</a:t>
                </a:r>
              </a:p>
              <a:p>
                <a:pPr marL="457200" lvl="1" indent="0">
                  <a:buNone/>
                </a:pPr>
                <a:endParaRPr lang="en-US" altLang="zh-CN" dirty="0"/>
              </a:p>
              <a:p>
                <a:r>
                  <a:rPr lang="en-US" altLang="zh-CN" dirty="0"/>
                  <a:t>Optimal solution: OTS(r, k,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dirty="0"/>
                  <a:t>)</a:t>
                </a:r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A28117C-2156-4892-A906-CA28010CE3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2" y="2073587"/>
                <a:ext cx="5019794" cy="3518743"/>
              </a:xfrm>
              <a:blipFill>
                <a:blip r:embed="rId2"/>
                <a:stretch>
                  <a:fillRect l="-2273" t="-2878" r="-3030" b="-28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文本框 170">
            <a:extLst>
              <a:ext uri="{FF2B5EF4-FFF2-40B4-BE49-F238E27FC236}">
                <a16:creationId xmlns:a16="http://schemas.microsoft.com/office/drawing/2014/main" id="{3637B6A8-AAB4-4B4B-A49E-F7A656D51D51}"/>
              </a:ext>
            </a:extLst>
          </p:cNvPr>
          <p:cNvSpPr txBox="1"/>
          <p:nvPr/>
        </p:nvSpPr>
        <p:spPr>
          <a:xfrm>
            <a:off x="6551833" y="4504623"/>
            <a:ext cx="204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Overview of OTS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3A28BF9-C8F6-A193-2029-1E2785DC2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839" y="1848430"/>
            <a:ext cx="3318813" cy="24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OTS</a:t>
            </a:r>
            <a:endParaRPr lang="zh-CN" altLang="en-US" dirty="0"/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3637B6A8-AAB4-4B4B-A49E-F7A656D51D51}"/>
              </a:ext>
            </a:extLst>
          </p:cNvPr>
          <p:cNvSpPr txBox="1"/>
          <p:nvPr/>
        </p:nvSpPr>
        <p:spPr>
          <a:xfrm>
            <a:off x="6551833" y="4504623"/>
            <a:ext cx="204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Overview of OTS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3A28BF9-C8F6-A193-2029-1E2785DC2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839" y="1848430"/>
            <a:ext cx="3318813" cy="2456784"/>
          </a:xfrm>
          <a:prstGeom prst="rect">
            <a:avLst/>
          </a:prstGeom>
        </p:spPr>
      </p:pic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2A2FE5-0DA4-223F-4895-936A29381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zh-CN" dirty="0"/>
              <a:t>Transfer equation</a:t>
            </a:r>
            <a:r>
              <a:rPr lang="en-US" altLang="zh-CN" dirty="0"/>
              <a:t>: 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4944251-0E52-3827-41BC-8D47BC5AA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43" y="2717480"/>
            <a:ext cx="4917910" cy="51261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F6924E0-F24F-F2B6-4979-C70F884E6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53" y="4968195"/>
            <a:ext cx="5331536" cy="14044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A42A580-4CA7-21DB-D8E2-A41B37D4DA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253" y="3462381"/>
            <a:ext cx="4919688" cy="134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3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OTS</a:t>
            </a:r>
            <a:endParaRPr lang="zh-CN" altLang="en-US" dirty="0"/>
          </a:p>
        </p:txBody>
      </p:sp>
      <p:sp>
        <p:nvSpPr>
          <p:cNvPr id="129" name="流程图: 接点 128">
            <a:extLst>
              <a:ext uri="{FF2B5EF4-FFF2-40B4-BE49-F238E27FC236}">
                <a16:creationId xmlns:a16="http://schemas.microsoft.com/office/drawing/2014/main" id="{7968F10E-B987-4A65-A7E3-B42B8A01966F}"/>
              </a:ext>
            </a:extLst>
          </p:cNvPr>
          <p:cNvSpPr/>
          <p:nvPr/>
        </p:nvSpPr>
        <p:spPr>
          <a:xfrm>
            <a:off x="7276093" y="198228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30" name="流程图: 接点 129">
            <a:extLst>
              <a:ext uri="{FF2B5EF4-FFF2-40B4-BE49-F238E27FC236}">
                <a16:creationId xmlns:a16="http://schemas.microsoft.com/office/drawing/2014/main" id="{B78FBC41-A28B-44F2-8E7B-9D83963E5A5D}"/>
              </a:ext>
            </a:extLst>
          </p:cNvPr>
          <p:cNvSpPr/>
          <p:nvPr/>
        </p:nvSpPr>
        <p:spPr>
          <a:xfrm>
            <a:off x="6933434" y="2746224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31" name="流程图: 接点 130">
            <a:extLst>
              <a:ext uri="{FF2B5EF4-FFF2-40B4-BE49-F238E27FC236}">
                <a16:creationId xmlns:a16="http://schemas.microsoft.com/office/drawing/2014/main" id="{7F348DCC-4C67-4C34-9089-2A612CE50D3F}"/>
              </a:ext>
            </a:extLst>
          </p:cNvPr>
          <p:cNvSpPr/>
          <p:nvPr/>
        </p:nvSpPr>
        <p:spPr>
          <a:xfrm>
            <a:off x="7823521" y="2746224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32" name="流程图: 接点 131">
            <a:extLst>
              <a:ext uri="{FF2B5EF4-FFF2-40B4-BE49-F238E27FC236}">
                <a16:creationId xmlns:a16="http://schemas.microsoft.com/office/drawing/2014/main" id="{221FC7C7-0B5A-4838-9D89-08143125AAB5}"/>
              </a:ext>
            </a:extLst>
          </p:cNvPr>
          <p:cNvSpPr/>
          <p:nvPr/>
        </p:nvSpPr>
        <p:spPr>
          <a:xfrm>
            <a:off x="6569552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33" name="流程图: 接点 132">
            <a:extLst>
              <a:ext uri="{FF2B5EF4-FFF2-40B4-BE49-F238E27FC236}">
                <a16:creationId xmlns:a16="http://schemas.microsoft.com/office/drawing/2014/main" id="{706CA2ED-2856-40F7-97EA-AA1AB8309292}"/>
              </a:ext>
            </a:extLst>
          </p:cNvPr>
          <p:cNvSpPr/>
          <p:nvPr/>
        </p:nvSpPr>
        <p:spPr>
          <a:xfrm>
            <a:off x="7293434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34" name="流程图: 接点 133">
            <a:extLst>
              <a:ext uri="{FF2B5EF4-FFF2-40B4-BE49-F238E27FC236}">
                <a16:creationId xmlns:a16="http://schemas.microsoft.com/office/drawing/2014/main" id="{8B5648EF-5507-4B0B-8883-BEA4FA55B40C}"/>
              </a:ext>
            </a:extLst>
          </p:cNvPr>
          <p:cNvSpPr/>
          <p:nvPr/>
        </p:nvSpPr>
        <p:spPr>
          <a:xfrm>
            <a:off x="7882781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35" name="流程图: 接点 134">
            <a:extLst>
              <a:ext uri="{FF2B5EF4-FFF2-40B4-BE49-F238E27FC236}">
                <a16:creationId xmlns:a16="http://schemas.microsoft.com/office/drawing/2014/main" id="{1AE66107-8503-4547-8125-BE7DA6636469}"/>
              </a:ext>
            </a:extLst>
          </p:cNvPr>
          <p:cNvSpPr/>
          <p:nvPr/>
        </p:nvSpPr>
        <p:spPr>
          <a:xfrm>
            <a:off x="8418607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136" name="直接箭头连接符 135">
            <a:extLst>
              <a:ext uri="{FF2B5EF4-FFF2-40B4-BE49-F238E27FC236}">
                <a16:creationId xmlns:a16="http://schemas.microsoft.com/office/drawing/2014/main" id="{DDADA886-0193-49EE-823D-D6AF55038016}"/>
              </a:ext>
            </a:extLst>
          </p:cNvPr>
          <p:cNvCxnSpPr>
            <a:stCxn id="129" idx="3"/>
            <a:endCxn id="130" idx="0"/>
          </p:cNvCxnSpPr>
          <p:nvPr/>
        </p:nvCxnSpPr>
        <p:spPr>
          <a:xfrm flipH="1">
            <a:off x="7113434" y="2289562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>
            <a:stCxn id="130" idx="3"/>
            <a:endCxn id="132" idx="0"/>
          </p:cNvCxnSpPr>
          <p:nvPr/>
        </p:nvCxnSpPr>
        <p:spPr>
          <a:xfrm flipH="1">
            <a:off x="6749552" y="3053503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箭头连接符 139">
            <a:extLst>
              <a:ext uri="{FF2B5EF4-FFF2-40B4-BE49-F238E27FC236}">
                <a16:creationId xmlns:a16="http://schemas.microsoft.com/office/drawing/2014/main" id="{797B5EFB-6395-4BD0-BF9F-BBE05716346D}"/>
              </a:ext>
            </a:extLst>
          </p:cNvPr>
          <p:cNvCxnSpPr>
            <a:stCxn id="131" idx="3"/>
            <a:endCxn id="133" idx="0"/>
          </p:cNvCxnSpPr>
          <p:nvPr/>
        </p:nvCxnSpPr>
        <p:spPr>
          <a:xfrm flipH="1">
            <a:off x="7473434" y="3053503"/>
            <a:ext cx="402808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箭头连接符 140">
            <a:extLst>
              <a:ext uri="{FF2B5EF4-FFF2-40B4-BE49-F238E27FC236}">
                <a16:creationId xmlns:a16="http://schemas.microsoft.com/office/drawing/2014/main" id="{4B2CFE71-4107-4E75-918D-08DFFC5B5949}"/>
              </a:ext>
            </a:extLst>
          </p:cNvPr>
          <p:cNvCxnSpPr>
            <a:stCxn id="131" idx="4"/>
            <a:endCxn id="134" idx="0"/>
          </p:cNvCxnSpPr>
          <p:nvPr/>
        </p:nvCxnSpPr>
        <p:spPr>
          <a:xfrm>
            <a:off x="8003521" y="3106224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箭头连接符 141">
            <a:extLst>
              <a:ext uri="{FF2B5EF4-FFF2-40B4-BE49-F238E27FC236}">
                <a16:creationId xmlns:a16="http://schemas.microsoft.com/office/drawing/2014/main" id="{51027386-27A6-4FE0-A93C-63C0590FC877}"/>
              </a:ext>
            </a:extLst>
          </p:cNvPr>
          <p:cNvCxnSpPr>
            <a:stCxn id="131" idx="5"/>
            <a:endCxn id="135" idx="0"/>
          </p:cNvCxnSpPr>
          <p:nvPr/>
        </p:nvCxnSpPr>
        <p:spPr>
          <a:xfrm>
            <a:off x="8130800" y="3053503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文本框 142">
            <a:extLst>
              <a:ext uri="{FF2B5EF4-FFF2-40B4-BE49-F238E27FC236}">
                <a16:creationId xmlns:a16="http://schemas.microsoft.com/office/drawing/2014/main" id="{A419F8C5-19E8-4350-ADFB-CA31F09CF691}"/>
              </a:ext>
            </a:extLst>
          </p:cNvPr>
          <p:cNvSpPr txBox="1"/>
          <p:nvPr/>
        </p:nvSpPr>
        <p:spPr>
          <a:xfrm>
            <a:off x="7623846" y="19114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030A02D3-CD90-43CE-9DB3-AF9CC1DAAC18}"/>
              </a:ext>
            </a:extLst>
          </p:cNvPr>
          <p:cNvSpPr txBox="1"/>
          <p:nvPr/>
        </p:nvSpPr>
        <p:spPr>
          <a:xfrm>
            <a:off x="7195908" y="25707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5" name="文本框 144">
            <a:extLst>
              <a:ext uri="{FF2B5EF4-FFF2-40B4-BE49-F238E27FC236}">
                <a16:creationId xmlns:a16="http://schemas.microsoft.com/office/drawing/2014/main" id="{C2BC70D0-2796-4579-91CF-D33135ED3B2F}"/>
              </a:ext>
            </a:extLst>
          </p:cNvPr>
          <p:cNvSpPr txBox="1"/>
          <p:nvPr/>
        </p:nvSpPr>
        <p:spPr>
          <a:xfrm>
            <a:off x="8097655" y="255798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669276F2-6524-4888-A16D-F3AF26CB4F49}"/>
              </a:ext>
            </a:extLst>
          </p:cNvPr>
          <p:cNvSpPr txBox="1"/>
          <p:nvPr/>
        </p:nvSpPr>
        <p:spPr>
          <a:xfrm>
            <a:off x="6511709" y="405018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42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7" name="文本框 146">
            <a:extLst>
              <a:ext uri="{FF2B5EF4-FFF2-40B4-BE49-F238E27FC236}">
                <a16:creationId xmlns:a16="http://schemas.microsoft.com/office/drawing/2014/main" id="{2EB0FF83-3C51-4EDD-BA9C-4BA2A542C85B}"/>
              </a:ext>
            </a:extLst>
          </p:cNvPr>
          <p:cNvSpPr txBox="1"/>
          <p:nvPr/>
        </p:nvSpPr>
        <p:spPr>
          <a:xfrm>
            <a:off x="7240713" y="405018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18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2AB7B811-7E4F-4044-ADDC-447E109CF1AD}"/>
              </a:ext>
            </a:extLst>
          </p:cNvPr>
          <p:cNvSpPr txBox="1"/>
          <p:nvPr/>
        </p:nvSpPr>
        <p:spPr>
          <a:xfrm>
            <a:off x="7916432" y="40501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A8AD091A-715E-417A-A339-052AAFF97A0B}"/>
              </a:ext>
            </a:extLst>
          </p:cNvPr>
          <p:cNvSpPr txBox="1"/>
          <p:nvPr/>
        </p:nvSpPr>
        <p:spPr>
          <a:xfrm>
            <a:off x="8463911" y="40501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3637B6A8-AAB4-4B4B-A49E-F7A656D51D51}"/>
              </a:ext>
            </a:extLst>
          </p:cNvPr>
          <p:cNvSpPr txBox="1"/>
          <p:nvPr/>
        </p:nvSpPr>
        <p:spPr>
          <a:xfrm>
            <a:off x="6631166" y="4747687"/>
            <a:ext cx="204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Running Example</a:t>
            </a:r>
            <a:endParaRPr lang="zh-CN" altLang="en-US" dirty="0"/>
          </a:p>
        </p:txBody>
      </p:sp>
      <p:cxnSp>
        <p:nvCxnSpPr>
          <p:cNvPr id="173" name="直接箭头连接符 172">
            <a:extLst>
              <a:ext uri="{FF2B5EF4-FFF2-40B4-BE49-F238E27FC236}">
                <a16:creationId xmlns:a16="http://schemas.microsoft.com/office/drawing/2014/main" id="{C73E1A35-D52B-4988-B166-28B8E653642E}"/>
              </a:ext>
            </a:extLst>
          </p:cNvPr>
          <p:cNvCxnSpPr>
            <a:stCxn id="130" idx="6"/>
            <a:endCxn id="131" idx="2"/>
          </p:cNvCxnSpPr>
          <p:nvPr/>
        </p:nvCxnSpPr>
        <p:spPr>
          <a:xfrm>
            <a:off x="7293434" y="2926224"/>
            <a:ext cx="530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FBE3E514-A805-5987-4D6C-139B6AB4A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0" y="2570723"/>
            <a:ext cx="5894446" cy="2340443"/>
          </a:xfrm>
          <a:prstGeom prst="rect">
            <a:avLst/>
          </a:prstGeom>
        </p:spPr>
      </p:pic>
      <p:sp>
        <p:nvSpPr>
          <p:cNvPr id="54" name="内容占位符 53">
            <a:extLst>
              <a:ext uri="{FF2B5EF4-FFF2-40B4-BE49-F238E27FC236}">
                <a16:creationId xmlns:a16="http://schemas.microsoft.com/office/drawing/2014/main" id="{5B29A10E-78CA-EF87-E03B-C2BEF878B45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DP states of OTS(u, k, S)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584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Optimization of OTS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073587"/>
            <a:ext cx="5274437" cy="3518743"/>
          </a:xfrm>
        </p:spPr>
        <p:txBody>
          <a:bodyPr>
            <a:normAutofit/>
          </a:bodyPr>
          <a:lstStyle/>
          <a:p>
            <a:r>
              <a:rPr lang="en-US" altLang="zh-CN" dirty="0"/>
              <a:t>OTS(u, k, S):</a:t>
            </a:r>
            <a:endParaRPr lang="en" altLang="zh-CN" dirty="0"/>
          </a:p>
          <a:p>
            <a:endParaRPr lang="en" altLang="zh-CN" dirty="0"/>
          </a:p>
          <a:p>
            <a:r>
              <a:rPr lang="en" altLang="zh-CN" dirty="0"/>
              <a:t>k: Reduce #k-assign by Knapsack Dynamic Programming.</a:t>
            </a:r>
          </a:p>
          <a:p>
            <a:endParaRPr lang="en" altLang="zh-CN" dirty="0"/>
          </a:p>
          <a:p>
            <a:r>
              <a:rPr lang="en" altLang="zh-CN" dirty="0"/>
              <a:t>S: Reduce #S by the nearest ancestor.</a:t>
            </a:r>
          </a:p>
          <a:p>
            <a:endParaRPr lang="en" altLang="zh-CN" dirty="0"/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3637B6A8-AAB4-4B4B-A49E-F7A656D51D51}"/>
              </a:ext>
            </a:extLst>
          </p:cNvPr>
          <p:cNvSpPr txBox="1"/>
          <p:nvPr/>
        </p:nvSpPr>
        <p:spPr>
          <a:xfrm>
            <a:off x="6551833" y="4504623"/>
            <a:ext cx="204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Overview of OTS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3A28BF9-C8F6-A193-2029-1E2785DC2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839" y="1848430"/>
            <a:ext cx="3318813" cy="24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Complexity Comparison</a:t>
            </a:r>
            <a:endParaRPr lang="zh-CN" altLang="en-US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BCE13645-D850-470F-847B-256B3D9BBA3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20999" y="1943404"/>
          <a:ext cx="6636244" cy="1790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980">
                  <a:extLst>
                    <a:ext uri="{9D8B030D-6E8A-4147-A177-3AD203B41FA5}">
                      <a16:colId xmlns:a16="http://schemas.microsoft.com/office/drawing/2014/main" val="2589656685"/>
                    </a:ext>
                  </a:extLst>
                </a:gridCol>
                <a:gridCol w="2813183">
                  <a:extLst>
                    <a:ext uri="{9D8B030D-6E8A-4147-A177-3AD203B41FA5}">
                      <a16:colId xmlns:a16="http://schemas.microsoft.com/office/drawing/2014/main" val="453417597"/>
                    </a:ext>
                  </a:extLst>
                </a:gridCol>
                <a:gridCol w="2212081">
                  <a:extLst>
                    <a:ext uri="{9D8B030D-6E8A-4147-A177-3AD203B41FA5}">
                      <a16:colId xmlns:a16="http://schemas.microsoft.com/office/drawing/2014/main" val="3165035720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/>
                        <a:t>Method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/>
                        <a:t>Time Complexity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/>
                        <a:t>Space Complexity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296581531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Greedy+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dirty="0"/>
                        <a:t>O(</a:t>
                      </a:r>
                      <a:r>
                        <a:rPr lang="en-US" altLang="zh-CN" sz="1900" dirty="0" err="1"/>
                        <a:t>nkm</a:t>
                      </a:r>
                      <a:r>
                        <a:rPr lang="en-US" altLang="zh-CN" sz="1900" dirty="0"/>
                        <a:t>)</a:t>
                      </a:r>
                      <a:endParaRPr lang="en-US" altLang="zh-CN" sz="19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O(m)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411462355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OTS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dirty="0"/>
                        <a:t>O(nk</a:t>
                      </a:r>
                      <a:r>
                        <a:rPr lang="en-US" altLang="zh-CN" sz="1900" baseline="30000" dirty="0"/>
                        <a:t>3</a:t>
                      </a:r>
                      <a:r>
                        <a:rPr lang="en-US" altLang="zh-CN" sz="1900" dirty="0"/>
                        <a:t>h)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dirty="0"/>
                        <a:t>O(nk</a:t>
                      </a:r>
                      <a:r>
                        <a:rPr lang="en-US" altLang="zh-CN" sz="1900" baseline="30000" dirty="0"/>
                        <a:t>2</a:t>
                      </a:r>
                      <a:r>
                        <a:rPr lang="en-US" altLang="zh-CN" sz="1900" dirty="0"/>
                        <a:t>h)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4236568929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EXT-Greedy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dirty="0"/>
                        <a:t>O(nkm+nk</a:t>
                      </a:r>
                      <a:r>
                        <a:rPr lang="en-US" altLang="zh-CN" sz="1900" baseline="30000" dirty="0"/>
                        <a:t>3</a:t>
                      </a:r>
                      <a:r>
                        <a:rPr lang="en-US" altLang="zh-CN" sz="1900" dirty="0"/>
                        <a:t>h) 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O(nk</a:t>
                      </a:r>
                      <a:r>
                        <a:rPr lang="en-US" altLang="zh-CN" sz="1900" baseline="30000" dirty="0"/>
                        <a:t>2</a:t>
                      </a:r>
                      <a:r>
                        <a:rPr lang="en-US" altLang="zh-CN" sz="1900" dirty="0"/>
                        <a:t>h)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20276936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k-PCGS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pt-BR" altLang="zh-CN" sz="1900" b="1" dirty="0"/>
                        <a:t>O(mh + nlogn + k|C|m’)</a:t>
                      </a:r>
                      <a:endParaRPr lang="zh-CN" altLang="en-US" sz="1900" b="1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O(m)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1205408279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35F13173-C345-41E9-B695-76B658B87B5C}"/>
              </a:ext>
            </a:extLst>
          </p:cNvPr>
          <p:cNvSpPr txBox="1"/>
          <p:nvPr/>
        </p:nvSpPr>
        <p:spPr>
          <a:xfrm>
            <a:off x="820999" y="3986240"/>
            <a:ext cx="70619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Here, n is the size of vertices, m is the size of edges, </a:t>
            </a:r>
          </a:p>
          <a:p>
            <a:r>
              <a:rPr lang="en-US" altLang="zh-CN" sz="2400" dirty="0"/>
              <a:t>h is the height of DAG (length of longest shortest path).</a:t>
            </a:r>
          </a:p>
          <a:p>
            <a:r>
              <a:rPr lang="en-US" altLang="zh-CN" sz="2400" dirty="0"/>
              <a:t>|C| is the size of compressed tree and smaller than n.</a:t>
            </a:r>
          </a:p>
          <a:p>
            <a:r>
              <a:rPr lang="en-US" altLang="zh-CN" sz="2400" dirty="0"/>
              <a:t>m’ is smaller than m.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8008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Effectiveness Evaluations</a:t>
            </a:r>
            <a:endParaRPr lang="zh-CN" altLang="en-US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B82867A7-C2C9-4BC8-A677-78F061B72D2F}"/>
              </a:ext>
            </a:extLst>
          </p:cNvPr>
          <p:cNvSpPr txBox="1">
            <a:spLocks/>
          </p:cNvSpPr>
          <p:nvPr/>
        </p:nvSpPr>
        <p:spPr>
          <a:xfrm>
            <a:off x="1226771" y="5571982"/>
            <a:ext cx="6690457" cy="877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</a:rPr>
              <a:t>EXT-Greedy performs best on all datasets expect YAGO. It fails to get the result with time limit.</a:t>
            </a:r>
            <a:endParaRPr lang="en-US" altLang="zh-CN" sz="1600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2F6652A-FEA8-C310-DF72-743470FBE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94FB6A4-94D7-B287-0A6D-598204572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2098153"/>
            <a:ext cx="8128000" cy="24765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F65489B-CA4E-459F-1463-9812E18B4076}"/>
              </a:ext>
            </a:extLst>
          </p:cNvPr>
          <p:cNvSpPr txBox="1"/>
          <p:nvPr/>
        </p:nvSpPr>
        <p:spPr>
          <a:xfrm>
            <a:off x="2794335" y="4775643"/>
            <a:ext cx="3555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Summary Score of all methods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8161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Efficiency Evaluations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545" y="1690691"/>
            <a:ext cx="6871469" cy="3518743"/>
          </a:xfrm>
        </p:spPr>
        <p:txBody>
          <a:bodyPr>
            <a:normAutofit/>
          </a:bodyPr>
          <a:lstStyle/>
          <a:p>
            <a:endParaRPr lang="en-US" altLang="zh-CN" b="1" dirty="0">
              <a:solidFill>
                <a:schemeClr val="accent1"/>
              </a:solidFill>
            </a:endParaRPr>
          </a:p>
          <a:p>
            <a:endParaRPr lang="en-US" altLang="zh-CN" b="1" dirty="0">
              <a:solidFill>
                <a:schemeClr val="accent1"/>
              </a:solidFill>
            </a:endParaRPr>
          </a:p>
          <a:p>
            <a:endParaRPr lang="en-US" altLang="zh-CN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A9993BF-8D15-41F8-935B-05F45D5FB0EE}"/>
              </a:ext>
            </a:extLst>
          </p:cNvPr>
          <p:cNvSpPr txBox="1"/>
          <p:nvPr/>
        </p:nvSpPr>
        <p:spPr>
          <a:xfrm>
            <a:off x="3320032" y="4341817"/>
            <a:ext cx="2503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The size of candidates</a:t>
            </a:r>
            <a:endParaRPr lang="zh-CN" altLang="en-US" sz="2000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78BE1617-A322-41FB-A7EB-8DA5ABACDE3C}"/>
              </a:ext>
            </a:extLst>
          </p:cNvPr>
          <p:cNvSpPr txBox="1">
            <a:spLocks/>
          </p:cNvSpPr>
          <p:nvPr/>
        </p:nvSpPr>
        <p:spPr>
          <a:xfrm>
            <a:off x="1585441" y="5065031"/>
            <a:ext cx="6162769" cy="8775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</a:rPr>
              <a:t>The k-PCGS</a:t>
            </a:r>
            <a:r>
              <a:rPr lang="en-US" altLang="zh-CN" sz="2400" dirty="0"/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reduces at least 90% candidates in the worst case and more than 99% in most cases.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4DB5368-3DD4-4973-9E3A-89578070B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19" y="2104133"/>
            <a:ext cx="7657014" cy="182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1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79" y="3075804"/>
            <a:ext cx="8034158" cy="89762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Applications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91"/>
            <a:ext cx="8034086" cy="4130444"/>
          </a:xfrm>
        </p:spPr>
        <p:txBody>
          <a:bodyPr>
            <a:normAutofit/>
          </a:bodyPr>
          <a:lstStyle/>
          <a:p>
            <a:r>
              <a:rPr lang="en-US" dirty="0"/>
              <a:t>Summarized </a:t>
            </a:r>
            <a:r>
              <a:rPr lang="en-US" dirty="0" smtClean="0"/>
              <a:t>popular </a:t>
            </a:r>
            <a:r>
              <a:rPr lang="en-US" dirty="0" err="1" smtClean="0"/>
              <a:t>topics&amp;papers</a:t>
            </a:r>
            <a:r>
              <a:rPr lang="en-US" dirty="0" smtClean="0"/>
              <a:t> in </a:t>
            </a:r>
            <a:r>
              <a:rPr lang="en-US" dirty="0" smtClean="0"/>
              <a:t>SIGMOD’19</a:t>
            </a:r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05" y="4281170"/>
            <a:ext cx="8709418" cy="19629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68" y="2192252"/>
            <a:ext cx="8248650" cy="933450"/>
          </a:xfrm>
          <a:prstGeom prst="rect">
            <a:avLst/>
          </a:prstGeom>
        </p:spPr>
      </p:pic>
      <p:sp>
        <p:nvSpPr>
          <p:cNvPr id="7" name="椭圆 9">
            <a:extLst>
              <a:ext uri="{FF2B5EF4-FFF2-40B4-BE49-F238E27FC236}">
                <a16:creationId xmlns:a16="http://schemas.microsoft.com/office/drawing/2014/main" id="{38342698-EA59-45A1-8646-C5F78414C402}"/>
              </a:ext>
            </a:extLst>
          </p:cNvPr>
          <p:cNvSpPr/>
          <p:nvPr/>
        </p:nvSpPr>
        <p:spPr>
          <a:xfrm>
            <a:off x="835598" y="3058367"/>
            <a:ext cx="2250502" cy="33435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070464" y="3046334"/>
            <a:ext cx="44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T2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238" y="3824588"/>
            <a:ext cx="252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P7  </a:t>
            </a:r>
            <a:r>
              <a:rPr lang="en-US" sz="1400" dirty="0" smtClean="0">
                <a:solidFill>
                  <a:srgbClr val="FF0000"/>
                </a:solidFill>
              </a:rPr>
              <a:t>Downloads:  1887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>
            <a:stCxn id="6" idx="2"/>
          </p:cNvCxnSpPr>
          <p:nvPr/>
        </p:nvCxnSpPr>
        <p:spPr>
          <a:xfrm flipH="1">
            <a:off x="1960850" y="3415666"/>
            <a:ext cx="1332198" cy="2028623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08384" y="4193920"/>
            <a:ext cx="668756" cy="15692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4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Case study </a:t>
            </a:r>
            <a:r>
              <a:rPr lang="en-US" altLang="zh-CN" dirty="0" smtClean="0"/>
              <a:t>(</a:t>
            </a:r>
            <a:r>
              <a:rPr lang="en-US" altLang="zh-CN" dirty="0" smtClean="0"/>
              <a:t>ImageNet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790ABEB0-B404-5FAF-3E87-9301EDC4B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13" y="1287629"/>
            <a:ext cx="8734425" cy="2828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004" y="4200775"/>
            <a:ext cx="3533992" cy="25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8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Case study (ACM CCS)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790ABEB0-B404-5FAF-3E87-9301EDC4B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9CB7A19-0380-D113-F53A-F3565FB52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70" y="1579060"/>
            <a:ext cx="7187460" cy="50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7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User study (ACM CCS)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790ABEB0-B404-5FAF-3E87-9301EDC4B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6121EE9-ACE3-CB7F-D11B-DF5D59512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047" y="1818013"/>
            <a:ext cx="3919156" cy="30742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173385A-D872-5001-07D7-FAE0C7D811BD}"/>
              </a:ext>
            </a:extLst>
          </p:cNvPr>
          <p:cNvSpPr txBox="1"/>
          <p:nvPr/>
        </p:nvSpPr>
        <p:spPr>
          <a:xfrm>
            <a:off x="1400537" y="4899825"/>
            <a:ext cx="7450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The accuracy of top-5 selection compared with users’ selections.</a:t>
            </a:r>
            <a:endParaRPr lang="zh-CN" altLang="en-US" sz="2000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06A52FCE-5CA3-6503-C354-5421C8A34485}"/>
              </a:ext>
            </a:extLst>
          </p:cNvPr>
          <p:cNvSpPr txBox="1">
            <a:spLocks/>
          </p:cNvSpPr>
          <p:nvPr/>
        </p:nvSpPr>
        <p:spPr>
          <a:xfrm>
            <a:off x="1585441" y="5434388"/>
            <a:ext cx="6162769" cy="877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</a:rPr>
              <a:t>OTS achieves more than 80% accuracy, which is much better than other methods.</a:t>
            </a:r>
          </a:p>
        </p:txBody>
      </p:sp>
    </p:spTree>
    <p:extLst>
      <p:ext uri="{BB962C8B-B14F-4D97-AF65-F5344CB8AC3E}">
        <p14:creationId xmlns:p14="http://schemas.microsoft.com/office/powerpoint/2010/main" val="426532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Future works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652" y="1758697"/>
            <a:ext cx="7734175" cy="4734175"/>
          </a:xfrm>
        </p:spPr>
        <p:txBody>
          <a:bodyPr>
            <a:normAutofit/>
          </a:bodyPr>
          <a:lstStyle/>
          <a:p>
            <a:r>
              <a:rPr lang="en-US" altLang="zh-CN" dirty="0"/>
              <a:t>Construct index for query problems.</a:t>
            </a:r>
            <a:endParaRPr lang="en-US" altLang="zh-CN" b="1" dirty="0">
              <a:solidFill>
                <a:schemeClr val="accent1"/>
              </a:solidFill>
            </a:endParaRPr>
          </a:p>
          <a:p>
            <a:endParaRPr lang="en-US" altLang="zh-CN" b="1" dirty="0">
              <a:solidFill>
                <a:schemeClr val="accent1"/>
              </a:solidFill>
            </a:endParaRPr>
          </a:p>
          <a:p>
            <a:r>
              <a:rPr lang="en-US" altLang="zh-CN" dirty="0" err="1"/>
              <a:t>kDAG</a:t>
            </a:r>
            <a:r>
              <a:rPr lang="en-US" altLang="zh-CN" dirty="0"/>
              <a:t>-problem with incremental (dynamic) weights.</a:t>
            </a:r>
          </a:p>
          <a:p>
            <a:endParaRPr lang="en-US" altLang="zh-CN" dirty="0"/>
          </a:p>
          <a:p>
            <a:r>
              <a:rPr lang="en-US" altLang="zh-CN" dirty="0"/>
              <a:t>Summary difference between two hierarchical graphs (negative) weight.</a:t>
            </a:r>
          </a:p>
          <a:p>
            <a:endParaRPr lang="en-US" altLang="zh-CN" b="1" dirty="0">
              <a:solidFill>
                <a:schemeClr val="accent1"/>
              </a:solidFill>
            </a:endParaRPr>
          </a:p>
          <a:p>
            <a:r>
              <a:rPr lang="en-US" altLang="zh-CN" dirty="0"/>
              <a:t>Change the structure of hierarchical graphs.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6971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Applications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1939"/>
            <a:ext cx="8034086" cy="4130444"/>
          </a:xfrm>
        </p:spPr>
        <p:txBody>
          <a:bodyPr>
            <a:normAutofit/>
          </a:bodyPr>
          <a:lstStyle/>
          <a:p>
            <a:r>
              <a:rPr lang="en-US" dirty="0"/>
              <a:t>Summarized </a:t>
            </a:r>
            <a:r>
              <a:rPr lang="en-US" dirty="0" smtClean="0"/>
              <a:t>popular </a:t>
            </a:r>
            <a:r>
              <a:rPr lang="en-US" dirty="0" err="1" smtClean="0"/>
              <a:t>topics&amp;papers</a:t>
            </a:r>
            <a:r>
              <a:rPr lang="en-US" dirty="0" smtClean="0"/>
              <a:t> in SIGMOD’19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Weight: </a:t>
            </a:r>
            <a:r>
              <a:rPr lang="en-US" altLang="zh-CN" dirty="0" smtClean="0"/>
              <a:t>Downloads of paper/papers under the topic</a:t>
            </a:r>
            <a:endParaRPr lang="en-US" altLang="zh-CN" dirty="0"/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Objective: </a:t>
            </a:r>
            <a:r>
              <a:rPr lang="en-US" altLang="zh-CN" dirty="0" smtClean="0"/>
              <a:t>Select </a:t>
            </a:r>
            <a:r>
              <a:rPr lang="en-US" altLang="zh-CN" dirty="0" smtClean="0"/>
              <a:t>top-6 </a:t>
            </a:r>
            <a:r>
              <a:rPr lang="en-US" altLang="zh-CN" dirty="0" smtClean="0"/>
              <a:t>popular </a:t>
            </a:r>
            <a:r>
              <a:rPr lang="en-US" altLang="zh-CN" dirty="0" err="1" smtClean="0"/>
              <a:t>topics&amp;papers</a:t>
            </a:r>
            <a:endParaRPr lang="en-US" altLang="zh-CN" dirty="0"/>
          </a:p>
          <a:p>
            <a:endParaRPr lang="en-US" altLang="zh-CN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58" y="4337491"/>
            <a:ext cx="8709418" cy="196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Applications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1939"/>
            <a:ext cx="8034086" cy="4130444"/>
          </a:xfrm>
        </p:spPr>
        <p:txBody>
          <a:bodyPr>
            <a:normAutofit/>
          </a:bodyPr>
          <a:lstStyle/>
          <a:p>
            <a:r>
              <a:rPr lang="en-US" dirty="0"/>
              <a:t>Summarized </a:t>
            </a:r>
            <a:r>
              <a:rPr lang="en-US" dirty="0" smtClean="0"/>
              <a:t>popular </a:t>
            </a:r>
            <a:r>
              <a:rPr lang="en-US" dirty="0" err="1" smtClean="0"/>
              <a:t>topics&amp;papers</a:t>
            </a:r>
            <a:r>
              <a:rPr lang="en-US" dirty="0" smtClean="0"/>
              <a:t> in </a:t>
            </a:r>
            <a:r>
              <a:rPr lang="en-US" dirty="0"/>
              <a:t>SIGMOD’19</a:t>
            </a:r>
            <a:endParaRPr lang="en-US" altLang="zh-CN" dirty="0"/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Top-6 papers: </a:t>
            </a:r>
            <a:r>
              <a:rPr lang="en-US" altLang="zh-CN" dirty="0" smtClean="0"/>
              <a:t>P7, P104, P68, P38, P39, P69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Weakness: </a:t>
            </a:r>
            <a:r>
              <a:rPr lang="en-US" altLang="zh-CN" dirty="0" smtClean="0"/>
              <a:t>Lack popular topics T11, T1 (with most papers)</a:t>
            </a:r>
            <a:endParaRPr lang="en-US" altLang="zh-C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58" y="4337491"/>
            <a:ext cx="8709418" cy="1962924"/>
          </a:xfrm>
          <a:prstGeom prst="rect">
            <a:avLst/>
          </a:prstGeom>
        </p:spPr>
      </p:pic>
      <p:sp>
        <p:nvSpPr>
          <p:cNvPr id="14" name="椭圆 19">
            <a:extLst>
              <a:ext uri="{FF2B5EF4-FFF2-40B4-BE49-F238E27FC236}">
                <a16:creationId xmlns:a16="http://schemas.microsoft.com/office/drawing/2014/main" id="{6DA374DF-4523-4941-8A92-C9586C52038C}"/>
              </a:ext>
            </a:extLst>
          </p:cNvPr>
          <p:cNvSpPr/>
          <p:nvPr/>
        </p:nvSpPr>
        <p:spPr>
          <a:xfrm>
            <a:off x="1458014" y="5840622"/>
            <a:ext cx="240214" cy="23709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9">
            <a:extLst>
              <a:ext uri="{FF2B5EF4-FFF2-40B4-BE49-F238E27FC236}">
                <a16:creationId xmlns:a16="http://schemas.microsoft.com/office/drawing/2014/main" id="{6DA374DF-4523-4941-8A92-C9586C52038C}"/>
              </a:ext>
            </a:extLst>
          </p:cNvPr>
          <p:cNvSpPr/>
          <p:nvPr/>
        </p:nvSpPr>
        <p:spPr>
          <a:xfrm>
            <a:off x="3798878" y="6096000"/>
            <a:ext cx="240214" cy="23709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9">
            <a:extLst>
              <a:ext uri="{FF2B5EF4-FFF2-40B4-BE49-F238E27FC236}">
                <a16:creationId xmlns:a16="http://schemas.microsoft.com/office/drawing/2014/main" id="{6DA374DF-4523-4941-8A92-C9586C52038C}"/>
              </a:ext>
            </a:extLst>
          </p:cNvPr>
          <p:cNvSpPr/>
          <p:nvPr/>
        </p:nvSpPr>
        <p:spPr>
          <a:xfrm>
            <a:off x="4006142" y="6088480"/>
            <a:ext cx="240214" cy="23709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9">
            <a:extLst>
              <a:ext uri="{FF2B5EF4-FFF2-40B4-BE49-F238E27FC236}">
                <a16:creationId xmlns:a16="http://schemas.microsoft.com/office/drawing/2014/main" id="{6DA374DF-4523-4941-8A92-C9586C52038C}"/>
              </a:ext>
            </a:extLst>
          </p:cNvPr>
          <p:cNvSpPr/>
          <p:nvPr/>
        </p:nvSpPr>
        <p:spPr>
          <a:xfrm>
            <a:off x="4439701" y="6090816"/>
            <a:ext cx="240214" cy="23709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9">
            <a:extLst>
              <a:ext uri="{FF2B5EF4-FFF2-40B4-BE49-F238E27FC236}">
                <a16:creationId xmlns:a16="http://schemas.microsoft.com/office/drawing/2014/main" id="{6DA374DF-4523-4941-8A92-C9586C52038C}"/>
              </a:ext>
            </a:extLst>
          </p:cNvPr>
          <p:cNvSpPr/>
          <p:nvPr/>
        </p:nvSpPr>
        <p:spPr>
          <a:xfrm>
            <a:off x="7212638" y="5834526"/>
            <a:ext cx="240214" cy="23709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9">
            <a:extLst>
              <a:ext uri="{FF2B5EF4-FFF2-40B4-BE49-F238E27FC236}">
                <a16:creationId xmlns:a16="http://schemas.microsoft.com/office/drawing/2014/main" id="{6DA374DF-4523-4941-8A92-C9586C52038C}"/>
              </a:ext>
            </a:extLst>
          </p:cNvPr>
          <p:cNvSpPr/>
          <p:nvPr/>
        </p:nvSpPr>
        <p:spPr>
          <a:xfrm>
            <a:off x="8477386" y="5597436"/>
            <a:ext cx="240214" cy="23709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1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Applications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1939"/>
            <a:ext cx="8034086" cy="4130444"/>
          </a:xfrm>
        </p:spPr>
        <p:txBody>
          <a:bodyPr>
            <a:normAutofit/>
          </a:bodyPr>
          <a:lstStyle/>
          <a:p>
            <a:r>
              <a:rPr lang="en-US" dirty="0"/>
              <a:t>Summarized </a:t>
            </a:r>
            <a:r>
              <a:rPr lang="en-US" dirty="0" smtClean="0"/>
              <a:t>popular </a:t>
            </a:r>
            <a:r>
              <a:rPr lang="en-US" dirty="0" err="1" smtClean="0"/>
              <a:t>topics&amp;papers</a:t>
            </a:r>
            <a:r>
              <a:rPr lang="en-US" dirty="0" smtClean="0"/>
              <a:t> in </a:t>
            </a:r>
            <a:r>
              <a:rPr lang="en-US" dirty="0"/>
              <a:t>SIGMOD’19</a:t>
            </a:r>
            <a:endParaRPr lang="en-US" altLang="zh-CN" dirty="0"/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Top-6 </a:t>
            </a:r>
            <a:r>
              <a:rPr lang="en-US" altLang="zh-CN" b="1" dirty="0">
                <a:solidFill>
                  <a:srgbClr val="FF0000"/>
                </a:solidFill>
              </a:rPr>
              <a:t>t</a:t>
            </a:r>
            <a:r>
              <a:rPr lang="en-US" altLang="zh-CN" b="1" dirty="0" smtClean="0">
                <a:solidFill>
                  <a:srgbClr val="FF0000"/>
                </a:solidFill>
              </a:rPr>
              <a:t>opics: </a:t>
            </a:r>
            <a:r>
              <a:rPr lang="en-US" altLang="zh-CN" dirty="0" smtClean="0"/>
              <a:t>T11, T8, T2, T15, T1, T12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Weakness: </a:t>
            </a:r>
            <a:r>
              <a:rPr lang="en-US" altLang="zh-CN" dirty="0" smtClean="0"/>
              <a:t>Topics T2, T12, T15 have high weight because of one popular paper. Other papers are not popular.</a:t>
            </a:r>
            <a:endParaRPr lang="en-US" altLang="zh-C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58" y="4337491"/>
            <a:ext cx="8709418" cy="1962924"/>
          </a:xfrm>
          <a:prstGeom prst="rect">
            <a:avLst/>
          </a:prstGeom>
        </p:spPr>
      </p:pic>
      <p:sp>
        <p:nvSpPr>
          <p:cNvPr id="5" name="椭圆 19">
            <a:extLst>
              <a:ext uri="{FF2B5EF4-FFF2-40B4-BE49-F238E27FC236}">
                <a16:creationId xmlns:a16="http://schemas.microsoft.com/office/drawing/2014/main" id="{6DA374DF-4523-4941-8A92-C9586C52038C}"/>
              </a:ext>
            </a:extLst>
          </p:cNvPr>
          <p:cNvSpPr/>
          <p:nvPr/>
        </p:nvSpPr>
        <p:spPr>
          <a:xfrm>
            <a:off x="7331338" y="5365788"/>
            <a:ext cx="240214" cy="23709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19">
            <a:extLst>
              <a:ext uri="{FF2B5EF4-FFF2-40B4-BE49-F238E27FC236}">
                <a16:creationId xmlns:a16="http://schemas.microsoft.com/office/drawing/2014/main" id="{6DA374DF-4523-4941-8A92-C9586C52038C}"/>
              </a:ext>
            </a:extLst>
          </p:cNvPr>
          <p:cNvSpPr/>
          <p:nvPr/>
        </p:nvSpPr>
        <p:spPr>
          <a:xfrm>
            <a:off x="7010679" y="5602878"/>
            <a:ext cx="240214" cy="23709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19">
            <a:extLst>
              <a:ext uri="{FF2B5EF4-FFF2-40B4-BE49-F238E27FC236}">
                <a16:creationId xmlns:a16="http://schemas.microsoft.com/office/drawing/2014/main" id="{6DA374DF-4523-4941-8A92-C9586C52038C}"/>
              </a:ext>
            </a:extLst>
          </p:cNvPr>
          <p:cNvSpPr/>
          <p:nvPr/>
        </p:nvSpPr>
        <p:spPr>
          <a:xfrm>
            <a:off x="6374266" y="5852160"/>
            <a:ext cx="240214" cy="23709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19">
            <a:extLst>
              <a:ext uri="{FF2B5EF4-FFF2-40B4-BE49-F238E27FC236}">
                <a16:creationId xmlns:a16="http://schemas.microsoft.com/office/drawing/2014/main" id="{6DA374DF-4523-4941-8A92-C9586C52038C}"/>
              </a:ext>
            </a:extLst>
          </p:cNvPr>
          <p:cNvSpPr/>
          <p:nvPr/>
        </p:nvSpPr>
        <p:spPr>
          <a:xfrm>
            <a:off x="4868554" y="5850541"/>
            <a:ext cx="240214" cy="23709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19">
            <a:extLst>
              <a:ext uri="{FF2B5EF4-FFF2-40B4-BE49-F238E27FC236}">
                <a16:creationId xmlns:a16="http://schemas.microsoft.com/office/drawing/2014/main" id="{6DA374DF-4523-4941-8A92-C9586C52038C}"/>
              </a:ext>
            </a:extLst>
          </p:cNvPr>
          <p:cNvSpPr/>
          <p:nvPr/>
        </p:nvSpPr>
        <p:spPr>
          <a:xfrm>
            <a:off x="1765690" y="5601259"/>
            <a:ext cx="240214" cy="23709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19">
            <a:extLst>
              <a:ext uri="{FF2B5EF4-FFF2-40B4-BE49-F238E27FC236}">
                <a16:creationId xmlns:a16="http://schemas.microsoft.com/office/drawing/2014/main" id="{6DA374DF-4523-4941-8A92-C9586C52038C}"/>
              </a:ext>
            </a:extLst>
          </p:cNvPr>
          <p:cNvSpPr/>
          <p:nvPr/>
        </p:nvSpPr>
        <p:spPr>
          <a:xfrm>
            <a:off x="1253626" y="5850541"/>
            <a:ext cx="240214" cy="23709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90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31360</TotalTime>
  <Words>2290</Words>
  <Application>Microsoft Office PowerPoint</Application>
  <PresentationFormat>On-screen Show (4:3)</PresentationFormat>
  <Paragraphs>913</Paragraphs>
  <Slides>63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等线</vt:lpstr>
      <vt:lpstr>等线 Light</vt:lpstr>
      <vt:lpstr>Arial</vt:lpstr>
      <vt:lpstr>Calibri</vt:lpstr>
      <vt:lpstr>Calibri Light</vt:lpstr>
      <vt:lpstr>Cambria Math</vt:lpstr>
      <vt:lpstr>Office 主题​​</vt:lpstr>
      <vt:lpstr>Top-k Graph Summarization on Large Hierarchical Graphs</vt:lpstr>
      <vt:lpstr>Outlines</vt:lpstr>
      <vt:lpstr>Introduction</vt:lpstr>
      <vt:lpstr>Introduction</vt:lpstr>
      <vt:lpstr>Top-k summarization</vt:lpstr>
      <vt:lpstr>Applications</vt:lpstr>
      <vt:lpstr>Applications</vt:lpstr>
      <vt:lpstr>Applications</vt:lpstr>
      <vt:lpstr>Applications</vt:lpstr>
      <vt:lpstr>Applications</vt:lpstr>
      <vt:lpstr>Applications</vt:lpstr>
      <vt:lpstr>Outlines</vt:lpstr>
      <vt:lpstr>kDAG-Problem</vt:lpstr>
      <vt:lpstr>kDAG-Problem</vt:lpstr>
      <vt:lpstr>kDAG-Problem</vt:lpstr>
      <vt:lpstr>kDAG-Problem</vt:lpstr>
      <vt:lpstr>kDAG-Problem</vt:lpstr>
      <vt:lpstr>kDAG-Problem Analysis</vt:lpstr>
      <vt:lpstr>Outlines</vt:lpstr>
      <vt:lpstr>Algorithms Overview</vt:lpstr>
      <vt:lpstr>Greedy+</vt:lpstr>
      <vt:lpstr>Greedy+</vt:lpstr>
      <vt:lpstr>Greedy+</vt:lpstr>
      <vt:lpstr>Greedy+</vt:lpstr>
      <vt:lpstr>Greedy+</vt:lpstr>
      <vt:lpstr>Greedy+</vt:lpstr>
      <vt:lpstr>OTS</vt:lpstr>
      <vt:lpstr>EXT-Greedy</vt:lpstr>
      <vt:lpstr>EXT-Greedy</vt:lpstr>
      <vt:lpstr>EXT-Greedy</vt:lpstr>
      <vt:lpstr>EXT-Greedy</vt:lpstr>
      <vt:lpstr>EXT-Greedy</vt:lpstr>
      <vt:lpstr>K-PCGS</vt:lpstr>
      <vt:lpstr>K-PCGS</vt:lpstr>
      <vt:lpstr>K-PCGS</vt:lpstr>
      <vt:lpstr>K-PCGS</vt:lpstr>
      <vt:lpstr>K-PCGS</vt:lpstr>
      <vt:lpstr>Outlines</vt:lpstr>
      <vt:lpstr>Datasets</vt:lpstr>
      <vt:lpstr>Evaluation metrics</vt:lpstr>
      <vt:lpstr>Methods compared</vt:lpstr>
      <vt:lpstr>Effectiveness Evaluations</vt:lpstr>
      <vt:lpstr>Efficiency Evaluations</vt:lpstr>
      <vt:lpstr>Outlines</vt:lpstr>
      <vt:lpstr>Conclusions</vt:lpstr>
      <vt:lpstr>Publications</vt:lpstr>
      <vt:lpstr>Publications</vt:lpstr>
      <vt:lpstr>PowerPoint Presentation</vt:lpstr>
      <vt:lpstr>Related Works</vt:lpstr>
      <vt:lpstr>Related Works</vt:lpstr>
      <vt:lpstr>Greedy+</vt:lpstr>
      <vt:lpstr>OTS</vt:lpstr>
      <vt:lpstr>OTS</vt:lpstr>
      <vt:lpstr>OTS</vt:lpstr>
      <vt:lpstr>OTS</vt:lpstr>
      <vt:lpstr>Optimization of OTS</vt:lpstr>
      <vt:lpstr>Complexity Comparison</vt:lpstr>
      <vt:lpstr>Effectiveness Evaluations</vt:lpstr>
      <vt:lpstr>Efficiency Evaluations</vt:lpstr>
      <vt:lpstr>Case study (ImageNet)</vt:lpstr>
      <vt:lpstr>Case study (ACM CCS)</vt:lpstr>
      <vt:lpstr>User study (ACM CCS)</vt:lpstr>
      <vt:lpstr>Future works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Top-k Graph Summarization on Hierarchical DAGs</dc:title>
  <dc:creator>旭亮 竺</dc:creator>
  <cp:lastModifiedBy>Zhu Xuliang</cp:lastModifiedBy>
  <cp:revision>195</cp:revision>
  <dcterms:created xsi:type="dcterms:W3CDTF">2020-09-15T04:23:55Z</dcterms:created>
  <dcterms:modified xsi:type="dcterms:W3CDTF">2022-06-17T05:51:24Z</dcterms:modified>
</cp:coreProperties>
</file>