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257" r:id="rId4"/>
    <p:sldId id="258" r:id="rId5"/>
    <p:sldId id="260" r:id="rId6"/>
    <p:sldId id="261" r:id="rId7"/>
    <p:sldId id="339" r:id="rId8"/>
    <p:sldId id="290" r:id="rId9"/>
    <p:sldId id="327" r:id="rId10"/>
    <p:sldId id="338" r:id="rId11"/>
    <p:sldId id="328" r:id="rId12"/>
    <p:sldId id="330" r:id="rId13"/>
    <p:sldId id="329" r:id="rId14"/>
    <p:sldId id="331" r:id="rId15"/>
    <p:sldId id="332" r:id="rId16"/>
    <p:sldId id="333" r:id="rId17"/>
    <p:sldId id="334" r:id="rId18"/>
    <p:sldId id="335" r:id="rId19"/>
    <p:sldId id="336" r:id="rId20"/>
    <p:sldId id="341" r:id="rId21"/>
    <p:sldId id="342" r:id="rId22"/>
    <p:sldId id="343" r:id="rId23"/>
    <p:sldId id="344" r:id="rId24"/>
    <p:sldId id="345" r:id="rId25"/>
    <p:sldId id="346" r:id="rId26"/>
    <p:sldId id="353" r:id="rId27"/>
    <p:sldId id="347" r:id="rId28"/>
    <p:sldId id="348" r:id="rId29"/>
    <p:sldId id="349" r:id="rId30"/>
    <p:sldId id="350" r:id="rId31"/>
    <p:sldId id="351" r:id="rId32"/>
    <p:sldId id="35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82AF-1363-4471-B08F-9CD336660FA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8259-016F-4FA6-BA86-7E80FC384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61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10.png"/><Relationship Id="rId3" Type="http://schemas.openxmlformats.org/officeDocument/2006/relationships/image" Target="../media/image170.png"/><Relationship Id="rId12" Type="http://schemas.openxmlformats.org/officeDocument/2006/relationships/image" Target="../media/image2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0.png"/><Relationship Id="rId10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0" Type="http://schemas.openxmlformats.org/officeDocument/2006/relationships/image" Target="../media/image30.png"/><Relationship Id="rId4" Type="http://schemas.openxmlformats.org/officeDocument/2006/relationships/image" Target="../media/image260.png"/><Relationship Id="rId9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github.com/libkdv/libkd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group.cis.um.edu.mo/covid-19/" TargetMode="External"/><Relationship Id="rId2" Type="http://schemas.openxmlformats.org/officeDocument/2006/relationships/hyperlink" Target="https://covid19.comp.hkbu.edu.h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ibkdv/libkd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svg"/><Relationship Id="rId2" Type="http://schemas.openxmlformats.org/officeDocument/2006/relationships/image" Target="../media/image9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5" y="2623424"/>
            <a:ext cx="12063369" cy="16111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Complexity-Optimized Solution for Large-scale Kernel Density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94173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A6BCB-56B7-426C-A0D8-A4884387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is Slow!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6E4614-FFF0-4F45-B5B5-2CBCE29DA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Complaints: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 et al. [1] “...the total runtime cost of density estimation is quadratic in dataset size...” </a:t>
            </a:r>
          </a:p>
          <a:p>
            <a:pPr lvl="1"/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Gramacki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[2] “However, many (or even most) of the practical algorithms and solutions designed in the context of KDE are very time-consuming with quadratic computational complexity being a commonplace.”</a:t>
            </a:r>
            <a:endParaRPr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FA19DD-C9FB-4478-83AB-579B32F385DA}"/>
              </a:ext>
            </a:extLst>
          </p:cNvPr>
          <p:cNvSpPr/>
          <p:nvPr/>
        </p:nvSpPr>
        <p:spPr>
          <a:xfrm>
            <a:off x="-58723" y="6273225"/>
            <a:ext cx="11901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Edward Gan and Peter </a:t>
            </a:r>
            <a:r>
              <a:rPr lang="en-US" altLang="zh-H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Bailis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Scalable Kernel Density Classification via Threshold-Based Pruning. In SIGMOD 2017. 945–959.</a:t>
            </a:r>
          </a:p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Gramacki. Nonparametric Kernel Density Estimation and Its Computational Aspects. Springer International Publishing 2017.</a:t>
            </a:r>
          </a:p>
        </p:txBody>
      </p:sp>
    </p:spTree>
    <p:extLst>
      <p:ext uri="{BB962C8B-B14F-4D97-AF65-F5344CB8AC3E}">
        <p14:creationId xmlns:p14="http://schemas.microsoft.com/office/powerpoint/2010/main" val="36949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187">
            <a:extLst>
              <a:ext uri="{FF2B5EF4-FFF2-40B4-BE49-F238E27FC236}">
                <a16:creationId xmlns:a16="http://schemas.microsoft.com/office/drawing/2014/main" id="{07F600F3-826A-4584-A7BB-7ADB10D07C74}"/>
              </a:ext>
            </a:extLst>
          </p:cNvPr>
          <p:cNvSpPr/>
          <p:nvPr/>
        </p:nvSpPr>
        <p:spPr>
          <a:xfrm>
            <a:off x="1200703" y="2185332"/>
            <a:ext cx="2172748" cy="217274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233C36-7116-4C01-B29E-62877FB6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Range-Query-based Solution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3">
                <a:extLst>
                  <a:ext uri="{FF2B5EF4-FFF2-40B4-BE49-F238E27FC236}">
                    <a16:creationId xmlns:a16="http://schemas.microsoft.com/office/drawing/2014/main" id="{8121ACA2-FFD2-4D45-A559-8CAE2ADF79EE}"/>
                  </a:ext>
                </a:extLst>
              </p:cNvPr>
              <p:cNvSpPr txBox="1"/>
              <p:nvPr/>
            </p:nvSpPr>
            <p:spPr>
              <a:xfrm>
                <a:off x="4816273" y="2079051"/>
                <a:ext cx="4342022" cy="10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" name="TextBox 33">
                <a:extLst>
                  <a:ext uri="{FF2B5EF4-FFF2-40B4-BE49-F238E27FC236}">
                    <a16:creationId xmlns:a16="http://schemas.microsoft.com/office/drawing/2014/main" id="{8121ACA2-FFD2-4D45-A559-8CAE2ADF7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3" y="2079051"/>
                <a:ext cx="4342022" cy="10808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47323A6-4F51-4BE7-B791-AF187721D916}"/>
                  </a:ext>
                </a:extLst>
              </p:cNvPr>
              <p:cNvSpPr txBox="1"/>
              <p:nvPr/>
            </p:nvSpPr>
            <p:spPr>
              <a:xfrm>
                <a:off x="9222929" y="2294466"/>
                <a:ext cx="22258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47323A6-4F51-4BE7-B791-AF187721D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929" y="2294466"/>
                <a:ext cx="2225802" cy="430887"/>
              </a:xfrm>
              <a:prstGeom prst="rect">
                <a:avLst/>
              </a:prstGeom>
              <a:blipFill>
                <a:blip r:embed="rId3"/>
                <a:stretch>
                  <a:fillRect l="-3562" t="-8451" b="-281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899C8146-AD20-44D9-9E9E-ADE2F69E2ECD}"/>
              </a:ext>
            </a:extLst>
          </p:cNvPr>
          <p:cNvSpPr txBox="1"/>
          <p:nvPr/>
        </p:nvSpPr>
        <p:spPr>
          <a:xfrm>
            <a:off x="9222929" y="2766103"/>
            <a:ext cx="1343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91">
            <a:extLst>
              <a:ext uri="{FF2B5EF4-FFF2-40B4-BE49-F238E27FC236}">
                <a16:creationId xmlns:a16="http://schemas.microsoft.com/office/drawing/2014/main" id="{AA3FC09F-4604-45B6-ADA6-97522D9239B6}"/>
              </a:ext>
            </a:extLst>
          </p:cNvPr>
          <p:cNvSpPr/>
          <p:nvPr/>
        </p:nvSpPr>
        <p:spPr>
          <a:xfrm flipH="1">
            <a:off x="2457308" y="251001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Oval 192">
            <a:extLst>
              <a:ext uri="{FF2B5EF4-FFF2-40B4-BE49-F238E27FC236}">
                <a16:creationId xmlns:a16="http://schemas.microsoft.com/office/drawing/2014/main" id="{1189F5B7-43D1-4A4C-A89E-D3C2DD1CEA43}"/>
              </a:ext>
            </a:extLst>
          </p:cNvPr>
          <p:cNvSpPr/>
          <p:nvPr/>
        </p:nvSpPr>
        <p:spPr>
          <a:xfrm flipH="1">
            <a:off x="2861387" y="273024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Oval 193">
            <a:extLst>
              <a:ext uri="{FF2B5EF4-FFF2-40B4-BE49-F238E27FC236}">
                <a16:creationId xmlns:a16="http://schemas.microsoft.com/office/drawing/2014/main" id="{A6A3BA6A-1752-4605-BDCF-AD2A838AE373}"/>
              </a:ext>
            </a:extLst>
          </p:cNvPr>
          <p:cNvSpPr/>
          <p:nvPr/>
        </p:nvSpPr>
        <p:spPr>
          <a:xfrm flipH="1">
            <a:off x="2190267" y="298575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Oval 194">
            <a:extLst>
              <a:ext uri="{FF2B5EF4-FFF2-40B4-BE49-F238E27FC236}">
                <a16:creationId xmlns:a16="http://schemas.microsoft.com/office/drawing/2014/main" id="{C0AE0B9C-6E5D-48B2-89AE-06C1C5B8B264}"/>
              </a:ext>
            </a:extLst>
          </p:cNvPr>
          <p:cNvSpPr/>
          <p:nvPr/>
        </p:nvSpPr>
        <p:spPr>
          <a:xfrm flipH="1">
            <a:off x="2689977" y="364012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Oval 195">
            <a:extLst>
              <a:ext uri="{FF2B5EF4-FFF2-40B4-BE49-F238E27FC236}">
                <a16:creationId xmlns:a16="http://schemas.microsoft.com/office/drawing/2014/main" id="{8E5591DA-CBE3-4435-8AF1-FF4B8051BE87}"/>
              </a:ext>
            </a:extLst>
          </p:cNvPr>
          <p:cNvSpPr/>
          <p:nvPr/>
        </p:nvSpPr>
        <p:spPr>
          <a:xfrm flipH="1">
            <a:off x="3121852" y="364012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Oval 196">
            <a:extLst>
              <a:ext uri="{FF2B5EF4-FFF2-40B4-BE49-F238E27FC236}">
                <a16:creationId xmlns:a16="http://schemas.microsoft.com/office/drawing/2014/main" id="{9B14FF20-EDD9-4E42-BB31-CEAD2FCAF420}"/>
              </a:ext>
            </a:extLst>
          </p:cNvPr>
          <p:cNvSpPr/>
          <p:nvPr/>
        </p:nvSpPr>
        <p:spPr>
          <a:xfrm flipH="1">
            <a:off x="2287077" y="359171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Oval 197">
            <a:extLst>
              <a:ext uri="{FF2B5EF4-FFF2-40B4-BE49-F238E27FC236}">
                <a16:creationId xmlns:a16="http://schemas.microsoft.com/office/drawing/2014/main" id="{9A0EC0EC-9B5A-4750-9E86-7CA825A1CAD8}"/>
              </a:ext>
            </a:extLst>
          </p:cNvPr>
          <p:cNvSpPr/>
          <p:nvPr/>
        </p:nvSpPr>
        <p:spPr>
          <a:xfrm flipH="1">
            <a:off x="2629647" y="293734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Oval 198">
            <a:extLst>
              <a:ext uri="{FF2B5EF4-FFF2-40B4-BE49-F238E27FC236}">
                <a16:creationId xmlns:a16="http://schemas.microsoft.com/office/drawing/2014/main" id="{E484FFF9-D4C3-4051-BBC1-C6F60084D1FD}"/>
              </a:ext>
            </a:extLst>
          </p:cNvPr>
          <p:cNvSpPr/>
          <p:nvPr/>
        </p:nvSpPr>
        <p:spPr>
          <a:xfrm flipH="1">
            <a:off x="2593167" y="397158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Oval 199">
            <a:extLst>
              <a:ext uri="{FF2B5EF4-FFF2-40B4-BE49-F238E27FC236}">
                <a16:creationId xmlns:a16="http://schemas.microsoft.com/office/drawing/2014/main" id="{0818A795-F6A8-40B9-A318-56CAC241E0E0}"/>
              </a:ext>
            </a:extLst>
          </p:cNvPr>
          <p:cNvSpPr/>
          <p:nvPr/>
        </p:nvSpPr>
        <p:spPr>
          <a:xfrm flipH="1">
            <a:off x="3221467" y="332587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Oval 200">
            <a:extLst>
              <a:ext uri="{FF2B5EF4-FFF2-40B4-BE49-F238E27FC236}">
                <a16:creationId xmlns:a16="http://schemas.microsoft.com/office/drawing/2014/main" id="{01931D9E-62B9-4B47-A913-EBA21C975195}"/>
              </a:ext>
            </a:extLst>
          </p:cNvPr>
          <p:cNvSpPr/>
          <p:nvPr/>
        </p:nvSpPr>
        <p:spPr>
          <a:xfrm flipH="1">
            <a:off x="3170257" y="297057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Oval 205">
            <a:extLst>
              <a:ext uri="{FF2B5EF4-FFF2-40B4-BE49-F238E27FC236}">
                <a16:creationId xmlns:a16="http://schemas.microsoft.com/office/drawing/2014/main" id="{1BD34325-FC6F-4B7D-B09C-A2A646350F85}"/>
              </a:ext>
            </a:extLst>
          </p:cNvPr>
          <p:cNvSpPr/>
          <p:nvPr/>
        </p:nvSpPr>
        <p:spPr>
          <a:xfrm flipH="1">
            <a:off x="1701825" y="252850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Oval 206">
            <a:extLst>
              <a:ext uri="{FF2B5EF4-FFF2-40B4-BE49-F238E27FC236}">
                <a16:creationId xmlns:a16="http://schemas.microsoft.com/office/drawing/2014/main" id="{657D072C-EB79-4012-8DB2-11E78CC28FF9}"/>
              </a:ext>
            </a:extLst>
          </p:cNvPr>
          <p:cNvSpPr/>
          <p:nvPr/>
        </p:nvSpPr>
        <p:spPr>
          <a:xfrm flipH="1">
            <a:off x="1439453" y="327747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Oval 207">
            <a:extLst>
              <a:ext uri="{FF2B5EF4-FFF2-40B4-BE49-F238E27FC236}">
                <a16:creationId xmlns:a16="http://schemas.microsoft.com/office/drawing/2014/main" id="{231B446E-4ACF-4AC9-99E5-D330A2B4EEE0}"/>
              </a:ext>
            </a:extLst>
          </p:cNvPr>
          <p:cNvSpPr/>
          <p:nvPr/>
        </p:nvSpPr>
        <p:spPr>
          <a:xfrm flipH="1">
            <a:off x="1509585" y="368852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Oval 208">
            <a:extLst>
              <a:ext uri="{FF2B5EF4-FFF2-40B4-BE49-F238E27FC236}">
                <a16:creationId xmlns:a16="http://schemas.microsoft.com/office/drawing/2014/main" id="{32D3D301-6DC2-4D51-A1CA-01475751152D}"/>
              </a:ext>
            </a:extLst>
          </p:cNvPr>
          <p:cNvSpPr/>
          <p:nvPr/>
        </p:nvSpPr>
        <p:spPr>
          <a:xfrm flipH="1">
            <a:off x="1456569" y="282705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Oval 209">
            <a:extLst>
              <a:ext uri="{FF2B5EF4-FFF2-40B4-BE49-F238E27FC236}">
                <a16:creationId xmlns:a16="http://schemas.microsoft.com/office/drawing/2014/main" id="{5CA6C90C-1039-4ADA-8AC7-5CFDD7D02EFE}"/>
              </a:ext>
            </a:extLst>
          </p:cNvPr>
          <p:cNvSpPr/>
          <p:nvPr/>
        </p:nvSpPr>
        <p:spPr>
          <a:xfrm flipH="1">
            <a:off x="2638176" y="329176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Oval 210">
            <a:extLst>
              <a:ext uri="{FF2B5EF4-FFF2-40B4-BE49-F238E27FC236}">
                <a16:creationId xmlns:a16="http://schemas.microsoft.com/office/drawing/2014/main" id="{4BAC64F6-85DD-4BEE-B540-351326A3AE5A}"/>
              </a:ext>
            </a:extLst>
          </p:cNvPr>
          <p:cNvSpPr/>
          <p:nvPr/>
        </p:nvSpPr>
        <p:spPr>
          <a:xfrm flipH="1">
            <a:off x="2775752" y="246875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Oval 211">
            <a:extLst>
              <a:ext uri="{FF2B5EF4-FFF2-40B4-BE49-F238E27FC236}">
                <a16:creationId xmlns:a16="http://schemas.microsoft.com/office/drawing/2014/main" id="{1D61C9E5-8057-4CE2-B7BE-8F4A30A44A82}"/>
              </a:ext>
            </a:extLst>
          </p:cNvPr>
          <p:cNvSpPr/>
          <p:nvPr/>
        </p:nvSpPr>
        <p:spPr>
          <a:xfrm flipH="1">
            <a:off x="2229400" y="268907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Oval 212">
            <a:extLst>
              <a:ext uri="{FF2B5EF4-FFF2-40B4-BE49-F238E27FC236}">
                <a16:creationId xmlns:a16="http://schemas.microsoft.com/office/drawing/2014/main" id="{67432C33-13AF-4FF7-B551-35F5ED746C59}"/>
              </a:ext>
            </a:extLst>
          </p:cNvPr>
          <p:cNvSpPr/>
          <p:nvPr/>
        </p:nvSpPr>
        <p:spPr>
          <a:xfrm flipH="1">
            <a:off x="2031777" y="344850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2" name="Straight Connector 214">
            <a:extLst>
              <a:ext uri="{FF2B5EF4-FFF2-40B4-BE49-F238E27FC236}">
                <a16:creationId xmlns:a16="http://schemas.microsoft.com/office/drawing/2014/main" id="{1602A7B3-CFF9-4709-B6DD-49A8CDD41BB2}"/>
              </a:ext>
            </a:extLst>
          </p:cNvPr>
          <p:cNvCxnSpPr>
            <a:cxnSpLocks/>
          </p:cNvCxnSpPr>
          <p:nvPr/>
        </p:nvCxnSpPr>
        <p:spPr>
          <a:xfrm flipH="1" flipV="1">
            <a:off x="1224829" y="3018976"/>
            <a:ext cx="1052815" cy="2584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17">
            <a:extLst>
              <a:ext uri="{FF2B5EF4-FFF2-40B4-BE49-F238E27FC236}">
                <a16:creationId xmlns:a16="http://schemas.microsoft.com/office/drawing/2014/main" id="{3D82BBF6-6176-4CE3-AD9D-BD1E182DD70D}"/>
              </a:ext>
            </a:extLst>
          </p:cNvPr>
          <p:cNvSpPr/>
          <p:nvPr/>
        </p:nvSpPr>
        <p:spPr>
          <a:xfrm>
            <a:off x="2228839" y="3217535"/>
            <a:ext cx="116476" cy="10834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TextBox 218">
            <a:extLst>
              <a:ext uri="{FF2B5EF4-FFF2-40B4-BE49-F238E27FC236}">
                <a16:creationId xmlns:a16="http://schemas.microsoft.com/office/drawing/2014/main" id="{C315996E-1520-42A8-BBD2-549A36FBA7D6}"/>
              </a:ext>
            </a:extLst>
          </p:cNvPr>
          <p:cNvSpPr txBox="1"/>
          <p:nvPr/>
        </p:nvSpPr>
        <p:spPr>
          <a:xfrm rot="823024">
            <a:off x="1602808" y="2834309"/>
            <a:ext cx="2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219">
            <a:extLst>
              <a:ext uri="{FF2B5EF4-FFF2-40B4-BE49-F238E27FC236}">
                <a16:creationId xmlns:a16="http://schemas.microsoft.com/office/drawing/2014/main" id="{CED5B6B3-21B2-456B-BE1C-4B21CCA46C1F}"/>
              </a:ext>
            </a:extLst>
          </p:cNvPr>
          <p:cNvSpPr/>
          <p:nvPr/>
        </p:nvSpPr>
        <p:spPr>
          <a:xfrm flipH="1">
            <a:off x="2127225" y="411694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Oval 221">
            <a:extLst>
              <a:ext uri="{FF2B5EF4-FFF2-40B4-BE49-F238E27FC236}">
                <a16:creationId xmlns:a16="http://schemas.microsoft.com/office/drawing/2014/main" id="{BE004168-2476-4560-A03C-CD56CAB08FC1}"/>
              </a:ext>
            </a:extLst>
          </p:cNvPr>
          <p:cNvSpPr/>
          <p:nvPr/>
        </p:nvSpPr>
        <p:spPr>
          <a:xfrm flipH="1">
            <a:off x="2909792" y="387477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Oval 222">
            <a:extLst>
              <a:ext uri="{FF2B5EF4-FFF2-40B4-BE49-F238E27FC236}">
                <a16:creationId xmlns:a16="http://schemas.microsoft.com/office/drawing/2014/main" id="{C5016299-4657-4082-B2E7-700B541619A4}"/>
              </a:ext>
            </a:extLst>
          </p:cNvPr>
          <p:cNvSpPr/>
          <p:nvPr/>
        </p:nvSpPr>
        <p:spPr>
          <a:xfrm flipH="1">
            <a:off x="2184827" y="3825230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633FC732-DFB0-45B7-BF9F-D8299A59FB18}"/>
              </a:ext>
            </a:extLst>
          </p:cNvPr>
          <p:cNvSpPr txBox="1"/>
          <p:nvPr/>
        </p:nvSpPr>
        <p:spPr>
          <a:xfrm>
            <a:off x="2297837" y="3053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461FEB2-CCC5-4AD4-B06D-06A2A7245479}"/>
                  </a:ext>
                </a:extLst>
              </p:cNvPr>
              <p:cNvSpPr/>
              <p:nvPr/>
            </p:nvSpPr>
            <p:spPr>
              <a:xfrm>
                <a:off x="1914405" y="4363625"/>
                <a:ext cx="8421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461FEB2-CCC5-4AD4-B06D-06A2A7245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405" y="4363625"/>
                <a:ext cx="842154" cy="430887"/>
              </a:xfrm>
              <a:prstGeom prst="rect">
                <a:avLst/>
              </a:prstGeom>
              <a:blipFill>
                <a:blip r:embed="rId4"/>
                <a:stretch>
                  <a:fillRect r="-725" b="-154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3">
                <a:extLst>
                  <a:ext uri="{FF2B5EF4-FFF2-40B4-BE49-F238E27FC236}">
                    <a16:creationId xmlns:a16="http://schemas.microsoft.com/office/drawing/2014/main" id="{FB8C945F-257E-4057-8909-A1D825DC156A}"/>
                  </a:ext>
                </a:extLst>
              </p:cNvPr>
              <p:cNvSpPr txBox="1"/>
              <p:nvPr/>
            </p:nvSpPr>
            <p:spPr>
              <a:xfrm>
                <a:off x="4816273" y="3523196"/>
                <a:ext cx="4884863" cy="896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altLang="zh-H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HK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𝑑𝑖𝑠𝑡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HK" sz="2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𝐩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2" name="TextBox 33">
                <a:extLst>
                  <a:ext uri="{FF2B5EF4-FFF2-40B4-BE49-F238E27FC236}">
                    <a16:creationId xmlns:a16="http://schemas.microsoft.com/office/drawing/2014/main" id="{FB8C945F-257E-4057-8909-A1D825DC1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73" y="3523196"/>
                <a:ext cx="4884863" cy="896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內容版面配置區 2">
                <a:extLst>
                  <a:ext uri="{FF2B5EF4-FFF2-40B4-BE49-F238E27FC236}">
                    <a16:creationId xmlns:a16="http://schemas.microsoft.com/office/drawing/2014/main" id="{49F5EF6E-5DF7-4191-8F56-B110D2CB4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991613"/>
                <a:ext cx="10856053" cy="1778487"/>
              </a:xfrm>
            </p:spPr>
            <p:txBody>
              <a:bodyPr>
                <a:norm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Many tree structures are available to improve the practical efficiency 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Cannot reduce the worst-case time complexity (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→∞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 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內容版面配置區 2">
                <a:extLst>
                  <a:ext uri="{FF2B5EF4-FFF2-40B4-BE49-F238E27FC236}">
                    <a16:creationId xmlns:a16="http://schemas.microsoft.com/office/drawing/2014/main" id="{49F5EF6E-5DF7-4191-8F56-B110D2CB4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991613"/>
                <a:ext cx="10856053" cy="1778487"/>
              </a:xfrm>
              <a:blipFill>
                <a:blip r:embed="rId6"/>
                <a:stretch>
                  <a:fillRect l="-1011" t="-650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49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7A6253-CDD4-406E-87B2-ED6925F6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Solution: SLAM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DD3166-6EC5-4132-9E47-11871E44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432158"/>
            <a:ext cx="11610975" cy="2114550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EAB5174-2DDD-44E8-AB14-2140E1B0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6755"/>
            <a:ext cx="10931554" cy="2827397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work for generating a single KDV that can: 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worst-case time complexity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 the same space complexity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Achieve one to two-order-of-magnitude speedup for supporting KDV, using large-scale datasets 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5E90A41-DBA9-4DD7-B7F5-BC865793C793}"/>
              </a:ext>
            </a:extLst>
          </p:cNvPr>
          <p:cNvSpPr txBox="1"/>
          <p:nvPr/>
        </p:nvSpPr>
        <p:spPr>
          <a:xfrm>
            <a:off x="0" y="631227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 Tsz Nam Chan, Leong Hou U, Byron Choi, </a:t>
            </a:r>
            <a:r>
              <a:rPr lang="en-US" altLang="zh-H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Xu: “SLAM: Efficient Sweep Line Algorithms for Kernel Density Visualization” SIGMOD 2022, pages 2120-2134.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0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9C30FC-2034-4D5A-BE45-BC09E8F7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Ideas of SLAM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8E6EFF-8B40-45BC-9CB2-72240B4D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6" y="1817236"/>
            <a:ext cx="5495488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1: two consecutive pixels can share many data points (white circles) in the range set.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89">
            <a:extLst>
              <a:ext uri="{FF2B5EF4-FFF2-40B4-BE49-F238E27FC236}">
                <a16:creationId xmlns:a16="http://schemas.microsoft.com/office/drawing/2014/main" id="{100E3D98-A332-4C6F-BF75-1EBF6877BE47}"/>
              </a:ext>
            </a:extLst>
          </p:cNvPr>
          <p:cNvSpPr/>
          <p:nvPr/>
        </p:nvSpPr>
        <p:spPr>
          <a:xfrm>
            <a:off x="2170110" y="3248677"/>
            <a:ext cx="2172748" cy="2172748"/>
          </a:xfrm>
          <a:prstGeom prst="ellipse">
            <a:avLst/>
          </a:prstGeom>
          <a:noFill/>
          <a:ln w="2857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190">
            <a:extLst>
              <a:ext uri="{FF2B5EF4-FFF2-40B4-BE49-F238E27FC236}">
                <a16:creationId xmlns:a16="http://schemas.microsoft.com/office/drawing/2014/main" id="{DE8F839E-4E6B-42EE-89E6-073E13A539F7}"/>
              </a:ext>
            </a:extLst>
          </p:cNvPr>
          <p:cNvSpPr/>
          <p:nvPr/>
        </p:nvSpPr>
        <p:spPr>
          <a:xfrm>
            <a:off x="3198246" y="4280880"/>
            <a:ext cx="116476" cy="108342"/>
          </a:xfrm>
          <a:prstGeom prst="rect">
            <a:avLst/>
          </a:prstGeom>
          <a:solidFill>
            <a:srgbClr val="0000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Oval 191">
            <a:extLst>
              <a:ext uri="{FF2B5EF4-FFF2-40B4-BE49-F238E27FC236}">
                <a16:creationId xmlns:a16="http://schemas.microsoft.com/office/drawing/2014/main" id="{DF8B7B5F-9464-41D2-A3C9-B1D5B1067120}"/>
              </a:ext>
            </a:extLst>
          </p:cNvPr>
          <p:cNvSpPr/>
          <p:nvPr/>
        </p:nvSpPr>
        <p:spPr>
          <a:xfrm flipH="1">
            <a:off x="2755595" y="357335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Oval 192">
            <a:extLst>
              <a:ext uri="{FF2B5EF4-FFF2-40B4-BE49-F238E27FC236}">
                <a16:creationId xmlns:a16="http://schemas.microsoft.com/office/drawing/2014/main" id="{F3BC6E37-FB2A-4EBF-BD7F-F61CEF1A504A}"/>
              </a:ext>
            </a:extLst>
          </p:cNvPr>
          <p:cNvSpPr/>
          <p:nvPr/>
        </p:nvSpPr>
        <p:spPr>
          <a:xfrm flipH="1">
            <a:off x="3159674" y="3793590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Oval 193">
            <a:extLst>
              <a:ext uri="{FF2B5EF4-FFF2-40B4-BE49-F238E27FC236}">
                <a16:creationId xmlns:a16="http://schemas.microsoft.com/office/drawing/2014/main" id="{4A0A8EE9-BC67-4989-8774-10078C4DA976}"/>
              </a:ext>
            </a:extLst>
          </p:cNvPr>
          <p:cNvSpPr/>
          <p:nvPr/>
        </p:nvSpPr>
        <p:spPr>
          <a:xfrm flipH="1">
            <a:off x="2488554" y="404909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Oval 194">
            <a:extLst>
              <a:ext uri="{FF2B5EF4-FFF2-40B4-BE49-F238E27FC236}">
                <a16:creationId xmlns:a16="http://schemas.microsoft.com/office/drawing/2014/main" id="{E00458B2-6302-419F-8901-5874511E6FB0}"/>
              </a:ext>
            </a:extLst>
          </p:cNvPr>
          <p:cNvSpPr/>
          <p:nvPr/>
        </p:nvSpPr>
        <p:spPr>
          <a:xfrm flipH="1">
            <a:off x="2988264" y="47034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Oval 195">
            <a:extLst>
              <a:ext uri="{FF2B5EF4-FFF2-40B4-BE49-F238E27FC236}">
                <a16:creationId xmlns:a16="http://schemas.microsoft.com/office/drawing/2014/main" id="{B47C1918-2786-4D9C-B572-32AAA1BFABAA}"/>
              </a:ext>
            </a:extLst>
          </p:cNvPr>
          <p:cNvSpPr/>
          <p:nvPr/>
        </p:nvSpPr>
        <p:spPr>
          <a:xfrm flipH="1">
            <a:off x="3420139" y="47034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Oval 196">
            <a:extLst>
              <a:ext uri="{FF2B5EF4-FFF2-40B4-BE49-F238E27FC236}">
                <a16:creationId xmlns:a16="http://schemas.microsoft.com/office/drawing/2014/main" id="{02B7B886-CBAF-4062-A512-A4E58C8D2057}"/>
              </a:ext>
            </a:extLst>
          </p:cNvPr>
          <p:cNvSpPr/>
          <p:nvPr/>
        </p:nvSpPr>
        <p:spPr>
          <a:xfrm flipH="1">
            <a:off x="2585364" y="465506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Oval 197">
            <a:extLst>
              <a:ext uri="{FF2B5EF4-FFF2-40B4-BE49-F238E27FC236}">
                <a16:creationId xmlns:a16="http://schemas.microsoft.com/office/drawing/2014/main" id="{5B05A48D-E5ED-4F51-A475-9D718FD2EDFA}"/>
              </a:ext>
            </a:extLst>
          </p:cNvPr>
          <p:cNvSpPr/>
          <p:nvPr/>
        </p:nvSpPr>
        <p:spPr>
          <a:xfrm flipH="1">
            <a:off x="2927934" y="400069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Oval 198">
            <a:extLst>
              <a:ext uri="{FF2B5EF4-FFF2-40B4-BE49-F238E27FC236}">
                <a16:creationId xmlns:a16="http://schemas.microsoft.com/office/drawing/2014/main" id="{0A3AC2DF-4D1A-4BEA-AD46-B5BA2DBF395E}"/>
              </a:ext>
            </a:extLst>
          </p:cNvPr>
          <p:cNvSpPr/>
          <p:nvPr/>
        </p:nvSpPr>
        <p:spPr>
          <a:xfrm flipH="1">
            <a:off x="2891454" y="503493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Oval 199">
            <a:extLst>
              <a:ext uri="{FF2B5EF4-FFF2-40B4-BE49-F238E27FC236}">
                <a16:creationId xmlns:a16="http://schemas.microsoft.com/office/drawing/2014/main" id="{BD65BBF0-C908-4EF9-9633-5B1F04062D26}"/>
              </a:ext>
            </a:extLst>
          </p:cNvPr>
          <p:cNvSpPr/>
          <p:nvPr/>
        </p:nvSpPr>
        <p:spPr>
          <a:xfrm flipH="1">
            <a:off x="3519754" y="438922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Oval 200">
            <a:extLst>
              <a:ext uri="{FF2B5EF4-FFF2-40B4-BE49-F238E27FC236}">
                <a16:creationId xmlns:a16="http://schemas.microsoft.com/office/drawing/2014/main" id="{C77D7F5B-10EA-4910-B4B6-438A09F5BDFB}"/>
              </a:ext>
            </a:extLst>
          </p:cNvPr>
          <p:cNvSpPr/>
          <p:nvPr/>
        </p:nvSpPr>
        <p:spPr>
          <a:xfrm flipH="1">
            <a:off x="3468544" y="403391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Oval 201">
            <a:extLst>
              <a:ext uri="{FF2B5EF4-FFF2-40B4-BE49-F238E27FC236}">
                <a16:creationId xmlns:a16="http://schemas.microsoft.com/office/drawing/2014/main" id="{FB2DB6AA-4E3B-4186-A013-8A9230FA43F2}"/>
              </a:ext>
            </a:extLst>
          </p:cNvPr>
          <p:cNvSpPr/>
          <p:nvPr/>
        </p:nvSpPr>
        <p:spPr>
          <a:xfrm flipH="1">
            <a:off x="3420139" y="3405424"/>
            <a:ext cx="96810" cy="9681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Oval 202">
            <a:extLst>
              <a:ext uri="{FF2B5EF4-FFF2-40B4-BE49-F238E27FC236}">
                <a16:creationId xmlns:a16="http://schemas.microsoft.com/office/drawing/2014/main" id="{F19DBA0A-398E-45E4-B98B-C8156EC52A58}"/>
              </a:ext>
            </a:extLst>
          </p:cNvPr>
          <p:cNvSpPr/>
          <p:nvPr/>
        </p:nvSpPr>
        <p:spPr>
          <a:xfrm flipH="1">
            <a:off x="3987234" y="4006104"/>
            <a:ext cx="96810" cy="9681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Oval 203">
            <a:extLst>
              <a:ext uri="{FF2B5EF4-FFF2-40B4-BE49-F238E27FC236}">
                <a16:creationId xmlns:a16="http://schemas.microsoft.com/office/drawing/2014/main" id="{9643E04F-08B3-46C6-A25C-9EFDE61BE0B2}"/>
              </a:ext>
            </a:extLst>
          </p:cNvPr>
          <p:cNvSpPr/>
          <p:nvPr/>
        </p:nvSpPr>
        <p:spPr>
          <a:xfrm flipH="1">
            <a:off x="3586853" y="5126996"/>
            <a:ext cx="96810" cy="9681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Oval 205">
            <a:extLst>
              <a:ext uri="{FF2B5EF4-FFF2-40B4-BE49-F238E27FC236}">
                <a16:creationId xmlns:a16="http://schemas.microsoft.com/office/drawing/2014/main" id="{48F1401A-2A68-4F2F-AEB4-4F018A844A3B}"/>
              </a:ext>
            </a:extLst>
          </p:cNvPr>
          <p:cNvSpPr/>
          <p:nvPr/>
        </p:nvSpPr>
        <p:spPr>
          <a:xfrm flipH="1">
            <a:off x="2000112" y="3591848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Oval 206">
            <a:extLst>
              <a:ext uri="{FF2B5EF4-FFF2-40B4-BE49-F238E27FC236}">
                <a16:creationId xmlns:a16="http://schemas.microsoft.com/office/drawing/2014/main" id="{84FE15A3-A8D1-424F-A135-4F4F6C2F1596}"/>
              </a:ext>
            </a:extLst>
          </p:cNvPr>
          <p:cNvSpPr/>
          <p:nvPr/>
        </p:nvSpPr>
        <p:spPr>
          <a:xfrm flipH="1">
            <a:off x="1737740" y="4340817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Oval 207">
            <a:extLst>
              <a:ext uri="{FF2B5EF4-FFF2-40B4-BE49-F238E27FC236}">
                <a16:creationId xmlns:a16="http://schemas.microsoft.com/office/drawing/2014/main" id="{FD63900B-AD63-4532-91EC-9555258C1040}"/>
              </a:ext>
            </a:extLst>
          </p:cNvPr>
          <p:cNvSpPr/>
          <p:nvPr/>
        </p:nvSpPr>
        <p:spPr>
          <a:xfrm flipH="1">
            <a:off x="1807872" y="4751873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Oval 208">
            <a:extLst>
              <a:ext uri="{FF2B5EF4-FFF2-40B4-BE49-F238E27FC236}">
                <a16:creationId xmlns:a16="http://schemas.microsoft.com/office/drawing/2014/main" id="{2FAF5F49-0037-483E-A10F-B9136D589961}"/>
              </a:ext>
            </a:extLst>
          </p:cNvPr>
          <p:cNvSpPr/>
          <p:nvPr/>
        </p:nvSpPr>
        <p:spPr>
          <a:xfrm flipH="1">
            <a:off x="1754856" y="3890400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Oval 209">
            <a:extLst>
              <a:ext uri="{FF2B5EF4-FFF2-40B4-BE49-F238E27FC236}">
                <a16:creationId xmlns:a16="http://schemas.microsoft.com/office/drawing/2014/main" id="{360E99BB-DFCA-4900-8564-0137BF38AA22}"/>
              </a:ext>
            </a:extLst>
          </p:cNvPr>
          <p:cNvSpPr/>
          <p:nvPr/>
        </p:nvSpPr>
        <p:spPr>
          <a:xfrm flipH="1">
            <a:off x="2936463" y="435510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Oval 210">
            <a:extLst>
              <a:ext uri="{FF2B5EF4-FFF2-40B4-BE49-F238E27FC236}">
                <a16:creationId xmlns:a16="http://schemas.microsoft.com/office/drawing/2014/main" id="{ADCE7106-1859-45A5-BE0C-592B95FE636B}"/>
              </a:ext>
            </a:extLst>
          </p:cNvPr>
          <p:cNvSpPr/>
          <p:nvPr/>
        </p:nvSpPr>
        <p:spPr>
          <a:xfrm flipH="1">
            <a:off x="3074039" y="353210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Oval 211">
            <a:extLst>
              <a:ext uri="{FF2B5EF4-FFF2-40B4-BE49-F238E27FC236}">
                <a16:creationId xmlns:a16="http://schemas.microsoft.com/office/drawing/2014/main" id="{1ACEA8F6-BCB0-4643-B747-59DAFC0C1BE2}"/>
              </a:ext>
            </a:extLst>
          </p:cNvPr>
          <p:cNvSpPr/>
          <p:nvPr/>
        </p:nvSpPr>
        <p:spPr>
          <a:xfrm flipH="1">
            <a:off x="2527687" y="375242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Oval 212">
            <a:extLst>
              <a:ext uri="{FF2B5EF4-FFF2-40B4-BE49-F238E27FC236}">
                <a16:creationId xmlns:a16="http://schemas.microsoft.com/office/drawing/2014/main" id="{9C8ADA83-E681-4AA6-911A-E7EA34802DD0}"/>
              </a:ext>
            </a:extLst>
          </p:cNvPr>
          <p:cNvSpPr/>
          <p:nvPr/>
        </p:nvSpPr>
        <p:spPr>
          <a:xfrm flipH="1">
            <a:off x="2330064" y="451185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7" name="Straight Connector 214">
            <a:extLst>
              <a:ext uri="{FF2B5EF4-FFF2-40B4-BE49-F238E27FC236}">
                <a16:creationId xmlns:a16="http://schemas.microsoft.com/office/drawing/2014/main" id="{D481A0C2-786B-4FAA-BC3E-DB1675B7283D}"/>
              </a:ext>
            </a:extLst>
          </p:cNvPr>
          <p:cNvCxnSpPr>
            <a:cxnSpLocks/>
          </p:cNvCxnSpPr>
          <p:nvPr/>
        </p:nvCxnSpPr>
        <p:spPr>
          <a:xfrm flipH="1" flipV="1">
            <a:off x="1523116" y="4082321"/>
            <a:ext cx="1052815" cy="2584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17">
            <a:extLst>
              <a:ext uri="{FF2B5EF4-FFF2-40B4-BE49-F238E27FC236}">
                <a16:creationId xmlns:a16="http://schemas.microsoft.com/office/drawing/2014/main" id="{06BB4366-50D2-4EAD-A188-52AF756A2970}"/>
              </a:ext>
            </a:extLst>
          </p:cNvPr>
          <p:cNvSpPr/>
          <p:nvPr/>
        </p:nvSpPr>
        <p:spPr>
          <a:xfrm>
            <a:off x="2527126" y="4280880"/>
            <a:ext cx="116476" cy="10834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TextBox 218">
            <a:extLst>
              <a:ext uri="{FF2B5EF4-FFF2-40B4-BE49-F238E27FC236}">
                <a16:creationId xmlns:a16="http://schemas.microsoft.com/office/drawing/2014/main" id="{E36E6440-A032-428F-8C51-290FA368EED2}"/>
              </a:ext>
            </a:extLst>
          </p:cNvPr>
          <p:cNvSpPr txBox="1"/>
          <p:nvPr/>
        </p:nvSpPr>
        <p:spPr>
          <a:xfrm rot="823024">
            <a:off x="1901095" y="3897654"/>
            <a:ext cx="2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19">
            <a:extLst>
              <a:ext uri="{FF2B5EF4-FFF2-40B4-BE49-F238E27FC236}">
                <a16:creationId xmlns:a16="http://schemas.microsoft.com/office/drawing/2014/main" id="{B7D05623-FB55-414D-9497-7F9270552717}"/>
              </a:ext>
            </a:extLst>
          </p:cNvPr>
          <p:cNvSpPr/>
          <p:nvPr/>
        </p:nvSpPr>
        <p:spPr>
          <a:xfrm flipH="1">
            <a:off x="2425512" y="5180294"/>
            <a:ext cx="96810" cy="9681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Oval 187">
            <a:extLst>
              <a:ext uri="{FF2B5EF4-FFF2-40B4-BE49-F238E27FC236}">
                <a16:creationId xmlns:a16="http://schemas.microsoft.com/office/drawing/2014/main" id="{9D119EA4-68DE-4B0A-A66B-348C10EEDBC9}"/>
              </a:ext>
            </a:extLst>
          </p:cNvPr>
          <p:cNvSpPr/>
          <p:nvPr/>
        </p:nvSpPr>
        <p:spPr>
          <a:xfrm>
            <a:off x="1498990" y="3248677"/>
            <a:ext cx="2172748" cy="217274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Oval 221">
            <a:extLst>
              <a:ext uri="{FF2B5EF4-FFF2-40B4-BE49-F238E27FC236}">
                <a16:creationId xmlns:a16="http://schemas.microsoft.com/office/drawing/2014/main" id="{062FF9C4-0F7A-4D31-BB0B-C5A3E406FEDF}"/>
              </a:ext>
            </a:extLst>
          </p:cNvPr>
          <p:cNvSpPr/>
          <p:nvPr/>
        </p:nvSpPr>
        <p:spPr>
          <a:xfrm flipH="1">
            <a:off x="3208079" y="493812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Oval 222">
            <a:extLst>
              <a:ext uri="{FF2B5EF4-FFF2-40B4-BE49-F238E27FC236}">
                <a16:creationId xmlns:a16="http://schemas.microsoft.com/office/drawing/2014/main" id="{D28A0173-B25F-4AF5-92F0-609886198BFF}"/>
              </a:ext>
            </a:extLst>
          </p:cNvPr>
          <p:cNvSpPr/>
          <p:nvPr/>
        </p:nvSpPr>
        <p:spPr>
          <a:xfrm flipH="1">
            <a:off x="2483114" y="488857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F13B4352-2492-4055-BC6C-A1DA99AEBAF3}"/>
              </a:ext>
            </a:extLst>
          </p:cNvPr>
          <p:cNvSpPr txBox="1"/>
          <p:nvPr/>
        </p:nvSpPr>
        <p:spPr>
          <a:xfrm>
            <a:off x="2596124" y="4116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B3DC850E-76D8-47CD-B9DC-A9CAA3182434}"/>
              </a:ext>
            </a:extLst>
          </p:cNvPr>
          <p:cNvSpPr txBox="1"/>
          <p:nvPr/>
        </p:nvSpPr>
        <p:spPr>
          <a:xfrm>
            <a:off x="3255910" y="411224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b="1" dirty="0">
                <a:latin typeface="+mj-lt"/>
                <a:cs typeface="Times New Roman" panose="02020603050405020304" pitchFamily="18" charset="0"/>
              </a:rPr>
              <a:t>’</a:t>
            </a:r>
            <a:endParaRPr lang="zh-HK" altLang="en-US" b="1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內容版面配置區 2">
                <a:extLst>
                  <a:ext uri="{FF2B5EF4-FFF2-40B4-BE49-F238E27FC236}">
                    <a16:creationId xmlns:a16="http://schemas.microsoft.com/office/drawing/2014/main" id="{CEC5F22D-DE68-4269-AA22-67B64A864A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0638" y="1825024"/>
                <a:ext cx="5495488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 idea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decomposed into this expression.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內容版面配置區 2">
                <a:extLst>
                  <a:ext uri="{FF2B5EF4-FFF2-40B4-BE49-F238E27FC236}">
                    <a16:creationId xmlns:a16="http://schemas.microsoft.com/office/drawing/2014/main" id="{CEC5F22D-DE68-4269-AA22-67B64A86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38" y="1825024"/>
                <a:ext cx="5495488" cy="4351338"/>
              </a:xfrm>
              <a:prstGeom prst="rect">
                <a:avLst/>
              </a:prstGeom>
              <a:blipFill>
                <a:blip r:embed="rId2"/>
                <a:stretch>
                  <a:fillRect l="-1998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Brace 42">
            <a:extLst>
              <a:ext uri="{FF2B5EF4-FFF2-40B4-BE49-F238E27FC236}">
                <a16:creationId xmlns:a16="http://schemas.microsoft.com/office/drawing/2014/main" id="{8F4BFE37-23C9-4EC6-A2F8-637281EE3C11}"/>
              </a:ext>
            </a:extLst>
          </p:cNvPr>
          <p:cNvSpPr/>
          <p:nvPr/>
        </p:nvSpPr>
        <p:spPr>
          <a:xfrm rot="5400000">
            <a:off x="10796132" y="4456128"/>
            <a:ext cx="128482" cy="3356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452C4EC-4B24-45F7-8065-6D208E04F7FC}"/>
                  </a:ext>
                </a:extLst>
              </p:cNvPr>
              <p:cNvSpPr txBox="1"/>
              <p:nvPr/>
            </p:nvSpPr>
            <p:spPr>
              <a:xfrm>
                <a:off x="6783320" y="6018966"/>
                <a:ext cx="4840556" cy="422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efficiently maintain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K" b="1" i="0" smtClean="0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E452C4EC-4B24-45F7-8065-6D208E04F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320" y="6018966"/>
                <a:ext cx="4840556" cy="422231"/>
              </a:xfrm>
              <a:prstGeom prst="rect">
                <a:avLst/>
              </a:prstGeom>
              <a:blipFill>
                <a:blip r:embed="rId3"/>
                <a:stretch>
                  <a:fillRect l="-1134" t="-7143" b="-857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箭號: 向右 46">
            <a:extLst>
              <a:ext uri="{FF2B5EF4-FFF2-40B4-BE49-F238E27FC236}">
                <a16:creationId xmlns:a16="http://schemas.microsoft.com/office/drawing/2014/main" id="{294E667C-6854-4A90-84E1-871D9F7DD4D1}"/>
              </a:ext>
            </a:extLst>
          </p:cNvPr>
          <p:cNvSpPr/>
          <p:nvPr/>
        </p:nvSpPr>
        <p:spPr>
          <a:xfrm>
            <a:off x="2575931" y="5533143"/>
            <a:ext cx="738791" cy="396261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6EC6EBD-903D-4F53-B04B-EDFB1B439B8A}"/>
                  </a:ext>
                </a:extLst>
              </p:cNvPr>
              <p:cNvSpPr/>
              <p:nvPr/>
            </p:nvSpPr>
            <p:spPr>
              <a:xfrm>
                <a:off x="1680168" y="5305915"/>
                <a:ext cx="84215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HK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altLang="zh-HK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6EC6EBD-903D-4F53-B04B-EDFB1B439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68" y="5305915"/>
                <a:ext cx="842154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003F526-18EC-49DB-9063-E4D379EA852A}"/>
                  </a:ext>
                </a:extLst>
              </p:cNvPr>
              <p:cNvSpPr/>
              <p:nvPr/>
            </p:nvSpPr>
            <p:spPr>
              <a:xfrm>
                <a:off x="3509557" y="5300386"/>
                <a:ext cx="9142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2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HK" sz="22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HK" sz="2200" b="1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altLang="zh-HK" sz="2200" b="1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altLang="zh-HK" sz="22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sz="22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E003F526-18EC-49DB-9063-E4D379EA8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57" y="5300386"/>
                <a:ext cx="914289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>
            <a:extLst>
              <a:ext uri="{FF2B5EF4-FFF2-40B4-BE49-F238E27FC236}">
                <a16:creationId xmlns:a16="http://schemas.microsoft.com/office/drawing/2014/main" id="{9F510C91-0D88-4F5F-B63F-4680B3D04526}"/>
              </a:ext>
            </a:extLst>
          </p:cNvPr>
          <p:cNvSpPr txBox="1"/>
          <p:nvPr/>
        </p:nvSpPr>
        <p:spPr>
          <a:xfrm>
            <a:off x="122861" y="6010545"/>
            <a:ext cx="582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share computations between two consecutive pixels?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3E08428-66C7-4E7B-BA63-5F3B43159030}"/>
                  </a:ext>
                </a:extLst>
              </p:cNvPr>
              <p:cNvSpPr/>
              <p:nvPr/>
            </p:nvSpPr>
            <p:spPr>
              <a:xfrm>
                <a:off x="6162890" y="3031507"/>
                <a:ext cx="4156651" cy="817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m:rPr>
                              <m:brk m:alnAt="7"/>
                            </m:rPr>
                            <a:rPr lang="en-US" altLang="zh-HK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HK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HK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𝑑𝑖𝑠𝑡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HK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HK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𝐩</m:t>
                                  </m:r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3E08428-66C7-4E7B-BA63-5F3B43159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90" y="3031507"/>
                <a:ext cx="4156651" cy="8177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96009C9-6E5D-44A3-B986-610D1AC5ECD6}"/>
                  </a:ext>
                </a:extLst>
              </p:cNvPr>
              <p:cNvSpPr/>
              <p:nvPr/>
            </p:nvSpPr>
            <p:spPr>
              <a:xfrm>
                <a:off x="6800296" y="4022172"/>
                <a:ext cx="5118774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HK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e>
                          </m:d>
                        </m:e>
                      </m:d>
                      <m:r>
                        <a:rPr lang="en-US" altLang="zh-HK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H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HK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HK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altLang="zh-HK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HK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altLang="zh-H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HK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𝐪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96009C9-6E5D-44A3-B986-610D1AC5E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296" y="4022172"/>
                <a:ext cx="5118774" cy="5647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D2297B9-19DD-43DD-B12C-1A022C184CB6}"/>
                  </a:ext>
                </a:extLst>
              </p:cNvPr>
              <p:cNvSpPr/>
              <p:nvPr/>
            </p:nvSpPr>
            <p:spPr>
              <a:xfrm>
                <a:off x="10381124" y="4737143"/>
                <a:ext cx="806118" cy="642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HK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m:rPr>
                              <m:brk m:alnAt="7"/>
                            </m:rP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</m:e>
                      </m:nary>
                    </m:oMath>
                  </m:oMathPara>
                </a14:m>
                <a:endParaRPr lang="zh-HK" altLang="en-US" sz="1400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D2297B9-19DD-43DD-B12C-1A022C184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124" y="4737143"/>
                <a:ext cx="806118" cy="642933"/>
              </a:xfrm>
              <a:prstGeom prst="rect">
                <a:avLst/>
              </a:prstGeom>
              <a:blipFill>
                <a:blip r:embed="rId12"/>
                <a:stretch>
                  <a:fillRect l="-56818" t="-110377" r="-87879" b="-1537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E4BB6814-B624-4E73-9131-0C3005D981EF}"/>
                  </a:ext>
                </a:extLst>
              </p:cNvPr>
              <p:cNvSpPr/>
              <p:nvPr/>
            </p:nvSpPr>
            <p:spPr>
              <a:xfrm>
                <a:off x="11028206" y="4735122"/>
                <a:ext cx="1052083" cy="642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brk m:alnAt="7"/>
                            </m:rPr>
                            <a:rPr lang="en-US" altLang="zh-HK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HK" sz="1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  <m:r>
                            <m:rPr>
                              <m:brk m:alnAt="7"/>
                            </m:rPr>
                            <a:rPr lang="en-US" altLang="zh-HK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K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HK" sz="1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1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HK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HK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HK" altLang="en-US" sz="14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E4BB6814-B624-4E73-9131-0C3005D98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206" y="4735122"/>
                <a:ext cx="1052083" cy="642933"/>
              </a:xfrm>
              <a:prstGeom prst="rect">
                <a:avLst/>
              </a:prstGeom>
              <a:blipFill>
                <a:blip r:embed="rId13"/>
                <a:stretch>
                  <a:fillRect l="-42775" t="-111429" r="-67052" b="-1561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Brace 42">
            <a:extLst>
              <a:ext uri="{FF2B5EF4-FFF2-40B4-BE49-F238E27FC236}">
                <a16:creationId xmlns:a16="http://schemas.microsoft.com/office/drawing/2014/main" id="{B1C3CC9F-52AD-46B6-831E-6B9B29545465}"/>
              </a:ext>
            </a:extLst>
          </p:cNvPr>
          <p:cNvSpPr/>
          <p:nvPr/>
        </p:nvSpPr>
        <p:spPr>
          <a:xfrm rot="5400000">
            <a:off x="11419803" y="4463761"/>
            <a:ext cx="143748" cy="33566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792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0E667-4C41-47F9-998F-A3AFD0C6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Envelope for A Row of Pixels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97">
            <a:extLst>
              <a:ext uri="{FF2B5EF4-FFF2-40B4-BE49-F238E27FC236}">
                <a16:creationId xmlns:a16="http://schemas.microsoft.com/office/drawing/2014/main" id="{56D28920-19DC-4F7D-9C83-5E6D1D85801B}"/>
              </a:ext>
            </a:extLst>
          </p:cNvPr>
          <p:cNvSpPr/>
          <p:nvPr/>
        </p:nvSpPr>
        <p:spPr>
          <a:xfrm>
            <a:off x="1195109" y="3657829"/>
            <a:ext cx="1847718" cy="255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Rectangle 298">
            <a:extLst>
              <a:ext uri="{FF2B5EF4-FFF2-40B4-BE49-F238E27FC236}">
                <a16:creationId xmlns:a16="http://schemas.microsoft.com/office/drawing/2014/main" id="{BDCAC8E3-636E-4069-8133-9C3A9406F64F}"/>
              </a:ext>
            </a:extLst>
          </p:cNvPr>
          <p:cNvSpPr/>
          <p:nvPr/>
        </p:nvSpPr>
        <p:spPr>
          <a:xfrm>
            <a:off x="1195111" y="2868121"/>
            <a:ext cx="1847716" cy="15921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Rectangle 299">
            <a:extLst>
              <a:ext uri="{FF2B5EF4-FFF2-40B4-BE49-F238E27FC236}">
                <a16:creationId xmlns:a16="http://schemas.microsoft.com/office/drawing/2014/main" id="{FFBD40FC-9B70-44D5-AEF3-976ECB0B6773}"/>
              </a:ext>
            </a:extLst>
          </p:cNvPr>
          <p:cNvSpPr/>
          <p:nvPr/>
        </p:nvSpPr>
        <p:spPr>
          <a:xfrm>
            <a:off x="1347910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Rectangle 300">
            <a:extLst>
              <a:ext uri="{FF2B5EF4-FFF2-40B4-BE49-F238E27FC236}">
                <a16:creationId xmlns:a16="http://schemas.microsoft.com/office/drawing/2014/main" id="{875D0FAD-5C5B-4A81-8762-6C8597442526}"/>
              </a:ext>
            </a:extLst>
          </p:cNvPr>
          <p:cNvSpPr/>
          <p:nvPr/>
        </p:nvSpPr>
        <p:spPr>
          <a:xfrm>
            <a:off x="1708863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Rectangle 301">
            <a:extLst>
              <a:ext uri="{FF2B5EF4-FFF2-40B4-BE49-F238E27FC236}">
                <a16:creationId xmlns:a16="http://schemas.microsoft.com/office/drawing/2014/main" id="{9B8C8E7F-5866-462B-ABC2-8C9D1F6370D4}"/>
              </a:ext>
            </a:extLst>
          </p:cNvPr>
          <p:cNvSpPr/>
          <p:nvPr/>
        </p:nvSpPr>
        <p:spPr>
          <a:xfrm>
            <a:off x="1347910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Rectangle 302">
            <a:extLst>
              <a:ext uri="{FF2B5EF4-FFF2-40B4-BE49-F238E27FC236}">
                <a16:creationId xmlns:a16="http://schemas.microsoft.com/office/drawing/2014/main" id="{502B97E6-6C87-4E96-808D-44444987C25A}"/>
              </a:ext>
            </a:extLst>
          </p:cNvPr>
          <p:cNvSpPr/>
          <p:nvPr/>
        </p:nvSpPr>
        <p:spPr>
          <a:xfrm>
            <a:off x="1708863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5" name="Rectangle 303">
            <a:extLst>
              <a:ext uri="{FF2B5EF4-FFF2-40B4-BE49-F238E27FC236}">
                <a16:creationId xmlns:a16="http://schemas.microsoft.com/office/drawing/2014/main" id="{A72321CB-A2D9-4178-AECA-7C7AB612CF01}"/>
              </a:ext>
            </a:extLst>
          </p:cNvPr>
          <p:cNvSpPr/>
          <p:nvPr/>
        </p:nvSpPr>
        <p:spPr>
          <a:xfrm>
            <a:off x="1347910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6" name="Rectangle 304">
            <a:extLst>
              <a:ext uri="{FF2B5EF4-FFF2-40B4-BE49-F238E27FC236}">
                <a16:creationId xmlns:a16="http://schemas.microsoft.com/office/drawing/2014/main" id="{62AA1DA7-89E5-4834-A754-BBD30B81C956}"/>
              </a:ext>
            </a:extLst>
          </p:cNvPr>
          <p:cNvSpPr/>
          <p:nvPr/>
        </p:nvSpPr>
        <p:spPr>
          <a:xfrm>
            <a:off x="1708863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Rectangle 305">
            <a:extLst>
              <a:ext uri="{FF2B5EF4-FFF2-40B4-BE49-F238E27FC236}">
                <a16:creationId xmlns:a16="http://schemas.microsoft.com/office/drawing/2014/main" id="{329C7318-D132-47FC-8CBD-281B978F6BE1}"/>
              </a:ext>
            </a:extLst>
          </p:cNvPr>
          <p:cNvSpPr/>
          <p:nvPr/>
        </p:nvSpPr>
        <p:spPr>
          <a:xfrm>
            <a:off x="1347910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8" name="Rectangle 306">
            <a:extLst>
              <a:ext uri="{FF2B5EF4-FFF2-40B4-BE49-F238E27FC236}">
                <a16:creationId xmlns:a16="http://schemas.microsoft.com/office/drawing/2014/main" id="{EEA71278-6878-437B-AECF-EC9340D64663}"/>
              </a:ext>
            </a:extLst>
          </p:cNvPr>
          <p:cNvSpPr/>
          <p:nvPr/>
        </p:nvSpPr>
        <p:spPr>
          <a:xfrm>
            <a:off x="1708863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9" name="TextBox 307">
            <a:extLst>
              <a:ext uri="{FF2B5EF4-FFF2-40B4-BE49-F238E27FC236}">
                <a16:creationId xmlns:a16="http://schemas.microsoft.com/office/drawing/2014/main" id="{BBA84735-4AC3-4BAF-8024-9984FAC34E75}"/>
              </a:ext>
            </a:extLst>
          </p:cNvPr>
          <p:cNvSpPr txBox="1"/>
          <p:nvPr/>
        </p:nvSpPr>
        <p:spPr>
          <a:xfrm rot="5400000">
            <a:off x="1444955" y="3326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308">
            <a:extLst>
              <a:ext uri="{FF2B5EF4-FFF2-40B4-BE49-F238E27FC236}">
                <a16:creationId xmlns:a16="http://schemas.microsoft.com/office/drawing/2014/main" id="{4D30E562-28AC-48E3-8D2F-29BFA2B88657}"/>
              </a:ext>
            </a:extLst>
          </p:cNvPr>
          <p:cNvSpPr txBox="1"/>
          <p:nvPr/>
        </p:nvSpPr>
        <p:spPr>
          <a:xfrm rot="5400000">
            <a:off x="1444955" y="38589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ight Brace 309">
            <a:extLst>
              <a:ext uri="{FF2B5EF4-FFF2-40B4-BE49-F238E27FC236}">
                <a16:creationId xmlns:a16="http://schemas.microsoft.com/office/drawing/2014/main" id="{71A3CABF-7817-4BDC-96F4-47383C2B7232}"/>
              </a:ext>
            </a:extLst>
          </p:cNvPr>
          <p:cNvSpPr/>
          <p:nvPr/>
        </p:nvSpPr>
        <p:spPr>
          <a:xfrm rot="16200000">
            <a:off x="2079525" y="2085635"/>
            <a:ext cx="70892" cy="145182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10">
            <a:extLst>
              <a:ext uri="{FF2B5EF4-FFF2-40B4-BE49-F238E27FC236}">
                <a16:creationId xmlns:a16="http://schemas.microsoft.com/office/drawing/2014/main" id="{F3B12880-2CE9-4EAA-8B8B-1632CB46D727}"/>
              </a:ext>
            </a:extLst>
          </p:cNvPr>
          <p:cNvSpPr/>
          <p:nvPr/>
        </p:nvSpPr>
        <p:spPr>
          <a:xfrm>
            <a:off x="2758178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3" name="Rectangle 311">
            <a:extLst>
              <a:ext uri="{FF2B5EF4-FFF2-40B4-BE49-F238E27FC236}">
                <a16:creationId xmlns:a16="http://schemas.microsoft.com/office/drawing/2014/main" id="{98CE4881-350F-4F20-B279-7FC9924917A8}"/>
              </a:ext>
            </a:extLst>
          </p:cNvPr>
          <p:cNvSpPr/>
          <p:nvPr/>
        </p:nvSpPr>
        <p:spPr>
          <a:xfrm>
            <a:off x="2758178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4" name="Rectangle 312">
            <a:extLst>
              <a:ext uri="{FF2B5EF4-FFF2-40B4-BE49-F238E27FC236}">
                <a16:creationId xmlns:a16="http://schemas.microsoft.com/office/drawing/2014/main" id="{2473DEB4-82D4-49C3-BCA5-249C4CE888E4}"/>
              </a:ext>
            </a:extLst>
          </p:cNvPr>
          <p:cNvSpPr/>
          <p:nvPr/>
        </p:nvSpPr>
        <p:spPr>
          <a:xfrm>
            <a:off x="2758178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Rectangle 313">
            <a:extLst>
              <a:ext uri="{FF2B5EF4-FFF2-40B4-BE49-F238E27FC236}">
                <a16:creationId xmlns:a16="http://schemas.microsoft.com/office/drawing/2014/main" id="{4C826EEB-ADA3-4C99-BEDC-CA891D9A3AAA}"/>
              </a:ext>
            </a:extLst>
          </p:cNvPr>
          <p:cNvSpPr/>
          <p:nvPr/>
        </p:nvSpPr>
        <p:spPr>
          <a:xfrm>
            <a:off x="2758178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6" name="TextBox 314">
            <a:extLst>
              <a:ext uri="{FF2B5EF4-FFF2-40B4-BE49-F238E27FC236}">
                <a16:creationId xmlns:a16="http://schemas.microsoft.com/office/drawing/2014/main" id="{EE2D63DF-F855-4D16-9297-8737BC3C9631}"/>
              </a:ext>
            </a:extLst>
          </p:cNvPr>
          <p:cNvSpPr txBox="1"/>
          <p:nvPr/>
        </p:nvSpPr>
        <p:spPr>
          <a:xfrm>
            <a:off x="1917719" y="28144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315">
            <a:extLst>
              <a:ext uri="{FF2B5EF4-FFF2-40B4-BE49-F238E27FC236}">
                <a16:creationId xmlns:a16="http://schemas.microsoft.com/office/drawing/2014/main" id="{3F5884C6-5F4D-4956-9003-442F0F9CF487}"/>
              </a:ext>
            </a:extLst>
          </p:cNvPr>
          <p:cNvSpPr txBox="1"/>
          <p:nvPr/>
        </p:nvSpPr>
        <p:spPr>
          <a:xfrm>
            <a:off x="1907298" y="30497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316">
            <a:extLst>
              <a:ext uri="{FF2B5EF4-FFF2-40B4-BE49-F238E27FC236}">
                <a16:creationId xmlns:a16="http://schemas.microsoft.com/office/drawing/2014/main" id="{94B4C460-D0CA-4462-87A7-DD72DF600B2B}"/>
              </a:ext>
            </a:extLst>
          </p:cNvPr>
          <p:cNvSpPr txBox="1"/>
          <p:nvPr/>
        </p:nvSpPr>
        <p:spPr>
          <a:xfrm>
            <a:off x="1907298" y="354133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317">
            <a:extLst>
              <a:ext uri="{FF2B5EF4-FFF2-40B4-BE49-F238E27FC236}">
                <a16:creationId xmlns:a16="http://schemas.microsoft.com/office/drawing/2014/main" id="{2FE46640-DEBA-476B-BDFB-4DA03878A1FB}"/>
              </a:ext>
            </a:extLst>
          </p:cNvPr>
          <p:cNvSpPr txBox="1"/>
          <p:nvPr/>
        </p:nvSpPr>
        <p:spPr>
          <a:xfrm>
            <a:off x="1904599" y="40329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318">
            <a:extLst>
              <a:ext uri="{FF2B5EF4-FFF2-40B4-BE49-F238E27FC236}">
                <a16:creationId xmlns:a16="http://schemas.microsoft.com/office/drawing/2014/main" id="{AB7CA750-22E9-409A-90F8-D3B887B60B0D}"/>
              </a:ext>
            </a:extLst>
          </p:cNvPr>
          <p:cNvSpPr txBox="1"/>
          <p:nvPr/>
        </p:nvSpPr>
        <p:spPr>
          <a:xfrm>
            <a:off x="1949779" y="2402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319">
            <a:extLst>
              <a:ext uri="{FF2B5EF4-FFF2-40B4-BE49-F238E27FC236}">
                <a16:creationId xmlns:a16="http://schemas.microsoft.com/office/drawing/2014/main" id="{58025754-CFF2-421D-A850-5BC9AAA7E945}"/>
              </a:ext>
            </a:extLst>
          </p:cNvPr>
          <p:cNvSpPr txBox="1"/>
          <p:nvPr/>
        </p:nvSpPr>
        <p:spPr>
          <a:xfrm>
            <a:off x="3182330" y="3479525"/>
            <a:ext cx="33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HK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320">
            <a:extLst>
              <a:ext uri="{FF2B5EF4-FFF2-40B4-BE49-F238E27FC236}">
                <a16:creationId xmlns:a16="http://schemas.microsoft.com/office/drawing/2014/main" id="{3C5A27DE-8F3C-4634-865C-CA2631F409F7}"/>
              </a:ext>
            </a:extLst>
          </p:cNvPr>
          <p:cNvSpPr txBox="1"/>
          <p:nvPr/>
        </p:nvSpPr>
        <p:spPr>
          <a:xfrm>
            <a:off x="1912509" y="32794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321">
            <a:extLst>
              <a:ext uri="{FF2B5EF4-FFF2-40B4-BE49-F238E27FC236}">
                <a16:creationId xmlns:a16="http://schemas.microsoft.com/office/drawing/2014/main" id="{475AE197-6E6D-479F-A63F-CC4D36B0127F}"/>
              </a:ext>
            </a:extLst>
          </p:cNvPr>
          <p:cNvSpPr txBox="1"/>
          <p:nvPr/>
        </p:nvSpPr>
        <p:spPr>
          <a:xfrm>
            <a:off x="1903085" y="37861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ight Brace 322">
            <a:extLst>
              <a:ext uri="{FF2B5EF4-FFF2-40B4-BE49-F238E27FC236}">
                <a16:creationId xmlns:a16="http://schemas.microsoft.com/office/drawing/2014/main" id="{2B3EA5F7-E534-4427-A4F7-797E66D1C798}"/>
              </a:ext>
            </a:extLst>
          </p:cNvPr>
          <p:cNvSpPr/>
          <p:nvPr/>
        </p:nvSpPr>
        <p:spPr>
          <a:xfrm>
            <a:off x="3072569" y="3049769"/>
            <a:ext cx="95449" cy="1237059"/>
          </a:xfrm>
          <a:prstGeom prst="rightBrace">
            <a:avLst>
              <a:gd name="adj1" fmla="val 8333"/>
              <a:gd name="adj2" fmla="val 4979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323">
            <a:extLst>
              <a:ext uri="{FF2B5EF4-FFF2-40B4-BE49-F238E27FC236}">
                <a16:creationId xmlns:a16="http://schemas.microsoft.com/office/drawing/2014/main" id="{8794AAFB-6B67-43C0-8175-D6535464B891}"/>
              </a:ext>
            </a:extLst>
          </p:cNvPr>
          <p:cNvSpPr txBox="1"/>
          <p:nvPr/>
        </p:nvSpPr>
        <p:spPr>
          <a:xfrm>
            <a:off x="1220713" y="339549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324">
            <a:extLst>
              <a:ext uri="{FF2B5EF4-FFF2-40B4-BE49-F238E27FC236}">
                <a16:creationId xmlns:a16="http://schemas.microsoft.com/office/drawing/2014/main" id="{A101FB14-47CC-4C0F-A9D9-5C1DA12E61F8}"/>
              </a:ext>
            </a:extLst>
          </p:cNvPr>
          <p:cNvSpPr txBox="1"/>
          <p:nvPr/>
        </p:nvSpPr>
        <p:spPr>
          <a:xfrm>
            <a:off x="1595741" y="339549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325">
            <a:extLst>
              <a:ext uri="{FF2B5EF4-FFF2-40B4-BE49-F238E27FC236}">
                <a16:creationId xmlns:a16="http://schemas.microsoft.com/office/drawing/2014/main" id="{C6758E01-6BC6-4B15-A96F-BEDA8A3A6D78}"/>
              </a:ext>
            </a:extLst>
          </p:cNvPr>
          <p:cNvSpPr txBox="1"/>
          <p:nvPr/>
        </p:nvSpPr>
        <p:spPr>
          <a:xfrm>
            <a:off x="2628847" y="3407201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26">
            <a:extLst>
              <a:ext uri="{FF2B5EF4-FFF2-40B4-BE49-F238E27FC236}">
                <a16:creationId xmlns:a16="http://schemas.microsoft.com/office/drawing/2014/main" id="{C8AACB70-AC83-43A7-B142-9BDF15B70BC3}"/>
              </a:ext>
            </a:extLst>
          </p:cNvPr>
          <p:cNvSpPr/>
          <p:nvPr/>
        </p:nvSpPr>
        <p:spPr>
          <a:xfrm>
            <a:off x="2403785" y="300209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9" name="Rectangle 327">
            <a:extLst>
              <a:ext uri="{FF2B5EF4-FFF2-40B4-BE49-F238E27FC236}">
                <a16:creationId xmlns:a16="http://schemas.microsoft.com/office/drawing/2014/main" id="{D6ACA7DC-8FF6-4AB0-A97B-D8095A344883}"/>
              </a:ext>
            </a:extLst>
          </p:cNvPr>
          <p:cNvSpPr/>
          <p:nvPr/>
        </p:nvSpPr>
        <p:spPr>
          <a:xfrm>
            <a:off x="2403785" y="324440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0" name="Rectangle 328">
            <a:extLst>
              <a:ext uri="{FF2B5EF4-FFF2-40B4-BE49-F238E27FC236}">
                <a16:creationId xmlns:a16="http://schemas.microsoft.com/office/drawing/2014/main" id="{6B1AA7A2-64A3-4464-90E3-9E27A47DBDE1}"/>
              </a:ext>
            </a:extLst>
          </p:cNvPr>
          <p:cNvSpPr/>
          <p:nvPr/>
        </p:nvSpPr>
        <p:spPr>
          <a:xfrm>
            <a:off x="2403785" y="37290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1" name="Rectangle 329">
            <a:extLst>
              <a:ext uri="{FF2B5EF4-FFF2-40B4-BE49-F238E27FC236}">
                <a16:creationId xmlns:a16="http://schemas.microsoft.com/office/drawing/2014/main" id="{82682D48-223B-4504-89E4-D7B7CF424A78}"/>
              </a:ext>
            </a:extLst>
          </p:cNvPr>
          <p:cNvSpPr/>
          <p:nvPr/>
        </p:nvSpPr>
        <p:spPr>
          <a:xfrm>
            <a:off x="2403785" y="421364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2" name="TextBox 330">
            <a:extLst>
              <a:ext uri="{FF2B5EF4-FFF2-40B4-BE49-F238E27FC236}">
                <a16:creationId xmlns:a16="http://schemas.microsoft.com/office/drawing/2014/main" id="{3D7F2443-C410-4A10-A134-4C39C89015DB}"/>
              </a:ext>
            </a:extLst>
          </p:cNvPr>
          <p:cNvSpPr txBox="1"/>
          <p:nvPr/>
        </p:nvSpPr>
        <p:spPr>
          <a:xfrm rot="5400000">
            <a:off x="2500830" y="33268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331">
            <a:extLst>
              <a:ext uri="{FF2B5EF4-FFF2-40B4-BE49-F238E27FC236}">
                <a16:creationId xmlns:a16="http://schemas.microsoft.com/office/drawing/2014/main" id="{98AE55B7-CD03-40A1-8589-75E04CC2AE47}"/>
              </a:ext>
            </a:extLst>
          </p:cNvPr>
          <p:cNvSpPr txBox="1"/>
          <p:nvPr/>
        </p:nvSpPr>
        <p:spPr>
          <a:xfrm rot="5400000">
            <a:off x="2500830" y="38589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332">
            <a:extLst>
              <a:ext uri="{FF2B5EF4-FFF2-40B4-BE49-F238E27FC236}">
                <a16:creationId xmlns:a16="http://schemas.microsoft.com/office/drawing/2014/main" id="{F04949A8-CD4C-4814-AEFE-CF2DFE994A37}"/>
              </a:ext>
            </a:extLst>
          </p:cNvPr>
          <p:cNvSpPr txBox="1"/>
          <p:nvPr/>
        </p:nvSpPr>
        <p:spPr>
          <a:xfrm>
            <a:off x="2197142" y="3399801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HK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1925699-C0CC-4F88-A6E9-D1C225236D90}"/>
                  </a:ext>
                </a:extLst>
              </p:cNvPr>
              <p:cNvSpPr txBox="1"/>
              <p:nvPr/>
            </p:nvSpPr>
            <p:spPr>
              <a:xfrm>
                <a:off x="838200" y="4515062"/>
                <a:ext cx="29962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HK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D1925699-C0CC-4F88-A6E9-D1C22523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5062"/>
                <a:ext cx="2996269" cy="276999"/>
              </a:xfrm>
              <a:prstGeom prst="rect">
                <a:avLst/>
              </a:prstGeom>
              <a:blipFill>
                <a:blip r:embed="rId2"/>
                <a:stretch>
                  <a:fillRect l="-1629" r="-1426" b="-2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177">
            <a:extLst>
              <a:ext uri="{FF2B5EF4-FFF2-40B4-BE49-F238E27FC236}">
                <a16:creationId xmlns:a16="http://schemas.microsoft.com/office/drawing/2014/main" id="{CF2FC5CC-F3BC-4B50-82C4-377BFD7E43A4}"/>
              </a:ext>
            </a:extLst>
          </p:cNvPr>
          <p:cNvCxnSpPr>
            <a:cxnSpLocks/>
          </p:cNvCxnSpPr>
          <p:nvPr/>
        </p:nvCxnSpPr>
        <p:spPr>
          <a:xfrm>
            <a:off x="5060996" y="4650237"/>
            <a:ext cx="587623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178">
            <a:extLst>
              <a:ext uri="{FF2B5EF4-FFF2-40B4-BE49-F238E27FC236}">
                <a16:creationId xmlns:a16="http://schemas.microsoft.com/office/drawing/2014/main" id="{3A631B27-6947-43C3-9599-6AD1DAD6E231}"/>
              </a:ext>
            </a:extLst>
          </p:cNvPr>
          <p:cNvSpPr/>
          <p:nvPr/>
        </p:nvSpPr>
        <p:spPr>
          <a:xfrm>
            <a:off x="5060997" y="2545912"/>
            <a:ext cx="2068624" cy="206862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9" name="Rectangle 179">
            <a:extLst>
              <a:ext uri="{FF2B5EF4-FFF2-40B4-BE49-F238E27FC236}">
                <a16:creationId xmlns:a16="http://schemas.microsoft.com/office/drawing/2014/main" id="{2F6825AC-B8DA-4A09-9A59-987E3E850B7E}"/>
              </a:ext>
            </a:extLst>
          </p:cNvPr>
          <p:cNvSpPr/>
          <p:nvPr/>
        </p:nvSpPr>
        <p:spPr>
          <a:xfrm>
            <a:off x="6023530" y="3580224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0" name="Oval 180">
            <a:extLst>
              <a:ext uri="{FF2B5EF4-FFF2-40B4-BE49-F238E27FC236}">
                <a16:creationId xmlns:a16="http://schemas.microsoft.com/office/drawing/2014/main" id="{F6FA1E98-C516-429E-A099-47E3EEE275C4}"/>
              </a:ext>
            </a:extLst>
          </p:cNvPr>
          <p:cNvSpPr/>
          <p:nvPr/>
        </p:nvSpPr>
        <p:spPr>
          <a:xfrm>
            <a:off x="5547932" y="2545912"/>
            <a:ext cx="2068624" cy="2068624"/>
          </a:xfrm>
          <a:prstGeom prst="ellipse">
            <a:avLst/>
          </a:prstGeom>
          <a:noFill/>
          <a:ln w="2857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1" name="Rectangle 181">
            <a:extLst>
              <a:ext uri="{FF2B5EF4-FFF2-40B4-BE49-F238E27FC236}">
                <a16:creationId xmlns:a16="http://schemas.microsoft.com/office/drawing/2014/main" id="{65BFBE97-E471-4605-AE41-B4A123794392}"/>
              </a:ext>
            </a:extLst>
          </p:cNvPr>
          <p:cNvSpPr/>
          <p:nvPr/>
        </p:nvSpPr>
        <p:spPr>
          <a:xfrm>
            <a:off x="6525239" y="3580224"/>
            <a:ext cx="116476" cy="108342"/>
          </a:xfrm>
          <a:prstGeom prst="rect">
            <a:avLst/>
          </a:prstGeom>
          <a:solidFill>
            <a:srgbClr val="0000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2" name="Oval 182">
            <a:extLst>
              <a:ext uri="{FF2B5EF4-FFF2-40B4-BE49-F238E27FC236}">
                <a16:creationId xmlns:a16="http://schemas.microsoft.com/office/drawing/2014/main" id="{63A8FBC9-8120-49E7-BAF0-8E32477C0C25}"/>
              </a:ext>
            </a:extLst>
          </p:cNvPr>
          <p:cNvSpPr/>
          <p:nvPr/>
        </p:nvSpPr>
        <p:spPr>
          <a:xfrm>
            <a:off x="6038242" y="2545912"/>
            <a:ext cx="2068624" cy="2068624"/>
          </a:xfrm>
          <a:prstGeom prst="ellipse">
            <a:avLst/>
          </a:prstGeom>
          <a:noFill/>
          <a:ln w="28575">
            <a:solidFill>
              <a:srgbClr val="D6009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3" name="Rectangle 183">
            <a:extLst>
              <a:ext uri="{FF2B5EF4-FFF2-40B4-BE49-F238E27FC236}">
                <a16:creationId xmlns:a16="http://schemas.microsoft.com/office/drawing/2014/main" id="{65BA3AD7-508F-4660-A506-51BC2D300908}"/>
              </a:ext>
            </a:extLst>
          </p:cNvPr>
          <p:cNvSpPr/>
          <p:nvPr/>
        </p:nvSpPr>
        <p:spPr>
          <a:xfrm>
            <a:off x="7070412" y="3571554"/>
            <a:ext cx="116476" cy="108342"/>
          </a:xfrm>
          <a:prstGeom prst="rect">
            <a:avLst/>
          </a:prstGeom>
          <a:solidFill>
            <a:srgbClr val="D6009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184">
                <a:extLst>
                  <a:ext uri="{FF2B5EF4-FFF2-40B4-BE49-F238E27FC236}">
                    <a16:creationId xmlns:a16="http://schemas.microsoft.com/office/drawing/2014/main" id="{FEA72FF9-75EF-4A14-8FAF-AD0D4D45F36B}"/>
                  </a:ext>
                </a:extLst>
              </p:cNvPr>
              <p:cNvSpPr txBox="1"/>
              <p:nvPr/>
            </p:nvSpPr>
            <p:spPr>
              <a:xfrm>
                <a:off x="5666543" y="3325333"/>
                <a:ext cx="8173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84" name="TextBox 184">
                <a:extLst>
                  <a:ext uri="{FF2B5EF4-FFF2-40B4-BE49-F238E27FC236}">
                    <a16:creationId xmlns:a16="http://schemas.microsoft.com/office/drawing/2014/main" id="{FEA72FF9-75EF-4A14-8FAF-AD0D4D45F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43" y="3325333"/>
                <a:ext cx="817339" cy="246221"/>
              </a:xfrm>
              <a:prstGeom prst="rect">
                <a:avLst/>
              </a:prstGeom>
              <a:blipFill>
                <a:blip r:embed="rId3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185">
                <a:extLst>
                  <a:ext uri="{FF2B5EF4-FFF2-40B4-BE49-F238E27FC236}">
                    <a16:creationId xmlns:a16="http://schemas.microsoft.com/office/drawing/2014/main" id="{5A96AB8D-F94F-4A81-A2CB-CE67D7E5536E}"/>
                  </a:ext>
                </a:extLst>
              </p:cNvPr>
              <p:cNvSpPr txBox="1"/>
              <p:nvPr/>
            </p:nvSpPr>
            <p:spPr>
              <a:xfrm>
                <a:off x="6148868" y="3671224"/>
                <a:ext cx="8220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85" name="TextBox 185">
                <a:extLst>
                  <a:ext uri="{FF2B5EF4-FFF2-40B4-BE49-F238E27FC236}">
                    <a16:creationId xmlns:a16="http://schemas.microsoft.com/office/drawing/2014/main" id="{5A96AB8D-F94F-4A81-A2CB-CE67D7E5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868" y="3671224"/>
                <a:ext cx="822084" cy="246221"/>
              </a:xfrm>
              <a:prstGeom prst="rect">
                <a:avLst/>
              </a:prstGeom>
              <a:blipFill>
                <a:blip r:embed="rId4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186">
                <a:extLst>
                  <a:ext uri="{FF2B5EF4-FFF2-40B4-BE49-F238E27FC236}">
                    <a16:creationId xmlns:a16="http://schemas.microsoft.com/office/drawing/2014/main" id="{6798361B-B325-4771-975F-F080ECB9EF58}"/>
                  </a:ext>
                </a:extLst>
              </p:cNvPr>
              <p:cNvSpPr txBox="1"/>
              <p:nvPr/>
            </p:nvSpPr>
            <p:spPr>
              <a:xfrm>
                <a:off x="6691283" y="3328185"/>
                <a:ext cx="816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0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86" name="TextBox 186">
                <a:extLst>
                  <a:ext uri="{FF2B5EF4-FFF2-40B4-BE49-F238E27FC236}">
                    <a16:creationId xmlns:a16="http://schemas.microsoft.com/office/drawing/2014/main" id="{6798361B-B325-4771-975F-F080ECB9E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283" y="3328185"/>
                <a:ext cx="816890" cy="24622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Oval 187">
            <a:extLst>
              <a:ext uri="{FF2B5EF4-FFF2-40B4-BE49-F238E27FC236}">
                <a16:creationId xmlns:a16="http://schemas.microsoft.com/office/drawing/2014/main" id="{BBB42F53-366B-4CF1-B303-6498AEA44EC7}"/>
              </a:ext>
            </a:extLst>
          </p:cNvPr>
          <p:cNvSpPr/>
          <p:nvPr/>
        </p:nvSpPr>
        <p:spPr>
          <a:xfrm>
            <a:off x="8917064" y="2545912"/>
            <a:ext cx="2068624" cy="2068624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8" name="Straight Connector 188">
            <a:extLst>
              <a:ext uri="{FF2B5EF4-FFF2-40B4-BE49-F238E27FC236}">
                <a16:creationId xmlns:a16="http://schemas.microsoft.com/office/drawing/2014/main" id="{DB5795B6-8231-456D-B085-970E75939AC2}"/>
              </a:ext>
            </a:extLst>
          </p:cNvPr>
          <p:cNvCxnSpPr>
            <a:cxnSpLocks/>
          </p:cNvCxnSpPr>
          <p:nvPr/>
        </p:nvCxnSpPr>
        <p:spPr>
          <a:xfrm>
            <a:off x="5060997" y="2514142"/>
            <a:ext cx="587623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89">
            <a:extLst>
              <a:ext uri="{FF2B5EF4-FFF2-40B4-BE49-F238E27FC236}">
                <a16:creationId xmlns:a16="http://schemas.microsoft.com/office/drawing/2014/main" id="{BD3BF2D5-F6E5-47BD-A1B1-1E34D8463CF3}"/>
              </a:ext>
            </a:extLst>
          </p:cNvPr>
          <p:cNvSpPr/>
          <p:nvPr/>
        </p:nvSpPr>
        <p:spPr>
          <a:xfrm>
            <a:off x="9922288" y="3550941"/>
            <a:ext cx="116476" cy="10834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190">
                <a:extLst>
                  <a:ext uri="{FF2B5EF4-FFF2-40B4-BE49-F238E27FC236}">
                    <a16:creationId xmlns:a16="http://schemas.microsoft.com/office/drawing/2014/main" id="{395353B6-A881-4112-A70A-9F21CFDB74A6}"/>
                  </a:ext>
                </a:extLst>
              </p:cNvPr>
              <p:cNvSpPr txBox="1"/>
              <p:nvPr/>
            </p:nvSpPr>
            <p:spPr>
              <a:xfrm>
                <a:off x="9518211" y="3667803"/>
                <a:ext cx="8413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1600" b="1" i="1" smtClean="0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b>
                              <m:r>
                                <a:rPr lang="en-US" altLang="zh-HK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90" name="TextBox 190">
                <a:extLst>
                  <a:ext uri="{FF2B5EF4-FFF2-40B4-BE49-F238E27FC236}">
                    <a16:creationId xmlns:a16="http://schemas.microsoft.com/office/drawing/2014/main" id="{395353B6-A881-4112-A70A-9F21CFDB7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211" y="3667803"/>
                <a:ext cx="841384" cy="24622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191">
            <a:extLst>
              <a:ext uri="{FF2B5EF4-FFF2-40B4-BE49-F238E27FC236}">
                <a16:creationId xmlns:a16="http://schemas.microsoft.com/office/drawing/2014/main" id="{4325F9BF-2774-45D6-AD54-8776ACE97993}"/>
              </a:ext>
            </a:extLst>
          </p:cNvPr>
          <p:cNvSpPr txBox="1"/>
          <p:nvPr/>
        </p:nvSpPr>
        <p:spPr>
          <a:xfrm>
            <a:off x="8262268" y="3240337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HK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ight Brace 192">
            <a:extLst>
              <a:ext uri="{FF2B5EF4-FFF2-40B4-BE49-F238E27FC236}">
                <a16:creationId xmlns:a16="http://schemas.microsoft.com/office/drawing/2014/main" id="{FB3A2132-4EA2-4046-B263-12622147F27F}"/>
              </a:ext>
            </a:extLst>
          </p:cNvPr>
          <p:cNvSpPr/>
          <p:nvPr/>
        </p:nvSpPr>
        <p:spPr>
          <a:xfrm rot="5400000">
            <a:off x="7990023" y="2840104"/>
            <a:ext cx="154024" cy="39434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193">
                <a:extLst>
                  <a:ext uri="{FF2B5EF4-FFF2-40B4-BE49-F238E27FC236}">
                    <a16:creationId xmlns:a16="http://schemas.microsoft.com/office/drawing/2014/main" id="{F4519FD9-2394-4F16-8BC2-6F1F4E8502A4}"/>
                  </a:ext>
                </a:extLst>
              </p:cNvPr>
              <p:cNvSpPr txBox="1"/>
              <p:nvPr/>
            </p:nvSpPr>
            <p:spPr>
              <a:xfrm>
                <a:off x="7974766" y="4960400"/>
                <a:ext cx="1845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93" name="TextBox 193">
                <a:extLst>
                  <a:ext uri="{FF2B5EF4-FFF2-40B4-BE49-F238E27FC236}">
                    <a16:creationId xmlns:a16="http://schemas.microsoft.com/office/drawing/2014/main" id="{F4519FD9-2394-4F16-8BC2-6F1F4E850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766" y="4960400"/>
                <a:ext cx="184538" cy="246221"/>
              </a:xfrm>
              <a:prstGeom prst="rect">
                <a:avLst/>
              </a:prstGeom>
              <a:blipFill>
                <a:blip r:embed="rId7"/>
                <a:stretch>
                  <a:fillRect l="-23333" r="-23333" b="-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194">
            <a:extLst>
              <a:ext uri="{FF2B5EF4-FFF2-40B4-BE49-F238E27FC236}">
                <a16:creationId xmlns:a16="http://schemas.microsoft.com/office/drawing/2014/main" id="{E44C13A5-E384-4E8F-BE2F-A43B31DB7C33}"/>
              </a:ext>
            </a:extLst>
          </p:cNvPr>
          <p:cNvSpPr/>
          <p:nvPr/>
        </p:nvSpPr>
        <p:spPr>
          <a:xfrm flipH="1">
            <a:off x="8958606" y="262945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5" name="Oval 195">
            <a:extLst>
              <a:ext uri="{FF2B5EF4-FFF2-40B4-BE49-F238E27FC236}">
                <a16:creationId xmlns:a16="http://schemas.microsoft.com/office/drawing/2014/main" id="{8E6843CB-E8E2-4987-8130-691359D25AD9}"/>
              </a:ext>
            </a:extLst>
          </p:cNvPr>
          <p:cNvSpPr/>
          <p:nvPr/>
        </p:nvSpPr>
        <p:spPr>
          <a:xfrm flipH="1">
            <a:off x="10196999" y="272626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6" name="Oval 196">
            <a:extLst>
              <a:ext uri="{FF2B5EF4-FFF2-40B4-BE49-F238E27FC236}">
                <a16:creationId xmlns:a16="http://schemas.microsoft.com/office/drawing/2014/main" id="{FA42A8C0-718A-4C7F-BF30-2C0D04F23A1F}"/>
              </a:ext>
            </a:extLst>
          </p:cNvPr>
          <p:cNvSpPr/>
          <p:nvPr/>
        </p:nvSpPr>
        <p:spPr>
          <a:xfrm flipH="1">
            <a:off x="8292713" y="270925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7" name="Oval 197">
            <a:extLst>
              <a:ext uri="{FF2B5EF4-FFF2-40B4-BE49-F238E27FC236}">
                <a16:creationId xmlns:a16="http://schemas.microsoft.com/office/drawing/2014/main" id="{DB80A049-59DE-44B5-8390-5B470047C6D6}"/>
              </a:ext>
            </a:extLst>
          </p:cNvPr>
          <p:cNvSpPr/>
          <p:nvPr/>
        </p:nvSpPr>
        <p:spPr>
          <a:xfrm flipH="1">
            <a:off x="9310791" y="327323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8" name="Oval 198">
            <a:extLst>
              <a:ext uri="{FF2B5EF4-FFF2-40B4-BE49-F238E27FC236}">
                <a16:creationId xmlns:a16="http://schemas.microsoft.com/office/drawing/2014/main" id="{1388B085-8B2C-44C8-8B44-E27E52924877}"/>
              </a:ext>
            </a:extLst>
          </p:cNvPr>
          <p:cNvSpPr/>
          <p:nvPr/>
        </p:nvSpPr>
        <p:spPr>
          <a:xfrm flipH="1">
            <a:off x="9932121" y="420219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9" name="Oval 199">
            <a:extLst>
              <a:ext uri="{FF2B5EF4-FFF2-40B4-BE49-F238E27FC236}">
                <a16:creationId xmlns:a16="http://schemas.microsoft.com/office/drawing/2014/main" id="{ADD81D01-8C87-432D-BCB6-22A3CE061110}"/>
              </a:ext>
            </a:extLst>
          </p:cNvPr>
          <p:cNvSpPr/>
          <p:nvPr/>
        </p:nvSpPr>
        <p:spPr>
          <a:xfrm flipH="1">
            <a:off x="10502235" y="313495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0" name="Oval 200">
            <a:extLst>
              <a:ext uri="{FF2B5EF4-FFF2-40B4-BE49-F238E27FC236}">
                <a16:creationId xmlns:a16="http://schemas.microsoft.com/office/drawing/2014/main" id="{A9023F08-BA77-468A-98C3-0A8755170449}"/>
              </a:ext>
            </a:extLst>
          </p:cNvPr>
          <p:cNvSpPr/>
          <p:nvPr/>
        </p:nvSpPr>
        <p:spPr>
          <a:xfrm flipH="1">
            <a:off x="8750694" y="316878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1" name="Oval 201">
            <a:extLst>
              <a:ext uri="{FF2B5EF4-FFF2-40B4-BE49-F238E27FC236}">
                <a16:creationId xmlns:a16="http://schemas.microsoft.com/office/drawing/2014/main" id="{8A62F03B-7C74-473D-BAE7-0E3AFFF937D7}"/>
              </a:ext>
            </a:extLst>
          </p:cNvPr>
          <p:cNvSpPr/>
          <p:nvPr/>
        </p:nvSpPr>
        <p:spPr>
          <a:xfrm flipH="1">
            <a:off x="7716496" y="307197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2" name="Oval 202">
            <a:extLst>
              <a:ext uri="{FF2B5EF4-FFF2-40B4-BE49-F238E27FC236}">
                <a16:creationId xmlns:a16="http://schemas.microsoft.com/office/drawing/2014/main" id="{57F2A4CC-439D-40B5-9E78-20695592DE7E}"/>
              </a:ext>
            </a:extLst>
          </p:cNvPr>
          <p:cNvSpPr/>
          <p:nvPr/>
        </p:nvSpPr>
        <p:spPr>
          <a:xfrm flipH="1">
            <a:off x="7686554" y="4153091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3" name="Oval 203">
            <a:extLst>
              <a:ext uri="{FF2B5EF4-FFF2-40B4-BE49-F238E27FC236}">
                <a16:creationId xmlns:a16="http://schemas.microsoft.com/office/drawing/2014/main" id="{0A0D48F0-0369-42F7-9110-6F129046A8A1}"/>
              </a:ext>
            </a:extLst>
          </p:cNvPr>
          <p:cNvSpPr/>
          <p:nvPr/>
        </p:nvSpPr>
        <p:spPr>
          <a:xfrm flipH="1">
            <a:off x="8244308" y="428420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4" name="Oval 204">
            <a:extLst>
              <a:ext uri="{FF2B5EF4-FFF2-40B4-BE49-F238E27FC236}">
                <a16:creationId xmlns:a16="http://schemas.microsoft.com/office/drawing/2014/main" id="{9A9C69FA-A4DE-4574-89ED-9CF0C0B0C010}"/>
              </a:ext>
            </a:extLst>
          </p:cNvPr>
          <p:cNvSpPr/>
          <p:nvPr/>
        </p:nvSpPr>
        <p:spPr>
          <a:xfrm flipH="1">
            <a:off x="8750016" y="420219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5" name="Oval 205">
            <a:extLst>
              <a:ext uri="{FF2B5EF4-FFF2-40B4-BE49-F238E27FC236}">
                <a16:creationId xmlns:a16="http://schemas.microsoft.com/office/drawing/2014/main" id="{5938A2A0-942C-4863-BD8B-F8D8B9BD8560}"/>
              </a:ext>
            </a:extLst>
          </p:cNvPr>
          <p:cNvSpPr/>
          <p:nvPr/>
        </p:nvSpPr>
        <p:spPr>
          <a:xfrm flipH="1">
            <a:off x="7110852" y="2918887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6" name="Oval 206">
            <a:extLst>
              <a:ext uri="{FF2B5EF4-FFF2-40B4-BE49-F238E27FC236}">
                <a16:creationId xmlns:a16="http://schemas.microsoft.com/office/drawing/2014/main" id="{8FF93DD2-F806-4392-BB4F-D6DC43C7F979}"/>
              </a:ext>
            </a:extLst>
          </p:cNvPr>
          <p:cNvSpPr/>
          <p:nvPr/>
        </p:nvSpPr>
        <p:spPr>
          <a:xfrm flipH="1">
            <a:off x="6593310" y="30711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7" name="Oval 207">
            <a:extLst>
              <a:ext uri="{FF2B5EF4-FFF2-40B4-BE49-F238E27FC236}">
                <a16:creationId xmlns:a16="http://schemas.microsoft.com/office/drawing/2014/main" id="{721F3EA8-03E8-444E-BCDF-12105B7BBA6B}"/>
              </a:ext>
            </a:extLst>
          </p:cNvPr>
          <p:cNvSpPr/>
          <p:nvPr/>
        </p:nvSpPr>
        <p:spPr>
          <a:xfrm flipH="1">
            <a:off x="6525239" y="411061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8" name="Oval 208">
            <a:extLst>
              <a:ext uri="{FF2B5EF4-FFF2-40B4-BE49-F238E27FC236}">
                <a16:creationId xmlns:a16="http://schemas.microsoft.com/office/drawing/2014/main" id="{FC40FE93-153B-40A4-A6B8-402732380948}"/>
              </a:ext>
            </a:extLst>
          </p:cNvPr>
          <p:cNvSpPr/>
          <p:nvPr/>
        </p:nvSpPr>
        <p:spPr>
          <a:xfrm flipH="1">
            <a:off x="5954718" y="295458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9" name="Oval 209">
            <a:extLst>
              <a:ext uri="{FF2B5EF4-FFF2-40B4-BE49-F238E27FC236}">
                <a16:creationId xmlns:a16="http://schemas.microsoft.com/office/drawing/2014/main" id="{903785E6-2228-42A3-9274-FE2E1BC0F77B}"/>
              </a:ext>
            </a:extLst>
          </p:cNvPr>
          <p:cNvSpPr/>
          <p:nvPr/>
        </p:nvSpPr>
        <p:spPr>
          <a:xfrm flipH="1">
            <a:off x="5889897" y="4013804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0" name="Oval 210">
            <a:extLst>
              <a:ext uri="{FF2B5EF4-FFF2-40B4-BE49-F238E27FC236}">
                <a16:creationId xmlns:a16="http://schemas.microsoft.com/office/drawing/2014/main" id="{ED245DE7-8127-43D5-B9AA-0A65C0288B53}"/>
              </a:ext>
            </a:extLst>
          </p:cNvPr>
          <p:cNvSpPr/>
          <p:nvPr/>
        </p:nvSpPr>
        <p:spPr>
          <a:xfrm flipH="1">
            <a:off x="5277624" y="360511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1" name="Oval 211">
            <a:extLst>
              <a:ext uri="{FF2B5EF4-FFF2-40B4-BE49-F238E27FC236}">
                <a16:creationId xmlns:a16="http://schemas.microsoft.com/office/drawing/2014/main" id="{F0EAF7BF-0CC4-4377-B850-BE5CF5B48288}"/>
              </a:ext>
            </a:extLst>
          </p:cNvPr>
          <p:cNvSpPr/>
          <p:nvPr/>
        </p:nvSpPr>
        <p:spPr>
          <a:xfrm flipH="1">
            <a:off x="5442260" y="4125476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2" name="Oval 212">
            <a:extLst>
              <a:ext uri="{FF2B5EF4-FFF2-40B4-BE49-F238E27FC236}">
                <a16:creationId xmlns:a16="http://schemas.microsoft.com/office/drawing/2014/main" id="{1EDCDDA7-D4F3-460A-9551-1ED37D65C3C9}"/>
              </a:ext>
            </a:extLst>
          </p:cNvPr>
          <p:cNvSpPr/>
          <p:nvPr/>
        </p:nvSpPr>
        <p:spPr>
          <a:xfrm flipH="1">
            <a:off x="5398616" y="2947793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3" name="Oval 213">
            <a:extLst>
              <a:ext uri="{FF2B5EF4-FFF2-40B4-BE49-F238E27FC236}">
                <a16:creationId xmlns:a16="http://schemas.microsoft.com/office/drawing/2014/main" id="{4778AF92-8D89-4BEA-B813-F8E4423D7673}"/>
              </a:ext>
            </a:extLst>
          </p:cNvPr>
          <p:cNvSpPr/>
          <p:nvPr/>
        </p:nvSpPr>
        <p:spPr>
          <a:xfrm flipH="1">
            <a:off x="8604889" y="2816968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4" name="Oval 214">
            <a:extLst>
              <a:ext uri="{FF2B5EF4-FFF2-40B4-BE49-F238E27FC236}">
                <a16:creationId xmlns:a16="http://schemas.microsoft.com/office/drawing/2014/main" id="{61C621EB-7D32-465F-91B3-F0485B708E85}"/>
              </a:ext>
            </a:extLst>
          </p:cNvPr>
          <p:cNvSpPr/>
          <p:nvPr/>
        </p:nvSpPr>
        <p:spPr>
          <a:xfrm flipH="1">
            <a:off x="9430077" y="287048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5" name="Oval 215">
            <a:extLst>
              <a:ext uri="{FF2B5EF4-FFF2-40B4-BE49-F238E27FC236}">
                <a16:creationId xmlns:a16="http://schemas.microsoft.com/office/drawing/2014/main" id="{65DBA6A8-5D56-4D2D-AB39-6783987F651F}"/>
              </a:ext>
            </a:extLst>
          </p:cNvPr>
          <p:cNvSpPr/>
          <p:nvPr/>
        </p:nvSpPr>
        <p:spPr>
          <a:xfrm flipH="1">
            <a:off x="7809391" y="3701922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6" name="Oval 216">
            <a:extLst>
              <a:ext uri="{FF2B5EF4-FFF2-40B4-BE49-F238E27FC236}">
                <a16:creationId xmlns:a16="http://schemas.microsoft.com/office/drawing/2014/main" id="{041F894D-1CE4-4190-9401-0DFEFB6B52D6}"/>
              </a:ext>
            </a:extLst>
          </p:cNvPr>
          <p:cNvSpPr/>
          <p:nvPr/>
        </p:nvSpPr>
        <p:spPr>
          <a:xfrm flipH="1">
            <a:off x="7206309" y="3861105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17" name="Straight Connector 2">
            <a:extLst>
              <a:ext uri="{FF2B5EF4-FFF2-40B4-BE49-F238E27FC236}">
                <a16:creationId xmlns:a16="http://schemas.microsoft.com/office/drawing/2014/main" id="{ECA27E1E-469F-48A4-9402-7CBB9DB8792C}"/>
              </a:ext>
            </a:extLst>
          </p:cNvPr>
          <p:cNvCxnSpPr>
            <a:cxnSpLocks/>
          </p:cNvCxnSpPr>
          <p:nvPr/>
        </p:nvCxnSpPr>
        <p:spPr>
          <a:xfrm>
            <a:off x="9976058" y="2576780"/>
            <a:ext cx="4468" cy="103477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D3B1DF65-ECDB-4189-8295-31C0724D1EAE}"/>
                  </a:ext>
                </a:extLst>
              </p:cNvPr>
              <p:cNvSpPr/>
              <p:nvPr/>
            </p:nvSpPr>
            <p:spPr>
              <a:xfrm>
                <a:off x="9677662" y="29221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18" name="Rectangle 5">
                <a:extLst>
                  <a:ext uri="{FF2B5EF4-FFF2-40B4-BE49-F238E27FC236}">
                    <a16:creationId xmlns:a16="http://schemas.microsoft.com/office/drawing/2014/main" id="{D3B1DF65-ECDB-4189-8295-31C0724D1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662" y="2922192"/>
                <a:ext cx="370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內容版面配置區 2">
                <a:extLst>
                  <a:ext uri="{FF2B5EF4-FFF2-40B4-BE49-F238E27FC236}">
                    <a16:creationId xmlns:a16="http://schemas.microsoft.com/office/drawing/2014/main" id="{DDDE4513-5703-4A04-842F-2AE4958DD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280" y="5428770"/>
                <a:ext cx="10515600" cy="56825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to find the envelope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內容版面配置區 2">
                <a:extLst>
                  <a:ext uri="{FF2B5EF4-FFF2-40B4-BE49-F238E27FC236}">
                    <a16:creationId xmlns:a16="http://schemas.microsoft.com/office/drawing/2014/main" id="{DDDE4513-5703-4A04-842F-2AE4958DD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280" y="5428770"/>
                <a:ext cx="10515600" cy="568251"/>
              </a:xfrm>
              <a:blipFill>
                <a:blip r:embed="rId9"/>
                <a:stretch>
                  <a:fillRect t="-19355" b="-1397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6BBB4132-44FE-4CA0-A63D-DCA586476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7754" y="5905243"/>
            <a:ext cx="4781550" cy="542925"/>
          </a:xfrm>
          <a:prstGeom prst="rect">
            <a:avLst/>
          </a:prstGeom>
        </p:spPr>
      </p:pic>
      <p:sp>
        <p:nvSpPr>
          <p:cNvPr id="4" name="右大括弧 3">
            <a:extLst>
              <a:ext uri="{FF2B5EF4-FFF2-40B4-BE49-F238E27FC236}">
                <a16:creationId xmlns:a16="http://schemas.microsoft.com/office/drawing/2014/main" id="{EC07B7E6-6770-4A69-8E11-370DE939C4EB}"/>
              </a:ext>
            </a:extLst>
          </p:cNvPr>
          <p:cNvSpPr/>
          <p:nvPr/>
        </p:nvSpPr>
        <p:spPr>
          <a:xfrm>
            <a:off x="11073468" y="2514142"/>
            <a:ext cx="201384" cy="213609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C7C9EAD-DEA8-4ACD-8BD5-4CC838C77F1A}"/>
                  </a:ext>
                </a:extLst>
              </p:cNvPr>
              <p:cNvSpPr/>
              <p:nvPr/>
            </p:nvSpPr>
            <p:spPr>
              <a:xfrm>
                <a:off x="11274306" y="3386888"/>
                <a:ext cx="716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HK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C7C9EAD-DEA8-4ACD-8BD5-4CC838C77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306" y="3386888"/>
                <a:ext cx="716606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87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77566A-7308-4100-B2D3-9ABB38B7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and Upper Bound Functions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178">
            <a:extLst>
              <a:ext uri="{FF2B5EF4-FFF2-40B4-BE49-F238E27FC236}">
                <a16:creationId xmlns:a16="http://schemas.microsoft.com/office/drawing/2014/main" id="{5946BBA8-5647-43B6-A289-A5F4FA47F56C}"/>
              </a:ext>
            </a:extLst>
          </p:cNvPr>
          <p:cNvSpPr/>
          <p:nvPr/>
        </p:nvSpPr>
        <p:spPr>
          <a:xfrm>
            <a:off x="1176894" y="2319409"/>
            <a:ext cx="2068624" cy="2068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Rectangle 179">
            <a:extLst>
              <a:ext uri="{FF2B5EF4-FFF2-40B4-BE49-F238E27FC236}">
                <a16:creationId xmlns:a16="http://schemas.microsoft.com/office/drawing/2014/main" id="{B621CC7B-F6D9-4C29-B3C2-7B7E859D774C}"/>
              </a:ext>
            </a:extLst>
          </p:cNvPr>
          <p:cNvSpPr/>
          <p:nvPr/>
        </p:nvSpPr>
        <p:spPr>
          <a:xfrm>
            <a:off x="2139427" y="33537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84">
                <a:extLst>
                  <a:ext uri="{FF2B5EF4-FFF2-40B4-BE49-F238E27FC236}">
                    <a16:creationId xmlns:a16="http://schemas.microsoft.com/office/drawing/2014/main" id="{64C5DD34-F435-49EB-9226-E60B03F1F759}"/>
                  </a:ext>
                </a:extLst>
              </p:cNvPr>
              <p:cNvSpPr txBox="1"/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600" b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56" name="TextBox 184">
                <a:extLst>
                  <a:ext uri="{FF2B5EF4-FFF2-40B4-BE49-F238E27FC236}">
                    <a16:creationId xmlns:a16="http://schemas.microsoft.com/office/drawing/2014/main" id="{64C5DD34-F435-49EB-9226-E60B03F1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206">
            <a:extLst>
              <a:ext uri="{FF2B5EF4-FFF2-40B4-BE49-F238E27FC236}">
                <a16:creationId xmlns:a16="http://schemas.microsoft.com/office/drawing/2014/main" id="{91A66591-A699-4FA6-A01B-EAF698FDCD59}"/>
              </a:ext>
            </a:extLst>
          </p:cNvPr>
          <p:cNvSpPr/>
          <p:nvPr/>
        </p:nvSpPr>
        <p:spPr>
          <a:xfrm flipH="1">
            <a:off x="2709207" y="2844665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8" name="Oval 207">
            <a:extLst>
              <a:ext uri="{FF2B5EF4-FFF2-40B4-BE49-F238E27FC236}">
                <a16:creationId xmlns:a16="http://schemas.microsoft.com/office/drawing/2014/main" id="{9C2F8A84-5F44-4EF7-A80F-1EC68192D6C6}"/>
              </a:ext>
            </a:extLst>
          </p:cNvPr>
          <p:cNvSpPr/>
          <p:nvPr/>
        </p:nvSpPr>
        <p:spPr>
          <a:xfrm flipH="1">
            <a:off x="3318728" y="414098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9" name="Oval 208">
            <a:extLst>
              <a:ext uri="{FF2B5EF4-FFF2-40B4-BE49-F238E27FC236}">
                <a16:creationId xmlns:a16="http://schemas.microsoft.com/office/drawing/2014/main" id="{B5EDF901-D506-44F4-BF8A-04AF043FE308}"/>
              </a:ext>
            </a:extLst>
          </p:cNvPr>
          <p:cNvSpPr/>
          <p:nvPr/>
        </p:nvSpPr>
        <p:spPr>
          <a:xfrm flipH="1">
            <a:off x="1759825" y="2872932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0" name="Oval 209">
            <a:extLst>
              <a:ext uri="{FF2B5EF4-FFF2-40B4-BE49-F238E27FC236}">
                <a16:creationId xmlns:a16="http://schemas.microsoft.com/office/drawing/2014/main" id="{A8E52C03-F991-4A02-B2F3-282C85D14F0B}"/>
              </a:ext>
            </a:extLst>
          </p:cNvPr>
          <p:cNvSpPr/>
          <p:nvPr/>
        </p:nvSpPr>
        <p:spPr>
          <a:xfrm flipH="1">
            <a:off x="1794794" y="3884111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5" name="Straight Connector 188">
            <a:extLst>
              <a:ext uri="{FF2B5EF4-FFF2-40B4-BE49-F238E27FC236}">
                <a16:creationId xmlns:a16="http://schemas.microsoft.com/office/drawing/2014/main" id="{098B4A7A-4901-442F-849E-D47A122F774A}"/>
              </a:ext>
            </a:extLst>
          </p:cNvPr>
          <p:cNvCxnSpPr>
            <a:cxnSpLocks/>
          </p:cNvCxnSpPr>
          <p:nvPr/>
        </p:nvCxnSpPr>
        <p:spPr>
          <a:xfrm>
            <a:off x="931178" y="2285494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2">
            <a:extLst>
              <a:ext uri="{FF2B5EF4-FFF2-40B4-BE49-F238E27FC236}">
                <a16:creationId xmlns:a16="http://schemas.microsoft.com/office/drawing/2014/main" id="{8DD1428C-9880-428E-A004-D74FADC92B87}"/>
              </a:ext>
            </a:extLst>
          </p:cNvPr>
          <p:cNvCxnSpPr>
            <a:cxnSpLocks/>
          </p:cNvCxnSpPr>
          <p:nvPr/>
        </p:nvCxnSpPr>
        <p:spPr>
          <a:xfrm>
            <a:off x="2202398" y="2362911"/>
            <a:ext cx="4468" cy="103477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9BCCA875-1C15-4632-B6AC-D0E4572D8FDE}"/>
                  </a:ext>
                </a:extLst>
              </p:cNvPr>
              <p:cNvSpPr/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9BCCA875-1C15-4632-B6AC-D0E4572D8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188">
            <a:extLst>
              <a:ext uri="{FF2B5EF4-FFF2-40B4-BE49-F238E27FC236}">
                <a16:creationId xmlns:a16="http://schemas.microsoft.com/office/drawing/2014/main" id="{831A8BA0-6723-4565-8709-1ABB313E6480}"/>
              </a:ext>
            </a:extLst>
          </p:cNvPr>
          <p:cNvCxnSpPr>
            <a:cxnSpLocks/>
          </p:cNvCxnSpPr>
          <p:nvPr/>
        </p:nvCxnSpPr>
        <p:spPr>
          <a:xfrm>
            <a:off x="926248" y="4393120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內容版面配置區 2">
                <a:extLst>
                  <a:ext uri="{FF2B5EF4-FFF2-40B4-BE49-F238E27FC236}">
                    <a16:creationId xmlns:a16="http://schemas.microsoft.com/office/drawing/2014/main" id="{991486BB-1BEB-4171-B386-5A9EC7506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79278" y="1825624"/>
                <a:ext cx="6874521" cy="5032371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blue data points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</a:rPr>
                      <m:t>𝐩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are within the range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pixel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let: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to find the bound functions for all data points in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內容版面配置區 2">
                <a:extLst>
                  <a:ext uri="{FF2B5EF4-FFF2-40B4-BE49-F238E27FC236}">
                    <a16:creationId xmlns:a16="http://schemas.microsoft.com/office/drawing/2014/main" id="{991486BB-1BEB-4171-B386-5A9EC7506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9278" y="1825624"/>
                <a:ext cx="6874521" cy="5032371"/>
              </a:xfrm>
              <a:blipFill>
                <a:blip r:embed="rId4"/>
                <a:stretch>
                  <a:fillRect l="-1597" t="-2058" r="-168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圖片 72">
            <a:extLst>
              <a:ext uri="{FF2B5EF4-FFF2-40B4-BE49-F238E27FC236}">
                <a16:creationId xmlns:a16="http://schemas.microsoft.com/office/drawing/2014/main" id="{751AD6F6-00DF-436E-AB38-7AD415DC0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352" y="2711523"/>
            <a:ext cx="4191000" cy="895350"/>
          </a:xfrm>
          <a:prstGeom prst="rect">
            <a:avLst/>
          </a:prstGeom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CA390540-0574-4614-B052-4FF4CD4E4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797" y="3580574"/>
            <a:ext cx="6067425" cy="657225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DD95FF9C-A685-42EC-94A0-32406B8C3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5276" y="4692201"/>
            <a:ext cx="4248150" cy="1200150"/>
          </a:xfrm>
          <a:prstGeom prst="rect">
            <a:avLst/>
          </a:prstGeom>
        </p:spPr>
      </p:pic>
      <p:sp>
        <p:nvSpPr>
          <p:cNvPr id="76" name="TextBox 175">
            <a:extLst>
              <a:ext uri="{FF2B5EF4-FFF2-40B4-BE49-F238E27FC236}">
                <a16:creationId xmlns:a16="http://schemas.microsoft.com/office/drawing/2014/main" id="{9E3CD426-D55C-4EA5-8C9F-BCF6AC20E10D}"/>
              </a:ext>
            </a:extLst>
          </p:cNvPr>
          <p:cNvSpPr txBox="1"/>
          <p:nvPr/>
        </p:nvSpPr>
        <p:spPr>
          <a:xfrm>
            <a:off x="1638418" y="28826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175">
            <a:extLst>
              <a:ext uri="{FF2B5EF4-FFF2-40B4-BE49-F238E27FC236}">
                <a16:creationId xmlns:a16="http://schemas.microsoft.com/office/drawing/2014/main" id="{372CFDF0-37BB-4D32-8370-4D7236B45E30}"/>
              </a:ext>
            </a:extLst>
          </p:cNvPr>
          <p:cNvSpPr txBox="1"/>
          <p:nvPr/>
        </p:nvSpPr>
        <p:spPr>
          <a:xfrm>
            <a:off x="2587412" y="28489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175">
            <a:extLst>
              <a:ext uri="{FF2B5EF4-FFF2-40B4-BE49-F238E27FC236}">
                <a16:creationId xmlns:a16="http://schemas.microsoft.com/office/drawing/2014/main" id="{E3011939-9B6F-452E-BABC-FFFB0835EB64}"/>
              </a:ext>
            </a:extLst>
          </p:cNvPr>
          <p:cNvSpPr txBox="1"/>
          <p:nvPr/>
        </p:nvSpPr>
        <p:spPr>
          <a:xfrm>
            <a:off x="1826754" y="38128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175">
            <a:extLst>
              <a:ext uri="{FF2B5EF4-FFF2-40B4-BE49-F238E27FC236}">
                <a16:creationId xmlns:a16="http://schemas.microsoft.com/office/drawing/2014/main" id="{00B3FDBC-3EC7-4FC5-9D3D-0F299F06EA95}"/>
              </a:ext>
            </a:extLst>
          </p:cNvPr>
          <p:cNvSpPr txBox="1"/>
          <p:nvPr/>
        </p:nvSpPr>
        <p:spPr>
          <a:xfrm>
            <a:off x="3211890" y="3782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3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0CB06-5AE0-4701-81A1-B64E1EE7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2" y="374811"/>
            <a:ext cx="11848051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Search Problem = Interval Stabbing Problem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78">
            <a:extLst>
              <a:ext uri="{FF2B5EF4-FFF2-40B4-BE49-F238E27FC236}">
                <a16:creationId xmlns:a16="http://schemas.microsoft.com/office/drawing/2014/main" id="{9AE72B80-B2F8-4DFA-A7DB-6A6479E1995D}"/>
              </a:ext>
            </a:extLst>
          </p:cNvPr>
          <p:cNvSpPr/>
          <p:nvPr/>
        </p:nvSpPr>
        <p:spPr>
          <a:xfrm>
            <a:off x="1176894" y="2319409"/>
            <a:ext cx="2068624" cy="2068624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79">
            <a:extLst>
              <a:ext uri="{FF2B5EF4-FFF2-40B4-BE49-F238E27FC236}">
                <a16:creationId xmlns:a16="http://schemas.microsoft.com/office/drawing/2014/main" id="{DAC1DA22-ED40-4F05-81EB-F22D708C2E12}"/>
              </a:ext>
            </a:extLst>
          </p:cNvPr>
          <p:cNvSpPr/>
          <p:nvPr/>
        </p:nvSpPr>
        <p:spPr>
          <a:xfrm>
            <a:off x="2139427" y="3353721"/>
            <a:ext cx="116476" cy="10834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84">
                <a:extLst>
                  <a:ext uri="{FF2B5EF4-FFF2-40B4-BE49-F238E27FC236}">
                    <a16:creationId xmlns:a16="http://schemas.microsoft.com/office/drawing/2014/main" id="{6B770409-6D92-464D-8737-79A03FFEDBC9}"/>
                  </a:ext>
                </a:extLst>
              </p:cNvPr>
              <p:cNvSpPr txBox="1"/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1600" b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HK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16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17" name="TextBox 184">
                <a:extLst>
                  <a:ext uri="{FF2B5EF4-FFF2-40B4-BE49-F238E27FC236}">
                    <a16:creationId xmlns:a16="http://schemas.microsoft.com/office/drawing/2014/main" id="{6B770409-6D92-464D-8737-79A03FFE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4" y="3460188"/>
                <a:ext cx="728597" cy="24622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206">
            <a:extLst>
              <a:ext uri="{FF2B5EF4-FFF2-40B4-BE49-F238E27FC236}">
                <a16:creationId xmlns:a16="http://schemas.microsoft.com/office/drawing/2014/main" id="{C9F2236D-59F0-4278-BB5C-BA5CE413E462}"/>
              </a:ext>
            </a:extLst>
          </p:cNvPr>
          <p:cNvSpPr/>
          <p:nvPr/>
        </p:nvSpPr>
        <p:spPr>
          <a:xfrm flipH="1">
            <a:off x="2709207" y="2844665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Oval 207">
            <a:extLst>
              <a:ext uri="{FF2B5EF4-FFF2-40B4-BE49-F238E27FC236}">
                <a16:creationId xmlns:a16="http://schemas.microsoft.com/office/drawing/2014/main" id="{8DEEF3B4-6600-4B5D-A624-05CE940E643D}"/>
              </a:ext>
            </a:extLst>
          </p:cNvPr>
          <p:cNvSpPr/>
          <p:nvPr/>
        </p:nvSpPr>
        <p:spPr>
          <a:xfrm flipH="1">
            <a:off x="3318728" y="4140989"/>
            <a:ext cx="96810" cy="968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Oval 208">
            <a:extLst>
              <a:ext uri="{FF2B5EF4-FFF2-40B4-BE49-F238E27FC236}">
                <a16:creationId xmlns:a16="http://schemas.microsoft.com/office/drawing/2014/main" id="{71D25A08-C942-4F2F-A87C-EED66F9E2D4A}"/>
              </a:ext>
            </a:extLst>
          </p:cNvPr>
          <p:cNvSpPr/>
          <p:nvPr/>
        </p:nvSpPr>
        <p:spPr>
          <a:xfrm flipH="1">
            <a:off x="1759825" y="2872932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Oval 209">
            <a:extLst>
              <a:ext uri="{FF2B5EF4-FFF2-40B4-BE49-F238E27FC236}">
                <a16:creationId xmlns:a16="http://schemas.microsoft.com/office/drawing/2014/main" id="{2BDFB4D0-8EC5-4B5C-A474-1134004367E6}"/>
              </a:ext>
            </a:extLst>
          </p:cNvPr>
          <p:cNvSpPr/>
          <p:nvPr/>
        </p:nvSpPr>
        <p:spPr>
          <a:xfrm flipH="1">
            <a:off x="1794794" y="3884111"/>
            <a:ext cx="96810" cy="9681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2" name="Straight Connector 188">
            <a:extLst>
              <a:ext uri="{FF2B5EF4-FFF2-40B4-BE49-F238E27FC236}">
                <a16:creationId xmlns:a16="http://schemas.microsoft.com/office/drawing/2014/main" id="{4DC3FCE0-5979-4322-9DE5-6ABBDF3F6687}"/>
              </a:ext>
            </a:extLst>
          </p:cNvPr>
          <p:cNvCxnSpPr>
            <a:cxnSpLocks/>
          </p:cNvCxnSpPr>
          <p:nvPr/>
        </p:nvCxnSpPr>
        <p:spPr>
          <a:xfrm>
            <a:off x="931178" y="2285494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id="{23380066-936F-483F-925A-64C46956FB5F}"/>
              </a:ext>
            </a:extLst>
          </p:cNvPr>
          <p:cNvCxnSpPr>
            <a:cxnSpLocks/>
          </p:cNvCxnSpPr>
          <p:nvPr/>
        </p:nvCxnSpPr>
        <p:spPr>
          <a:xfrm>
            <a:off x="2202398" y="2362911"/>
            <a:ext cx="4468" cy="103477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F6D411B7-9B60-45C5-8380-7B0D23E0214E}"/>
                  </a:ext>
                </a:extLst>
              </p:cNvPr>
              <p:cNvSpPr/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F6D411B7-9B60-45C5-8380-7B0D23E02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53" y="2840200"/>
                <a:ext cx="3709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188">
            <a:extLst>
              <a:ext uri="{FF2B5EF4-FFF2-40B4-BE49-F238E27FC236}">
                <a16:creationId xmlns:a16="http://schemas.microsoft.com/office/drawing/2014/main" id="{62A17295-00E9-4683-9D6C-07F84AF047CE}"/>
              </a:ext>
            </a:extLst>
          </p:cNvPr>
          <p:cNvCxnSpPr>
            <a:cxnSpLocks/>
          </p:cNvCxnSpPr>
          <p:nvPr/>
        </p:nvCxnSpPr>
        <p:spPr>
          <a:xfrm>
            <a:off x="926248" y="4393120"/>
            <a:ext cx="265931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69">
            <a:extLst>
              <a:ext uri="{FF2B5EF4-FFF2-40B4-BE49-F238E27FC236}">
                <a16:creationId xmlns:a16="http://schemas.microsoft.com/office/drawing/2014/main" id="{E3A3675C-0CE9-417F-8816-88E50B217822}"/>
              </a:ext>
            </a:extLst>
          </p:cNvPr>
          <p:cNvCxnSpPr>
            <a:cxnSpLocks/>
          </p:cNvCxnSpPr>
          <p:nvPr/>
        </p:nvCxnSpPr>
        <p:spPr>
          <a:xfrm>
            <a:off x="5955849" y="2736322"/>
            <a:ext cx="174491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70">
            <a:extLst>
              <a:ext uri="{FF2B5EF4-FFF2-40B4-BE49-F238E27FC236}">
                <a16:creationId xmlns:a16="http://schemas.microsoft.com/office/drawing/2014/main" id="{6120EE5B-1964-4955-A228-E61E9A085421}"/>
              </a:ext>
            </a:extLst>
          </p:cNvPr>
          <p:cNvCxnSpPr>
            <a:cxnSpLocks/>
          </p:cNvCxnSpPr>
          <p:nvPr/>
        </p:nvCxnSpPr>
        <p:spPr>
          <a:xfrm>
            <a:off x="6265500" y="3257732"/>
            <a:ext cx="174491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71">
            <a:extLst>
              <a:ext uri="{FF2B5EF4-FFF2-40B4-BE49-F238E27FC236}">
                <a16:creationId xmlns:a16="http://schemas.microsoft.com/office/drawing/2014/main" id="{5DCD1EB9-9ECF-44DC-B20E-202186AB9EB3}"/>
              </a:ext>
            </a:extLst>
          </p:cNvPr>
          <p:cNvCxnSpPr>
            <a:cxnSpLocks/>
          </p:cNvCxnSpPr>
          <p:nvPr/>
        </p:nvCxnSpPr>
        <p:spPr>
          <a:xfrm>
            <a:off x="6770731" y="3728051"/>
            <a:ext cx="85008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72">
            <a:extLst>
              <a:ext uri="{FF2B5EF4-FFF2-40B4-BE49-F238E27FC236}">
                <a16:creationId xmlns:a16="http://schemas.microsoft.com/office/drawing/2014/main" id="{18EF30D1-99F7-4018-B2F7-85055349F685}"/>
              </a:ext>
            </a:extLst>
          </p:cNvPr>
          <p:cNvCxnSpPr>
            <a:cxnSpLocks/>
          </p:cNvCxnSpPr>
          <p:nvPr/>
        </p:nvCxnSpPr>
        <p:spPr>
          <a:xfrm>
            <a:off x="8171707" y="4147061"/>
            <a:ext cx="205604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3">
            <a:extLst>
              <a:ext uri="{FF2B5EF4-FFF2-40B4-BE49-F238E27FC236}">
                <a16:creationId xmlns:a16="http://schemas.microsoft.com/office/drawing/2014/main" id="{844AFC51-703E-445E-81BE-5F1A4F114B70}"/>
              </a:ext>
            </a:extLst>
          </p:cNvPr>
          <p:cNvCxnSpPr>
            <a:cxnSpLocks/>
          </p:cNvCxnSpPr>
          <p:nvPr/>
        </p:nvCxnSpPr>
        <p:spPr>
          <a:xfrm>
            <a:off x="7356810" y="2343282"/>
            <a:ext cx="0" cy="19809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4">
            <a:extLst>
              <a:ext uri="{FF2B5EF4-FFF2-40B4-BE49-F238E27FC236}">
                <a16:creationId xmlns:a16="http://schemas.microsoft.com/office/drawing/2014/main" id="{28600D15-7889-4A35-AC07-FD5832B80EC9}"/>
              </a:ext>
            </a:extLst>
          </p:cNvPr>
          <p:cNvSpPr txBox="1"/>
          <p:nvPr/>
        </p:nvSpPr>
        <p:spPr>
          <a:xfrm>
            <a:off x="7113795" y="199916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75">
            <a:extLst>
              <a:ext uri="{FF2B5EF4-FFF2-40B4-BE49-F238E27FC236}">
                <a16:creationId xmlns:a16="http://schemas.microsoft.com/office/drawing/2014/main" id="{4C0DF3AE-E4FB-4B65-9BF7-40F81250F72F}"/>
              </a:ext>
            </a:extLst>
          </p:cNvPr>
          <p:cNvSpPr txBox="1"/>
          <p:nvPr/>
        </p:nvSpPr>
        <p:spPr>
          <a:xfrm>
            <a:off x="6659028" y="231933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176">
            <a:extLst>
              <a:ext uri="{FF2B5EF4-FFF2-40B4-BE49-F238E27FC236}">
                <a16:creationId xmlns:a16="http://schemas.microsoft.com/office/drawing/2014/main" id="{F60951C4-8B4B-47DA-BA76-90FB3BDBA955}"/>
              </a:ext>
            </a:extLst>
          </p:cNvPr>
          <p:cNvSpPr/>
          <p:nvPr/>
        </p:nvSpPr>
        <p:spPr>
          <a:xfrm>
            <a:off x="6748624" y="2656642"/>
            <a:ext cx="159360" cy="15936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TextBox 177">
            <a:extLst>
              <a:ext uri="{FF2B5EF4-FFF2-40B4-BE49-F238E27FC236}">
                <a16:creationId xmlns:a16="http://schemas.microsoft.com/office/drawing/2014/main" id="{EBA7E1E2-9222-4BB8-92DF-6F6259E38C6B}"/>
              </a:ext>
            </a:extLst>
          </p:cNvPr>
          <p:cNvSpPr txBox="1"/>
          <p:nvPr/>
        </p:nvSpPr>
        <p:spPr>
          <a:xfrm>
            <a:off x="5175673" y="250400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78">
            <a:extLst>
              <a:ext uri="{FF2B5EF4-FFF2-40B4-BE49-F238E27FC236}">
                <a16:creationId xmlns:a16="http://schemas.microsoft.com/office/drawing/2014/main" id="{FA95DB5C-323D-4E68-9B4D-A7386BEEC213}"/>
              </a:ext>
            </a:extLst>
          </p:cNvPr>
          <p:cNvSpPr txBox="1"/>
          <p:nvPr/>
        </p:nvSpPr>
        <p:spPr>
          <a:xfrm>
            <a:off x="7622722" y="250400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79">
            <a:extLst>
              <a:ext uri="{FF2B5EF4-FFF2-40B4-BE49-F238E27FC236}">
                <a16:creationId xmlns:a16="http://schemas.microsoft.com/office/drawing/2014/main" id="{48AC1467-C58C-483D-A293-448B74A2FFF2}"/>
              </a:ext>
            </a:extLst>
          </p:cNvPr>
          <p:cNvSpPr txBox="1"/>
          <p:nvPr/>
        </p:nvSpPr>
        <p:spPr>
          <a:xfrm>
            <a:off x="6918870" y="282123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180">
            <a:extLst>
              <a:ext uri="{FF2B5EF4-FFF2-40B4-BE49-F238E27FC236}">
                <a16:creationId xmlns:a16="http://schemas.microsoft.com/office/drawing/2014/main" id="{983340EC-6022-4E49-A96D-125E9935A375}"/>
              </a:ext>
            </a:extLst>
          </p:cNvPr>
          <p:cNvSpPr/>
          <p:nvPr/>
        </p:nvSpPr>
        <p:spPr>
          <a:xfrm>
            <a:off x="7023320" y="3178052"/>
            <a:ext cx="159360" cy="15936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TextBox 181">
            <a:extLst>
              <a:ext uri="{FF2B5EF4-FFF2-40B4-BE49-F238E27FC236}">
                <a16:creationId xmlns:a16="http://schemas.microsoft.com/office/drawing/2014/main" id="{216A9E86-2CCC-42DA-B6F3-CEC55C990CE5}"/>
              </a:ext>
            </a:extLst>
          </p:cNvPr>
          <p:cNvSpPr txBox="1"/>
          <p:nvPr/>
        </p:nvSpPr>
        <p:spPr>
          <a:xfrm>
            <a:off x="5458353" y="303225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182">
            <a:extLst>
              <a:ext uri="{FF2B5EF4-FFF2-40B4-BE49-F238E27FC236}">
                <a16:creationId xmlns:a16="http://schemas.microsoft.com/office/drawing/2014/main" id="{5C74D4B7-5578-48A8-95B3-20F8196A0B70}"/>
              </a:ext>
            </a:extLst>
          </p:cNvPr>
          <p:cNvSpPr txBox="1"/>
          <p:nvPr/>
        </p:nvSpPr>
        <p:spPr>
          <a:xfrm>
            <a:off x="7941243" y="305499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183">
            <a:extLst>
              <a:ext uri="{FF2B5EF4-FFF2-40B4-BE49-F238E27FC236}">
                <a16:creationId xmlns:a16="http://schemas.microsoft.com/office/drawing/2014/main" id="{A5B80380-4339-499A-8ED3-9A1BACB3D6F5}"/>
              </a:ext>
            </a:extLst>
          </p:cNvPr>
          <p:cNvSpPr/>
          <p:nvPr/>
        </p:nvSpPr>
        <p:spPr>
          <a:xfrm>
            <a:off x="7115833" y="3642130"/>
            <a:ext cx="159360" cy="159360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1" name="TextBox 184">
            <a:extLst>
              <a:ext uri="{FF2B5EF4-FFF2-40B4-BE49-F238E27FC236}">
                <a16:creationId xmlns:a16="http://schemas.microsoft.com/office/drawing/2014/main" id="{8309CAAB-CF00-4075-8786-B8C8AA0CB179}"/>
              </a:ext>
            </a:extLst>
          </p:cNvPr>
          <p:cNvSpPr txBox="1"/>
          <p:nvPr/>
        </p:nvSpPr>
        <p:spPr>
          <a:xfrm>
            <a:off x="5937076" y="35061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85">
            <a:extLst>
              <a:ext uri="{FF2B5EF4-FFF2-40B4-BE49-F238E27FC236}">
                <a16:creationId xmlns:a16="http://schemas.microsoft.com/office/drawing/2014/main" id="{CB30901E-0008-4B56-A539-22BC4F7D0D5C}"/>
              </a:ext>
            </a:extLst>
          </p:cNvPr>
          <p:cNvSpPr txBox="1"/>
          <p:nvPr/>
        </p:nvSpPr>
        <p:spPr>
          <a:xfrm>
            <a:off x="7583125" y="352749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186">
            <a:extLst>
              <a:ext uri="{FF2B5EF4-FFF2-40B4-BE49-F238E27FC236}">
                <a16:creationId xmlns:a16="http://schemas.microsoft.com/office/drawing/2014/main" id="{A3D41856-AC14-4720-AB13-9672FC913BBB}"/>
              </a:ext>
            </a:extLst>
          </p:cNvPr>
          <p:cNvSpPr txBox="1"/>
          <p:nvPr/>
        </p:nvSpPr>
        <p:spPr>
          <a:xfrm>
            <a:off x="7000588" y="328385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187">
            <a:extLst>
              <a:ext uri="{FF2B5EF4-FFF2-40B4-BE49-F238E27FC236}">
                <a16:creationId xmlns:a16="http://schemas.microsoft.com/office/drawing/2014/main" id="{013FF68D-731C-48B5-93D6-D0E576361CAA}"/>
              </a:ext>
            </a:extLst>
          </p:cNvPr>
          <p:cNvSpPr txBox="1"/>
          <p:nvPr/>
        </p:nvSpPr>
        <p:spPr>
          <a:xfrm>
            <a:off x="7356810" y="39380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188">
            <a:extLst>
              <a:ext uri="{FF2B5EF4-FFF2-40B4-BE49-F238E27FC236}">
                <a16:creationId xmlns:a16="http://schemas.microsoft.com/office/drawing/2014/main" id="{644B7682-7BB3-4416-B348-94CC1344B7AA}"/>
              </a:ext>
            </a:extLst>
          </p:cNvPr>
          <p:cNvSpPr txBox="1"/>
          <p:nvPr/>
        </p:nvSpPr>
        <p:spPr>
          <a:xfrm>
            <a:off x="10227752" y="39380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189">
            <a:extLst>
              <a:ext uri="{FF2B5EF4-FFF2-40B4-BE49-F238E27FC236}">
                <a16:creationId xmlns:a16="http://schemas.microsoft.com/office/drawing/2014/main" id="{C005D9FD-8A9F-4B34-BFD8-A8F1E20789AB}"/>
              </a:ext>
            </a:extLst>
          </p:cNvPr>
          <p:cNvSpPr/>
          <p:nvPr/>
        </p:nvSpPr>
        <p:spPr>
          <a:xfrm>
            <a:off x="9120049" y="4078439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TextBox 190">
            <a:extLst>
              <a:ext uri="{FF2B5EF4-FFF2-40B4-BE49-F238E27FC236}">
                <a16:creationId xmlns:a16="http://schemas.microsoft.com/office/drawing/2014/main" id="{02E3EDFB-0E61-40D0-9141-82531A8EC81D}"/>
              </a:ext>
            </a:extLst>
          </p:cNvPr>
          <p:cNvSpPr txBox="1"/>
          <p:nvPr/>
        </p:nvSpPr>
        <p:spPr>
          <a:xfrm>
            <a:off x="9004804" y="37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175">
            <a:extLst>
              <a:ext uri="{FF2B5EF4-FFF2-40B4-BE49-F238E27FC236}">
                <a16:creationId xmlns:a16="http://schemas.microsoft.com/office/drawing/2014/main" id="{08AEDDAE-E274-4AE3-AB54-B2E133EE3CB9}"/>
              </a:ext>
            </a:extLst>
          </p:cNvPr>
          <p:cNvSpPr txBox="1"/>
          <p:nvPr/>
        </p:nvSpPr>
        <p:spPr>
          <a:xfrm>
            <a:off x="1638418" y="28826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75">
            <a:extLst>
              <a:ext uri="{FF2B5EF4-FFF2-40B4-BE49-F238E27FC236}">
                <a16:creationId xmlns:a16="http://schemas.microsoft.com/office/drawing/2014/main" id="{00ACB7D5-5804-4B53-8571-D771323AA504}"/>
              </a:ext>
            </a:extLst>
          </p:cNvPr>
          <p:cNvSpPr txBox="1"/>
          <p:nvPr/>
        </p:nvSpPr>
        <p:spPr>
          <a:xfrm>
            <a:off x="2587412" y="28489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175">
            <a:extLst>
              <a:ext uri="{FF2B5EF4-FFF2-40B4-BE49-F238E27FC236}">
                <a16:creationId xmlns:a16="http://schemas.microsoft.com/office/drawing/2014/main" id="{E3DF9E75-BA7F-45A4-B356-46955C8D5EFC}"/>
              </a:ext>
            </a:extLst>
          </p:cNvPr>
          <p:cNvSpPr txBox="1"/>
          <p:nvPr/>
        </p:nvSpPr>
        <p:spPr>
          <a:xfrm>
            <a:off x="1826754" y="38128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4B9F7480-0CC8-44BB-98EA-40F8D7C8B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04" y="4899915"/>
            <a:ext cx="7219950" cy="1323975"/>
          </a:xfrm>
          <a:prstGeom prst="rect">
            <a:avLst/>
          </a:prstGeom>
        </p:spPr>
      </p:pic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F62FAE5A-AEBD-45D3-A699-569A53596D37}"/>
              </a:ext>
            </a:extLst>
          </p:cNvPr>
          <p:cNvCxnSpPr>
            <a:cxnSpLocks/>
          </p:cNvCxnSpPr>
          <p:nvPr/>
        </p:nvCxnSpPr>
        <p:spPr>
          <a:xfrm>
            <a:off x="4810609" y="4358419"/>
            <a:ext cx="63327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5">
            <a:extLst>
              <a:ext uri="{FF2B5EF4-FFF2-40B4-BE49-F238E27FC236}">
                <a16:creationId xmlns:a16="http://schemas.microsoft.com/office/drawing/2014/main" id="{75C4667F-FBA9-4D0F-BF92-91E9218B7A3D}"/>
              </a:ext>
            </a:extLst>
          </p:cNvPr>
          <p:cNvSpPr txBox="1"/>
          <p:nvPr/>
        </p:nvSpPr>
        <p:spPr>
          <a:xfrm>
            <a:off x="3211890" y="3782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43ACD49D-550F-44F5-B8CB-FBEAA33D9941}"/>
              </a:ext>
            </a:extLst>
          </p:cNvPr>
          <p:cNvSpPr txBox="1"/>
          <p:nvPr/>
        </p:nvSpPr>
        <p:spPr>
          <a:xfrm>
            <a:off x="11143387" y="414823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1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5C4A3-FF94-4382-8BC8-8E807C16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78" y="198110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Sorting-based Sweep Line Algorithm (SLAM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E4BB553D-8D1C-40EC-8150-0F0795E7A0ED}"/>
              </a:ext>
            </a:extLst>
          </p:cNvPr>
          <p:cNvCxnSpPr>
            <a:cxnSpLocks/>
          </p:cNvCxnSpPr>
          <p:nvPr/>
        </p:nvCxnSpPr>
        <p:spPr>
          <a:xfrm>
            <a:off x="2520191" y="4063804"/>
            <a:ext cx="63327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990CA51-EBD8-4EEC-ABF3-EBEFE82296B7}"/>
              </a:ext>
            </a:extLst>
          </p:cNvPr>
          <p:cNvSpPr txBox="1"/>
          <p:nvPr/>
        </p:nvSpPr>
        <p:spPr>
          <a:xfrm>
            <a:off x="8852969" y="385362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x-axis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06">
            <a:extLst>
              <a:ext uri="{FF2B5EF4-FFF2-40B4-BE49-F238E27FC236}">
                <a16:creationId xmlns:a16="http://schemas.microsoft.com/office/drawing/2014/main" id="{28E934FF-D782-4EA0-B794-0426018EF8F8}"/>
              </a:ext>
            </a:extLst>
          </p:cNvPr>
          <p:cNvCxnSpPr>
            <a:cxnSpLocks/>
          </p:cNvCxnSpPr>
          <p:nvPr/>
        </p:nvCxnSpPr>
        <p:spPr>
          <a:xfrm>
            <a:off x="3261269" y="2308112"/>
            <a:ext cx="311691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07">
            <a:extLst>
              <a:ext uri="{FF2B5EF4-FFF2-40B4-BE49-F238E27FC236}">
                <a16:creationId xmlns:a16="http://schemas.microsoft.com/office/drawing/2014/main" id="{F532F9A7-60C8-4CA0-B828-A399F2228139}"/>
              </a:ext>
            </a:extLst>
          </p:cNvPr>
          <p:cNvSpPr txBox="1"/>
          <p:nvPr/>
        </p:nvSpPr>
        <p:spPr>
          <a:xfrm>
            <a:off x="4647501" y="186935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308">
            <a:extLst>
              <a:ext uri="{FF2B5EF4-FFF2-40B4-BE49-F238E27FC236}">
                <a16:creationId xmlns:a16="http://schemas.microsoft.com/office/drawing/2014/main" id="{CE24AB6F-6D9F-4194-97B6-1FE72DB98477}"/>
              </a:ext>
            </a:extLst>
          </p:cNvPr>
          <p:cNvSpPr/>
          <p:nvPr/>
        </p:nvSpPr>
        <p:spPr>
          <a:xfrm>
            <a:off x="4762746" y="2220619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TextBox 309">
            <a:extLst>
              <a:ext uri="{FF2B5EF4-FFF2-40B4-BE49-F238E27FC236}">
                <a16:creationId xmlns:a16="http://schemas.microsoft.com/office/drawing/2014/main" id="{BBE50C2B-340D-421C-8516-F2B66A689A70}"/>
              </a:ext>
            </a:extLst>
          </p:cNvPr>
          <p:cNvSpPr txBox="1"/>
          <p:nvPr/>
        </p:nvSpPr>
        <p:spPr>
          <a:xfrm>
            <a:off x="2520191" y="210365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310">
            <a:extLst>
              <a:ext uri="{FF2B5EF4-FFF2-40B4-BE49-F238E27FC236}">
                <a16:creationId xmlns:a16="http://schemas.microsoft.com/office/drawing/2014/main" id="{1719D76B-9786-4200-ACA6-03674D046335}"/>
              </a:ext>
            </a:extLst>
          </p:cNvPr>
          <p:cNvSpPr txBox="1"/>
          <p:nvPr/>
        </p:nvSpPr>
        <p:spPr>
          <a:xfrm>
            <a:off x="6318369" y="2106689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311">
            <a:extLst>
              <a:ext uri="{FF2B5EF4-FFF2-40B4-BE49-F238E27FC236}">
                <a16:creationId xmlns:a16="http://schemas.microsoft.com/office/drawing/2014/main" id="{42BD7BEF-472B-4618-BD2E-41FE4141DD50}"/>
              </a:ext>
            </a:extLst>
          </p:cNvPr>
          <p:cNvCxnSpPr>
            <a:cxnSpLocks/>
          </p:cNvCxnSpPr>
          <p:nvPr/>
        </p:nvCxnSpPr>
        <p:spPr>
          <a:xfrm>
            <a:off x="3432105" y="2719209"/>
            <a:ext cx="95907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12">
            <a:extLst>
              <a:ext uri="{FF2B5EF4-FFF2-40B4-BE49-F238E27FC236}">
                <a16:creationId xmlns:a16="http://schemas.microsoft.com/office/drawing/2014/main" id="{9ADB2CD2-9F0B-45AC-9899-186C15446F91}"/>
              </a:ext>
            </a:extLst>
          </p:cNvPr>
          <p:cNvSpPr txBox="1"/>
          <p:nvPr/>
        </p:nvSpPr>
        <p:spPr>
          <a:xfrm>
            <a:off x="3726940" y="22992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314">
            <a:extLst>
              <a:ext uri="{FF2B5EF4-FFF2-40B4-BE49-F238E27FC236}">
                <a16:creationId xmlns:a16="http://schemas.microsoft.com/office/drawing/2014/main" id="{F4ED7D06-F80E-4061-B72D-C06F352F505C}"/>
              </a:ext>
            </a:extLst>
          </p:cNvPr>
          <p:cNvSpPr txBox="1"/>
          <p:nvPr/>
        </p:nvSpPr>
        <p:spPr>
          <a:xfrm>
            <a:off x="2701875" y="2512946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315">
            <a:extLst>
              <a:ext uri="{FF2B5EF4-FFF2-40B4-BE49-F238E27FC236}">
                <a16:creationId xmlns:a16="http://schemas.microsoft.com/office/drawing/2014/main" id="{9D4E4F33-CA2F-4FBC-A380-E9ECE4B3F5DB}"/>
              </a:ext>
            </a:extLst>
          </p:cNvPr>
          <p:cNvSpPr txBox="1"/>
          <p:nvPr/>
        </p:nvSpPr>
        <p:spPr>
          <a:xfrm>
            <a:off x="4391183" y="2515735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316">
            <a:extLst>
              <a:ext uri="{FF2B5EF4-FFF2-40B4-BE49-F238E27FC236}">
                <a16:creationId xmlns:a16="http://schemas.microsoft.com/office/drawing/2014/main" id="{1B2334BF-2483-4154-8572-F3FCDF2FDD30}"/>
              </a:ext>
            </a:extLst>
          </p:cNvPr>
          <p:cNvCxnSpPr>
            <a:cxnSpLocks/>
          </p:cNvCxnSpPr>
          <p:nvPr/>
        </p:nvCxnSpPr>
        <p:spPr>
          <a:xfrm flipV="1">
            <a:off x="3586694" y="3170828"/>
            <a:ext cx="2954922" cy="129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317">
            <a:extLst>
              <a:ext uri="{FF2B5EF4-FFF2-40B4-BE49-F238E27FC236}">
                <a16:creationId xmlns:a16="http://schemas.microsoft.com/office/drawing/2014/main" id="{0A7B9C73-86C7-4E1E-9AA8-F67FD71EF484}"/>
              </a:ext>
            </a:extLst>
          </p:cNvPr>
          <p:cNvSpPr/>
          <p:nvPr/>
        </p:nvSpPr>
        <p:spPr>
          <a:xfrm>
            <a:off x="4904795" y="3097605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TextBox 318">
            <a:extLst>
              <a:ext uri="{FF2B5EF4-FFF2-40B4-BE49-F238E27FC236}">
                <a16:creationId xmlns:a16="http://schemas.microsoft.com/office/drawing/2014/main" id="{195A7AD1-C881-4267-ABCF-661B6A449C28}"/>
              </a:ext>
            </a:extLst>
          </p:cNvPr>
          <p:cNvSpPr txBox="1"/>
          <p:nvPr/>
        </p:nvSpPr>
        <p:spPr>
          <a:xfrm>
            <a:off x="6460661" y="2987699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319">
            <a:extLst>
              <a:ext uri="{FF2B5EF4-FFF2-40B4-BE49-F238E27FC236}">
                <a16:creationId xmlns:a16="http://schemas.microsoft.com/office/drawing/2014/main" id="{317D7D74-E5AB-4580-8053-67ED1E3ED948}"/>
              </a:ext>
            </a:extLst>
          </p:cNvPr>
          <p:cNvCxnSpPr>
            <a:cxnSpLocks/>
          </p:cNvCxnSpPr>
          <p:nvPr/>
        </p:nvCxnSpPr>
        <p:spPr>
          <a:xfrm>
            <a:off x="5982898" y="1968897"/>
            <a:ext cx="0" cy="20606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20">
            <a:extLst>
              <a:ext uri="{FF2B5EF4-FFF2-40B4-BE49-F238E27FC236}">
                <a16:creationId xmlns:a16="http://schemas.microsoft.com/office/drawing/2014/main" id="{59D1E03F-B4D4-45D7-9C38-BCDF8A6264F6}"/>
              </a:ext>
            </a:extLst>
          </p:cNvPr>
          <p:cNvSpPr txBox="1"/>
          <p:nvPr/>
        </p:nvSpPr>
        <p:spPr>
          <a:xfrm>
            <a:off x="5742753" y="163446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HK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321">
            <a:extLst>
              <a:ext uri="{FF2B5EF4-FFF2-40B4-BE49-F238E27FC236}">
                <a16:creationId xmlns:a16="http://schemas.microsoft.com/office/drawing/2014/main" id="{D940156E-1DF3-48AE-8460-BC8729B6071E}"/>
              </a:ext>
            </a:extLst>
          </p:cNvPr>
          <p:cNvCxnSpPr>
            <a:cxnSpLocks/>
          </p:cNvCxnSpPr>
          <p:nvPr/>
        </p:nvCxnSpPr>
        <p:spPr>
          <a:xfrm>
            <a:off x="3901230" y="3612759"/>
            <a:ext cx="13003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322">
            <a:extLst>
              <a:ext uri="{FF2B5EF4-FFF2-40B4-BE49-F238E27FC236}">
                <a16:creationId xmlns:a16="http://schemas.microsoft.com/office/drawing/2014/main" id="{79172810-3EE9-4952-832C-A1CA5F3E82C2}"/>
              </a:ext>
            </a:extLst>
          </p:cNvPr>
          <p:cNvSpPr/>
          <p:nvPr/>
        </p:nvSpPr>
        <p:spPr>
          <a:xfrm>
            <a:off x="4458074" y="3539803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TextBox 323">
            <a:extLst>
              <a:ext uri="{FF2B5EF4-FFF2-40B4-BE49-F238E27FC236}">
                <a16:creationId xmlns:a16="http://schemas.microsoft.com/office/drawing/2014/main" id="{CC6FDA3D-60DF-44FE-90A1-09AF067F7AA2}"/>
              </a:ext>
            </a:extLst>
          </p:cNvPr>
          <p:cNvSpPr txBox="1"/>
          <p:nvPr/>
        </p:nvSpPr>
        <p:spPr>
          <a:xfrm>
            <a:off x="3177327" y="3426995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324">
            <a:extLst>
              <a:ext uri="{FF2B5EF4-FFF2-40B4-BE49-F238E27FC236}">
                <a16:creationId xmlns:a16="http://schemas.microsoft.com/office/drawing/2014/main" id="{59B4A8DB-1AC2-410D-8D39-2584ED0E5B84}"/>
              </a:ext>
            </a:extLst>
          </p:cNvPr>
          <p:cNvSpPr txBox="1"/>
          <p:nvPr/>
        </p:nvSpPr>
        <p:spPr>
          <a:xfrm>
            <a:off x="4360221" y="319308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325">
            <a:extLst>
              <a:ext uri="{FF2B5EF4-FFF2-40B4-BE49-F238E27FC236}">
                <a16:creationId xmlns:a16="http://schemas.microsoft.com/office/drawing/2014/main" id="{68BE16B3-16E7-4EEE-853B-4A91E15F1A12}"/>
              </a:ext>
            </a:extLst>
          </p:cNvPr>
          <p:cNvSpPr txBox="1"/>
          <p:nvPr/>
        </p:nvSpPr>
        <p:spPr>
          <a:xfrm>
            <a:off x="2858754" y="298769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326">
            <a:extLst>
              <a:ext uri="{FF2B5EF4-FFF2-40B4-BE49-F238E27FC236}">
                <a16:creationId xmlns:a16="http://schemas.microsoft.com/office/drawing/2014/main" id="{FF49BFE9-BE5D-4F5F-91D9-356B7B493BE1}"/>
              </a:ext>
            </a:extLst>
          </p:cNvPr>
          <p:cNvSpPr txBox="1"/>
          <p:nvPr/>
        </p:nvSpPr>
        <p:spPr>
          <a:xfrm>
            <a:off x="4789798" y="275534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327">
            <a:extLst>
              <a:ext uri="{FF2B5EF4-FFF2-40B4-BE49-F238E27FC236}">
                <a16:creationId xmlns:a16="http://schemas.microsoft.com/office/drawing/2014/main" id="{200DC389-749C-41C9-BDD1-256BBFEC8ADA}"/>
              </a:ext>
            </a:extLst>
          </p:cNvPr>
          <p:cNvSpPr txBox="1"/>
          <p:nvPr/>
        </p:nvSpPr>
        <p:spPr>
          <a:xfrm>
            <a:off x="5129980" y="3430511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328">
            <a:extLst>
              <a:ext uri="{FF2B5EF4-FFF2-40B4-BE49-F238E27FC236}">
                <a16:creationId xmlns:a16="http://schemas.microsoft.com/office/drawing/2014/main" id="{67F5F995-685E-44BB-9601-066D1133DD1E}"/>
              </a:ext>
            </a:extLst>
          </p:cNvPr>
          <p:cNvCxnSpPr>
            <a:cxnSpLocks/>
          </p:cNvCxnSpPr>
          <p:nvPr/>
        </p:nvCxnSpPr>
        <p:spPr>
          <a:xfrm>
            <a:off x="5201552" y="1965184"/>
            <a:ext cx="0" cy="20643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329">
                <a:extLst>
                  <a:ext uri="{FF2B5EF4-FFF2-40B4-BE49-F238E27FC236}">
                    <a16:creationId xmlns:a16="http://schemas.microsoft.com/office/drawing/2014/main" id="{990E9056-FEC0-4C17-BCF1-D5460DDD404F}"/>
                  </a:ext>
                </a:extLst>
              </p:cNvPr>
              <p:cNvSpPr txBox="1"/>
              <p:nvPr/>
            </p:nvSpPr>
            <p:spPr>
              <a:xfrm>
                <a:off x="5064155" y="1689241"/>
                <a:ext cx="336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zh-HK" altLang="en-US" sz="1600" dirty="0"/>
              </a:p>
            </p:txBody>
          </p:sp>
        </mc:Choice>
        <mc:Fallback xmlns="">
          <p:sp>
            <p:nvSpPr>
              <p:cNvPr id="61" name="TextBox 329">
                <a:extLst>
                  <a:ext uri="{FF2B5EF4-FFF2-40B4-BE49-F238E27FC236}">
                    <a16:creationId xmlns:a16="http://schemas.microsoft.com/office/drawing/2014/main" id="{990E9056-FEC0-4C17-BCF1-D5460DDD4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155" y="1689241"/>
                <a:ext cx="33695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330">
            <a:extLst>
              <a:ext uri="{FF2B5EF4-FFF2-40B4-BE49-F238E27FC236}">
                <a16:creationId xmlns:a16="http://schemas.microsoft.com/office/drawing/2014/main" id="{979B5C54-232D-4E5B-B1B1-82DFB4F648D5}"/>
              </a:ext>
            </a:extLst>
          </p:cNvPr>
          <p:cNvCxnSpPr/>
          <p:nvPr/>
        </p:nvCxnSpPr>
        <p:spPr>
          <a:xfrm>
            <a:off x="5201552" y="2097676"/>
            <a:ext cx="29774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331">
            <a:extLst>
              <a:ext uri="{FF2B5EF4-FFF2-40B4-BE49-F238E27FC236}">
                <a16:creationId xmlns:a16="http://schemas.microsoft.com/office/drawing/2014/main" id="{11F74A2D-EDC5-4835-B074-E65871D53F69}"/>
              </a:ext>
            </a:extLst>
          </p:cNvPr>
          <p:cNvCxnSpPr>
            <a:cxnSpLocks/>
          </p:cNvCxnSpPr>
          <p:nvPr/>
        </p:nvCxnSpPr>
        <p:spPr>
          <a:xfrm>
            <a:off x="6656243" y="3897930"/>
            <a:ext cx="13003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332">
            <a:extLst>
              <a:ext uri="{FF2B5EF4-FFF2-40B4-BE49-F238E27FC236}">
                <a16:creationId xmlns:a16="http://schemas.microsoft.com/office/drawing/2014/main" id="{A7056784-A162-4B7E-A036-BB0D1A200355}"/>
              </a:ext>
            </a:extLst>
          </p:cNvPr>
          <p:cNvSpPr/>
          <p:nvPr/>
        </p:nvSpPr>
        <p:spPr>
          <a:xfrm>
            <a:off x="7213087" y="3824974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5" name="TextBox 333">
            <a:extLst>
              <a:ext uri="{FF2B5EF4-FFF2-40B4-BE49-F238E27FC236}">
                <a16:creationId xmlns:a16="http://schemas.microsoft.com/office/drawing/2014/main" id="{AE42E985-7E04-46FC-9CC7-F2DC4D5E5B17}"/>
              </a:ext>
            </a:extLst>
          </p:cNvPr>
          <p:cNvSpPr txBox="1"/>
          <p:nvPr/>
        </p:nvSpPr>
        <p:spPr>
          <a:xfrm>
            <a:off x="5924453" y="3712900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zh-HK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334">
            <a:extLst>
              <a:ext uri="{FF2B5EF4-FFF2-40B4-BE49-F238E27FC236}">
                <a16:creationId xmlns:a16="http://schemas.microsoft.com/office/drawing/2014/main" id="{A21D92FE-B3FE-44A4-B70A-D5F77DA4624F}"/>
              </a:ext>
            </a:extLst>
          </p:cNvPr>
          <p:cNvSpPr txBox="1"/>
          <p:nvPr/>
        </p:nvSpPr>
        <p:spPr>
          <a:xfrm>
            <a:off x="7115234" y="34782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HK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335">
            <a:extLst>
              <a:ext uri="{FF2B5EF4-FFF2-40B4-BE49-F238E27FC236}">
                <a16:creationId xmlns:a16="http://schemas.microsoft.com/office/drawing/2014/main" id="{E2B51B86-C44E-4974-B3D4-971785955448}"/>
              </a:ext>
            </a:extLst>
          </p:cNvPr>
          <p:cNvSpPr txBox="1"/>
          <p:nvPr/>
        </p:nvSpPr>
        <p:spPr>
          <a:xfrm>
            <a:off x="7884993" y="3713084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</a:t>
            </a:r>
            <a:r>
              <a:rPr lang="en-US" altLang="zh-HK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336">
            <a:extLst>
              <a:ext uri="{FF2B5EF4-FFF2-40B4-BE49-F238E27FC236}">
                <a16:creationId xmlns:a16="http://schemas.microsoft.com/office/drawing/2014/main" id="{A207B6D2-81FD-46E4-908B-201840C83A44}"/>
              </a:ext>
            </a:extLst>
          </p:cNvPr>
          <p:cNvCxnSpPr/>
          <p:nvPr/>
        </p:nvCxnSpPr>
        <p:spPr>
          <a:xfrm>
            <a:off x="5201552" y="3902884"/>
            <a:ext cx="297742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32">
            <a:extLst>
              <a:ext uri="{FF2B5EF4-FFF2-40B4-BE49-F238E27FC236}">
                <a16:creationId xmlns:a16="http://schemas.microsoft.com/office/drawing/2014/main" id="{B157455C-019D-4C64-8C5E-772C3A1E7E69}"/>
              </a:ext>
            </a:extLst>
          </p:cNvPr>
          <p:cNvSpPr/>
          <p:nvPr/>
        </p:nvSpPr>
        <p:spPr>
          <a:xfrm>
            <a:off x="5903218" y="2823530"/>
            <a:ext cx="159360" cy="159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0" name="TextBox 33">
            <a:extLst>
              <a:ext uri="{FF2B5EF4-FFF2-40B4-BE49-F238E27FC236}">
                <a16:creationId xmlns:a16="http://schemas.microsoft.com/office/drawing/2014/main" id="{F1FCC4EE-AF89-47A0-BC84-27BCEA5100D4}"/>
              </a:ext>
            </a:extLst>
          </p:cNvPr>
          <p:cNvSpPr txBox="1"/>
          <p:nvPr/>
        </p:nvSpPr>
        <p:spPr>
          <a:xfrm>
            <a:off x="6006665" y="266952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HK" altLang="en-US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36">
            <a:extLst>
              <a:ext uri="{FF2B5EF4-FFF2-40B4-BE49-F238E27FC236}">
                <a16:creationId xmlns:a16="http://schemas.microsoft.com/office/drawing/2014/main" id="{92A1E650-8841-4B6B-B1C9-72CDCDA2E9A7}"/>
              </a:ext>
            </a:extLst>
          </p:cNvPr>
          <p:cNvSpPr txBox="1"/>
          <p:nvPr/>
        </p:nvSpPr>
        <p:spPr>
          <a:xfrm>
            <a:off x="3890921" y="163063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38">
            <a:extLst>
              <a:ext uri="{FF2B5EF4-FFF2-40B4-BE49-F238E27FC236}">
                <a16:creationId xmlns:a16="http://schemas.microsoft.com/office/drawing/2014/main" id="{A9ABB21B-065A-478D-8B31-5AA7A7C06CF0}"/>
              </a:ext>
            </a:extLst>
          </p:cNvPr>
          <p:cNvSpPr txBox="1"/>
          <p:nvPr/>
        </p:nvSpPr>
        <p:spPr>
          <a:xfrm>
            <a:off x="4253483" y="266816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43">
            <a:extLst>
              <a:ext uri="{FF2B5EF4-FFF2-40B4-BE49-F238E27FC236}">
                <a16:creationId xmlns:a16="http://schemas.microsoft.com/office/drawing/2014/main" id="{B1B6DC65-23D6-4773-BC58-604916EB204F}"/>
              </a:ext>
            </a:extLst>
          </p:cNvPr>
          <p:cNvCxnSpPr>
            <a:cxnSpLocks/>
          </p:cNvCxnSpPr>
          <p:nvPr/>
        </p:nvCxnSpPr>
        <p:spPr>
          <a:xfrm>
            <a:off x="7731448" y="1968897"/>
            <a:ext cx="0" cy="20606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44">
            <a:extLst>
              <a:ext uri="{FF2B5EF4-FFF2-40B4-BE49-F238E27FC236}">
                <a16:creationId xmlns:a16="http://schemas.microsoft.com/office/drawing/2014/main" id="{F88C44A1-A875-4C45-96B5-CDFADCDA7804}"/>
              </a:ext>
            </a:extLst>
          </p:cNvPr>
          <p:cNvSpPr txBox="1"/>
          <p:nvPr/>
        </p:nvSpPr>
        <p:spPr>
          <a:xfrm>
            <a:off x="7335093" y="16335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HK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zh-HK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45">
            <a:extLst>
              <a:ext uri="{FF2B5EF4-FFF2-40B4-BE49-F238E27FC236}">
                <a16:creationId xmlns:a16="http://schemas.microsoft.com/office/drawing/2014/main" id="{4548EF72-DEB0-441E-9522-318A3BE29F56}"/>
              </a:ext>
            </a:extLst>
          </p:cNvPr>
          <p:cNvSpPr/>
          <p:nvPr/>
        </p:nvSpPr>
        <p:spPr>
          <a:xfrm>
            <a:off x="7651768" y="2823530"/>
            <a:ext cx="159360" cy="159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6" name="TextBox 46">
            <a:extLst>
              <a:ext uri="{FF2B5EF4-FFF2-40B4-BE49-F238E27FC236}">
                <a16:creationId xmlns:a16="http://schemas.microsoft.com/office/drawing/2014/main" id="{9CC9E352-44ED-4DEC-BC64-EC02A5A9E1BB}"/>
              </a:ext>
            </a:extLst>
          </p:cNvPr>
          <p:cNvSpPr txBox="1"/>
          <p:nvPr/>
        </p:nvSpPr>
        <p:spPr>
          <a:xfrm>
            <a:off x="7755215" y="266952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HK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altLang="zh-HK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HK" altLang="en-US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Connector 51">
            <a:extLst>
              <a:ext uri="{FF2B5EF4-FFF2-40B4-BE49-F238E27FC236}">
                <a16:creationId xmlns:a16="http://schemas.microsoft.com/office/drawing/2014/main" id="{74B93B99-1F86-4C08-9CEE-4D80C91A2745}"/>
              </a:ext>
            </a:extLst>
          </p:cNvPr>
          <p:cNvCxnSpPr>
            <a:cxnSpLocks/>
          </p:cNvCxnSpPr>
          <p:nvPr/>
        </p:nvCxnSpPr>
        <p:spPr>
          <a:xfrm>
            <a:off x="4239026" y="1968779"/>
            <a:ext cx="0" cy="20606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52">
            <a:extLst>
              <a:ext uri="{FF2B5EF4-FFF2-40B4-BE49-F238E27FC236}">
                <a16:creationId xmlns:a16="http://schemas.microsoft.com/office/drawing/2014/main" id="{03484502-C46E-4E02-AC90-07633C48B273}"/>
              </a:ext>
            </a:extLst>
          </p:cNvPr>
          <p:cNvSpPr/>
          <p:nvPr/>
        </p:nvSpPr>
        <p:spPr>
          <a:xfrm>
            <a:off x="4159346" y="2823412"/>
            <a:ext cx="159360" cy="1593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9" name="Oval 59">
            <a:extLst>
              <a:ext uri="{FF2B5EF4-FFF2-40B4-BE49-F238E27FC236}">
                <a16:creationId xmlns:a16="http://schemas.microsoft.com/office/drawing/2014/main" id="{1C18C5BE-1B18-46A5-AF54-287C52CE7E14}"/>
              </a:ext>
            </a:extLst>
          </p:cNvPr>
          <p:cNvSpPr/>
          <p:nvPr/>
        </p:nvSpPr>
        <p:spPr>
          <a:xfrm>
            <a:off x="3835194" y="2641276"/>
            <a:ext cx="159360" cy="159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內容版面配置區 2">
                <a:extLst>
                  <a:ext uri="{FF2B5EF4-FFF2-40B4-BE49-F238E27FC236}">
                    <a16:creationId xmlns:a16="http://schemas.microsoft.com/office/drawing/2014/main" id="{C561D0A8-8690-450A-B5AE-43262BCC9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953" y="4338480"/>
                <a:ext cx="11353800" cy="2599201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Sort the x-coordinates of the end points of all intervals with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sweep line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maintain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K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K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pixel 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time. (Refer to the paper for more details)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Overall time complexity for processing a row of pixels: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SLAM</a:t>
                </a:r>
                <a:r>
                  <a:rPr lang="en-US" altLang="zh-HK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SORT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內容版面配置區 2">
                <a:extLst>
                  <a:ext uri="{FF2B5EF4-FFF2-40B4-BE49-F238E27FC236}">
                    <a16:creationId xmlns:a16="http://schemas.microsoft.com/office/drawing/2014/main" id="{C561D0A8-8690-450A-B5AE-43262BCC9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953" y="4338480"/>
                <a:ext cx="11353800" cy="2599201"/>
              </a:xfrm>
              <a:blipFill>
                <a:blip r:embed="rId3"/>
                <a:stretch>
                  <a:fillRect l="-967" t="-4225" r="-698" b="-16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3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1BAC6-FCEE-4250-89BB-17B77025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Bucket-based Sweep Line Algorithm (SLAM</a:t>
            </a:r>
            <a:r>
              <a:rPr lang="en-US" altLang="zh-HK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BUCKET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538EC5-8CDE-4AA3-8E0C-38202EE12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508" y="2164359"/>
                <a:ext cx="11157358" cy="4012603"/>
              </a:xfrm>
            </p:spPr>
            <p:txBody>
              <a:bodyPr/>
              <a:lstStyle/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remove the sorting step (How? Refer to the paper [a] for more details).</a:t>
                </a: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SLAM</a:t>
                </a:r>
                <a:r>
                  <a:rPr lang="en-US" altLang="zh-HK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BUCKET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HK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zh-HK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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538EC5-8CDE-4AA3-8E0C-38202EE12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508" y="2164359"/>
                <a:ext cx="11157358" cy="4012603"/>
              </a:xfrm>
              <a:blipFill>
                <a:blip r:embed="rId2"/>
                <a:stretch>
                  <a:fillRect l="-983" r="-76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B55CB514-3F0A-4553-BD36-53885BC09DBD}"/>
              </a:ext>
            </a:extLst>
          </p:cNvPr>
          <p:cNvSpPr txBox="1"/>
          <p:nvPr/>
        </p:nvSpPr>
        <p:spPr>
          <a:xfrm>
            <a:off x="0" y="631227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 Tsz Nam Chan, Leong Hou U, Byron Choi, </a:t>
            </a:r>
            <a:r>
              <a:rPr lang="en-US" altLang="zh-H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Xu: “SLAM: Efficient Sweep Line Algorithms for Kernel Density Visualization” SIGMOD 2022, pages 2120-2134.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7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EC28C5-853B-481A-BE37-8B253538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Experiment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2B4026F-5AC5-49BA-8A4F-850DC170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29" y="3754620"/>
            <a:ext cx="10515600" cy="273825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8AD7DE4-E44D-415B-8D8D-0524F4AAD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404" y="2035971"/>
            <a:ext cx="52768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1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604" y="2929622"/>
            <a:ext cx="9144000" cy="99875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35565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40793"/>
            <a:ext cx="8839200" cy="237641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LIBKDV: A Versatile Kernel Density Visualization Library for Heatmap Analytics</a:t>
            </a:r>
          </a:p>
        </p:txBody>
      </p:sp>
    </p:spTree>
    <p:extLst>
      <p:ext uri="{BB962C8B-B14F-4D97-AF65-F5344CB8AC3E}">
        <p14:creationId xmlns:p14="http://schemas.microsoft.com/office/powerpoint/2010/main" val="37913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81F67A-DE6A-4173-A38A-9361E56A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0" y="153192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LIBKDV?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B75CBF-2333-448B-A5E7-5ABD0BE1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8" y="1478755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python library for supporting KDV (based on SLAM).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Webpage: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https://github.com/libkdv/libkdv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E02E4C8-245D-45D9-B4A5-FE0DA61C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980" y="3219436"/>
            <a:ext cx="5962650" cy="245745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715B060-E19A-4545-9F62-DA72119D71C2}"/>
              </a:ext>
            </a:extLst>
          </p:cNvPr>
          <p:cNvSpPr txBox="1"/>
          <p:nvPr/>
        </p:nvSpPr>
        <p:spPr>
          <a:xfrm>
            <a:off x="2910980" y="5632829"/>
            <a:ext cx="59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multiple KDVs (based on LIBKDV) with different bandwidths </a:t>
            </a:r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New York traffic accident dataset.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FBEC48F-FAD5-49C6-9F1B-0CEDA2B4734F}"/>
              </a:ext>
            </a:extLst>
          </p:cNvPr>
          <p:cNvSpPr/>
          <p:nvPr/>
        </p:nvSpPr>
        <p:spPr>
          <a:xfrm>
            <a:off x="19574" y="6316911"/>
            <a:ext cx="12152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</a:t>
            </a:r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Chan, Pak Lon Ip, Kaiyan Zhao, Leong Hou U, Byron Choi, Jianliang Xu: 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LIBKDV: A Versatile Kernel Density Visualization Library for Geospatial Analytics</a:t>
            </a:r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PVLDB 2022 (vol 15), pages 3606-3609</a:t>
            </a:r>
          </a:p>
        </p:txBody>
      </p:sp>
    </p:spTree>
    <p:extLst>
      <p:ext uri="{BB962C8B-B14F-4D97-AF65-F5344CB8AC3E}">
        <p14:creationId xmlns:p14="http://schemas.microsoft.com/office/powerpoint/2010/main" val="1443101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1AA847-1114-45C7-9CB2-19074B6E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LIBKDV is All You Need!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BCD531-EDEE-40AE-92BF-D3514F8B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3008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07D0DCA-DB18-48A2-BA1E-FE998963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2539079"/>
            <a:ext cx="3237354" cy="2518757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331077D-7F34-4231-A7F7-7A5228674903}"/>
              </a:ext>
            </a:extLst>
          </p:cNvPr>
          <p:cNvSpPr txBox="1">
            <a:spLocks/>
          </p:cNvSpPr>
          <p:nvPr/>
        </p:nvSpPr>
        <p:spPr>
          <a:xfrm>
            <a:off x="4704183" y="1825625"/>
            <a:ext cx="56646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use (three lines of code)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249E83B-89B6-4DFE-88A2-B3788E297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208" y="2562225"/>
            <a:ext cx="62769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66" y="2597558"/>
            <a:ext cx="9397068" cy="16628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Cases: Hong Kong and Macau COVID-19 Hotspot Maps</a:t>
            </a:r>
          </a:p>
        </p:txBody>
      </p:sp>
    </p:spTree>
    <p:extLst>
      <p:ext uri="{BB962C8B-B14F-4D97-AF65-F5344CB8AC3E}">
        <p14:creationId xmlns:p14="http://schemas.microsoft.com/office/powerpoint/2010/main" val="390334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19391B-05BC-49B9-887B-60B40289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41" y="381903"/>
            <a:ext cx="1137547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and Macau COVID-19 Hotspot Maps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04BC8D-6441-4893-B23C-676B7983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Websites: 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version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https://covid19.comp.hkbu.edu.hk/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Macau version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http://degroup.cis.um.edu.mo/covid-19/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Powered by LIBKDV (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https://github.com/libkdv/libkdv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achieve real-time performance (&lt; 0.5 sec) for computing KDV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78870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DA044E-224C-4E87-8B80-72E06C89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5" y="83976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Publicity of Hong Kong COVID-19 </a:t>
            </a: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44C3733-CBED-4251-8DDF-B69EC408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" y="1445562"/>
            <a:ext cx="3556494" cy="41224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EBBC0F8-6951-437F-AAE3-A1C133CF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63" y="1445562"/>
            <a:ext cx="3748190" cy="48046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BD713E-85C1-42D1-BBFD-85F5D26408BF}"/>
              </a:ext>
            </a:extLst>
          </p:cNvPr>
          <p:cNvSpPr/>
          <p:nvPr/>
        </p:nvSpPr>
        <p:spPr>
          <a:xfrm>
            <a:off x="65831" y="5567980"/>
            <a:ext cx="3443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Oriental Daily Hong Kong (in Chinese)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54D14E-0C98-45EE-9594-52751EA0B387}"/>
              </a:ext>
            </a:extLst>
          </p:cNvPr>
          <p:cNvSpPr/>
          <p:nvPr/>
        </p:nvSpPr>
        <p:spPr>
          <a:xfrm>
            <a:off x="4023480" y="6250244"/>
            <a:ext cx="2832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Kung Pao News (in Chinese)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A7AC672-4139-4F0B-914F-D50A77647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053" y="1445562"/>
            <a:ext cx="4788800" cy="38941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D2D326B-3AC0-4C20-A12D-3CF104ED7419}"/>
              </a:ext>
            </a:extLst>
          </p:cNvPr>
          <p:cNvSpPr/>
          <p:nvPr/>
        </p:nvSpPr>
        <p:spPr>
          <a:xfrm>
            <a:off x="9082320" y="5243161"/>
            <a:ext cx="1252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73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42E809-CE2D-4938-8FEA-CDA1C2D6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Publicity of Macau COVID-19 </a:t>
            </a:r>
            <a:b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A7E2C2-00DD-4099-846B-DA165EA1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19" y="2251933"/>
            <a:ext cx="4877947" cy="277984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5F30D3B-7DE3-4CE6-9A41-81BF78498A95}"/>
              </a:ext>
            </a:extLst>
          </p:cNvPr>
          <p:cNvSpPr/>
          <p:nvPr/>
        </p:nvSpPr>
        <p:spPr>
          <a:xfrm>
            <a:off x="1974740" y="5031775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Macau TDM (Video news in Cantonese)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D5D1DD-0631-4555-941D-90BB31B42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861" y="2251933"/>
            <a:ext cx="4261642" cy="27798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9336B4-12CE-4F20-B19D-CA135AEA48F1}"/>
              </a:ext>
            </a:extLst>
          </p:cNvPr>
          <p:cNvSpPr/>
          <p:nvPr/>
        </p:nvSpPr>
        <p:spPr>
          <a:xfrm>
            <a:off x="8083902" y="5031775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Newswires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28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66" y="2951410"/>
            <a:ext cx="9397068" cy="95518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06395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F453D-57FA-44D2-BD33-1C435587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Research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CA16AD-DFD6-40C3-9AF7-E54F493C0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5973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further develop the optimal solution for KDV?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lower bound 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State-of-the-art upper bound time complexity: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extend our solutions to other kernel functions (e.g., Gaussian kernel and exponential kernel)?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CA16AD-DFD6-40C3-9AF7-E54F493C0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59733"/>
              </a:xfrm>
              <a:blipFill>
                <a:blip r:embed="rId2"/>
                <a:stretch>
                  <a:fillRect l="-1043" t="-2177" r="-197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350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F453D-57FA-44D2-BD33-1C435587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Research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CA16AD-DFD6-40C3-9AF7-E54F493C0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97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extend our solution to support other types of spatial visualization tasks?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Kriging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distance weighting (IDW)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extend our solution to support other spatial analysis tasks?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K-function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 clustering</a:t>
            </a:r>
          </a:p>
        </p:txBody>
      </p:sp>
    </p:spTree>
    <p:extLst>
      <p:ext uri="{BB962C8B-B14F-4D97-AF65-F5344CB8AC3E}">
        <p14:creationId xmlns:p14="http://schemas.microsoft.com/office/powerpoint/2010/main" val="109119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99" y="1496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Data Visualization?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51" y="1684310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hidden patterns (e.g., hotspots) from a dataset.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intuitive way to understand a dataset (by visualizing it).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81" y="2840785"/>
            <a:ext cx="2863144" cy="3064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7214" y="5796452"/>
            <a:ext cx="352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heatmap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hotspot map) for the New York traffic accident dataset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1C0444-7A4E-44CB-9525-E068C8C6D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32" y="2840785"/>
            <a:ext cx="3525277" cy="302065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B5DC930-A228-4690-AD4D-354033AA607F}"/>
              </a:ext>
            </a:extLst>
          </p:cNvPr>
          <p:cNvSpPr txBox="1"/>
          <p:nvPr/>
        </p:nvSpPr>
        <p:spPr>
          <a:xfrm>
            <a:off x="5556532" y="5841754"/>
            <a:ext cx="352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hotspot map</a:t>
            </a:r>
          </a:p>
        </p:txBody>
      </p:sp>
    </p:spTree>
    <p:extLst>
      <p:ext uri="{BB962C8B-B14F-4D97-AF65-F5344CB8AC3E}">
        <p14:creationId xmlns:p14="http://schemas.microsoft.com/office/powerpoint/2010/main" val="415093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099FD-A40F-48C8-B4FF-481DAE10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Software Development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C8E6ED-ADA0-496C-AB71-EF9C473B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extend our python library LIBKDV to support more visualization tools and data analysis operations (e.g., Kriging, IDW, and K-function)?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integrate our library in (1) into the commonly used software packages?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plugins for QGIS and ArcGIS</a:t>
            </a:r>
          </a:p>
          <a:p>
            <a:pPr lvl="1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our methods into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develop an R package for supporting those operations in (1)?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85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099FD-A40F-48C8-B4FF-481DAE10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for Software Development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C8E6ED-ADA0-496C-AB71-EF9C473B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88941" cy="5032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extend our web-based system (Hong Kong COVID-19 hotspot map) to support more visualization tools and data analysis operations?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goal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Develop a software package (like ArcGIS and </a:t>
            </a:r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-learn) that includes our complexity-reduced algorithms for different operations.</a:t>
            </a:r>
          </a:p>
        </p:txBody>
      </p:sp>
    </p:spTree>
    <p:extLst>
      <p:ext uri="{BB962C8B-B14F-4D97-AF65-F5344CB8AC3E}">
        <p14:creationId xmlns:p14="http://schemas.microsoft.com/office/powerpoint/2010/main" val="827534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466" y="2951410"/>
            <a:ext cx="9397068" cy="95518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6029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B67D1-EE50-4834-9BA6-302B9353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073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Kernel Density Visualization (KDV)?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6B88A2-D11E-48A7-975B-3E31FF958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124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can provide better visualization quality compared with many traditional software tools.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C4BE73-3F00-420B-8CD2-EF7BD1F5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769" y="2648696"/>
            <a:ext cx="6084979" cy="2575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0F19F9-A6D0-453B-A92F-1C46FEF3FC38}"/>
              </a:ext>
            </a:extLst>
          </p:cNvPr>
          <p:cNvSpPr txBox="1"/>
          <p:nvPr/>
        </p:nvSpPr>
        <p:spPr>
          <a:xfrm>
            <a:off x="2245179" y="5192203"/>
            <a:ext cx="352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 plot of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COVID-19 cases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6E3892-81AF-4A93-B39B-2C6326E62546}"/>
              </a:ext>
            </a:extLst>
          </p:cNvPr>
          <p:cNvSpPr/>
          <p:nvPr/>
        </p:nvSpPr>
        <p:spPr>
          <a:xfrm>
            <a:off x="5437964" y="5189995"/>
            <a:ext cx="3525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Hotspot map of Hong Kong COVID-19 cases (based on KDV)</a:t>
            </a:r>
          </a:p>
        </p:txBody>
      </p:sp>
    </p:spTree>
    <p:extLst>
      <p:ext uri="{BB962C8B-B14F-4D97-AF65-F5344CB8AC3E}">
        <p14:creationId xmlns:p14="http://schemas.microsoft.com/office/powerpoint/2010/main" val="36753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A8673-E665-41E4-8013-65BE1085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65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Kernel Density Visualization (KDV)?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D69D68-73FF-46E2-856A-AD453D18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92" y="1491828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 facto method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many software packages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E11390-C9B5-4FAA-AA1F-E6E2DC83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5" y="2604239"/>
            <a:ext cx="5497680" cy="167654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E909692-47EB-40F8-B498-DF9A9DA92446}"/>
              </a:ext>
            </a:extLst>
          </p:cNvPr>
          <p:cNvSpPr txBox="1"/>
          <p:nvPr/>
        </p:nvSpPr>
        <p:spPr>
          <a:xfrm>
            <a:off x="2260576" y="417172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6D6D0A-47D1-40E2-BD54-204DA448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97" y="4533502"/>
            <a:ext cx="4603016" cy="156748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EE6FBC2-C3C1-461C-9ACD-34E9EC927259}"/>
              </a:ext>
            </a:extLst>
          </p:cNvPr>
          <p:cNvSpPr txBox="1"/>
          <p:nvPr/>
        </p:nvSpPr>
        <p:spPr>
          <a:xfrm>
            <a:off x="2422163" y="610099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1261601-464B-48D3-85B2-501BC45DD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432" y="2604239"/>
            <a:ext cx="4976164" cy="356555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C117A5-82FB-448E-8769-9D8CE16E5D43}"/>
              </a:ext>
            </a:extLst>
          </p:cNvPr>
          <p:cNvSpPr txBox="1"/>
          <p:nvPr/>
        </p:nvSpPr>
        <p:spPr>
          <a:xfrm>
            <a:off x="8351288" y="61697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8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A8673-E665-41E4-8013-65BE1085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65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Kernel Density Visualization (KDV)?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D69D68-73FF-46E2-856A-AD453D185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92" y="1491828"/>
            <a:ext cx="10515600" cy="4351338"/>
          </a:xfrm>
        </p:spPr>
        <p:txBody>
          <a:bodyPr/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 facto method</a:t>
            </a:r>
          </a:p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many software packages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6F774C2-4ABE-48A8-8538-6DC2BC0EE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2" y="2726423"/>
            <a:ext cx="5247941" cy="373142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061356F-D503-447B-8CEB-7E73198B9093}"/>
              </a:ext>
            </a:extLst>
          </p:cNvPr>
          <p:cNvSpPr txBox="1"/>
          <p:nvPr/>
        </p:nvSpPr>
        <p:spPr>
          <a:xfrm>
            <a:off x="2721584" y="645784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QGIS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9F02A11-6122-46EF-B657-E794FDE0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15" y="2650923"/>
            <a:ext cx="6309584" cy="1434516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F102C33F-444A-4CFE-BD09-F6FEC405FD8D}"/>
              </a:ext>
            </a:extLst>
          </p:cNvPr>
          <p:cNvSpPr txBox="1"/>
          <p:nvPr/>
        </p:nvSpPr>
        <p:spPr>
          <a:xfrm>
            <a:off x="8572469" y="402344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Deck.gl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3C01B1B-FEEE-44D1-9B52-41BD43D13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43" y="4317723"/>
            <a:ext cx="5699089" cy="2280482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8DC36EC0-AE3D-46D5-9023-250E161E027C}"/>
              </a:ext>
            </a:extLst>
          </p:cNvPr>
          <p:cNvSpPr txBox="1"/>
          <p:nvPr/>
        </p:nvSpPr>
        <p:spPr>
          <a:xfrm>
            <a:off x="8556438" y="65070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Seaborn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8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2117"/>
            <a:ext cx="9144000" cy="17537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Visualization (KDV)</a:t>
            </a:r>
          </a:p>
        </p:txBody>
      </p:sp>
    </p:spTree>
    <p:extLst>
      <p:ext uri="{BB962C8B-B14F-4D97-AF65-F5344CB8AC3E}">
        <p14:creationId xmlns:p14="http://schemas.microsoft.com/office/powerpoint/2010/main" val="157929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6156" y="259978"/>
            <a:ext cx="9339503" cy="1046480"/>
          </a:xfrm>
        </p:spPr>
        <p:txBody>
          <a:bodyPr>
            <a:normAutofit/>
          </a:bodyPr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KDV?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-33556" y="3850631"/>
                <a:ext cx="12389185" cy="307151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Each </a:t>
                </a:r>
                <a:r>
                  <a:rPr lang="en-US" sz="2700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(yellow dot) represents the location of a COVID-19 case.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Predict the risk of a given location </a:t>
                </a:r>
                <a:r>
                  <a:rPr lang="en-US" sz="2700" b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by computing the </a:t>
                </a:r>
                <a:r>
                  <a:rPr lang="en-US" sz="2700" b="1" i="1" dirty="0">
                    <a:latin typeface="Times New Roman" pitchFamily="18" charset="0"/>
                    <a:cs typeface="Times New Roman" pitchFamily="18" charset="0"/>
                  </a:rPr>
                  <a:t>kernel density function</a:t>
                </a:r>
                <a:r>
                  <a:rPr lang="en-US" sz="27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7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r>
                  <a:rPr lang="en-US" altLang="zh-HK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HK" alt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3556" y="3850631"/>
                <a:ext cx="12389185" cy="3071512"/>
              </a:xfrm>
              <a:blipFill>
                <a:blip r:embed="rId2"/>
                <a:stretch>
                  <a:fillRect l="-836" t="-1587" r="-29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BA86-B21B-4CB5-A1CC-FE4FF5F4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7044" y="6415073"/>
            <a:ext cx="2743200" cy="365125"/>
          </a:xfrm>
        </p:spPr>
        <p:txBody>
          <a:bodyPr/>
          <a:lstStyle/>
          <a:p>
            <a:fld id="{E7D36B57-15D4-4826-B22A-9BABB5E2B49E}" type="slidenum">
              <a:rPr lang="zh-HK" altLang="en-US" smtClean="0"/>
              <a:t>8</a:t>
            </a:fld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723B9B-2B35-4A7E-9B7C-73CE4AB6D016}"/>
                  </a:ext>
                </a:extLst>
              </p:cNvPr>
              <p:cNvSpPr txBox="1"/>
              <p:nvPr/>
            </p:nvSpPr>
            <p:spPr>
              <a:xfrm>
                <a:off x="2429831" y="5328901"/>
                <a:ext cx="4342022" cy="10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𝐪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2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𝐪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HK" sz="22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9723B9B-2B35-4A7E-9B7C-73CE4AB6D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31" y="5328901"/>
                <a:ext cx="4342022" cy="1080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DAC3118-9BE0-4F42-A9E2-0D067485659B}"/>
              </a:ext>
            </a:extLst>
          </p:cNvPr>
          <p:cNvSpPr txBox="1"/>
          <p:nvPr/>
        </p:nvSpPr>
        <p:spPr>
          <a:xfrm>
            <a:off x="5076969" y="5007405"/>
            <a:ext cx="1926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651BD7C2-8A7A-4B05-98DF-9CE0CC251D5E}"/>
              </a:ext>
            </a:extLst>
          </p:cNvPr>
          <p:cNvSpPr/>
          <p:nvPr/>
        </p:nvSpPr>
        <p:spPr>
          <a:xfrm rot="16200000">
            <a:off x="5935684" y="4925077"/>
            <a:ext cx="151449" cy="10821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B7924B-B1E7-48CA-8608-9E55DD1F77AB}"/>
              </a:ext>
            </a:extLst>
          </p:cNvPr>
          <p:cNvSpPr txBox="1"/>
          <p:nvPr/>
        </p:nvSpPr>
        <p:spPr>
          <a:xfrm>
            <a:off x="2297772" y="61757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A25B74E-DA1C-4A6D-BC77-187FA7E6C3C9}"/>
              </a:ext>
            </a:extLst>
          </p:cNvPr>
          <p:cNvSpPr/>
          <p:nvPr/>
        </p:nvSpPr>
        <p:spPr>
          <a:xfrm rot="5400000">
            <a:off x="2642870" y="6040122"/>
            <a:ext cx="166771" cy="2017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1100D03A-157F-4FC3-87EF-2F70BBFBF46D}"/>
              </a:ext>
            </a:extLst>
          </p:cNvPr>
          <p:cNvSpPr/>
          <p:nvPr/>
        </p:nvSpPr>
        <p:spPr>
          <a:xfrm rot="16200000">
            <a:off x="2901929" y="5351403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9E61C0-4FF0-4122-B81F-C68B01B11350}"/>
              </a:ext>
            </a:extLst>
          </p:cNvPr>
          <p:cNvSpPr txBox="1"/>
          <p:nvPr/>
        </p:nvSpPr>
        <p:spPr>
          <a:xfrm>
            <a:off x="2547043" y="501705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pixel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C588E45F-9C51-466C-BD49-AAB94ECF56C4}"/>
              </a:ext>
            </a:extLst>
          </p:cNvPr>
          <p:cNvSpPr/>
          <p:nvPr/>
        </p:nvSpPr>
        <p:spPr>
          <a:xfrm rot="16200000">
            <a:off x="4036112" y="5338220"/>
            <a:ext cx="172494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7DD3A1-017F-4FD1-A63E-45AE83A2EB60}"/>
              </a:ext>
            </a:extLst>
          </p:cNvPr>
          <p:cNvSpPr txBox="1"/>
          <p:nvPr/>
        </p:nvSpPr>
        <p:spPr>
          <a:xfrm>
            <a:off x="3588465" y="50074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weighting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002B7EB0-37B5-411C-A21D-AA11A25F5151}"/>
              </a:ext>
            </a:extLst>
          </p:cNvPr>
          <p:cNvSpPr/>
          <p:nvPr/>
        </p:nvSpPr>
        <p:spPr>
          <a:xfrm rot="5400000">
            <a:off x="5092896" y="6362150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5D585B-F5E2-4241-AAD0-54A07EFC455C}"/>
              </a:ext>
            </a:extLst>
          </p:cNvPr>
          <p:cNvSpPr txBox="1"/>
          <p:nvPr/>
        </p:nvSpPr>
        <p:spPr>
          <a:xfrm>
            <a:off x="4623436" y="653607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234A3DD-0BDC-44B0-888F-EEC8DACF5DB4}"/>
                  </a:ext>
                </a:extLst>
              </p:cNvPr>
              <p:cNvSpPr txBox="1"/>
              <p:nvPr/>
            </p:nvSpPr>
            <p:spPr>
              <a:xfrm>
                <a:off x="6725173" y="5537285"/>
                <a:ext cx="22258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𝐪</m:t>
                        </m:r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234A3DD-0BDC-44B0-888F-EEC8DACF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73" y="5537285"/>
                <a:ext cx="2225802" cy="430887"/>
              </a:xfrm>
              <a:prstGeom prst="rect">
                <a:avLst/>
              </a:prstGeom>
              <a:blipFill>
                <a:blip r:embed="rId4"/>
                <a:stretch>
                  <a:fillRect l="-3562" t="-8451" b="-281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ACBCFFA1-2E39-4C74-802C-58606401B76C}"/>
              </a:ext>
            </a:extLst>
          </p:cNvPr>
          <p:cNvSpPr txBox="1"/>
          <p:nvPr/>
        </p:nvSpPr>
        <p:spPr>
          <a:xfrm>
            <a:off x="6725173" y="6008922"/>
            <a:ext cx="13436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72AF736-7E8B-4E9C-B452-65F4CEEB2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705" y="1242861"/>
            <a:ext cx="6084979" cy="25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3D974-1D71-4EDE-AE01-98FBFBDB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87" y="225249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is Slow!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1B8396-203C-49B7-B747-A9C538C22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101" y="1745581"/>
                <a:ext cx="10515600" cy="4351338"/>
              </a:xfrm>
            </p:spPr>
            <p:txBody>
              <a:bodyPr/>
              <a:lstStyle/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HK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𝑋𝑌𝑛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size: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data points in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HK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experts need to generate multiple KDVs.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1B8396-203C-49B7-B747-A9C538C22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101" y="1745581"/>
                <a:ext cx="10515600" cy="4351338"/>
              </a:xfrm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14">
            <a:extLst>
              <a:ext uri="{FF2B5EF4-FFF2-40B4-BE49-F238E27FC236}">
                <a16:creationId xmlns:a16="http://schemas.microsoft.com/office/drawing/2014/main" id="{2E61663F-6392-409F-A65B-AF3B2CAE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5" y="4259984"/>
            <a:ext cx="1805830" cy="2375899"/>
          </a:xfrm>
          <a:prstGeom prst="rect">
            <a:avLst/>
          </a:prstGeom>
          <a:ln w="15875">
            <a:solidFill>
              <a:schemeClr val="tx1"/>
            </a:solidFill>
          </a:ln>
          <a:effectLst/>
          <a:scene3d>
            <a:camera prst="isometricLeftDown"/>
            <a:lightRig rig="threePt" dir="t"/>
          </a:scene3d>
        </p:spPr>
      </p:pic>
      <p:pic>
        <p:nvPicPr>
          <p:cNvPr id="6" name="Picture 115">
            <a:extLst>
              <a:ext uri="{FF2B5EF4-FFF2-40B4-BE49-F238E27FC236}">
                <a16:creationId xmlns:a16="http://schemas.microsoft.com/office/drawing/2014/main" id="{DA6C7468-1ECE-453D-B930-8CD5BEB6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977" y="4265517"/>
            <a:ext cx="1797483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7" name="Picture 116">
            <a:extLst>
              <a:ext uri="{FF2B5EF4-FFF2-40B4-BE49-F238E27FC236}">
                <a16:creationId xmlns:a16="http://schemas.microsoft.com/office/drawing/2014/main" id="{24962291-1F26-4F49-BA41-C52B76D23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405" y="4265518"/>
            <a:ext cx="1797483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D5F7EC03-F04D-4A84-B413-F6140F19C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308" y="4265518"/>
            <a:ext cx="1797483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9" name="Graphic 118" descr="Chevron arrows">
            <a:extLst>
              <a:ext uri="{FF2B5EF4-FFF2-40B4-BE49-F238E27FC236}">
                <a16:creationId xmlns:a16="http://schemas.microsoft.com/office/drawing/2014/main" id="{FE9965AE-8E12-426B-97AA-01A2FBF41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78446" y="5161309"/>
            <a:ext cx="559052" cy="559052"/>
          </a:xfrm>
          <a:prstGeom prst="rect">
            <a:avLst/>
          </a:prstGeom>
        </p:spPr>
      </p:pic>
      <p:pic>
        <p:nvPicPr>
          <p:cNvPr id="10" name="Graphic 119" descr="Raised hand">
            <a:extLst>
              <a:ext uri="{FF2B5EF4-FFF2-40B4-BE49-F238E27FC236}">
                <a16:creationId xmlns:a16="http://schemas.microsoft.com/office/drawing/2014/main" id="{DD731AD6-2797-480A-9423-1755C0C0FE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6177" y="5078590"/>
            <a:ext cx="559051" cy="559051"/>
          </a:xfrm>
          <a:prstGeom prst="rect">
            <a:avLst/>
          </a:prstGeom>
        </p:spPr>
      </p:pic>
      <p:pic>
        <p:nvPicPr>
          <p:cNvPr id="11" name="Graphic 120" descr="Magnifying glass">
            <a:extLst>
              <a:ext uri="{FF2B5EF4-FFF2-40B4-BE49-F238E27FC236}">
                <a16:creationId xmlns:a16="http://schemas.microsoft.com/office/drawing/2014/main" id="{68ECEBB7-F5F5-4741-A4E1-381F2B0714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31603" y="5013740"/>
            <a:ext cx="629853" cy="629853"/>
          </a:xfrm>
          <a:prstGeom prst="rect">
            <a:avLst/>
          </a:prstGeom>
        </p:spPr>
      </p:pic>
      <p:sp>
        <p:nvSpPr>
          <p:cNvPr id="12" name="TextBox 121">
            <a:extLst>
              <a:ext uri="{FF2B5EF4-FFF2-40B4-BE49-F238E27FC236}">
                <a16:creationId xmlns:a16="http://schemas.microsoft.com/office/drawing/2014/main" id="{AB1DDF31-B85C-4D35-925F-DC49E3A9ACC3}"/>
              </a:ext>
            </a:extLst>
          </p:cNvPr>
          <p:cNvSpPr txBox="1"/>
          <p:nvPr/>
        </p:nvSpPr>
        <p:spPr>
          <a:xfrm>
            <a:off x="2214549" y="50841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2" descr="Zoom in">
            <a:extLst>
              <a:ext uri="{FF2B5EF4-FFF2-40B4-BE49-F238E27FC236}">
                <a16:creationId xmlns:a16="http://schemas.microsoft.com/office/drawing/2014/main" id="{B1D42B87-8CE2-4122-B8BF-5436B0B05E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25773" y="5013740"/>
            <a:ext cx="632251" cy="632251"/>
          </a:xfrm>
          <a:prstGeom prst="rect">
            <a:avLst/>
          </a:prstGeom>
        </p:spPr>
      </p:pic>
      <p:sp>
        <p:nvSpPr>
          <p:cNvPr id="14" name="TextBox 123">
            <a:extLst>
              <a:ext uri="{FF2B5EF4-FFF2-40B4-BE49-F238E27FC236}">
                <a16:creationId xmlns:a16="http://schemas.microsoft.com/office/drawing/2014/main" id="{97E028CB-AE73-4D19-A119-45FD85C2F520}"/>
              </a:ext>
            </a:extLst>
          </p:cNvPr>
          <p:cNvSpPr txBox="1"/>
          <p:nvPr/>
        </p:nvSpPr>
        <p:spPr>
          <a:xfrm>
            <a:off x="1939532" y="5554688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 </a:t>
            </a:r>
          </a:p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24">
            <a:extLst>
              <a:ext uri="{FF2B5EF4-FFF2-40B4-BE49-F238E27FC236}">
                <a16:creationId xmlns:a16="http://schemas.microsoft.com/office/drawing/2014/main" id="{911B3A1C-D60C-470F-8011-44466EB5355F}"/>
              </a:ext>
            </a:extLst>
          </p:cNvPr>
          <p:cNvSpPr txBox="1"/>
          <p:nvPr/>
        </p:nvSpPr>
        <p:spPr>
          <a:xfrm>
            <a:off x="4216010" y="5556724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in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25">
            <a:extLst>
              <a:ext uri="{FF2B5EF4-FFF2-40B4-BE49-F238E27FC236}">
                <a16:creationId xmlns:a16="http://schemas.microsoft.com/office/drawing/2014/main" id="{3F556FA6-D7B1-4C65-8F62-78700F38444F}"/>
              </a:ext>
            </a:extLst>
          </p:cNvPr>
          <p:cNvSpPr txBox="1"/>
          <p:nvPr/>
        </p:nvSpPr>
        <p:spPr>
          <a:xfrm>
            <a:off x="6298063" y="5556724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Panning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26">
            <a:extLst>
              <a:ext uri="{FF2B5EF4-FFF2-40B4-BE49-F238E27FC236}">
                <a16:creationId xmlns:a16="http://schemas.microsoft.com/office/drawing/2014/main" id="{8157DB7F-533B-4237-836E-9C70505374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8199" y="4265517"/>
            <a:ext cx="1797482" cy="237589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isometricLeftDown"/>
            <a:lightRig rig="threePt" dir="t"/>
          </a:scene3d>
        </p:spPr>
      </p:pic>
      <p:pic>
        <p:nvPicPr>
          <p:cNvPr id="18" name="Graphic 127" descr="Zoom out">
            <a:extLst>
              <a:ext uri="{FF2B5EF4-FFF2-40B4-BE49-F238E27FC236}">
                <a16:creationId xmlns:a16="http://schemas.microsoft.com/office/drawing/2014/main" id="{AA928899-8C90-459B-BE58-18BECD853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96626" y="5037182"/>
            <a:ext cx="641865" cy="641865"/>
          </a:xfrm>
          <a:prstGeom prst="rect">
            <a:avLst/>
          </a:prstGeom>
        </p:spPr>
      </p:pic>
      <p:sp>
        <p:nvSpPr>
          <p:cNvPr id="19" name="TextBox 128">
            <a:extLst>
              <a:ext uri="{FF2B5EF4-FFF2-40B4-BE49-F238E27FC236}">
                <a16:creationId xmlns:a16="http://schemas.microsoft.com/office/drawing/2014/main" id="{0D51E1CA-D1A5-4F25-BAA7-E739ECD0DF89}"/>
              </a:ext>
            </a:extLst>
          </p:cNvPr>
          <p:cNvSpPr txBox="1"/>
          <p:nvPr/>
        </p:nvSpPr>
        <p:spPr>
          <a:xfrm>
            <a:off x="8349326" y="5563596"/>
            <a:ext cx="989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out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29">
            <a:extLst>
              <a:ext uri="{FF2B5EF4-FFF2-40B4-BE49-F238E27FC236}">
                <a16:creationId xmlns:a16="http://schemas.microsoft.com/office/drawing/2014/main" id="{3CC8155E-2503-45C3-B1BA-8ECE770683F3}"/>
              </a:ext>
            </a:extLst>
          </p:cNvPr>
          <p:cNvSpPr txBox="1"/>
          <p:nvPr/>
        </p:nvSpPr>
        <p:spPr>
          <a:xfrm>
            <a:off x="10518412" y="5602890"/>
            <a:ext cx="1715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exploratory </a:t>
            </a:r>
          </a:p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algn="ctr"/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</a:t>
            </a:r>
            <a:r>
              <a:rPr lang="en-US" altLang="zh-HK" sz="1600">
                <a:latin typeface="Times New Roman" panose="02020603050405020304" pitchFamily="18" charset="0"/>
                <a:cs typeface="Times New Roman" panose="02020603050405020304" pitchFamily="18" charset="0"/>
              </a:rPr>
              <a:t>., filtering)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1428</Words>
  <Application>Microsoft Office PowerPoint</Application>
  <PresentationFormat>寬螢幕</PresentationFormat>
  <Paragraphs>241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Office Theme</vt:lpstr>
      <vt:lpstr>A Complexity-Optimized Solution for Large-scale Kernel Density Visualization</vt:lpstr>
      <vt:lpstr>Introduction</vt:lpstr>
      <vt:lpstr>Why Data Visualization?</vt:lpstr>
      <vt:lpstr>Why Kernel Density Visualization (KDV)?</vt:lpstr>
      <vt:lpstr>Why Kernel Density Visualization (KDV)?</vt:lpstr>
      <vt:lpstr>Why Kernel Density Visualization (KDV)?</vt:lpstr>
      <vt:lpstr>Kernel Density Visualization (KDV)</vt:lpstr>
      <vt:lpstr>What is KDV?</vt:lpstr>
      <vt:lpstr>KDV is Slow!</vt:lpstr>
      <vt:lpstr>KDV is Slow!</vt:lpstr>
      <vt:lpstr>Range-Query-based Solution</vt:lpstr>
      <vt:lpstr>Our Solution: SLAM</vt:lpstr>
      <vt:lpstr>Core Ideas of SLAM</vt:lpstr>
      <vt:lpstr>Envelope for A Row of Pixels</vt:lpstr>
      <vt:lpstr>Lower and Upper Bound Functions</vt:lpstr>
      <vt:lpstr>Range Search Problem = Interval Stabbing Problem</vt:lpstr>
      <vt:lpstr>Sorting-based Sweep Line Algorithm (SLAMSORT)</vt:lpstr>
      <vt:lpstr>Bucket-based Sweep Line Algorithm (SLAMBUCKET)</vt:lpstr>
      <vt:lpstr>Our Experiment</vt:lpstr>
      <vt:lpstr>LIBKDV: A Versatile Kernel Density Visualization Library for Heatmap Analytics</vt:lpstr>
      <vt:lpstr>What is LIBKDV?</vt:lpstr>
      <vt:lpstr>LIBKDV is All You Need!</vt:lpstr>
      <vt:lpstr>Use Cases: Hong Kong and Macau COVID-19 Hotspot Maps</vt:lpstr>
      <vt:lpstr>Hong Kong and Macau COVID-19 Hotspot Maps</vt:lpstr>
      <vt:lpstr>Publicity of Hong Kong COVID-19  Hotspot Map</vt:lpstr>
      <vt:lpstr>Publicity of Macau COVID-19  Hotspot Map</vt:lpstr>
      <vt:lpstr>Future Work</vt:lpstr>
      <vt:lpstr>Future Work for Research</vt:lpstr>
      <vt:lpstr>Future Work for Research</vt:lpstr>
      <vt:lpstr>Future Work for Software Development</vt:lpstr>
      <vt:lpstr>Future Work for Software Development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Complexity-Optimized Algorithms for Large-scale Kernel Density Visualization</dc:title>
  <dc:creator>Dr. Chan Tsz Nam, Edison</dc:creator>
  <cp:lastModifiedBy>CHAN Tsz Nam</cp:lastModifiedBy>
  <cp:revision>30</cp:revision>
  <dcterms:created xsi:type="dcterms:W3CDTF">2022-11-25T04:55:59Z</dcterms:created>
  <dcterms:modified xsi:type="dcterms:W3CDTF">2022-12-11T08:01:24Z</dcterms:modified>
</cp:coreProperties>
</file>