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26" r:id="rId3"/>
    <p:sldId id="290" r:id="rId4"/>
    <p:sldId id="327" r:id="rId5"/>
    <p:sldId id="338" r:id="rId6"/>
    <p:sldId id="328" r:id="rId7"/>
    <p:sldId id="330" r:id="rId8"/>
    <p:sldId id="329" r:id="rId9"/>
    <p:sldId id="331" r:id="rId10"/>
    <p:sldId id="332" r:id="rId11"/>
    <p:sldId id="333" r:id="rId12"/>
    <p:sldId id="334" r:id="rId13"/>
    <p:sldId id="335" r:id="rId14"/>
    <p:sldId id="336" r:id="rId15"/>
    <p:sldId id="337" r:id="rId16"/>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114" d="100"/>
          <a:sy n="114" d="100"/>
        </p:scale>
        <p:origin x="3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809CB2-E5A0-4FBF-A552-2C6C9AB025F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48EB6581-3E3F-438B-9363-0911EC6B4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1246AC2E-2F50-49CB-86E9-011588D8B7BB}"/>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5" name="頁尾版面配置區 4">
            <a:extLst>
              <a:ext uri="{FF2B5EF4-FFF2-40B4-BE49-F238E27FC236}">
                <a16:creationId xmlns:a16="http://schemas.microsoft.com/office/drawing/2014/main" id="{432F8849-8FFA-4065-955E-A7D5BD774653}"/>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39BB618-EC79-40A7-9F85-A8D41C9F8A8E}"/>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94091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257336-A758-4479-A641-B0C2531D4B53}"/>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A6942D2-31C9-4520-9860-9C167892B25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4B64DE2-767E-4B5F-B93B-2C2251102BCC}"/>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5" name="頁尾版面配置區 4">
            <a:extLst>
              <a:ext uri="{FF2B5EF4-FFF2-40B4-BE49-F238E27FC236}">
                <a16:creationId xmlns:a16="http://schemas.microsoft.com/office/drawing/2014/main" id="{3C6501DB-D31E-4AEC-9D63-0DB8D3756D75}"/>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D0FCE875-D122-43BE-99BE-8A4504637E22}"/>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33707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00A5CB8-DA3B-49FB-9C81-7AD3AA17A1D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B6FCEF1C-F37F-4537-9B07-B32CB861616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21526905-B768-430F-BAF8-C623F4C69E47}"/>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5" name="頁尾版面配置區 4">
            <a:extLst>
              <a:ext uri="{FF2B5EF4-FFF2-40B4-BE49-F238E27FC236}">
                <a16:creationId xmlns:a16="http://schemas.microsoft.com/office/drawing/2014/main" id="{7B36947F-D1ED-4B7A-8269-69D992B9394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78B0B03-E139-43D6-8564-0A71A8ACD5FB}"/>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40658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399E3D-C39E-4DDE-97B1-FA9D0A62C2D2}"/>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E9AE778B-4417-4331-8800-CB0EBB7DFBA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3E922F8A-C5E4-4784-9C5A-49065B4C2484}"/>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5" name="頁尾版面配置區 4">
            <a:extLst>
              <a:ext uri="{FF2B5EF4-FFF2-40B4-BE49-F238E27FC236}">
                <a16:creationId xmlns:a16="http://schemas.microsoft.com/office/drawing/2014/main" id="{3823ECAF-9497-4309-96C2-804E0047F22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AE02D45-25FD-47DE-BFE0-91D2452E4A7B}"/>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123522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6A4F8A-2494-4358-B2E2-51203DD5295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F47376B6-B3E4-428D-BFF0-80255242D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D99D8FF-8189-46AF-8971-EC5768CAC514}"/>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5" name="頁尾版面配置區 4">
            <a:extLst>
              <a:ext uri="{FF2B5EF4-FFF2-40B4-BE49-F238E27FC236}">
                <a16:creationId xmlns:a16="http://schemas.microsoft.com/office/drawing/2014/main" id="{03E7A17A-53D5-40F8-8A03-673A2B36800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BDBFF798-07AA-440E-9BE6-1802725B12BF}"/>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4243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9A191E-1BE6-4F05-8263-56A0CF4DA4A9}"/>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2DAC3A46-843F-439B-8704-7C4B479AF5F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6628ABC6-F829-420F-B97A-840D7A03448D}"/>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3AF3A265-72F2-496B-A7B8-4A6EF55116D9}"/>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6" name="頁尾版面配置區 5">
            <a:extLst>
              <a:ext uri="{FF2B5EF4-FFF2-40B4-BE49-F238E27FC236}">
                <a16:creationId xmlns:a16="http://schemas.microsoft.com/office/drawing/2014/main" id="{2F6FCAC3-E23C-44ED-A018-1D3D4F14B78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60E2F0B-0783-4456-8F95-E5630988E8A9}"/>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08043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3306AF-B8D5-4A11-9CE3-1D8B9080F2C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C1104C4D-1590-40F3-9B4F-F80FCA6CF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3D01F34-98A9-46AE-924F-6E3E31A996B2}"/>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827DB635-F9B3-401B-87AA-9A61F061D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9424D33-B87A-4B49-AA2D-A21F6A6B5C3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003BC588-3F85-48FB-B3DF-4276F09F1C78}"/>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8" name="頁尾版面配置區 7">
            <a:extLst>
              <a:ext uri="{FF2B5EF4-FFF2-40B4-BE49-F238E27FC236}">
                <a16:creationId xmlns:a16="http://schemas.microsoft.com/office/drawing/2014/main" id="{2420E338-4D82-44BB-A85A-C4FC554F6FB9}"/>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1DDEFCC0-037F-4F26-911F-EFF2169D2263}"/>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332389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EAA901-105A-4730-BB30-F9F460A8AB5D}"/>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16BF794B-BF8F-4A04-B98F-426AC0191092}"/>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4" name="頁尾版面配置區 3">
            <a:extLst>
              <a:ext uri="{FF2B5EF4-FFF2-40B4-BE49-F238E27FC236}">
                <a16:creationId xmlns:a16="http://schemas.microsoft.com/office/drawing/2014/main" id="{89FF2FDD-E043-4BF9-8ED4-3C27C77BDBE4}"/>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AF8E3635-59F0-45B8-BBE0-7C1954075967}"/>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370791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3A53699-D489-474B-81A5-500CECC674D2}"/>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3" name="頁尾版面配置區 2">
            <a:extLst>
              <a:ext uri="{FF2B5EF4-FFF2-40B4-BE49-F238E27FC236}">
                <a16:creationId xmlns:a16="http://schemas.microsoft.com/office/drawing/2014/main" id="{36A1F05E-AA2A-4761-838C-E795A4D12660}"/>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8B4617BB-DFEF-4AC0-B57F-843244FEFBF9}"/>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23811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807EB1-D098-4A64-88D6-DCC23163486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31E615D3-D0B1-407C-9633-62661D51A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7C6ED6C3-57C1-4061-8DE9-B303E839A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BF3B878-1B19-489F-AECD-6AC506AFDB57}"/>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6" name="頁尾版面配置區 5">
            <a:extLst>
              <a:ext uri="{FF2B5EF4-FFF2-40B4-BE49-F238E27FC236}">
                <a16:creationId xmlns:a16="http://schemas.microsoft.com/office/drawing/2014/main" id="{D316B0FC-DB7B-4DA2-A6C8-C6031E200281}"/>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B02530-E8D4-4175-B56A-4956A2FA4090}"/>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7462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8C214F-7FA8-438F-ACBC-F072B1433FF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FCA1E32-8EDD-431A-88F1-10446E871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5A270DDA-BF8A-4D5A-8060-02F077A9D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926D290-1BEC-4DB9-8EF5-E6F2B2A18642}"/>
              </a:ext>
            </a:extLst>
          </p:cNvPr>
          <p:cNvSpPr>
            <a:spLocks noGrp="1"/>
          </p:cNvSpPr>
          <p:nvPr>
            <p:ph type="dt" sz="half" idx="10"/>
          </p:nvPr>
        </p:nvSpPr>
        <p:spPr/>
        <p:txBody>
          <a:bodyPr/>
          <a:lstStyle/>
          <a:p>
            <a:fld id="{732135DF-192B-40E5-AA60-4D5588292D63}" type="datetimeFigureOut">
              <a:rPr lang="zh-HK" altLang="en-US" smtClean="0"/>
              <a:t>2/5/2022</a:t>
            </a:fld>
            <a:endParaRPr lang="zh-HK" altLang="en-US"/>
          </a:p>
        </p:txBody>
      </p:sp>
      <p:sp>
        <p:nvSpPr>
          <p:cNvPr id="6" name="頁尾版面配置區 5">
            <a:extLst>
              <a:ext uri="{FF2B5EF4-FFF2-40B4-BE49-F238E27FC236}">
                <a16:creationId xmlns:a16="http://schemas.microsoft.com/office/drawing/2014/main" id="{4A469690-E185-4317-8F37-8F32D9CC083F}"/>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B44AA71C-D18F-4BF3-B031-DA63DC7F5E58}"/>
              </a:ext>
            </a:extLst>
          </p:cNvPr>
          <p:cNvSpPr>
            <a:spLocks noGrp="1"/>
          </p:cNvSpPr>
          <p:nvPr>
            <p:ph type="sldNum" sz="quarter" idx="12"/>
          </p:nvPr>
        </p:nvSpPr>
        <p:spPr/>
        <p:txBody>
          <a:body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336254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380896B-34E9-44BD-9E65-C6412A84A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C0597C46-6FD3-402E-BEC1-CEA99406A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D50FA476-3B78-4F1A-9961-C0DC6B829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135DF-192B-40E5-AA60-4D5588292D63}" type="datetimeFigureOut">
              <a:rPr lang="zh-HK" altLang="en-US" smtClean="0"/>
              <a:t>2/5/2022</a:t>
            </a:fld>
            <a:endParaRPr lang="zh-HK" altLang="en-US"/>
          </a:p>
        </p:txBody>
      </p:sp>
      <p:sp>
        <p:nvSpPr>
          <p:cNvPr id="5" name="頁尾版面配置區 4">
            <a:extLst>
              <a:ext uri="{FF2B5EF4-FFF2-40B4-BE49-F238E27FC236}">
                <a16:creationId xmlns:a16="http://schemas.microsoft.com/office/drawing/2014/main" id="{1D3672D7-E5CC-448F-978F-8E7362B7A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91854907-2384-4B9C-A900-88E86468F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220E3-9EFF-49BF-ABE0-0E6F0551C69D}" type="slidenum">
              <a:rPr lang="zh-HK" altLang="en-US" smtClean="0"/>
              <a:t>‹#›</a:t>
            </a:fld>
            <a:endParaRPr lang="zh-HK" altLang="en-US"/>
          </a:p>
        </p:txBody>
      </p:sp>
    </p:spTree>
    <p:extLst>
      <p:ext uri="{BB962C8B-B14F-4D97-AF65-F5344CB8AC3E}">
        <p14:creationId xmlns:p14="http://schemas.microsoft.com/office/powerpoint/2010/main" val="233438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hyperlink" Target="https://github.com/libkdv/libkd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26.png"/><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1.png"/><Relationship Id="rId3" Type="http://schemas.openxmlformats.org/officeDocument/2006/relationships/image" Target="../media/image17.png"/><Relationship Id="rId12" Type="http://schemas.openxmlformats.org/officeDocument/2006/relationships/image" Target="../media/image200.png"/><Relationship Id="rId2" Type="http://schemas.openxmlformats.org/officeDocument/2006/relationships/image" Target="../media/image160.png"/><Relationship Id="rId1" Type="http://schemas.openxmlformats.org/officeDocument/2006/relationships/slideLayout" Target="../slideLayouts/slideLayout2.xml"/><Relationship Id="rId11" Type="http://schemas.openxmlformats.org/officeDocument/2006/relationships/image" Target="../media/image19.png"/><Relationship Id="rId10" Type="http://schemas.openxmlformats.org/officeDocument/2006/relationships/image" Target="../media/image180.png"/><Relationship Id="rId9" Type="http://schemas.openxmlformats.org/officeDocument/2006/relationships/image" Target="../media/image23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0.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0.png"/><Relationship Id="rId10" Type="http://schemas.openxmlformats.org/officeDocument/2006/relationships/image" Target="../media/image32.png"/><Relationship Id="rId4" Type="http://schemas.openxmlformats.org/officeDocument/2006/relationships/image" Target="../media/image260.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005C-320F-4CBB-A10F-065E62A5E2DF}"/>
              </a:ext>
            </a:extLst>
          </p:cNvPr>
          <p:cNvSpPr>
            <a:spLocks noGrp="1"/>
          </p:cNvSpPr>
          <p:nvPr>
            <p:ph type="ctrTitle"/>
          </p:nvPr>
        </p:nvSpPr>
        <p:spPr>
          <a:xfrm>
            <a:off x="161984" y="668013"/>
            <a:ext cx="11983716" cy="1274618"/>
          </a:xfrm>
        </p:spPr>
        <p:txBody>
          <a:bodyPr anchor="ctr">
            <a:noAutofit/>
          </a:bodyPr>
          <a:lstStyle/>
          <a:p>
            <a:r>
              <a:rPr lang="en-US" altLang="zh-HK" sz="5400" dirty="0">
                <a:latin typeface="Times New Roman" panose="02020603050405020304" pitchFamily="18" charset="0"/>
                <a:cs typeface="Times New Roman" panose="02020603050405020304" pitchFamily="18" charset="0"/>
              </a:rPr>
              <a:t>SLAM: Efficient Sweep Line Algorithms for Kernel Density Visualization</a:t>
            </a:r>
            <a:endParaRPr lang="zh-HK" altLang="en-US" sz="5400" dirty="0"/>
          </a:p>
        </p:txBody>
      </p:sp>
      <p:sp>
        <p:nvSpPr>
          <p:cNvPr id="3" name="Subtitle 2">
            <a:extLst>
              <a:ext uri="{FF2B5EF4-FFF2-40B4-BE49-F238E27FC236}">
                <a16:creationId xmlns:a16="http://schemas.microsoft.com/office/drawing/2014/main" id="{16AC393B-C9AE-4880-B782-405EF8DFBAEA}"/>
              </a:ext>
            </a:extLst>
          </p:cNvPr>
          <p:cNvSpPr>
            <a:spLocks noGrp="1"/>
          </p:cNvSpPr>
          <p:nvPr>
            <p:ph type="subTitle" idx="1"/>
          </p:nvPr>
        </p:nvSpPr>
        <p:spPr>
          <a:xfrm>
            <a:off x="304801" y="2595275"/>
            <a:ext cx="11572240" cy="1588798"/>
          </a:xfrm>
        </p:spPr>
        <p:txBody>
          <a:bodyPr>
            <a:normAutofit/>
          </a:bodyPr>
          <a:lstStyle/>
          <a:p>
            <a:r>
              <a:rPr lang="en-US" altLang="zh-HK" sz="2800" b="1" dirty="0">
                <a:latin typeface="Times New Roman" panose="02020603050405020304" pitchFamily="18" charset="0"/>
                <a:cs typeface="Times New Roman" panose="02020603050405020304" pitchFamily="18" charset="0"/>
              </a:rPr>
              <a:t>(Edison) Tsz Nam Chan</a:t>
            </a:r>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	Leong Hou U</a:t>
            </a:r>
            <a:r>
              <a:rPr lang="en-US" altLang="zh-HK" sz="2800" baseline="30000" dirty="0">
                <a:latin typeface="Times New Roman" panose="02020603050405020304" pitchFamily="18" charset="0"/>
                <a:cs typeface="Times New Roman" panose="02020603050405020304" pitchFamily="18" charset="0"/>
              </a:rPr>
              <a:t>2</a:t>
            </a:r>
            <a:endParaRPr lang="en-US" altLang="zh-HK" sz="2800" dirty="0">
              <a:latin typeface="Times New Roman" panose="02020603050405020304" pitchFamily="18" charset="0"/>
              <a:cs typeface="Times New Roman" panose="02020603050405020304" pitchFamily="18" charset="0"/>
            </a:endParaRPr>
          </a:p>
          <a:p>
            <a:r>
              <a:rPr lang="en-US" altLang="zh-HK" sz="2800" dirty="0">
                <a:latin typeface="Times New Roman" panose="02020603050405020304" pitchFamily="18" charset="0"/>
                <a:cs typeface="Times New Roman" panose="02020603050405020304" pitchFamily="18" charset="0"/>
              </a:rPr>
              <a:t>                     Byron Choi</a:t>
            </a:r>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         </a:t>
            </a:r>
            <a:r>
              <a:rPr lang="en-US" altLang="zh-HK" sz="2800" dirty="0" err="1">
                <a:latin typeface="Times New Roman" panose="02020603050405020304" pitchFamily="18" charset="0"/>
                <a:cs typeface="Times New Roman" panose="02020603050405020304" pitchFamily="18" charset="0"/>
              </a:rPr>
              <a:t>Jianliang</a:t>
            </a:r>
            <a:r>
              <a:rPr lang="en-US" altLang="zh-HK" sz="2800" dirty="0">
                <a:latin typeface="Times New Roman" panose="02020603050405020304" pitchFamily="18" charset="0"/>
                <a:cs typeface="Times New Roman" panose="02020603050405020304" pitchFamily="18" charset="0"/>
              </a:rPr>
              <a:t> Xu</a:t>
            </a:r>
            <a:r>
              <a:rPr lang="en-US" altLang="zh-HK" sz="2800" baseline="30000" dirty="0">
                <a:latin typeface="Times New Roman" panose="02020603050405020304" pitchFamily="18" charset="0"/>
                <a:cs typeface="Times New Roman" panose="02020603050405020304" pitchFamily="18" charset="0"/>
              </a:rPr>
              <a:t>1</a:t>
            </a:r>
            <a:endParaRPr lang="en-US" altLang="zh-HK" sz="2800" dirty="0">
              <a:latin typeface="Times New Roman" panose="02020603050405020304" pitchFamily="18" charset="0"/>
              <a:cs typeface="Times New Roman" panose="02020603050405020304" pitchFamily="18" charset="0"/>
            </a:endParaRPr>
          </a:p>
          <a:p>
            <a:r>
              <a:rPr lang="en-US" altLang="zh-HK" sz="2800" baseline="30000" dirty="0">
                <a:latin typeface="Times New Roman" panose="02020603050405020304" pitchFamily="18" charset="0"/>
                <a:cs typeface="Times New Roman" panose="02020603050405020304" pitchFamily="18" charset="0"/>
              </a:rPr>
              <a:t> 1</a:t>
            </a:r>
            <a:r>
              <a:rPr lang="en-US" altLang="zh-HK" sz="2800" dirty="0">
                <a:latin typeface="Times New Roman" panose="02020603050405020304" pitchFamily="18" charset="0"/>
                <a:cs typeface="Times New Roman" panose="02020603050405020304" pitchFamily="18" charset="0"/>
              </a:rPr>
              <a:t>Hong Kong Baptist University	        </a:t>
            </a:r>
            <a:r>
              <a:rPr lang="en-US" altLang="zh-HK" sz="2800" baseline="30000" dirty="0">
                <a:latin typeface="Times New Roman" panose="02020603050405020304" pitchFamily="18" charset="0"/>
                <a:cs typeface="Times New Roman" panose="02020603050405020304" pitchFamily="18" charset="0"/>
              </a:rPr>
              <a:t>2</a:t>
            </a:r>
            <a:r>
              <a:rPr lang="en-US" altLang="zh-HK" sz="2800" dirty="0">
                <a:latin typeface="Times New Roman" panose="02020603050405020304" pitchFamily="18" charset="0"/>
                <a:cs typeface="Times New Roman" panose="02020603050405020304" pitchFamily="18" charset="0"/>
              </a:rPr>
              <a:t>University of Macau</a:t>
            </a:r>
          </a:p>
        </p:txBody>
      </p:sp>
      <p:sp>
        <p:nvSpPr>
          <p:cNvPr id="8" name="Slide Number Placeholder 7">
            <a:extLst>
              <a:ext uri="{FF2B5EF4-FFF2-40B4-BE49-F238E27FC236}">
                <a16:creationId xmlns:a16="http://schemas.microsoft.com/office/drawing/2014/main" id="{569FFA72-7E08-4EE5-93F7-E3D13D7B9943}"/>
              </a:ext>
            </a:extLst>
          </p:cNvPr>
          <p:cNvSpPr>
            <a:spLocks noGrp="1"/>
          </p:cNvSpPr>
          <p:nvPr>
            <p:ph type="sldNum" sz="quarter" idx="12"/>
          </p:nvPr>
        </p:nvSpPr>
        <p:spPr/>
        <p:txBody>
          <a:bodyPr/>
          <a:lstStyle/>
          <a:p>
            <a:fld id="{20977B1A-1C67-42C5-99A0-09F9B7C45C0F}" type="slidenum">
              <a:rPr lang="zh-HK" altLang="en-US" smtClean="0"/>
              <a:t>1</a:t>
            </a:fld>
            <a:endParaRPr lang="zh-HK" altLang="en-US" dirty="0"/>
          </a:p>
        </p:txBody>
      </p:sp>
      <p:pic>
        <p:nvPicPr>
          <p:cNvPr id="1026" name="Picture 2" descr="Hong Kong Baptist University – Say Yes To Breastfeeding">
            <a:extLst>
              <a:ext uri="{FF2B5EF4-FFF2-40B4-BE49-F238E27FC236}">
                <a16:creationId xmlns:a16="http://schemas.microsoft.com/office/drawing/2014/main" id="{97152145-58F1-45FF-9DC2-8E211940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871" y="4219889"/>
            <a:ext cx="3610947" cy="17767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F2FD196-406C-436F-9E96-69C927DF1957}"/>
              </a:ext>
            </a:extLst>
          </p:cNvPr>
          <p:cNvPicPr>
            <a:picLocks noChangeAspect="1"/>
          </p:cNvPicPr>
          <p:nvPr/>
        </p:nvPicPr>
        <p:blipFill>
          <a:blip r:embed="rId3"/>
          <a:stretch>
            <a:fillRect/>
          </a:stretch>
        </p:blipFill>
        <p:spPr>
          <a:xfrm>
            <a:off x="8122332" y="4419538"/>
            <a:ext cx="1379797" cy="1377495"/>
          </a:xfrm>
          <a:prstGeom prst="rect">
            <a:avLst/>
          </a:prstGeom>
        </p:spPr>
      </p:pic>
    </p:spTree>
    <p:extLst>
      <p:ext uri="{BB962C8B-B14F-4D97-AF65-F5344CB8AC3E}">
        <p14:creationId xmlns:p14="http://schemas.microsoft.com/office/powerpoint/2010/main" val="1390131144"/>
      </p:ext>
    </p:extLst>
  </p:cSld>
  <p:clrMapOvr>
    <a:masterClrMapping/>
  </p:clrMapOvr>
  <mc:AlternateContent xmlns:mc="http://schemas.openxmlformats.org/markup-compatibility/2006" xmlns:p14="http://schemas.microsoft.com/office/powerpoint/2010/main">
    <mc:Choice Requires="p14">
      <p:transition spd="slow" p14:dur="2000" advTm="20487"/>
    </mc:Choice>
    <mc:Fallback xmlns="">
      <p:transition spd="slow" advTm="204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77566A-7308-4100-B2D3-9ABB38B7CE95}"/>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Lower and Upper Bound Functions</a:t>
            </a:r>
            <a:endParaRPr lang="zh-HK" altLang="en-US" dirty="0">
              <a:latin typeface="Times New Roman" panose="02020603050405020304" pitchFamily="18" charset="0"/>
              <a:cs typeface="Times New Roman" panose="02020603050405020304" pitchFamily="18" charset="0"/>
            </a:endParaRPr>
          </a:p>
        </p:txBody>
      </p:sp>
      <p:sp>
        <p:nvSpPr>
          <p:cNvPr id="54" name="Oval 178">
            <a:extLst>
              <a:ext uri="{FF2B5EF4-FFF2-40B4-BE49-F238E27FC236}">
                <a16:creationId xmlns:a16="http://schemas.microsoft.com/office/drawing/2014/main" id="{5946BBA8-5647-43B6-A289-A5F4FA47F56C}"/>
              </a:ext>
            </a:extLst>
          </p:cNvPr>
          <p:cNvSpPr/>
          <p:nvPr/>
        </p:nvSpPr>
        <p:spPr>
          <a:xfrm>
            <a:off x="1176894" y="2319409"/>
            <a:ext cx="2068624" cy="2068624"/>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5" name="Rectangle 179">
            <a:extLst>
              <a:ext uri="{FF2B5EF4-FFF2-40B4-BE49-F238E27FC236}">
                <a16:creationId xmlns:a16="http://schemas.microsoft.com/office/drawing/2014/main" id="{B621CC7B-F6D9-4C29-B3C2-7B7E859D774C}"/>
              </a:ext>
            </a:extLst>
          </p:cNvPr>
          <p:cNvSpPr/>
          <p:nvPr/>
        </p:nvSpPr>
        <p:spPr>
          <a:xfrm>
            <a:off x="2139427" y="335372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56" name="TextBox 184">
                <a:extLst>
                  <a:ext uri="{FF2B5EF4-FFF2-40B4-BE49-F238E27FC236}">
                    <a16:creationId xmlns:a16="http://schemas.microsoft.com/office/drawing/2014/main" id="{64C5DD34-F435-49EB-9226-E60B03F1F759}"/>
                  </a:ext>
                </a:extLst>
              </p:cNvPr>
              <p:cNvSpPr txBox="1"/>
              <p:nvPr/>
            </p:nvSpPr>
            <p:spPr>
              <a:xfrm>
                <a:off x="1891604" y="3460188"/>
                <a:ext cx="7285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HK" sz="1600" i="1" smtClean="0">
                              <a:latin typeface="Cambria Math" panose="02040503050406030204" pitchFamily="18" charset="0"/>
                            </a:rPr>
                          </m:ctrlPr>
                        </m:dPr>
                        <m:e>
                          <m:r>
                            <a:rPr lang="en-US" altLang="zh-HK" sz="1600" b="1">
                              <a:latin typeface="Cambria Math" panose="02040503050406030204" pitchFamily="18" charset="0"/>
                            </a:rPr>
                            <m:t>𝐪</m:t>
                          </m:r>
                          <m:r>
                            <a:rPr lang="en-US" altLang="zh-HK" sz="1600" b="0" i="1" smtClean="0">
                              <a:latin typeface="Cambria Math" panose="02040503050406030204" pitchFamily="18" charset="0"/>
                            </a:rPr>
                            <m:t>.</m:t>
                          </m:r>
                          <m:r>
                            <a:rPr lang="en-US" altLang="zh-HK" sz="1600" b="0" i="1" smtClean="0">
                              <a:latin typeface="Cambria Math" panose="02040503050406030204" pitchFamily="18" charset="0"/>
                            </a:rPr>
                            <m:t>𝑥</m:t>
                          </m:r>
                          <m:r>
                            <a:rPr lang="en-US" altLang="zh-HK" sz="1600" b="0" i="1" smtClean="0">
                              <a:latin typeface="Cambria Math" panose="02040503050406030204" pitchFamily="18" charset="0"/>
                            </a:rPr>
                            <m:t>,</m:t>
                          </m:r>
                          <m:r>
                            <a:rPr lang="en-US" altLang="zh-HK" sz="1600" i="1" smtClean="0">
                              <a:latin typeface="Cambria Math" panose="02040503050406030204" pitchFamily="18" charset="0"/>
                            </a:rPr>
                            <m:t>𝑘</m:t>
                          </m:r>
                        </m:e>
                      </m:d>
                    </m:oMath>
                  </m:oMathPara>
                </a14:m>
                <a:endParaRPr lang="zh-HK" altLang="en-US" sz="1600" dirty="0"/>
              </a:p>
            </p:txBody>
          </p:sp>
        </mc:Choice>
        <mc:Fallback xmlns="">
          <p:sp>
            <p:nvSpPr>
              <p:cNvPr id="56" name="TextBox 184">
                <a:extLst>
                  <a:ext uri="{FF2B5EF4-FFF2-40B4-BE49-F238E27FC236}">
                    <a16:creationId xmlns:a16="http://schemas.microsoft.com/office/drawing/2014/main" id="{64C5DD34-F435-49EB-9226-E60B03F1F759}"/>
                  </a:ext>
                </a:extLst>
              </p:cNvPr>
              <p:cNvSpPr txBox="1">
                <a:spLocks noRot="1" noChangeAspect="1" noMove="1" noResize="1" noEditPoints="1" noAdjustHandles="1" noChangeArrowheads="1" noChangeShapeType="1" noTextEdit="1"/>
              </p:cNvSpPr>
              <p:nvPr/>
            </p:nvSpPr>
            <p:spPr>
              <a:xfrm>
                <a:off x="1891604" y="3460188"/>
                <a:ext cx="728597" cy="246221"/>
              </a:xfrm>
              <a:prstGeom prst="rect">
                <a:avLst/>
              </a:prstGeom>
              <a:blipFill>
                <a:blip r:embed="rId2"/>
                <a:stretch>
                  <a:fillRect b="-25000"/>
                </a:stretch>
              </a:blipFill>
            </p:spPr>
            <p:txBody>
              <a:bodyPr/>
              <a:lstStyle/>
              <a:p>
                <a:r>
                  <a:rPr lang="zh-HK" altLang="en-US">
                    <a:noFill/>
                  </a:rPr>
                  <a:t> </a:t>
                </a:r>
              </a:p>
            </p:txBody>
          </p:sp>
        </mc:Fallback>
      </mc:AlternateContent>
      <p:sp>
        <p:nvSpPr>
          <p:cNvPr id="57" name="Oval 206">
            <a:extLst>
              <a:ext uri="{FF2B5EF4-FFF2-40B4-BE49-F238E27FC236}">
                <a16:creationId xmlns:a16="http://schemas.microsoft.com/office/drawing/2014/main" id="{91A66591-A699-4FA6-A01B-EAF698FDCD59}"/>
              </a:ext>
            </a:extLst>
          </p:cNvPr>
          <p:cNvSpPr/>
          <p:nvPr/>
        </p:nvSpPr>
        <p:spPr>
          <a:xfrm flipH="1">
            <a:off x="2709207" y="2844665"/>
            <a:ext cx="96810" cy="9681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8" name="Oval 207">
            <a:extLst>
              <a:ext uri="{FF2B5EF4-FFF2-40B4-BE49-F238E27FC236}">
                <a16:creationId xmlns:a16="http://schemas.microsoft.com/office/drawing/2014/main" id="{9C2F8A84-5F44-4EF7-A80F-1EC68192D6C6}"/>
              </a:ext>
            </a:extLst>
          </p:cNvPr>
          <p:cNvSpPr/>
          <p:nvPr/>
        </p:nvSpPr>
        <p:spPr>
          <a:xfrm flipH="1">
            <a:off x="3318728" y="414098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9" name="Oval 208">
            <a:extLst>
              <a:ext uri="{FF2B5EF4-FFF2-40B4-BE49-F238E27FC236}">
                <a16:creationId xmlns:a16="http://schemas.microsoft.com/office/drawing/2014/main" id="{B5EDF901-D506-44F4-BF8A-04AF043FE308}"/>
              </a:ext>
            </a:extLst>
          </p:cNvPr>
          <p:cNvSpPr/>
          <p:nvPr/>
        </p:nvSpPr>
        <p:spPr>
          <a:xfrm flipH="1">
            <a:off x="1759825" y="2872932"/>
            <a:ext cx="96810" cy="9681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0" name="Oval 209">
            <a:extLst>
              <a:ext uri="{FF2B5EF4-FFF2-40B4-BE49-F238E27FC236}">
                <a16:creationId xmlns:a16="http://schemas.microsoft.com/office/drawing/2014/main" id="{A8E52C03-F991-4A02-B2F3-282C85D14F0B}"/>
              </a:ext>
            </a:extLst>
          </p:cNvPr>
          <p:cNvSpPr/>
          <p:nvPr/>
        </p:nvSpPr>
        <p:spPr>
          <a:xfrm flipH="1">
            <a:off x="1794794" y="3884111"/>
            <a:ext cx="96810" cy="9681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5" name="Straight Connector 188">
            <a:extLst>
              <a:ext uri="{FF2B5EF4-FFF2-40B4-BE49-F238E27FC236}">
                <a16:creationId xmlns:a16="http://schemas.microsoft.com/office/drawing/2014/main" id="{098B4A7A-4901-442F-849E-D47A122F774A}"/>
              </a:ext>
            </a:extLst>
          </p:cNvPr>
          <p:cNvCxnSpPr>
            <a:cxnSpLocks/>
          </p:cNvCxnSpPr>
          <p:nvPr/>
        </p:nvCxnSpPr>
        <p:spPr>
          <a:xfrm>
            <a:off x="931178" y="2285494"/>
            <a:ext cx="265931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2">
            <a:extLst>
              <a:ext uri="{FF2B5EF4-FFF2-40B4-BE49-F238E27FC236}">
                <a16:creationId xmlns:a16="http://schemas.microsoft.com/office/drawing/2014/main" id="{8DD1428C-9880-428E-A004-D74FADC92B87}"/>
              </a:ext>
            </a:extLst>
          </p:cNvPr>
          <p:cNvCxnSpPr>
            <a:cxnSpLocks/>
          </p:cNvCxnSpPr>
          <p:nvPr/>
        </p:nvCxnSpPr>
        <p:spPr>
          <a:xfrm>
            <a:off x="2202398" y="2362911"/>
            <a:ext cx="4468" cy="103477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5">
                <a:extLst>
                  <a:ext uri="{FF2B5EF4-FFF2-40B4-BE49-F238E27FC236}">
                    <a16:creationId xmlns:a16="http://schemas.microsoft.com/office/drawing/2014/main" id="{9BCCA875-1C15-4632-B6AC-D0E4572D8FDE}"/>
                  </a:ext>
                </a:extLst>
              </p:cNvPr>
              <p:cNvSpPr/>
              <p:nvPr/>
            </p:nvSpPr>
            <p:spPr>
              <a:xfrm>
                <a:off x="1933553" y="2840200"/>
                <a:ext cx="3709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𝑏</m:t>
                      </m:r>
                    </m:oMath>
                  </m:oMathPara>
                </a14:m>
                <a:endParaRPr lang="zh-HK" altLang="en-US" dirty="0"/>
              </a:p>
            </p:txBody>
          </p:sp>
        </mc:Choice>
        <mc:Fallback xmlns="">
          <p:sp>
            <p:nvSpPr>
              <p:cNvPr id="67" name="Rectangle 5">
                <a:extLst>
                  <a:ext uri="{FF2B5EF4-FFF2-40B4-BE49-F238E27FC236}">
                    <a16:creationId xmlns:a16="http://schemas.microsoft.com/office/drawing/2014/main" id="{9BCCA875-1C15-4632-B6AC-D0E4572D8FDE}"/>
                  </a:ext>
                </a:extLst>
              </p:cNvPr>
              <p:cNvSpPr>
                <a:spLocks noRot="1" noChangeAspect="1" noMove="1" noResize="1" noEditPoints="1" noAdjustHandles="1" noChangeArrowheads="1" noChangeShapeType="1" noTextEdit="1"/>
              </p:cNvSpPr>
              <p:nvPr/>
            </p:nvSpPr>
            <p:spPr>
              <a:xfrm>
                <a:off x="1933553" y="2840200"/>
                <a:ext cx="370934" cy="369332"/>
              </a:xfrm>
              <a:prstGeom prst="rect">
                <a:avLst/>
              </a:prstGeom>
              <a:blipFill>
                <a:blip r:embed="rId3"/>
                <a:stretch>
                  <a:fillRect/>
                </a:stretch>
              </a:blipFill>
            </p:spPr>
            <p:txBody>
              <a:bodyPr/>
              <a:lstStyle/>
              <a:p>
                <a:r>
                  <a:rPr lang="zh-HK" altLang="en-US">
                    <a:noFill/>
                  </a:rPr>
                  <a:t> </a:t>
                </a:r>
              </a:p>
            </p:txBody>
          </p:sp>
        </mc:Fallback>
      </mc:AlternateContent>
      <p:cxnSp>
        <p:nvCxnSpPr>
          <p:cNvPr id="71" name="Straight Connector 188">
            <a:extLst>
              <a:ext uri="{FF2B5EF4-FFF2-40B4-BE49-F238E27FC236}">
                <a16:creationId xmlns:a16="http://schemas.microsoft.com/office/drawing/2014/main" id="{831A8BA0-6723-4565-8709-1ABB313E6480}"/>
              </a:ext>
            </a:extLst>
          </p:cNvPr>
          <p:cNvCxnSpPr>
            <a:cxnSpLocks/>
          </p:cNvCxnSpPr>
          <p:nvPr/>
        </p:nvCxnSpPr>
        <p:spPr>
          <a:xfrm>
            <a:off x="926248" y="4393120"/>
            <a:ext cx="265931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內容版面配置區 2">
                <a:extLst>
                  <a:ext uri="{FF2B5EF4-FFF2-40B4-BE49-F238E27FC236}">
                    <a16:creationId xmlns:a16="http://schemas.microsoft.com/office/drawing/2014/main" id="{991486BB-1BEB-4171-B386-5A9EC7506A29}"/>
                  </a:ext>
                </a:extLst>
              </p:cNvPr>
              <p:cNvSpPr>
                <a:spLocks noGrp="1"/>
              </p:cNvSpPr>
              <p:nvPr>
                <p:ph idx="1"/>
              </p:nvPr>
            </p:nvSpPr>
            <p:spPr>
              <a:xfrm>
                <a:off x="4479278" y="1825624"/>
                <a:ext cx="6874521" cy="5032371"/>
              </a:xfrm>
            </p:spPr>
            <p:txBody>
              <a:bodyPr/>
              <a:lstStyle/>
              <a:p>
                <a:r>
                  <a:rPr lang="en-US" altLang="zh-HK" dirty="0">
                    <a:latin typeface="Times New Roman" panose="02020603050405020304" pitchFamily="18" charset="0"/>
                    <a:cs typeface="Times New Roman" panose="02020603050405020304" pitchFamily="18" charset="0"/>
                  </a:rPr>
                  <a:t>Consider the blue data points </a:t>
                </a:r>
                <a14:m>
                  <m:oMath xmlns:m="http://schemas.openxmlformats.org/officeDocument/2006/math">
                    <m:r>
                      <a:rPr lang="en-US" altLang="zh-HK" b="1" i="0" smtClean="0">
                        <a:latin typeface="Cambria Math" panose="02040503050406030204" pitchFamily="18" charset="0"/>
                      </a:rPr>
                      <m:t>𝐩</m:t>
                    </m:r>
                  </m:oMath>
                </a14:m>
                <a:r>
                  <a:rPr lang="en-US" altLang="zh-HK" dirty="0">
                    <a:latin typeface="Times New Roman" panose="02020603050405020304" pitchFamily="18" charset="0"/>
                    <a:cs typeface="Times New Roman" panose="02020603050405020304" pitchFamily="18" charset="0"/>
                  </a:rPr>
                  <a:t> that are within the range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𝑏</m:t>
                    </m:r>
                  </m:oMath>
                </a14:m>
                <a:r>
                  <a:rPr lang="en-US" altLang="zh-HK" dirty="0">
                    <a:latin typeface="Times New Roman" panose="02020603050405020304" pitchFamily="18" charset="0"/>
                    <a:cs typeface="Times New Roman" panose="02020603050405020304" pitchFamily="18" charset="0"/>
                  </a:rPr>
                  <a:t> of the pixel </a:t>
                </a:r>
                <a14:m>
                  <m:oMath xmlns:m="http://schemas.openxmlformats.org/officeDocument/2006/math">
                    <m:r>
                      <a:rPr lang="en-US" altLang="zh-HK" b="1" i="0" smtClean="0">
                        <a:latin typeface="Cambria Math" panose="02040503050406030204" pitchFamily="18" charset="0"/>
                      </a:rPr>
                      <m:t>𝐪</m:t>
                    </m:r>
                  </m:oMath>
                </a14:m>
                <a:r>
                  <a:rPr lang="en-US" altLang="zh-HK" dirty="0">
                    <a:latin typeface="Times New Roman" panose="02020603050405020304" pitchFamily="18" charset="0"/>
                    <a:cs typeface="Times New Roman" panose="02020603050405020304" pitchFamily="18" charset="0"/>
                  </a:rPr>
                  <a:t>.</a:t>
                </a:r>
              </a:p>
              <a:p>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We can let:</a:t>
                </a:r>
              </a:p>
              <a:p>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𝑂</m:t>
                    </m:r>
                    <m:r>
                      <a:rPr lang="en-US" altLang="zh-HK" i="1" dirty="0" smtClean="0">
                        <a:latin typeface="Cambria Math" panose="02040503050406030204" pitchFamily="18" charset="0"/>
                        <a:cs typeface="Times New Roman" panose="02020603050405020304" pitchFamily="18" charset="0"/>
                      </a:rPr>
                      <m:t>(</m:t>
                    </m:r>
                    <m:r>
                      <a:rPr lang="en-US" altLang="zh-HK" i="1" dirty="0" smtClean="0">
                        <a:latin typeface="Cambria Math" panose="02040503050406030204" pitchFamily="18" charset="0"/>
                        <a:cs typeface="Times New Roman" panose="02020603050405020304" pitchFamily="18" charset="0"/>
                      </a:rPr>
                      <m:t>𝑛</m:t>
                    </m:r>
                    <m:r>
                      <a:rPr lang="en-US" altLang="zh-HK" i="1" dirty="0" smtClean="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 time to find the bound functions for all data points in </a:t>
                </a:r>
                <a14:m>
                  <m:oMath xmlns:m="http://schemas.openxmlformats.org/officeDocument/2006/math">
                    <m:r>
                      <a:rPr lang="en-US" altLang="zh-HK" i="1" dirty="0">
                        <a:latin typeface="Cambria Math" panose="02040503050406030204" pitchFamily="18" charset="0"/>
                        <a:cs typeface="Times New Roman" panose="02020603050405020304" pitchFamily="18" charset="0"/>
                      </a:rPr>
                      <m:t>𝐸</m:t>
                    </m:r>
                    <m:r>
                      <a:rPr lang="en-US" altLang="zh-HK" i="1" dirty="0">
                        <a:latin typeface="Cambria Math" panose="02040503050406030204" pitchFamily="18" charset="0"/>
                        <a:cs typeface="Times New Roman" panose="02020603050405020304" pitchFamily="18" charset="0"/>
                      </a:rPr>
                      <m:t>(</m:t>
                    </m:r>
                    <m:r>
                      <a:rPr lang="en-US" altLang="zh-HK" i="1" dirty="0">
                        <a:latin typeface="Cambria Math" panose="02040503050406030204" pitchFamily="18" charset="0"/>
                        <a:cs typeface="Times New Roman" panose="02020603050405020304" pitchFamily="18" charset="0"/>
                      </a:rPr>
                      <m:t>𝑘</m:t>
                    </m:r>
                    <m:r>
                      <a:rPr lang="en-US" altLang="zh-HK" i="1" dirty="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72" name="內容版面配置區 2">
                <a:extLst>
                  <a:ext uri="{FF2B5EF4-FFF2-40B4-BE49-F238E27FC236}">
                    <a16:creationId xmlns:a16="http://schemas.microsoft.com/office/drawing/2014/main" id="{991486BB-1BEB-4171-B386-5A9EC7506A29}"/>
                  </a:ext>
                </a:extLst>
              </p:cNvPr>
              <p:cNvSpPr>
                <a:spLocks noGrp="1" noRot="1" noChangeAspect="1" noMove="1" noResize="1" noEditPoints="1" noAdjustHandles="1" noChangeArrowheads="1" noChangeShapeType="1" noTextEdit="1"/>
              </p:cNvSpPr>
              <p:nvPr>
                <p:ph idx="1"/>
              </p:nvPr>
            </p:nvSpPr>
            <p:spPr>
              <a:xfrm>
                <a:off x="4479278" y="1825624"/>
                <a:ext cx="6874521" cy="5032371"/>
              </a:xfrm>
              <a:blipFill>
                <a:blip r:embed="rId4"/>
                <a:stretch>
                  <a:fillRect l="-1597" t="-2058" r="-1686"/>
                </a:stretch>
              </a:blipFill>
            </p:spPr>
            <p:txBody>
              <a:bodyPr/>
              <a:lstStyle/>
              <a:p>
                <a:r>
                  <a:rPr lang="zh-HK" altLang="en-US">
                    <a:noFill/>
                  </a:rPr>
                  <a:t> </a:t>
                </a:r>
              </a:p>
            </p:txBody>
          </p:sp>
        </mc:Fallback>
      </mc:AlternateContent>
      <p:pic>
        <p:nvPicPr>
          <p:cNvPr id="73" name="圖片 72">
            <a:extLst>
              <a:ext uri="{FF2B5EF4-FFF2-40B4-BE49-F238E27FC236}">
                <a16:creationId xmlns:a16="http://schemas.microsoft.com/office/drawing/2014/main" id="{751AD6F6-00DF-436E-AB38-7AD415DC0D2C}"/>
              </a:ext>
            </a:extLst>
          </p:cNvPr>
          <p:cNvPicPr>
            <a:picLocks noChangeAspect="1"/>
          </p:cNvPicPr>
          <p:nvPr/>
        </p:nvPicPr>
        <p:blipFill>
          <a:blip r:embed="rId5"/>
          <a:stretch>
            <a:fillRect/>
          </a:stretch>
        </p:blipFill>
        <p:spPr>
          <a:xfrm>
            <a:off x="5485352" y="2711523"/>
            <a:ext cx="4191000" cy="895350"/>
          </a:xfrm>
          <a:prstGeom prst="rect">
            <a:avLst/>
          </a:prstGeom>
        </p:spPr>
      </p:pic>
      <p:pic>
        <p:nvPicPr>
          <p:cNvPr id="74" name="圖片 73">
            <a:extLst>
              <a:ext uri="{FF2B5EF4-FFF2-40B4-BE49-F238E27FC236}">
                <a16:creationId xmlns:a16="http://schemas.microsoft.com/office/drawing/2014/main" id="{CA390540-0574-4614-B052-4FF4CD4E4BA5}"/>
              </a:ext>
            </a:extLst>
          </p:cNvPr>
          <p:cNvPicPr>
            <a:picLocks noChangeAspect="1"/>
          </p:cNvPicPr>
          <p:nvPr/>
        </p:nvPicPr>
        <p:blipFill>
          <a:blip r:embed="rId6"/>
          <a:stretch>
            <a:fillRect/>
          </a:stretch>
        </p:blipFill>
        <p:spPr>
          <a:xfrm>
            <a:off x="4681797" y="3580574"/>
            <a:ext cx="6067425" cy="657225"/>
          </a:xfrm>
          <a:prstGeom prst="rect">
            <a:avLst/>
          </a:prstGeom>
        </p:spPr>
      </p:pic>
      <p:pic>
        <p:nvPicPr>
          <p:cNvPr id="75" name="圖片 74">
            <a:extLst>
              <a:ext uri="{FF2B5EF4-FFF2-40B4-BE49-F238E27FC236}">
                <a16:creationId xmlns:a16="http://schemas.microsoft.com/office/drawing/2014/main" id="{DD95FF9C-A685-42EC-94A0-32406B8C3B46}"/>
              </a:ext>
            </a:extLst>
          </p:cNvPr>
          <p:cNvPicPr>
            <a:picLocks noChangeAspect="1"/>
          </p:cNvPicPr>
          <p:nvPr/>
        </p:nvPicPr>
        <p:blipFill>
          <a:blip r:embed="rId7"/>
          <a:stretch>
            <a:fillRect/>
          </a:stretch>
        </p:blipFill>
        <p:spPr>
          <a:xfrm>
            <a:off x="6135276" y="4692201"/>
            <a:ext cx="4248150" cy="1200150"/>
          </a:xfrm>
          <a:prstGeom prst="rect">
            <a:avLst/>
          </a:prstGeom>
        </p:spPr>
      </p:pic>
      <p:sp>
        <p:nvSpPr>
          <p:cNvPr id="76" name="TextBox 175">
            <a:extLst>
              <a:ext uri="{FF2B5EF4-FFF2-40B4-BE49-F238E27FC236}">
                <a16:creationId xmlns:a16="http://schemas.microsoft.com/office/drawing/2014/main" id="{9E3CD426-D55C-4EA5-8C9F-BCF6AC20E10D}"/>
              </a:ext>
            </a:extLst>
          </p:cNvPr>
          <p:cNvSpPr txBox="1"/>
          <p:nvPr/>
        </p:nvSpPr>
        <p:spPr>
          <a:xfrm>
            <a:off x="1638418" y="2882691"/>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1</a:t>
            </a:r>
            <a:endParaRPr lang="zh-HK" altLang="en-US" i="1" baseline="-25000" dirty="0">
              <a:latin typeface="Times New Roman" panose="02020603050405020304" pitchFamily="18" charset="0"/>
              <a:cs typeface="Times New Roman" panose="02020603050405020304" pitchFamily="18" charset="0"/>
            </a:endParaRPr>
          </a:p>
        </p:txBody>
      </p:sp>
      <p:sp>
        <p:nvSpPr>
          <p:cNvPr id="77" name="TextBox 175">
            <a:extLst>
              <a:ext uri="{FF2B5EF4-FFF2-40B4-BE49-F238E27FC236}">
                <a16:creationId xmlns:a16="http://schemas.microsoft.com/office/drawing/2014/main" id="{372CFDF0-37BB-4D32-8370-4D7236B45E30}"/>
              </a:ext>
            </a:extLst>
          </p:cNvPr>
          <p:cNvSpPr txBox="1"/>
          <p:nvPr/>
        </p:nvSpPr>
        <p:spPr>
          <a:xfrm>
            <a:off x="2587412" y="2848999"/>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2</a:t>
            </a:r>
            <a:endParaRPr lang="zh-HK" altLang="en-US" i="1" baseline="-25000" dirty="0">
              <a:latin typeface="Times New Roman" panose="02020603050405020304" pitchFamily="18" charset="0"/>
              <a:cs typeface="Times New Roman" panose="02020603050405020304" pitchFamily="18" charset="0"/>
            </a:endParaRPr>
          </a:p>
        </p:txBody>
      </p:sp>
      <p:sp>
        <p:nvSpPr>
          <p:cNvPr id="78" name="TextBox 175">
            <a:extLst>
              <a:ext uri="{FF2B5EF4-FFF2-40B4-BE49-F238E27FC236}">
                <a16:creationId xmlns:a16="http://schemas.microsoft.com/office/drawing/2014/main" id="{E3011939-9B6F-452E-BABC-FFFB0835EB64}"/>
              </a:ext>
            </a:extLst>
          </p:cNvPr>
          <p:cNvSpPr txBox="1"/>
          <p:nvPr/>
        </p:nvSpPr>
        <p:spPr>
          <a:xfrm>
            <a:off x="1826754" y="3812876"/>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3</a:t>
            </a:r>
            <a:endParaRPr lang="zh-HK" altLang="en-US" i="1" baseline="-25000" dirty="0">
              <a:latin typeface="Times New Roman" panose="02020603050405020304" pitchFamily="18" charset="0"/>
              <a:cs typeface="Times New Roman" panose="02020603050405020304" pitchFamily="18" charset="0"/>
            </a:endParaRPr>
          </a:p>
        </p:txBody>
      </p:sp>
      <p:sp>
        <p:nvSpPr>
          <p:cNvPr id="79" name="TextBox 175">
            <a:extLst>
              <a:ext uri="{FF2B5EF4-FFF2-40B4-BE49-F238E27FC236}">
                <a16:creationId xmlns:a16="http://schemas.microsoft.com/office/drawing/2014/main" id="{00B3FDBC-3EC7-4FC5-9D3D-0F299F06EA95}"/>
              </a:ext>
            </a:extLst>
          </p:cNvPr>
          <p:cNvSpPr txBox="1"/>
          <p:nvPr/>
        </p:nvSpPr>
        <p:spPr>
          <a:xfrm>
            <a:off x="3211890" y="3782779"/>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4</a:t>
            </a:r>
            <a:endParaRPr lang="zh-HK" alt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63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80CB06-5AE0-4701-81A1-B64E1EE70CC0}"/>
              </a:ext>
            </a:extLst>
          </p:cNvPr>
          <p:cNvSpPr>
            <a:spLocks noGrp="1"/>
          </p:cNvSpPr>
          <p:nvPr>
            <p:ph type="title"/>
          </p:nvPr>
        </p:nvSpPr>
        <p:spPr>
          <a:xfrm>
            <a:off x="167282" y="374811"/>
            <a:ext cx="11848051" cy="1325563"/>
          </a:xfrm>
        </p:spPr>
        <p:txBody>
          <a:bodyPr/>
          <a:lstStyle/>
          <a:p>
            <a:pPr algn="ctr"/>
            <a:r>
              <a:rPr lang="en-US" altLang="zh-HK" dirty="0">
                <a:latin typeface="Times New Roman" panose="02020603050405020304" pitchFamily="18" charset="0"/>
                <a:cs typeface="Times New Roman" panose="02020603050405020304" pitchFamily="18" charset="0"/>
              </a:rPr>
              <a:t>Range Search Problem = Interval Stabbing Problem</a:t>
            </a:r>
            <a:endParaRPr lang="zh-HK" altLang="en-US" dirty="0">
              <a:latin typeface="Times New Roman" panose="02020603050405020304" pitchFamily="18" charset="0"/>
              <a:cs typeface="Times New Roman" panose="02020603050405020304" pitchFamily="18" charset="0"/>
            </a:endParaRPr>
          </a:p>
        </p:txBody>
      </p:sp>
      <p:sp>
        <p:nvSpPr>
          <p:cNvPr id="15" name="Oval 178">
            <a:extLst>
              <a:ext uri="{FF2B5EF4-FFF2-40B4-BE49-F238E27FC236}">
                <a16:creationId xmlns:a16="http://schemas.microsoft.com/office/drawing/2014/main" id="{9AE72B80-B2F8-4DFA-A7DB-6A6479E1995D}"/>
              </a:ext>
            </a:extLst>
          </p:cNvPr>
          <p:cNvSpPr/>
          <p:nvPr/>
        </p:nvSpPr>
        <p:spPr>
          <a:xfrm>
            <a:off x="1176894" y="2319409"/>
            <a:ext cx="2068624" cy="2068624"/>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Rectangle 179">
            <a:extLst>
              <a:ext uri="{FF2B5EF4-FFF2-40B4-BE49-F238E27FC236}">
                <a16:creationId xmlns:a16="http://schemas.microsoft.com/office/drawing/2014/main" id="{DAC1DA22-ED40-4F05-81EB-F22D708C2E12}"/>
              </a:ext>
            </a:extLst>
          </p:cNvPr>
          <p:cNvSpPr/>
          <p:nvPr/>
        </p:nvSpPr>
        <p:spPr>
          <a:xfrm>
            <a:off x="2139427" y="335372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17" name="TextBox 184">
                <a:extLst>
                  <a:ext uri="{FF2B5EF4-FFF2-40B4-BE49-F238E27FC236}">
                    <a16:creationId xmlns:a16="http://schemas.microsoft.com/office/drawing/2014/main" id="{6B770409-6D92-464D-8737-79A03FFEDBC9}"/>
                  </a:ext>
                </a:extLst>
              </p:cNvPr>
              <p:cNvSpPr txBox="1"/>
              <p:nvPr/>
            </p:nvSpPr>
            <p:spPr>
              <a:xfrm>
                <a:off x="1891604" y="3460188"/>
                <a:ext cx="7285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HK" sz="1600" i="1" smtClean="0">
                              <a:latin typeface="Cambria Math" panose="02040503050406030204" pitchFamily="18" charset="0"/>
                            </a:rPr>
                          </m:ctrlPr>
                        </m:dPr>
                        <m:e>
                          <m:r>
                            <a:rPr lang="en-US" altLang="zh-HK" sz="1600" b="1">
                              <a:latin typeface="Cambria Math" panose="02040503050406030204" pitchFamily="18" charset="0"/>
                            </a:rPr>
                            <m:t>𝐪</m:t>
                          </m:r>
                          <m:r>
                            <a:rPr lang="en-US" altLang="zh-HK" sz="1600" b="0" i="1" smtClean="0">
                              <a:latin typeface="Cambria Math" panose="02040503050406030204" pitchFamily="18" charset="0"/>
                            </a:rPr>
                            <m:t>.</m:t>
                          </m:r>
                          <m:r>
                            <a:rPr lang="en-US" altLang="zh-HK" sz="1600" b="0" i="1" smtClean="0">
                              <a:latin typeface="Cambria Math" panose="02040503050406030204" pitchFamily="18" charset="0"/>
                            </a:rPr>
                            <m:t>𝑥</m:t>
                          </m:r>
                          <m:r>
                            <a:rPr lang="en-US" altLang="zh-HK" sz="1600" b="0" i="1" smtClean="0">
                              <a:latin typeface="Cambria Math" panose="02040503050406030204" pitchFamily="18" charset="0"/>
                            </a:rPr>
                            <m:t>,</m:t>
                          </m:r>
                          <m:r>
                            <a:rPr lang="en-US" altLang="zh-HK" sz="1600" i="1" smtClean="0">
                              <a:latin typeface="Cambria Math" panose="02040503050406030204" pitchFamily="18" charset="0"/>
                            </a:rPr>
                            <m:t>𝑘</m:t>
                          </m:r>
                        </m:e>
                      </m:d>
                    </m:oMath>
                  </m:oMathPara>
                </a14:m>
                <a:endParaRPr lang="zh-HK" altLang="en-US" sz="1600" dirty="0"/>
              </a:p>
            </p:txBody>
          </p:sp>
        </mc:Choice>
        <mc:Fallback xmlns="">
          <p:sp>
            <p:nvSpPr>
              <p:cNvPr id="17" name="TextBox 184">
                <a:extLst>
                  <a:ext uri="{FF2B5EF4-FFF2-40B4-BE49-F238E27FC236}">
                    <a16:creationId xmlns:a16="http://schemas.microsoft.com/office/drawing/2014/main" id="{6B770409-6D92-464D-8737-79A03FFEDBC9}"/>
                  </a:ext>
                </a:extLst>
              </p:cNvPr>
              <p:cNvSpPr txBox="1">
                <a:spLocks noRot="1" noChangeAspect="1" noMove="1" noResize="1" noEditPoints="1" noAdjustHandles="1" noChangeArrowheads="1" noChangeShapeType="1" noTextEdit="1"/>
              </p:cNvSpPr>
              <p:nvPr/>
            </p:nvSpPr>
            <p:spPr>
              <a:xfrm>
                <a:off x="1891604" y="3460188"/>
                <a:ext cx="728597" cy="246221"/>
              </a:xfrm>
              <a:prstGeom prst="rect">
                <a:avLst/>
              </a:prstGeom>
              <a:blipFill>
                <a:blip r:embed="rId2"/>
                <a:stretch>
                  <a:fillRect b="-25000"/>
                </a:stretch>
              </a:blipFill>
            </p:spPr>
            <p:txBody>
              <a:bodyPr/>
              <a:lstStyle/>
              <a:p>
                <a:r>
                  <a:rPr lang="zh-HK" altLang="en-US">
                    <a:noFill/>
                  </a:rPr>
                  <a:t> </a:t>
                </a:r>
              </a:p>
            </p:txBody>
          </p:sp>
        </mc:Fallback>
      </mc:AlternateContent>
      <p:sp>
        <p:nvSpPr>
          <p:cNvPr id="18" name="Oval 206">
            <a:extLst>
              <a:ext uri="{FF2B5EF4-FFF2-40B4-BE49-F238E27FC236}">
                <a16:creationId xmlns:a16="http://schemas.microsoft.com/office/drawing/2014/main" id="{C9F2236D-59F0-4278-BB5C-BA5CE413E462}"/>
              </a:ext>
            </a:extLst>
          </p:cNvPr>
          <p:cNvSpPr/>
          <p:nvPr/>
        </p:nvSpPr>
        <p:spPr>
          <a:xfrm flipH="1">
            <a:off x="2709207" y="2844665"/>
            <a:ext cx="96810" cy="9681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207">
            <a:extLst>
              <a:ext uri="{FF2B5EF4-FFF2-40B4-BE49-F238E27FC236}">
                <a16:creationId xmlns:a16="http://schemas.microsoft.com/office/drawing/2014/main" id="{8DEEF3B4-6600-4B5D-A624-05CE940E643D}"/>
              </a:ext>
            </a:extLst>
          </p:cNvPr>
          <p:cNvSpPr/>
          <p:nvPr/>
        </p:nvSpPr>
        <p:spPr>
          <a:xfrm flipH="1">
            <a:off x="3318728" y="414098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208">
            <a:extLst>
              <a:ext uri="{FF2B5EF4-FFF2-40B4-BE49-F238E27FC236}">
                <a16:creationId xmlns:a16="http://schemas.microsoft.com/office/drawing/2014/main" id="{71D25A08-C942-4F2F-A87C-EED66F9E2D4A}"/>
              </a:ext>
            </a:extLst>
          </p:cNvPr>
          <p:cNvSpPr/>
          <p:nvPr/>
        </p:nvSpPr>
        <p:spPr>
          <a:xfrm flipH="1">
            <a:off x="1759825" y="2872932"/>
            <a:ext cx="96810" cy="9681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Oval 209">
            <a:extLst>
              <a:ext uri="{FF2B5EF4-FFF2-40B4-BE49-F238E27FC236}">
                <a16:creationId xmlns:a16="http://schemas.microsoft.com/office/drawing/2014/main" id="{2BDFB4D0-8EC5-4B5C-A474-1134004367E6}"/>
              </a:ext>
            </a:extLst>
          </p:cNvPr>
          <p:cNvSpPr/>
          <p:nvPr/>
        </p:nvSpPr>
        <p:spPr>
          <a:xfrm flipH="1">
            <a:off x="1794794" y="3884111"/>
            <a:ext cx="96810" cy="9681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2" name="Straight Connector 188">
            <a:extLst>
              <a:ext uri="{FF2B5EF4-FFF2-40B4-BE49-F238E27FC236}">
                <a16:creationId xmlns:a16="http://schemas.microsoft.com/office/drawing/2014/main" id="{4DC3FCE0-5979-4322-9DE5-6ABBDF3F6687}"/>
              </a:ext>
            </a:extLst>
          </p:cNvPr>
          <p:cNvCxnSpPr>
            <a:cxnSpLocks/>
          </p:cNvCxnSpPr>
          <p:nvPr/>
        </p:nvCxnSpPr>
        <p:spPr>
          <a:xfrm>
            <a:off x="931178" y="2285494"/>
            <a:ext cx="265931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
            <a:extLst>
              <a:ext uri="{FF2B5EF4-FFF2-40B4-BE49-F238E27FC236}">
                <a16:creationId xmlns:a16="http://schemas.microsoft.com/office/drawing/2014/main" id="{23380066-936F-483F-925A-64C46956FB5F}"/>
              </a:ext>
            </a:extLst>
          </p:cNvPr>
          <p:cNvCxnSpPr>
            <a:cxnSpLocks/>
          </p:cNvCxnSpPr>
          <p:nvPr/>
        </p:nvCxnSpPr>
        <p:spPr>
          <a:xfrm>
            <a:off x="2202398" y="2362911"/>
            <a:ext cx="4468" cy="103477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5">
                <a:extLst>
                  <a:ext uri="{FF2B5EF4-FFF2-40B4-BE49-F238E27FC236}">
                    <a16:creationId xmlns:a16="http://schemas.microsoft.com/office/drawing/2014/main" id="{F6D411B7-9B60-45C5-8380-7B0D23E0214E}"/>
                  </a:ext>
                </a:extLst>
              </p:cNvPr>
              <p:cNvSpPr/>
              <p:nvPr/>
            </p:nvSpPr>
            <p:spPr>
              <a:xfrm>
                <a:off x="1933553" y="2840200"/>
                <a:ext cx="3709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𝑏</m:t>
                      </m:r>
                    </m:oMath>
                  </m:oMathPara>
                </a14:m>
                <a:endParaRPr lang="zh-HK" altLang="en-US" dirty="0"/>
              </a:p>
            </p:txBody>
          </p:sp>
        </mc:Choice>
        <mc:Fallback xmlns="">
          <p:sp>
            <p:nvSpPr>
              <p:cNvPr id="24" name="Rectangle 5">
                <a:extLst>
                  <a:ext uri="{FF2B5EF4-FFF2-40B4-BE49-F238E27FC236}">
                    <a16:creationId xmlns:a16="http://schemas.microsoft.com/office/drawing/2014/main" id="{F6D411B7-9B60-45C5-8380-7B0D23E0214E}"/>
                  </a:ext>
                </a:extLst>
              </p:cNvPr>
              <p:cNvSpPr>
                <a:spLocks noRot="1" noChangeAspect="1" noMove="1" noResize="1" noEditPoints="1" noAdjustHandles="1" noChangeArrowheads="1" noChangeShapeType="1" noTextEdit="1"/>
              </p:cNvSpPr>
              <p:nvPr/>
            </p:nvSpPr>
            <p:spPr>
              <a:xfrm>
                <a:off x="1933553" y="2840200"/>
                <a:ext cx="370934" cy="369332"/>
              </a:xfrm>
              <a:prstGeom prst="rect">
                <a:avLst/>
              </a:prstGeom>
              <a:blipFill>
                <a:blip r:embed="rId3"/>
                <a:stretch>
                  <a:fillRect/>
                </a:stretch>
              </a:blipFill>
            </p:spPr>
            <p:txBody>
              <a:bodyPr/>
              <a:lstStyle/>
              <a:p>
                <a:r>
                  <a:rPr lang="zh-HK" altLang="en-US">
                    <a:noFill/>
                  </a:rPr>
                  <a:t> </a:t>
                </a:r>
              </a:p>
            </p:txBody>
          </p:sp>
        </mc:Fallback>
      </mc:AlternateContent>
      <p:cxnSp>
        <p:nvCxnSpPr>
          <p:cNvPr id="25" name="Straight Connector 188">
            <a:extLst>
              <a:ext uri="{FF2B5EF4-FFF2-40B4-BE49-F238E27FC236}">
                <a16:creationId xmlns:a16="http://schemas.microsoft.com/office/drawing/2014/main" id="{62A17295-00E9-4683-9D6C-07F84AF047CE}"/>
              </a:ext>
            </a:extLst>
          </p:cNvPr>
          <p:cNvCxnSpPr>
            <a:cxnSpLocks/>
          </p:cNvCxnSpPr>
          <p:nvPr/>
        </p:nvCxnSpPr>
        <p:spPr>
          <a:xfrm>
            <a:off x="926248" y="4393120"/>
            <a:ext cx="265931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169">
            <a:extLst>
              <a:ext uri="{FF2B5EF4-FFF2-40B4-BE49-F238E27FC236}">
                <a16:creationId xmlns:a16="http://schemas.microsoft.com/office/drawing/2014/main" id="{E3A3675C-0CE9-417F-8816-88E50B217822}"/>
              </a:ext>
            </a:extLst>
          </p:cNvPr>
          <p:cNvCxnSpPr>
            <a:cxnSpLocks/>
          </p:cNvCxnSpPr>
          <p:nvPr/>
        </p:nvCxnSpPr>
        <p:spPr>
          <a:xfrm>
            <a:off x="5955849" y="2736322"/>
            <a:ext cx="174491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170">
            <a:extLst>
              <a:ext uri="{FF2B5EF4-FFF2-40B4-BE49-F238E27FC236}">
                <a16:creationId xmlns:a16="http://schemas.microsoft.com/office/drawing/2014/main" id="{6120EE5B-1964-4955-A228-E61E9A085421}"/>
              </a:ext>
            </a:extLst>
          </p:cNvPr>
          <p:cNvCxnSpPr>
            <a:cxnSpLocks/>
          </p:cNvCxnSpPr>
          <p:nvPr/>
        </p:nvCxnSpPr>
        <p:spPr>
          <a:xfrm>
            <a:off x="6265500" y="3257732"/>
            <a:ext cx="174491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171">
            <a:extLst>
              <a:ext uri="{FF2B5EF4-FFF2-40B4-BE49-F238E27FC236}">
                <a16:creationId xmlns:a16="http://schemas.microsoft.com/office/drawing/2014/main" id="{5DCD1EB9-9ECF-44DC-B20E-202186AB9EB3}"/>
              </a:ext>
            </a:extLst>
          </p:cNvPr>
          <p:cNvCxnSpPr>
            <a:cxnSpLocks/>
          </p:cNvCxnSpPr>
          <p:nvPr/>
        </p:nvCxnSpPr>
        <p:spPr>
          <a:xfrm>
            <a:off x="6770731" y="3728051"/>
            <a:ext cx="850084"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172">
            <a:extLst>
              <a:ext uri="{FF2B5EF4-FFF2-40B4-BE49-F238E27FC236}">
                <a16:creationId xmlns:a16="http://schemas.microsoft.com/office/drawing/2014/main" id="{18EF30D1-99F7-4018-B2F7-85055349F685}"/>
              </a:ext>
            </a:extLst>
          </p:cNvPr>
          <p:cNvCxnSpPr>
            <a:cxnSpLocks/>
          </p:cNvCxnSpPr>
          <p:nvPr/>
        </p:nvCxnSpPr>
        <p:spPr>
          <a:xfrm>
            <a:off x="8171707" y="4147061"/>
            <a:ext cx="2056045"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173">
            <a:extLst>
              <a:ext uri="{FF2B5EF4-FFF2-40B4-BE49-F238E27FC236}">
                <a16:creationId xmlns:a16="http://schemas.microsoft.com/office/drawing/2014/main" id="{844AFC51-703E-445E-81BE-5F1A4F114B70}"/>
              </a:ext>
            </a:extLst>
          </p:cNvPr>
          <p:cNvCxnSpPr>
            <a:cxnSpLocks/>
          </p:cNvCxnSpPr>
          <p:nvPr/>
        </p:nvCxnSpPr>
        <p:spPr>
          <a:xfrm>
            <a:off x="7356810" y="2343282"/>
            <a:ext cx="0" cy="198099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174">
            <a:extLst>
              <a:ext uri="{FF2B5EF4-FFF2-40B4-BE49-F238E27FC236}">
                <a16:creationId xmlns:a16="http://schemas.microsoft.com/office/drawing/2014/main" id="{28600D15-7889-4A35-AC07-FD5832B80EC9}"/>
              </a:ext>
            </a:extLst>
          </p:cNvPr>
          <p:cNvSpPr txBox="1"/>
          <p:nvPr/>
        </p:nvSpPr>
        <p:spPr>
          <a:xfrm>
            <a:off x="7113795" y="1999164"/>
            <a:ext cx="486030" cy="369332"/>
          </a:xfrm>
          <a:prstGeom prst="rect">
            <a:avLst/>
          </a:prstGeom>
          <a:noFill/>
        </p:spPr>
        <p:txBody>
          <a:bodyPr wrap="none" rtlCol="0">
            <a:spAutoFit/>
          </a:bodyPr>
          <a:lstStyle/>
          <a:p>
            <a:r>
              <a:rPr lang="en-US" altLang="zh-HK" b="1" dirty="0" err="1">
                <a:latin typeface="Times New Roman" panose="02020603050405020304" pitchFamily="18" charset="0"/>
                <a:cs typeface="Times New Roman" panose="02020603050405020304" pitchFamily="18" charset="0"/>
              </a:rPr>
              <a:t>q</a:t>
            </a:r>
            <a:r>
              <a:rPr lang="en-US" altLang="zh-HK" dirty="0" err="1">
                <a:latin typeface="Times New Roman" panose="02020603050405020304" pitchFamily="18" charset="0"/>
                <a:cs typeface="Times New Roman" panose="02020603050405020304" pitchFamily="18" charset="0"/>
              </a:rPr>
              <a:t>.</a:t>
            </a:r>
            <a:r>
              <a:rPr lang="en-US" altLang="zh-HK" i="1" dirty="0" err="1">
                <a:latin typeface="Times New Roman" panose="02020603050405020304" pitchFamily="18" charset="0"/>
                <a:cs typeface="Times New Roman" panose="02020603050405020304" pitchFamily="18" charset="0"/>
              </a:rPr>
              <a:t>x</a:t>
            </a:r>
            <a:endParaRPr lang="zh-HK" altLang="en-US" i="1" dirty="0">
              <a:latin typeface="Times New Roman" panose="02020603050405020304" pitchFamily="18" charset="0"/>
              <a:cs typeface="Times New Roman" panose="02020603050405020304" pitchFamily="18" charset="0"/>
            </a:endParaRPr>
          </a:p>
        </p:txBody>
      </p:sp>
      <p:sp>
        <p:nvSpPr>
          <p:cNvPr id="32" name="TextBox 175">
            <a:extLst>
              <a:ext uri="{FF2B5EF4-FFF2-40B4-BE49-F238E27FC236}">
                <a16:creationId xmlns:a16="http://schemas.microsoft.com/office/drawing/2014/main" id="{4C0DF3AE-E4FB-4B65-9BF7-40F81250F72F}"/>
              </a:ext>
            </a:extLst>
          </p:cNvPr>
          <p:cNvSpPr txBox="1"/>
          <p:nvPr/>
        </p:nvSpPr>
        <p:spPr>
          <a:xfrm>
            <a:off x="6659028" y="2319337"/>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1</a:t>
            </a:r>
            <a:endParaRPr lang="zh-HK" altLang="en-US" i="1" baseline="-25000" dirty="0">
              <a:latin typeface="Times New Roman" panose="02020603050405020304" pitchFamily="18" charset="0"/>
              <a:cs typeface="Times New Roman" panose="02020603050405020304" pitchFamily="18" charset="0"/>
            </a:endParaRPr>
          </a:p>
        </p:txBody>
      </p:sp>
      <p:sp>
        <p:nvSpPr>
          <p:cNvPr id="33" name="Oval 176">
            <a:extLst>
              <a:ext uri="{FF2B5EF4-FFF2-40B4-BE49-F238E27FC236}">
                <a16:creationId xmlns:a16="http://schemas.microsoft.com/office/drawing/2014/main" id="{F60951C4-8B4B-47DA-BA76-90FB3BDBA955}"/>
              </a:ext>
            </a:extLst>
          </p:cNvPr>
          <p:cNvSpPr/>
          <p:nvPr/>
        </p:nvSpPr>
        <p:spPr>
          <a:xfrm>
            <a:off x="6748624" y="2656642"/>
            <a:ext cx="159360" cy="15936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4" name="TextBox 177">
            <a:extLst>
              <a:ext uri="{FF2B5EF4-FFF2-40B4-BE49-F238E27FC236}">
                <a16:creationId xmlns:a16="http://schemas.microsoft.com/office/drawing/2014/main" id="{EBA7E1E2-9222-4BB8-92DF-6F6259E38C6B}"/>
              </a:ext>
            </a:extLst>
          </p:cNvPr>
          <p:cNvSpPr txBox="1"/>
          <p:nvPr/>
        </p:nvSpPr>
        <p:spPr>
          <a:xfrm>
            <a:off x="5175673" y="2504003"/>
            <a:ext cx="915635" cy="369332"/>
          </a:xfrm>
          <a:prstGeom prst="rect">
            <a:avLst/>
          </a:prstGeom>
          <a:noFill/>
        </p:spPr>
        <p:txBody>
          <a:bodyPr wrap="none" rtlCol="0">
            <a:spAutoFit/>
          </a:bodyPr>
          <a:lstStyle/>
          <a:p>
            <a:r>
              <a:rPr lang="en-US" altLang="zh-HK" i="1" dirty="0">
                <a:latin typeface="Times New Roman" panose="02020603050405020304" pitchFamily="18" charset="0"/>
                <a:cs typeface="Times New Roman" panose="02020603050405020304" pitchFamily="18" charset="0"/>
              </a:rPr>
              <a:t>LB</a:t>
            </a:r>
            <a:r>
              <a:rPr lang="en-US" altLang="zh-HK" i="1" baseline="-25000" dirty="0">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1</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35" name="TextBox 178">
            <a:extLst>
              <a:ext uri="{FF2B5EF4-FFF2-40B4-BE49-F238E27FC236}">
                <a16:creationId xmlns:a16="http://schemas.microsoft.com/office/drawing/2014/main" id="{FA95DB5C-323D-4E68-9B4D-A7386BEEC213}"/>
              </a:ext>
            </a:extLst>
          </p:cNvPr>
          <p:cNvSpPr txBox="1"/>
          <p:nvPr/>
        </p:nvSpPr>
        <p:spPr>
          <a:xfrm>
            <a:off x="7622722" y="2504003"/>
            <a:ext cx="915635" cy="369332"/>
          </a:xfrm>
          <a:prstGeom prst="rect">
            <a:avLst/>
          </a:prstGeom>
          <a:noFill/>
        </p:spPr>
        <p:txBody>
          <a:bodyPr wrap="none" rtlCol="0">
            <a:spAutoFit/>
          </a:bodyPr>
          <a:lstStyle/>
          <a:p>
            <a:r>
              <a:rPr lang="en-US" altLang="zh-HK" i="1" dirty="0" err="1">
                <a:latin typeface="Times New Roman" panose="02020603050405020304" pitchFamily="18" charset="0"/>
                <a:cs typeface="Times New Roman" panose="02020603050405020304" pitchFamily="18" charset="0"/>
              </a:rPr>
              <a:t>UB</a:t>
            </a:r>
            <a:r>
              <a:rPr lang="en-US" altLang="zh-HK" i="1" baseline="-25000" dirty="0" err="1">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1</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36" name="TextBox 179">
            <a:extLst>
              <a:ext uri="{FF2B5EF4-FFF2-40B4-BE49-F238E27FC236}">
                <a16:creationId xmlns:a16="http://schemas.microsoft.com/office/drawing/2014/main" id="{48AC1467-C58C-483D-A293-448B74A2FFF2}"/>
              </a:ext>
            </a:extLst>
          </p:cNvPr>
          <p:cNvSpPr txBox="1"/>
          <p:nvPr/>
        </p:nvSpPr>
        <p:spPr>
          <a:xfrm>
            <a:off x="6918870" y="2821233"/>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2</a:t>
            </a:r>
            <a:endParaRPr lang="zh-HK" altLang="en-US" i="1" baseline="-25000" dirty="0">
              <a:latin typeface="Times New Roman" panose="02020603050405020304" pitchFamily="18" charset="0"/>
              <a:cs typeface="Times New Roman" panose="02020603050405020304" pitchFamily="18" charset="0"/>
            </a:endParaRPr>
          </a:p>
        </p:txBody>
      </p:sp>
      <p:sp>
        <p:nvSpPr>
          <p:cNvPr id="37" name="Oval 180">
            <a:extLst>
              <a:ext uri="{FF2B5EF4-FFF2-40B4-BE49-F238E27FC236}">
                <a16:creationId xmlns:a16="http://schemas.microsoft.com/office/drawing/2014/main" id="{983340EC-6022-4E49-A96D-125E9935A375}"/>
              </a:ext>
            </a:extLst>
          </p:cNvPr>
          <p:cNvSpPr/>
          <p:nvPr/>
        </p:nvSpPr>
        <p:spPr>
          <a:xfrm>
            <a:off x="7023320" y="3178052"/>
            <a:ext cx="159360" cy="15936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TextBox 181">
            <a:extLst>
              <a:ext uri="{FF2B5EF4-FFF2-40B4-BE49-F238E27FC236}">
                <a16:creationId xmlns:a16="http://schemas.microsoft.com/office/drawing/2014/main" id="{216A9E86-2CCC-42DA-B6F3-CEC55C990CE5}"/>
              </a:ext>
            </a:extLst>
          </p:cNvPr>
          <p:cNvSpPr txBox="1"/>
          <p:nvPr/>
        </p:nvSpPr>
        <p:spPr>
          <a:xfrm>
            <a:off x="5458353" y="3032251"/>
            <a:ext cx="915635" cy="369332"/>
          </a:xfrm>
          <a:prstGeom prst="rect">
            <a:avLst/>
          </a:prstGeom>
          <a:noFill/>
        </p:spPr>
        <p:txBody>
          <a:bodyPr wrap="none" rtlCol="0">
            <a:spAutoFit/>
          </a:bodyPr>
          <a:lstStyle/>
          <a:p>
            <a:r>
              <a:rPr lang="en-US" altLang="zh-HK" i="1" dirty="0">
                <a:latin typeface="Times New Roman" panose="02020603050405020304" pitchFamily="18" charset="0"/>
                <a:cs typeface="Times New Roman" panose="02020603050405020304" pitchFamily="18" charset="0"/>
              </a:rPr>
              <a:t>LB</a:t>
            </a:r>
            <a:r>
              <a:rPr lang="en-US" altLang="zh-HK" i="1" baseline="-25000" dirty="0">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2</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39" name="TextBox 182">
            <a:extLst>
              <a:ext uri="{FF2B5EF4-FFF2-40B4-BE49-F238E27FC236}">
                <a16:creationId xmlns:a16="http://schemas.microsoft.com/office/drawing/2014/main" id="{5C74D4B7-5578-48A8-95B3-20F8196A0B70}"/>
              </a:ext>
            </a:extLst>
          </p:cNvPr>
          <p:cNvSpPr txBox="1"/>
          <p:nvPr/>
        </p:nvSpPr>
        <p:spPr>
          <a:xfrm>
            <a:off x="7941243" y="3054995"/>
            <a:ext cx="915635" cy="369332"/>
          </a:xfrm>
          <a:prstGeom prst="rect">
            <a:avLst/>
          </a:prstGeom>
          <a:noFill/>
        </p:spPr>
        <p:txBody>
          <a:bodyPr wrap="none" rtlCol="0">
            <a:spAutoFit/>
          </a:bodyPr>
          <a:lstStyle/>
          <a:p>
            <a:r>
              <a:rPr lang="en-US" altLang="zh-HK" i="1" dirty="0" err="1">
                <a:latin typeface="Times New Roman" panose="02020603050405020304" pitchFamily="18" charset="0"/>
                <a:cs typeface="Times New Roman" panose="02020603050405020304" pitchFamily="18" charset="0"/>
              </a:rPr>
              <a:t>UB</a:t>
            </a:r>
            <a:r>
              <a:rPr lang="en-US" altLang="zh-HK" i="1" baseline="-25000" dirty="0" err="1">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2</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40" name="Oval 183">
            <a:extLst>
              <a:ext uri="{FF2B5EF4-FFF2-40B4-BE49-F238E27FC236}">
                <a16:creationId xmlns:a16="http://schemas.microsoft.com/office/drawing/2014/main" id="{A5B80380-4339-499A-8ED3-9A1BACB3D6F5}"/>
              </a:ext>
            </a:extLst>
          </p:cNvPr>
          <p:cNvSpPr/>
          <p:nvPr/>
        </p:nvSpPr>
        <p:spPr>
          <a:xfrm>
            <a:off x="7115833" y="3642130"/>
            <a:ext cx="159360" cy="15936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TextBox 184">
            <a:extLst>
              <a:ext uri="{FF2B5EF4-FFF2-40B4-BE49-F238E27FC236}">
                <a16:creationId xmlns:a16="http://schemas.microsoft.com/office/drawing/2014/main" id="{8309CAAB-CF00-4075-8786-B8C8AA0CB179}"/>
              </a:ext>
            </a:extLst>
          </p:cNvPr>
          <p:cNvSpPr txBox="1"/>
          <p:nvPr/>
        </p:nvSpPr>
        <p:spPr>
          <a:xfrm>
            <a:off x="5937076" y="3506128"/>
            <a:ext cx="915635" cy="369332"/>
          </a:xfrm>
          <a:prstGeom prst="rect">
            <a:avLst/>
          </a:prstGeom>
          <a:noFill/>
        </p:spPr>
        <p:txBody>
          <a:bodyPr wrap="none" rtlCol="0">
            <a:spAutoFit/>
          </a:bodyPr>
          <a:lstStyle/>
          <a:p>
            <a:r>
              <a:rPr lang="en-US" altLang="zh-HK" i="1" dirty="0">
                <a:latin typeface="Times New Roman" panose="02020603050405020304" pitchFamily="18" charset="0"/>
                <a:cs typeface="Times New Roman" panose="02020603050405020304" pitchFamily="18" charset="0"/>
              </a:rPr>
              <a:t>LB</a:t>
            </a:r>
            <a:r>
              <a:rPr lang="en-US" altLang="zh-HK" i="1" baseline="-25000" dirty="0">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3</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42" name="TextBox 185">
            <a:extLst>
              <a:ext uri="{FF2B5EF4-FFF2-40B4-BE49-F238E27FC236}">
                <a16:creationId xmlns:a16="http://schemas.microsoft.com/office/drawing/2014/main" id="{CB30901E-0008-4B56-A539-22BC4F7D0D5C}"/>
              </a:ext>
            </a:extLst>
          </p:cNvPr>
          <p:cNvSpPr txBox="1"/>
          <p:nvPr/>
        </p:nvSpPr>
        <p:spPr>
          <a:xfrm>
            <a:off x="7583125" y="3527491"/>
            <a:ext cx="915635" cy="369332"/>
          </a:xfrm>
          <a:prstGeom prst="rect">
            <a:avLst/>
          </a:prstGeom>
          <a:noFill/>
        </p:spPr>
        <p:txBody>
          <a:bodyPr wrap="none" rtlCol="0">
            <a:spAutoFit/>
          </a:bodyPr>
          <a:lstStyle/>
          <a:p>
            <a:r>
              <a:rPr lang="en-US" altLang="zh-HK" i="1" dirty="0" err="1">
                <a:latin typeface="Times New Roman" panose="02020603050405020304" pitchFamily="18" charset="0"/>
                <a:cs typeface="Times New Roman" panose="02020603050405020304" pitchFamily="18" charset="0"/>
              </a:rPr>
              <a:t>UB</a:t>
            </a:r>
            <a:r>
              <a:rPr lang="en-US" altLang="zh-HK" i="1" baseline="-25000" dirty="0" err="1">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3</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43" name="TextBox 186">
            <a:extLst>
              <a:ext uri="{FF2B5EF4-FFF2-40B4-BE49-F238E27FC236}">
                <a16:creationId xmlns:a16="http://schemas.microsoft.com/office/drawing/2014/main" id="{A3D41856-AC14-4720-AB13-9672FC913BBB}"/>
              </a:ext>
            </a:extLst>
          </p:cNvPr>
          <p:cNvSpPr txBox="1"/>
          <p:nvPr/>
        </p:nvSpPr>
        <p:spPr>
          <a:xfrm>
            <a:off x="7000588" y="3283856"/>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3</a:t>
            </a:r>
            <a:endParaRPr lang="zh-HK" altLang="en-US" i="1" baseline="-25000" dirty="0">
              <a:latin typeface="Times New Roman" panose="02020603050405020304" pitchFamily="18" charset="0"/>
              <a:cs typeface="Times New Roman" panose="02020603050405020304" pitchFamily="18" charset="0"/>
            </a:endParaRPr>
          </a:p>
        </p:txBody>
      </p:sp>
      <p:sp>
        <p:nvSpPr>
          <p:cNvPr id="44" name="TextBox 187">
            <a:extLst>
              <a:ext uri="{FF2B5EF4-FFF2-40B4-BE49-F238E27FC236}">
                <a16:creationId xmlns:a16="http://schemas.microsoft.com/office/drawing/2014/main" id="{013FF68D-731C-48B5-93D6-D0E576361CAA}"/>
              </a:ext>
            </a:extLst>
          </p:cNvPr>
          <p:cNvSpPr txBox="1"/>
          <p:nvPr/>
        </p:nvSpPr>
        <p:spPr>
          <a:xfrm>
            <a:off x="7356810" y="3938056"/>
            <a:ext cx="915635" cy="369332"/>
          </a:xfrm>
          <a:prstGeom prst="rect">
            <a:avLst/>
          </a:prstGeom>
          <a:noFill/>
        </p:spPr>
        <p:txBody>
          <a:bodyPr wrap="none" rtlCol="0">
            <a:spAutoFit/>
          </a:bodyPr>
          <a:lstStyle/>
          <a:p>
            <a:r>
              <a:rPr lang="en-US" altLang="zh-HK" i="1" dirty="0">
                <a:latin typeface="Times New Roman" panose="02020603050405020304" pitchFamily="18" charset="0"/>
                <a:cs typeface="Times New Roman" panose="02020603050405020304" pitchFamily="18" charset="0"/>
              </a:rPr>
              <a:t>LB</a:t>
            </a:r>
            <a:r>
              <a:rPr lang="en-US" altLang="zh-HK" i="1" baseline="-25000" dirty="0">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4</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45" name="TextBox 188">
            <a:extLst>
              <a:ext uri="{FF2B5EF4-FFF2-40B4-BE49-F238E27FC236}">
                <a16:creationId xmlns:a16="http://schemas.microsoft.com/office/drawing/2014/main" id="{644B7682-7BB3-4416-B348-94CC1344B7AA}"/>
              </a:ext>
            </a:extLst>
          </p:cNvPr>
          <p:cNvSpPr txBox="1"/>
          <p:nvPr/>
        </p:nvSpPr>
        <p:spPr>
          <a:xfrm>
            <a:off x="10227752" y="3938056"/>
            <a:ext cx="915635" cy="369332"/>
          </a:xfrm>
          <a:prstGeom prst="rect">
            <a:avLst/>
          </a:prstGeom>
          <a:noFill/>
        </p:spPr>
        <p:txBody>
          <a:bodyPr wrap="none" rtlCol="0">
            <a:spAutoFit/>
          </a:bodyPr>
          <a:lstStyle/>
          <a:p>
            <a:r>
              <a:rPr lang="en-US" altLang="zh-HK" i="1" dirty="0" err="1">
                <a:latin typeface="Times New Roman" panose="02020603050405020304" pitchFamily="18" charset="0"/>
                <a:cs typeface="Times New Roman" panose="02020603050405020304" pitchFamily="18" charset="0"/>
              </a:rPr>
              <a:t>UB</a:t>
            </a:r>
            <a:r>
              <a:rPr lang="en-US" altLang="zh-HK" i="1" baseline="-25000" dirty="0" err="1">
                <a:latin typeface="Times New Roman" panose="02020603050405020304" pitchFamily="18" charset="0"/>
                <a:cs typeface="Times New Roman" panose="02020603050405020304" pitchFamily="18" charset="0"/>
              </a:rPr>
              <a:t>k</a:t>
            </a:r>
            <a:r>
              <a:rPr lang="en-US" altLang="zh-HK" dirty="0">
                <a:latin typeface="Times New Roman" panose="02020603050405020304" pitchFamily="18" charset="0"/>
                <a:cs typeface="Times New Roman" panose="02020603050405020304" pitchFamily="18" charset="0"/>
              </a:rPr>
              <a:t>(</a:t>
            </a:r>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4</a:t>
            </a:r>
            <a:r>
              <a:rPr lang="en-US" altLang="zh-HK" dirty="0">
                <a:latin typeface="Times New Roman" panose="02020603050405020304" pitchFamily="18" charset="0"/>
                <a:cs typeface="Times New Roman" panose="02020603050405020304" pitchFamily="18" charset="0"/>
              </a:rPr>
              <a:t>)</a:t>
            </a:r>
            <a:endParaRPr lang="zh-HK" altLang="en-US" i="1" baseline="-25000" dirty="0">
              <a:latin typeface="Times New Roman" panose="02020603050405020304" pitchFamily="18" charset="0"/>
              <a:cs typeface="Times New Roman" panose="02020603050405020304" pitchFamily="18" charset="0"/>
            </a:endParaRPr>
          </a:p>
        </p:txBody>
      </p:sp>
      <p:sp>
        <p:nvSpPr>
          <p:cNvPr id="46" name="Oval 189">
            <a:extLst>
              <a:ext uri="{FF2B5EF4-FFF2-40B4-BE49-F238E27FC236}">
                <a16:creationId xmlns:a16="http://schemas.microsoft.com/office/drawing/2014/main" id="{C005D9FD-8A9F-4B34-BFD8-A8F1E20789AB}"/>
              </a:ext>
            </a:extLst>
          </p:cNvPr>
          <p:cNvSpPr/>
          <p:nvPr/>
        </p:nvSpPr>
        <p:spPr>
          <a:xfrm>
            <a:off x="9120049" y="4078439"/>
            <a:ext cx="159360" cy="159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7" name="TextBox 190">
            <a:extLst>
              <a:ext uri="{FF2B5EF4-FFF2-40B4-BE49-F238E27FC236}">
                <a16:creationId xmlns:a16="http://schemas.microsoft.com/office/drawing/2014/main" id="{02E3EDFB-0E61-40D0-9141-82531A8EC81D}"/>
              </a:ext>
            </a:extLst>
          </p:cNvPr>
          <p:cNvSpPr txBox="1"/>
          <p:nvPr/>
        </p:nvSpPr>
        <p:spPr>
          <a:xfrm>
            <a:off x="9004804" y="3712157"/>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4</a:t>
            </a:r>
            <a:endParaRPr lang="zh-HK" altLang="en-US" i="1" baseline="-25000" dirty="0">
              <a:latin typeface="Times New Roman" panose="02020603050405020304" pitchFamily="18" charset="0"/>
              <a:cs typeface="Times New Roman" panose="02020603050405020304" pitchFamily="18" charset="0"/>
            </a:endParaRPr>
          </a:p>
        </p:txBody>
      </p:sp>
      <p:sp>
        <p:nvSpPr>
          <p:cNvPr id="48" name="TextBox 175">
            <a:extLst>
              <a:ext uri="{FF2B5EF4-FFF2-40B4-BE49-F238E27FC236}">
                <a16:creationId xmlns:a16="http://schemas.microsoft.com/office/drawing/2014/main" id="{08AEDDAE-E274-4AE3-AB54-B2E133EE3CB9}"/>
              </a:ext>
            </a:extLst>
          </p:cNvPr>
          <p:cNvSpPr txBox="1"/>
          <p:nvPr/>
        </p:nvSpPr>
        <p:spPr>
          <a:xfrm>
            <a:off x="1638418" y="2882691"/>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1</a:t>
            </a:r>
            <a:endParaRPr lang="zh-HK" altLang="en-US" i="1" baseline="-25000" dirty="0">
              <a:latin typeface="Times New Roman" panose="02020603050405020304" pitchFamily="18" charset="0"/>
              <a:cs typeface="Times New Roman" panose="02020603050405020304" pitchFamily="18" charset="0"/>
            </a:endParaRPr>
          </a:p>
        </p:txBody>
      </p:sp>
      <p:sp>
        <p:nvSpPr>
          <p:cNvPr id="49" name="TextBox 175">
            <a:extLst>
              <a:ext uri="{FF2B5EF4-FFF2-40B4-BE49-F238E27FC236}">
                <a16:creationId xmlns:a16="http://schemas.microsoft.com/office/drawing/2014/main" id="{00ACB7D5-5804-4B53-8571-D771323AA504}"/>
              </a:ext>
            </a:extLst>
          </p:cNvPr>
          <p:cNvSpPr txBox="1"/>
          <p:nvPr/>
        </p:nvSpPr>
        <p:spPr>
          <a:xfrm>
            <a:off x="2587412" y="2848999"/>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2</a:t>
            </a:r>
            <a:endParaRPr lang="zh-HK" altLang="en-US" i="1" baseline="-25000" dirty="0">
              <a:latin typeface="Times New Roman" panose="02020603050405020304" pitchFamily="18" charset="0"/>
              <a:cs typeface="Times New Roman" panose="02020603050405020304" pitchFamily="18" charset="0"/>
            </a:endParaRPr>
          </a:p>
        </p:txBody>
      </p:sp>
      <p:sp>
        <p:nvSpPr>
          <p:cNvPr id="50" name="TextBox 175">
            <a:extLst>
              <a:ext uri="{FF2B5EF4-FFF2-40B4-BE49-F238E27FC236}">
                <a16:creationId xmlns:a16="http://schemas.microsoft.com/office/drawing/2014/main" id="{E3DF9E75-BA7F-45A4-B356-46955C8D5EFC}"/>
              </a:ext>
            </a:extLst>
          </p:cNvPr>
          <p:cNvSpPr txBox="1"/>
          <p:nvPr/>
        </p:nvSpPr>
        <p:spPr>
          <a:xfrm>
            <a:off x="1826754" y="3812876"/>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3</a:t>
            </a:r>
            <a:endParaRPr lang="zh-HK" altLang="en-US" i="1" baseline="-25000" dirty="0">
              <a:latin typeface="Times New Roman" panose="02020603050405020304" pitchFamily="18" charset="0"/>
              <a:cs typeface="Times New Roman" panose="02020603050405020304" pitchFamily="18" charset="0"/>
            </a:endParaRPr>
          </a:p>
        </p:txBody>
      </p:sp>
      <p:pic>
        <p:nvPicPr>
          <p:cNvPr id="51" name="圖片 50">
            <a:extLst>
              <a:ext uri="{FF2B5EF4-FFF2-40B4-BE49-F238E27FC236}">
                <a16:creationId xmlns:a16="http://schemas.microsoft.com/office/drawing/2014/main" id="{4B9F7480-0CC8-44BB-98EA-40F8D7C8B7EE}"/>
              </a:ext>
            </a:extLst>
          </p:cNvPr>
          <p:cNvPicPr>
            <a:picLocks noChangeAspect="1"/>
          </p:cNvPicPr>
          <p:nvPr/>
        </p:nvPicPr>
        <p:blipFill>
          <a:blip r:embed="rId4"/>
          <a:stretch>
            <a:fillRect/>
          </a:stretch>
        </p:blipFill>
        <p:spPr>
          <a:xfrm>
            <a:off x="2174704" y="4899915"/>
            <a:ext cx="7219950" cy="1323975"/>
          </a:xfrm>
          <a:prstGeom prst="rect">
            <a:avLst/>
          </a:prstGeom>
        </p:spPr>
      </p:pic>
      <p:cxnSp>
        <p:nvCxnSpPr>
          <p:cNvPr id="53" name="直線單箭頭接點 52">
            <a:extLst>
              <a:ext uri="{FF2B5EF4-FFF2-40B4-BE49-F238E27FC236}">
                <a16:creationId xmlns:a16="http://schemas.microsoft.com/office/drawing/2014/main" id="{F62FAE5A-AEBD-45D3-A699-569A53596D37}"/>
              </a:ext>
            </a:extLst>
          </p:cNvPr>
          <p:cNvCxnSpPr>
            <a:cxnSpLocks/>
          </p:cNvCxnSpPr>
          <p:nvPr/>
        </p:nvCxnSpPr>
        <p:spPr>
          <a:xfrm>
            <a:off x="4810609" y="4358419"/>
            <a:ext cx="63327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175">
            <a:extLst>
              <a:ext uri="{FF2B5EF4-FFF2-40B4-BE49-F238E27FC236}">
                <a16:creationId xmlns:a16="http://schemas.microsoft.com/office/drawing/2014/main" id="{75C4667F-FBA9-4D0F-BF92-91E9218B7A3D}"/>
              </a:ext>
            </a:extLst>
          </p:cNvPr>
          <p:cNvSpPr txBox="1"/>
          <p:nvPr/>
        </p:nvSpPr>
        <p:spPr>
          <a:xfrm>
            <a:off x="3211890" y="3782779"/>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4</a:t>
            </a:r>
            <a:endParaRPr lang="zh-HK" altLang="en-US" i="1" baseline="-25000" dirty="0">
              <a:latin typeface="Times New Roman" panose="02020603050405020304" pitchFamily="18" charset="0"/>
              <a:cs typeface="Times New Roman" panose="02020603050405020304" pitchFamily="18" charset="0"/>
            </a:endParaRPr>
          </a:p>
        </p:txBody>
      </p:sp>
      <p:sp>
        <p:nvSpPr>
          <p:cNvPr id="57" name="文字方塊 56">
            <a:extLst>
              <a:ext uri="{FF2B5EF4-FFF2-40B4-BE49-F238E27FC236}">
                <a16:creationId xmlns:a16="http://schemas.microsoft.com/office/drawing/2014/main" id="{43ACD49D-550F-44F5-B8CB-FBEAA33D9941}"/>
              </a:ext>
            </a:extLst>
          </p:cNvPr>
          <p:cNvSpPr txBox="1"/>
          <p:nvPr/>
        </p:nvSpPr>
        <p:spPr>
          <a:xfrm>
            <a:off x="11143387" y="4148238"/>
            <a:ext cx="748923"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x-axis</a:t>
            </a:r>
            <a:endParaRPr lang="zh-HK"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41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C5C4A3-FF94-4382-8BC8-8E807C168A1C}"/>
              </a:ext>
            </a:extLst>
          </p:cNvPr>
          <p:cNvSpPr>
            <a:spLocks noGrp="1"/>
          </p:cNvSpPr>
          <p:nvPr>
            <p:ph type="title"/>
          </p:nvPr>
        </p:nvSpPr>
        <p:spPr>
          <a:xfrm>
            <a:off x="804778" y="198110"/>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Sorting-based Sweep Line Algorithm (SLAM</a:t>
            </a:r>
            <a:r>
              <a:rPr lang="en-US" altLang="zh-HK" baseline="-25000" dirty="0">
                <a:latin typeface="Times New Roman" panose="02020603050405020304" pitchFamily="18" charset="0"/>
                <a:cs typeface="Times New Roman" panose="02020603050405020304" pitchFamily="18" charset="0"/>
              </a:rPr>
              <a:t>SORT</a:t>
            </a:r>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p:cxnSp>
        <p:nvCxnSpPr>
          <p:cNvPr id="37" name="直線單箭頭接點 36">
            <a:extLst>
              <a:ext uri="{FF2B5EF4-FFF2-40B4-BE49-F238E27FC236}">
                <a16:creationId xmlns:a16="http://schemas.microsoft.com/office/drawing/2014/main" id="{E4BB553D-8D1C-40EC-8150-0F0795E7A0ED}"/>
              </a:ext>
            </a:extLst>
          </p:cNvPr>
          <p:cNvCxnSpPr>
            <a:cxnSpLocks/>
          </p:cNvCxnSpPr>
          <p:nvPr/>
        </p:nvCxnSpPr>
        <p:spPr>
          <a:xfrm>
            <a:off x="2520191" y="4063804"/>
            <a:ext cx="63327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4990CA51-EBD8-4EEC-ABF3-EBEFE82296B7}"/>
              </a:ext>
            </a:extLst>
          </p:cNvPr>
          <p:cNvSpPr txBox="1"/>
          <p:nvPr/>
        </p:nvSpPr>
        <p:spPr>
          <a:xfrm>
            <a:off x="8852969" y="3853623"/>
            <a:ext cx="748923"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x-axis</a:t>
            </a:r>
            <a:endParaRPr lang="zh-HK" altLang="en-US" dirty="0">
              <a:latin typeface="Times New Roman" panose="02020603050405020304" pitchFamily="18" charset="0"/>
              <a:cs typeface="Times New Roman" panose="02020603050405020304" pitchFamily="18" charset="0"/>
            </a:endParaRPr>
          </a:p>
        </p:txBody>
      </p:sp>
      <p:cxnSp>
        <p:nvCxnSpPr>
          <p:cNvPr id="39" name="Straight Arrow Connector 306">
            <a:extLst>
              <a:ext uri="{FF2B5EF4-FFF2-40B4-BE49-F238E27FC236}">
                <a16:creationId xmlns:a16="http://schemas.microsoft.com/office/drawing/2014/main" id="{28E934FF-D782-4EA0-B794-0426018EF8F8}"/>
              </a:ext>
            </a:extLst>
          </p:cNvPr>
          <p:cNvCxnSpPr>
            <a:cxnSpLocks/>
          </p:cNvCxnSpPr>
          <p:nvPr/>
        </p:nvCxnSpPr>
        <p:spPr>
          <a:xfrm>
            <a:off x="3261269" y="2308112"/>
            <a:ext cx="311691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07">
            <a:extLst>
              <a:ext uri="{FF2B5EF4-FFF2-40B4-BE49-F238E27FC236}">
                <a16:creationId xmlns:a16="http://schemas.microsoft.com/office/drawing/2014/main" id="{F532F9A7-60C8-4CA0-B828-A399F2228139}"/>
              </a:ext>
            </a:extLst>
          </p:cNvPr>
          <p:cNvSpPr txBox="1"/>
          <p:nvPr/>
        </p:nvSpPr>
        <p:spPr>
          <a:xfrm>
            <a:off x="4647501" y="1869359"/>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1</a:t>
            </a:r>
            <a:endParaRPr lang="zh-HK" altLang="en-US" i="1" baseline="-25000" dirty="0">
              <a:latin typeface="Times New Roman" panose="02020603050405020304" pitchFamily="18" charset="0"/>
              <a:cs typeface="Times New Roman" panose="02020603050405020304" pitchFamily="18" charset="0"/>
            </a:endParaRPr>
          </a:p>
        </p:txBody>
      </p:sp>
      <p:sp>
        <p:nvSpPr>
          <p:cNvPr id="41" name="Oval 308">
            <a:extLst>
              <a:ext uri="{FF2B5EF4-FFF2-40B4-BE49-F238E27FC236}">
                <a16:creationId xmlns:a16="http://schemas.microsoft.com/office/drawing/2014/main" id="{CE24AB6F-6D9F-4194-97B6-1FE72DB98477}"/>
              </a:ext>
            </a:extLst>
          </p:cNvPr>
          <p:cNvSpPr/>
          <p:nvPr/>
        </p:nvSpPr>
        <p:spPr>
          <a:xfrm>
            <a:off x="4762746" y="2220619"/>
            <a:ext cx="159360" cy="159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2" name="TextBox 309">
            <a:extLst>
              <a:ext uri="{FF2B5EF4-FFF2-40B4-BE49-F238E27FC236}">
                <a16:creationId xmlns:a16="http://schemas.microsoft.com/office/drawing/2014/main" id="{BBE50C2B-340D-421C-8516-F2B66A689A70}"/>
              </a:ext>
            </a:extLst>
          </p:cNvPr>
          <p:cNvSpPr txBox="1"/>
          <p:nvPr/>
        </p:nvSpPr>
        <p:spPr>
          <a:xfrm>
            <a:off x="2520191" y="2103650"/>
            <a:ext cx="805029" cy="338554"/>
          </a:xfrm>
          <a:prstGeom prst="rect">
            <a:avLst/>
          </a:prstGeom>
          <a:noFill/>
        </p:spPr>
        <p:txBody>
          <a:bodyPr wrap="none" rtlCol="0">
            <a:spAutoFit/>
          </a:bodyPr>
          <a:lstStyle/>
          <a:p>
            <a:r>
              <a:rPr lang="en-US" altLang="zh-HK" sz="1600" i="1" dirty="0">
                <a:latin typeface="Times New Roman" panose="02020603050405020304" pitchFamily="18" charset="0"/>
                <a:cs typeface="Times New Roman" panose="02020603050405020304" pitchFamily="18" charset="0"/>
              </a:rPr>
              <a:t>LB</a:t>
            </a:r>
            <a:r>
              <a:rPr lang="en-US" altLang="zh-HK" sz="1600" i="1" baseline="-25000" dirty="0">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1</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sp>
        <p:nvSpPr>
          <p:cNvPr id="43" name="TextBox 310">
            <a:extLst>
              <a:ext uri="{FF2B5EF4-FFF2-40B4-BE49-F238E27FC236}">
                <a16:creationId xmlns:a16="http://schemas.microsoft.com/office/drawing/2014/main" id="{1719D76B-9786-4200-ACA6-03674D046335}"/>
              </a:ext>
            </a:extLst>
          </p:cNvPr>
          <p:cNvSpPr txBox="1"/>
          <p:nvPr/>
        </p:nvSpPr>
        <p:spPr>
          <a:xfrm>
            <a:off x="6318369" y="2106689"/>
            <a:ext cx="838691" cy="338554"/>
          </a:xfrm>
          <a:prstGeom prst="rect">
            <a:avLst/>
          </a:prstGeom>
          <a:noFill/>
        </p:spPr>
        <p:txBody>
          <a:bodyPr wrap="none" rtlCol="0">
            <a:spAutoFit/>
          </a:bodyPr>
          <a:lstStyle/>
          <a:p>
            <a:r>
              <a:rPr lang="en-US" altLang="zh-HK" sz="1600" i="1" dirty="0" err="1">
                <a:latin typeface="Times New Roman" panose="02020603050405020304" pitchFamily="18" charset="0"/>
                <a:cs typeface="Times New Roman" panose="02020603050405020304" pitchFamily="18" charset="0"/>
              </a:rPr>
              <a:t>UB</a:t>
            </a:r>
            <a:r>
              <a:rPr lang="en-US" altLang="zh-HK" sz="1600" i="1" baseline="-25000" dirty="0" err="1">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1</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cxnSp>
        <p:nvCxnSpPr>
          <p:cNvPr id="44" name="Straight Arrow Connector 311">
            <a:extLst>
              <a:ext uri="{FF2B5EF4-FFF2-40B4-BE49-F238E27FC236}">
                <a16:creationId xmlns:a16="http://schemas.microsoft.com/office/drawing/2014/main" id="{42BD7BEF-472B-4618-BD2E-41FE4141DD50}"/>
              </a:ext>
            </a:extLst>
          </p:cNvPr>
          <p:cNvCxnSpPr>
            <a:cxnSpLocks/>
          </p:cNvCxnSpPr>
          <p:nvPr/>
        </p:nvCxnSpPr>
        <p:spPr>
          <a:xfrm>
            <a:off x="3432105" y="2719209"/>
            <a:ext cx="959078"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312">
            <a:extLst>
              <a:ext uri="{FF2B5EF4-FFF2-40B4-BE49-F238E27FC236}">
                <a16:creationId xmlns:a16="http://schemas.microsoft.com/office/drawing/2014/main" id="{9ADB2CD2-9F0B-45AC-9899-186C15446F91}"/>
              </a:ext>
            </a:extLst>
          </p:cNvPr>
          <p:cNvSpPr txBox="1"/>
          <p:nvPr/>
        </p:nvSpPr>
        <p:spPr>
          <a:xfrm>
            <a:off x="3726940" y="2299252"/>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2</a:t>
            </a:r>
            <a:endParaRPr lang="zh-HK" altLang="en-US" i="1" baseline="-25000" dirty="0">
              <a:latin typeface="Times New Roman" panose="02020603050405020304" pitchFamily="18" charset="0"/>
              <a:cs typeface="Times New Roman" panose="02020603050405020304" pitchFamily="18" charset="0"/>
            </a:endParaRPr>
          </a:p>
        </p:txBody>
      </p:sp>
      <p:sp>
        <p:nvSpPr>
          <p:cNvPr id="46" name="TextBox 314">
            <a:extLst>
              <a:ext uri="{FF2B5EF4-FFF2-40B4-BE49-F238E27FC236}">
                <a16:creationId xmlns:a16="http://schemas.microsoft.com/office/drawing/2014/main" id="{F4ED7D06-F80E-4061-B72D-C06F352F505C}"/>
              </a:ext>
            </a:extLst>
          </p:cNvPr>
          <p:cNvSpPr txBox="1"/>
          <p:nvPr/>
        </p:nvSpPr>
        <p:spPr>
          <a:xfrm>
            <a:off x="2701875" y="2512946"/>
            <a:ext cx="805029" cy="338554"/>
          </a:xfrm>
          <a:prstGeom prst="rect">
            <a:avLst/>
          </a:prstGeom>
          <a:noFill/>
        </p:spPr>
        <p:txBody>
          <a:bodyPr wrap="none" rtlCol="0">
            <a:spAutoFit/>
          </a:bodyPr>
          <a:lstStyle/>
          <a:p>
            <a:r>
              <a:rPr lang="en-US" altLang="zh-HK" sz="1600" i="1" dirty="0">
                <a:latin typeface="Times New Roman" panose="02020603050405020304" pitchFamily="18" charset="0"/>
                <a:cs typeface="Times New Roman" panose="02020603050405020304" pitchFamily="18" charset="0"/>
              </a:rPr>
              <a:t>LB</a:t>
            </a:r>
            <a:r>
              <a:rPr lang="en-US" altLang="zh-HK" sz="1600" i="1" baseline="-25000" dirty="0">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2</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sp>
        <p:nvSpPr>
          <p:cNvPr id="47" name="TextBox 315">
            <a:extLst>
              <a:ext uri="{FF2B5EF4-FFF2-40B4-BE49-F238E27FC236}">
                <a16:creationId xmlns:a16="http://schemas.microsoft.com/office/drawing/2014/main" id="{9D4E4F33-CA2F-4FBC-A380-E9ECE4B3F5DB}"/>
              </a:ext>
            </a:extLst>
          </p:cNvPr>
          <p:cNvSpPr txBox="1"/>
          <p:nvPr/>
        </p:nvSpPr>
        <p:spPr>
          <a:xfrm>
            <a:off x="4391183" y="2515735"/>
            <a:ext cx="838691" cy="338554"/>
          </a:xfrm>
          <a:prstGeom prst="rect">
            <a:avLst/>
          </a:prstGeom>
          <a:noFill/>
        </p:spPr>
        <p:txBody>
          <a:bodyPr wrap="none" rtlCol="0">
            <a:spAutoFit/>
          </a:bodyPr>
          <a:lstStyle/>
          <a:p>
            <a:r>
              <a:rPr lang="en-US" altLang="zh-HK" sz="1600" i="1" dirty="0" err="1">
                <a:latin typeface="Times New Roman" panose="02020603050405020304" pitchFamily="18" charset="0"/>
                <a:cs typeface="Times New Roman" panose="02020603050405020304" pitchFamily="18" charset="0"/>
              </a:rPr>
              <a:t>UB</a:t>
            </a:r>
            <a:r>
              <a:rPr lang="en-US" altLang="zh-HK" sz="1600" i="1" baseline="-25000" dirty="0" err="1">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2</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cxnSp>
        <p:nvCxnSpPr>
          <p:cNvPr id="48" name="Straight Arrow Connector 316">
            <a:extLst>
              <a:ext uri="{FF2B5EF4-FFF2-40B4-BE49-F238E27FC236}">
                <a16:creationId xmlns:a16="http://schemas.microsoft.com/office/drawing/2014/main" id="{1B2334BF-2483-4154-8572-F3FCDF2FDD30}"/>
              </a:ext>
            </a:extLst>
          </p:cNvPr>
          <p:cNvCxnSpPr>
            <a:cxnSpLocks/>
          </p:cNvCxnSpPr>
          <p:nvPr/>
        </p:nvCxnSpPr>
        <p:spPr>
          <a:xfrm flipV="1">
            <a:off x="3586694" y="3170828"/>
            <a:ext cx="2954922" cy="1297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Oval 317">
            <a:extLst>
              <a:ext uri="{FF2B5EF4-FFF2-40B4-BE49-F238E27FC236}">
                <a16:creationId xmlns:a16="http://schemas.microsoft.com/office/drawing/2014/main" id="{0A7B9C73-86C7-4E1E-9AA8-F67FD71EF484}"/>
              </a:ext>
            </a:extLst>
          </p:cNvPr>
          <p:cNvSpPr/>
          <p:nvPr/>
        </p:nvSpPr>
        <p:spPr>
          <a:xfrm>
            <a:off x="4904795" y="3097605"/>
            <a:ext cx="159360" cy="159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TextBox 318">
            <a:extLst>
              <a:ext uri="{FF2B5EF4-FFF2-40B4-BE49-F238E27FC236}">
                <a16:creationId xmlns:a16="http://schemas.microsoft.com/office/drawing/2014/main" id="{195A7AD1-C881-4267-ABCF-661B6A449C28}"/>
              </a:ext>
            </a:extLst>
          </p:cNvPr>
          <p:cNvSpPr txBox="1"/>
          <p:nvPr/>
        </p:nvSpPr>
        <p:spPr>
          <a:xfrm>
            <a:off x="6460661" y="2987699"/>
            <a:ext cx="838691" cy="338554"/>
          </a:xfrm>
          <a:prstGeom prst="rect">
            <a:avLst/>
          </a:prstGeom>
          <a:noFill/>
        </p:spPr>
        <p:txBody>
          <a:bodyPr wrap="none" rtlCol="0">
            <a:spAutoFit/>
          </a:bodyPr>
          <a:lstStyle/>
          <a:p>
            <a:r>
              <a:rPr lang="en-US" altLang="zh-HK" sz="1600" i="1" dirty="0" err="1">
                <a:latin typeface="Times New Roman" panose="02020603050405020304" pitchFamily="18" charset="0"/>
                <a:cs typeface="Times New Roman" panose="02020603050405020304" pitchFamily="18" charset="0"/>
              </a:rPr>
              <a:t>UB</a:t>
            </a:r>
            <a:r>
              <a:rPr lang="en-US" altLang="zh-HK" sz="1600" i="1" baseline="-25000" dirty="0" err="1">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3</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cxnSp>
        <p:nvCxnSpPr>
          <p:cNvPr id="51" name="Straight Connector 319">
            <a:extLst>
              <a:ext uri="{FF2B5EF4-FFF2-40B4-BE49-F238E27FC236}">
                <a16:creationId xmlns:a16="http://schemas.microsoft.com/office/drawing/2014/main" id="{317D7D74-E5AB-4580-8053-67ED1E3ED948}"/>
              </a:ext>
            </a:extLst>
          </p:cNvPr>
          <p:cNvCxnSpPr>
            <a:cxnSpLocks/>
          </p:cNvCxnSpPr>
          <p:nvPr/>
        </p:nvCxnSpPr>
        <p:spPr>
          <a:xfrm>
            <a:off x="5982898" y="1968897"/>
            <a:ext cx="0" cy="20606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TextBox 320">
            <a:extLst>
              <a:ext uri="{FF2B5EF4-FFF2-40B4-BE49-F238E27FC236}">
                <a16:creationId xmlns:a16="http://schemas.microsoft.com/office/drawing/2014/main" id="{59D1E03F-B4D4-45D7-9C38-BCDF8A6264F6}"/>
              </a:ext>
            </a:extLst>
          </p:cNvPr>
          <p:cNvSpPr txBox="1"/>
          <p:nvPr/>
        </p:nvSpPr>
        <p:spPr>
          <a:xfrm>
            <a:off x="5742753" y="1634462"/>
            <a:ext cx="516488" cy="369332"/>
          </a:xfrm>
          <a:prstGeom prst="rect">
            <a:avLst/>
          </a:prstGeom>
          <a:noFill/>
        </p:spPr>
        <p:txBody>
          <a:bodyPr wrap="none" rtlCol="0">
            <a:spAutoFit/>
          </a:bodyPr>
          <a:lstStyle/>
          <a:p>
            <a:r>
              <a:rPr lang="en-US" altLang="zh-HK" b="1" dirty="0" err="1">
                <a:solidFill>
                  <a:srgbClr val="FF0000"/>
                </a:solidFill>
                <a:latin typeface="Times New Roman" panose="02020603050405020304" pitchFamily="18" charset="0"/>
                <a:cs typeface="Times New Roman" panose="02020603050405020304" pitchFamily="18" charset="0"/>
              </a:rPr>
              <a:t>q</a:t>
            </a:r>
            <a:r>
              <a:rPr lang="en-US" altLang="zh-HK" i="1" baseline="-25000" dirty="0" err="1">
                <a:solidFill>
                  <a:srgbClr val="FF0000"/>
                </a:solidFill>
                <a:latin typeface="Times New Roman" panose="02020603050405020304" pitchFamily="18" charset="0"/>
                <a:cs typeface="Times New Roman" panose="02020603050405020304" pitchFamily="18" charset="0"/>
              </a:rPr>
              <a:t>i</a:t>
            </a:r>
            <a:r>
              <a:rPr lang="en-US" altLang="zh-HK" dirty="0" err="1">
                <a:solidFill>
                  <a:srgbClr val="FF0000"/>
                </a:solidFill>
                <a:latin typeface="Times New Roman" panose="02020603050405020304" pitchFamily="18" charset="0"/>
                <a:cs typeface="Times New Roman" panose="02020603050405020304" pitchFamily="18" charset="0"/>
              </a:rPr>
              <a:t>.</a:t>
            </a:r>
            <a:r>
              <a:rPr lang="en-US" altLang="zh-HK" i="1" dirty="0" err="1">
                <a:solidFill>
                  <a:srgbClr val="FF0000"/>
                </a:solidFill>
                <a:latin typeface="Times New Roman" panose="02020603050405020304" pitchFamily="18" charset="0"/>
                <a:cs typeface="Times New Roman" panose="02020603050405020304" pitchFamily="18" charset="0"/>
              </a:rPr>
              <a:t>x</a:t>
            </a:r>
            <a:endParaRPr lang="zh-HK" altLang="en-US" i="1" dirty="0">
              <a:solidFill>
                <a:srgbClr val="FF0000"/>
              </a:solidFill>
              <a:latin typeface="Times New Roman" panose="02020603050405020304" pitchFamily="18" charset="0"/>
              <a:cs typeface="Times New Roman" panose="02020603050405020304" pitchFamily="18" charset="0"/>
            </a:endParaRPr>
          </a:p>
        </p:txBody>
      </p:sp>
      <p:cxnSp>
        <p:nvCxnSpPr>
          <p:cNvPr id="53" name="Straight Arrow Connector 321">
            <a:extLst>
              <a:ext uri="{FF2B5EF4-FFF2-40B4-BE49-F238E27FC236}">
                <a16:creationId xmlns:a16="http://schemas.microsoft.com/office/drawing/2014/main" id="{D940156E-1DF3-48AE-8460-BC8729B6071E}"/>
              </a:ext>
            </a:extLst>
          </p:cNvPr>
          <p:cNvCxnSpPr>
            <a:cxnSpLocks/>
          </p:cNvCxnSpPr>
          <p:nvPr/>
        </p:nvCxnSpPr>
        <p:spPr>
          <a:xfrm>
            <a:off x="3901230" y="3612759"/>
            <a:ext cx="13003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Oval 322">
            <a:extLst>
              <a:ext uri="{FF2B5EF4-FFF2-40B4-BE49-F238E27FC236}">
                <a16:creationId xmlns:a16="http://schemas.microsoft.com/office/drawing/2014/main" id="{79172810-3EE9-4952-832C-A1CA5F3E82C2}"/>
              </a:ext>
            </a:extLst>
          </p:cNvPr>
          <p:cNvSpPr/>
          <p:nvPr/>
        </p:nvSpPr>
        <p:spPr>
          <a:xfrm>
            <a:off x="4458074" y="3539803"/>
            <a:ext cx="159360" cy="159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5" name="TextBox 323">
            <a:extLst>
              <a:ext uri="{FF2B5EF4-FFF2-40B4-BE49-F238E27FC236}">
                <a16:creationId xmlns:a16="http://schemas.microsoft.com/office/drawing/2014/main" id="{CC6FDA3D-60DF-44FE-90A1-09AF067F7AA2}"/>
              </a:ext>
            </a:extLst>
          </p:cNvPr>
          <p:cNvSpPr txBox="1"/>
          <p:nvPr/>
        </p:nvSpPr>
        <p:spPr>
          <a:xfrm>
            <a:off x="3177327" y="3426995"/>
            <a:ext cx="805029" cy="338554"/>
          </a:xfrm>
          <a:prstGeom prst="rect">
            <a:avLst/>
          </a:prstGeom>
          <a:noFill/>
        </p:spPr>
        <p:txBody>
          <a:bodyPr wrap="none" rtlCol="0">
            <a:spAutoFit/>
          </a:bodyPr>
          <a:lstStyle/>
          <a:p>
            <a:r>
              <a:rPr lang="en-US" altLang="zh-HK" sz="1600" i="1" dirty="0">
                <a:latin typeface="Times New Roman" panose="02020603050405020304" pitchFamily="18" charset="0"/>
                <a:cs typeface="Times New Roman" panose="02020603050405020304" pitchFamily="18" charset="0"/>
              </a:rPr>
              <a:t>LB</a:t>
            </a:r>
            <a:r>
              <a:rPr lang="en-US" altLang="zh-HK" sz="1600" i="1" baseline="-25000" dirty="0">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4</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sp>
        <p:nvSpPr>
          <p:cNvPr id="56" name="TextBox 324">
            <a:extLst>
              <a:ext uri="{FF2B5EF4-FFF2-40B4-BE49-F238E27FC236}">
                <a16:creationId xmlns:a16="http://schemas.microsoft.com/office/drawing/2014/main" id="{59B4A8DB-1AC2-410D-8D39-2584ED0E5B84}"/>
              </a:ext>
            </a:extLst>
          </p:cNvPr>
          <p:cNvSpPr txBox="1"/>
          <p:nvPr/>
        </p:nvSpPr>
        <p:spPr>
          <a:xfrm>
            <a:off x="4360221" y="3193083"/>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4</a:t>
            </a:r>
            <a:endParaRPr lang="zh-HK" altLang="en-US" i="1" baseline="-25000" dirty="0">
              <a:latin typeface="Times New Roman" panose="02020603050405020304" pitchFamily="18" charset="0"/>
              <a:cs typeface="Times New Roman" panose="02020603050405020304" pitchFamily="18" charset="0"/>
            </a:endParaRPr>
          </a:p>
        </p:txBody>
      </p:sp>
      <p:sp>
        <p:nvSpPr>
          <p:cNvPr id="57" name="TextBox 325">
            <a:extLst>
              <a:ext uri="{FF2B5EF4-FFF2-40B4-BE49-F238E27FC236}">
                <a16:creationId xmlns:a16="http://schemas.microsoft.com/office/drawing/2014/main" id="{68BE16B3-16E7-4EEE-853B-4A91E15F1A12}"/>
              </a:ext>
            </a:extLst>
          </p:cNvPr>
          <p:cNvSpPr txBox="1"/>
          <p:nvPr/>
        </p:nvSpPr>
        <p:spPr>
          <a:xfrm>
            <a:off x="2858754" y="2987699"/>
            <a:ext cx="805029" cy="338554"/>
          </a:xfrm>
          <a:prstGeom prst="rect">
            <a:avLst/>
          </a:prstGeom>
          <a:noFill/>
        </p:spPr>
        <p:txBody>
          <a:bodyPr wrap="none" rtlCol="0">
            <a:spAutoFit/>
          </a:bodyPr>
          <a:lstStyle/>
          <a:p>
            <a:r>
              <a:rPr lang="en-US" altLang="zh-HK" sz="1600" i="1" dirty="0">
                <a:latin typeface="Times New Roman" panose="02020603050405020304" pitchFamily="18" charset="0"/>
                <a:cs typeface="Times New Roman" panose="02020603050405020304" pitchFamily="18" charset="0"/>
              </a:rPr>
              <a:t>LB</a:t>
            </a:r>
            <a:r>
              <a:rPr lang="en-US" altLang="zh-HK" sz="1600" i="1" baseline="-25000" dirty="0">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3</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sp>
        <p:nvSpPr>
          <p:cNvPr id="58" name="TextBox 326">
            <a:extLst>
              <a:ext uri="{FF2B5EF4-FFF2-40B4-BE49-F238E27FC236}">
                <a16:creationId xmlns:a16="http://schemas.microsoft.com/office/drawing/2014/main" id="{FF49BFE9-BE5D-4F5F-91D9-356B7B493BE1}"/>
              </a:ext>
            </a:extLst>
          </p:cNvPr>
          <p:cNvSpPr txBox="1"/>
          <p:nvPr/>
        </p:nvSpPr>
        <p:spPr>
          <a:xfrm>
            <a:off x="4789798" y="2755344"/>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3</a:t>
            </a:r>
            <a:endParaRPr lang="zh-HK" altLang="en-US" i="1" baseline="-25000" dirty="0">
              <a:latin typeface="Times New Roman" panose="02020603050405020304" pitchFamily="18" charset="0"/>
              <a:cs typeface="Times New Roman" panose="02020603050405020304" pitchFamily="18" charset="0"/>
            </a:endParaRPr>
          </a:p>
        </p:txBody>
      </p:sp>
      <p:sp>
        <p:nvSpPr>
          <p:cNvPr id="59" name="TextBox 327">
            <a:extLst>
              <a:ext uri="{FF2B5EF4-FFF2-40B4-BE49-F238E27FC236}">
                <a16:creationId xmlns:a16="http://schemas.microsoft.com/office/drawing/2014/main" id="{200DC389-749C-41C9-BDD1-256BBFEC8ADA}"/>
              </a:ext>
            </a:extLst>
          </p:cNvPr>
          <p:cNvSpPr txBox="1"/>
          <p:nvPr/>
        </p:nvSpPr>
        <p:spPr>
          <a:xfrm>
            <a:off x="5129980" y="3430511"/>
            <a:ext cx="838691" cy="338554"/>
          </a:xfrm>
          <a:prstGeom prst="rect">
            <a:avLst/>
          </a:prstGeom>
          <a:noFill/>
        </p:spPr>
        <p:txBody>
          <a:bodyPr wrap="none" rtlCol="0">
            <a:spAutoFit/>
          </a:bodyPr>
          <a:lstStyle/>
          <a:p>
            <a:r>
              <a:rPr lang="en-US" altLang="zh-HK" sz="1600" i="1" dirty="0" err="1">
                <a:latin typeface="Times New Roman" panose="02020603050405020304" pitchFamily="18" charset="0"/>
                <a:cs typeface="Times New Roman" panose="02020603050405020304" pitchFamily="18" charset="0"/>
              </a:rPr>
              <a:t>UB</a:t>
            </a:r>
            <a:r>
              <a:rPr lang="en-US" altLang="zh-HK" sz="1600" i="1" baseline="-25000" dirty="0" err="1">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4</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cxnSp>
        <p:nvCxnSpPr>
          <p:cNvPr id="60" name="Straight Connector 328">
            <a:extLst>
              <a:ext uri="{FF2B5EF4-FFF2-40B4-BE49-F238E27FC236}">
                <a16:creationId xmlns:a16="http://schemas.microsoft.com/office/drawing/2014/main" id="{67F5F995-685E-44BB-9601-066D1133DD1E}"/>
              </a:ext>
            </a:extLst>
          </p:cNvPr>
          <p:cNvCxnSpPr>
            <a:cxnSpLocks/>
          </p:cNvCxnSpPr>
          <p:nvPr/>
        </p:nvCxnSpPr>
        <p:spPr>
          <a:xfrm>
            <a:off x="5201552" y="1965184"/>
            <a:ext cx="0" cy="20643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329">
                <a:extLst>
                  <a:ext uri="{FF2B5EF4-FFF2-40B4-BE49-F238E27FC236}">
                    <a16:creationId xmlns:a16="http://schemas.microsoft.com/office/drawing/2014/main" id="{990E9056-FEC0-4C17-BCF1-D5460DDD404F}"/>
                  </a:ext>
                </a:extLst>
              </p:cNvPr>
              <p:cNvSpPr txBox="1"/>
              <p:nvPr/>
            </p:nvSpPr>
            <p:spPr>
              <a:xfrm>
                <a:off x="5064155" y="1689241"/>
                <a:ext cx="3369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HK" sz="1600" i="1" smtClean="0">
                          <a:latin typeface="Cambria Math" panose="02040503050406030204" pitchFamily="18" charset="0"/>
                          <a:ea typeface="Cambria Math" panose="02040503050406030204" pitchFamily="18" charset="0"/>
                        </a:rPr>
                        <m:t>ℓ</m:t>
                      </m:r>
                    </m:oMath>
                  </m:oMathPara>
                </a14:m>
                <a:endParaRPr lang="zh-HK" altLang="en-US" sz="1600" dirty="0"/>
              </a:p>
            </p:txBody>
          </p:sp>
        </mc:Choice>
        <mc:Fallback xmlns="">
          <p:sp>
            <p:nvSpPr>
              <p:cNvPr id="61" name="TextBox 329">
                <a:extLst>
                  <a:ext uri="{FF2B5EF4-FFF2-40B4-BE49-F238E27FC236}">
                    <a16:creationId xmlns:a16="http://schemas.microsoft.com/office/drawing/2014/main" id="{990E9056-FEC0-4C17-BCF1-D5460DDD404F}"/>
                  </a:ext>
                </a:extLst>
              </p:cNvPr>
              <p:cNvSpPr txBox="1">
                <a:spLocks noRot="1" noChangeAspect="1" noMove="1" noResize="1" noEditPoints="1" noAdjustHandles="1" noChangeArrowheads="1" noChangeShapeType="1" noTextEdit="1"/>
              </p:cNvSpPr>
              <p:nvPr/>
            </p:nvSpPr>
            <p:spPr>
              <a:xfrm>
                <a:off x="5064155" y="1689241"/>
                <a:ext cx="336952" cy="338554"/>
              </a:xfrm>
              <a:prstGeom prst="rect">
                <a:avLst/>
              </a:prstGeom>
              <a:blipFill>
                <a:blip r:embed="rId2"/>
                <a:stretch>
                  <a:fillRect/>
                </a:stretch>
              </a:blipFill>
            </p:spPr>
            <p:txBody>
              <a:bodyPr/>
              <a:lstStyle/>
              <a:p>
                <a:r>
                  <a:rPr lang="zh-HK" altLang="en-US">
                    <a:noFill/>
                  </a:rPr>
                  <a:t> </a:t>
                </a:r>
              </a:p>
            </p:txBody>
          </p:sp>
        </mc:Fallback>
      </mc:AlternateContent>
      <p:cxnSp>
        <p:nvCxnSpPr>
          <p:cNvPr id="62" name="Straight Arrow Connector 330">
            <a:extLst>
              <a:ext uri="{FF2B5EF4-FFF2-40B4-BE49-F238E27FC236}">
                <a16:creationId xmlns:a16="http://schemas.microsoft.com/office/drawing/2014/main" id="{979B5C54-232D-4E5B-B1B1-82DFB4F648D5}"/>
              </a:ext>
            </a:extLst>
          </p:cNvPr>
          <p:cNvCxnSpPr/>
          <p:nvPr/>
        </p:nvCxnSpPr>
        <p:spPr>
          <a:xfrm>
            <a:off x="5201552" y="2097676"/>
            <a:ext cx="29774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331">
            <a:extLst>
              <a:ext uri="{FF2B5EF4-FFF2-40B4-BE49-F238E27FC236}">
                <a16:creationId xmlns:a16="http://schemas.microsoft.com/office/drawing/2014/main" id="{11F74A2D-EDC5-4835-B074-E65871D53F69}"/>
              </a:ext>
            </a:extLst>
          </p:cNvPr>
          <p:cNvCxnSpPr>
            <a:cxnSpLocks/>
          </p:cNvCxnSpPr>
          <p:nvPr/>
        </p:nvCxnSpPr>
        <p:spPr>
          <a:xfrm>
            <a:off x="6656243" y="3897930"/>
            <a:ext cx="13003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Oval 332">
            <a:extLst>
              <a:ext uri="{FF2B5EF4-FFF2-40B4-BE49-F238E27FC236}">
                <a16:creationId xmlns:a16="http://schemas.microsoft.com/office/drawing/2014/main" id="{A7056784-A162-4B7E-A036-BB0D1A200355}"/>
              </a:ext>
            </a:extLst>
          </p:cNvPr>
          <p:cNvSpPr/>
          <p:nvPr/>
        </p:nvSpPr>
        <p:spPr>
          <a:xfrm>
            <a:off x="7213087" y="3824974"/>
            <a:ext cx="159360" cy="159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5" name="TextBox 333">
            <a:extLst>
              <a:ext uri="{FF2B5EF4-FFF2-40B4-BE49-F238E27FC236}">
                <a16:creationId xmlns:a16="http://schemas.microsoft.com/office/drawing/2014/main" id="{AE42E985-7E04-46FC-9CC7-F2DC4D5E5B17}"/>
              </a:ext>
            </a:extLst>
          </p:cNvPr>
          <p:cNvSpPr txBox="1"/>
          <p:nvPr/>
        </p:nvSpPr>
        <p:spPr>
          <a:xfrm>
            <a:off x="5924453" y="3712900"/>
            <a:ext cx="805029" cy="338554"/>
          </a:xfrm>
          <a:prstGeom prst="rect">
            <a:avLst/>
          </a:prstGeom>
          <a:noFill/>
        </p:spPr>
        <p:txBody>
          <a:bodyPr wrap="none" rtlCol="0">
            <a:spAutoFit/>
          </a:bodyPr>
          <a:lstStyle/>
          <a:p>
            <a:r>
              <a:rPr lang="en-US" altLang="zh-HK" sz="1600" i="1" dirty="0">
                <a:latin typeface="Times New Roman" panose="02020603050405020304" pitchFamily="18" charset="0"/>
                <a:cs typeface="Times New Roman" panose="02020603050405020304" pitchFamily="18" charset="0"/>
              </a:rPr>
              <a:t>LB</a:t>
            </a:r>
            <a:r>
              <a:rPr lang="en-US" altLang="zh-HK" sz="1600" i="1" baseline="-25000" dirty="0">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5</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sp>
        <p:nvSpPr>
          <p:cNvPr id="66" name="TextBox 334">
            <a:extLst>
              <a:ext uri="{FF2B5EF4-FFF2-40B4-BE49-F238E27FC236}">
                <a16:creationId xmlns:a16="http://schemas.microsoft.com/office/drawing/2014/main" id="{A21D92FE-B3FE-44A4-B70A-D5F77DA4624F}"/>
              </a:ext>
            </a:extLst>
          </p:cNvPr>
          <p:cNvSpPr txBox="1"/>
          <p:nvPr/>
        </p:nvSpPr>
        <p:spPr>
          <a:xfrm>
            <a:off x="7115234" y="3478254"/>
            <a:ext cx="389850"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p</a:t>
            </a:r>
            <a:r>
              <a:rPr lang="en-US" altLang="zh-HK" baseline="-25000" dirty="0">
                <a:latin typeface="Times New Roman" panose="02020603050405020304" pitchFamily="18" charset="0"/>
                <a:cs typeface="Times New Roman" panose="02020603050405020304" pitchFamily="18" charset="0"/>
              </a:rPr>
              <a:t>5</a:t>
            </a:r>
            <a:endParaRPr lang="zh-HK" altLang="en-US" i="1" baseline="-25000" dirty="0">
              <a:latin typeface="Times New Roman" panose="02020603050405020304" pitchFamily="18" charset="0"/>
              <a:cs typeface="Times New Roman" panose="02020603050405020304" pitchFamily="18" charset="0"/>
            </a:endParaRPr>
          </a:p>
        </p:txBody>
      </p:sp>
      <p:sp>
        <p:nvSpPr>
          <p:cNvPr id="67" name="TextBox 335">
            <a:extLst>
              <a:ext uri="{FF2B5EF4-FFF2-40B4-BE49-F238E27FC236}">
                <a16:creationId xmlns:a16="http://schemas.microsoft.com/office/drawing/2014/main" id="{E2B51B86-C44E-4974-B3D4-971785955448}"/>
              </a:ext>
            </a:extLst>
          </p:cNvPr>
          <p:cNvSpPr txBox="1"/>
          <p:nvPr/>
        </p:nvSpPr>
        <p:spPr>
          <a:xfrm>
            <a:off x="7884993" y="3713084"/>
            <a:ext cx="838691" cy="338554"/>
          </a:xfrm>
          <a:prstGeom prst="rect">
            <a:avLst/>
          </a:prstGeom>
          <a:noFill/>
        </p:spPr>
        <p:txBody>
          <a:bodyPr wrap="none" rtlCol="0">
            <a:spAutoFit/>
          </a:bodyPr>
          <a:lstStyle/>
          <a:p>
            <a:r>
              <a:rPr lang="en-US" altLang="zh-HK" sz="1600" i="1" dirty="0" err="1">
                <a:latin typeface="Times New Roman" panose="02020603050405020304" pitchFamily="18" charset="0"/>
                <a:cs typeface="Times New Roman" panose="02020603050405020304" pitchFamily="18" charset="0"/>
              </a:rPr>
              <a:t>UB</a:t>
            </a:r>
            <a:r>
              <a:rPr lang="en-US" altLang="zh-HK" sz="1600" i="1" baseline="-25000" dirty="0" err="1">
                <a:latin typeface="Times New Roman" panose="02020603050405020304" pitchFamily="18" charset="0"/>
                <a:cs typeface="Times New Roman" panose="02020603050405020304" pitchFamily="18" charset="0"/>
              </a:rPr>
              <a:t>k</a:t>
            </a:r>
            <a:r>
              <a:rPr lang="en-US" altLang="zh-HK" sz="1600" dirty="0">
                <a:latin typeface="Times New Roman" panose="02020603050405020304" pitchFamily="18" charset="0"/>
                <a:cs typeface="Times New Roman" panose="02020603050405020304" pitchFamily="18" charset="0"/>
              </a:rPr>
              <a:t>(</a:t>
            </a:r>
            <a:r>
              <a:rPr lang="en-US" altLang="zh-HK" sz="1600" b="1" dirty="0">
                <a:latin typeface="Times New Roman" panose="02020603050405020304" pitchFamily="18" charset="0"/>
                <a:cs typeface="Times New Roman" panose="02020603050405020304" pitchFamily="18" charset="0"/>
              </a:rPr>
              <a:t>p</a:t>
            </a:r>
            <a:r>
              <a:rPr lang="en-US" altLang="zh-HK" sz="1600" baseline="-25000" dirty="0">
                <a:latin typeface="Times New Roman" panose="02020603050405020304" pitchFamily="18" charset="0"/>
                <a:cs typeface="Times New Roman" panose="02020603050405020304" pitchFamily="18" charset="0"/>
              </a:rPr>
              <a:t>5</a:t>
            </a:r>
            <a:r>
              <a:rPr lang="en-US" altLang="zh-HK" sz="1600" dirty="0">
                <a:latin typeface="Times New Roman" panose="02020603050405020304" pitchFamily="18" charset="0"/>
                <a:cs typeface="Times New Roman" panose="02020603050405020304" pitchFamily="18" charset="0"/>
              </a:rPr>
              <a:t>)</a:t>
            </a:r>
            <a:endParaRPr lang="zh-HK" altLang="en-US" sz="1600" i="1" baseline="-25000" dirty="0">
              <a:latin typeface="Times New Roman" panose="02020603050405020304" pitchFamily="18" charset="0"/>
              <a:cs typeface="Times New Roman" panose="02020603050405020304" pitchFamily="18" charset="0"/>
            </a:endParaRPr>
          </a:p>
        </p:txBody>
      </p:sp>
      <p:cxnSp>
        <p:nvCxnSpPr>
          <p:cNvPr id="68" name="Straight Arrow Connector 336">
            <a:extLst>
              <a:ext uri="{FF2B5EF4-FFF2-40B4-BE49-F238E27FC236}">
                <a16:creationId xmlns:a16="http://schemas.microsoft.com/office/drawing/2014/main" id="{A207B6D2-81FD-46E4-908B-201840C83A44}"/>
              </a:ext>
            </a:extLst>
          </p:cNvPr>
          <p:cNvCxnSpPr/>
          <p:nvPr/>
        </p:nvCxnSpPr>
        <p:spPr>
          <a:xfrm>
            <a:off x="5201552" y="3902884"/>
            <a:ext cx="29774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9" name="Oval 32">
            <a:extLst>
              <a:ext uri="{FF2B5EF4-FFF2-40B4-BE49-F238E27FC236}">
                <a16:creationId xmlns:a16="http://schemas.microsoft.com/office/drawing/2014/main" id="{B157455C-019D-4C64-8C5E-772C3A1E7E69}"/>
              </a:ext>
            </a:extLst>
          </p:cNvPr>
          <p:cNvSpPr/>
          <p:nvPr/>
        </p:nvSpPr>
        <p:spPr>
          <a:xfrm>
            <a:off x="5903218" y="2823530"/>
            <a:ext cx="159360" cy="15936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0" name="TextBox 33">
            <a:extLst>
              <a:ext uri="{FF2B5EF4-FFF2-40B4-BE49-F238E27FC236}">
                <a16:creationId xmlns:a16="http://schemas.microsoft.com/office/drawing/2014/main" id="{F1FCC4EE-AF89-47A0-BC84-27BCEA5100D4}"/>
              </a:ext>
            </a:extLst>
          </p:cNvPr>
          <p:cNvSpPr txBox="1"/>
          <p:nvPr/>
        </p:nvSpPr>
        <p:spPr>
          <a:xfrm>
            <a:off x="6006665" y="2669526"/>
            <a:ext cx="356188" cy="369332"/>
          </a:xfrm>
          <a:prstGeom prst="rect">
            <a:avLst/>
          </a:prstGeom>
          <a:noFill/>
        </p:spPr>
        <p:txBody>
          <a:bodyPr wrap="none" rtlCol="0">
            <a:spAutoFit/>
          </a:bodyPr>
          <a:lstStyle/>
          <a:p>
            <a:r>
              <a:rPr lang="en-US" altLang="zh-HK" b="1" dirty="0">
                <a:solidFill>
                  <a:srgbClr val="FF0000"/>
                </a:solidFill>
                <a:latin typeface="Times New Roman" panose="02020603050405020304" pitchFamily="18" charset="0"/>
                <a:cs typeface="Times New Roman" panose="02020603050405020304" pitchFamily="18" charset="0"/>
              </a:rPr>
              <a:t>q</a:t>
            </a:r>
            <a:r>
              <a:rPr lang="en-US" altLang="zh-HK" i="1" baseline="-25000" dirty="0">
                <a:solidFill>
                  <a:srgbClr val="FF0000"/>
                </a:solidFill>
                <a:latin typeface="Times New Roman" panose="02020603050405020304" pitchFamily="18" charset="0"/>
                <a:cs typeface="Times New Roman" panose="02020603050405020304" pitchFamily="18" charset="0"/>
              </a:rPr>
              <a:t>i</a:t>
            </a:r>
            <a:endParaRPr lang="zh-HK" altLang="en-US" i="1" baseline="-25000" dirty="0">
              <a:solidFill>
                <a:srgbClr val="FF0000"/>
              </a:solidFill>
              <a:latin typeface="Times New Roman" panose="02020603050405020304" pitchFamily="18" charset="0"/>
              <a:cs typeface="Times New Roman" panose="02020603050405020304" pitchFamily="18" charset="0"/>
            </a:endParaRPr>
          </a:p>
        </p:txBody>
      </p:sp>
      <p:sp>
        <p:nvSpPr>
          <p:cNvPr id="71" name="TextBox 36">
            <a:extLst>
              <a:ext uri="{FF2B5EF4-FFF2-40B4-BE49-F238E27FC236}">
                <a16:creationId xmlns:a16="http://schemas.microsoft.com/office/drawing/2014/main" id="{92A1E650-8841-4B6B-B1C9-72CDCDA2E9A7}"/>
              </a:ext>
            </a:extLst>
          </p:cNvPr>
          <p:cNvSpPr txBox="1"/>
          <p:nvPr/>
        </p:nvSpPr>
        <p:spPr>
          <a:xfrm>
            <a:off x="3890921" y="1630633"/>
            <a:ext cx="644728" cy="369332"/>
          </a:xfrm>
          <a:prstGeom prst="rect">
            <a:avLst/>
          </a:prstGeom>
          <a:noFill/>
        </p:spPr>
        <p:txBody>
          <a:bodyPr wrap="none" rtlCol="0">
            <a:spAutoFit/>
          </a:bodyPr>
          <a:lstStyle/>
          <a:p>
            <a:r>
              <a:rPr lang="en-US" altLang="zh-HK" b="1" dirty="0">
                <a:solidFill>
                  <a:srgbClr val="FF0000"/>
                </a:solidFill>
                <a:latin typeface="Times New Roman" panose="02020603050405020304" pitchFamily="18" charset="0"/>
                <a:cs typeface="Times New Roman" panose="02020603050405020304" pitchFamily="18" charset="0"/>
              </a:rPr>
              <a:t>q</a:t>
            </a:r>
            <a:r>
              <a:rPr lang="en-US" altLang="zh-HK" i="1" baseline="-25000" dirty="0">
                <a:solidFill>
                  <a:srgbClr val="FF0000"/>
                </a:solidFill>
                <a:latin typeface="Times New Roman" panose="02020603050405020304" pitchFamily="18" charset="0"/>
                <a:cs typeface="Times New Roman" panose="02020603050405020304" pitchFamily="18" charset="0"/>
              </a:rPr>
              <a:t>i-</a:t>
            </a:r>
            <a:r>
              <a:rPr lang="en-US" altLang="zh-HK" baseline="-25000" dirty="0">
                <a:solidFill>
                  <a:srgbClr val="FF0000"/>
                </a:solidFill>
                <a:latin typeface="Times New Roman" panose="02020603050405020304" pitchFamily="18" charset="0"/>
                <a:cs typeface="Times New Roman" panose="02020603050405020304" pitchFamily="18" charset="0"/>
              </a:rPr>
              <a:t>1</a:t>
            </a:r>
            <a:r>
              <a:rPr lang="en-US" altLang="zh-HK" dirty="0">
                <a:solidFill>
                  <a:srgbClr val="FF0000"/>
                </a:solidFill>
                <a:latin typeface="Times New Roman" panose="02020603050405020304" pitchFamily="18" charset="0"/>
                <a:cs typeface="Times New Roman" panose="02020603050405020304" pitchFamily="18" charset="0"/>
              </a:rPr>
              <a:t>.</a:t>
            </a:r>
            <a:r>
              <a:rPr lang="en-US" altLang="zh-HK" i="1" dirty="0">
                <a:solidFill>
                  <a:srgbClr val="FF0000"/>
                </a:solidFill>
                <a:latin typeface="Times New Roman" panose="02020603050405020304" pitchFamily="18" charset="0"/>
                <a:cs typeface="Times New Roman" panose="02020603050405020304" pitchFamily="18" charset="0"/>
              </a:rPr>
              <a:t>x</a:t>
            </a:r>
            <a:endParaRPr lang="zh-HK" altLang="en-US" i="1" dirty="0">
              <a:solidFill>
                <a:srgbClr val="FF0000"/>
              </a:solidFill>
              <a:latin typeface="Times New Roman" panose="02020603050405020304" pitchFamily="18" charset="0"/>
              <a:cs typeface="Times New Roman" panose="02020603050405020304" pitchFamily="18" charset="0"/>
            </a:endParaRPr>
          </a:p>
        </p:txBody>
      </p:sp>
      <p:sp>
        <p:nvSpPr>
          <p:cNvPr id="72" name="TextBox 38">
            <a:extLst>
              <a:ext uri="{FF2B5EF4-FFF2-40B4-BE49-F238E27FC236}">
                <a16:creationId xmlns:a16="http://schemas.microsoft.com/office/drawing/2014/main" id="{A9ABB21B-065A-478D-8B31-5AA7A7C06CF0}"/>
              </a:ext>
            </a:extLst>
          </p:cNvPr>
          <p:cNvSpPr txBox="1"/>
          <p:nvPr/>
        </p:nvSpPr>
        <p:spPr>
          <a:xfrm>
            <a:off x="4253483" y="2668162"/>
            <a:ext cx="484428" cy="369332"/>
          </a:xfrm>
          <a:prstGeom prst="rect">
            <a:avLst/>
          </a:prstGeom>
          <a:noFill/>
        </p:spPr>
        <p:txBody>
          <a:bodyPr wrap="none" rtlCol="0">
            <a:spAutoFit/>
          </a:bodyPr>
          <a:lstStyle/>
          <a:p>
            <a:r>
              <a:rPr lang="en-US" altLang="zh-HK" b="1" dirty="0">
                <a:solidFill>
                  <a:srgbClr val="FF0000"/>
                </a:solidFill>
                <a:latin typeface="Times New Roman" panose="02020603050405020304" pitchFamily="18" charset="0"/>
                <a:cs typeface="Times New Roman" panose="02020603050405020304" pitchFamily="18" charset="0"/>
              </a:rPr>
              <a:t>q</a:t>
            </a:r>
            <a:r>
              <a:rPr lang="en-US" altLang="zh-HK" i="1" baseline="-25000" dirty="0">
                <a:solidFill>
                  <a:srgbClr val="FF0000"/>
                </a:solidFill>
                <a:latin typeface="Times New Roman" panose="02020603050405020304" pitchFamily="18" charset="0"/>
                <a:cs typeface="Times New Roman" panose="02020603050405020304" pitchFamily="18" charset="0"/>
              </a:rPr>
              <a:t>i-</a:t>
            </a:r>
            <a:r>
              <a:rPr lang="en-US" altLang="zh-HK" baseline="-25000" dirty="0">
                <a:solidFill>
                  <a:srgbClr val="FF0000"/>
                </a:solidFill>
                <a:latin typeface="Times New Roman" panose="02020603050405020304" pitchFamily="18" charset="0"/>
                <a:cs typeface="Times New Roman" panose="02020603050405020304" pitchFamily="18" charset="0"/>
              </a:rPr>
              <a:t>1</a:t>
            </a:r>
            <a:endParaRPr lang="zh-HK" altLang="en-US" i="1" baseline="-25000" dirty="0">
              <a:solidFill>
                <a:srgbClr val="FF0000"/>
              </a:solidFill>
              <a:latin typeface="Times New Roman" panose="02020603050405020304" pitchFamily="18" charset="0"/>
              <a:cs typeface="Times New Roman" panose="02020603050405020304" pitchFamily="18" charset="0"/>
            </a:endParaRPr>
          </a:p>
        </p:txBody>
      </p:sp>
      <p:cxnSp>
        <p:nvCxnSpPr>
          <p:cNvPr id="73" name="Straight Connector 43">
            <a:extLst>
              <a:ext uri="{FF2B5EF4-FFF2-40B4-BE49-F238E27FC236}">
                <a16:creationId xmlns:a16="http://schemas.microsoft.com/office/drawing/2014/main" id="{B1B6DC65-23D6-4773-BC58-604916EB204F}"/>
              </a:ext>
            </a:extLst>
          </p:cNvPr>
          <p:cNvCxnSpPr>
            <a:cxnSpLocks/>
          </p:cNvCxnSpPr>
          <p:nvPr/>
        </p:nvCxnSpPr>
        <p:spPr>
          <a:xfrm>
            <a:off x="7731448" y="1968897"/>
            <a:ext cx="0" cy="20606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4" name="TextBox 44">
            <a:extLst>
              <a:ext uri="{FF2B5EF4-FFF2-40B4-BE49-F238E27FC236}">
                <a16:creationId xmlns:a16="http://schemas.microsoft.com/office/drawing/2014/main" id="{F88C44A1-A875-4C45-96B5-CDFADCDA7804}"/>
              </a:ext>
            </a:extLst>
          </p:cNvPr>
          <p:cNvSpPr txBox="1"/>
          <p:nvPr/>
        </p:nvSpPr>
        <p:spPr>
          <a:xfrm>
            <a:off x="7335093" y="1633518"/>
            <a:ext cx="697627" cy="369332"/>
          </a:xfrm>
          <a:prstGeom prst="rect">
            <a:avLst/>
          </a:prstGeom>
          <a:noFill/>
        </p:spPr>
        <p:txBody>
          <a:bodyPr wrap="none" rtlCol="0">
            <a:spAutoFit/>
          </a:bodyPr>
          <a:lstStyle/>
          <a:p>
            <a:r>
              <a:rPr lang="en-US" altLang="zh-HK" b="1" dirty="0">
                <a:solidFill>
                  <a:srgbClr val="FF0000"/>
                </a:solidFill>
                <a:latin typeface="Times New Roman" panose="02020603050405020304" pitchFamily="18" charset="0"/>
                <a:cs typeface="Times New Roman" panose="02020603050405020304" pitchFamily="18" charset="0"/>
              </a:rPr>
              <a:t>q</a:t>
            </a:r>
            <a:r>
              <a:rPr lang="en-US" altLang="zh-HK" i="1" baseline="-25000" dirty="0">
                <a:solidFill>
                  <a:srgbClr val="FF0000"/>
                </a:solidFill>
                <a:latin typeface="Times New Roman" panose="02020603050405020304" pitchFamily="18" charset="0"/>
                <a:cs typeface="Times New Roman" panose="02020603050405020304" pitchFamily="18" charset="0"/>
              </a:rPr>
              <a:t>i+</a:t>
            </a:r>
            <a:r>
              <a:rPr lang="en-US" altLang="zh-HK" baseline="-25000" dirty="0">
                <a:solidFill>
                  <a:srgbClr val="FF0000"/>
                </a:solidFill>
                <a:latin typeface="Times New Roman" panose="02020603050405020304" pitchFamily="18" charset="0"/>
                <a:cs typeface="Times New Roman" panose="02020603050405020304" pitchFamily="18" charset="0"/>
              </a:rPr>
              <a:t>1</a:t>
            </a:r>
            <a:r>
              <a:rPr lang="en-US" altLang="zh-HK" dirty="0">
                <a:solidFill>
                  <a:srgbClr val="FF0000"/>
                </a:solidFill>
                <a:latin typeface="Times New Roman" panose="02020603050405020304" pitchFamily="18" charset="0"/>
                <a:cs typeface="Times New Roman" panose="02020603050405020304" pitchFamily="18" charset="0"/>
              </a:rPr>
              <a:t>.</a:t>
            </a:r>
            <a:r>
              <a:rPr lang="en-US" altLang="zh-HK" i="1" dirty="0">
                <a:solidFill>
                  <a:srgbClr val="FF0000"/>
                </a:solidFill>
                <a:latin typeface="Times New Roman" panose="02020603050405020304" pitchFamily="18" charset="0"/>
                <a:cs typeface="Times New Roman" panose="02020603050405020304" pitchFamily="18" charset="0"/>
              </a:rPr>
              <a:t>x</a:t>
            </a:r>
            <a:endParaRPr lang="zh-HK" altLang="en-US" i="1" dirty="0">
              <a:solidFill>
                <a:srgbClr val="FF0000"/>
              </a:solidFill>
              <a:latin typeface="Times New Roman" panose="02020603050405020304" pitchFamily="18" charset="0"/>
              <a:cs typeface="Times New Roman" panose="02020603050405020304" pitchFamily="18" charset="0"/>
            </a:endParaRPr>
          </a:p>
        </p:txBody>
      </p:sp>
      <p:sp>
        <p:nvSpPr>
          <p:cNvPr id="75" name="Oval 45">
            <a:extLst>
              <a:ext uri="{FF2B5EF4-FFF2-40B4-BE49-F238E27FC236}">
                <a16:creationId xmlns:a16="http://schemas.microsoft.com/office/drawing/2014/main" id="{4548EF72-DEB0-441E-9522-318A3BE29F56}"/>
              </a:ext>
            </a:extLst>
          </p:cNvPr>
          <p:cNvSpPr/>
          <p:nvPr/>
        </p:nvSpPr>
        <p:spPr>
          <a:xfrm>
            <a:off x="7651768" y="2823530"/>
            <a:ext cx="159360" cy="15936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6" name="TextBox 46">
            <a:extLst>
              <a:ext uri="{FF2B5EF4-FFF2-40B4-BE49-F238E27FC236}">
                <a16:creationId xmlns:a16="http://schemas.microsoft.com/office/drawing/2014/main" id="{9CC9E352-44ED-4DEC-BC64-EC02A5A9E1BB}"/>
              </a:ext>
            </a:extLst>
          </p:cNvPr>
          <p:cNvSpPr txBox="1"/>
          <p:nvPr/>
        </p:nvSpPr>
        <p:spPr>
          <a:xfrm>
            <a:off x="7755215" y="2669526"/>
            <a:ext cx="537327" cy="369332"/>
          </a:xfrm>
          <a:prstGeom prst="rect">
            <a:avLst/>
          </a:prstGeom>
          <a:noFill/>
        </p:spPr>
        <p:txBody>
          <a:bodyPr wrap="none" rtlCol="0">
            <a:spAutoFit/>
          </a:bodyPr>
          <a:lstStyle/>
          <a:p>
            <a:r>
              <a:rPr lang="en-US" altLang="zh-HK" b="1" dirty="0">
                <a:solidFill>
                  <a:srgbClr val="FF0000"/>
                </a:solidFill>
                <a:latin typeface="Times New Roman" panose="02020603050405020304" pitchFamily="18" charset="0"/>
                <a:cs typeface="Times New Roman" panose="02020603050405020304" pitchFamily="18" charset="0"/>
              </a:rPr>
              <a:t>q</a:t>
            </a:r>
            <a:r>
              <a:rPr lang="en-US" altLang="zh-HK" i="1" baseline="-25000" dirty="0">
                <a:solidFill>
                  <a:srgbClr val="FF0000"/>
                </a:solidFill>
                <a:latin typeface="Times New Roman" panose="02020603050405020304" pitchFamily="18" charset="0"/>
                <a:cs typeface="Times New Roman" panose="02020603050405020304" pitchFamily="18" charset="0"/>
              </a:rPr>
              <a:t>i+</a:t>
            </a:r>
            <a:r>
              <a:rPr lang="en-US" altLang="zh-HK" baseline="-25000" dirty="0">
                <a:solidFill>
                  <a:srgbClr val="FF0000"/>
                </a:solidFill>
                <a:latin typeface="Times New Roman" panose="02020603050405020304" pitchFamily="18" charset="0"/>
                <a:cs typeface="Times New Roman" panose="02020603050405020304" pitchFamily="18" charset="0"/>
              </a:rPr>
              <a:t>1</a:t>
            </a:r>
            <a:endParaRPr lang="zh-HK" altLang="en-US" baseline="-25000" dirty="0">
              <a:solidFill>
                <a:srgbClr val="FF0000"/>
              </a:solidFill>
              <a:latin typeface="Times New Roman" panose="02020603050405020304" pitchFamily="18" charset="0"/>
              <a:cs typeface="Times New Roman" panose="02020603050405020304" pitchFamily="18" charset="0"/>
            </a:endParaRPr>
          </a:p>
        </p:txBody>
      </p:sp>
      <p:cxnSp>
        <p:nvCxnSpPr>
          <p:cNvPr id="77" name="Straight Connector 51">
            <a:extLst>
              <a:ext uri="{FF2B5EF4-FFF2-40B4-BE49-F238E27FC236}">
                <a16:creationId xmlns:a16="http://schemas.microsoft.com/office/drawing/2014/main" id="{74B93B99-1F86-4C08-9CEE-4D80C91A2745}"/>
              </a:ext>
            </a:extLst>
          </p:cNvPr>
          <p:cNvCxnSpPr>
            <a:cxnSpLocks/>
          </p:cNvCxnSpPr>
          <p:nvPr/>
        </p:nvCxnSpPr>
        <p:spPr>
          <a:xfrm>
            <a:off x="4239026" y="1968779"/>
            <a:ext cx="0" cy="20606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Oval 52">
            <a:extLst>
              <a:ext uri="{FF2B5EF4-FFF2-40B4-BE49-F238E27FC236}">
                <a16:creationId xmlns:a16="http://schemas.microsoft.com/office/drawing/2014/main" id="{03484502-C46E-4E02-AC90-07633C48B273}"/>
              </a:ext>
            </a:extLst>
          </p:cNvPr>
          <p:cNvSpPr/>
          <p:nvPr/>
        </p:nvSpPr>
        <p:spPr>
          <a:xfrm>
            <a:off x="4159346" y="2823412"/>
            <a:ext cx="159360" cy="15936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9" name="Oval 59">
            <a:extLst>
              <a:ext uri="{FF2B5EF4-FFF2-40B4-BE49-F238E27FC236}">
                <a16:creationId xmlns:a16="http://schemas.microsoft.com/office/drawing/2014/main" id="{1C18C5BE-1B18-46A5-AF54-287C52CE7E14}"/>
              </a:ext>
            </a:extLst>
          </p:cNvPr>
          <p:cNvSpPr/>
          <p:nvPr/>
        </p:nvSpPr>
        <p:spPr>
          <a:xfrm>
            <a:off x="3835194" y="2641276"/>
            <a:ext cx="159360" cy="159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80" name="內容版面配置區 2">
                <a:extLst>
                  <a:ext uri="{FF2B5EF4-FFF2-40B4-BE49-F238E27FC236}">
                    <a16:creationId xmlns:a16="http://schemas.microsoft.com/office/drawing/2014/main" id="{C561D0A8-8690-450A-B5AE-43262BCC9853}"/>
                  </a:ext>
                </a:extLst>
              </p:cNvPr>
              <p:cNvSpPr>
                <a:spLocks noGrp="1"/>
              </p:cNvSpPr>
              <p:nvPr>
                <p:ph idx="1"/>
              </p:nvPr>
            </p:nvSpPr>
            <p:spPr>
              <a:xfrm>
                <a:off x="685953" y="4338480"/>
                <a:ext cx="11353800" cy="2599201"/>
              </a:xfrm>
            </p:spPr>
            <p:txBody>
              <a:bodyPr/>
              <a:lstStyle/>
              <a:p>
                <a:r>
                  <a:rPr lang="en-US" altLang="zh-HK" dirty="0">
                    <a:latin typeface="Times New Roman" panose="02020603050405020304" pitchFamily="18" charset="0"/>
                    <a:cs typeface="Times New Roman" panose="02020603050405020304" pitchFamily="18" charset="0"/>
                  </a:rPr>
                  <a:t>Sort the x-coordinates of the end points of all intervals with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𝑂</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𝑛</m:t>
                    </m:r>
                    <m:func>
                      <m:funcPr>
                        <m:ctrlPr>
                          <a:rPr lang="en-US" altLang="zh-HK" b="0" i="1" smtClean="0">
                            <a:latin typeface="Cambria Math" panose="02040503050406030204" pitchFamily="18" charset="0"/>
                            <a:cs typeface="Times New Roman" panose="02020603050405020304" pitchFamily="18" charset="0"/>
                          </a:rPr>
                        </m:ctrlPr>
                      </m:funcPr>
                      <m:fName>
                        <m:r>
                          <m:rPr>
                            <m:sty m:val="p"/>
                          </m:rPr>
                          <a:rPr lang="en-US" altLang="zh-HK" b="0" i="0" smtClean="0">
                            <a:latin typeface="Cambria Math" panose="02040503050406030204" pitchFamily="18" charset="0"/>
                            <a:cs typeface="Times New Roman" panose="02020603050405020304" pitchFamily="18" charset="0"/>
                          </a:rPr>
                          <m:t>log</m:t>
                        </m:r>
                      </m:fName>
                      <m:e>
                        <m:r>
                          <a:rPr lang="en-US" altLang="zh-HK" b="0" i="1" smtClean="0">
                            <a:latin typeface="Cambria Math" panose="02040503050406030204" pitchFamily="18" charset="0"/>
                            <a:cs typeface="Times New Roman" panose="02020603050405020304" pitchFamily="18" charset="0"/>
                          </a:rPr>
                          <m:t>𝑛</m:t>
                        </m:r>
                      </m:e>
                    </m:func>
                    <m:r>
                      <a:rPr lang="en-US" altLang="zh-HK" b="0" i="1" smtClean="0">
                        <a:latin typeface="Cambria Math" panose="02040503050406030204" pitchFamily="18" charset="0"/>
                        <a:cs typeface="Times New Roman" panose="02020603050405020304" pitchFamily="18" charset="0"/>
                      </a:rPr>
                      <m:t>)</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time.</a:t>
                </a:r>
              </a:p>
              <a:p>
                <a:r>
                  <a:rPr lang="en-US" altLang="zh-HK" dirty="0">
                    <a:latin typeface="Times New Roman" panose="02020603050405020304" pitchFamily="18" charset="0"/>
                    <a:cs typeface="Times New Roman" panose="02020603050405020304" pitchFamily="18" charset="0"/>
                  </a:rPr>
                  <a:t>Use the sweep line </a:t>
                </a:r>
                <a14:m>
                  <m:oMath xmlns:m="http://schemas.openxmlformats.org/officeDocument/2006/math">
                    <m:r>
                      <a:rPr lang="en-US" altLang="zh-HK" i="1">
                        <a:latin typeface="Cambria Math" panose="02040503050406030204" pitchFamily="18" charset="0"/>
                        <a:ea typeface="Cambria Math" panose="02040503050406030204" pitchFamily="18" charset="0"/>
                      </a:rPr>
                      <m:t>ℓ</m:t>
                    </m:r>
                  </m:oMath>
                </a14:m>
                <a:r>
                  <a:rPr lang="en-US" altLang="zh-HK" dirty="0">
                    <a:latin typeface="Times New Roman" panose="02020603050405020304" pitchFamily="18" charset="0"/>
                    <a:cs typeface="Times New Roman" panose="02020603050405020304" pitchFamily="18" charset="0"/>
                  </a:rPr>
                  <a:t> to maintain </a:t>
                </a:r>
                <a14:m>
                  <m:oMath xmlns:m="http://schemas.openxmlformats.org/officeDocument/2006/math">
                    <m:d>
                      <m:dPr>
                        <m:begChr m:val="|"/>
                        <m:endChr m:val="|"/>
                        <m:ctrlPr>
                          <a:rPr lang="en-US" altLang="zh-HK" i="1">
                            <a:latin typeface="Cambria Math" panose="02040503050406030204" pitchFamily="18" charset="0"/>
                          </a:rPr>
                        </m:ctrlPr>
                      </m:dPr>
                      <m:e>
                        <m:r>
                          <a:rPr lang="en-US" altLang="zh-HK" i="1">
                            <a:latin typeface="Cambria Math" panose="02040503050406030204" pitchFamily="18" charset="0"/>
                          </a:rPr>
                          <m:t>𝑅</m:t>
                        </m:r>
                        <m:r>
                          <a:rPr lang="en-US" altLang="zh-HK" i="1">
                            <a:latin typeface="Cambria Math" panose="02040503050406030204" pitchFamily="18" charset="0"/>
                          </a:rPr>
                          <m:t>(</m:t>
                        </m:r>
                        <m:r>
                          <a:rPr lang="en-US" altLang="zh-HK" b="1">
                            <a:latin typeface="Cambria Math" panose="02040503050406030204" pitchFamily="18" charset="0"/>
                          </a:rPr>
                          <m:t>𝐪</m:t>
                        </m:r>
                        <m:r>
                          <a:rPr lang="en-US" altLang="zh-HK" i="1">
                            <a:latin typeface="Cambria Math" panose="02040503050406030204" pitchFamily="18" charset="0"/>
                          </a:rPr>
                          <m:t>)</m:t>
                        </m:r>
                      </m:e>
                    </m:d>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HK" i="1">
                            <a:latin typeface="Cambria Math" panose="02040503050406030204" pitchFamily="18" charset="0"/>
                            <a:cs typeface="Times New Roman" panose="02020603050405020304" pitchFamily="18" charset="0"/>
                          </a:rPr>
                        </m:ctrlPr>
                      </m:sSubPr>
                      <m:e>
                        <m:r>
                          <a:rPr lang="en-US" altLang="zh-HK" b="1">
                            <a:latin typeface="Cambria Math" panose="02040503050406030204" pitchFamily="18" charset="0"/>
                            <a:cs typeface="Times New Roman" panose="02020603050405020304" pitchFamily="18" charset="0"/>
                          </a:rPr>
                          <m:t>𝐀</m:t>
                        </m:r>
                      </m:e>
                      <m:sub>
                        <m:sSub>
                          <m:sSubPr>
                            <m:ctrlPr>
                              <a:rPr lang="en-US" altLang="zh-HK" i="1">
                                <a:latin typeface="Cambria Math" panose="02040503050406030204" pitchFamily="18" charset="0"/>
                                <a:cs typeface="Times New Roman" panose="02020603050405020304" pitchFamily="18" charset="0"/>
                              </a:rPr>
                            </m:ctrlPr>
                          </m:sSubPr>
                          <m:e>
                            <m:r>
                              <a:rPr lang="en-US" altLang="zh-HK" i="1">
                                <a:latin typeface="Cambria Math" panose="02040503050406030204" pitchFamily="18" charset="0"/>
                                <a:cs typeface="Times New Roman" panose="02020603050405020304" pitchFamily="18" charset="0"/>
                              </a:rPr>
                              <m:t>𝑅</m:t>
                            </m:r>
                          </m:e>
                          <m:sub>
                            <m:r>
                              <a:rPr lang="en-US" altLang="zh-HK" b="1">
                                <a:latin typeface="Cambria Math" panose="02040503050406030204" pitchFamily="18" charset="0"/>
                                <a:cs typeface="Times New Roman" panose="02020603050405020304" pitchFamily="18" charset="0"/>
                              </a:rPr>
                              <m:t>𝐪</m:t>
                            </m:r>
                          </m:sub>
                        </m:sSub>
                      </m:sub>
                    </m:sSub>
                  </m:oMath>
                </a14:m>
                <a:r>
                  <a:rPr lang="en-US" altLang="zh-HK"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HK" i="1">
                            <a:latin typeface="Cambria Math" panose="02040503050406030204" pitchFamily="18" charset="0"/>
                            <a:cs typeface="Times New Roman" panose="02020603050405020304" pitchFamily="18" charset="0"/>
                          </a:rPr>
                        </m:ctrlPr>
                      </m:sSubPr>
                      <m:e>
                        <m:r>
                          <a:rPr lang="en-US" altLang="zh-HK" i="1">
                            <a:latin typeface="Cambria Math" panose="02040503050406030204" pitchFamily="18" charset="0"/>
                            <a:cs typeface="Times New Roman" panose="02020603050405020304" pitchFamily="18" charset="0"/>
                          </a:rPr>
                          <m:t>𝑆</m:t>
                        </m:r>
                      </m:e>
                      <m:sub>
                        <m:sSub>
                          <m:sSubPr>
                            <m:ctrlPr>
                              <a:rPr lang="en-US" altLang="zh-HK" i="1">
                                <a:latin typeface="Cambria Math" panose="02040503050406030204" pitchFamily="18" charset="0"/>
                                <a:cs typeface="Times New Roman" panose="02020603050405020304" pitchFamily="18" charset="0"/>
                              </a:rPr>
                            </m:ctrlPr>
                          </m:sSubPr>
                          <m:e>
                            <m:r>
                              <a:rPr lang="en-US" altLang="zh-HK" i="1">
                                <a:latin typeface="Cambria Math" panose="02040503050406030204" pitchFamily="18" charset="0"/>
                                <a:cs typeface="Times New Roman" panose="02020603050405020304" pitchFamily="18" charset="0"/>
                              </a:rPr>
                              <m:t>𝑅</m:t>
                            </m:r>
                          </m:e>
                          <m:sub>
                            <m:r>
                              <a:rPr lang="en-US" altLang="zh-HK" b="1">
                                <a:latin typeface="Cambria Math" panose="02040503050406030204" pitchFamily="18" charset="0"/>
                                <a:cs typeface="Times New Roman" panose="02020603050405020304" pitchFamily="18" charset="0"/>
                              </a:rPr>
                              <m:t>𝐪</m:t>
                            </m:r>
                          </m:sub>
                        </m:sSub>
                      </m:sub>
                    </m:sSub>
                  </m:oMath>
                </a14:m>
                <a:r>
                  <a:rPr lang="en-US" altLang="zh-HK" dirty="0">
                    <a:latin typeface="Times New Roman" panose="02020603050405020304" pitchFamily="18" charset="0"/>
                    <a:cs typeface="Times New Roman" panose="02020603050405020304" pitchFamily="18" charset="0"/>
                  </a:rPr>
                  <a:t> and calculate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r>
                  <a:rPr lang="en-US" altLang="zh-HK" dirty="0">
                    <a:latin typeface="Times New Roman" panose="02020603050405020304" pitchFamily="18" charset="0"/>
                    <a:cs typeface="Times New Roman" panose="02020603050405020304" pitchFamily="18" charset="0"/>
                  </a:rPr>
                  <a:t> for each pixel </a:t>
                </a:r>
                <a14:m>
                  <m:oMath xmlns:m="http://schemas.openxmlformats.org/officeDocument/2006/math">
                    <m:r>
                      <a:rPr lang="en-US" altLang="zh-HK" b="1">
                        <a:latin typeface="Cambria Math" panose="02040503050406030204" pitchFamily="18" charset="0"/>
                      </a:rPr>
                      <m:t>𝐪</m:t>
                    </m:r>
                  </m:oMath>
                </a14:m>
                <a:r>
                  <a:rPr lang="en-US" altLang="zh-HK" dirty="0">
                    <a:latin typeface="Times New Roman" panose="02020603050405020304" pitchFamily="18" charset="0"/>
                    <a:cs typeface="Times New Roman" panose="02020603050405020304" pitchFamily="18" charset="0"/>
                  </a:rPr>
                  <a:t> with </a:t>
                </a:r>
                <a14:m>
                  <m:oMath xmlns:m="http://schemas.openxmlformats.org/officeDocument/2006/math">
                    <m:r>
                      <a:rPr lang="en-US" altLang="zh-HK" i="1">
                        <a:latin typeface="Cambria Math" panose="02040503050406030204" pitchFamily="18" charset="0"/>
                        <a:cs typeface="Times New Roman" panose="02020603050405020304" pitchFamily="18" charset="0"/>
                      </a:rPr>
                      <m:t>𝑂</m:t>
                    </m:r>
                    <m:r>
                      <a:rPr lang="en-US" altLang="zh-HK" i="1">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𝑛</m:t>
                    </m:r>
                    <m:r>
                      <a:rPr lang="en-US" altLang="zh-HK" i="1">
                        <a:latin typeface="Cambria Math" panose="02040503050406030204" pitchFamily="18" charset="0"/>
                        <a:cs typeface="Times New Roman" panose="02020603050405020304" pitchFamily="18" charset="0"/>
                      </a:rPr>
                      <m:t>)</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time. (Refer to the paper for more details)</a:t>
                </a:r>
              </a:p>
              <a:p>
                <a:r>
                  <a:rPr lang="en-US" altLang="zh-HK" dirty="0">
                    <a:latin typeface="Times New Roman" panose="02020603050405020304" pitchFamily="18" charset="0"/>
                    <a:cs typeface="Times New Roman" panose="02020603050405020304" pitchFamily="18" charset="0"/>
                  </a:rPr>
                  <a:t>Overall time complexity for processing a row of pixels: </a:t>
                </a:r>
                <a14:m>
                  <m:oMath xmlns:m="http://schemas.openxmlformats.org/officeDocument/2006/math">
                    <m:r>
                      <a:rPr lang="en-US" altLang="zh-HK" i="1">
                        <a:latin typeface="Cambria Math" panose="02040503050406030204" pitchFamily="18" charset="0"/>
                        <a:cs typeface="Times New Roman" panose="02020603050405020304" pitchFamily="18" charset="0"/>
                      </a:rPr>
                      <m:t>𝑂</m:t>
                    </m:r>
                    <m:r>
                      <a:rPr lang="en-US" altLang="zh-HK" i="1">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𝑛</m:t>
                    </m:r>
                    <m:func>
                      <m:funcPr>
                        <m:ctrlPr>
                          <a:rPr lang="en-US" altLang="zh-HK" i="1">
                            <a:latin typeface="Cambria Math" panose="02040503050406030204" pitchFamily="18" charset="0"/>
                            <a:cs typeface="Times New Roman" panose="02020603050405020304" pitchFamily="18" charset="0"/>
                          </a:rPr>
                        </m:ctrlPr>
                      </m:funcPr>
                      <m:fName>
                        <m:r>
                          <m:rPr>
                            <m:sty m:val="p"/>
                          </m:rPr>
                          <a:rPr lang="en-US" altLang="zh-HK">
                            <a:latin typeface="Cambria Math" panose="02040503050406030204" pitchFamily="18" charset="0"/>
                            <a:cs typeface="Times New Roman" panose="02020603050405020304" pitchFamily="18" charset="0"/>
                          </a:rPr>
                          <m:t>log</m:t>
                        </m:r>
                      </m:fName>
                      <m:e>
                        <m:r>
                          <a:rPr lang="en-US" altLang="zh-HK" i="1">
                            <a:latin typeface="Cambria Math" panose="02040503050406030204" pitchFamily="18" charset="0"/>
                            <a:cs typeface="Times New Roman" panose="02020603050405020304" pitchFamily="18" charset="0"/>
                          </a:rPr>
                          <m:t>𝑛</m:t>
                        </m:r>
                      </m:e>
                    </m:func>
                    <m:r>
                      <a:rPr lang="en-US" altLang="zh-HK" i="1">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a:t>
                </a:r>
              </a:p>
              <a:p>
                <a:r>
                  <a:rPr lang="en-US" altLang="zh-HK" dirty="0">
                    <a:latin typeface="Times New Roman" panose="02020603050405020304" pitchFamily="18" charset="0"/>
                    <a:cs typeface="Times New Roman" panose="02020603050405020304" pitchFamily="18" charset="0"/>
                  </a:rPr>
                  <a:t>SLAM</a:t>
                </a:r>
                <a:r>
                  <a:rPr lang="en-US" altLang="zh-HK" baseline="-25000" dirty="0">
                    <a:latin typeface="Times New Roman" panose="02020603050405020304" pitchFamily="18" charset="0"/>
                    <a:cs typeface="Times New Roman" panose="02020603050405020304" pitchFamily="18" charset="0"/>
                  </a:rPr>
                  <a:t>SORT </a:t>
                </a:r>
                <a:r>
                  <a:rPr lang="en-US" altLang="zh-HK" dirty="0">
                    <a:latin typeface="Times New Roman" panose="02020603050405020304" pitchFamily="18" charset="0"/>
                    <a:cs typeface="Times New Roman" panose="02020603050405020304" pitchFamily="18" charset="0"/>
                  </a:rPr>
                  <a:t>takes </a:t>
                </a:r>
                <a14:m>
                  <m:oMath xmlns:m="http://schemas.openxmlformats.org/officeDocument/2006/math">
                    <m:r>
                      <a:rPr lang="en-US" altLang="zh-HK" i="1">
                        <a:latin typeface="Cambria Math" panose="02040503050406030204" pitchFamily="18" charset="0"/>
                        <a:cs typeface="Times New Roman" panose="02020603050405020304" pitchFamily="18" charset="0"/>
                      </a:rPr>
                      <m:t>𝑂</m:t>
                    </m:r>
                    <m:r>
                      <a:rPr lang="en-US" altLang="zh-HK" i="1">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𝑌</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𝑛</m:t>
                    </m:r>
                    <m:func>
                      <m:funcPr>
                        <m:ctrlPr>
                          <a:rPr lang="en-US" altLang="zh-HK" i="1">
                            <a:latin typeface="Cambria Math" panose="02040503050406030204" pitchFamily="18" charset="0"/>
                            <a:cs typeface="Times New Roman" panose="02020603050405020304" pitchFamily="18" charset="0"/>
                          </a:rPr>
                        </m:ctrlPr>
                      </m:funcPr>
                      <m:fName>
                        <m:r>
                          <m:rPr>
                            <m:sty m:val="p"/>
                          </m:rPr>
                          <a:rPr lang="en-US" altLang="zh-HK">
                            <a:latin typeface="Cambria Math" panose="02040503050406030204" pitchFamily="18" charset="0"/>
                            <a:cs typeface="Times New Roman" panose="02020603050405020304" pitchFamily="18" charset="0"/>
                          </a:rPr>
                          <m:t>log</m:t>
                        </m:r>
                      </m:fName>
                      <m:e>
                        <m:r>
                          <a:rPr lang="en-US" altLang="zh-HK" i="1">
                            <a:latin typeface="Cambria Math" panose="02040503050406030204" pitchFamily="18" charset="0"/>
                            <a:cs typeface="Times New Roman" panose="02020603050405020304" pitchFamily="18" charset="0"/>
                          </a:rPr>
                          <m:t>𝑛</m:t>
                        </m:r>
                      </m:e>
                    </m:func>
                    <m:r>
                      <a:rPr lang="en-US" altLang="zh-HK" b="0" i="1" smtClean="0">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time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80" name="內容版面配置區 2">
                <a:extLst>
                  <a:ext uri="{FF2B5EF4-FFF2-40B4-BE49-F238E27FC236}">
                    <a16:creationId xmlns:a16="http://schemas.microsoft.com/office/drawing/2014/main" id="{C561D0A8-8690-450A-B5AE-43262BCC9853}"/>
                  </a:ext>
                </a:extLst>
              </p:cNvPr>
              <p:cNvSpPr>
                <a:spLocks noGrp="1" noRot="1" noChangeAspect="1" noMove="1" noResize="1" noEditPoints="1" noAdjustHandles="1" noChangeArrowheads="1" noChangeShapeType="1" noTextEdit="1"/>
              </p:cNvSpPr>
              <p:nvPr>
                <p:ph idx="1"/>
              </p:nvPr>
            </p:nvSpPr>
            <p:spPr>
              <a:xfrm>
                <a:off x="685953" y="4338480"/>
                <a:ext cx="11353800" cy="2599201"/>
              </a:xfrm>
              <a:blipFill>
                <a:blip r:embed="rId3"/>
                <a:stretch>
                  <a:fillRect l="-967" t="-4225" r="-698" b="-1643"/>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6295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F1BAC6-FCEE-4250-89BB-17B770259646}"/>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Bucket-based Sweep Line Algorithm (SLAM</a:t>
            </a:r>
            <a:r>
              <a:rPr lang="en-US" altLang="zh-HK" baseline="-25000" dirty="0">
                <a:latin typeface="Times New Roman" panose="02020603050405020304" pitchFamily="18" charset="0"/>
                <a:cs typeface="Times New Roman" panose="02020603050405020304" pitchFamily="18" charset="0"/>
              </a:rPr>
              <a:t>BUCKET</a:t>
            </a:r>
            <a:r>
              <a:rPr lang="en-US" altLang="zh-HK" dirty="0">
                <a:latin typeface="Times New Roman" panose="02020603050405020304" pitchFamily="18" charset="0"/>
                <a:cs typeface="Times New Roman" panose="02020603050405020304" pitchFamily="18" charset="0"/>
              </a:rPr>
              <a:t>)</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3538EC5-8CDE-4AA3-8E0C-38202EE126F0}"/>
                  </a:ext>
                </a:extLst>
              </p:cNvPr>
              <p:cNvSpPr>
                <a:spLocks noGrp="1"/>
              </p:cNvSpPr>
              <p:nvPr>
                <p:ph idx="1"/>
              </p:nvPr>
            </p:nvSpPr>
            <p:spPr>
              <a:xfrm>
                <a:off x="838200" y="2164359"/>
                <a:ext cx="10998666" cy="4012603"/>
              </a:xfrm>
            </p:spPr>
            <p:txBody>
              <a:bodyPr/>
              <a:lstStyle/>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Can remove the sorting step (How? Refer to the paper for more details).</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SLAM</a:t>
                </a:r>
                <a:r>
                  <a:rPr lang="en-US" altLang="zh-HK" baseline="-25000" dirty="0">
                    <a:latin typeface="Times New Roman" panose="02020603050405020304" pitchFamily="18" charset="0"/>
                    <a:cs typeface="Times New Roman" panose="02020603050405020304" pitchFamily="18" charset="0"/>
                  </a:rPr>
                  <a:t>BUCKET </a:t>
                </a:r>
                <a:r>
                  <a:rPr lang="en-US" altLang="zh-HK" dirty="0">
                    <a:latin typeface="Times New Roman" panose="02020603050405020304" pitchFamily="18" charset="0"/>
                    <a:cs typeface="Times New Roman" panose="02020603050405020304" pitchFamily="18" charset="0"/>
                  </a:rPr>
                  <a:t>takes </a:t>
                </a:r>
                <a14:m>
                  <m:oMath xmlns:m="http://schemas.openxmlformats.org/officeDocument/2006/math">
                    <m:r>
                      <a:rPr lang="en-US" altLang="zh-HK" i="1">
                        <a:latin typeface="Cambria Math" panose="02040503050406030204" pitchFamily="18" charset="0"/>
                        <a:cs typeface="Times New Roman" panose="02020603050405020304" pitchFamily="18" charset="0"/>
                      </a:rPr>
                      <m:t>𝑂</m:t>
                    </m:r>
                    <m:r>
                      <a:rPr lang="en-US" altLang="zh-HK" i="1">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𝑌</m:t>
                    </m:r>
                    <m:r>
                      <a:rPr lang="en-US" altLang="zh-HK" i="1">
                        <a:latin typeface="Cambria Math" panose="02040503050406030204" pitchFamily="18" charset="0"/>
                        <a:cs typeface="Times New Roman" panose="02020603050405020304" pitchFamily="18" charset="0"/>
                      </a:rPr>
                      <m:t>(</m:t>
                    </m:r>
                    <m:r>
                      <a:rPr lang="en-US" altLang="zh-HK" i="1">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𝑛</m:t>
                    </m:r>
                    <m:r>
                      <a:rPr lang="en-US" altLang="zh-HK" i="1">
                        <a:latin typeface="Cambria Math" panose="02040503050406030204" pitchFamily="18" charset="0"/>
                        <a:cs typeface="Times New Roman" panose="02020603050405020304" pitchFamily="18" charset="0"/>
                      </a:rPr>
                      <m:t>))</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time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23538EC5-8CDE-4AA3-8E0C-38202EE126F0}"/>
                  </a:ext>
                </a:extLst>
              </p:cNvPr>
              <p:cNvSpPr>
                <a:spLocks noGrp="1" noRot="1" noChangeAspect="1" noMove="1" noResize="1" noEditPoints="1" noAdjustHandles="1" noChangeArrowheads="1" noChangeShapeType="1" noTextEdit="1"/>
              </p:cNvSpPr>
              <p:nvPr>
                <p:ph idx="1"/>
              </p:nvPr>
            </p:nvSpPr>
            <p:spPr>
              <a:xfrm>
                <a:off x="838200" y="2164359"/>
                <a:ext cx="10998666" cy="4012603"/>
              </a:xfrm>
              <a:blipFill>
                <a:blip r:embed="rId2"/>
                <a:stretch>
                  <a:fillRect l="-998"/>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22887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EC28C5-853B-481A-BE37-8B253538E85E}"/>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Our Experiment</a:t>
            </a:r>
            <a:endParaRPr lang="zh-HK" altLang="en-US" dirty="0">
              <a:latin typeface="Times New Roman" panose="02020603050405020304" pitchFamily="18" charset="0"/>
              <a:cs typeface="Times New Roman" panose="02020603050405020304" pitchFamily="18" charset="0"/>
            </a:endParaRPr>
          </a:p>
        </p:txBody>
      </p:sp>
      <p:pic>
        <p:nvPicPr>
          <p:cNvPr id="4" name="內容版面配置區 3">
            <a:extLst>
              <a:ext uri="{FF2B5EF4-FFF2-40B4-BE49-F238E27FC236}">
                <a16:creationId xmlns:a16="http://schemas.microsoft.com/office/drawing/2014/main" id="{72B4026F-5AC5-49BA-8A4F-850DC1707716}"/>
              </a:ext>
            </a:extLst>
          </p:cNvPr>
          <p:cNvPicPr>
            <a:picLocks noGrp="1" noChangeAspect="1"/>
          </p:cNvPicPr>
          <p:nvPr>
            <p:ph idx="1"/>
          </p:nvPr>
        </p:nvPicPr>
        <p:blipFill>
          <a:blip r:embed="rId2"/>
          <a:stretch>
            <a:fillRect/>
          </a:stretch>
        </p:blipFill>
        <p:spPr>
          <a:xfrm>
            <a:off x="989029" y="3754620"/>
            <a:ext cx="10515600" cy="2738255"/>
          </a:xfrm>
          <a:prstGeom prst="rect">
            <a:avLst/>
          </a:prstGeom>
        </p:spPr>
      </p:pic>
      <p:pic>
        <p:nvPicPr>
          <p:cNvPr id="6" name="圖片 5">
            <a:extLst>
              <a:ext uri="{FF2B5EF4-FFF2-40B4-BE49-F238E27FC236}">
                <a16:creationId xmlns:a16="http://schemas.microsoft.com/office/drawing/2014/main" id="{D8AD7DE4-E44D-415B-8D8D-0524F4AAD9E0}"/>
              </a:ext>
            </a:extLst>
          </p:cNvPr>
          <p:cNvPicPr>
            <a:picLocks noChangeAspect="1"/>
          </p:cNvPicPr>
          <p:nvPr/>
        </p:nvPicPr>
        <p:blipFill>
          <a:blip r:embed="rId3"/>
          <a:stretch>
            <a:fillRect/>
          </a:stretch>
        </p:blipFill>
        <p:spPr>
          <a:xfrm>
            <a:off x="3608404" y="2035971"/>
            <a:ext cx="5276850" cy="1543050"/>
          </a:xfrm>
          <a:prstGeom prst="rect">
            <a:avLst/>
          </a:prstGeom>
        </p:spPr>
      </p:pic>
    </p:spTree>
    <p:extLst>
      <p:ext uri="{BB962C8B-B14F-4D97-AF65-F5344CB8AC3E}">
        <p14:creationId xmlns:p14="http://schemas.microsoft.com/office/powerpoint/2010/main" val="97171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7FB8A7-0BFE-4075-9B5E-13E86C179078}"/>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Ongoing Work and Future Opportunities</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075CBFD-9467-4D0A-9468-8AFE54662495}"/>
                  </a:ext>
                </a:extLst>
              </p:cNvPr>
              <p:cNvSpPr>
                <a:spLocks noGrp="1"/>
              </p:cNvSpPr>
              <p:nvPr>
                <p:ph idx="1"/>
              </p:nvPr>
            </p:nvSpPr>
            <p:spPr>
              <a:xfrm>
                <a:off x="838200" y="1845578"/>
                <a:ext cx="10515600" cy="4840447"/>
              </a:xfrm>
            </p:spPr>
            <p:txBody>
              <a:bodyPr>
                <a:normAutofit lnSpcReduction="10000"/>
              </a:bodyPr>
              <a:lstStyle/>
              <a:p>
                <a:r>
                  <a:rPr lang="en-US" altLang="zh-HK" dirty="0">
                    <a:latin typeface="Times New Roman" panose="02020603050405020304" pitchFamily="18" charset="0"/>
                    <a:cs typeface="Times New Roman" panose="02020603050405020304" pitchFamily="18" charset="0"/>
                  </a:rPr>
                  <a:t>Develop the new software package LIBKDV (</a:t>
                </a:r>
                <a:r>
                  <a:rPr lang="en-US" altLang="zh-HK" dirty="0">
                    <a:latin typeface="Times New Roman" panose="02020603050405020304" pitchFamily="18" charset="0"/>
                    <a:cs typeface="Times New Roman" panose="02020603050405020304" pitchFamily="18" charset="0"/>
                    <a:hlinkClick r:id="rId2"/>
                  </a:rPr>
                  <a:t>link</a:t>
                </a:r>
                <a:r>
                  <a:rPr lang="en-US" altLang="zh-HK" dirty="0">
                    <a:latin typeface="Times New Roman" panose="02020603050405020304" pitchFamily="18" charset="0"/>
                    <a:cs typeface="Times New Roman" panose="02020603050405020304" pitchFamily="18" charset="0"/>
                  </a:rPr>
                  <a:t>), based on our fastest techniques.</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Extend SLAM to all kernel functions, e.g., Gaussian kernel and exponential kernel (supported by </a:t>
                </a:r>
                <a:r>
                  <a:rPr lang="en-US" altLang="zh-HK" dirty="0" err="1">
                    <a:latin typeface="Times New Roman" panose="02020603050405020304" pitchFamily="18" charset="0"/>
                    <a:cs typeface="Times New Roman" panose="02020603050405020304" pitchFamily="18" charset="0"/>
                  </a:rPr>
                  <a:t>Scikit</a:t>
                </a:r>
                <a:r>
                  <a:rPr lang="en-US" altLang="zh-HK" dirty="0">
                    <a:latin typeface="Times New Roman" panose="02020603050405020304" pitchFamily="18" charset="0"/>
                    <a:cs typeface="Times New Roman" panose="02020603050405020304" pitchFamily="18" charset="0"/>
                  </a:rPr>
                  <a:t>-learn).</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Can we further develop the optimal solution? (or is SLAM optimal?)</a:t>
                </a:r>
              </a:p>
              <a:p>
                <a:pPr lvl="1"/>
                <a:r>
                  <a:rPr lang="en-US" altLang="zh-HK" dirty="0">
                    <a:latin typeface="Times New Roman" panose="02020603050405020304" pitchFamily="18" charset="0"/>
                    <a:cs typeface="Times New Roman" panose="02020603050405020304" pitchFamily="18" charset="0"/>
                  </a:rPr>
                  <a:t>Current lower bound time complexity: </a:t>
                </a:r>
                <a14:m>
                  <m:oMath xmlns:m="http://schemas.openxmlformats.org/officeDocument/2006/math">
                    <m:r>
                      <m:rPr>
                        <m:sty m:val="p"/>
                      </m:rPr>
                      <a:rPr lang="el-GR" altLang="zh-HK" i="1" smtClean="0">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𝑋𝑌</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𝑛</m:t>
                        </m:r>
                      </m:e>
                    </m:d>
                  </m:oMath>
                </a14:m>
                <a:r>
                  <a:rPr lang="en-US" altLang="zh-HK" b="0" dirty="0">
                    <a:latin typeface="Times New Roman" panose="02020603050405020304" pitchFamily="18" charset="0"/>
                    <a:ea typeface="Cambria Math" panose="02040503050406030204" pitchFamily="18" charset="0"/>
                    <a:cs typeface="Times New Roman" panose="02020603050405020304" pitchFamily="18" charset="0"/>
                  </a:rPr>
                  <a:t>.</a:t>
                </a:r>
              </a:p>
              <a:p>
                <a:pPr lvl="1"/>
                <a:r>
                  <a:rPr lang="en-US" altLang="zh-HK" dirty="0">
                    <a:latin typeface="Times New Roman" panose="02020603050405020304" pitchFamily="18" charset="0"/>
                    <a:cs typeface="Times New Roman" panose="02020603050405020304" pitchFamily="18" charset="0"/>
                  </a:rPr>
                  <a:t>State-of-the-art upper bound time complexity: </a:t>
                </a:r>
                <a14:m>
                  <m:oMath xmlns:m="http://schemas.openxmlformats.org/officeDocument/2006/math">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𝑂</m:t>
                    </m:r>
                    <m:d>
                      <m:dPr>
                        <m:ctrlPr>
                          <a:rPr lang="en-US" altLang="zh-HK"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HK" i="1">
                            <a:latin typeface="Cambria Math" panose="02040503050406030204" pitchFamily="18" charset="0"/>
                            <a:ea typeface="Cambria Math" panose="02040503050406030204" pitchFamily="18" charset="0"/>
                            <a:cs typeface="Times New Roman" panose="02020603050405020304" pitchFamily="18" charset="0"/>
                          </a:rPr>
                          <m:t>𝑌</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𝑋</m:t>
                        </m:r>
                        <m:r>
                          <a:rPr lang="en-US" altLang="zh-HK" i="1">
                            <a:latin typeface="Cambria Math" panose="02040503050406030204" pitchFamily="18" charset="0"/>
                            <a:ea typeface="Cambria Math" panose="02040503050406030204" pitchFamily="18" charset="0"/>
                            <a:cs typeface="Times New Roman" panose="02020603050405020304" pitchFamily="18" charset="0"/>
                          </a:rPr>
                          <m:t>+</m:t>
                        </m:r>
                        <m:r>
                          <a:rPr lang="en-US" altLang="zh-HK" i="1">
                            <a:latin typeface="Cambria Math" panose="02040503050406030204" pitchFamily="18" charset="0"/>
                            <a:ea typeface="Cambria Math" panose="02040503050406030204" pitchFamily="18" charset="0"/>
                            <a:cs typeface="Times New Roman" panose="02020603050405020304" pitchFamily="18" charset="0"/>
                          </a:rPr>
                          <m:t>𝑛</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r>
                      <a:rPr lang="en-US" altLang="zh-HK" i="1">
                        <a:latin typeface="Cambria Math" panose="02040503050406030204" pitchFamily="18" charset="0"/>
                        <a:ea typeface="Cambria Math" panose="02040503050406030204" pitchFamily="18" charset="0"/>
                        <a:cs typeface="Times New Roman" panose="02020603050405020304" pitchFamily="18" charset="0"/>
                      </a:rPr>
                      <m:t>𝑂</m:t>
                    </m:r>
                    <m:d>
                      <m:dPr>
                        <m:ctrlPr>
                          <a:rPr lang="en-US" altLang="zh-HK"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𝑋</m:t>
                        </m:r>
                        <m:r>
                          <a:rPr lang="en-US" altLang="zh-HK" i="1">
                            <a:latin typeface="Cambria Math" panose="02040503050406030204" pitchFamily="18" charset="0"/>
                            <a:ea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𝑌</m:t>
                        </m:r>
                        <m:r>
                          <a:rPr lang="en-US" altLang="zh-HK" i="1">
                            <a:latin typeface="Cambria Math" panose="02040503050406030204" pitchFamily="18" charset="0"/>
                            <a:ea typeface="Cambria Math" panose="02040503050406030204" pitchFamily="18" charset="0"/>
                            <a:cs typeface="Times New Roman" panose="02020603050405020304" pitchFamily="18" charset="0"/>
                          </a:rPr>
                          <m:t>+</m:t>
                        </m:r>
                        <m:r>
                          <a:rPr lang="en-US" altLang="zh-HK" i="1">
                            <a:latin typeface="Cambria Math" panose="02040503050406030204" pitchFamily="18" charset="0"/>
                            <a:ea typeface="Cambria Math" panose="02040503050406030204" pitchFamily="18" charset="0"/>
                            <a:cs typeface="Times New Roman" panose="02020603050405020304" pitchFamily="18" charset="0"/>
                          </a:rPr>
                          <m:t>𝑛</m:t>
                        </m:r>
                        <m:r>
                          <a:rPr lang="en-US" altLang="zh-HK" i="1">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altLang="zh-HK" dirty="0">
                    <a:latin typeface="Times New Roman" panose="02020603050405020304" pitchFamily="18" charset="0"/>
                    <a:cs typeface="Times New Roman" panose="02020603050405020304" pitchFamily="18" charset="0"/>
                  </a:rPr>
                  <a:t>.</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Support other types of KDV (e.g., NKDV and STKDV).</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8075CBFD-9467-4D0A-9468-8AFE54662495}"/>
                  </a:ext>
                </a:extLst>
              </p:cNvPr>
              <p:cNvSpPr>
                <a:spLocks noGrp="1" noRot="1" noChangeAspect="1" noMove="1" noResize="1" noEditPoints="1" noAdjustHandles="1" noChangeArrowheads="1" noChangeShapeType="1" noTextEdit="1"/>
              </p:cNvSpPr>
              <p:nvPr>
                <p:ph idx="1"/>
              </p:nvPr>
            </p:nvSpPr>
            <p:spPr>
              <a:xfrm>
                <a:off x="838200" y="1845578"/>
                <a:ext cx="10515600" cy="4840447"/>
              </a:xfrm>
              <a:blipFill>
                <a:blip r:embed="rId3"/>
                <a:stretch>
                  <a:fillRect l="-1043" t="-3149"/>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9501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018-03A2-4611-A5F4-43A1C1F6761D}"/>
              </a:ext>
            </a:extLst>
          </p:cNvPr>
          <p:cNvSpPr>
            <a:spLocks noGrp="1"/>
          </p:cNvSpPr>
          <p:nvPr>
            <p:ph type="title"/>
          </p:nvPr>
        </p:nvSpPr>
        <p:spPr>
          <a:xfrm>
            <a:off x="838200" y="195595"/>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Why Kernel Density Visualization (KDV)?</a:t>
            </a:r>
            <a:endParaRPr lang="zh-HK"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CECF9B-2A18-4444-BBC9-622948ADBB88}"/>
              </a:ext>
            </a:extLst>
          </p:cNvPr>
          <p:cNvSpPr>
            <a:spLocks noGrp="1"/>
          </p:cNvSpPr>
          <p:nvPr>
            <p:ph type="sldNum" sz="quarter" idx="12"/>
          </p:nvPr>
        </p:nvSpPr>
        <p:spPr/>
        <p:txBody>
          <a:bodyPr/>
          <a:lstStyle/>
          <a:p>
            <a:fld id="{780A6AC6-A620-4848-B5A7-A3C080C8DEF9}" type="slidenum">
              <a:rPr lang="zh-HK" altLang="en-US" smtClean="0"/>
              <a:t>2</a:t>
            </a:fld>
            <a:endParaRPr lang="zh-HK" altLang="en-US"/>
          </a:p>
        </p:txBody>
      </p:sp>
      <p:pic>
        <p:nvPicPr>
          <p:cNvPr id="5" name="Picture 4">
            <a:extLst>
              <a:ext uri="{FF2B5EF4-FFF2-40B4-BE49-F238E27FC236}">
                <a16:creationId xmlns:a16="http://schemas.microsoft.com/office/drawing/2014/main" id="{CB31157A-9191-418A-AC84-8B098BCABC4A}"/>
              </a:ext>
            </a:extLst>
          </p:cNvPr>
          <p:cNvPicPr>
            <a:picLocks noChangeAspect="1"/>
          </p:cNvPicPr>
          <p:nvPr/>
        </p:nvPicPr>
        <p:blipFill>
          <a:blip r:embed="rId2"/>
          <a:stretch>
            <a:fillRect/>
          </a:stretch>
        </p:blipFill>
        <p:spPr>
          <a:xfrm>
            <a:off x="91582" y="2053787"/>
            <a:ext cx="3532464" cy="2640003"/>
          </a:xfrm>
          <a:prstGeom prst="rect">
            <a:avLst/>
          </a:prstGeom>
        </p:spPr>
      </p:pic>
      <p:pic>
        <p:nvPicPr>
          <p:cNvPr id="7" name="Picture 6">
            <a:extLst>
              <a:ext uri="{FF2B5EF4-FFF2-40B4-BE49-F238E27FC236}">
                <a16:creationId xmlns:a16="http://schemas.microsoft.com/office/drawing/2014/main" id="{4C994AAB-78B0-486D-9E2F-C98B9CB56A26}"/>
              </a:ext>
            </a:extLst>
          </p:cNvPr>
          <p:cNvPicPr>
            <a:picLocks noChangeAspect="1"/>
          </p:cNvPicPr>
          <p:nvPr/>
        </p:nvPicPr>
        <p:blipFill>
          <a:blip r:embed="rId3"/>
          <a:stretch>
            <a:fillRect/>
          </a:stretch>
        </p:blipFill>
        <p:spPr>
          <a:xfrm>
            <a:off x="3940049" y="2053787"/>
            <a:ext cx="4311902" cy="2640003"/>
          </a:xfrm>
          <a:prstGeom prst="rect">
            <a:avLst/>
          </a:prstGeom>
        </p:spPr>
      </p:pic>
      <p:pic>
        <p:nvPicPr>
          <p:cNvPr id="9" name="Picture 8">
            <a:extLst>
              <a:ext uri="{FF2B5EF4-FFF2-40B4-BE49-F238E27FC236}">
                <a16:creationId xmlns:a16="http://schemas.microsoft.com/office/drawing/2014/main" id="{55B43CC2-E284-428C-B168-1C548AD2AAEA}"/>
              </a:ext>
            </a:extLst>
          </p:cNvPr>
          <p:cNvPicPr>
            <a:picLocks noChangeAspect="1"/>
          </p:cNvPicPr>
          <p:nvPr/>
        </p:nvPicPr>
        <p:blipFill>
          <a:blip r:embed="rId4"/>
          <a:stretch>
            <a:fillRect/>
          </a:stretch>
        </p:blipFill>
        <p:spPr>
          <a:xfrm>
            <a:off x="8567954" y="2053787"/>
            <a:ext cx="3514725" cy="2724150"/>
          </a:xfrm>
          <a:prstGeom prst="rect">
            <a:avLst/>
          </a:prstGeom>
        </p:spPr>
      </p:pic>
      <p:sp>
        <p:nvSpPr>
          <p:cNvPr id="10" name="Rectangle 9">
            <a:extLst>
              <a:ext uri="{FF2B5EF4-FFF2-40B4-BE49-F238E27FC236}">
                <a16:creationId xmlns:a16="http://schemas.microsoft.com/office/drawing/2014/main" id="{05D5632D-1D65-4BC8-8BC8-C3C458CE615F}"/>
              </a:ext>
            </a:extLst>
          </p:cNvPr>
          <p:cNvSpPr/>
          <p:nvPr/>
        </p:nvSpPr>
        <p:spPr>
          <a:xfrm>
            <a:off x="-64316" y="5959535"/>
            <a:ext cx="12256316" cy="830997"/>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http://drr.ikcest.org/knowledge_service/ncp.html</a:t>
            </a:r>
          </a:p>
          <a:p>
            <a:r>
              <a:rPr lang="en-US" altLang="zh-HK" sz="1200" dirty="0">
                <a:latin typeface="Times New Roman" panose="02020603050405020304" pitchFamily="18" charset="0"/>
                <a:cs typeface="Times New Roman" panose="02020603050405020304" pitchFamily="18" charset="0"/>
              </a:rPr>
              <a:t>[2] T. N. Chan, P. L. Ip, L. H. U, W. H. Tong, S. Mittal, Y. Li, R. Cheng. "KDV-Explorer: A Near Real-Time Kernel Density Visualization System for Spatial Analysis" VLDB2021</a:t>
            </a:r>
          </a:p>
          <a:p>
            <a:r>
              <a:rPr lang="en-US" altLang="zh-HK" sz="1200" dirty="0">
                <a:latin typeface="Times New Roman" panose="02020603050405020304" pitchFamily="18" charset="0"/>
                <a:cs typeface="Times New Roman" panose="02020603050405020304" pitchFamily="18" charset="0"/>
              </a:rPr>
              <a:t>[3] T. Hart and P. Zandbergen “Kernel density estimation and hotspot mapping Examining the influence of interpolation method, grid cell size, and bandwidth on crime forecasting”, International Journal of Police Strategies and Management 2014</a:t>
            </a:r>
          </a:p>
        </p:txBody>
      </p:sp>
      <p:sp>
        <p:nvSpPr>
          <p:cNvPr id="11" name="TextBox 10">
            <a:extLst>
              <a:ext uri="{FF2B5EF4-FFF2-40B4-BE49-F238E27FC236}">
                <a16:creationId xmlns:a16="http://schemas.microsoft.com/office/drawing/2014/main" id="{4C1B449B-23CA-4092-85F0-E32A264EAA65}"/>
              </a:ext>
            </a:extLst>
          </p:cNvPr>
          <p:cNvSpPr txBox="1"/>
          <p:nvPr/>
        </p:nvSpPr>
        <p:spPr>
          <a:xfrm>
            <a:off x="1520540" y="4704933"/>
            <a:ext cx="4839017" cy="400110"/>
          </a:xfrm>
          <a:prstGeom prst="rect">
            <a:avLst/>
          </a:prstGeom>
          <a:noFill/>
        </p:spPr>
        <p:txBody>
          <a:bodyPr wrap="none" rtlCol="0">
            <a:spAutoFit/>
          </a:bodyPr>
          <a:lstStyle/>
          <a:p>
            <a:r>
              <a:rPr lang="en-US" altLang="zh-HK" sz="2000" dirty="0">
                <a:latin typeface="Times New Roman" panose="02020603050405020304" pitchFamily="18" charset="0"/>
                <a:cs typeface="Times New Roman" panose="02020603050405020304" pitchFamily="18" charset="0"/>
              </a:rPr>
              <a:t>(a) Density visualization of COVID-19 cases</a:t>
            </a:r>
            <a:endParaRPr lang="zh-HK" alt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0209158-C016-4B00-BFB7-399783C156BE}"/>
              </a:ext>
            </a:extLst>
          </p:cNvPr>
          <p:cNvSpPr txBox="1"/>
          <p:nvPr/>
        </p:nvSpPr>
        <p:spPr>
          <a:xfrm>
            <a:off x="8860766" y="4751100"/>
            <a:ext cx="3119765" cy="707886"/>
          </a:xfrm>
          <a:prstGeom prst="rect">
            <a:avLst/>
          </a:prstGeom>
          <a:noFill/>
        </p:spPr>
        <p:txBody>
          <a:bodyPr wrap="none" rtlCol="0">
            <a:spAutoFit/>
          </a:bodyPr>
          <a:lstStyle/>
          <a:p>
            <a:pPr algn="ctr"/>
            <a:r>
              <a:rPr lang="en-US" altLang="zh-HK" sz="2000" dirty="0">
                <a:latin typeface="Times New Roman" panose="02020603050405020304" pitchFamily="18" charset="0"/>
                <a:cs typeface="Times New Roman" panose="02020603050405020304" pitchFamily="18" charset="0"/>
              </a:rPr>
              <a:t>(b)  Density visualization of </a:t>
            </a:r>
            <a:br>
              <a:rPr lang="en-US" altLang="zh-HK" sz="2000" dirty="0">
                <a:latin typeface="Times New Roman" panose="02020603050405020304" pitchFamily="18" charset="0"/>
                <a:cs typeface="Times New Roman" panose="02020603050405020304" pitchFamily="18" charset="0"/>
              </a:rPr>
            </a:br>
            <a:r>
              <a:rPr lang="en-US" altLang="zh-HK" sz="2000" dirty="0">
                <a:latin typeface="Times New Roman" panose="02020603050405020304" pitchFamily="18" charset="0"/>
                <a:cs typeface="Times New Roman" panose="02020603050405020304" pitchFamily="18" charset="0"/>
              </a:rPr>
              <a:t>crime events</a:t>
            </a:r>
            <a:endParaRPr lang="zh-HK"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30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6248" y="288365"/>
            <a:ext cx="9339503" cy="1046480"/>
          </a:xfrm>
        </p:spPr>
        <p:txBody>
          <a:bodyPr>
            <a:normAutofit/>
          </a:bodyPr>
          <a:lstStyle/>
          <a:p>
            <a:pPr algn="ctr"/>
            <a:r>
              <a:rPr lang="en-US" altLang="zh-HK" dirty="0">
                <a:latin typeface="Times New Roman" panose="02020603050405020304" pitchFamily="18" charset="0"/>
                <a:cs typeface="Times New Roman" panose="02020603050405020304" pitchFamily="18" charset="0"/>
              </a:rPr>
              <a:t>What is KDV?</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41913" y="1443305"/>
                <a:ext cx="7684782" cy="3071512"/>
              </a:xfrm>
            </p:spPr>
            <p:txBody>
              <a:bodyPr>
                <a:normAutofit lnSpcReduction="10000"/>
              </a:bodyPr>
              <a:lstStyle/>
              <a:p>
                <a:pPr>
                  <a:lnSpc>
                    <a:spcPct val="110000"/>
                  </a:lnSpc>
                </a:pPr>
                <a:r>
                  <a:rPr lang="en-US" i="1" dirty="0">
                    <a:latin typeface="Times New Roman" pitchFamily="18" charset="0"/>
                    <a:cs typeface="Times New Roman" pitchFamily="18" charset="0"/>
                  </a:rPr>
                  <a:t>Application</a:t>
                </a:r>
                <a:r>
                  <a:rPr lang="en-US" dirty="0">
                    <a:latin typeface="Times New Roman" pitchFamily="18" charset="0"/>
                    <a:cs typeface="Times New Roman" pitchFamily="18" charset="0"/>
                  </a:rPr>
                  <a:t>: crime rate prediction</a:t>
                </a:r>
              </a:p>
              <a:p>
                <a:pPr lvl="1">
                  <a:lnSpc>
                    <a:spcPct val="110000"/>
                  </a:lnSpc>
                </a:pPr>
                <a:r>
                  <a:rPr lang="en-US" dirty="0">
                    <a:latin typeface="Times New Roman" pitchFamily="18" charset="0"/>
                    <a:cs typeface="Times New Roman" pitchFamily="18" charset="0"/>
                  </a:rPr>
                  <a:t>Each </a:t>
                </a:r>
                <a:r>
                  <a:rPr lang="en-US" b="1" dirty="0">
                    <a:latin typeface="Times New Roman" pitchFamily="18" charset="0"/>
                    <a:cs typeface="Times New Roman" pitchFamily="18" charset="0"/>
                  </a:rPr>
                  <a:t>p</a:t>
                </a:r>
                <a:r>
                  <a:rPr lang="en-US" dirty="0">
                    <a:latin typeface="Times New Roman" pitchFamily="18" charset="0"/>
                    <a:cs typeface="Times New Roman" pitchFamily="18" charset="0"/>
                  </a:rPr>
                  <a:t> (black dot) represents the location of a crime.</a:t>
                </a:r>
              </a:p>
              <a:p>
                <a:pPr lvl="2">
                  <a:lnSpc>
                    <a:spcPct val="110000"/>
                  </a:lnSpc>
                </a:pPr>
                <a:r>
                  <a:rPr lang="en-US" sz="2400" dirty="0">
                    <a:latin typeface="Times New Roman" pitchFamily="18" charset="0"/>
                    <a:cs typeface="Times New Roman" pitchFamily="18" charset="0"/>
                  </a:rPr>
                  <a:t>e.g., 	robbery,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commercial burglary,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motor vehicle theft</a:t>
                </a:r>
              </a:p>
              <a:p>
                <a:pPr lvl="1">
                  <a:lnSpc>
                    <a:spcPct val="110000"/>
                  </a:lnSpc>
                </a:pPr>
                <a:r>
                  <a:rPr lang="en-US" dirty="0">
                    <a:latin typeface="Times New Roman" pitchFamily="18" charset="0"/>
                    <a:cs typeface="Times New Roman" pitchFamily="18" charset="0"/>
                  </a:rPr>
                  <a:t>Predict the crime rate of a given location (</a:t>
                </a:r>
                <a:r>
                  <a:rPr lang="en-US" b="1" dirty="0">
                    <a:latin typeface="Times New Roman" pitchFamily="18" charset="0"/>
                    <a:cs typeface="Times New Roman" pitchFamily="18" charset="0"/>
                  </a:rPr>
                  <a:t>q</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by computing the </a:t>
                </a:r>
                <a:r>
                  <a:rPr lang="en-US" b="1" i="1" dirty="0">
                    <a:latin typeface="Times New Roman" pitchFamily="18" charset="0"/>
                    <a:cs typeface="Times New Roman" pitchFamily="18" charset="0"/>
                  </a:rPr>
                  <a:t>kernel density function</a:t>
                </a:r>
                <a:r>
                  <a:rPr lang="en-US" dirty="0">
                    <a:latin typeface="Times New Roman" pitchFamily="18" charset="0"/>
                    <a:cs typeface="Times New Roman" pitchFamily="18" charset="0"/>
                  </a:rPr>
                  <a:t>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41913" y="1443305"/>
                <a:ext cx="7684782" cy="3071512"/>
              </a:xfrm>
              <a:blipFill>
                <a:blip r:embed="rId2"/>
                <a:stretch>
                  <a:fillRect l="-1427" t="-2183"/>
                </a:stretch>
              </a:blipFill>
            </p:spPr>
            <p:txBody>
              <a:bodyPr/>
              <a:lstStyle/>
              <a:p>
                <a:r>
                  <a:rPr lang="zh-HK" altLang="en-US">
                    <a:noFill/>
                  </a:rPr>
                  <a:t> </a:t>
                </a:r>
              </a:p>
            </p:txBody>
          </p:sp>
        </mc:Fallback>
      </mc:AlternateContent>
      <p:pic>
        <p:nvPicPr>
          <p:cNvPr id="4" name="Picture 4"/>
          <p:cNvPicPr>
            <a:picLocks noChangeAspect="1" noChangeArrowheads="1"/>
          </p:cNvPicPr>
          <p:nvPr/>
        </p:nvPicPr>
        <p:blipFill>
          <a:blip r:embed="rId3" cstate="print"/>
          <a:srcRect/>
          <a:stretch>
            <a:fillRect/>
          </a:stretch>
        </p:blipFill>
        <p:spPr bwMode="auto">
          <a:xfrm>
            <a:off x="8426651" y="1467356"/>
            <a:ext cx="3545840" cy="4876216"/>
          </a:xfrm>
          <a:prstGeom prst="rect">
            <a:avLst/>
          </a:prstGeom>
          <a:noFill/>
          <a:ln w="9525">
            <a:noFill/>
            <a:miter lim="800000"/>
            <a:headEnd/>
            <a:tailEnd/>
          </a:ln>
        </p:spPr>
      </p:pic>
      <p:sp>
        <p:nvSpPr>
          <p:cNvPr id="5" name="矩形 4"/>
          <p:cNvSpPr/>
          <p:nvPr/>
        </p:nvSpPr>
        <p:spPr>
          <a:xfrm>
            <a:off x="0" y="6434512"/>
            <a:ext cx="9245600" cy="461665"/>
          </a:xfrm>
          <a:prstGeom prst="rect">
            <a:avLst/>
          </a:prstGeom>
        </p:spPr>
        <p:txBody>
          <a:bodyPr wrap="square">
            <a:spAutoFit/>
          </a:bodyPr>
          <a:lstStyle/>
          <a:p>
            <a:r>
              <a:rPr lang="en-US" sz="1200" dirty="0">
                <a:latin typeface="Times New Roman" pitchFamily="18" charset="0"/>
                <a:cs typeface="Times New Roman" pitchFamily="18" charset="0"/>
              </a:rPr>
              <a:t>[1] T. Hart and P. </a:t>
            </a:r>
            <a:r>
              <a:rPr lang="en-US" sz="1200" dirty="0" err="1">
                <a:latin typeface="Times New Roman" pitchFamily="18" charset="0"/>
                <a:cs typeface="Times New Roman" pitchFamily="18" charset="0"/>
              </a:rPr>
              <a:t>Zandbergen</a:t>
            </a:r>
            <a:r>
              <a:rPr lang="en-US" sz="1200" dirty="0">
                <a:latin typeface="Times New Roman" pitchFamily="18" charset="0"/>
                <a:cs typeface="Times New Roman" pitchFamily="18" charset="0"/>
              </a:rPr>
              <a:t> “Kernel density estimation and hotspot mapping Examining the influence of interpolation method, grid cell size, and bandwidth on crime forecasting”, International Journal of Police Strategies and Management 2014</a:t>
            </a:r>
          </a:p>
        </p:txBody>
      </p:sp>
      <p:sp>
        <p:nvSpPr>
          <p:cNvPr id="6" name="Slide Number Placeholder 5">
            <a:extLst>
              <a:ext uri="{FF2B5EF4-FFF2-40B4-BE49-F238E27FC236}">
                <a16:creationId xmlns:a16="http://schemas.microsoft.com/office/drawing/2014/main" id="{8650BA86-B21B-4CB5-A1CC-FE4FF5F48829}"/>
              </a:ext>
            </a:extLst>
          </p:cNvPr>
          <p:cNvSpPr>
            <a:spLocks noGrp="1"/>
          </p:cNvSpPr>
          <p:nvPr>
            <p:ph type="sldNum" sz="quarter" idx="12"/>
          </p:nvPr>
        </p:nvSpPr>
        <p:spPr/>
        <p:txBody>
          <a:bodyPr/>
          <a:lstStyle/>
          <a:p>
            <a:fld id="{E7D36B57-15D4-4826-B22A-9BABB5E2B49E}" type="slidenum">
              <a:rPr lang="zh-HK" altLang="en-US" smtClean="0"/>
              <a:t>3</a:t>
            </a:fld>
            <a:endParaRPr lang="zh-HK" altLang="en-US"/>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79723B9B-2B35-4A7E-9B7C-73CE4AB6D016}"/>
                  </a:ext>
                </a:extLst>
              </p:cNvPr>
              <p:cNvSpPr txBox="1"/>
              <p:nvPr/>
            </p:nvSpPr>
            <p:spPr>
              <a:xfrm>
                <a:off x="1221816" y="4779840"/>
                <a:ext cx="4342022" cy="10808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r>
                            <a:rPr lang="en-US" altLang="zh-HK" sz="2200" b="1">
                              <a:latin typeface="Cambria Math" panose="02040503050406030204" pitchFamily="18" charset="0"/>
                              <a:ea typeface="Cambria Math" panose="02040503050406030204" pitchFamily="18" charset="0"/>
                            </a:rPr>
                            <m:t>𝐩</m:t>
                          </m:r>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r>
                        <a:rPr lang="en-US" altLang="zh-HK" sz="2200" b="0" i="1" smtClean="0">
                          <a:latin typeface="Cambria Math" panose="02040503050406030204" pitchFamily="18" charset="0"/>
                          <a:ea typeface="Cambria Math" panose="02040503050406030204" pitchFamily="18" charset="0"/>
                        </a:rPr>
                        <m:t>∙</m:t>
                      </m:r>
                      <m:d>
                        <m:dPr>
                          <m:begChr m:val="{"/>
                          <m:endChr m:val=""/>
                          <m:ctrlPr>
                            <a:rPr lang="en-US" altLang="zh-HK" sz="2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zh-HK" sz="2200" b="0" i="1" smtClean="0">
                                  <a:latin typeface="Cambria Math" panose="02040503050406030204" pitchFamily="18" charset="0"/>
                                  <a:ea typeface="Cambria Math" panose="02040503050406030204" pitchFamily="18" charset="0"/>
                                </a:rPr>
                              </m:ctrlPr>
                            </m:mPr>
                            <m:mr>
                              <m:e>
                                <m:r>
                                  <a:rPr lang="en-US" altLang="zh-HK" sz="2200" b="0" i="1" smtClean="0">
                                    <a:latin typeface="Cambria Math" panose="02040503050406030204" pitchFamily="18" charset="0"/>
                                    <a:ea typeface="Cambria Math" panose="02040503050406030204" pitchFamily="18" charset="0"/>
                                  </a:rPr>
                                  <m:t>1−</m:t>
                                </m:r>
                                <m:f>
                                  <m:fPr>
                                    <m:ctrlPr>
                                      <a:rPr lang="en-US" altLang="zh-HK" sz="2200" b="0" i="1" smtClean="0">
                                        <a:latin typeface="Cambria Math" panose="02040503050406030204" pitchFamily="18" charset="0"/>
                                        <a:ea typeface="Cambria Math" panose="02040503050406030204" pitchFamily="18" charset="0"/>
                                      </a:rPr>
                                    </m:ctrlPr>
                                  </m:fPr>
                                  <m:num>
                                    <m:r>
                                      <a:rPr lang="en-US" altLang="zh-HK" sz="2200" b="0" i="1" smtClean="0">
                                        <a:latin typeface="Cambria Math" panose="02040503050406030204" pitchFamily="18" charset="0"/>
                                        <a:ea typeface="Cambria Math" panose="02040503050406030204" pitchFamily="18" charset="0"/>
                                      </a:rPr>
                                      <m:t>1</m:t>
                                    </m:r>
                                  </m:num>
                                  <m:den>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b="0" i="1" smtClean="0">
                                            <a:latin typeface="Cambria Math" panose="02040503050406030204" pitchFamily="18" charset="0"/>
                                            <a:ea typeface="Cambria Math" panose="02040503050406030204" pitchFamily="18" charset="0"/>
                                          </a:rPr>
                                          <m:t>𝑏</m:t>
                                        </m:r>
                                      </m:e>
                                      <m:sup>
                                        <m:r>
                                          <a:rPr lang="en-US" altLang="zh-HK" sz="2200" b="0" i="1" smtClean="0">
                                            <a:latin typeface="Cambria Math" panose="02040503050406030204" pitchFamily="18" charset="0"/>
                                            <a:ea typeface="Cambria Math" panose="02040503050406030204" pitchFamily="18" charset="0"/>
                                          </a:rPr>
                                          <m:t>2</m:t>
                                        </m:r>
                                      </m:sup>
                                    </m:sSup>
                                  </m:den>
                                </m:f>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b="0" i="1" smtClean="0">
                                        <a:latin typeface="Cambria Math" panose="02040503050406030204" pitchFamily="18" charset="0"/>
                                        <a:ea typeface="Cambria Math" panose="02040503050406030204" pitchFamily="18" charset="0"/>
                                      </a:rPr>
                                      <m:t>𝑑𝑖𝑠𝑡</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𝐪</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𝐩</m:t>
                                    </m:r>
                                    <m:r>
                                      <a:rPr lang="en-US" altLang="zh-HK" sz="2200" b="0" i="1" smtClean="0">
                                        <a:latin typeface="Cambria Math" panose="02040503050406030204" pitchFamily="18" charset="0"/>
                                        <a:ea typeface="Cambria Math" panose="02040503050406030204" pitchFamily="18" charset="0"/>
                                      </a:rPr>
                                      <m:t>)</m:t>
                                    </m:r>
                                  </m:e>
                                  <m:sup>
                                    <m:r>
                                      <a:rPr lang="en-US" altLang="zh-HK" sz="2200" b="0" i="1" smtClean="0">
                                        <a:latin typeface="Cambria Math" panose="02040503050406030204" pitchFamily="18" charset="0"/>
                                        <a:ea typeface="Cambria Math" panose="02040503050406030204" pitchFamily="18" charset="0"/>
                                      </a:rPr>
                                      <m:t>2</m:t>
                                    </m:r>
                                  </m:sup>
                                </m:sSup>
                              </m:e>
                            </m:mr>
                            <m:mr>
                              <m:e>
                                <m:r>
                                  <a:rPr lang="en-US" altLang="zh-HK" sz="2200" b="0" i="1" smtClean="0">
                                    <a:latin typeface="Cambria Math" panose="02040503050406030204" pitchFamily="18" charset="0"/>
                                    <a:ea typeface="Cambria Math" panose="02040503050406030204" pitchFamily="18" charset="0"/>
                                  </a:rPr>
                                  <m:t>0</m:t>
                                </m:r>
                              </m:e>
                            </m:mr>
                          </m:m>
                        </m:e>
                      </m:d>
                    </m:oMath>
                  </m:oMathPara>
                </a14:m>
                <a:endParaRPr lang="zh-HK" altLang="en-US" sz="2200" dirty="0"/>
              </a:p>
            </p:txBody>
          </p:sp>
        </mc:Choice>
        <mc:Fallback>
          <p:sp>
            <p:nvSpPr>
              <p:cNvPr id="34" name="TextBox 33">
                <a:extLst>
                  <a:ext uri="{FF2B5EF4-FFF2-40B4-BE49-F238E27FC236}">
                    <a16:creationId xmlns:a16="http://schemas.microsoft.com/office/drawing/2014/main" id="{79723B9B-2B35-4A7E-9B7C-73CE4AB6D016}"/>
                  </a:ext>
                </a:extLst>
              </p:cNvPr>
              <p:cNvSpPr txBox="1">
                <a:spLocks noRot="1" noChangeAspect="1" noMove="1" noResize="1" noEditPoints="1" noAdjustHandles="1" noChangeArrowheads="1" noChangeShapeType="1" noTextEdit="1"/>
              </p:cNvSpPr>
              <p:nvPr/>
            </p:nvSpPr>
            <p:spPr>
              <a:xfrm>
                <a:off x="1221816" y="4779840"/>
                <a:ext cx="4342022" cy="1080873"/>
              </a:xfrm>
              <a:prstGeom prst="rect">
                <a:avLst/>
              </a:prstGeom>
              <a:blipFill>
                <a:blip r:embed="rId4"/>
                <a:stretch>
                  <a:fillRect/>
                </a:stretch>
              </a:blipFill>
            </p:spPr>
            <p:txBody>
              <a:bodyPr/>
              <a:lstStyle/>
              <a:p>
                <a:r>
                  <a:rPr lang="zh-HK" altLang="en-US">
                    <a:noFill/>
                  </a:rPr>
                  <a:t> </a:t>
                </a:r>
              </a:p>
            </p:txBody>
          </p:sp>
        </mc:Fallback>
      </mc:AlternateContent>
      <p:sp>
        <p:nvSpPr>
          <p:cNvPr id="35" name="TextBox 34">
            <a:extLst>
              <a:ext uri="{FF2B5EF4-FFF2-40B4-BE49-F238E27FC236}">
                <a16:creationId xmlns:a16="http://schemas.microsoft.com/office/drawing/2014/main" id="{3DAC3118-9BE0-4F42-A9E2-0D067485659B}"/>
              </a:ext>
            </a:extLst>
          </p:cNvPr>
          <p:cNvSpPr txBox="1"/>
          <p:nvPr/>
        </p:nvSpPr>
        <p:spPr>
          <a:xfrm>
            <a:off x="3868954" y="4458344"/>
            <a:ext cx="1926553"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Euclidean distance</a:t>
            </a:r>
            <a:endParaRPr lang="zh-HK" altLang="en-US" dirty="0">
              <a:latin typeface="Times New Roman" panose="02020603050405020304" pitchFamily="18" charset="0"/>
              <a:cs typeface="Times New Roman" panose="02020603050405020304" pitchFamily="18" charset="0"/>
            </a:endParaRPr>
          </a:p>
        </p:txBody>
      </p:sp>
      <p:sp>
        <p:nvSpPr>
          <p:cNvPr id="36" name="Right Brace 35">
            <a:extLst>
              <a:ext uri="{FF2B5EF4-FFF2-40B4-BE49-F238E27FC236}">
                <a16:creationId xmlns:a16="http://schemas.microsoft.com/office/drawing/2014/main" id="{651BD7C2-8A7A-4B05-98DF-9CE0CC251D5E}"/>
              </a:ext>
            </a:extLst>
          </p:cNvPr>
          <p:cNvSpPr/>
          <p:nvPr/>
        </p:nvSpPr>
        <p:spPr>
          <a:xfrm rot="16200000">
            <a:off x="4727669" y="4376016"/>
            <a:ext cx="151449" cy="10821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37" name="TextBox 36">
            <a:extLst>
              <a:ext uri="{FF2B5EF4-FFF2-40B4-BE49-F238E27FC236}">
                <a16:creationId xmlns:a16="http://schemas.microsoft.com/office/drawing/2014/main" id="{56B7924B-B1E7-48CA-8608-9E55DD1F77AB}"/>
              </a:ext>
            </a:extLst>
          </p:cNvPr>
          <p:cNvSpPr txBox="1"/>
          <p:nvPr/>
        </p:nvSpPr>
        <p:spPr>
          <a:xfrm>
            <a:off x="1089757" y="5626662"/>
            <a:ext cx="82586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dataset</a:t>
            </a:r>
            <a:endParaRPr lang="zh-HK" altLang="en-US" dirty="0">
              <a:latin typeface="Times New Roman" panose="02020603050405020304" pitchFamily="18" charset="0"/>
              <a:cs typeface="Times New Roman" panose="02020603050405020304" pitchFamily="18" charset="0"/>
            </a:endParaRPr>
          </a:p>
        </p:txBody>
      </p:sp>
      <p:sp>
        <p:nvSpPr>
          <p:cNvPr id="38" name="Right Brace 37">
            <a:extLst>
              <a:ext uri="{FF2B5EF4-FFF2-40B4-BE49-F238E27FC236}">
                <a16:creationId xmlns:a16="http://schemas.microsoft.com/office/drawing/2014/main" id="{EA25B74E-DA1C-4A6D-BC77-187FA7E6C3C9}"/>
              </a:ext>
            </a:extLst>
          </p:cNvPr>
          <p:cNvSpPr/>
          <p:nvPr/>
        </p:nvSpPr>
        <p:spPr>
          <a:xfrm rot="5400000">
            <a:off x="1434855" y="5491061"/>
            <a:ext cx="166771" cy="20171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39" name="Right Brace 38">
            <a:extLst>
              <a:ext uri="{FF2B5EF4-FFF2-40B4-BE49-F238E27FC236}">
                <a16:creationId xmlns:a16="http://schemas.microsoft.com/office/drawing/2014/main" id="{1100D03A-157F-4FC3-87EF-2F70BBFBF46D}"/>
              </a:ext>
            </a:extLst>
          </p:cNvPr>
          <p:cNvSpPr/>
          <p:nvPr/>
        </p:nvSpPr>
        <p:spPr>
          <a:xfrm rot="16200000">
            <a:off x="1693914" y="4802342"/>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0" name="TextBox 39">
            <a:extLst>
              <a:ext uri="{FF2B5EF4-FFF2-40B4-BE49-F238E27FC236}">
                <a16:creationId xmlns:a16="http://schemas.microsoft.com/office/drawing/2014/main" id="{719E61C0-4FF0-4122-B81F-C68B01B11350}"/>
              </a:ext>
            </a:extLst>
          </p:cNvPr>
          <p:cNvSpPr txBox="1"/>
          <p:nvPr/>
        </p:nvSpPr>
        <p:spPr>
          <a:xfrm>
            <a:off x="1339028" y="4467994"/>
            <a:ext cx="98616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2D pixel</a:t>
            </a:r>
            <a:endParaRPr lang="zh-HK" altLang="en-US" dirty="0">
              <a:latin typeface="Times New Roman" panose="02020603050405020304" pitchFamily="18" charset="0"/>
              <a:cs typeface="Times New Roman" panose="02020603050405020304" pitchFamily="18" charset="0"/>
            </a:endParaRPr>
          </a:p>
        </p:txBody>
      </p:sp>
      <p:sp>
        <p:nvSpPr>
          <p:cNvPr id="41" name="Right Brace 40">
            <a:extLst>
              <a:ext uri="{FF2B5EF4-FFF2-40B4-BE49-F238E27FC236}">
                <a16:creationId xmlns:a16="http://schemas.microsoft.com/office/drawing/2014/main" id="{C588E45F-9C51-466C-BD49-AAB94ECF56C4}"/>
              </a:ext>
            </a:extLst>
          </p:cNvPr>
          <p:cNvSpPr/>
          <p:nvPr/>
        </p:nvSpPr>
        <p:spPr>
          <a:xfrm rot="16200000">
            <a:off x="2828097" y="4789159"/>
            <a:ext cx="172494"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2" name="TextBox 41">
            <a:extLst>
              <a:ext uri="{FF2B5EF4-FFF2-40B4-BE49-F238E27FC236}">
                <a16:creationId xmlns:a16="http://schemas.microsoft.com/office/drawing/2014/main" id="{DF7DD3A1-017F-4FD1-A63E-45AE83A2EB60}"/>
              </a:ext>
            </a:extLst>
          </p:cNvPr>
          <p:cNvSpPr txBox="1"/>
          <p:nvPr/>
        </p:nvSpPr>
        <p:spPr>
          <a:xfrm>
            <a:off x="2380450" y="4458344"/>
            <a:ext cx="1107996"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weighting</a:t>
            </a:r>
            <a:endParaRPr lang="zh-HK" altLang="en-US" dirty="0">
              <a:latin typeface="Times New Roman" panose="02020603050405020304" pitchFamily="18" charset="0"/>
              <a:cs typeface="Times New Roman" panose="02020603050405020304" pitchFamily="18" charset="0"/>
            </a:endParaRPr>
          </a:p>
        </p:txBody>
      </p:sp>
      <p:sp>
        <p:nvSpPr>
          <p:cNvPr id="43" name="Right Brace 42">
            <a:extLst>
              <a:ext uri="{FF2B5EF4-FFF2-40B4-BE49-F238E27FC236}">
                <a16:creationId xmlns:a16="http://schemas.microsoft.com/office/drawing/2014/main" id="{002B7EB0-37B5-411C-A21D-AA11A25F5151}"/>
              </a:ext>
            </a:extLst>
          </p:cNvPr>
          <p:cNvSpPr/>
          <p:nvPr/>
        </p:nvSpPr>
        <p:spPr>
          <a:xfrm rot="5400000">
            <a:off x="3884881" y="5813089"/>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4" name="TextBox 43">
            <a:extLst>
              <a:ext uri="{FF2B5EF4-FFF2-40B4-BE49-F238E27FC236}">
                <a16:creationId xmlns:a16="http://schemas.microsoft.com/office/drawing/2014/main" id="{995D585B-F5E2-4241-AAD0-54A07EFC455C}"/>
              </a:ext>
            </a:extLst>
          </p:cNvPr>
          <p:cNvSpPr txBox="1"/>
          <p:nvPr/>
        </p:nvSpPr>
        <p:spPr>
          <a:xfrm>
            <a:off x="3415421" y="5987018"/>
            <a:ext cx="1159292"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bandwidth</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F234A3DD-0BDC-44B0-888F-EEC8DACF5DB4}"/>
                  </a:ext>
                </a:extLst>
              </p:cNvPr>
              <p:cNvSpPr txBox="1"/>
              <p:nvPr/>
            </p:nvSpPr>
            <p:spPr>
              <a:xfrm>
                <a:off x="5517158" y="4988224"/>
                <a:ext cx="2225802"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If </a:t>
                </a:r>
                <a14:m>
                  <m:oMath xmlns:m="http://schemas.openxmlformats.org/officeDocument/2006/math">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𝐩</m:t>
                        </m:r>
                      </m:e>
                    </m:d>
                    <m: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𝑏</m:t>
                    </m:r>
                  </m:oMath>
                </a14:m>
                <a:r>
                  <a:rPr lang="en-US" altLang="zh-HK" sz="2200" dirty="0">
                    <a:latin typeface="Times New Roman" panose="02020603050405020304" pitchFamily="18" charset="0"/>
                    <a:cs typeface="Times New Roman" panose="02020603050405020304" pitchFamily="18" charset="0"/>
                  </a:rPr>
                  <a:t> </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F234A3DD-0BDC-44B0-888F-EEC8DACF5DB4}"/>
                  </a:ext>
                </a:extLst>
              </p:cNvPr>
              <p:cNvSpPr txBox="1">
                <a:spLocks noRot="1" noChangeAspect="1" noMove="1" noResize="1" noEditPoints="1" noAdjustHandles="1" noChangeArrowheads="1" noChangeShapeType="1" noTextEdit="1"/>
              </p:cNvSpPr>
              <p:nvPr/>
            </p:nvSpPr>
            <p:spPr>
              <a:xfrm>
                <a:off x="5517158" y="4988224"/>
                <a:ext cx="2225802" cy="430887"/>
              </a:xfrm>
              <a:prstGeom prst="rect">
                <a:avLst/>
              </a:prstGeom>
              <a:blipFill>
                <a:blip r:embed="rId5"/>
                <a:stretch>
                  <a:fillRect l="-3562" t="-8451" b="-28169"/>
                </a:stretch>
              </a:blipFill>
            </p:spPr>
            <p:txBody>
              <a:bodyPr/>
              <a:lstStyle/>
              <a:p>
                <a:r>
                  <a:rPr lang="zh-HK" altLang="en-US">
                    <a:noFill/>
                  </a:rPr>
                  <a:t> </a:t>
                </a:r>
              </a:p>
            </p:txBody>
          </p:sp>
        </mc:Fallback>
      </mc:AlternateContent>
      <p:sp>
        <p:nvSpPr>
          <p:cNvPr id="19" name="文字方塊 18">
            <a:extLst>
              <a:ext uri="{FF2B5EF4-FFF2-40B4-BE49-F238E27FC236}">
                <a16:creationId xmlns:a16="http://schemas.microsoft.com/office/drawing/2014/main" id="{ACBCFFA1-2E39-4C74-802C-58606401B76C}"/>
              </a:ext>
            </a:extLst>
          </p:cNvPr>
          <p:cNvSpPr txBox="1"/>
          <p:nvPr/>
        </p:nvSpPr>
        <p:spPr>
          <a:xfrm>
            <a:off x="5517158" y="5459861"/>
            <a:ext cx="1343638"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Otherwise</a:t>
            </a:r>
            <a:endParaRPr lang="zh-HK"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84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33D974-1D71-4EDE-AE01-98FBFBDB3338}"/>
              </a:ext>
            </a:extLst>
          </p:cNvPr>
          <p:cNvSpPr>
            <a:spLocks noGrp="1"/>
          </p:cNvSpPr>
          <p:nvPr>
            <p:ph type="title"/>
          </p:nvPr>
        </p:nvSpPr>
        <p:spPr>
          <a:xfrm>
            <a:off x="835287" y="225249"/>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KDV is Slow!</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91B8396-203C-49B7-B747-A9C538C22BF4}"/>
                  </a:ext>
                </a:extLst>
              </p:cNvPr>
              <p:cNvSpPr>
                <a:spLocks noGrp="1"/>
              </p:cNvSpPr>
              <p:nvPr>
                <p:ph idx="1"/>
              </p:nvPr>
            </p:nvSpPr>
            <p:spPr>
              <a:xfrm>
                <a:off x="653101" y="1745581"/>
                <a:ext cx="10515600" cy="4351338"/>
              </a:xfrm>
            </p:spPr>
            <p:txBody>
              <a:bodyPr/>
              <a:lstStyle/>
              <a:p>
                <a:r>
                  <a:rPr lang="en-US" altLang="zh-HK" dirty="0">
                    <a:latin typeface="Times New Roman" panose="02020603050405020304" pitchFamily="18" charset="0"/>
                    <a:cs typeface="Times New Roman" panose="02020603050405020304" pitchFamily="18" charset="0"/>
                  </a:rPr>
                  <a:t>Time complexity: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𝑂</m:t>
                    </m:r>
                    <m:r>
                      <a:rPr lang="en-US" altLang="zh-HK" i="1" dirty="0" smtClean="0">
                        <a:latin typeface="Cambria Math" panose="02040503050406030204" pitchFamily="18" charset="0"/>
                        <a:cs typeface="Times New Roman" panose="02020603050405020304" pitchFamily="18" charset="0"/>
                      </a:rPr>
                      <m:t>(</m:t>
                    </m:r>
                    <m:r>
                      <a:rPr lang="en-US" altLang="zh-HK" i="1" dirty="0" err="1" smtClean="0">
                        <a:latin typeface="Cambria Math" panose="02040503050406030204" pitchFamily="18" charset="0"/>
                        <a:cs typeface="Times New Roman" panose="02020603050405020304" pitchFamily="18" charset="0"/>
                      </a:rPr>
                      <m:t>𝑋𝑌𝑛</m:t>
                    </m:r>
                    <m:r>
                      <a:rPr lang="en-US" altLang="zh-HK" i="1" dirty="0" smtClean="0">
                        <a:latin typeface="Cambria Math" panose="02040503050406030204" pitchFamily="18" charset="0"/>
                        <a:cs typeface="Times New Roman" panose="02020603050405020304" pitchFamily="18" charset="0"/>
                      </a:rPr>
                      <m:t>)</m:t>
                    </m:r>
                  </m:oMath>
                </a14:m>
                <a:endParaRPr lang="en-US" altLang="zh-HK" dirty="0">
                  <a:latin typeface="Times New Roman" panose="02020603050405020304" pitchFamily="18" charset="0"/>
                  <a:cs typeface="Times New Roman" panose="02020603050405020304" pitchFamily="18" charset="0"/>
                </a:endParaRPr>
              </a:p>
              <a:p>
                <a:pPr lvl="1"/>
                <a:r>
                  <a:rPr lang="en-US" altLang="zh-HK" dirty="0">
                    <a:latin typeface="Times New Roman" panose="02020603050405020304" pitchFamily="18" charset="0"/>
                    <a:cs typeface="Times New Roman" panose="02020603050405020304" pitchFamily="18" charset="0"/>
                  </a:rPr>
                  <a:t>Resolution size: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𝑋</m:t>
                    </m:r>
                    <m:r>
                      <a:rPr lang="en-US" altLang="zh-HK"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i="1" dirty="0" smtClean="0">
                        <a:latin typeface="Cambria Math" panose="02040503050406030204" pitchFamily="18" charset="0"/>
                        <a:cs typeface="Times New Roman" panose="02020603050405020304" pitchFamily="18" charset="0"/>
                      </a:rPr>
                      <m:t>𝑌</m:t>
                    </m:r>
                  </m:oMath>
                </a14:m>
                <a:endParaRPr lang="en-US" altLang="zh-HK" dirty="0">
                  <a:latin typeface="Times New Roman" panose="02020603050405020304" pitchFamily="18" charset="0"/>
                  <a:cs typeface="Times New Roman" panose="02020603050405020304" pitchFamily="18" charset="0"/>
                </a:endParaRPr>
              </a:p>
              <a:p>
                <a:pPr lvl="1"/>
                <a:r>
                  <a:rPr lang="en-US" altLang="zh-HK" dirty="0">
                    <a:latin typeface="Times New Roman" panose="02020603050405020304" pitchFamily="18" charset="0"/>
                    <a:cs typeface="Times New Roman" panose="02020603050405020304" pitchFamily="18" charset="0"/>
                  </a:rPr>
                  <a:t>Number of data points in </a:t>
                </a:r>
                <a14:m>
                  <m:oMath xmlns:m="http://schemas.openxmlformats.org/officeDocument/2006/math">
                    <m:r>
                      <a:rPr lang="en-US" altLang="zh-HK" i="1">
                        <a:latin typeface="Cambria Math" panose="02040503050406030204" pitchFamily="18" charset="0"/>
                        <a:ea typeface="Cambria Math" panose="02040503050406030204" pitchFamily="18" charset="0"/>
                      </a:rPr>
                      <m:t>𝑃</m:t>
                    </m:r>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𝑛</m:t>
                    </m:r>
                  </m:oMath>
                </a14:m>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Domain experts need to generate multiple KDVs.</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D91B8396-203C-49B7-B747-A9C538C22BF4}"/>
                  </a:ext>
                </a:extLst>
              </p:cNvPr>
              <p:cNvSpPr>
                <a:spLocks noGrp="1" noRot="1" noChangeAspect="1" noMove="1" noResize="1" noEditPoints="1" noAdjustHandles="1" noChangeArrowheads="1" noChangeShapeType="1" noTextEdit="1"/>
              </p:cNvSpPr>
              <p:nvPr>
                <p:ph idx="1"/>
              </p:nvPr>
            </p:nvSpPr>
            <p:spPr>
              <a:xfrm>
                <a:off x="653101" y="1745581"/>
                <a:ext cx="10515600" cy="4351338"/>
              </a:xfrm>
              <a:blipFill>
                <a:blip r:embed="rId2"/>
                <a:stretch>
                  <a:fillRect l="-1043" t="-2381"/>
                </a:stretch>
              </a:blipFill>
            </p:spPr>
            <p:txBody>
              <a:bodyPr/>
              <a:lstStyle/>
              <a:p>
                <a:r>
                  <a:rPr lang="zh-HK" altLang="en-US">
                    <a:noFill/>
                  </a:rPr>
                  <a:t> </a:t>
                </a:r>
              </a:p>
            </p:txBody>
          </p:sp>
        </mc:Fallback>
      </mc:AlternateContent>
      <p:pic>
        <p:nvPicPr>
          <p:cNvPr id="5" name="Picture 114">
            <a:extLst>
              <a:ext uri="{FF2B5EF4-FFF2-40B4-BE49-F238E27FC236}">
                <a16:creationId xmlns:a16="http://schemas.microsoft.com/office/drawing/2014/main" id="{2E61663F-6392-409F-A65B-AF3B2CAE77EF}"/>
              </a:ext>
            </a:extLst>
          </p:cNvPr>
          <p:cNvPicPr>
            <a:picLocks noChangeAspect="1"/>
          </p:cNvPicPr>
          <p:nvPr/>
        </p:nvPicPr>
        <p:blipFill>
          <a:blip r:embed="rId3"/>
          <a:stretch>
            <a:fillRect/>
          </a:stretch>
        </p:blipFill>
        <p:spPr>
          <a:xfrm>
            <a:off x="444605" y="4259984"/>
            <a:ext cx="1805830" cy="2375899"/>
          </a:xfrm>
          <a:prstGeom prst="rect">
            <a:avLst/>
          </a:prstGeom>
          <a:ln w="15875">
            <a:solidFill>
              <a:schemeClr val="tx1"/>
            </a:solidFill>
          </a:ln>
          <a:effectLst/>
          <a:scene3d>
            <a:camera prst="isometricLeftDown"/>
            <a:lightRig rig="threePt" dir="t"/>
          </a:scene3d>
        </p:spPr>
      </p:pic>
      <p:pic>
        <p:nvPicPr>
          <p:cNvPr id="6" name="Picture 115">
            <a:extLst>
              <a:ext uri="{FF2B5EF4-FFF2-40B4-BE49-F238E27FC236}">
                <a16:creationId xmlns:a16="http://schemas.microsoft.com/office/drawing/2014/main" id="{DA6C7468-1ECE-453D-B930-8CD5BEB6BEE4}"/>
              </a:ext>
            </a:extLst>
          </p:cNvPr>
          <p:cNvPicPr>
            <a:picLocks noChangeAspect="1"/>
          </p:cNvPicPr>
          <p:nvPr/>
        </p:nvPicPr>
        <p:blipFill>
          <a:blip r:embed="rId4"/>
          <a:stretch>
            <a:fillRect/>
          </a:stretch>
        </p:blipFill>
        <p:spPr>
          <a:xfrm>
            <a:off x="2725977" y="4265517"/>
            <a:ext cx="1797483" cy="2375899"/>
          </a:xfrm>
          <a:prstGeom prst="rect">
            <a:avLst/>
          </a:prstGeom>
          <a:ln w="15875">
            <a:solidFill>
              <a:schemeClr val="tx1"/>
            </a:solidFill>
          </a:ln>
          <a:scene3d>
            <a:camera prst="isometricLeftDown"/>
            <a:lightRig rig="threePt" dir="t"/>
          </a:scene3d>
        </p:spPr>
      </p:pic>
      <p:pic>
        <p:nvPicPr>
          <p:cNvPr id="7" name="Picture 116">
            <a:extLst>
              <a:ext uri="{FF2B5EF4-FFF2-40B4-BE49-F238E27FC236}">
                <a16:creationId xmlns:a16="http://schemas.microsoft.com/office/drawing/2014/main" id="{24962291-1F26-4F49-BA41-C52B76D23B90}"/>
              </a:ext>
            </a:extLst>
          </p:cNvPr>
          <p:cNvPicPr>
            <a:picLocks noChangeAspect="1"/>
          </p:cNvPicPr>
          <p:nvPr/>
        </p:nvPicPr>
        <p:blipFill>
          <a:blip r:embed="rId5"/>
          <a:stretch>
            <a:fillRect/>
          </a:stretch>
        </p:blipFill>
        <p:spPr>
          <a:xfrm>
            <a:off x="4800405" y="4265518"/>
            <a:ext cx="1797483" cy="2375899"/>
          </a:xfrm>
          <a:prstGeom prst="rect">
            <a:avLst/>
          </a:prstGeom>
          <a:ln w="15875">
            <a:solidFill>
              <a:schemeClr val="tx1"/>
            </a:solidFill>
          </a:ln>
          <a:scene3d>
            <a:camera prst="isometricLeftDown"/>
            <a:lightRig rig="threePt" dir="t"/>
          </a:scene3d>
        </p:spPr>
      </p:pic>
      <p:pic>
        <p:nvPicPr>
          <p:cNvPr id="8" name="Picture 117">
            <a:extLst>
              <a:ext uri="{FF2B5EF4-FFF2-40B4-BE49-F238E27FC236}">
                <a16:creationId xmlns:a16="http://schemas.microsoft.com/office/drawing/2014/main" id="{D5F7EC03-F04D-4A84-B413-F6140F19C06F}"/>
              </a:ext>
            </a:extLst>
          </p:cNvPr>
          <p:cNvPicPr>
            <a:picLocks noChangeAspect="1"/>
          </p:cNvPicPr>
          <p:nvPr/>
        </p:nvPicPr>
        <p:blipFill>
          <a:blip r:embed="rId6"/>
          <a:stretch>
            <a:fillRect/>
          </a:stretch>
        </p:blipFill>
        <p:spPr>
          <a:xfrm>
            <a:off x="6827308" y="4265518"/>
            <a:ext cx="1797483" cy="2375899"/>
          </a:xfrm>
          <a:prstGeom prst="rect">
            <a:avLst/>
          </a:prstGeom>
          <a:ln w="15875">
            <a:solidFill>
              <a:schemeClr val="tx1"/>
            </a:solidFill>
          </a:ln>
          <a:scene3d>
            <a:camera prst="isometricLeftDown"/>
            <a:lightRig rig="threePt" dir="t"/>
          </a:scene3d>
        </p:spPr>
      </p:pic>
      <p:pic>
        <p:nvPicPr>
          <p:cNvPr id="9" name="Graphic 118" descr="Chevron arrows">
            <a:extLst>
              <a:ext uri="{FF2B5EF4-FFF2-40B4-BE49-F238E27FC236}">
                <a16:creationId xmlns:a16="http://schemas.microsoft.com/office/drawing/2014/main" id="{FE9965AE-8E12-426B-97AA-01A2FBF41E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78446" y="5161309"/>
            <a:ext cx="559052" cy="559052"/>
          </a:xfrm>
          <a:prstGeom prst="rect">
            <a:avLst/>
          </a:prstGeom>
        </p:spPr>
      </p:pic>
      <p:pic>
        <p:nvPicPr>
          <p:cNvPr id="10" name="Graphic 119" descr="Raised hand">
            <a:extLst>
              <a:ext uri="{FF2B5EF4-FFF2-40B4-BE49-F238E27FC236}">
                <a16:creationId xmlns:a16="http://schemas.microsoft.com/office/drawing/2014/main" id="{DD731AD6-2797-480A-9423-1755C0C0FE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6177" y="5078590"/>
            <a:ext cx="559051" cy="559051"/>
          </a:xfrm>
          <a:prstGeom prst="rect">
            <a:avLst/>
          </a:prstGeom>
        </p:spPr>
      </p:pic>
      <p:pic>
        <p:nvPicPr>
          <p:cNvPr id="11" name="Graphic 120" descr="Magnifying glass">
            <a:extLst>
              <a:ext uri="{FF2B5EF4-FFF2-40B4-BE49-F238E27FC236}">
                <a16:creationId xmlns:a16="http://schemas.microsoft.com/office/drawing/2014/main" id="{68ECEBB7-F5F5-4741-A4E1-381F2B0714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31603" y="5013740"/>
            <a:ext cx="629853" cy="629853"/>
          </a:xfrm>
          <a:prstGeom prst="rect">
            <a:avLst/>
          </a:prstGeom>
        </p:spPr>
      </p:pic>
      <p:sp>
        <p:nvSpPr>
          <p:cNvPr id="12" name="TextBox 121">
            <a:extLst>
              <a:ext uri="{FF2B5EF4-FFF2-40B4-BE49-F238E27FC236}">
                <a16:creationId xmlns:a16="http://schemas.microsoft.com/office/drawing/2014/main" id="{AB1DDF31-B85C-4D35-925F-DC49E3A9ACC3}"/>
              </a:ext>
            </a:extLst>
          </p:cNvPr>
          <p:cNvSpPr txBox="1"/>
          <p:nvPr/>
        </p:nvSpPr>
        <p:spPr>
          <a:xfrm>
            <a:off x="2214549" y="5084136"/>
            <a:ext cx="338554"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B</a:t>
            </a:r>
            <a:endParaRPr lang="zh-HK" altLang="en-US" b="1" dirty="0">
              <a:latin typeface="Times New Roman" panose="02020603050405020304" pitchFamily="18" charset="0"/>
              <a:cs typeface="Times New Roman" panose="02020603050405020304" pitchFamily="18" charset="0"/>
            </a:endParaRPr>
          </a:p>
        </p:txBody>
      </p:sp>
      <p:pic>
        <p:nvPicPr>
          <p:cNvPr id="13" name="Graphic 122" descr="Zoom in">
            <a:extLst>
              <a:ext uri="{FF2B5EF4-FFF2-40B4-BE49-F238E27FC236}">
                <a16:creationId xmlns:a16="http://schemas.microsoft.com/office/drawing/2014/main" id="{B1D42B87-8CE2-4122-B8BF-5436B0B05E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25773" y="5013740"/>
            <a:ext cx="632251" cy="632251"/>
          </a:xfrm>
          <a:prstGeom prst="rect">
            <a:avLst/>
          </a:prstGeom>
        </p:spPr>
      </p:pic>
      <p:sp>
        <p:nvSpPr>
          <p:cNvPr id="14" name="TextBox 123">
            <a:extLst>
              <a:ext uri="{FF2B5EF4-FFF2-40B4-BE49-F238E27FC236}">
                <a16:creationId xmlns:a16="http://schemas.microsoft.com/office/drawing/2014/main" id="{97E028CB-AE73-4D19-A119-45FD85C2F520}"/>
              </a:ext>
            </a:extLst>
          </p:cNvPr>
          <p:cNvSpPr txBox="1"/>
          <p:nvPr/>
        </p:nvSpPr>
        <p:spPr>
          <a:xfrm>
            <a:off x="1939532" y="5554688"/>
            <a:ext cx="1136850" cy="584775"/>
          </a:xfrm>
          <a:prstGeom prst="rect">
            <a:avLst/>
          </a:prstGeom>
          <a:noFill/>
        </p:spPr>
        <p:txBody>
          <a:bodyPr wrap="none" rtlCol="0">
            <a:spAutoFit/>
          </a:bodyPr>
          <a:lstStyle/>
          <a:p>
            <a:pPr algn="ctr"/>
            <a:r>
              <a:rPr lang="en-US" altLang="zh-HK" sz="1600" dirty="0">
                <a:latin typeface="Times New Roman" panose="02020603050405020304" pitchFamily="18" charset="0"/>
                <a:cs typeface="Times New Roman" panose="02020603050405020304" pitchFamily="18" charset="0"/>
              </a:rPr>
              <a:t>Bandwidth </a:t>
            </a:r>
          </a:p>
          <a:p>
            <a:pPr algn="ctr"/>
            <a:r>
              <a:rPr lang="en-US" altLang="zh-HK" sz="1600" dirty="0">
                <a:latin typeface="Times New Roman" panose="02020603050405020304" pitchFamily="18" charset="0"/>
                <a:cs typeface="Times New Roman" panose="02020603050405020304" pitchFamily="18" charset="0"/>
              </a:rPr>
              <a:t>selection</a:t>
            </a:r>
            <a:endParaRPr lang="zh-HK" altLang="en-US" sz="1600" dirty="0">
              <a:latin typeface="Times New Roman" panose="02020603050405020304" pitchFamily="18" charset="0"/>
              <a:cs typeface="Times New Roman" panose="02020603050405020304" pitchFamily="18" charset="0"/>
            </a:endParaRPr>
          </a:p>
        </p:txBody>
      </p:sp>
      <p:sp>
        <p:nvSpPr>
          <p:cNvPr id="15" name="TextBox 124">
            <a:extLst>
              <a:ext uri="{FF2B5EF4-FFF2-40B4-BE49-F238E27FC236}">
                <a16:creationId xmlns:a16="http://schemas.microsoft.com/office/drawing/2014/main" id="{911B3A1C-D60C-470F-8011-44466EB5355F}"/>
              </a:ext>
            </a:extLst>
          </p:cNvPr>
          <p:cNvSpPr txBox="1"/>
          <p:nvPr/>
        </p:nvSpPr>
        <p:spPr>
          <a:xfrm>
            <a:off x="4216010" y="5556724"/>
            <a:ext cx="886781" cy="338554"/>
          </a:xfrm>
          <a:prstGeom prst="rect">
            <a:avLst/>
          </a:prstGeom>
          <a:noFill/>
        </p:spPr>
        <p:txBody>
          <a:bodyPr wrap="none" rtlCol="0">
            <a:spAutoFit/>
          </a:bodyPr>
          <a:lstStyle/>
          <a:p>
            <a:pPr algn="ctr"/>
            <a:r>
              <a:rPr lang="en-US" altLang="zh-HK" sz="1600" dirty="0">
                <a:latin typeface="Times New Roman" panose="02020603050405020304" pitchFamily="18" charset="0"/>
                <a:cs typeface="Times New Roman" panose="02020603050405020304" pitchFamily="18" charset="0"/>
              </a:rPr>
              <a:t>Zoom in</a:t>
            </a:r>
            <a:endParaRPr lang="zh-HK" altLang="en-US" sz="1600" dirty="0">
              <a:latin typeface="Times New Roman" panose="02020603050405020304" pitchFamily="18" charset="0"/>
              <a:cs typeface="Times New Roman" panose="02020603050405020304" pitchFamily="18" charset="0"/>
            </a:endParaRPr>
          </a:p>
        </p:txBody>
      </p:sp>
      <p:sp>
        <p:nvSpPr>
          <p:cNvPr id="16" name="TextBox 125">
            <a:extLst>
              <a:ext uri="{FF2B5EF4-FFF2-40B4-BE49-F238E27FC236}">
                <a16:creationId xmlns:a16="http://schemas.microsoft.com/office/drawing/2014/main" id="{3F556FA6-D7B1-4C65-8F62-78700F38444F}"/>
              </a:ext>
            </a:extLst>
          </p:cNvPr>
          <p:cNvSpPr txBox="1"/>
          <p:nvPr/>
        </p:nvSpPr>
        <p:spPr>
          <a:xfrm>
            <a:off x="6298063" y="5556724"/>
            <a:ext cx="857927" cy="338554"/>
          </a:xfrm>
          <a:prstGeom prst="rect">
            <a:avLst/>
          </a:prstGeom>
          <a:noFill/>
        </p:spPr>
        <p:txBody>
          <a:bodyPr wrap="none" rtlCol="0">
            <a:spAutoFit/>
          </a:bodyPr>
          <a:lstStyle/>
          <a:p>
            <a:pPr algn="ctr"/>
            <a:r>
              <a:rPr lang="en-US" altLang="zh-HK" sz="1600" dirty="0">
                <a:latin typeface="Times New Roman" panose="02020603050405020304" pitchFamily="18" charset="0"/>
                <a:cs typeface="Times New Roman" panose="02020603050405020304" pitchFamily="18" charset="0"/>
              </a:rPr>
              <a:t>Panning</a:t>
            </a:r>
            <a:endParaRPr lang="zh-HK" altLang="en-US" sz="1600" dirty="0">
              <a:latin typeface="Times New Roman" panose="02020603050405020304" pitchFamily="18" charset="0"/>
              <a:cs typeface="Times New Roman" panose="02020603050405020304" pitchFamily="18" charset="0"/>
            </a:endParaRPr>
          </a:p>
        </p:txBody>
      </p:sp>
      <p:pic>
        <p:nvPicPr>
          <p:cNvPr id="17" name="Picture 126">
            <a:extLst>
              <a:ext uri="{FF2B5EF4-FFF2-40B4-BE49-F238E27FC236}">
                <a16:creationId xmlns:a16="http://schemas.microsoft.com/office/drawing/2014/main" id="{8157DB7F-533B-4237-836E-9C70505374FF}"/>
              </a:ext>
            </a:extLst>
          </p:cNvPr>
          <p:cNvPicPr>
            <a:picLocks noChangeAspect="1"/>
          </p:cNvPicPr>
          <p:nvPr/>
        </p:nvPicPr>
        <p:blipFill>
          <a:blip r:embed="rId15"/>
          <a:stretch>
            <a:fillRect/>
          </a:stretch>
        </p:blipFill>
        <p:spPr>
          <a:xfrm>
            <a:off x="9018199" y="4265517"/>
            <a:ext cx="1797482" cy="2375899"/>
          </a:xfrm>
          <a:prstGeom prst="rect">
            <a:avLst/>
          </a:prstGeom>
          <a:ln w="15875">
            <a:solidFill>
              <a:schemeClr val="tx1"/>
            </a:solidFill>
          </a:ln>
          <a:scene3d>
            <a:camera prst="isometricLeftDown"/>
            <a:lightRig rig="threePt" dir="t"/>
          </a:scene3d>
        </p:spPr>
      </p:pic>
      <p:pic>
        <p:nvPicPr>
          <p:cNvPr id="18" name="Graphic 127" descr="Zoom out">
            <a:extLst>
              <a:ext uri="{FF2B5EF4-FFF2-40B4-BE49-F238E27FC236}">
                <a16:creationId xmlns:a16="http://schemas.microsoft.com/office/drawing/2014/main" id="{AA928899-8C90-459B-BE58-18BECD8534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96626" y="5037182"/>
            <a:ext cx="641865" cy="641865"/>
          </a:xfrm>
          <a:prstGeom prst="rect">
            <a:avLst/>
          </a:prstGeom>
        </p:spPr>
      </p:pic>
      <p:sp>
        <p:nvSpPr>
          <p:cNvPr id="19" name="TextBox 128">
            <a:extLst>
              <a:ext uri="{FF2B5EF4-FFF2-40B4-BE49-F238E27FC236}">
                <a16:creationId xmlns:a16="http://schemas.microsoft.com/office/drawing/2014/main" id="{0D51E1CA-D1A5-4F25-BAA7-E739ECD0DF89}"/>
              </a:ext>
            </a:extLst>
          </p:cNvPr>
          <p:cNvSpPr txBox="1"/>
          <p:nvPr/>
        </p:nvSpPr>
        <p:spPr>
          <a:xfrm>
            <a:off x="8349326" y="5563596"/>
            <a:ext cx="989374" cy="338554"/>
          </a:xfrm>
          <a:prstGeom prst="rect">
            <a:avLst/>
          </a:prstGeom>
          <a:noFill/>
        </p:spPr>
        <p:txBody>
          <a:bodyPr wrap="none" rtlCol="0">
            <a:spAutoFit/>
          </a:bodyPr>
          <a:lstStyle/>
          <a:p>
            <a:pPr algn="ctr"/>
            <a:r>
              <a:rPr lang="en-US" altLang="zh-HK" sz="1600" dirty="0">
                <a:latin typeface="Times New Roman" panose="02020603050405020304" pitchFamily="18" charset="0"/>
                <a:cs typeface="Times New Roman" panose="02020603050405020304" pitchFamily="18" charset="0"/>
              </a:rPr>
              <a:t>Zoom out</a:t>
            </a:r>
            <a:endParaRPr lang="zh-HK" altLang="en-US" sz="1600" dirty="0">
              <a:latin typeface="Times New Roman" panose="02020603050405020304" pitchFamily="18" charset="0"/>
              <a:cs typeface="Times New Roman" panose="02020603050405020304" pitchFamily="18" charset="0"/>
            </a:endParaRPr>
          </a:p>
        </p:txBody>
      </p:sp>
      <p:sp>
        <p:nvSpPr>
          <p:cNvPr id="20" name="TextBox 129">
            <a:extLst>
              <a:ext uri="{FF2B5EF4-FFF2-40B4-BE49-F238E27FC236}">
                <a16:creationId xmlns:a16="http://schemas.microsoft.com/office/drawing/2014/main" id="{3CC8155E-2503-45C3-B1BA-8ECE770683F3}"/>
              </a:ext>
            </a:extLst>
          </p:cNvPr>
          <p:cNvSpPr txBox="1"/>
          <p:nvPr/>
        </p:nvSpPr>
        <p:spPr>
          <a:xfrm>
            <a:off x="10518412" y="5602890"/>
            <a:ext cx="1715533" cy="830997"/>
          </a:xfrm>
          <a:prstGeom prst="rect">
            <a:avLst/>
          </a:prstGeom>
          <a:noFill/>
        </p:spPr>
        <p:txBody>
          <a:bodyPr wrap="none" rtlCol="0">
            <a:spAutoFit/>
          </a:bodyPr>
          <a:lstStyle/>
          <a:p>
            <a:pPr algn="ctr"/>
            <a:r>
              <a:rPr lang="en-US" altLang="zh-HK" sz="1600" dirty="0">
                <a:latin typeface="Times New Roman" panose="02020603050405020304" pitchFamily="18" charset="0"/>
                <a:cs typeface="Times New Roman" panose="02020603050405020304" pitchFamily="18" charset="0"/>
              </a:rPr>
              <a:t>Many exploratory </a:t>
            </a:r>
          </a:p>
          <a:p>
            <a:pPr algn="ctr"/>
            <a:r>
              <a:rPr lang="en-US" altLang="zh-HK" sz="1600" dirty="0">
                <a:latin typeface="Times New Roman" panose="02020603050405020304" pitchFamily="18" charset="0"/>
                <a:cs typeface="Times New Roman" panose="02020603050405020304" pitchFamily="18" charset="0"/>
              </a:rPr>
              <a:t>operations</a:t>
            </a:r>
          </a:p>
          <a:p>
            <a:pPr algn="ctr"/>
            <a:r>
              <a:rPr lang="en-US" altLang="zh-HK" sz="1600" dirty="0">
                <a:latin typeface="Times New Roman" panose="02020603050405020304" pitchFamily="18" charset="0"/>
                <a:cs typeface="Times New Roman" panose="02020603050405020304" pitchFamily="18" charset="0"/>
              </a:rPr>
              <a:t>(e.g</a:t>
            </a:r>
            <a:r>
              <a:rPr lang="en-US" altLang="zh-HK" sz="1600">
                <a:latin typeface="Times New Roman" panose="02020603050405020304" pitchFamily="18" charset="0"/>
                <a:cs typeface="Times New Roman" panose="02020603050405020304" pitchFamily="18" charset="0"/>
              </a:rPr>
              <a:t>., filtering)</a:t>
            </a:r>
            <a:endParaRPr lang="zh-HK"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2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EA6BCB-56B7-426C-A0D8-A48843878159}"/>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KDV is Slow!</a:t>
            </a:r>
            <a:endParaRPr lang="zh-HK" altLang="en-US" dirty="0"/>
          </a:p>
        </p:txBody>
      </p:sp>
      <p:sp>
        <p:nvSpPr>
          <p:cNvPr id="3" name="內容版面配置區 2">
            <a:extLst>
              <a:ext uri="{FF2B5EF4-FFF2-40B4-BE49-F238E27FC236}">
                <a16:creationId xmlns:a16="http://schemas.microsoft.com/office/drawing/2014/main" id="{2A6E4614-FFF0-4F45-B5B5-2CBCE29DA8B5}"/>
              </a:ext>
            </a:extLst>
          </p:cNvPr>
          <p:cNvSpPr>
            <a:spLocks noGrp="1"/>
          </p:cNvSpPr>
          <p:nvPr>
            <p:ph idx="1"/>
          </p:nvPr>
        </p:nvSpPr>
        <p:spPr/>
        <p:txBody>
          <a:bodyPr/>
          <a:lstStyle/>
          <a:p>
            <a:r>
              <a:rPr lang="en-US" altLang="zh-HK" dirty="0">
                <a:latin typeface="Times New Roman" panose="02020603050405020304" pitchFamily="18" charset="0"/>
                <a:cs typeface="Times New Roman" panose="02020603050405020304" pitchFamily="18" charset="0"/>
              </a:rPr>
              <a:t>Complaints:</a:t>
            </a:r>
          </a:p>
          <a:p>
            <a:pPr lvl="1"/>
            <a:r>
              <a:rPr lang="en-US" altLang="zh-HK" dirty="0">
                <a:latin typeface="Times New Roman" panose="02020603050405020304" pitchFamily="18" charset="0"/>
                <a:cs typeface="Times New Roman" panose="02020603050405020304" pitchFamily="18" charset="0"/>
              </a:rPr>
              <a:t>Gan et al. [1] “...the total runtime cost of density estimation is quadratic in dataset size...” </a:t>
            </a:r>
          </a:p>
          <a:p>
            <a:pPr lvl="1"/>
            <a:r>
              <a:rPr lang="en-US" altLang="zh-HK" dirty="0" err="1">
                <a:latin typeface="Times New Roman" panose="02020603050405020304" pitchFamily="18" charset="0"/>
                <a:cs typeface="Times New Roman" panose="02020603050405020304" pitchFamily="18" charset="0"/>
              </a:rPr>
              <a:t>Gramacki</a:t>
            </a:r>
            <a:r>
              <a:rPr lang="en-US" altLang="zh-HK" dirty="0">
                <a:latin typeface="Times New Roman" panose="02020603050405020304" pitchFamily="18" charset="0"/>
                <a:cs typeface="Times New Roman" panose="02020603050405020304" pitchFamily="18" charset="0"/>
              </a:rPr>
              <a:t> et al. [2] “However, many (or even most) of the practical algorithms and solutions designed in the context of KDE are very time-consuming with quadratic computational complexity being a commonplace.”</a:t>
            </a:r>
            <a:endParaRPr lang="zh-HK" altLang="en-US" dirty="0"/>
          </a:p>
        </p:txBody>
      </p:sp>
      <p:sp>
        <p:nvSpPr>
          <p:cNvPr id="4" name="矩形 3">
            <a:extLst>
              <a:ext uri="{FF2B5EF4-FFF2-40B4-BE49-F238E27FC236}">
                <a16:creationId xmlns:a16="http://schemas.microsoft.com/office/drawing/2014/main" id="{2AFA19DD-C9FB-4478-83AB-579B32F385DA}"/>
              </a:ext>
            </a:extLst>
          </p:cNvPr>
          <p:cNvSpPr/>
          <p:nvPr/>
        </p:nvSpPr>
        <p:spPr>
          <a:xfrm>
            <a:off x="0" y="6311900"/>
            <a:ext cx="11901182" cy="523220"/>
          </a:xfrm>
          <a:prstGeom prst="rect">
            <a:avLst/>
          </a:prstGeom>
        </p:spPr>
        <p:txBody>
          <a:bodyPr wrap="square">
            <a:spAutoFit/>
          </a:bodyPr>
          <a:lstStyle/>
          <a:p>
            <a:r>
              <a:rPr lang="en-US" altLang="zh-HK" sz="1400" dirty="0">
                <a:latin typeface="Times New Roman" panose="02020603050405020304" pitchFamily="18" charset="0"/>
                <a:cs typeface="Times New Roman" panose="02020603050405020304" pitchFamily="18" charset="0"/>
              </a:rPr>
              <a:t>[1] Edward Gan and Peter </a:t>
            </a:r>
            <a:r>
              <a:rPr lang="en-US" altLang="zh-HK" sz="1400" dirty="0" err="1">
                <a:latin typeface="Times New Roman" panose="02020603050405020304" pitchFamily="18" charset="0"/>
                <a:cs typeface="Times New Roman" panose="02020603050405020304" pitchFamily="18" charset="0"/>
              </a:rPr>
              <a:t>Bailis</a:t>
            </a:r>
            <a:r>
              <a:rPr lang="en-US" altLang="zh-HK" sz="1400" dirty="0">
                <a:latin typeface="Times New Roman" panose="02020603050405020304" pitchFamily="18" charset="0"/>
                <a:cs typeface="Times New Roman" panose="02020603050405020304" pitchFamily="18" charset="0"/>
              </a:rPr>
              <a:t>. Scalable Kernel Density Classification via Threshold-Based Pruning. In SIGMOD 2017. 945–959.</a:t>
            </a:r>
          </a:p>
          <a:p>
            <a:r>
              <a:rPr lang="en-US" altLang="zh-HK" sz="1400" dirty="0">
                <a:latin typeface="Times New Roman" panose="02020603050405020304" pitchFamily="18" charset="0"/>
                <a:cs typeface="Times New Roman" panose="02020603050405020304" pitchFamily="18" charset="0"/>
              </a:rPr>
              <a:t>[2] </a:t>
            </a:r>
            <a:r>
              <a:rPr lang="zh-HK" altLang="en-US" sz="1400" dirty="0">
                <a:latin typeface="Times New Roman" panose="02020603050405020304" pitchFamily="18" charset="0"/>
                <a:cs typeface="Times New Roman" panose="02020603050405020304" pitchFamily="18" charset="0"/>
              </a:rPr>
              <a:t>A. Gramacki. Nonparametric Kernel Density Estimation and Its Computational Aspects. Springer International Publishing 2017.</a:t>
            </a:r>
          </a:p>
        </p:txBody>
      </p:sp>
    </p:spTree>
    <p:extLst>
      <p:ext uri="{BB962C8B-B14F-4D97-AF65-F5344CB8AC3E}">
        <p14:creationId xmlns:p14="http://schemas.microsoft.com/office/powerpoint/2010/main" val="369499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87">
            <a:extLst>
              <a:ext uri="{FF2B5EF4-FFF2-40B4-BE49-F238E27FC236}">
                <a16:creationId xmlns:a16="http://schemas.microsoft.com/office/drawing/2014/main" id="{07F600F3-826A-4584-A7BB-7ADB10D07C74}"/>
              </a:ext>
            </a:extLst>
          </p:cNvPr>
          <p:cNvSpPr/>
          <p:nvPr/>
        </p:nvSpPr>
        <p:spPr>
          <a:xfrm>
            <a:off x="1200703" y="2185332"/>
            <a:ext cx="2172748" cy="2172748"/>
          </a:xfrm>
          <a:prstGeom prst="ellipse">
            <a:avLst/>
          </a:prstGeom>
          <a:solidFill>
            <a:srgbClr val="FFFF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7B233C36-7116-4C01-B29E-62877FB60C2B}"/>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Range-Query-based Solution</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3">
                <a:extLst>
                  <a:ext uri="{FF2B5EF4-FFF2-40B4-BE49-F238E27FC236}">
                    <a16:creationId xmlns:a16="http://schemas.microsoft.com/office/drawing/2014/main" id="{8121ACA2-FFD2-4D45-A559-8CAE2ADF79EE}"/>
                  </a:ext>
                </a:extLst>
              </p:cNvPr>
              <p:cNvSpPr txBox="1"/>
              <p:nvPr/>
            </p:nvSpPr>
            <p:spPr>
              <a:xfrm>
                <a:off x="4816273" y="2079051"/>
                <a:ext cx="4342022" cy="10808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r>
                            <a:rPr lang="en-US" altLang="zh-HK" sz="2200" b="1">
                              <a:latin typeface="Cambria Math" panose="02040503050406030204" pitchFamily="18" charset="0"/>
                              <a:ea typeface="Cambria Math" panose="02040503050406030204" pitchFamily="18" charset="0"/>
                            </a:rPr>
                            <m:t>𝐩</m:t>
                          </m:r>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r>
                        <a:rPr lang="en-US" altLang="zh-HK" sz="2200" b="0" i="1" smtClean="0">
                          <a:latin typeface="Cambria Math" panose="02040503050406030204" pitchFamily="18" charset="0"/>
                          <a:ea typeface="Cambria Math" panose="02040503050406030204" pitchFamily="18" charset="0"/>
                        </a:rPr>
                        <m:t>∙</m:t>
                      </m:r>
                      <m:d>
                        <m:dPr>
                          <m:begChr m:val="{"/>
                          <m:endChr m:val=""/>
                          <m:ctrlPr>
                            <a:rPr lang="en-US" altLang="zh-HK" sz="2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zh-HK" sz="2200" b="0" i="1" smtClean="0">
                                  <a:latin typeface="Cambria Math" panose="02040503050406030204" pitchFamily="18" charset="0"/>
                                  <a:ea typeface="Cambria Math" panose="02040503050406030204" pitchFamily="18" charset="0"/>
                                </a:rPr>
                              </m:ctrlPr>
                            </m:mPr>
                            <m:mr>
                              <m:e>
                                <m:r>
                                  <a:rPr lang="en-US" altLang="zh-HK" sz="2200" b="0" i="1" smtClean="0">
                                    <a:latin typeface="Cambria Math" panose="02040503050406030204" pitchFamily="18" charset="0"/>
                                    <a:ea typeface="Cambria Math" panose="02040503050406030204" pitchFamily="18" charset="0"/>
                                  </a:rPr>
                                  <m:t>1−</m:t>
                                </m:r>
                                <m:f>
                                  <m:fPr>
                                    <m:ctrlPr>
                                      <a:rPr lang="en-US" altLang="zh-HK" sz="2200" b="0" i="1" smtClean="0">
                                        <a:latin typeface="Cambria Math" panose="02040503050406030204" pitchFamily="18" charset="0"/>
                                        <a:ea typeface="Cambria Math" panose="02040503050406030204" pitchFamily="18" charset="0"/>
                                      </a:rPr>
                                    </m:ctrlPr>
                                  </m:fPr>
                                  <m:num>
                                    <m:r>
                                      <a:rPr lang="en-US" altLang="zh-HK" sz="2200" b="0" i="1" smtClean="0">
                                        <a:latin typeface="Cambria Math" panose="02040503050406030204" pitchFamily="18" charset="0"/>
                                        <a:ea typeface="Cambria Math" panose="02040503050406030204" pitchFamily="18" charset="0"/>
                                      </a:rPr>
                                      <m:t>1</m:t>
                                    </m:r>
                                  </m:num>
                                  <m:den>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b="0" i="1" smtClean="0">
                                            <a:latin typeface="Cambria Math" panose="02040503050406030204" pitchFamily="18" charset="0"/>
                                            <a:ea typeface="Cambria Math" panose="02040503050406030204" pitchFamily="18" charset="0"/>
                                          </a:rPr>
                                          <m:t>𝑏</m:t>
                                        </m:r>
                                      </m:e>
                                      <m:sup>
                                        <m:r>
                                          <a:rPr lang="en-US" altLang="zh-HK" sz="2200" b="0" i="1" smtClean="0">
                                            <a:latin typeface="Cambria Math" panose="02040503050406030204" pitchFamily="18" charset="0"/>
                                            <a:ea typeface="Cambria Math" panose="02040503050406030204" pitchFamily="18" charset="0"/>
                                          </a:rPr>
                                          <m:t>2</m:t>
                                        </m:r>
                                      </m:sup>
                                    </m:sSup>
                                  </m:den>
                                </m:f>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b="0" i="1" smtClean="0">
                                        <a:latin typeface="Cambria Math" panose="02040503050406030204" pitchFamily="18" charset="0"/>
                                        <a:ea typeface="Cambria Math" panose="02040503050406030204" pitchFamily="18" charset="0"/>
                                      </a:rPr>
                                      <m:t>𝑑𝑖𝑠𝑡</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𝐪</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𝐩</m:t>
                                    </m:r>
                                    <m:r>
                                      <a:rPr lang="en-US" altLang="zh-HK" sz="2200" b="0" i="1" smtClean="0">
                                        <a:latin typeface="Cambria Math" panose="02040503050406030204" pitchFamily="18" charset="0"/>
                                        <a:ea typeface="Cambria Math" panose="02040503050406030204" pitchFamily="18" charset="0"/>
                                      </a:rPr>
                                      <m:t>)</m:t>
                                    </m:r>
                                  </m:e>
                                  <m:sup>
                                    <m:r>
                                      <a:rPr lang="en-US" altLang="zh-HK" sz="2200" b="0" i="1" smtClean="0">
                                        <a:latin typeface="Cambria Math" panose="02040503050406030204" pitchFamily="18" charset="0"/>
                                        <a:ea typeface="Cambria Math" panose="02040503050406030204" pitchFamily="18" charset="0"/>
                                      </a:rPr>
                                      <m:t>2</m:t>
                                    </m:r>
                                  </m:sup>
                                </m:sSup>
                              </m:e>
                            </m:mr>
                            <m:mr>
                              <m:e>
                                <m:r>
                                  <a:rPr lang="en-US" altLang="zh-HK" sz="2200" b="0" i="1" smtClean="0">
                                    <a:latin typeface="Cambria Math" panose="02040503050406030204" pitchFamily="18" charset="0"/>
                                    <a:ea typeface="Cambria Math" panose="02040503050406030204" pitchFamily="18" charset="0"/>
                                  </a:rPr>
                                  <m:t>0</m:t>
                                </m:r>
                              </m:e>
                            </m:mr>
                          </m:m>
                        </m:e>
                      </m:d>
                    </m:oMath>
                  </m:oMathPara>
                </a14:m>
                <a:endParaRPr lang="zh-HK" altLang="en-US" sz="2200" dirty="0"/>
              </a:p>
            </p:txBody>
          </p:sp>
        </mc:Choice>
        <mc:Fallback xmlns="">
          <p:sp>
            <p:nvSpPr>
              <p:cNvPr id="4" name="TextBox 33">
                <a:extLst>
                  <a:ext uri="{FF2B5EF4-FFF2-40B4-BE49-F238E27FC236}">
                    <a16:creationId xmlns:a16="http://schemas.microsoft.com/office/drawing/2014/main" id="{8121ACA2-FFD2-4D45-A559-8CAE2ADF79EE}"/>
                  </a:ext>
                </a:extLst>
              </p:cNvPr>
              <p:cNvSpPr txBox="1">
                <a:spLocks noRot="1" noChangeAspect="1" noMove="1" noResize="1" noEditPoints="1" noAdjustHandles="1" noChangeArrowheads="1" noChangeShapeType="1" noTextEdit="1"/>
              </p:cNvSpPr>
              <p:nvPr/>
            </p:nvSpPr>
            <p:spPr>
              <a:xfrm>
                <a:off x="4816273" y="2079051"/>
                <a:ext cx="4342022" cy="1080873"/>
              </a:xfrm>
              <a:prstGeom prst="rect">
                <a:avLst/>
              </a:prstGeom>
              <a:blipFill>
                <a:blip r:embed="rId2"/>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847323A6-4F51-4BE7-B791-AF187721D916}"/>
                  </a:ext>
                </a:extLst>
              </p:cNvPr>
              <p:cNvSpPr txBox="1"/>
              <p:nvPr/>
            </p:nvSpPr>
            <p:spPr>
              <a:xfrm>
                <a:off x="9222929" y="2294466"/>
                <a:ext cx="2225802"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If </a:t>
                </a:r>
                <a14:m>
                  <m:oMath xmlns:m="http://schemas.openxmlformats.org/officeDocument/2006/math">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𝐩</m:t>
                        </m:r>
                      </m:e>
                    </m:d>
                    <m: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𝑏</m:t>
                    </m:r>
                  </m:oMath>
                </a14:m>
                <a:r>
                  <a:rPr lang="en-US" altLang="zh-HK" sz="2200" dirty="0">
                    <a:latin typeface="Times New Roman" panose="02020603050405020304" pitchFamily="18" charset="0"/>
                    <a:cs typeface="Times New Roman" panose="02020603050405020304" pitchFamily="18" charset="0"/>
                  </a:rPr>
                  <a:t> </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9" name="文字方塊 8">
                <a:extLst>
                  <a:ext uri="{FF2B5EF4-FFF2-40B4-BE49-F238E27FC236}">
                    <a16:creationId xmlns:a16="http://schemas.microsoft.com/office/drawing/2014/main" id="{847323A6-4F51-4BE7-B791-AF187721D916}"/>
                  </a:ext>
                </a:extLst>
              </p:cNvPr>
              <p:cNvSpPr txBox="1">
                <a:spLocks noRot="1" noChangeAspect="1" noMove="1" noResize="1" noEditPoints="1" noAdjustHandles="1" noChangeArrowheads="1" noChangeShapeType="1" noTextEdit="1"/>
              </p:cNvSpPr>
              <p:nvPr/>
            </p:nvSpPr>
            <p:spPr>
              <a:xfrm>
                <a:off x="9222929" y="2294466"/>
                <a:ext cx="2225802" cy="430887"/>
              </a:xfrm>
              <a:prstGeom prst="rect">
                <a:avLst/>
              </a:prstGeom>
              <a:blipFill>
                <a:blip r:embed="rId3"/>
                <a:stretch>
                  <a:fillRect l="-3562" t="-8451" b="-28169"/>
                </a:stretch>
              </a:blipFill>
            </p:spPr>
            <p:txBody>
              <a:bodyPr/>
              <a:lstStyle/>
              <a:p>
                <a:r>
                  <a:rPr lang="zh-HK" altLang="en-US">
                    <a:noFill/>
                  </a:rPr>
                  <a:t> </a:t>
                </a:r>
              </a:p>
            </p:txBody>
          </p:sp>
        </mc:Fallback>
      </mc:AlternateContent>
      <p:sp>
        <p:nvSpPr>
          <p:cNvPr id="10" name="文字方塊 9">
            <a:extLst>
              <a:ext uri="{FF2B5EF4-FFF2-40B4-BE49-F238E27FC236}">
                <a16:creationId xmlns:a16="http://schemas.microsoft.com/office/drawing/2014/main" id="{899C8146-AD20-44D9-9E9E-ADE2F69E2ECD}"/>
              </a:ext>
            </a:extLst>
          </p:cNvPr>
          <p:cNvSpPr txBox="1"/>
          <p:nvPr/>
        </p:nvSpPr>
        <p:spPr>
          <a:xfrm>
            <a:off x="9222929" y="2766103"/>
            <a:ext cx="1343638"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Otherwise</a:t>
            </a:r>
            <a:endParaRPr lang="zh-HK" altLang="en-US" sz="2200" dirty="0">
              <a:latin typeface="Times New Roman" panose="02020603050405020304" pitchFamily="18" charset="0"/>
              <a:cs typeface="Times New Roman" panose="02020603050405020304" pitchFamily="18" charset="0"/>
            </a:endParaRPr>
          </a:p>
        </p:txBody>
      </p:sp>
      <p:sp>
        <p:nvSpPr>
          <p:cNvPr id="12" name="Oval 191">
            <a:extLst>
              <a:ext uri="{FF2B5EF4-FFF2-40B4-BE49-F238E27FC236}">
                <a16:creationId xmlns:a16="http://schemas.microsoft.com/office/drawing/2014/main" id="{AA3FC09F-4604-45B6-ADA6-97522D9239B6}"/>
              </a:ext>
            </a:extLst>
          </p:cNvPr>
          <p:cNvSpPr/>
          <p:nvPr/>
        </p:nvSpPr>
        <p:spPr>
          <a:xfrm flipH="1">
            <a:off x="2457308" y="251001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Oval 192">
            <a:extLst>
              <a:ext uri="{FF2B5EF4-FFF2-40B4-BE49-F238E27FC236}">
                <a16:creationId xmlns:a16="http://schemas.microsoft.com/office/drawing/2014/main" id="{1189F5B7-43D1-4A4C-A89E-D3C2DD1CEA43}"/>
              </a:ext>
            </a:extLst>
          </p:cNvPr>
          <p:cNvSpPr/>
          <p:nvPr/>
        </p:nvSpPr>
        <p:spPr>
          <a:xfrm flipH="1">
            <a:off x="2861387" y="273024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193">
            <a:extLst>
              <a:ext uri="{FF2B5EF4-FFF2-40B4-BE49-F238E27FC236}">
                <a16:creationId xmlns:a16="http://schemas.microsoft.com/office/drawing/2014/main" id="{A6A3BA6A-1752-4605-BDCF-AD2A838AE373}"/>
              </a:ext>
            </a:extLst>
          </p:cNvPr>
          <p:cNvSpPr/>
          <p:nvPr/>
        </p:nvSpPr>
        <p:spPr>
          <a:xfrm flipH="1">
            <a:off x="2190267" y="298575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Oval 194">
            <a:extLst>
              <a:ext uri="{FF2B5EF4-FFF2-40B4-BE49-F238E27FC236}">
                <a16:creationId xmlns:a16="http://schemas.microsoft.com/office/drawing/2014/main" id="{C0AE0B9C-6E5D-48B2-89AE-06C1C5B8B264}"/>
              </a:ext>
            </a:extLst>
          </p:cNvPr>
          <p:cNvSpPr/>
          <p:nvPr/>
        </p:nvSpPr>
        <p:spPr>
          <a:xfrm flipH="1">
            <a:off x="2689977" y="364012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95">
            <a:extLst>
              <a:ext uri="{FF2B5EF4-FFF2-40B4-BE49-F238E27FC236}">
                <a16:creationId xmlns:a16="http://schemas.microsoft.com/office/drawing/2014/main" id="{8E5591DA-CBE3-4435-8AF1-FF4B8051BE87}"/>
              </a:ext>
            </a:extLst>
          </p:cNvPr>
          <p:cNvSpPr/>
          <p:nvPr/>
        </p:nvSpPr>
        <p:spPr>
          <a:xfrm flipH="1">
            <a:off x="3121852" y="364012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196">
            <a:extLst>
              <a:ext uri="{FF2B5EF4-FFF2-40B4-BE49-F238E27FC236}">
                <a16:creationId xmlns:a16="http://schemas.microsoft.com/office/drawing/2014/main" id="{9B14FF20-EDD9-4E42-BB31-CEAD2FCAF420}"/>
              </a:ext>
            </a:extLst>
          </p:cNvPr>
          <p:cNvSpPr/>
          <p:nvPr/>
        </p:nvSpPr>
        <p:spPr>
          <a:xfrm flipH="1">
            <a:off x="2287077" y="359171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97">
            <a:extLst>
              <a:ext uri="{FF2B5EF4-FFF2-40B4-BE49-F238E27FC236}">
                <a16:creationId xmlns:a16="http://schemas.microsoft.com/office/drawing/2014/main" id="{9A0EC0EC-9B5A-4750-9E86-7CA825A1CAD8}"/>
              </a:ext>
            </a:extLst>
          </p:cNvPr>
          <p:cNvSpPr/>
          <p:nvPr/>
        </p:nvSpPr>
        <p:spPr>
          <a:xfrm flipH="1">
            <a:off x="2629647" y="293734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98">
            <a:extLst>
              <a:ext uri="{FF2B5EF4-FFF2-40B4-BE49-F238E27FC236}">
                <a16:creationId xmlns:a16="http://schemas.microsoft.com/office/drawing/2014/main" id="{E484FFF9-D4C3-4051-BBC1-C6F60084D1FD}"/>
              </a:ext>
            </a:extLst>
          </p:cNvPr>
          <p:cNvSpPr/>
          <p:nvPr/>
        </p:nvSpPr>
        <p:spPr>
          <a:xfrm flipH="1">
            <a:off x="2593167" y="397158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199">
            <a:extLst>
              <a:ext uri="{FF2B5EF4-FFF2-40B4-BE49-F238E27FC236}">
                <a16:creationId xmlns:a16="http://schemas.microsoft.com/office/drawing/2014/main" id="{0818A795-F6A8-40B9-A318-56CAC241E0E0}"/>
              </a:ext>
            </a:extLst>
          </p:cNvPr>
          <p:cNvSpPr/>
          <p:nvPr/>
        </p:nvSpPr>
        <p:spPr>
          <a:xfrm flipH="1">
            <a:off x="3221467" y="332587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Oval 200">
            <a:extLst>
              <a:ext uri="{FF2B5EF4-FFF2-40B4-BE49-F238E27FC236}">
                <a16:creationId xmlns:a16="http://schemas.microsoft.com/office/drawing/2014/main" id="{01931D9E-62B9-4B47-A913-EBA21C975195}"/>
              </a:ext>
            </a:extLst>
          </p:cNvPr>
          <p:cNvSpPr/>
          <p:nvPr/>
        </p:nvSpPr>
        <p:spPr>
          <a:xfrm flipH="1">
            <a:off x="3170257" y="297057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4" name="Oval 205">
            <a:extLst>
              <a:ext uri="{FF2B5EF4-FFF2-40B4-BE49-F238E27FC236}">
                <a16:creationId xmlns:a16="http://schemas.microsoft.com/office/drawing/2014/main" id="{1BD34325-FC6F-4B7D-B09C-A2A646350F85}"/>
              </a:ext>
            </a:extLst>
          </p:cNvPr>
          <p:cNvSpPr/>
          <p:nvPr/>
        </p:nvSpPr>
        <p:spPr>
          <a:xfrm flipH="1">
            <a:off x="1701825" y="252850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Oval 206">
            <a:extLst>
              <a:ext uri="{FF2B5EF4-FFF2-40B4-BE49-F238E27FC236}">
                <a16:creationId xmlns:a16="http://schemas.microsoft.com/office/drawing/2014/main" id="{657D072C-EB79-4012-8DB2-11E78CC28FF9}"/>
              </a:ext>
            </a:extLst>
          </p:cNvPr>
          <p:cNvSpPr/>
          <p:nvPr/>
        </p:nvSpPr>
        <p:spPr>
          <a:xfrm flipH="1">
            <a:off x="1439453" y="327747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6" name="Oval 207">
            <a:extLst>
              <a:ext uri="{FF2B5EF4-FFF2-40B4-BE49-F238E27FC236}">
                <a16:creationId xmlns:a16="http://schemas.microsoft.com/office/drawing/2014/main" id="{231B446E-4ACF-4AC9-99E5-D330A2B4EEE0}"/>
              </a:ext>
            </a:extLst>
          </p:cNvPr>
          <p:cNvSpPr/>
          <p:nvPr/>
        </p:nvSpPr>
        <p:spPr>
          <a:xfrm flipH="1">
            <a:off x="1509585" y="368852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7" name="Oval 208">
            <a:extLst>
              <a:ext uri="{FF2B5EF4-FFF2-40B4-BE49-F238E27FC236}">
                <a16:creationId xmlns:a16="http://schemas.microsoft.com/office/drawing/2014/main" id="{32D3D301-6DC2-4D51-A1CA-01475751152D}"/>
              </a:ext>
            </a:extLst>
          </p:cNvPr>
          <p:cNvSpPr/>
          <p:nvPr/>
        </p:nvSpPr>
        <p:spPr>
          <a:xfrm flipH="1">
            <a:off x="1456569" y="282705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Oval 209">
            <a:extLst>
              <a:ext uri="{FF2B5EF4-FFF2-40B4-BE49-F238E27FC236}">
                <a16:creationId xmlns:a16="http://schemas.microsoft.com/office/drawing/2014/main" id="{5CA6C90C-1039-4ADA-8AC7-5CFDD7D02EFE}"/>
              </a:ext>
            </a:extLst>
          </p:cNvPr>
          <p:cNvSpPr/>
          <p:nvPr/>
        </p:nvSpPr>
        <p:spPr>
          <a:xfrm flipH="1">
            <a:off x="2638176" y="329176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Oval 210">
            <a:extLst>
              <a:ext uri="{FF2B5EF4-FFF2-40B4-BE49-F238E27FC236}">
                <a16:creationId xmlns:a16="http://schemas.microsoft.com/office/drawing/2014/main" id="{4BAC64F6-85DD-4BEE-B540-351326A3AE5A}"/>
              </a:ext>
            </a:extLst>
          </p:cNvPr>
          <p:cNvSpPr/>
          <p:nvPr/>
        </p:nvSpPr>
        <p:spPr>
          <a:xfrm flipH="1">
            <a:off x="2775752" y="246875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Oval 211">
            <a:extLst>
              <a:ext uri="{FF2B5EF4-FFF2-40B4-BE49-F238E27FC236}">
                <a16:creationId xmlns:a16="http://schemas.microsoft.com/office/drawing/2014/main" id="{1D61C9E5-8057-4CE2-B7BE-8F4A30A44A82}"/>
              </a:ext>
            </a:extLst>
          </p:cNvPr>
          <p:cNvSpPr/>
          <p:nvPr/>
        </p:nvSpPr>
        <p:spPr>
          <a:xfrm flipH="1">
            <a:off x="2229400" y="268907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1" name="Oval 212">
            <a:extLst>
              <a:ext uri="{FF2B5EF4-FFF2-40B4-BE49-F238E27FC236}">
                <a16:creationId xmlns:a16="http://schemas.microsoft.com/office/drawing/2014/main" id="{67432C33-13AF-4FF7-B551-35F5ED746C59}"/>
              </a:ext>
            </a:extLst>
          </p:cNvPr>
          <p:cNvSpPr/>
          <p:nvPr/>
        </p:nvSpPr>
        <p:spPr>
          <a:xfrm flipH="1">
            <a:off x="2031777" y="344850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2" name="Straight Connector 214">
            <a:extLst>
              <a:ext uri="{FF2B5EF4-FFF2-40B4-BE49-F238E27FC236}">
                <a16:creationId xmlns:a16="http://schemas.microsoft.com/office/drawing/2014/main" id="{1602A7B3-CFF9-4709-B6DD-49A8CDD41BB2}"/>
              </a:ext>
            </a:extLst>
          </p:cNvPr>
          <p:cNvCxnSpPr>
            <a:cxnSpLocks/>
          </p:cNvCxnSpPr>
          <p:nvPr/>
        </p:nvCxnSpPr>
        <p:spPr>
          <a:xfrm flipH="1" flipV="1">
            <a:off x="1224829" y="3018976"/>
            <a:ext cx="1052815" cy="258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Rectangle 217">
            <a:extLst>
              <a:ext uri="{FF2B5EF4-FFF2-40B4-BE49-F238E27FC236}">
                <a16:creationId xmlns:a16="http://schemas.microsoft.com/office/drawing/2014/main" id="{3D82BBF6-6176-4CE3-AD9D-BD1E182DD70D}"/>
              </a:ext>
            </a:extLst>
          </p:cNvPr>
          <p:cNvSpPr/>
          <p:nvPr/>
        </p:nvSpPr>
        <p:spPr>
          <a:xfrm>
            <a:off x="2228839" y="3217535"/>
            <a:ext cx="116476" cy="10834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4" name="TextBox 218">
            <a:extLst>
              <a:ext uri="{FF2B5EF4-FFF2-40B4-BE49-F238E27FC236}">
                <a16:creationId xmlns:a16="http://schemas.microsoft.com/office/drawing/2014/main" id="{C315996E-1520-42A8-BBD2-549A36FBA7D6}"/>
              </a:ext>
            </a:extLst>
          </p:cNvPr>
          <p:cNvSpPr txBox="1"/>
          <p:nvPr/>
        </p:nvSpPr>
        <p:spPr>
          <a:xfrm rot="823024">
            <a:off x="1602808" y="2834309"/>
            <a:ext cx="254016" cy="369332"/>
          </a:xfrm>
          <a:prstGeom prst="rect">
            <a:avLst/>
          </a:prstGeom>
          <a:noFill/>
        </p:spPr>
        <p:txBody>
          <a:bodyPr wrap="square" rtlCol="0">
            <a:spAutoFit/>
          </a:bodyPr>
          <a:lstStyle/>
          <a:p>
            <a:r>
              <a:rPr lang="en-US" altLang="zh-HK" dirty="0">
                <a:latin typeface="Times New Roman" panose="02020603050405020304" pitchFamily="18" charset="0"/>
                <a:cs typeface="Times New Roman" panose="02020603050405020304" pitchFamily="18" charset="0"/>
              </a:rPr>
              <a:t>b</a:t>
            </a:r>
            <a:endParaRPr lang="zh-HK" altLang="en-US" dirty="0">
              <a:latin typeface="Times New Roman" panose="02020603050405020304" pitchFamily="18" charset="0"/>
              <a:cs typeface="Times New Roman" panose="02020603050405020304" pitchFamily="18" charset="0"/>
            </a:endParaRPr>
          </a:p>
        </p:txBody>
      </p:sp>
      <p:sp>
        <p:nvSpPr>
          <p:cNvPr id="35" name="Oval 219">
            <a:extLst>
              <a:ext uri="{FF2B5EF4-FFF2-40B4-BE49-F238E27FC236}">
                <a16:creationId xmlns:a16="http://schemas.microsoft.com/office/drawing/2014/main" id="{CED5B6B3-21B2-456B-BE1C-4B21CCA46C1F}"/>
              </a:ext>
            </a:extLst>
          </p:cNvPr>
          <p:cNvSpPr/>
          <p:nvPr/>
        </p:nvSpPr>
        <p:spPr>
          <a:xfrm flipH="1">
            <a:off x="2127225" y="411694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Oval 221">
            <a:extLst>
              <a:ext uri="{FF2B5EF4-FFF2-40B4-BE49-F238E27FC236}">
                <a16:creationId xmlns:a16="http://schemas.microsoft.com/office/drawing/2014/main" id="{BE004168-2476-4560-A03C-CD56CAB08FC1}"/>
              </a:ext>
            </a:extLst>
          </p:cNvPr>
          <p:cNvSpPr/>
          <p:nvPr/>
        </p:nvSpPr>
        <p:spPr>
          <a:xfrm flipH="1">
            <a:off x="2909792" y="387477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Oval 222">
            <a:extLst>
              <a:ext uri="{FF2B5EF4-FFF2-40B4-BE49-F238E27FC236}">
                <a16:creationId xmlns:a16="http://schemas.microsoft.com/office/drawing/2014/main" id="{C5016299-4657-4082-B2E7-700B541619A4}"/>
              </a:ext>
            </a:extLst>
          </p:cNvPr>
          <p:cNvSpPr/>
          <p:nvPr/>
        </p:nvSpPr>
        <p:spPr>
          <a:xfrm flipH="1">
            <a:off x="2184827" y="3825230"/>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TextBox 1">
            <a:extLst>
              <a:ext uri="{FF2B5EF4-FFF2-40B4-BE49-F238E27FC236}">
                <a16:creationId xmlns:a16="http://schemas.microsoft.com/office/drawing/2014/main" id="{633FC732-DFB0-45B7-BF9F-D8299A59FB18}"/>
              </a:ext>
            </a:extLst>
          </p:cNvPr>
          <p:cNvSpPr txBox="1"/>
          <p:nvPr/>
        </p:nvSpPr>
        <p:spPr>
          <a:xfrm>
            <a:off x="2297837" y="3053355"/>
            <a:ext cx="312906"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q</a:t>
            </a:r>
            <a:endParaRPr lang="zh-HK"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9461FEB2-CCC5-4AD4-B06D-06A2A7245479}"/>
                  </a:ext>
                </a:extLst>
              </p:cNvPr>
              <p:cNvSpPr/>
              <p:nvPr/>
            </p:nvSpPr>
            <p:spPr>
              <a:xfrm>
                <a:off x="1914405" y="4363625"/>
                <a:ext cx="84215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sz="2200" b="0" i="1" smtClean="0">
                          <a:latin typeface="Cambria Math" panose="02040503050406030204" pitchFamily="18" charset="0"/>
                          <a:ea typeface="Cambria Math" panose="02040503050406030204" pitchFamily="18" charset="0"/>
                        </a:rPr>
                        <m:t>𝑅</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𝐪</m:t>
                      </m:r>
                      <m:r>
                        <a:rPr lang="en-US" altLang="zh-HK" sz="2200" b="0" i="1" smtClean="0">
                          <a:latin typeface="Cambria Math" panose="02040503050406030204" pitchFamily="18" charset="0"/>
                          <a:ea typeface="Cambria Math" panose="02040503050406030204" pitchFamily="18" charset="0"/>
                        </a:rPr>
                        <m:t>)</m:t>
                      </m:r>
                    </m:oMath>
                  </m:oMathPara>
                </a14:m>
                <a:endParaRPr lang="zh-HK" altLang="en-US" sz="2200" dirty="0"/>
              </a:p>
            </p:txBody>
          </p:sp>
        </mc:Choice>
        <mc:Fallback xmlns="">
          <p:sp>
            <p:nvSpPr>
              <p:cNvPr id="41" name="矩形 40">
                <a:extLst>
                  <a:ext uri="{FF2B5EF4-FFF2-40B4-BE49-F238E27FC236}">
                    <a16:creationId xmlns:a16="http://schemas.microsoft.com/office/drawing/2014/main" id="{9461FEB2-CCC5-4AD4-B06D-06A2A7245479}"/>
                  </a:ext>
                </a:extLst>
              </p:cNvPr>
              <p:cNvSpPr>
                <a:spLocks noRot="1" noChangeAspect="1" noMove="1" noResize="1" noEditPoints="1" noAdjustHandles="1" noChangeArrowheads="1" noChangeShapeType="1" noTextEdit="1"/>
              </p:cNvSpPr>
              <p:nvPr/>
            </p:nvSpPr>
            <p:spPr>
              <a:xfrm>
                <a:off x="1914405" y="4363625"/>
                <a:ext cx="842154" cy="430887"/>
              </a:xfrm>
              <a:prstGeom prst="rect">
                <a:avLst/>
              </a:prstGeom>
              <a:blipFill>
                <a:blip r:embed="rId4"/>
                <a:stretch>
                  <a:fillRect r="-725" b="-15493"/>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42" name="TextBox 33">
                <a:extLst>
                  <a:ext uri="{FF2B5EF4-FFF2-40B4-BE49-F238E27FC236}">
                    <a16:creationId xmlns:a16="http://schemas.microsoft.com/office/drawing/2014/main" id="{FB8C945F-257E-4057-8909-A1D825DC156A}"/>
                  </a:ext>
                </a:extLst>
              </p:cNvPr>
              <p:cNvSpPr txBox="1"/>
              <p:nvPr/>
            </p:nvSpPr>
            <p:spPr>
              <a:xfrm>
                <a:off x="4816273" y="3523196"/>
                <a:ext cx="4884863" cy="8967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r>
                            <a:rPr lang="en-US" altLang="zh-HK" sz="2200" b="1">
                              <a:latin typeface="Cambria Math" panose="02040503050406030204" pitchFamily="18" charset="0"/>
                              <a:ea typeface="Cambria Math" panose="02040503050406030204" pitchFamily="18" charset="0"/>
                            </a:rPr>
                            <m:t>𝐩</m:t>
                          </m:r>
                          <m:r>
                            <m:rPr>
                              <m:brk m:alnAt="7"/>
                            </m:rPr>
                            <a:rPr lang="en-US" altLang="zh-HK" sz="2200" b="0" i="1" smtClean="0">
                              <a:latin typeface="Cambria Math" panose="02040503050406030204" pitchFamily="18" charset="0"/>
                              <a:ea typeface="Cambria Math" panose="02040503050406030204" pitchFamily="18" charset="0"/>
                            </a:rPr>
                            <m:t>∈</m:t>
                          </m:r>
                          <m:r>
                            <a:rPr lang="en-US" altLang="zh-HK" sz="2400" b="0" i="1" smtClean="0">
                              <a:latin typeface="Cambria Math" panose="02040503050406030204" pitchFamily="18" charset="0"/>
                              <a:ea typeface="Cambria Math" panose="02040503050406030204" pitchFamily="18" charset="0"/>
                            </a:rPr>
                            <m:t>𝑅</m:t>
                          </m:r>
                          <m:r>
                            <a:rPr lang="en-US" altLang="zh-HK" sz="2400" b="0" i="1" smtClean="0">
                              <a:latin typeface="Cambria Math" panose="02040503050406030204" pitchFamily="18" charset="0"/>
                              <a:ea typeface="Cambria Math" panose="02040503050406030204" pitchFamily="18" charset="0"/>
                            </a:rPr>
                            <m:t>(</m:t>
                          </m:r>
                          <m:r>
                            <a:rPr lang="en-US" altLang="zh-HK" sz="2400" b="1" i="0" smtClean="0">
                              <a:latin typeface="Cambria Math" panose="02040503050406030204" pitchFamily="18" charset="0"/>
                              <a:ea typeface="Cambria Math" panose="02040503050406030204" pitchFamily="18" charset="0"/>
                            </a:rPr>
                            <m:t>𝐪</m:t>
                          </m:r>
                          <m:r>
                            <a:rPr lang="en-US" altLang="zh-HK" sz="2400" b="0" i="1" smtClean="0">
                              <a:latin typeface="Cambria Math" panose="02040503050406030204" pitchFamily="18" charset="0"/>
                              <a:ea typeface="Cambria Math" panose="02040503050406030204" pitchFamily="18" charset="0"/>
                            </a:rPr>
                            <m:t>)</m:t>
                          </m:r>
                        </m:sub>
                        <m:sup/>
                        <m:e>
                          <m:r>
                            <a:rPr lang="en-US" altLang="zh-HK" sz="2200" b="0" i="1" smtClean="0">
                              <a:latin typeface="Cambria Math" panose="02040503050406030204" pitchFamily="18" charset="0"/>
                              <a:ea typeface="Cambria Math" panose="02040503050406030204" pitchFamily="18" charset="0"/>
                            </a:rPr>
                            <m:t>𝑤</m:t>
                          </m:r>
                          <m:r>
                            <a:rPr lang="en-US" altLang="zh-HK" sz="2200" b="0" i="1" smtClean="0">
                              <a:latin typeface="Cambria Math" panose="02040503050406030204" pitchFamily="18" charset="0"/>
                              <a:ea typeface="Cambria Math" panose="02040503050406030204" pitchFamily="18" charset="0"/>
                            </a:rPr>
                            <m:t>∙</m:t>
                          </m:r>
                        </m:e>
                      </m:nary>
                      <m:d>
                        <m:dPr>
                          <m:ctrlPr>
                            <a:rPr lang="en-US" altLang="zh-HK" sz="2200" b="0" i="1" smtClean="0">
                              <a:latin typeface="Cambria Math" panose="02040503050406030204" pitchFamily="18" charset="0"/>
                              <a:ea typeface="Cambria Math" panose="02040503050406030204" pitchFamily="18" charset="0"/>
                            </a:rPr>
                          </m:ctrlPr>
                        </m:dPr>
                        <m:e>
                          <m:r>
                            <a:rPr lang="en-US" altLang="zh-HK" sz="2200" b="0" i="1" smtClean="0">
                              <a:latin typeface="Cambria Math" panose="02040503050406030204" pitchFamily="18" charset="0"/>
                              <a:ea typeface="Cambria Math" panose="02040503050406030204" pitchFamily="18" charset="0"/>
                            </a:rPr>
                            <m:t>1−</m:t>
                          </m:r>
                          <m:f>
                            <m:fPr>
                              <m:ctrlPr>
                                <a:rPr lang="en-US" altLang="zh-HK" sz="2200" b="0" i="1" smtClean="0">
                                  <a:latin typeface="Cambria Math" panose="02040503050406030204" pitchFamily="18" charset="0"/>
                                  <a:ea typeface="Cambria Math" panose="02040503050406030204" pitchFamily="18" charset="0"/>
                                </a:rPr>
                              </m:ctrlPr>
                            </m:fPr>
                            <m:num>
                              <m:r>
                                <a:rPr lang="en-US" altLang="zh-HK" sz="2200" b="0" i="1" smtClean="0">
                                  <a:latin typeface="Cambria Math" panose="02040503050406030204" pitchFamily="18" charset="0"/>
                                  <a:ea typeface="Cambria Math" panose="02040503050406030204" pitchFamily="18" charset="0"/>
                                </a:rPr>
                                <m:t>1</m:t>
                              </m:r>
                            </m:num>
                            <m:den>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b="0" i="1" smtClean="0">
                                      <a:latin typeface="Cambria Math" panose="02040503050406030204" pitchFamily="18" charset="0"/>
                                      <a:ea typeface="Cambria Math" panose="02040503050406030204" pitchFamily="18" charset="0"/>
                                    </a:rPr>
                                    <m:t>𝑏</m:t>
                                  </m:r>
                                </m:e>
                                <m:sup>
                                  <m:r>
                                    <a:rPr lang="en-US" altLang="zh-HK" sz="2200" b="0" i="1" smtClean="0">
                                      <a:latin typeface="Cambria Math" panose="02040503050406030204" pitchFamily="18" charset="0"/>
                                      <a:ea typeface="Cambria Math" panose="02040503050406030204" pitchFamily="18" charset="0"/>
                                    </a:rPr>
                                    <m:t>2</m:t>
                                  </m:r>
                                </m:sup>
                              </m:sSup>
                            </m:den>
                          </m:f>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b="0" i="1" smtClean="0">
                                  <a:latin typeface="Cambria Math" panose="02040503050406030204" pitchFamily="18" charset="0"/>
                                  <a:ea typeface="Cambria Math" panose="02040503050406030204" pitchFamily="18" charset="0"/>
                                </a:rPr>
                                <m:t>𝑑𝑖𝑠𝑡</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𝐪</m:t>
                              </m:r>
                              <m:r>
                                <a:rPr lang="en-US" altLang="zh-HK" sz="2200" b="0" i="1" smtClean="0">
                                  <a:latin typeface="Cambria Math" panose="02040503050406030204" pitchFamily="18" charset="0"/>
                                  <a:ea typeface="Cambria Math" panose="02040503050406030204" pitchFamily="18" charset="0"/>
                                </a:rPr>
                                <m:t>,</m:t>
                              </m:r>
                              <m:r>
                                <a:rPr lang="en-US" altLang="zh-HK" sz="2200" b="1" i="0" smtClean="0">
                                  <a:latin typeface="Cambria Math" panose="02040503050406030204" pitchFamily="18" charset="0"/>
                                  <a:ea typeface="Cambria Math" panose="02040503050406030204" pitchFamily="18" charset="0"/>
                                </a:rPr>
                                <m:t>𝐩</m:t>
                              </m:r>
                              <m:r>
                                <a:rPr lang="en-US" altLang="zh-HK" sz="2200" b="0" i="1" smtClean="0">
                                  <a:latin typeface="Cambria Math" panose="02040503050406030204" pitchFamily="18" charset="0"/>
                                  <a:ea typeface="Cambria Math" panose="02040503050406030204" pitchFamily="18" charset="0"/>
                                </a:rPr>
                                <m:t>)</m:t>
                              </m:r>
                            </m:e>
                            <m:sup>
                              <m:r>
                                <a:rPr lang="en-US" altLang="zh-HK" sz="2200" b="0" i="1" smtClean="0">
                                  <a:latin typeface="Cambria Math" panose="02040503050406030204" pitchFamily="18" charset="0"/>
                                  <a:ea typeface="Cambria Math" panose="02040503050406030204" pitchFamily="18" charset="0"/>
                                </a:rPr>
                                <m:t>2</m:t>
                              </m:r>
                            </m:sup>
                          </m:sSup>
                        </m:e>
                      </m:d>
                    </m:oMath>
                  </m:oMathPara>
                </a14:m>
                <a:endParaRPr lang="zh-HK" altLang="en-US" sz="2200" dirty="0"/>
              </a:p>
            </p:txBody>
          </p:sp>
        </mc:Choice>
        <mc:Fallback xmlns="">
          <p:sp>
            <p:nvSpPr>
              <p:cNvPr id="42" name="TextBox 33">
                <a:extLst>
                  <a:ext uri="{FF2B5EF4-FFF2-40B4-BE49-F238E27FC236}">
                    <a16:creationId xmlns:a16="http://schemas.microsoft.com/office/drawing/2014/main" id="{FB8C945F-257E-4057-8909-A1D825DC156A}"/>
                  </a:ext>
                </a:extLst>
              </p:cNvPr>
              <p:cNvSpPr txBox="1">
                <a:spLocks noRot="1" noChangeAspect="1" noMove="1" noResize="1" noEditPoints="1" noAdjustHandles="1" noChangeArrowheads="1" noChangeShapeType="1" noTextEdit="1"/>
              </p:cNvSpPr>
              <p:nvPr/>
            </p:nvSpPr>
            <p:spPr>
              <a:xfrm>
                <a:off x="4816273" y="3523196"/>
                <a:ext cx="4884863" cy="896784"/>
              </a:xfrm>
              <a:prstGeom prst="rect">
                <a:avLst/>
              </a:prstGeom>
              <a:blipFill>
                <a:blip r:embed="rId5"/>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45" name="內容版面配置區 2">
                <a:extLst>
                  <a:ext uri="{FF2B5EF4-FFF2-40B4-BE49-F238E27FC236}">
                    <a16:creationId xmlns:a16="http://schemas.microsoft.com/office/drawing/2014/main" id="{49F5EF6E-5DF7-4191-8F56-B110D2CB4FE9}"/>
                  </a:ext>
                </a:extLst>
              </p:cNvPr>
              <p:cNvSpPr>
                <a:spLocks noGrp="1"/>
              </p:cNvSpPr>
              <p:nvPr>
                <p:ph idx="1"/>
              </p:nvPr>
            </p:nvSpPr>
            <p:spPr>
              <a:xfrm>
                <a:off x="838200" y="4991613"/>
                <a:ext cx="10856053" cy="1778487"/>
              </a:xfrm>
            </p:spPr>
            <p:txBody>
              <a:bodyPr>
                <a:normAutofit/>
              </a:bodyPr>
              <a:lstStyle/>
              <a:p>
                <a:r>
                  <a:rPr lang="en-US" altLang="zh-HK" dirty="0">
                    <a:latin typeface="Times New Roman" panose="02020603050405020304" pitchFamily="18" charset="0"/>
                    <a:cs typeface="Times New Roman" panose="02020603050405020304" pitchFamily="18" charset="0"/>
                  </a:rPr>
                  <a:t>Simple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p>
              <a:p>
                <a:r>
                  <a:rPr lang="en-US" altLang="zh-HK" dirty="0">
                    <a:latin typeface="Times New Roman" panose="02020603050405020304" pitchFamily="18" charset="0"/>
                    <a:cs typeface="Times New Roman" panose="02020603050405020304" pitchFamily="18" charset="0"/>
                    <a:sym typeface="Wingdings" panose="05000000000000000000" pitchFamily="2" charset="2"/>
                  </a:rPr>
                  <a:t>Many tree structures are available to improve the practical efficiency </a:t>
                </a:r>
              </a:p>
              <a:p>
                <a:r>
                  <a:rPr lang="en-US" altLang="zh-HK" dirty="0">
                    <a:latin typeface="Times New Roman" panose="02020603050405020304" pitchFamily="18" charset="0"/>
                    <a:cs typeface="Times New Roman" panose="02020603050405020304" pitchFamily="18" charset="0"/>
                    <a:sym typeface="Wingdings" panose="05000000000000000000" pitchFamily="2" charset="2"/>
                  </a:rPr>
                  <a:t>Cannot reduce the worst-case time complexity (</a:t>
                </a:r>
                <a14:m>
                  <m:oMath xmlns:m="http://schemas.openxmlformats.org/officeDocument/2006/math">
                    <m:r>
                      <a:rPr lang="en-US" altLang="zh-HK" b="0" i="1" smtClean="0">
                        <a:latin typeface="Cambria Math" panose="02040503050406030204" pitchFamily="18" charset="0"/>
                        <a:cs typeface="Times New Roman" panose="02020603050405020304" pitchFamily="18" charset="0"/>
                        <a:sym typeface="Wingdings" panose="05000000000000000000" pitchFamily="2" charset="2"/>
                      </a:rPr>
                      <m:t>𝑏</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zh-HK" dirty="0">
                    <a:latin typeface="Times New Roman" panose="02020603050405020304" pitchFamily="18" charset="0"/>
                    <a:cs typeface="Times New Roman" panose="02020603050405020304" pitchFamily="18" charset="0"/>
                    <a:sym typeface="Wingdings" panose="05000000000000000000" pitchFamily="2" charset="2"/>
                  </a:rPr>
                  <a:t>) </a:t>
                </a:r>
                <a:endParaRPr lang="zh-HK" altLang="en-US" dirty="0">
                  <a:latin typeface="Times New Roman" panose="02020603050405020304" pitchFamily="18" charset="0"/>
                  <a:cs typeface="Times New Roman" panose="02020603050405020304" pitchFamily="18" charset="0"/>
                </a:endParaRPr>
              </a:p>
            </p:txBody>
          </p:sp>
        </mc:Choice>
        <mc:Fallback xmlns="">
          <p:sp>
            <p:nvSpPr>
              <p:cNvPr id="45" name="內容版面配置區 2">
                <a:extLst>
                  <a:ext uri="{FF2B5EF4-FFF2-40B4-BE49-F238E27FC236}">
                    <a16:creationId xmlns:a16="http://schemas.microsoft.com/office/drawing/2014/main" id="{49F5EF6E-5DF7-4191-8F56-B110D2CB4FE9}"/>
                  </a:ext>
                </a:extLst>
              </p:cNvPr>
              <p:cNvSpPr>
                <a:spLocks noGrp="1" noRot="1" noChangeAspect="1" noMove="1" noResize="1" noEditPoints="1" noAdjustHandles="1" noChangeArrowheads="1" noChangeShapeType="1" noTextEdit="1"/>
              </p:cNvSpPr>
              <p:nvPr>
                <p:ph idx="1"/>
              </p:nvPr>
            </p:nvSpPr>
            <p:spPr>
              <a:xfrm>
                <a:off x="838200" y="4991613"/>
                <a:ext cx="10856053" cy="1778487"/>
              </a:xfrm>
              <a:blipFill>
                <a:blip r:embed="rId6"/>
                <a:stretch>
                  <a:fillRect l="-1011" t="-6507"/>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412249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7A6253-CDD4-406E-87B2-ED6925F6E05B}"/>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Our Contributions</a:t>
            </a:r>
            <a:endParaRPr lang="zh-HK" altLang="en-US"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B2DD3166-6EC5-4132-9E47-11871E44D2D2}"/>
              </a:ext>
            </a:extLst>
          </p:cNvPr>
          <p:cNvPicPr>
            <a:picLocks noChangeAspect="1"/>
          </p:cNvPicPr>
          <p:nvPr/>
        </p:nvPicPr>
        <p:blipFill>
          <a:blip r:embed="rId2"/>
          <a:stretch>
            <a:fillRect/>
          </a:stretch>
        </p:blipFill>
        <p:spPr>
          <a:xfrm>
            <a:off x="290512" y="1549604"/>
            <a:ext cx="11610975" cy="2114550"/>
          </a:xfrm>
          <a:prstGeom prst="rect">
            <a:avLst/>
          </a:prstGeom>
        </p:spPr>
      </p:pic>
      <p:sp>
        <p:nvSpPr>
          <p:cNvPr id="5" name="內容版面配置區 2">
            <a:extLst>
              <a:ext uri="{FF2B5EF4-FFF2-40B4-BE49-F238E27FC236}">
                <a16:creationId xmlns:a16="http://schemas.microsoft.com/office/drawing/2014/main" id="{2EAB5174-2DDD-44E8-AB14-2140E1B0BDCB}"/>
              </a:ext>
            </a:extLst>
          </p:cNvPr>
          <p:cNvSpPr>
            <a:spLocks noGrp="1"/>
          </p:cNvSpPr>
          <p:nvPr>
            <p:ph idx="1"/>
          </p:nvPr>
        </p:nvSpPr>
        <p:spPr>
          <a:xfrm>
            <a:off x="838200" y="3894697"/>
            <a:ext cx="10931554" cy="2827397"/>
          </a:xfrm>
        </p:spPr>
        <p:txBody>
          <a:bodyPr/>
          <a:lstStyle/>
          <a:p>
            <a:r>
              <a:rPr lang="en-US" altLang="zh-HK" dirty="0">
                <a:latin typeface="Times New Roman" panose="02020603050405020304" pitchFamily="18" charset="0"/>
                <a:cs typeface="Times New Roman" panose="02020603050405020304" pitchFamily="18" charset="0"/>
              </a:rPr>
              <a:t>The first work for generating a single KDV that can: </a:t>
            </a:r>
          </a:p>
          <a:p>
            <a:pPr lvl="1"/>
            <a:r>
              <a:rPr lang="en-US" altLang="zh-HK" dirty="0">
                <a:latin typeface="Times New Roman" panose="02020603050405020304" pitchFamily="18" charset="0"/>
                <a:cs typeface="Times New Roman" panose="02020603050405020304" pitchFamily="18" charset="0"/>
              </a:rPr>
              <a:t>Reduce the worst-case time complexity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zh-HK" dirty="0">
              <a:latin typeface="Times New Roman" panose="02020603050405020304" pitchFamily="18" charset="0"/>
              <a:cs typeface="Times New Roman" panose="02020603050405020304" pitchFamily="18" charset="0"/>
            </a:endParaRPr>
          </a:p>
          <a:p>
            <a:pPr lvl="1"/>
            <a:r>
              <a:rPr lang="en-US" altLang="zh-HK" dirty="0">
                <a:latin typeface="Times New Roman" panose="02020603050405020304" pitchFamily="18" charset="0"/>
                <a:cs typeface="Times New Roman" panose="02020603050405020304" pitchFamily="18" charset="0"/>
              </a:rPr>
              <a:t>Retain the same space complexity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p>
          <a:p>
            <a:endParaRPr lang="en-US" altLang="zh-HK" dirty="0">
              <a:latin typeface="Times New Roman" panose="02020603050405020304" pitchFamily="18" charset="0"/>
              <a:cs typeface="Times New Roman" panose="02020603050405020304" pitchFamily="18" charset="0"/>
              <a:sym typeface="Wingdings" panose="05000000000000000000" pitchFamily="2" charset="2"/>
            </a:endParaRPr>
          </a:p>
          <a:p>
            <a:r>
              <a:rPr lang="en-US" altLang="zh-HK" dirty="0">
                <a:latin typeface="Times New Roman" panose="02020603050405020304" pitchFamily="18" charset="0"/>
                <a:cs typeface="Times New Roman" panose="02020603050405020304" pitchFamily="18" charset="0"/>
                <a:sym typeface="Wingdings" panose="05000000000000000000" pitchFamily="2" charset="2"/>
              </a:rPr>
              <a:t>Achieve one to two-order-of-magnitude speedup for supporting KDV, using large-scale datasets </a:t>
            </a:r>
          </a:p>
        </p:txBody>
      </p:sp>
    </p:spTree>
    <p:extLst>
      <p:ext uri="{BB962C8B-B14F-4D97-AF65-F5344CB8AC3E}">
        <p14:creationId xmlns:p14="http://schemas.microsoft.com/office/powerpoint/2010/main" val="306610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9C30FC-2034-4D5A-BE45-BC09E8F7B52F}"/>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Core Ideas of SLAM</a:t>
            </a:r>
            <a:endParaRPr lang="zh-HK"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D8E6EFF-8B40-45BC-9CB2-72240B4D100B}"/>
              </a:ext>
            </a:extLst>
          </p:cNvPr>
          <p:cNvSpPr>
            <a:spLocks noGrp="1"/>
          </p:cNvSpPr>
          <p:nvPr>
            <p:ph idx="1"/>
          </p:nvPr>
        </p:nvSpPr>
        <p:spPr>
          <a:xfrm>
            <a:off x="385196" y="1817236"/>
            <a:ext cx="5495488" cy="4351338"/>
          </a:xfrm>
        </p:spPr>
        <p:txBody>
          <a:bodyPr/>
          <a:lstStyle/>
          <a:p>
            <a:r>
              <a:rPr lang="en-US" altLang="zh-HK" dirty="0">
                <a:latin typeface="Times New Roman" panose="02020603050405020304" pitchFamily="18" charset="0"/>
                <a:cs typeface="Times New Roman" panose="02020603050405020304" pitchFamily="18" charset="0"/>
              </a:rPr>
              <a:t>Core idea 1: two consecutive pixels can share many data points (white circles) in the range set.</a:t>
            </a:r>
            <a:endParaRPr lang="zh-HK" altLang="en-US" dirty="0">
              <a:latin typeface="Times New Roman" panose="02020603050405020304" pitchFamily="18" charset="0"/>
              <a:cs typeface="Times New Roman" panose="02020603050405020304" pitchFamily="18" charset="0"/>
            </a:endParaRPr>
          </a:p>
        </p:txBody>
      </p:sp>
      <p:sp>
        <p:nvSpPr>
          <p:cNvPr id="4" name="Oval 189">
            <a:extLst>
              <a:ext uri="{FF2B5EF4-FFF2-40B4-BE49-F238E27FC236}">
                <a16:creationId xmlns:a16="http://schemas.microsoft.com/office/drawing/2014/main" id="{100E3D98-A332-4C6F-BF75-1EBF6877BE47}"/>
              </a:ext>
            </a:extLst>
          </p:cNvPr>
          <p:cNvSpPr/>
          <p:nvPr/>
        </p:nvSpPr>
        <p:spPr>
          <a:xfrm>
            <a:off x="2170110" y="3248677"/>
            <a:ext cx="2172748" cy="2172748"/>
          </a:xfrm>
          <a:prstGeom prst="ellipse">
            <a:avLst/>
          </a:prstGeom>
          <a:noFill/>
          <a:ln w="2857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Rectangle 190">
            <a:extLst>
              <a:ext uri="{FF2B5EF4-FFF2-40B4-BE49-F238E27FC236}">
                <a16:creationId xmlns:a16="http://schemas.microsoft.com/office/drawing/2014/main" id="{DE8F839E-4E6B-42EE-89E6-073E13A539F7}"/>
              </a:ext>
            </a:extLst>
          </p:cNvPr>
          <p:cNvSpPr/>
          <p:nvPr/>
        </p:nvSpPr>
        <p:spPr>
          <a:xfrm>
            <a:off x="3198246" y="4280880"/>
            <a:ext cx="116476" cy="108342"/>
          </a:xfrm>
          <a:prstGeom prst="rect">
            <a:avLst/>
          </a:prstGeom>
          <a:solidFill>
            <a:srgbClr val="0000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Oval 191">
            <a:extLst>
              <a:ext uri="{FF2B5EF4-FFF2-40B4-BE49-F238E27FC236}">
                <a16:creationId xmlns:a16="http://schemas.microsoft.com/office/drawing/2014/main" id="{DF8B7B5F-9464-41D2-A3C9-B1D5B1067120}"/>
              </a:ext>
            </a:extLst>
          </p:cNvPr>
          <p:cNvSpPr/>
          <p:nvPr/>
        </p:nvSpPr>
        <p:spPr>
          <a:xfrm flipH="1">
            <a:off x="2755595" y="357335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Oval 192">
            <a:extLst>
              <a:ext uri="{FF2B5EF4-FFF2-40B4-BE49-F238E27FC236}">
                <a16:creationId xmlns:a16="http://schemas.microsoft.com/office/drawing/2014/main" id="{F3BC6E37-FB2A-4EBF-BD7F-F61CEF1A504A}"/>
              </a:ext>
            </a:extLst>
          </p:cNvPr>
          <p:cNvSpPr/>
          <p:nvPr/>
        </p:nvSpPr>
        <p:spPr>
          <a:xfrm flipH="1">
            <a:off x="3159674" y="3793590"/>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Oval 193">
            <a:extLst>
              <a:ext uri="{FF2B5EF4-FFF2-40B4-BE49-F238E27FC236}">
                <a16:creationId xmlns:a16="http://schemas.microsoft.com/office/drawing/2014/main" id="{4A0A8EE9-BC67-4989-8774-10078C4DA976}"/>
              </a:ext>
            </a:extLst>
          </p:cNvPr>
          <p:cNvSpPr/>
          <p:nvPr/>
        </p:nvSpPr>
        <p:spPr>
          <a:xfrm flipH="1">
            <a:off x="2488554" y="404909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Oval 194">
            <a:extLst>
              <a:ext uri="{FF2B5EF4-FFF2-40B4-BE49-F238E27FC236}">
                <a16:creationId xmlns:a16="http://schemas.microsoft.com/office/drawing/2014/main" id="{E00458B2-6302-419F-8901-5874511E6FB0}"/>
              </a:ext>
            </a:extLst>
          </p:cNvPr>
          <p:cNvSpPr/>
          <p:nvPr/>
        </p:nvSpPr>
        <p:spPr>
          <a:xfrm flipH="1">
            <a:off x="2988264" y="470346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Oval 195">
            <a:extLst>
              <a:ext uri="{FF2B5EF4-FFF2-40B4-BE49-F238E27FC236}">
                <a16:creationId xmlns:a16="http://schemas.microsoft.com/office/drawing/2014/main" id="{B47C1918-2786-4D9C-B572-32AAA1BFABAA}"/>
              </a:ext>
            </a:extLst>
          </p:cNvPr>
          <p:cNvSpPr/>
          <p:nvPr/>
        </p:nvSpPr>
        <p:spPr>
          <a:xfrm flipH="1">
            <a:off x="3420139" y="470346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96">
            <a:extLst>
              <a:ext uri="{FF2B5EF4-FFF2-40B4-BE49-F238E27FC236}">
                <a16:creationId xmlns:a16="http://schemas.microsoft.com/office/drawing/2014/main" id="{02B7B886-CBAF-4062-A512-A4E58C8D2057}"/>
              </a:ext>
            </a:extLst>
          </p:cNvPr>
          <p:cNvSpPr/>
          <p:nvPr/>
        </p:nvSpPr>
        <p:spPr>
          <a:xfrm flipH="1">
            <a:off x="2585364" y="465506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97">
            <a:extLst>
              <a:ext uri="{FF2B5EF4-FFF2-40B4-BE49-F238E27FC236}">
                <a16:creationId xmlns:a16="http://schemas.microsoft.com/office/drawing/2014/main" id="{5B05A48D-E5ED-4F51-A475-9D718FD2EDFA}"/>
              </a:ext>
            </a:extLst>
          </p:cNvPr>
          <p:cNvSpPr/>
          <p:nvPr/>
        </p:nvSpPr>
        <p:spPr>
          <a:xfrm flipH="1">
            <a:off x="2927934" y="400069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Oval 198">
            <a:extLst>
              <a:ext uri="{FF2B5EF4-FFF2-40B4-BE49-F238E27FC236}">
                <a16:creationId xmlns:a16="http://schemas.microsoft.com/office/drawing/2014/main" id="{0A3AC2DF-4D1A-4BEA-AD46-B5BA2DBF395E}"/>
              </a:ext>
            </a:extLst>
          </p:cNvPr>
          <p:cNvSpPr/>
          <p:nvPr/>
        </p:nvSpPr>
        <p:spPr>
          <a:xfrm flipH="1">
            <a:off x="2891454" y="503493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199">
            <a:extLst>
              <a:ext uri="{FF2B5EF4-FFF2-40B4-BE49-F238E27FC236}">
                <a16:creationId xmlns:a16="http://schemas.microsoft.com/office/drawing/2014/main" id="{BD65BBF0-C908-4EF9-9633-5B1F04062D26}"/>
              </a:ext>
            </a:extLst>
          </p:cNvPr>
          <p:cNvSpPr/>
          <p:nvPr/>
        </p:nvSpPr>
        <p:spPr>
          <a:xfrm flipH="1">
            <a:off x="3519754" y="438922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Oval 200">
            <a:extLst>
              <a:ext uri="{FF2B5EF4-FFF2-40B4-BE49-F238E27FC236}">
                <a16:creationId xmlns:a16="http://schemas.microsoft.com/office/drawing/2014/main" id="{C77D7F5B-10EA-4910-B4B6-438A09F5BDFB}"/>
              </a:ext>
            </a:extLst>
          </p:cNvPr>
          <p:cNvSpPr/>
          <p:nvPr/>
        </p:nvSpPr>
        <p:spPr>
          <a:xfrm flipH="1">
            <a:off x="3468544" y="403391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201">
            <a:extLst>
              <a:ext uri="{FF2B5EF4-FFF2-40B4-BE49-F238E27FC236}">
                <a16:creationId xmlns:a16="http://schemas.microsoft.com/office/drawing/2014/main" id="{FB2DB6AA-4E3B-4186-A013-8A9230FA43F2}"/>
              </a:ext>
            </a:extLst>
          </p:cNvPr>
          <p:cNvSpPr/>
          <p:nvPr/>
        </p:nvSpPr>
        <p:spPr>
          <a:xfrm flipH="1">
            <a:off x="3420139" y="3405424"/>
            <a:ext cx="96810" cy="9681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202">
            <a:extLst>
              <a:ext uri="{FF2B5EF4-FFF2-40B4-BE49-F238E27FC236}">
                <a16:creationId xmlns:a16="http://schemas.microsoft.com/office/drawing/2014/main" id="{F19DBA0A-398E-45E4-B98B-C8156EC52A58}"/>
              </a:ext>
            </a:extLst>
          </p:cNvPr>
          <p:cNvSpPr/>
          <p:nvPr/>
        </p:nvSpPr>
        <p:spPr>
          <a:xfrm flipH="1">
            <a:off x="3987234" y="4006104"/>
            <a:ext cx="96810" cy="9681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203">
            <a:extLst>
              <a:ext uri="{FF2B5EF4-FFF2-40B4-BE49-F238E27FC236}">
                <a16:creationId xmlns:a16="http://schemas.microsoft.com/office/drawing/2014/main" id="{9643E04F-08B3-46C6-A25C-9EFDE61BE0B2}"/>
              </a:ext>
            </a:extLst>
          </p:cNvPr>
          <p:cNvSpPr/>
          <p:nvPr/>
        </p:nvSpPr>
        <p:spPr>
          <a:xfrm flipH="1">
            <a:off x="3586853" y="5126996"/>
            <a:ext cx="96810" cy="9681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205">
            <a:extLst>
              <a:ext uri="{FF2B5EF4-FFF2-40B4-BE49-F238E27FC236}">
                <a16:creationId xmlns:a16="http://schemas.microsoft.com/office/drawing/2014/main" id="{48F1401A-2A68-4F2F-AEB4-4F018A844A3B}"/>
              </a:ext>
            </a:extLst>
          </p:cNvPr>
          <p:cNvSpPr/>
          <p:nvPr/>
        </p:nvSpPr>
        <p:spPr>
          <a:xfrm flipH="1">
            <a:off x="2000112" y="3591848"/>
            <a:ext cx="96810" cy="968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206">
            <a:extLst>
              <a:ext uri="{FF2B5EF4-FFF2-40B4-BE49-F238E27FC236}">
                <a16:creationId xmlns:a16="http://schemas.microsoft.com/office/drawing/2014/main" id="{84FE15A3-A8D1-424F-A135-4F4F6C2F1596}"/>
              </a:ext>
            </a:extLst>
          </p:cNvPr>
          <p:cNvSpPr/>
          <p:nvPr/>
        </p:nvSpPr>
        <p:spPr>
          <a:xfrm flipH="1">
            <a:off x="1737740" y="4340817"/>
            <a:ext cx="96810" cy="968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Oval 207">
            <a:extLst>
              <a:ext uri="{FF2B5EF4-FFF2-40B4-BE49-F238E27FC236}">
                <a16:creationId xmlns:a16="http://schemas.microsoft.com/office/drawing/2014/main" id="{FD63900B-AD63-4532-91EC-9555258C1040}"/>
              </a:ext>
            </a:extLst>
          </p:cNvPr>
          <p:cNvSpPr/>
          <p:nvPr/>
        </p:nvSpPr>
        <p:spPr>
          <a:xfrm flipH="1">
            <a:off x="1807872" y="4751873"/>
            <a:ext cx="96810" cy="968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Oval 208">
            <a:extLst>
              <a:ext uri="{FF2B5EF4-FFF2-40B4-BE49-F238E27FC236}">
                <a16:creationId xmlns:a16="http://schemas.microsoft.com/office/drawing/2014/main" id="{2FAF5F49-0037-483E-A10F-B9136D589961}"/>
              </a:ext>
            </a:extLst>
          </p:cNvPr>
          <p:cNvSpPr/>
          <p:nvPr/>
        </p:nvSpPr>
        <p:spPr>
          <a:xfrm flipH="1">
            <a:off x="1754856" y="3890400"/>
            <a:ext cx="96810" cy="968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3" name="Oval 209">
            <a:extLst>
              <a:ext uri="{FF2B5EF4-FFF2-40B4-BE49-F238E27FC236}">
                <a16:creationId xmlns:a16="http://schemas.microsoft.com/office/drawing/2014/main" id="{360E99BB-DFCA-4900-8564-0137BF38AA22}"/>
              </a:ext>
            </a:extLst>
          </p:cNvPr>
          <p:cNvSpPr/>
          <p:nvPr/>
        </p:nvSpPr>
        <p:spPr>
          <a:xfrm flipH="1">
            <a:off x="2936463" y="435510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4" name="Oval 210">
            <a:extLst>
              <a:ext uri="{FF2B5EF4-FFF2-40B4-BE49-F238E27FC236}">
                <a16:creationId xmlns:a16="http://schemas.microsoft.com/office/drawing/2014/main" id="{ADCE7106-1859-45A5-BE0C-592B95FE636B}"/>
              </a:ext>
            </a:extLst>
          </p:cNvPr>
          <p:cNvSpPr/>
          <p:nvPr/>
        </p:nvSpPr>
        <p:spPr>
          <a:xfrm flipH="1">
            <a:off x="3074039" y="353210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Oval 211">
            <a:extLst>
              <a:ext uri="{FF2B5EF4-FFF2-40B4-BE49-F238E27FC236}">
                <a16:creationId xmlns:a16="http://schemas.microsoft.com/office/drawing/2014/main" id="{1ACEA8F6-BCB0-4643-B747-59DAFC0C1BE2}"/>
              </a:ext>
            </a:extLst>
          </p:cNvPr>
          <p:cNvSpPr/>
          <p:nvPr/>
        </p:nvSpPr>
        <p:spPr>
          <a:xfrm flipH="1">
            <a:off x="2527687" y="375242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6" name="Oval 212">
            <a:extLst>
              <a:ext uri="{FF2B5EF4-FFF2-40B4-BE49-F238E27FC236}">
                <a16:creationId xmlns:a16="http://schemas.microsoft.com/office/drawing/2014/main" id="{9C8ADA83-E681-4AA6-911A-E7EA34802DD0}"/>
              </a:ext>
            </a:extLst>
          </p:cNvPr>
          <p:cNvSpPr/>
          <p:nvPr/>
        </p:nvSpPr>
        <p:spPr>
          <a:xfrm flipH="1">
            <a:off x="2330064" y="451185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7" name="Straight Connector 214">
            <a:extLst>
              <a:ext uri="{FF2B5EF4-FFF2-40B4-BE49-F238E27FC236}">
                <a16:creationId xmlns:a16="http://schemas.microsoft.com/office/drawing/2014/main" id="{D481A0C2-786B-4FAA-BC3E-DB1675B7283D}"/>
              </a:ext>
            </a:extLst>
          </p:cNvPr>
          <p:cNvCxnSpPr>
            <a:cxnSpLocks/>
          </p:cNvCxnSpPr>
          <p:nvPr/>
        </p:nvCxnSpPr>
        <p:spPr>
          <a:xfrm flipH="1" flipV="1">
            <a:off x="1523116" y="4082321"/>
            <a:ext cx="1052815" cy="258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17">
            <a:extLst>
              <a:ext uri="{FF2B5EF4-FFF2-40B4-BE49-F238E27FC236}">
                <a16:creationId xmlns:a16="http://schemas.microsoft.com/office/drawing/2014/main" id="{06BB4366-50D2-4EAD-A188-52AF756A2970}"/>
              </a:ext>
            </a:extLst>
          </p:cNvPr>
          <p:cNvSpPr/>
          <p:nvPr/>
        </p:nvSpPr>
        <p:spPr>
          <a:xfrm>
            <a:off x="2527126" y="4280880"/>
            <a:ext cx="116476" cy="10834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TextBox 218">
            <a:extLst>
              <a:ext uri="{FF2B5EF4-FFF2-40B4-BE49-F238E27FC236}">
                <a16:creationId xmlns:a16="http://schemas.microsoft.com/office/drawing/2014/main" id="{E36E6440-A032-428F-8C51-290FA368EED2}"/>
              </a:ext>
            </a:extLst>
          </p:cNvPr>
          <p:cNvSpPr txBox="1"/>
          <p:nvPr/>
        </p:nvSpPr>
        <p:spPr>
          <a:xfrm rot="823024">
            <a:off x="1901095" y="3897654"/>
            <a:ext cx="254016" cy="369332"/>
          </a:xfrm>
          <a:prstGeom prst="rect">
            <a:avLst/>
          </a:prstGeom>
          <a:noFill/>
        </p:spPr>
        <p:txBody>
          <a:bodyPr wrap="square" rtlCol="0">
            <a:spAutoFit/>
          </a:bodyPr>
          <a:lstStyle/>
          <a:p>
            <a:r>
              <a:rPr lang="en-US" altLang="zh-HK" dirty="0">
                <a:latin typeface="Times New Roman" panose="02020603050405020304" pitchFamily="18" charset="0"/>
                <a:cs typeface="Times New Roman" panose="02020603050405020304" pitchFamily="18" charset="0"/>
              </a:rPr>
              <a:t>b</a:t>
            </a:r>
            <a:endParaRPr lang="zh-HK" altLang="en-US" dirty="0">
              <a:latin typeface="Times New Roman" panose="02020603050405020304" pitchFamily="18" charset="0"/>
              <a:cs typeface="Times New Roman" panose="02020603050405020304" pitchFamily="18" charset="0"/>
            </a:endParaRPr>
          </a:p>
        </p:txBody>
      </p:sp>
      <p:sp>
        <p:nvSpPr>
          <p:cNvPr id="30" name="Oval 219">
            <a:extLst>
              <a:ext uri="{FF2B5EF4-FFF2-40B4-BE49-F238E27FC236}">
                <a16:creationId xmlns:a16="http://schemas.microsoft.com/office/drawing/2014/main" id="{B7D05623-FB55-414D-9497-7F9270552717}"/>
              </a:ext>
            </a:extLst>
          </p:cNvPr>
          <p:cNvSpPr/>
          <p:nvPr/>
        </p:nvSpPr>
        <p:spPr>
          <a:xfrm flipH="1">
            <a:off x="2425512" y="5180294"/>
            <a:ext cx="96810" cy="968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1" name="Oval 187">
            <a:extLst>
              <a:ext uri="{FF2B5EF4-FFF2-40B4-BE49-F238E27FC236}">
                <a16:creationId xmlns:a16="http://schemas.microsoft.com/office/drawing/2014/main" id="{9D119EA4-68DE-4B0A-A66B-348C10EEDBC9}"/>
              </a:ext>
            </a:extLst>
          </p:cNvPr>
          <p:cNvSpPr/>
          <p:nvPr/>
        </p:nvSpPr>
        <p:spPr>
          <a:xfrm>
            <a:off x="1498990" y="3248677"/>
            <a:ext cx="2172748" cy="217274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2" name="Oval 221">
            <a:extLst>
              <a:ext uri="{FF2B5EF4-FFF2-40B4-BE49-F238E27FC236}">
                <a16:creationId xmlns:a16="http://schemas.microsoft.com/office/drawing/2014/main" id="{062FF9C4-0F7A-4D31-BB0B-C5A3E406FEDF}"/>
              </a:ext>
            </a:extLst>
          </p:cNvPr>
          <p:cNvSpPr/>
          <p:nvPr/>
        </p:nvSpPr>
        <p:spPr>
          <a:xfrm flipH="1">
            <a:off x="3208079" y="493812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3" name="Oval 222">
            <a:extLst>
              <a:ext uri="{FF2B5EF4-FFF2-40B4-BE49-F238E27FC236}">
                <a16:creationId xmlns:a16="http://schemas.microsoft.com/office/drawing/2014/main" id="{D28A0173-B25F-4AF5-92F0-609886198BFF}"/>
              </a:ext>
            </a:extLst>
          </p:cNvPr>
          <p:cNvSpPr/>
          <p:nvPr/>
        </p:nvSpPr>
        <p:spPr>
          <a:xfrm flipH="1">
            <a:off x="2483114" y="488857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4" name="TextBox 1">
            <a:extLst>
              <a:ext uri="{FF2B5EF4-FFF2-40B4-BE49-F238E27FC236}">
                <a16:creationId xmlns:a16="http://schemas.microsoft.com/office/drawing/2014/main" id="{F13B4352-2492-4055-BC6C-A1DA99AEBAF3}"/>
              </a:ext>
            </a:extLst>
          </p:cNvPr>
          <p:cNvSpPr txBox="1"/>
          <p:nvPr/>
        </p:nvSpPr>
        <p:spPr>
          <a:xfrm>
            <a:off x="2596124" y="4116700"/>
            <a:ext cx="312906"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q</a:t>
            </a:r>
            <a:endParaRPr lang="zh-HK" altLang="en-US" b="1" dirty="0">
              <a:latin typeface="Times New Roman" panose="02020603050405020304" pitchFamily="18" charset="0"/>
              <a:cs typeface="Times New Roman" panose="02020603050405020304" pitchFamily="18" charset="0"/>
            </a:endParaRPr>
          </a:p>
        </p:txBody>
      </p:sp>
      <p:sp>
        <p:nvSpPr>
          <p:cNvPr id="35" name="TextBox 32">
            <a:extLst>
              <a:ext uri="{FF2B5EF4-FFF2-40B4-BE49-F238E27FC236}">
                <a16:creationId xmlns:a16="http://schemas.microsoft.com/office/drawing/2014/main" id="{B3DC850E-76D8-47CD-B9DC-A9CAA3182434}"/>
              </a:ext>
            </a:extLst>
          </p:cNvPr>
          <p:cNvSpPr txBox="1"/>
          <p:nvPr/>
        </p:nvSpPr>
        <p:spPr>
          <a:xfrm>
            <a:off x="3255910" y="4112243"/>
            <a:ext cx="369012"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q</a:t>
            </a:r>
            <a:r>
              <a:rPr lang="en-US" altLang="zh-HK" b="1" dirty="0">
                <a:latin typeface="+mj-lt"/>
                <a:cs typeface="Times New Roman" panose="02020603050405020304" pitchFamily="18" charset="0"/>
              </a:rPr>
              <a:t>’</a:t>
            </a:r>
            <a:endParaRPr lang="zh-HK" altLang="en-US" b="1"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內容版面配置區 2">
                <a:extLst>
                  <a:ext uri="{FF2B5EF4-FFF2-40B4-BE49-F238E27FC236}">
                    <a16:creationId xmlns:a16="http://schemas.microsoft.com/office/drawing/2014/main" id="{CEC5F22D-DE68-4269-AA22-67B64A864A33}"/>
                  </a:ext>
                </a:extLst>
              </p:cNvPr>
              <p:cNvSpPr txBox="1">
                <a:spLocks/>
              </p:cNvSpPr>
              <p:nvPr/>
            </p:nvSpPr>
            <p:spPr>
              <a:xfrm>
                <a:off x="6040638" y="1825024"/>
                <a:ext cx="54954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Core idea 2: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r>
                  <a:rPr lang="en-US" altLang="zh-HK" dirty="0">
                    <a:latin typeface="Times New Roman" panose="02020603050405020304" pitchFamily="18" charset="0"/>
                    <a:cs typeface="Times New Roman" panose="02020603050405020304" pitchFamily="18" charset="0"/>
                  </a:rPr>
                  <a:t> can be decomposed into this expression.</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6" name="內容版面配置區 2">
                <a:extLst>
                  <a:ext uri="{FF2B5EF4-FFF2-40B4-BE49-F238E27FC236}">
                    <a16:creationId xmlns:a16="http://schemas.microsoft.com/office/drawing/2014/main" id="{CEC5F22D-DE68-4269-AA22-67B64A864A33}"/>
                  </a:ext>
                </a:extLst>
              </p:cNvPr>
              <p:cNvSpPr txBox="1">
                <a:spLocks noRot="1" noChangeAspect="1" noMove="1" noResize="1" noEditPoints="1" noAdjustHandles="1" noChangeArrowheads="1" noChangeShapeType="1" noTextEdit="1"/>
              </p:cNvSpPr>
              <p:nvPr/>
            </p:nvSpPr>
            <p:spPr>
              <a:xfrm>
                <a:off x="6040638" y="1825024"/>
                <a:ext cx="5495488" cy="4351338"/>
              </a:xfrm>
              <a:prstGeom prst="rect">
                <a:avLst/>
              </a:prstGeom>
              <a:blipFill>
                <a:blip r:embed="rId2"/>
                <a:stretch>
                  <a:fillRect l="-1998" t="-2381"/>
                </a:stretch>
              </a:blipFill>
            </p:spPr>
            <p:txBody>
              <a:bodyPr/>
              <a:lstStyle/>
              <a:p>
                <a:r>
                  <a:rPr lang="zh-HK" altLang="en-US">
                    <a:noFill/>
                  </a:rPr>
                  <a:t> </a:t>
                </a:r>
              </a:p>
            </p:txBody>
          </p:sp>
        </mc:Fallback>
      </mc:AlternateContent>
      <p:sp>
        <p:nvSpPr>
          <p:cNvPr id="39" name="Right Brace 42">
            <a:extLst>
              <a:ext uri="{FF2B5EF4-FFF2-40B4-BE49-F238E27FC236}">
                <a16:creationId xmlns:a16="http://schemas.microsoft.com/office/drawing/2014/main" id="{8F4BFE37-23C9-4EC6-A2F8-637281EE3C11}"/>
              </a:ext>
            </a:extLst>
          </p:cNvPr>
          <p:cNvSpPr/>
          <p:nvPr/>
        </p:nvSpPr>
        <p:spPr>
          <a:xfrm rot="5400000">
            <a:off x="10796132" y="4456128"/>
            <a:ext cx="128482" cy="33566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E452C4EC-4B24-45F7-8065-6D208E04F7FC}"/>
                  </a:ext>
                </a:extLst>
              </p:cNvPr>
              <p:cNvSpPr txBox="1"/>
              <p:nvPr/>
            </p:nvSpPr>
            <p:spPr>
              <a:xfrm>
                <a:off x="6783320" y="6018966"/>
                <a:ext cx="4840556" cy="422231"/>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How to efficiently maintain </a:t>
                </a:r>
                <a14:m>
                  <m:oMath xmlns:m="http://schemas.openxmlformats.org/officeDocument/2006/math">
                    <m:d>
                      <m:dPr>
                        <m:begChr m:val="|"/>
                        <m:endChr m:val="|"/>
                        <m:ctrlPr>
                          <a:rPr lang="en-US" altLang="zh-HK" i="1" smtClean="0">
                            <a:latin typeface="Cambria Math" panose="02040503050406030204" pitchFamily="18" charset="0"/>
                          </a:rPr>
                        </m:ctrlPr>
                      </m:dPr>
                      <m:e>
                        <m:r>
                          <a:rPr lang="en-US" altLang="zh-HK" b="0" i="1" smtClean="0">
                            <a:latin typeface="Cambria Math" panose="02040503050406030204" pitchFamily="18" charset="0"/>
                          </a:rPr>
                          <m:t>𝑅</m:t>
                        </m:r>
                        <m:r>
                          <a:rPr lang="en-US" altLang="zh-HK" b="0" i="1" smtClean="0">
                            <a:latin typeface="Cambria Math" panose="02040503050406030204" pitchFamily="18" charset="0"/>
                          </a:rPr>
                          <m:t>(</m:t>
                        </m:r>
                        <m:r>
                          <a:rPr lang="en-US" altLang="zh-HK" b="1" i="0" smtClean="0">
                            <a:latin typeface="Cambria Math" panose="02040503050406030204" pitchFamily="18" charset="0"/>
                          </a:rPr>
                          <m:t>𝐪</m:t>
                        </m:r>
                        <m:r>
                          <a:rPr lang="en-US" altLang="zh-HK" b="0" i="1" smtClean="0">
                            <a:latin typeface="Cambria Math" panose="02040503050406030204" pitchFamily="18" charset="0"/>
                          </a:rPr>
                          <m:t>)</m:t>
                        </m:r>
                      </m:e>
                    </m:d>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rPr>
                        </m:ctrlPr>
                      </m:sSubPr>
                      <m:e>
                        <m:r>
                          <a:rPr lang="en-US" altLang="zh-HK" b="1" i="0" smtClean="0">
                            <a:latin typeface="Cambria Math" panose="02040503050406030204" pitchFamily="18" charset="0"/>
                            <a:cs typeface="Times New Roman" panose="02020603050405020304" pitchFamily="18" charset="0"/>
                          </a:rPr>
                          <m:t>𝐀</m:t>
                        </m:r>
                      </m:e>
                      <m:sub>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𝑅</m:t>
                            </m:r>
                          </m:e>
                          <m:sub>
                            <m:r>
                              <a:rPr lang="en-US" altLang="zh-HK" b="1" i="0" smtClean="0">
                                <a:latin typeface="Cambria Math" panose="02040503050406030204" pitchFamily="18" charset="0"/>
                                <a:cs typeface="Times New Roman" panose="02020603050405020304" pitchFamily="18" charset="0"/>
                              </a:rPr>
                              <m:t>𝐪</m:t>
                            </m:r>
                          </m:sub>
                        </m:sSub>
                      </m:sub>
                    </m:sSub>
                  </m:oMath>
                </a14:m>
                <a:r>
                  <a:rPr lang="en-US" altLang="zh-HK"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𝑆</m:t>
                        </m:r>
                      </m:e>
                      <m:sub>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𝑅</m:t>
                            </m:r>
                          </m:e>
                          <m:sub>
                            <m:r>
                              <a:rPr lang="en-US" altLang="zh-HK" b="1" i="0" smtClean="0">
                                <a:latin typeface="Cambria Math" panose="02040503050406030204" pitchFamily="18" charset="0"/>
                                <a:cs typeface="Times New Roman" panose="02020603050405020304" pitchFamily="18" charset="0"/>
                              </a:rPr>
                              <m:t>𝐪</m:t>
                            </m:r>
                          </m:sub>
                        </m:sSub>
                      </m:sub>
                    </m:sSub>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43" name="文字方塊 42">
                <a:extLst>
                  <a:ext uri="{FF2B5EF4-FFF2-40B4-BE49-F238E27FC236}">
                    <a16:creationId xmlns:a16="http://schemas.microsoft.com/office/drawing/2014/main" id="{E452C4EC-4B24-45F7-8065-6D208E04F7FC}"/>
                  </a:ext>
                </a:extLst>
              </p:cNvPr>
              <p:cNvSpPr txBox="1">
                <a:spLocks noRot="1" noChangeAspect="1" noMove="1" noResize="1" noEditPoints="1" noAdjustHandles="1" noChangeArrowheads="1" noChangeShapeType="1" noTextEdit="1"/>
              </p:cNvSpPr>
              <p:nvPr/>
            </p:nvSpPr>
            <p:spPr>
              <a:xfrm>
                <a:off x="6783320" y="6018966"/>
                <a:ext cx="4840556" cy="422231"/>
              </a:xfrm>
              <a:prstGeom prst="rect">
                <a:avLst/>
              </a:prstGeom>
              <a:blipFill>
                <a:blip r:embed="rId3"/>
                <a:stretch>
                  <a:fillRect l="-1134" t="-7143" b="-8571"/>
                </a:stretch>
              </a:blipFill>
            </p:spPr>
            <p:txBody>
              <a:bodyPr/>
              <a:lstStyle/>
              <a:p>
                <a:r>
                  <a:rPr lang="zh-HK" altLang="en-US">
                    <a:noFill/>
                  </a:rPr>
                  <a:t> </a:t>
                </a:r>
              </a:p>
            </p:txBody>
          </p:sp>
        </mc:Fallback>
      </mc:AlternateContent>
      <p:sp>
        <p:nvSpPr>
          <p:cNvPr id="47" name="箭號: 向右 46">
            <a:extLst>
              <a:ext uri="{FF2B5EF4-FFF2-40B4-BE49-F238E27FC236}">
                <a16:creationId xmlns:a16="http://schemas.microsoft.com/office/drawing/2014/main" id="{294E667C-6854-4A90-84E1-871D9F7DD4D1}"/>
              </a:ext>
            </a:extLst>
          </p:cNvPr>
          <p:cNvSpPr/>
          <p:nvPr/>
        </p:nvSpPr>
        <p:spPr>
          <a:xfrm>
            <a:off x="2575931" y="5533143"/>
            <a:ext cx="738791" cy="396261"/>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36EC6EBD-903D-4F53-B04B-EDFB1B439B8A}"/>
                  </a:ext>
                </a:extLst>
              </p:cNvPr>
              <p:cNvSpPr/>
              <p:nvPr/>
            </p:nvSpPr>
            <p:spPr>
              <a:xfrm>
                <a:off x="1680168" y="5305915"/>
                <a:ext cx="84215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sz="2200" b="0" i="1" smtClean="0">
                          <a:solidFill>
                            <a:srgbClr val="FF0000"/>
                          </a:solidFill>
                          <a:latin typeface="Cambria Math" panose="02040503050406030204" pitchFamily="18" charset="0"/>
                          <a:ea typeface="Cambria Math" panose="02040503050406030204" pitchFamily="18" charset="0"/>
                        </a:rPr>
                        <m:t>𝑅</m:t>
                      </m:r>
                      <m:r>
                        <a:rPr lang="en-US" altLang="zh-HK" sz="2200" b="0" i="1" smtClean="0">
                          <a:solidFill>
                            <a:srgbClr val="FF0000"/>
                          </a:solidFill>
                          <a:latin typeface="Cambria Math" panose="02040503050406030204" pitchFamily="18" charset="0"/>
                          <a:ea typeface="Cambria Math" panose="02040503050406030204" pitchFamily="18" charset="0"/>
                        </a:rPr>
                        <m:t>(</m:t>
                      </m:r>
                      <m:r>
                        <a:rPr lang="en-US" altLang="zh-HK" sz="2200" b="1" i="0" smtClean="0">
                          <a:solidFill>
                            <a:srgbClr val="FF0000"/>
                          </a:solidFill>
                          <a:latin typeface="Cambria Math" panose="02040503050406030204" pitchFamily="18" charset="0"/>
                          <a:ea typeface="Cambria Math" panose="02040503050406030204" pitchFamily="18" charset="0"/>
                        </a:rPr>
                        <m:t>𝐪</m:t>
                      </m:r>
                      <m:r>
                        <a:rPr lang="en-US" altLang="zh-HK" sz="2200" b="0" i="1" smtClean="0">
                          <a:solidFill>
                            <a:srgbClr val="FF0000"/>
                          </a:solidFill>
                          <a:latin typeface="Cambria Math" panose="02040503050406030204" pitchFamily="18" charset="0"/>
                          <a:ea typeface="Cambria Math" panose="02040503050406030204" pitchFamily="18" charset="0"/>
                        </a:rPr>
                        <m:t>)</m:t>
                      </m:r>
                    </m:oMath>
                  </m:oMathPara>
                </a14:m>
                <a:endParaRPr lang="zh-HK" altLang="en-US" sz="2200" dirty="0">
                  <a:solidFill>
                    <a:srgbClr val="FF0000"/>
                  </a:solidFill>
                </a:endParaRPr>
              </a:p>
            </p:txBody>
          </p:sp>
        </mc:Choice>
        <mc:Fallback xmlns="">
          <p:sp>
            <p:nvSpPr>
              <p:cNvPr id="45" name="矩形 44">
                <a:extLst>
                  <a:ext uri="{FF2B5EF4-FFF2-40B4-BE49-F238E27FC236}">
                    <a16:creationId xmlns:a16="http://schemas.microsoft.com/office/drawing/2014/main" id="{36EC6EBD-903D-4F53-B04B-EDFB1B439B8A}"/>
                  </a:ext>
                </a:extLst>
              </p:cNvPr>
              <p:cNvSpPr>
                <a:spLocks noRot="1" noChangeAspect="1" noMove="1" noResize="1" noEditPoints="1" noAdjustHandles="1" noChangeArrowheads="1" noChangeShapeType="1" noTextEdit="1"/>
              </p:cNvSpPr>
              <p:nvPr/>
            </p:nvSpPr>
            <p:spPr>
              <a:xfrm>
                <a:off x="1680168" y="5305915"/>
                <a:ext cx="842154" cy="430887"/>
              </a:xfrm>
              <a:prstGeom prst="rect">
                <a:avLst/>
              </a:prstGeom>
              <a:blipFill>
                <a:blip r:embed="rId8"/>
                <a:stretch>
                  <a:fillRect b="-15493"/>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46" name="矩形 45">
                <a:extLst>
                  <a:ext uri="{FF2B5EF4-FFF2-40B4-BE49-F238E27FC236}">
                    <a16:creationId xmlns:a16="http://schemas.microsoft.com/office/drawing/2014/main" id="{E003F526-18EC-49DB-9063-E4D379EA852A}"/>
                  </a:ext>
                </a:extLst>
              </p:cNvPr>
              <p:cNvSpPr/>
              <p:nvPr/>
            </p:nvSpPr>
            <p:spPr>
              <a:xfrm>
                <a:off x="3509557" y="5300386"/>
                <a:ext cx="914289"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sz="2200" b="0" i="1" smtClean="0">
                          <a:solidFill>
                            <a:srgbClr val="3333FF"/>
                          </a:solidFill>
                          <a:latin typeface="Cambria Math" panose="02040503050406030204" pitchFamily="18" charset="0"/>
                          <a:ea typeface="Cambria Math" panose="02040503050406030204" pitchFamily="18" charset="0"/>
                        </a:rPr>
                        <m:t>𝑅</m:t>
                      </m:r>
                      <m:r>
                        <a:rPr lang="en-US" altLang="zh-HK" sz="2200" b="0" i="1" smtClean="0">
                          <a:solidFill>
                            <a:srgbClr val="3333FF"/>
                          </a:solidFill>
                          <a:latin typeface="Cambria Math" panose="02040503050406030204" pitchFamily="18" charset="0"/>
                          <a:ea typeface="Cambria Math" panose="02040503050406030204" pitchFamily="18" charset="0"/>
                        </a:rPr>
                        <m:t>(</m:t>
                      </m:r>
                      <m:r>
                        <a:rPr lang="en-US" altLang="zh-HK" sz="2200" b="1" i="0" smtClean="0">
                          <a:solidFill>
                            <a:srgbClr val="3333FF"/>
                          </a:solidFill>
                          <a:latin typeface="Cambria Math" panose="02040503050406030204" pitchFamily="18" charset="0"/>
                          <a:ea typeface="Cambria Math" panose="02040503050406030204" pitchFamily="18" charset="0"/>
                        </a:rPr>
                        <m:t>𝐪</m:t>
                      </m:r>
                      <m:r>
                        <a:rPr lang="en-US" altLang="zh-HK" sz="2200" b="1" i="0" smtClean="0">
                          <a:solidFill>
                            <a:srgbClr val="3333FF"/>
                          </a:solidFill>
                          <a:latin typeface="Cambria Math" panose="02040503050406030204" pitchFamily="18" charset="0"/>
                          <a:ea typeface="Cambria Math" panose="02040503050406030204" pitchFamily="18" charset="0"/>
                        </a:rPr>
                        <m:t>′</m:t>
                      </m:r>
                      <m:r>
                        <a:rPr lang="en-US" altLang="zh-HK" sz="2200" b="0" i="1" smtClean="0">
                          <a:solidFill>
                            <a:srgbClr val="3333FF"/>
                          </a:solidFill>
                          <a:latin typeface="Cambria Math" panose="02040503050406030204" pitchFamily="18" charset="0"/>
                          <a:ea typeface="Cambria Math" panose="02040503050406030204" pitchFamily="18" charset="0"/>
                        </a:rPr>
                        <m:t>)</m:t>
                      </m:r>
                    </m:oMath>
                  </m:oMathPara>
                </a14:m>
                <a:endParaRPr lang="zh-HK" altLang="en-US" sz="2200" dirty="0">
                  <a:solidFill>
                    <a:srgbClr val="3333FF"/>
                  </a:solidFill>
                </a:endParaRPr>
              </a:p>
            </p:txBody>
          </p:sp>
        </mc:Choice>
        <mc:Fallback xmlns="">
          <p:sp>
            <p:nvSpPr>
              <p:cNvPr id="46" name="矩形 45">
                <a:extLst>
                  <a:ext uri="{FF2B5EF4-FFF2-40B4-BE49-F238E27FC236}">
                    <a16:creationId xmlns:a16="http://schemas.microsoft.com/office/drawing/2014/main" id="{E003F526-18EC-49DB-9063-E4D379EA852A}"/>
                  </a:ext>
                </a:extLst>
              </p:cNvPr>
              <p:cNvSpPr>
                <a:spLocks noRot="1" noChangeAspect="1" noMove="1" noResize="1" noEditPoints="1" noAdjustHandles="1" noChangeArrowheads="1" noChangeShapeType="1" noTextEdit="1"/>
              </p:cNvSpPr>
              <p:nvPr/>
            </p:nvSpPr>
            <p:spPr>
              <a:xfrm>
                <a:off x="3509557" y="5300386"/>
                <a:ext cx="914289" cy="430887"/>
              </a:xfrm>
              <a:prstGeom prst="rect">
                <a:avLst/>
              </a:prstGeom>
              <a:blipFill>
                <a:blip r:embed="rId9"/>
                <a:stretch>
                  <a:fillRect b="-15493"/>
                </a:stretch>
              </a:blipFill>
            </p:spPr>
            <p:txBody>
              <a:bodyPr/>
              <a:lstStyle/>
              <a:p>
                <a:r>
                  <a:rPr lang="zh-HK" altLang="en-US">
                    <a:noFill/>
                  </a:rPr>
                  <a:t> </a:t>
                </a:r>
              </a:p>
            </p:txBody>
          </p:sp>
        </mc:Fallback>
      </mc:AlternateContent>
      <p:sp>
        <p:nvSpPr>
          <p:cNvPr id="48" name="文字方塊 47">
            <a:extLst>
              <a:ext uri="{FF2B5EF4-FFF2-40B4-BE49-F238E27FC236}">
                <a16:creationId xmlns:a16="http://schemas.microsoft.com/office/drawing/2014/main" id="{9F510C91-0D88-4F5F-B63F-4680B3D04526}"/>
              </a:ext>
            </a:extLst>
          </p:cNvPr>
          <p:cNvSpPr txBox="1"/>
          <p:nvPr/>
        </p:nvSpPr>
        <p:spPr>
          <a:xfrm>
            <a:off x="122861" y="6010545"/>
            <a:ext cx="5820824"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Can we share computations between two consecutive pixels?</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C3E08428-66C7-4E7B-BA63-5F3B43159030}"/>
                  </a:ext>
                </a:extLst>
              </p:cNvPr>
              <p:cNvSpPr/>
              <p:nvPr/>
            </p:nvSpPr>
            <p:spPr>
              <a:xfrm>
                <a:off x="6162890" y="3031507"/>
                <a:ext cx="4156651" cy="817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HK" i="1" smtClean="0">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r>
                        <a:rPr lang="en-US" altLang="zh-HK" b="1" i="1" smtClean="0">
                          <a:latin typeface="Cambria Math" panose="02040503050406030204" pitchFamily="18" charset="0"/>
                          <a:ea typeface="Cambria Math" panose="02040503050406030204" pitchFamily="18" charset="0"/>
                        </a:rPr>
                        <m:t>=</m:t>
                      </m:r>
                      <m:nary>
                        <m:naryPr>
                          <m:chr m:val="∑"/>
                          <m:supHide m:val="on"/>
                          <m:ctrlPr>
                            <a:rPr lang="en-US" altLang="zh-HK" b="1" i="1" smtClean="0">
                              <a:latin typeface="Cambria Math" panose="02040503050406030204" pitchFamily="18" charset="0"/>
                              <a:ea typeface="Cambria Math" panose="02040503050406030204" pitchFamily="18" charset="0"/>
                            </a:rPr>
                          </m:ctrlPr>
                        </m:naryPr>
                        <m:sub>
                          <m:r>
                            <m:rPr>
                              <m:brk m:alnAt="7"/>
                            </m:rPr>
                            <a:rPr lang="en-US" altLang="zh-HK" b="1" i="0" smtClean="0">
                              <a:latin typeface="Cambria Math" panose="02040503050406030204" pitchFamily="18" charset="0"/>
                              <a:ea typeface="Cambria Math" panose="02040503050406030204" pitchFamily="18" charset="0"/>
                            </a:rPr>
                            <m:t>𝐩</m:t>
                          </m:r>
                          <m:r>
                            <a:rPr lang="en-US" altLang="zh-HK" b="1" i="0" smtClean="0">
                              <a:latin typeface="Cambria Math" panose="02040503050406030204" pitchFamily="18" charset="0"/>
                              <a:ea typeface="Cambria Math" panose="02040503050406030204" pitchFamily="18" charset="0"/>
                            </a:rPr>
                            <m:t>∈</m:t>
                          </m:r>
                          <m:r>
                            <m:rPr>
                              <m:brk m:alnAt="7"/>
                            </m:rPr>
                            <a:rPr lang="en-US" altLang="zh-HK" b="0" i="1" smtClean="0">
                              <a:latin typeface="Cambria Math" panose="02040503050406030204" pitchFamily="18" charset="0"/>
                              <a:ea typeface="Cambria Math" panose="02040503050406030204" pitchFamily="18" charset="0"/>
                            </a:rPr>
                            <m:t>𝑅</m:t>
                          </m:r>
                          <m:r>
                            <a:rPr lang="en-US" altLang="zh-HK" b="0" i="0" smtClean="0">
                              <a:latin typeface="Cambria Math" panose="02040503050406030204" pitchFamily="18" charset="0"/>
                              <a:ea typeface="Cambria Math" panose="02040503050406030204" pitchFamily="18" charset="0"/>
                            </a:rPr>
                            <m:t>(</m:t>
                          </m:r>
                          <m:r>
                            <m:rPr>
                              <m:brk m:alnAt="7"/>
                            </m:rPr>
                            <a:rPr lang="en-US" altLang="zh-HK" b="1" i="0" smtClean="0">
                              <a:latin typeface="Cambria Math" panose="02040503050406030204" pitchFamily="18" charset="0"/>
                              <a:ea typeface="Cambria Math" panose="02040503050406030204" pitchFamily="18" charset="0"/>
                            </a:rPr>
                            <m:t>𝐪</m:t>
                          </m:r>
                          <m:r>
                            <m:rPr>
                              <m:brk m:alnAt="7"/>
                            </m:rPr>
                            <a:rPr lang="en-US" altLang="zh-HK" b="0" i="0" smtClean="0">
                              <a:latin typeface="Cambria Math" panose="02040503050406030204" pitchFamily="18" charset="0"/>
                              <a:ea typeface="Cambria Math" panose="02040503050406030204" pitchFamily="18" charset="0"/>
                            </a:rPr>
                            <m:t>)</m:t>
                          </m:r>
                        </m:sub>
                        <m:sup/>
                        <m:e>
                          <m:r>
                            <a:rPr lang="en-US" altLang="zh-HK" b="0" i="1" smtClean="0">
                              <a:latin typeface="Cambria Math" panose="02040503050406030204" pitchFamily="18" charset="0"/>
                              <a:ea typeface="Cambria Math" panose="02040503050406030204" pitchFamily="18" charset="0"/>
                            </a:rPr>
                            <m:t>𝑤</m:t>
                          </m:r>
                          <m:r>
                            <a:rPr lang="en-US" altLang="zh-HK" b="0" i="1" smtClean="0">
                              <a:latin typeface="Cambria Math" panose="02040503050406030204" pitchFamily="18" charset="0"/>
                              <a:ea typeface="Cambria Math" panose="02040503050406030204" pitchFamily="18" charset="0"/>
                            </a:rPr>
                            <m:t>∙</m:t>
                          </m:r>
                          <m:d>
                            <m:dPr>
                              <m:ctrlPr>
                                <a:rPr lang="en-US" altLang="zh-HK" b="0" i="1" smtClean="0">
                                  <a:latin typeface="Cambria Math" panose="02040503050406030204" pitchFamily="18" charset="0"/>
                                  <a:ea typeface="Cambria Math" panose="02040503050406030204" pitchFamily="18" charset="0"/>
                                </a:rPr>
                              </m:ctrlPr>
                            </m:dPr>
                            <m:e>
                              <m:r>
                                <a:rPr lang="en-US" altLang="zh-HK" b="0" i="1" smtClean="0">
                                  <a:latin typeface="Cambria Math" panose="02040503050406030204" pitchFamily="18" charset="0"/>
                                  <a:ea typeface="Cambria Math" panose="02040503050406030204" pitchFamily="18" charset="0"/>
                                </a:rPr>
                                <m:t>1−</m:t>
                              </m:r>
                              <m:f>
                                <m:fPr>
                                  <m:ctrlPr>
                                    <a:rPr lang="en-US" altLang="zh-HK" b="0" i="1" smtClean="0">
                                      <a:latin typeface="Cambria Math" panose="02040503050406030204" pitchFamily="18" charset="0"/>
                                      <a:ea typeface="Cambria Math" panose="02040503050406030204" pitchFamily="18" charset="0"/>
                                    </a:rPr>
                                  </m:ctrlPr>
                                </m:fPr>
                                <m:num>
                                  <m:r>
                                    <a:rPr lang="en-US" altLang="zh-HK" b="0" i="1" smtClean="0">
                                      <a:latin typeface="Cambria Math" panose="02040503050406030204" pitchFamily="18" charset="0"/>
                                      <a:ea typeface="Cambria Math" panose="02040503050406030204" pitchFamily="18" charset="0"/>
                                    </a:rPr>
                                    <m:t>1</m:t>
                                  </m:r>
                                </m:num>
                                <m:den>
                                  <m:sSup>
                                    <m:sSupPr>
                                      <m:ctrlPr>
                                        <a:rPr lang="en-US" altLang="zh-HK" b="0" i="1" smtClean="0">
                                          <a:latin typeface="Cambria Math" panose="02040503050406030204" pitchFamily="18" charset="0"/>
                                          <a:ea typeface="Cambria Math" panose="02040503050406030204" pitchFamily="18" charset="0"/>
                                        </a:rPr>
                                      </m:ctrlPr>
                                    </m:sSupPr>
                                    <m:e>
                                      <m:r>
                                        <a:rPr lang="en-US" altLang="zh-HK" b="0" i="1" smtClean="0">
                                          <a:latin typeface="Cambria Math" panose="02040503050406030204" pitchFamily="18" charset="0"/>
                                          <a:ea typeface="Cambria Math" panose="02040503050406030204" pitchFamily="18" charset="0"/>
                                        </a:rPr>
                                        <m:t>𝑏</m:t>
                                      </m:r>
                                    </m:e>
                                    <m:sup>
                                      <m:r>
                                        <a:rPr lang="en-US" altLang="zh-HK" b="0" i="1" smtClean="0">
                                          <a:latin typeface="Cambria Math" panose="02040503050406030204" pitchFamily="18" charset="0"/>
                                          <a:ea typeface="Cambria Math" panose="02040503050406030204" pitchFamily="18" charset="0"/>
                                        </a:rPr>
                                        <m:t>2</m:t>
                                      </m:r>
                                    </m:sup>
                                  </m:sSup>
                                </m:den>
                              </m:f>
                              <m:sSup>
                                <m:sSupPr>
                                  <m:ctrlPr>
                                    <a:rPr lang="en-US" altLang="zh-HK" b="0" i="1" smtClean="0">
                                      <a:latin typeface="Cambria Math" panose="02040503050406030204" pitchFamily="18" charset="0"/>
                                      <a:ea typeface="Cambria Math" panose="02040503050406030204" pitchFamily="18" charset="0"/>
                                    </a:rPr>
                                  </m:ctrlPr>
                                </m:sSupPr>
                                <m:e>
                                  <m:r>
                                    <a:rPr lang="en-US" altLang="zh-HK" i="1">
                                      <a:latin typeface="Cambria Math" panose="02040503050406030204" pitchFamily="18" charset="0"/>
                                      <a:ea typeface="Cambria Math" panose="02040503050406030204" pitchFamily="18" charset="0"/>
                                    </a:rPr>
                                    <m:t>𝑑𝑖𝑠𝑡</m:t>
                                  </m:r>
                                  <m:r>
                                    <a:rPr lang="en-US" altLang="zh-HK" i="1">
                                      <a:latin typeface="Cambria Math" panose="02040503050406030204" pitchFamily="18" charset="0"/>
                                      <a:ea typeface="Cambria Math" panose="02040503050406030204" pitchFamily="18" charset="0"/>
                                    </a:rPr>
                                    <m:t>(</m:t>
                                  </m:r>
                                  <m:r>
                                    <a:rPr lang="en-US" altLang="zh-HK" b="1" i="0">
                                      <a:latin typeface="Cambria Math" panose="02040503050406030204" pitchFamily="18" charset="0"/>
                                      <a:ea typeface="Cambria Math" panose="02040503050406030204" pitchFamily="18" charset="0"/>
                                    </a:rPr>
                                    <m:t>𝐪</m:t>
                                  </m:r>
                                  <m:r>
                                    <a:rPr lang="en-US" altLang="zh-HK" i="1">
                                      <a:latin typeface="Cambria Math" panose="02040503050406030204" pitchFamily="18" charset="0"/>
                                      <a:ea typeface="Cambria Math" panose="02040503050406030204" pitchFamily="18" charset="0"/>
                                    </a:rPr>
                                    <m:t>,</m:t>
                                  </m:r>
                                  <m:r>
                                    <a:rPr lang="en-US" altLang="zh-HK" b="1" i="0">
                                      <a:latin typeface="Cambria Math" panose="02040503050406030204" pitchFamily="18" charset="0"/>
                                      <a:ea typeface="Cambria Math" panose="02040503050406030204" pitchFamily="18" charset="0"/>
                                    </a:rPr>
                                    <m:t>𝐩</m:t>
                                  </m:r>
                                  <m:r>
                                    <a:rPr lang="en-US" altLang="zh-HK" i="1">
                                      <a:latin typeface="Cambria Math" panose="02040503050406030204" pitchFamily="18" charset="0"/>
                                      <a:ea typeface="Cambria Math" panose="02040503050406030204" pitchFamily="18" charset="0"/>
                                    </a:rPr>
                                    <m:t>)</m:t>
                                  </m:r>
                                </m:e>
                                <m:sup>
                                  <m:r>
                                    <a:rPr lang="en-US" altLang="zh-HK" b="0" i="1" smtClean="0">
                                      <a:latin typeface="Cambria Math" panose="02040503050406030204" pitchFamily="18" charset="0"/>
                                      <a:ea typeface="Cambria Math" panose="02040503050406030204" pitchFamily="18" charset="0"/>
                                    </a:rPr>
                                    <m:t>2</m:t>
                                  </m:r>
                                </m:sup>
                              </m:sSup>
                            </m:e>
                          </m:d>
                        </m:e>
                      </m:nary>
                    </m:oMath>
                  </m:oMathPara>
                </a14:m>
                <a:endParaRPr lang="zh-HK" altLang="en-US" dirty="0"/>
              </a:p>
            </p:txBody>
          </p:sp>
        </mc:Choice>
        <mc:Fallback xmlns="">
          <p:sp>
            <p:nvSpPr>
              <p:cNvPr id="44" name="矩形 43">
                <a:extLst>
                  <a:ext uri="{FF2B5EF4-FFF2-40B4-BE49-F238E27FC236}">
                    <a16:creationId xmlns:a16="http://schemas.microsoft.com/office/drawing/2014/main" id="{C3E08428-66C7-4E7B-BA63-5F3B43159030}"/>
                  </a:ext>
                </a:extLst>
              </p:cNvPr>
              <p:cNvSpPr>
                <a:spLocks noRot="1" noChangeAspect="1" noMove="1" noResize="1" noEditPoints="1" noAdjustHandles="1" noChangeArrowheads="1" noChangeShapeType="1" noTextEdit="1"/>
              </p:cNvSpPr>
              <p:nvPr/>
            </p:nvSpPr>
            <p:spPr>
              <a:xfrm>
                <a:off x="6162890" y="3031507"/>
                <a:ext cx="4156651" cy="817724"/>
              </a:xfrm>
              <a:prstGeom prst="rect">
                <a:avLst/>
              </a:prstGeom>
              <a:blipFill>
                <a:blip r:embed="rId10"/>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096009C9-6E5D-44A3-B986-610D1AC5ECD6}"/>
                  </a:ext>
                </a:extLst>
              </p:cNvPr>
              <p:cNvSpPr/>
              <p:nvPr/>
            </p:nvSpPr>
            <p:spPr>
              <a:xfrm>
                <a:off x="6800296" y="4022172"/>
                <a:ext cx="5118774" cy="564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𝑤</m:t>
                      </m:r>
                      <m:d>
                        <m:dPr>
                          <m:begChr m:val="|"/>
                          <m:endChr m:val="|"/>
                          <m:ctrlPr>
                            <a:rPr lang="en-US" altLang="zh-HK" b="1" i="1" smtClean="0">
                              <a:latin typeface="Cambria Math" panose="02040503050406030204" pitchFamily="18" charset="0"/>
                              <a:ea typeface="Cambria Math" panose="02040503050406030204" pitchFamily="18" charset="0"/>
                            </a:rPr>
                          </m:ctrlPr>
                        </m:dPr>
                        <m:e>
                          <m:r>
                            <a:rPr lang="en-US" altLang="zh-HK" b="0" i="1" smtClean="0">
                              <a:latin typeface="Cambria Math" panose="02040503050406030204" pitchFamily="18" charset="0"/>
                              <a:ea typeface="Cambria Math" panose="02040503050406030204" pitchFamily="18" charset="0"/>
                            </a:rPr>
                            <m:t>𝑅</m:t>
                          </m:r>
                          <m:d>
                            <m:dPr>
                              <m:ctrlPr>
                                <a:rPr lang="en-US" altLang="zh-HK" b="1" i="1" smtClean="0">
                                  <a:latin typeface="Cambria Math" panose="02040503050406030204" pitchFamily="18" charset="0"/>
                                  <a:ea typeface="Cambria Math" panose="02040503050406030204" pitchFamily="18" charset="0"/>
                                </a:rPr>
                              </m:ctrlPr>
                            </m:dPr>
                            <m:e>
                              <m:r>
                                <a:rPr lang="en-US" altLang="zh-HK" b="1" i="0" smtClean="0">
                                  <a:latin typeface="Cambria Math" panose="02040503050406030204" pitchFamily="18" charset="0"/>
                                  <a:ea typeface="Cambria Math" panose="02040503050406030204" pitchFamily="18" charset="0"/>
                                </a:rPr>
                                <m:t>𝐪</m:t>
                              </m:r>
                            </m:e>
                          </m:d>
                        </m:e>
                      </m:d>
                      <m:r>
                        <a:rPr lang="en-US" altLang="zh-HK" b="1" i="1" smtClean="0">
                          <a:latin typeface="Cambria Math" panose="02040503050406030204" pitchFamily="18" charset="0"/>
                          <a:ea typeface="Cambria Math" panose="02040503050406030204" pitchFamily="18" charset="0"/>
                        </a:rPr>
                        <m:t>−</m:t>
                      </m:r>
                      <m:f>
                        <m:fPr>
                          <m:ctrlPr>
                            <a:rPr lang="en-US" altLang="zh-HK" b="1" i="1" smtClean="0">
                              <a:latin typeface="Cambria Math" panose="02040503050406030204" pitchFamily="18" charset="0"/>
                              <a:ea typeface="Cambria Math" panose="02040503050406030204" pitchFamily="18" charset="0"/>
                            </a:rPr>
                          </m:ctrlPr>
                        </m:fPr>
                        <m:num>
                          <m:r>
                            <a:rPr lang="en-US" altLang="zh-HK" b="0" i="1" smtClean="0">
                              <a:latin typeface="Cambria Math" panose="02040503050406030204" pitchFamily="18" charset="0"/>
                              <a:ea typeface="Cambria Math" panose="02040503050406030204" pitchFamily="18" charset="0"/>
                            </a:rPr>
                            <m:t>𝑤</m:t>
                          </m:r>
                        </m:num>
                        <m:den>
                          <m:sSup>
                            <m:sSupPr>
                              <m:ctrlPr>
                                <a:rPr lang="en-US" altLang="zh-HK" i="1">
                                  <a:latin typeface="Cambria Math" panose="02040503050406030204" pitchFamily="18" charset="0"/>
                                  <a:ea typeface="Cambria Math" panose="02040503050406030204" pitchFamily="18" charset="0"/>
                                </a:rPr>
                              </m:ctrlPr>
                            </m:sSupPr>
                            <m:e>
                              <m:r>
                                <a:rPr lang="en-US" altLang="zh-HK" i="1">
                                  <a:latin typeface="Cambria Math" panose="02040503050406030204" pitchFamily="18" charset="0"/>
                                  <a:ea typeface="Cambria Math" panose="02040503050406030204" pitchFamily="18" charset="0"/>
                                </a:rPr>
                                <m:t>𝑏</m:t>
                              </m:r>
                            </m:e>
                            <m:sup>
                              <m:r>
                                <a:rPr lang="en-US" altLang="zh-HK" i="1">
                                  <a:latin typeface="Cambria Math" panose="02040503050406030204" pitchFamily="18" charset="0"/>
                                  <a:ea typeface="Cambria Math" panose="02040503050406030204" pitchFamily="18" charset="0"/>
                                </a:rPr>
                                <m:t>2</m:t>
                              </m:r>
                            </m:sup>
                          </m:sSup>
                        </m:den>
                      </m:f>
                      <m:d>
                        <m:dPr>
                          <m:ctrlPr>
                            <a:rPr lang="en-US" altLang="zh-HK" i="1">
                              <a:latin typeface="Cambria Math" panose="02040503050406030204" pitchFamily="18" charset="0"/>
                              <a:ea typeface="Cambria Math" panose="02040503050406030204" pitchFamily="18" charset="0"/>
                            </a:rPr>
                          </m:ctrlPr>
                        </m:dPr>
                        <m:e>
                          <m:d>
                            <m:dPr>
                              <m:begChr m:val="|"/>
                              <m:endChr m:val="|"/>
                              <m:ctrlPr>
                                <a:rPr lang="en-US" altLang="zh-HK" b="1" i="1">
                                  <a:latin typeface="Cambria Math" panose="02040503050406030204" pitchFamily="18" charset="0"/>
                                  <a:ea typeface="Cambria Math" panose="02040503050406030204" pitchFamily="18" charset="0"/>
                                </a:rPr>
                              </m:ctrlPr>
                            </m:dPr>
                            <m:e>
                              <m:r>
                                <a:rPr lang="en-US" altLang="zh-HK" i="1">
                                  <a:latin typeface="Cambria Math" panose="02040503050406030204" pitchFamily="18" charset="0"/>
                                  <a:ea typeface="Cambria Math" panose="02040503050406030204" pitchFamily="18" charset="0"/>
                                </a:rPr>
                                <m:t>𝑅</m:t>
                              </m:r>
                              <m:d>
                                <m:dPr>
                                  <m:ctrlPr>
                                    <a:rPr lang="en-US" altLang="zh-HK" b="1"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e>
                          </m:d>
                          <m:r>
                            <a:rPr lang="en-US" altLang="zh-HK" b="1" i="1" smtClean="0">
                              <a:latin typeface="Cambria Math" panose="02040503050406030204" pitchFamily="18" charset="0"/>
                              <a:ea typeface="Cambria Math" panose="02040503050406030204" pitchFamily="18" charset="0"/>
                            </a:rPr>
                            <m:t>×</m:t>
                          </m:r>
                          <m:sSubSup>
                            <m:sSubSupPr>
                              <m:ctrlPr>
                                <a:rPr lang="en-US" altLang="zh-HK" b="1" i="1" smtClean="0">
                                  <a:latin typeface="Cambria Math" panose="02040503050406030204" pitchFamily="18" charset="0"/>
                                  <a:ea typeface="Cambria Math" panose="02040503050406030204" pitchFamily="18" charset="0"/>
                                </a:rPr>
                              </m:ctrlPr>
                            </m:sSubSupPr>
                            <m:e>
                              <m:d>
                                <m:dPr>
                                  <m:begChr m:val="‖"/>
                                  <m:endChr m:val="‖"/>
                                  <m:ctrlPr>
                                    <a:rPr lang="en-US" altLang="zh-HK" b="1" i="1" smtClean="0">
                                      <a:latin typeface="Cambria Math" panose="02040503050406030204" pitchFamily="18" charset="0"/>
                                      <a:ea typeface="Cambria Math" panose="02040503050406030204" pitchFamily="18" charset="0"/>
                                    </a:rPr>
                                  </m:ctrlPr>
                                </m:dPr>
                                <m:e>
                                  <m:r>
                                    <a:rPr lang="en-US" altLang="zh-HK" b="1" i="0" smtClean="0">
                                      <a:latin typeface="Cambria Math" panose="02040503050406030204" pitchFamily="18" charset="0"/>
                                      <a:ea typeface="Cambria Math" panose="02040503050406030204" pitchFamily="18" charset="0"/>
                                    </a:rPr>
                                    <m:t>𝐪</m:t>
                                  </m:r>
                                </m:e>
                              </m:d>
                            </m:e>
                            <m:sub>
                              <m:r>
                                <a:rPr lang="en-US" altLang="zh-HK" b="0" i="1" smtClean="0">
                                  <a:latin typeface="Cambria Math" panose="02040503050406030204" pitchFamily="18" charset="0"/>
                                  <a:ea typeface="Cambria Math" panose="02040503050406030204" pitchFamily="18" charset="0"/>
                                </a:rPr>
                                <m:t>2</m:t>
                              </m:r>
                            </m:sub>
                            <m:sup>
                              <m:r>
                                <a:rPr lang="en-US" altLang="zh-HK" b="1" i="1" smtClean="0">
                                  <a:latin typeface="Cambria Math" panose="02040503050406030204" pitchFamily="18" charset="0"/>
                                  <a:ea typeface="Cambria Math" panose="02040503050406030204" pitchFamily="18" charset="0"/>
                                </a:rPr>
                                <m:t>𝟐</m:t>
                              </m:r>
                            </m:sup>
                          </m:sSubSup>
                          <m:r>
                            <a:rPr lang="en-US" altLang="zh-HK" b="1"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2</m:t>
                          </m:r>
                          <m:sSup>
                            <m:sSupPr>
                              <m:ctrlPr>
                                <a:rPr lang="en-US" altLang="zh-HK" b="0" i="1" smtClean="0">
                                  <a:latin typeface="Cambria Math" panose="02040503050406030204" pitchFamily="18" charset="0"/>
                                  <a:ea typeface="Cambria Math" panose="02040503050406030204" pitchFamily="18" charset="0"/>
                                </a:rPr>
                              </m:ctrlPr>
                            </m:sSupPr>
                            <m:e>
                              <m:r>
                                <a:rPr lang="en-US" altLang="zh-HK" b="1" i="0" smtClean="0">
                                  <a:latin typeface="Cambria Math" panose="02040503050406030204" pitchFamily="18" charset="0"/>
                                  <a:ea typeface="Cambria Math" panose="02040503050406030204" pitchFamily="18" charset="0"/>
                                </a:rPr>
                                <m:t>𝐪</m:t>
                              </m:r>
                            </m:e>
                            <m:sup>
                              <m:r>
                                <a:rPr lang="en-US" altLang="zh-HK" b="0" i="1" smtClean="0">
                                  <a:latin typeface="Cambria Math" panose="02040503050406030204" pitchFamily="18" charset="0"/>
                                  <a:ea typeface="Cambria Math" panose="02040503050406030204" pitchFamily="18" charset="0"/>
                                </a:rPr>
                                <m:t>𝑇</m:t>
                              </m:r>
                            </m:sup>
                          </m:sSup>
                          <m:sSub>
                            <m:sSubPr>
                              <m:ctrlPr>
                                <a:rPr lang="en-US" altLang="zh-HK" b="0" i="1" smtClean="0">
                                  <a:latin typeface="Cambria Math" panose="02040503050406030204" pitchFamily="18" charset="0"/>
                                  <a:ea typeface="Cambria Math" panose="02040503050406030204" pitchFamily="18" charset="0"/>
                                </a:rPr>
                              </m:ctrlPr>
                            </m:sSubPr>
                            <m:e>
                              <m:r>
                                <a:rPr lang="en-US" altLang="zh-HK" b="1" i="0" smtClean="0">
                                  <a:latin typeface="Cambria Math" panose="02040503050406030204" pitchFamily="18" charset="0"/>
                                  <a:ea typeface="Cambria Math" panose="02040503050406030204" pitchFamily="18" charset="0"/>
                                </a:rPr>
                                <m:t>𝐀</m:t>
                              </m:r>
                            </m:e>
                            <m:sub>
                              <m:sSub>
                                <m:sSubPr>
                                  <m:ctrlPr>
                                    <a:rPr lang="en-US" altLang="zh-HK" b="0" i="1" smtClean="0">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𝑅</m:t>
                                  </m:r>
                                </m:e>
                                <m:sub>
                                  <m:r>
                                    <a:rPr lang="en-US" altLang="zh-HK" b="1" i="0" smtClean="0">
                                      <a:latin typeface="Cambria Math" panose="02040503050406030204" pitchFamily="18" charset="0"/>
                                      <a:ea typeface="Cambria Math" panose="02040503050406030204" pitchFamily="18" charset="0"/>
                                    </a:rPr>
                                    <m:t>𝐪</m:t>
                                  </m:r>
                                </m:sub>
                              </m:sSub>
                            </m:sub>
                          </m:sSub>
                          <m:r>
                            <a:rPr lang="en-US" altLang="zh-HK" b="0" i="1" smtClean="0">
                              <a:latin typeface="Cambria Math" panose="02040503050406030204" pitchFamily="18" charset="0"/>
                              <a:ea typeface="Cambria Math" panose="02040503050406030204" pitchFamily="18" charset="0"/>
                            </a:rPr>
                            <m:t>+</m:t>
                          </m:r>
                          <m:sSub>
                            <m:sSubPr>
                              <m:ctrlPr>
                                <a:rPr lang="en-US" altLang="zh-HK" b="0" i="1" smtClean="0">
                                  <a:latin typeface="Cambria Math" panose="02040503050406030204" pitchFamily="18" charset="0"/>
                                  <a:ea typeface="Cambria Math" panose="02040503050406030204" pitchFamily="18" charset="0"/>
                                </a:rPr>
                              </m:ctrlPr>
                            </m:sSubPr>
                            <m:e>
                              <m:r>
                                <a:rPr lang="en-US" altLang="zh-HK" b="0" i="1" smtClean="0">
                                  <a:latin typeface="Cambria Math" panose="02040503050406030204" pitchFamily="18" charset="0"/>
                                  <a:ea typeface="Cambria Math" panose="02040503050406030204" pitchFamily="18" charset="0"/>
                                </a:rPr>
                                <m:t>𝑆</m:t>
                              </m:r>
                            </m:e>
                            <m:sub>
                              <m:sSub>
                                <m:sSubPr>
                                  <m:ctrlPr>
                                    <a:rPr lang="en-US" altLang="zh-HK" b="0" i="1" smtClean="0">
                                      <a:latin typeface="Cambria Math" panose="02040503050406030204" pitchFamily="18" charset="0"/>
                                      <a:ea typeface="Cambria Math" panose="02040503050406030204" pitchFamily="18" charset="0"/>
                                    </a:rPr>
                                  </m:ctrlPr>
                                </m:sSubPr>
                                <m:e>
                                  <m:r>
                                    <a:rPr lang="en-US" altLang="zh-HK" b="0" i="1" smtClean="0">
                                      <a:latin typeface="Cambria Math" panose="02040503050406030204" pitchFamily="18" charset="0"/>
                                      <a:ea typeface="Cambria Math" panose="02040503050406030204" pitchFamily="18" charset="0"/>
                                    </a:rPr>
                                    <m:t>𝑅</m:t>
                                  </m:r>
                                </m:e>
                                <m:sub>
                                  <m:r>
                                    <a:rPr lang="en-US" altLang="zh-HK" b="1" i="0" smtClean="0">
                                      <a:latin typeface="Cambria Math" panose="02040503050406030204" pitchFamily="18" charset="0"/>
                                      <a:ea typeface="Cambria Math" panose="02040503050406030204" pitchFamily="18" charset="0"/>
                                    </a:rPr>
                                    <m:t>𝐪</m:t>
                                  </m:r>
                                </m:sub>
                              </m:sSub>
                            </m:sub>
                          </m:sSub>
                        </m:e>
                      </m:d>
                    </m:oMath>
                  </m:oMathPara>
                </a14:m>
                <a:endParaRPr lang="zh-HK" altLang="en-US" dirty="0"/>
              </a:p>
            </p:txBody>
          </p:sp>
        </mc:Choice>
        <mc:Fallback xmlns="">
          <p:sp>
            <p:nvSpPr>
              <p:cNvPr id="49" name="矩形 48">
                <a:extLst>
                  <a:ext uri="{FF2B5EF4-FFF2-40B4-BE49-F238E27FC236}">
                    <a16:creationId xmlns:a16="http://schemas.microsoft.com/office/drawing/2014/main" id="{096009C9-6E5D-44A3-B986-610D1AC5ECD6}"/>
                  </a:ext>
                </a:extLst>
              </p:cNvPr>
              <p:cNvSpPr>
                <a:spLocks noRot="1" noChangeAspect="1" noMove="1" noResize="1" noEditPoints="1" noAdjustHandles="1" noChangeArrowheads="1" noChangeShapeType="1" noTextEdit="1"/>
              </p:cNvSpPr>
              <p:nvPr/>
            </p:nvSpPr>
            <p:spPr>
              <a:xfrm>
                <a:off x="6800296" y="4022172"/>
                <a:ext cx="5118774" cy="564770"/>
              </a:xfrm>
              <a:prstGeom prst="rect">
                <a:avLst/>
              </a:prstGeom>
              <a:blipFill>
                <a:blip r:embed="rId11"/>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50" name="矩形 49">
                <a:extLst>
                  <a:ext uri="{FF2B5EF4-FFF2-40B4-BE49-F238E27FC236}">
                    <a16:creationId xmlns:a16="http://schemas.microsoft.com/office/drawing/2014/main" id="{5D2297B9-19DD-43DD-B12C-1A022C184CB6}"/>
                  </a:ext>
                </a:extLst>
              </p:cNvPr>
              <p:cNvSpPr/>
              <p:nvPr/>
            </p:nvSpPr>
            <p:spPr>
              <a:xfrm>
                <a:off x="10381124" y="4737143"/>
                <a:ext cx="806118" cy="642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HK" sz="1400" b="1" i="1">
                              <a:latin typeface="Cambria Math" panose="02040503050406030204" pitchFamily="18" charset="0"/>
                              <a:ea typeface="Cambria Math" panose="02040503050406030204" pitchFamily="18" charset="0"/>
                            </a:rPr>
                          </m:ctrlPr>
                        </m:naryPr>
                        <m:sub>
                          <m:r>
                            <m:rPr>
                              <m:brk m:alnAt="7"/>
                            </m:rPr>
                            <a:rPr lang="en-US" altLang="zh-HK" sz="1400" b="1">
                              <a:latin typeface="Cambria Math" panose="02040503050406030204" pitchFamily="18" charset="0"/>
                              <a:ea typeface="Cambria Math" panose="02040503050406030204" pitchFamily="18" charset="0"/>
                            </a:rPr>
                            <m:t>𝐩</m:t>
                          </m:r>
                          <m:r>
                            <a:rPr lang="en-US" altLang="zh-HK" sz="1400" b="1">
                              <a:latin typeface="Cambria Math" panose="02040503050406030204" pitchFamily="18" charset="0"/>
                              <a:ea typeface="Cambria Math" panose="02040503050406030204" pitchFamily="18" charset="0"/>
                            </a:rPr>
                            <m:t>∈</m:t>
                          </m:r>
                          <m:r>
                            <m:rPr>
                              <m:brk m:alnAt="7"/>
                            </m:rPr>
                            <a:rPr lang="en-US" altLang="zh-HK" sz="1400" i="1">
                              <a:latin typeface="Cambria Math" panose="02040503050406030204" pitchFamily="18" charset="0"/>
                              <a:ea typeface="Cambria Math" panose="02040503050406030204" pitchFamily="18" charset="0"/>
                            </a:rPr>
                            <m:t>𝑅</m:t>
                          </m:r>
                          <m:r>
                            <a:rPr lang="en-US" altLang="zh-HK" sz="1400">
                              <a:latin typeface="Cambria Math" panose="02040503050406030204" pitchFamily="18" charset="0"/>
                              <a:ea typeface="Cambria Math" panose="02040503050406030204" pitchFamily="18" charset="0"/>
                            </a:rPr>
                            <m:t>(</m:t>
                          </m:r>
                          <m:r>
                            <m:rPr>
                              <m:brk m:alnAt="7"/>
                            </m:rPr>
                            <a:rPr lang="en-US" altLang="zh-HK" sz="1400" b="1">
                              <a:latin typeface="Cambria Math" panose="02040503050406030204" pitchFamily="18" charset="0"/>
                              <a:ea typeface="Cambria Math" panose="02040503050406030204" pitchFamily="18" charset="0"/>
                            </a:rPr>
                            <m:t>𝐪</m:t>
                          </m:r>
                          <m:r>
                            <m:rPr>
                              <m:brk m:alnAt="7"/>
                            </m:rPr>
                            <a:rPr lang="en-US" altLang="zh-HK" sz="1400">
                              <a:latin typeface="Cambria Math" panose="02040503050406030204" pitchFamily="18" charset="0"/>
                              <a:ea typeface="Cambria Math" panose="02040503050406030204" pitchFamily="18" charset="0"/>
                            </a:rPr>
                            <m:t>)</m:t>
                          </m:r>
                        </m:sub>
                        <m:sup/>
                        <m:e>
                          <m:r>
                            <a:rPr lang="en-US" altLang="zh-HK" sz="1400" b="1">
                              <a:latin typeface="Cambria Math" panose="02040503050406030204" pitchFamily="18" charset="0"/>
                              <a:ea typeface="Cambria Math" panose="02040503050406030204" pitchFamily="18" charset="0"/>
                            </a:rPr>
                            <m:t>𝐩</m:t>
                          </m:r>
                        </m:e>
                      </m:nary>
                    </m:oMath>
                  </m:oMathPara>
                </a14:m>
                <a:endParaRPr lang="zh-HK" altLang="en-US" sz="1400" dirty="0"/>
              </a:p>
            </p:txBody>
          </p:sp>
        </mc:Choice>
        <mc:Fallback xmlns="">
          <p:sp>
            <p:nvSpPr>
              <p:cNvPr id="50" name="矩形 49">
                <a:extLst>
                  <a:ext uri="{FF2B5EF4-FFF2-40B4-BE49-F238E27FC236}">
                    <a16:creationId xmlns:a16="http://schemas.microsoft.com/office/drawing/2014/main" id="{5D2297B9-19DD-43DD-B12C-1A022C184CB6}"/>
                  </a:ext>
                </a:extLst>
              </p:cNvPr>
              <p:cNvSpPr>
                <a:spLocks noRot="1" noChangeAspect="1" noMove="1" noResize="1" noEditPoints="1" noAdjustHandles="1" noChangeArrowheads="1" noChangeShapeType="1" noTextEdit="1"/>
              </p:cNvSpPr>
              <p:nvPr/>
            </p:nvSpPr>
            <p:spPr>
              <a:xfrm>
                <a:off x="10381124" y="4737143"/>
                <a:ext cx="806118" cy="642933"/>
              </a:xfrm>
              <a:prstGeom prst="rect">
                <a:avLst/>
              </a:prstGeom>
              <a:blipFill>
                <a:blip r:embed="rId12"/>
                <a:stretch>
                  <a:fillRect l="-56818" t="-110377" r="-87879" b="-153774"/>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E4BB6814-B624-4E73-9131-0C3005D981EF}"/>
                  </a:ext>
                </a:extLst>
              </p:cNvPr>
              <p:cNvSpPr/>
              <p:nvPr/>
            </p:nvSpPr>
            <p:spPr>
              <a:xfrm>
                <a:off x="11028206" y="4735122"/>
                <a:ext cx="1052083" cy="642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HK" sz="1400" b="1" i="1" smtClean="0">
                              <a:latin typeface="Cambria Math" panose="02040503050406030204" pitchFamily="18" charset="0"/>
                              <a:ea typeface="Cambria Math" panose="02040503050406030204" pitchFamily="18" charset="0"/>
                            </a:rPr>
                          </m:ctrlPr>
                        </m:naryPr>
                        <m:sub>
                          <m:r>
                            <m:rPr>
                              <m:brk m:alnAt="7"/>
                            </m:rPr>
                            <a:rPr lang="en-US" altLang="zh-HK" sz="1400" b="1">
                              <a:latin typeface="Cambria Math" panose="02040503050406030204" pitchFamily="18" charset="0"/>
                              <a:ea typeface="Cambria Math" panose="02040503050406030204" pitchFamily="18" charset="0"/>
                            </a:rPr>
                            <m:t>𝐩</m:t>
                          </m:r>
                          <m:r>
                            <a:rPr lang="en-US" altLang="zh-HK" sz="1400" b="1">
                              <a:latin typeface="Cambria Math" panose="02040503050406030204" pitchFamily="18" charset="0"/>
                              <a:ea typeface="Cambria Math" panose="02040503050406030204" pitchFamily="18" charset="0"/>
                            </a:rPr>
                            <m:t>∈</m:t>
                          </m:r>
                          <m:r>
                            <m:rPr>
                              <m:brk m:alnAt="7"/>
                            </m:rPr>
                            <a:rPr lang="en-US" altLang="zh-HK" sz="1400" i="1">
                              <a:latin typeface="Cambria Math" panose="02040503050406030204" pitchFamily="18" charset="0"/>
                              <a:ea typeface="Cambria Math" panose="02040503050406030204" pitchFamily="18" charset="0"/>
                            </a:rPr>
                            <m:t>𝑅</m:t>
                          </m:r>
                          <m:r>
                            <a:rPr lang="en-US" altLang="zh-HK" sz="1400">
                              <a:latin typeface="Cambria Math" panose="02040503050406030204" pitchFamily="18" charset="0"/>
                              <a:ea typeface="Cambria Math" panose="02040503050406030204" pitchFamily="18" charset="0"/>
                            </a:rPr>
                            <m:t>(</m:t>
                          </m:r>
                          <m:r>
                            <m:rPr>
                              <m:brk m:alnAt="7"/>
                            </m:rPr>
                            <a:rPr lang="en-US" altLang="zh-HK" sz="1400" b="1">
                              <a:latin typeface="Cambria Math" panose="02040503050406030204" pitchFamily="18" charset="0"/>
                              <a:ea typeface="Cambria Math" panose="02040503050406030204" pitchFamily="18" charset="0"/>
                            </a:rPr>
                            <m:t>𝐪</m:t>
                          </m:r>
                          <m:r>
                            <m:rPr>
                              <m:brk m:alnAt="7"/>
                            </m:rPr>
                            <a:rPr lang="en-US" altLang="zh-HK" sz="1400">
                              <a:latin typeface="Cambria Math" panose="02040503050406030204" pitchFamily="18" charset="0"/>
                              <a:ea typeface="Cambria Math" panose="02040503050406030204" pitchFamily="18" charset="0"/>
                            </a:rPr>
                            <m:t>)</m:t>
                          </m:r>
                        </m:sub>
                        <m:sup/>
                        <m:e>
                          <m:sSubSup>
                            <m:sSubSupPr>
                              <m:ctrlPr>
                                <a:rPr lang="en-US" altLang="zh-HK" sz="1400" b="1" i="1">
                                  <a:latin typeface="Cambria Math" panose="02040503050406030204" pitchFamily="18" charset="0"/>
                                  <a:ea typeface="Cambria Math" panose="02040503050406030204" pitchFamily="18" charset="0"/>
                                </a:rPr>
                              </m:ctrlPr>
                            </m:sSubSupPr>
                            <m:e>
                              <m:d>
                                <m:dPr>
                                  <m:begChr m:val="‖"/>
                                  <m:endChr m:val="‖"/>
                                  <m:ctrlPr>
                                    <a:rPr lang="en-US" altLang="zh-HK" sz="1400" b="1" i="1">
                                      <a:latin typeface="Cambria Math" panose="02040503050406030204" pitchFamily="18" charset="0"/>
                                      <a:ea typeface="Cambria Math" panose="02040503050406030204" pitchFamily="18" charset="0"/>
                                    </a:rPr>
                                  </m:ctrlPr>
                                </m:dPr>
                                <m:e>
                                  <m:r>
                                    <a:rPr lang="en-US" altLang="zh-HK" sz="1400" b="1" i="0" smtClean="0">
                                      <a:latin typeface="Cambria Math" panose="02040503050406030204" pitchFamily="18" charset="0"/>
                                      <a:ea typeface="Cambria Math" panose="02040503050406030204" pitchFamily="18" charset="0"/>
                                    </a:rPr>
                                    <m:t>𝐩</m:t>
                                  </m:r>
                                </m:e>
                              </m:d>
                            </m:e>
                            <m:sub>
                              <m:r>
                                <a:rPr lang="en-US" altLang="zh-HK" sz="1400" i="1">
                                  <a:latin typeface="Cambria Math" panose="02040503050406030204" pitchFamily="18" charset="0"/>
                                  <a:ea typeface="Cambria Math" panose="02040503050406030204" pitchFamily="18" charset="0"/>
                                </a:rPr>
                                <m:t>2</m:t>
                              </m:r>
                            </m:sub>
                            <m:sup>
                              <m:r>
                                <a:rPr lang="en-US" altLang="zh-HK" sz="1400" b="1" i="1">
                                  <a:latin typeface="Cambria Math" panose="02040503050406030204" pitchFamily="18" charset="0"/>
                                  <a:ea typeface="Cambria Math" panose="02040503050406030204" pitchFamily="18" charset="0"/>
                                </a:rPr>
                                <m:t>𝟐</m:t>
                              </m:r>
                            </m:sup>
                          </m:sSubSup>
                        </m:e>
                      </m:nary>
                    </m:oMath>
                  </m:oMathPara>
                </a14:m>
                <a:endParaRPr lang="zh-HK" altLang="en-US" sz="1400" dirty="0"/>
              </a:p>
            </p:txBody>
          </p:sp>
        </mc:Choice>
        <mc:Fallback xmlns="">
          <p:sp>
            <p:nvSpPr>
              <p:cNvPr id="51" name="矩形 50">
                <a:extLst>
                  <a:ext uri="{FF2B5EF4-FFF2-40B4-BE49-F238E27FC236}">
                    <a16:creationId xmlns:a16="http://schemas.microsoft.com/office/drawing/2014/main" id="{E4BB6814-B624-4E73-9131-0C3005D981EF}"/>
                  </a:ext>
                </a:extLst>
              </p:cNvPr>
              <p:cNvSpPr>
                <a:spLocks noRot="1" noChangeAspect="1" noMove="1" noResize="1" noEditPoints="1" noAdjustHandles="1" noChangeArrowheads="1" noChangeShapeType="1" noTextEdit="1"/>
              </p:cNvSpPr>
              <p:nvPr/>
            </p:nvSpPr>
            <p:spPr>
              <a:xfrm>
                <a:off x="11028206" y="4735122"/>
                <a:ext cx="1052083" cy="642933"/>
              </a:xfrm>
              <a:prstGeom prst="rect">
                <a:avLst/>
              </a:prstGeom>
              <a:blipFill>
                <a:blip r:embed="rId13"/>
                <a:stretch>
                  <a:fillRect l="-42775" t="-111429" r="-67052" b="-156190"/>
                </a:stretch>
              </a:blipFill>
            </p:spPr>
            <p:txBody>
              <a:bodyPr/>
              <a:lstStyle/>
              <a:p>
                <a:r>
                  <a:rPr lang="zh-HK" altLang="en-US">
                    <a:noFill/>
                  </a:rPr>
                  <a:t> </a:t>
                </a:r>
              </a:p>
            </p:txBody>
          </p:sp>
        </mc:Fallback>
      </mc:AlternateContent>
      <p:sp>
        <p:nvSpPr>
          <p:cNvPr id="52" name="Right Brace 42">
            <a:extLst>
              <a:ext uri="{FF2B5EF4-FFF2-40B4-BE49-F238E27FC236}">
                <a16:creationId xmlns:a16="http://schemas.microsoft.com/office/drawing/2014/main" id="{B1C3CC9F-52AD-46B6-831E-6B9B29545465}"/>
              </a:ext>
            </a:extLst>
          </p:cNvPr>
          <p:cNvSpPr/>
          <p:nvPr/>
        </p:nvSpPr>
        <p:spPr>
          <a:xfrm rot="5400000">
            <a:off x="11419803" y="4463761"/>
            <a:ext cx="143748" cy="33566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Tree>
    <p:extLst>
      <p:ext uri="{BB962C8B-B14F-4D97-AF65-F5344CB8AC3E}">
        <p14:creationId xmlns:p14="http://schemas.microsoft.com/office/powerpoint/2010/main" val="425792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80E667-4C41-47F9-998F-A3AFD0C64737}"/>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Envelope for A Row of Pixels</a:t>
            </a:r>
            <a:endParaRPr lang="zh-HK" altLang="en-US" dirty="0">
              <a:latin typeface="Times New Roman" panose="02020603050405020304" pitchFamily="18" charset="0"/>
              <a:cs typeface="Times New Roman" panose="02020603050405020304" pitchFamily="18" charset="0"/>
            </a:endParaRPr>
          </a:p>
        </p:txBody>
      </p:sp>
      <p:sp>
        <p:nvSpPr>
          <p:cNvPr id="39" name="Rectangle 297">
            <a:extLst>
              <a:ext uri="{FF2B5EF4-FFF2-40B4-BE49-F238E27FC236}">
                <a16:creationId xmlns:a16="http://schemas.microsoft.com/office/drawing/2014/main" id="{56D28920-19DC-4F7D-9C83-5E6D1D85801B}"/>
              </a:ext>
            </a:extLst>
          </p:cNvPr>
          <p:cNvSpPr/>
          <p:nvPr/>
        </p:nvSpPr>
        <p:spPr>
          <a:xfrm>
            <a:off x="1195109" y="3657829"/>
            <a:ext cx="1847718" cy="2558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Rectangle 298">
            <a:extLst>
              <a:ext uri="{FF2B5EF4-FFF2-40B4-BE49-F238E27FC236}">
                <a16:creationId xmlns:a16="http://schemas.microsoft.com/office/drawing/2014/main" id="{BDCAC8E3-636E-4069-8133-9C3A9406F64F}"/>
              </a:ext>
            </a:extLst>
          </p:cNvPr>
          <p:cNvSpPr/>
          <p:nvPr/>
        </p:nvSpPr>
        <p:spPr>
          <a:xfrm>
            <a:off x="1195111" y="2868121"/>
            <a:ext cx="1847716" cy="15921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Rectangle 299">
            <a:extLst>
              <a:ext uri="{FF2B5EF4-FFF2-40B4-BE49-F238E27FC236}">
                <a16:creationId xmlns:a16="http://schemas.microsoft.com/office/drawing/2014/main" id="{FFBD40FC-9B70-44D5-AEF3-976ECB0B6773}"/>
              </a:ext>
            </a:extLst>
          </p:cNvPr>
          <p:cNvSpPr/>
          <p:nvPr/>
        </p:nvSpPr>
        <p:spPr>
          <a:xfrm>
            <a:off x="1347910" y="300209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2" name="Rectangle 300">
            <a:extLst>
              <a:ext uri="{FF2B5EF4-FFF2-40B4-BE49-F238E27FC236}">
                <a16:creationId xmlns:a16="http://schemas.microsoft.com/office/drawing/2014/main" id="{875D0FAD-5C5B-4A81-8762-6C8597442526}"/>
              </a:ext>
            </a:extLst>
          </p:cNvPr>
          <p:cNvSpPr/>
          <p:nvPr/>
        </p:nvSpPr>
        <p:spPr>
          <a:xfrm>
            <a:off x="1708863" y="300209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 name="Rectangle 301">
            <a:extLst>
              <a:ext uri="{FF2B5EF4-FFF2-40B4-BE49-F238E27FC236}">
                <a16:creationId xmlns:a16="http://schemas.microsoft.com/office/drawing/2014/main" id="{9B8C8E7F-5866-462B-ABC2-8C9D1F6370D4}"/>
              </a:ext>
            </a:extLst>
          </p:cNvPr>
          <p:cNvSpPr/>
          <p:nvPr/>
        </p:nvSpPr>
        <p:spPr>
          <a:xfrm>
            <a:off x="1347910" y="324440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4" name="Rectangle 302">
            <a:extLst>
              <a:ext uri="{FF2B5EF4-FFF2-40B4-BE49-F238E27FC236}">
                <a16:creationId xmlns:a16="http://schemas.microsoft.com/office/drawing/2014/main" id="{502B97E6-6C87-4E96-808D-44444987C25A}"/>
              </a:ext>
            </a:extLst>
          </p:cNvPr>
          <p:cNvSpPr/>
          <p:nvPr/>
        </p:nvSpPr>
        <p:spPr>
          <a:xfrm>
            <a:off x="1708863" y="324440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5" name="Rectangle 303">
            <a:extLst>
              <a:ext uri="{FF2B5EF4-FFF2-40B4-BE49-F238E27FC236}">
                <a16:creationId xmlns:a16="http://schemas.microsoft.com/office/drawing/2014/main" id="{A72321CB-A2D9-4178-AECA-7C7AB612CF01}"/>
              </a:ext>
            </a:extLst>
          </p:cNvPr>
          <p:cNvSpPr/>
          <p:nvPr/>
        </p:nvSpPr>
        <p:spPr>
          <a:xfrm>
            <a:off x="1347910" y="372902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6" name="Rectangle 304">
            <a:extLst>
              <a:ext uri="{FF2B5EF4-FFF2-40B4-BE49-F238E27FC236}">
                <a16:creationId xmlns:a16="http://schemas.microsoft.com/office/drawing/2014/main" id="{62AA1DA7-89E5-4834-A754-BBD30B81C956}"/>
              </a:ext>
            </a:extLst>
          </p:cNvPr>
          <p:cNvSpPr/>
          <p:nvPr/>
        </p:nvSpPr>
        <p:spPr>
          <a:xfrm>
            <a:off x="1708863" y="372902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7" name="Rectangle 305">
            <a:extLst>
              <a:ext uri="{FF2B5EF4-FFF2-40B4-BE49-F238E27FC236}">
                <a16:creationId xmlns:a16="http://schemas.microsoft.com/office/drawing/2014/main" id="{329C7318-D132-47FC-8CBD-281B978F6BE1}"/>
              </a:ext>
            </a:extLst>
          </p:cNvPr>
          <p:cNvSpPr/>
          <p:nvPr/>
        </p:nvSpPr>
        <p:spPr>
          <a:xfrm>
            <a:off x="1347910" y="421364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8" name="Rectangle 306">
            <a:extLst>
              <a:ext uri="{FF2B5EF4-FFF2-40B4-BE49-F238E27FC236}">
                <a16:creationId xmlns:a16="http://schemas.microsoft.com/office/drawing/2014/main" id="{EEA71278-6878-437B-AECF-EC9340D64663}"/>
              </a:ext>
            </a:extLst>
          </p:cNvPr>
          <p:cNvSpPr/>
          <p:nvPr/>
        </p:nvSpPr>
        <p:spPr>
          <a:xfrm>
            <a:off x="1708863" y="421364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9" name="TextBox 307">
            <a:extLst>
              <a:ext uri="{FF2B5EF4-FFF2-40B4-BE49-F238E27FC236}">
                <a16:creationId xmlns:a16="http://schemas.microsoft.com/office/drawing/2014/main" id="{BBA84735-4AC3-4BAF-8024-9984FAC34E75}"/>
              </a:ext>
            </a:extLst>
          </p:cNvPr>
          <p:cNvSpPr txBox="1"/>
          <p:nvPr/>
        </p:nvSpPr>
        <p:spPr>
          <a:xfrm rot="5400000">
            <a:off x="1444955" y="3326816"/>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50" name="TextBox 308">
            <a:extLst>
              <a:ext uri="{FF2B5EF4-FFF2-40B4-BE49-F238E27FC236}">
                <a16:creationId xmlns:a16="http://schemas.microsoft.com/office/drawing/2014/main" id="{4D30E562-28AC-48E3-8D2F-29BFA2B88657}"/>
              </a:ext>
            </a:extLst>
          </p:cNvPr>
          <p:cNvSpPr txBox="1"/>
          <p:nvPr/>
        </p:nvSpPr>
        <p:spPr>
          <a:xfrm rot="5400000">
            <a:off x="1444955" y="3858996"/>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51" name="Right Brace 309">
            <a:extLst>
              <a:ext uri="{FF2B5EF4-FFF2-40B4-BE49-F238E27FC236}">
                <a16:creationId xmlns:a16="http://schemas.microsoft.com/office/drawing/2014/main" id="{71A3CABF-7817-4BDC-96F4-47383C2B7232}"/>
              </a:ext>
            </a:extLst>
          </p:cNvPr>
          <p:cNvSpPr/>
          <p:nvPr/>
        </p:nvSpPr>
        <p:spPr>
          <a:xfrm rot="16200000">
            <a:off x="2079525" y="2085635"/>
            <a:ext cx="70892" cy="145182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dirty="0">
              <a:latin typeface="Times New Roman" panose="02020603050405020304" pitchFamily="18" charset="0"/>
              <a:cs typeface="Times New Roman" panose="02020603050405020304" pitchFamily="18" charset="0"/>
            </a:endParaRPr>
          </a:p>
        </p:txBody>
      </p:sp>
      <p:sp>
        <p:nvSpPr>
          <p:cNvPr id="52" name="Rectangle 310">
            <a:extLst>
              <a:ext uri="{FF2B5EF4-FFF2-40B4-BE49-F238E27FC236}">
                <a16:creationId xmlns:a16="http://schemas.microsoft.com/office/drawing/2014/main" id="{F3B12880-2CE9-4EAA-8B8B-1632CB46D727}"/>
              </a:ext>
            </a:extLst>
          </p:cNvPr>
          <p:cNvSpPr/>
          <p:nvPr/>
        </p:nvSpPr>
        <p:spPr>
          <a:xfrm>
            <a:off x="2758178" y="300209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3" name="Rectangle 311">
            <a:extLst>
              <a:ext uri="{FF2B5EF4-FFF2-40B4-BE49-F238E27FC236}">
                <a16:creationId xmlns:a16="http://schemas.microsoft.com/office/drawing/2014/main" id="{98CE4881-350F-4F20-B279-7FC9924917A8}"/>
              </a:ext>
            </a:extLst>
          </p:cNvPr>
          <p:cNvSpPr/>
          <p:nvPr/>
        </p:nvSpPr>
        <p:spPr>
          <a:xfrm>
            <a:off x="2758178" y="324440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4" name="Rectangle 312">
            <a:extLst>
              <a:ext uri="{FF2B5EF4-FFF2-40B4-BE49-F238E27FC236}">
                <a16:creationId xmlns:a16="http://schemas.microsoft.com/office/drawing/2014/main" id="{2473DEB4-82D4-49C3-BCA5-249C4CE888E4}"/>
              </a:ext>
            </a:extLst>
          </p:cNvPr>
          <p:cNvSpPr/>
          <p:nvPr/>
        </p:nvSpPr>
        <p:spPr>
          <a:xfrm>
            <a:off x="2758178" y="372902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5" name="Rectangle 313">
            <a:extLst>
              <a:ext uri="{FF2B5EF4-FFF2-40B4-BE49-F238E27FC236}">
                <a16:creationId xmlns:a16="http://schemas.microsoft.com/office/drawing/2014/main" id="{4C826EEB-ADA3-4C99-BEDC-CA891D9A3AAA}"/>
              </a:ext>
            </a:extLst>
          </p:cNvPr>
          <p:cNvSpPr/>
          <p:nvPr/>
        </p:nvSpPr>
        <p:spPr>
          <a:xfrm>
            <a:off x="2758178" y="421364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6" name="TextBox 314">
            <a:extLst>
              <a:ext uri="{FF2B5EF4-FFF2-40B4-BE49-F238E27FC236}">
                <a16:creationId xmlns:a16="http://schemas.microsoft.com/office/drawing/2014/main" id="{EE2D63DF-F855-4D16-9297-8737BC3C9631}"/>
              </a:ext>
            </a:extLst>
          </p:cNvPr>
          <p:cNvSpPr txBox="1"/>
          <p:nvPr/>
        </p:nvSpPr>
        <p:spPr>
          <a:xfrm>
            <a:off x="1917719" y="2814407"/>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57" name="TextBox 315">
            <a:extLst>
              <a:ext uri="{FF2B5EF4-FFF2-40B4-BE49-F238E27FC236}">
                <a16:creationId xmlns:a16="http://schemas.microsoft.com/office/drawing/2014/main" id="{3F5884C6-5F4D-4956-9003-442F0F9CF487}"/>
              </a:ext>
            </a:extLst>
          </p:cNvPr>
          <p:cNvSpPr txBox="1"/>
          <p:nvPr/>
        </p:nvSpPr>
        <p:spPr>
          <a:xfrm>
            <a:off x="1907298" y="3049769"/>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58" name="TextBox 316">
            <a:extLst>
              <a:ext uri="{FF2B5EF4-FFF2-40B4-BE49-F238E27FC236}">
                <a16:creationId xmlns:a16="http://schemas.microsoft.com/office/drawing/2014/main" id="{94B4C460-D0CA-4462-87A7-DD72DF600B2B}"/>
              </a:ext>
            </a:extLst>
          </p:cNvPr>
          <p:cNvSpPr txBox="1"/>
          <p:nvPr/>
        </p:nvSpPr>
        <p:spPr>
          <a:xfrm>
            <a:off x="1907298" y="3541337"/>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59" name="TextBox 317">
            <a:extLst>
              <a:ext uri="{FF2B5EF4-FFF2-40B4-BE49-F238E27FC236}">
                <a16:creationId xmlns:a16="http://schemas.microsoft.com/office/drawing/2014/main" id="{2FE46640-DEBA-476B-BDFB-4DA03878A1FB}"/>
              </a:ext>
            </a:extLst>
          </p:cNvPr>
          <p:cNvSpPr txBox="1"/>
          <p:nvPr/>
        </p:nvSpPr>
        <p:spPr>
          <a:xfrm>
            <a:off x="1904599" y="4032905"/>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60" name="TextBox 318">
            <a:extLst>
              <a:ext uri="{FF2B5EF4-FFF2-40B4-BE49-F238E27FC236}">
                <a16:creationId xmlns:a16="http://schemas.microsoft.com/office/drawing/2014/main" id="{AB7CA750-22E9-409A-90F8-D3B887B60B0D}"/>
              </a:ext>
            </a:extLst>
          </p:cNvPr>
          <p:cNvSpPr txBox="1"/>
          <p:nvPr/>
        </p:nvSpPr>
        <p:spPr>
          <a:xfrm>
            <a:off x="1949779" y="2402248"/>
            <a:ext cx="325730" cy="369332"/>
          </a:xfrm>
          <a:prstGeom prst="rect">
            <a:avLst/>
          </a:prstGeom>
          <a:noFill/>
        </p:spPr>
        <p:txBody>
          <a:bodyPr wrap="none" rtlCol="0">
            <a:spAutoFit/>
          </a:bodyPr>
          <a:lstStyle/>
          <a:p>
            <a:r>
              <a:rPr lang="en-US" altLang="zh-HK" i="1" dirty="0">
                <a:latin typeface="Times New Roman" panose="02020603050405020304" pitchFamily="18" charset="0"/>
                <a:cs typeface="Times New Roman" panose="02020603050405020304" pitchFamily="18" charset="0"/>
              </a:rPr>
              <a:t>X</a:t>
            </a:r>
            <a:endParaRPr lang="zh-HK" altLang="en-US" i="1" dirty="0">
              <a:latin typeface="Times New Roman" panose="02020603050405020304" pitchFamily="18" charset="0"/>
              <a:cs typeface="Times New Roman" panose="02020603050405020304" pitchFamily="18" charset="0"/>
            </a:endParaRPr>
          </a:p>
        </p:txBody>
      </p:sp>
      <p:sp>
        <p:nvSpPr>
          <p:cNvPr id="61" name="TextBox 319">
            <a:extLst>
              <a:ext uri="{FF2B5EF4-FFF2-40B4-BE49-F238E27FC236}">
                <a16:creationId xmlns:a16="http://schemas.microsoft.com/office/drawing/2014/main" id="{58025754-CFF2-421D-A850-5BC9AAA7E945}"/>
              </a:ext>
            </a:extLst>
          </p:cNvPr>
          <p:cNvSpPr txBox="1"/>
          <p:nvPr/>
        </p:nvSpPr>
        <p:spPr>
          <a:xfrm>
            <a:off x="3182330" y="3479525"/>
            <a:ext cx="333095" cy="369332"/>
          </a:xfrm>
          <a:prstGeom prst="rect">
            <a:avLst/>
          </a:prstGeom>
          <a:noFill/>
        </p:spPr>
        <p:txBody>
          <a:bodyPr wrap="square" rtlCol="0">
            <a:spAutoFit/>
          </a:bodyPr>
          <a:lstStyle/>
          <a:p>
            <a:r>
              <a:rPr lang="en-US" altLang="zh-HK" i="1" dirty="0">
                <a:latin typeface="Times New Roman" panose="02020603050405020304" pitchFamily="18" charset="0"/>
                <a:cs typeface="Times New Roman" panose="02020603050405020304" pitchFamily="18" charset="0"/>
              </a:rPr>
              <a:t>Y</a:t>
            </a:r>
            <a:endParaRPr lang="zh-HK" altLang="en-US" i="1" dirty="0">
              <a:latin typeface="Times New Roman" panose="02020603050405020304" pitchFamily="18" charset="0"/>
              <a:cs typeface="Times New Roman" panose="02020603050405020304" pitchFamily="18" charset="0"/>
            </a:endParaRPr>
          </a:p>
        </p:txBody>
      </p:sp>
      <p:sp>
        <p:nvSpPr>
          <p:cNvPr id="62" name="TextBox 320">
            <a:extLst>
              <a:ext uri="{FF2B5EF4-FFF2-40B4-BE49-F238E27FC236}">
                <a16:creationId xmlns:a16="http://schemas.microsoft.com/office/drawing/2014/main" id="{3C5A27DE-8F3C-4634-865C-CA2631F409F7}"/>
              </a:ext>
            </a:extLst>
          </p:cNvPr>
          <p:cNvSpPr txBox="1"/>
          <p:nvPr/>
        </p:nvSpPr>
        <p:spPr>
          <a:xfrm>
            <a:off x="1912509" y="3279459"/>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63" name="TextBox 321">
            <a:extLst>
              <a:ext uri="{FF2B5EF4-FFF2-40B4-BE49-F238E27FC236}">
                <a16:creationId xmlns:a16="http://schemas.microsoft.com/office/drawing/2014/main" id="{475AE197-6E6D-479F-A63F-CC4D36B0127F}"/>
              </a:ext>
            </a:extLst>
          </p:cNvPr>
          <p:cNvSpPr txBox="1"/>
          <p:nvPr/>
        </p:nvSpPr>
        <p:spPr>
          <a:xfrm>
            <a:off x="1903085" y="3786173"/>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64" name="Right Brace 322">
            <a:extLst>
              <a:ext uri="{FF2B5EF4-FFF2-40B4-BE49-F238E27FC236}">
                <a16:creationId xmlns:a16="http://schemas.microsoft.com/office/drawing/2014/main" id="{2B3EA5F7-E534-4427-A4F7-797E66D1C798}"/>
              </a:ext>
            </a:extLst>
          </p:cNvPr>
          <p:cNvSpPr/>
          <p:nvPr/>
        </p:nvSpPr>
        <p:spPr>
          <a:xfrm>
            <a:off x="3072569" y="3049769"/>
            <a:ext cx="95449" cy="1237059"/>
          </a:xfrm>
          <a:prstGeom prst="rightBrace">
            <a:avLst>
              <a:gd name="adj1" fmla="val 8333"/>
              <a:gd name="adj2" fmla="val 4979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dirty="0">
              <a:latin typeface="Times New Roman" panose="02020603050405020304" pitchFamily="18" charset="0"/>
              <a:cs typeface="Times New Roman" panose="02020603050405020304" pitchFamily="18" charset="0"/>
            </a:endParaRPr>
          </a:p>
        </p:txBody>
      </p:sp>
      <p:sp>
        <p:nvSpPr>
          <p:cNvPr id="65" name="TextBox 323">
            <a:extLst>
              <a:ext uri="{FF2B5EF4-FFF2-40B4-BE49-F238E27FC236}">
                <a16:creationId xmlns:a16="http://schemas.microsoft.com/office/drawing/2014/main" id="{8794AAFB-6B67-43C0-8175-D6535464B891}"/>
              </a:ext>
            </a:extLst>
          </p:cNvPr>
          <p:cNvSpPr txBox="1"/>
          <p:nvPr/>
        </p:nvSpPr>
        <p:spPr>
          <a:xfrm>
            <a:off x="1220713" y="3395496"/>
            <a:ext cx="367408" cy="338554"/>
          </a:xfrm>
          <a:prstGeom prst="rect">
            <a:avLst/>
          </a:prstGeom>
          <a:noFill/>
        </p:spPr>
        <p:txBody>
          <a:bodyPr wrap="none" rtlCol="0">
            <a:spAutoFit/>
          </a:bodyPr>
          <a:lstStyle/>
          <a:p>
            <a:r>
              <a:rPr lang="en-US" altLang="zh-HK" sz="1600" b="1" dirty="0">
                <a:latin typeface="Times New Roman" panose="02020603050405020304" pitchFamily="18" charset="0"/>
                <a:cs typeface="Times New Roman" panose="02020603050405020304" pitchFamily="18" charset="0"/>
              </a:rPr>
              <a:t>q</a:t>
            </a:r>
            <a:r>
              <a:rPr lang="en-US" altLang="zh-HK" sz="1600" baseline="-25000" dirty="0">
                <a:latin typeface="Times New Roman" panose="02020603050405020304" pitchFamily="18" charset="0"/>
                <a:cs typeface="Times New Roman" panose="02020603050405020304" pitchFamily="18" charset="0"/>
              </a:rPr>
              <a:t>1</a:t>
            </a:r>
            <a:endParaRPr lang="zh-HK" altLang="en-US" sz="1600" baseline="-25000" dirty="0">
              <a:latin typeface="Times New Roman" panose="02020603050405020304" pitchFamily="18" charset="0"/>
              <a:cs typeface="Times New Roman" panose="02020603050405020304" pitchFamily="18" charset="0"/>
            </a:endParaRPr>
          </a:p>
        </p:txBody>
      </p:sp>
      <p:sp>
        <p:nvSpPr>
          <p:cNvPr id="66" name="TextBox 324">
            <a:extLst>
              <a:ext uri="{FF2B5EF4-FFF2-40B4-BE49-F238E27FC236}">
                <a16:creationId xmlns:a16="http://schemas.microsoft.com/office/drawing/2014/main" id="{A101FB14-47CC-4C0F-A9D9-5C1DA12E61F8}"/>
              </a:ext>
            </a:extLst>
          </p:cNvPr>
          <p:cNvSpPr txBox="1"/>
          <p:nvPr/>
        </p:nvSpPr>
        <p:spPr>
          <a:xfrm>
            <a:off x="1595741" y="3395496"/>
            <a:ext cx="367408" cy="338554"/>
          </a:xfrm>
          <a:prstGeom prst="rect">
            <a:avLst/>
          </a:prstGeom>
          <a:noFill/>
        </p:spPr>
        <p:txBody>
          <a:bodyPr wrap="none" rtlCol="0">
            <a:spAutoFit/>
          </a:bodyPr>
          <a:lstStyle/>
          <a:p>
            <a:r>
              <a:rPr lang="en-US" altLang="zh-HK" sz="1600" b="1" dirty="0">
                <a:latin typeface="Times New Roman" panose="02020603050405020304" pitchFamily="18" charset="0"/>
                <a:cs typeface="Times New Roman" panose="02020603050405020304" pitchFamily="18" charset="0"/>
              </a:rPr>
              <a:t>q</a:t>
            </a:r>
            <a:r>
              <a:rPr lang="en-US" altLang="zh-HK" sz="1600" baseline="-25000" dirty="0">
                <a:latin typeface="Times New Roman" panose="02020603050405020304" pitchFamily="18" charset="0"/>
                <a:cs typeface="Times New Roman" panose="02020603050405020304" pitchFamily="18" charset="0"/>
              </a:rPr>
              <a:t>2</a:t>
            </a:r>
            <a:endParaRPr lang="zh-HK" altLang="en-US" sz="1600" baseline="-25000" dirty="0">
              <a:latin typeface="Times New Roman" panose="02020603050405020304" pitchFamily="18" charset="0"/>
              <a:cs typeface="Times New Roman" panose="02020603050405020304" pitchFamily="18" charset="0"/>
            </a:endParaRPr>
          </a:p>
        </p:txBody>
      </p:sp>
      <p:sp>
        <p:nvSpPr>
          <p:cNvPr id="67" name="TextBox 325">
            <a:extLst>
              <a:ext uri="{FF2B5EF4-FFF2-40B4-BE49-F238E27FC236}">
                <a16:creationId xmlns:a16="http://schemas.microsoft.com/office/drawing/2014/main" id="{C6758E01-6BC6-4B15-A96F-BEDA8A3A6D78}"/>
              </a:ext>
            </a:extLst>
          </p:cNvPr>
          <p:cNvSpPr txBox="1"/>
          <p:nvPr/>
        </p:nvSpPr>
        <p:spPr>
          <a:xfrm>
            <a:off x="2628847" y="3407201"/>
            <a:ext cx="381836" cy="338554"/>
          </a:xfrm>
          <a:prstGeom prst="rect">
            <a:avLst/>
          </a:prstGeom>
          <a:noFill/>
        </p:spPr>
        <p:txBody>
          <a:bodyPr wrap="none" rtlCol="0">
            <a:spAutoFit/>
          </a:bodyPr>
          <a:lstStyle/>
          <a:p>
            <a:r>
              <a:rPr lang="en-US" altLang="zh-HK" sz="1600" b="1" dirty="0">
                <a:latin typeface="Times New Roman" panose="02020603050405020304" pitchFamily="18" charset="0"/>
                <a:cs typeface="Times New Roman" panose="02020603050405020304" pitchFamily="18" charset="0"/>
              </a:rPr>
              <a:t>q</a:t>
            </a:r>
            <a:r>
              <a:rPr lang="en-US" altLang="zh-HK" sz="1600" i="1" baseline="-25000" dirty="0">
                <a:latin typeface="Times New Roman" panose="02020603050405020304" pitchFamily="18" charset="0"/>
                <a:cs typeface="Times New Roman" panose="02020603050405020304" pitchFamily="18" charset="0"/>
              </a:rPr>
              <a:t>X</a:t>
            </a:r>
            <a:endParaRPr lang="zh-HK" altLang="en-US" sz="1600" i="1" baseline="-25000" dirty="0">
              <a:latin typeface="Times New Roman" panose="02020603050405020304" pitchFamily="18" charset="0"/>
              <a:cs typeface="Times New Roman" panose="02020603050405020304" pitchFamily="18" charset="0"/>
            </a:endParaRPr>
          </a:p>
        </p:txBody>
      </p:sp>
      <p:sp>
        <p:nvSpPr>
          <p:cNvPr id="68" name="Rectangle 326">
            <a:extLst>
              <a:ext uri="{FF2B5EF4-FFF2-40B4-BE49-F238E27FC236}">
                <a16:creationId xmlns:a16="http://schemas.microsoft.com/office/drawing/2014/main" id="{C8AACB70-AC83-43A7-B142-9BDF15B70BC3}"/>
              </a:ext>
            </a:extLst>
          </p:cNvPr>
          <p:cNvSpPr/>
          <p:nvPr/>
        </p:nvSpPr>
        <p:spPr>
          <a:xfrm>
            <a:off x="2403785" y="300209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Rectangle 327">
            <a:extLst>
              <a:ext uri="{FF2B5EF4-FFF2-40B4-BE49-F238E27FC236}">
                <a16:creationId xmlns:a16="http://schemas.microsoft.com/office/drawing/2014/main" id="{D6ACA7DC-8FF6-4AB0-A97B-D8095A344883}"/>
              </a:ext>
            </a:extLst>
          </p:cNvPr>
          <p:cNvSpPr/>
          <p:nvPr/>
        </p:nvSpPr>
        <p:spPr>
          <a:xfrm>
            <a:off x="2403785" y="324440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0" name="Rectangle 328">
            <a:extLst>
              <a:ext uri="{FF2B5EF4-FFF2-40B4-BE49-F238E27FC236}">
                <a16:creationId xmlns:a16="http://schemas.microsoft.com/office/drawing/2014/main" id="{6B1AA7A2-64A3-4464-90E3-9E27A47DBDE1}"/>
              </a:ext>
            </a:extLst>
          </p:cNvPr>
          <p:cNvSpPr/>
          <p:nvPr/>
        </p:nvSpPr>
        <p:spPr>
          <a:xfrm>
            <a:off x="2403785" y="372902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1" name="Rectangle 329">
            <a:extLst>
              <a:ext uri="{FF2B5EF4-FFF2-40B4-BE49-F238E27FC236}">
                <a16:creationId xmlns:a16="http://schemas.microsoft.com/office/drawing/2014/main" id="{82682D48-223B-4504-89E4-D7B7CF424A78}"/>
              </a:ext>
            </a:extLst>
          </p:cNvPr>
          <p:cNvSpPr/>
          <p:nvPr/>
        </p:nvSpPr>
        <p:spPr>
          <a:xfrm>
            <a:off x="2403785" y="4213641"/>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2" name="TextBox 330">
            <a:extLst>
              <a:ext uri="{FF2B5EF4-FFF2-40B4-BE49-F238E27FC236}">
                <a16:creationId xmlns:a16="http://schemas.microsoft.com/office/drawing/2014/main" id="{3D7F2443-C410-4A10-A134-4C39C89015DB}"/>
              </a:ext>
            </a:extLst>
          </p:cNvPr>
          <p:cNvSpPr txBox="1"/>
          <p:nvPr/>
        </p:nvSpPr>
        <p:spPr>
          <a:xfrm rot="5400000">
            <a:off x="2500830" y="3326816"/>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73" name="TextBox 331">
            <a:extLst>
              <a:ext uri="{FF2B5EF4-FFF2-40B4-BE49-F238E27FC236}">
                <a16:creationId xmlns:a16="http://schemas.microsoft.com/office/drawing/2014/main" id="{98AE55B7-CD03-40A1-8589-75E04CC2AE47}"/>
              </a:ext>
            </a:extLst>
          </p:cNvPr>
          <p:cNvSpPr txBox="1"/>
          <p:nvPr/>
        </p:nvSpPr>
        <p:spPr>
          <a:xfrm rot="5400000">
            <a:off x="2500830" y="3858996"/>
            <a:ext cx="415498"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74" name="TextBox 332">
            <a:extLst>
              <a:ext uri="{FF2B5EF4-FFF2-40B4-BE49-F238E27FC236}">
                <a16:creationId xmlns:a16="http://schemas.microsoft.com/office/drawing/2014/main" id="{F04949A8-CD4C-4814-AEFE-CF2DFE994A37}"/>
              </a:ext>
            </a:extLst>
          </p:cNvPr>
          <p:cNvSpPr txBox="1"/>
          <p:nvPr/>
        </p:nvSpPr>
        <p:spPr>
          <a:xfrm>
            <a:off x="2197142" y="3399801"/>
            <a:ext cx="511679" cy="338554"/>
          </a:xfrm>
          <a:prstGeom prst="rect">
            <a:avLst/>
          </a:prstGeom>
          <a:noFill/>
        </p:spPr>
        <p:txBody>
          <a:bodyPr wrap="none" rtlCol="0">
            <a:spAutoFit/>
          </a:bodyPr>
          <a:lstStyle/>
          <a:p>
            <a:r>
              <a:rPr lang="en-US" altLang="zh-HK" sz="1600" b="1" dirty="0">
                <a:latin typeface="Times New Roman" panose="02020603050405020304" pitchFamily="18" charset="0"/>
                <a:cs typeface="Times New Roman" panose="02020603050405020304" pitchFamily="18" charset="0"/>
              </a:rPr>
              <a:t>q</a:t>
            </a:r>
            <a:r>
              <a:rPr lang="en-US" altLang="zh-HK" sz="1600" i="1" baseline="-25000" dirty="0">
                <a:latin typeface="Times New Roman" panose="02020603050405020304" pitchFamily="18" charset="0"/>
                <a:cs typeface="Times New Roman" panose="02020603050405020304" pitchFamily="18" charset="0"/>
              </a:rPr>
              <a:t>X</a:t>
            </a:r>
            <a:r>
              <a:rPr lang="en-US" altLang="zh-HK" sz="1600" baseline="-25000" dirty="0">
                <a:latin typeface="Times New Roman" panose="02020603050405020304" pitchFamily="18" charset="0"/>
                <a:cs typeface="Times New Roman" panose="02020603050405020304" pitchFamily="18" charset="0"/>
              </a:rPr>
              <a:t>-1</a:t>
            </a:r>
            <a:endParaRPr lang="zh-HK" altLang="en-US" sz="1600"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6" name="文字方塊 75">
                <a:extLst>
                  <a:ext uri="{FF2B5EF4-FFF2-40B4-BE49-F238E27FC236}">
                    <a16:creationId xmlns:a16="http://schemas.microsoft.com/office/drawing/2014/main" id="{D1925699-C0CC-4F88-A6E9-D1C225236D90}"/>
                  </a:ext>
                </a:extLst>
              </p:cNvPr>
              <p:cNvSpPr txBox="1"/>
              <p:nvPr/>
            </p:nvSpPr>
            <p:spPr>
              <a:xfrm>
                <a:off x="838200" y="4515062"/>
                <a:ext cx="2996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i="1" smtClean="0">
                              <a:latin typeface="Cambria Math" panose="02040503050406030204" pitchFamily="18" charset="0"/>
                            </a:rPr>
                          </m:ctrlPr>
                        </m:sSubPr>
                        <m:e>
                          <m:r>
                            <a:rPr lang="en-US" altLang="zh-HK" b="1" i="0" smtClean="0">
                              <a:latin typeface="Cambria Math" panose="02040503050406030204" pitchFamily="18" charset="0"/>
                            </a:rPr>
                            <m:t>𝐪</m:t>
                          </m:r>
                        </m:e>
                        <m:sub>
                          <m:r>
                            <a:rPr lang="en-US" altLang="zh-HK" b="0" i="1" smtClean="0">
                              <a:latin typeface="Cambria Math" panose="02040503050406030204" pitchFamily="18" charset="0"/>
                            </a:rPr>
                            <m:t>1</m:t>
                          </m:r>
                        </m:sub>
                      </m:sSub>
                      <m:r>
                        <a:rPr lang="en-US" altLang="zh-HK" b="0" i="1" smtClean="0">
                          <a:latin typeface="Cambria Math" panose="02040503050406030204" pitchFamily="18" charset="0"/>
                        </a:rPr>
                        <m:t>.</m:t>
                      </m:r>
                      <m:r>
                        <a:rPr lang="en-US" altLang="zh-HK" b="0" i="1" smtClean="0">
                          <a:latin typeface="Cambria Math" panose="02040503050406030204" pitchFamily="18" charset="0"/>
                        </a:rPr>
                        <m:t>𝑦</m:t>
                      </m:r>
                      <m:r>
                        <a:rPr lang="en-US" altLang="zh-HK" b="0" i="1" smtClean="0">
                          <a:latin typeface="Cambria Math" panose="02040503050406030204" pitchFamily="18" charset="0"/>
                        </a:rPr>
                        <m:t>=</m:t>
                      </m:r>
                      <m:sSub>
                        <m:sSubPr>
                          <m:ctrlPr>
                            <a:rPr lang="en-US" altLang="zh-HK" i="1">
                              <a:latin typeface="Cambria Math" panose="02040503050406030204" pitchFamily="18" charset="0"/>
                            </a:rPr>
                          </m:ctrlPr>
                        </m:sSubPr>
                        <m:e>
                          <m:r>
                            <a:rPr lang="en-US" altLang="zh-HK" b="1">
                              <a:latin typeface="Cambria Math" panose="02040503050406030204" pitchFamily="18" charset="0"/>
                            </a:rPr>
                            <m:t>𝐪</m:t>
                          </m:r>
                        </m:e>
                        <m:sub>
                          <m:r>
                            <a:rPr lang="en-US" altLang="zh-HK" b="0" i="1" smtClean="0">
                              <a:latin typeface="Cambria Math" panose="02040503050406030204" pitchFamily="18" charset="0"/>
                            </a:rPr>
                            <m:t>2</m:t>
                          </m:r>
                        </m:sub>
                      </m:sSub>
                      <m:r>
                        <a:rPr lang="en-US" altLang="zh-HK" i="1">
                          <a:latin typeface="Cambria Math" panose="02040503050406030204" pitchFamily="18" charset="0"/>
                        </a:rPr>
                        <m:t>.</m:t>
                      </m:r>
                      <m:r>
                        <a:rPr lang="en-US" altLang="zh-HK" b="0" i="1" smtClean="0">
                          <a:latin typeface="Cambria Math" panose="02040503050406030204" pitchFamily="18" charset="0"/>
                        </a:rPr>
                        <m:t>𝑦</m:t>
                      </m:r>
                      <m:r>
                        <a:rPr lang="en-US" altLang="zh-HK" b="0" i="1" smtClean="0">
                          <a:latin typeface="Cambria Math" panose="02040503050406030204" pitchFamily="18" charset="0"/>
                        </a:rPr>
                        <m:t>=…=</m:t>
                      </m:r>
                      <m:sSub>
                        <m:sSubPr>
                          <m:ctrlPr>
                            <a:rPr lang="en-US" altLang="zh-HK" i="1">
                              <a:latin typeface="Cambria Math" panose="02040503050406030204" pitchFamily="18" charset="0"/>
                            </a:rPr>
                          </m:ctrlPr>
                        </m:sSubPr>
                        <m:e>
                          <m:r>
                            <a:rPr lang="en-US" altLang="zh-HK" b="1">
                              <a:latin typeface="Cambria Math" panose="02040503050406030204" pitchFamily="18" charset="0"/>
                            </a:rPr>
                            <m:t>𝐪</m:t>
                          </m:r>
                        </m:e>
                        <m:sub>
                          <m:r>
                            <a:rPr lang="en-US" altLang="zh-HK" b="0" i="1" smtClean="0">
                              <a:latin typeface="Cambria Math" panose="02040503050406030204" pitchFamily="18" charset="0"/>
                            </a:rPr>
                            <m:t>𝑋</m:t>
                          </m:r>
                        </m:sub>
                      </m:sSub>
                      <m:r>
                        <a:rPr lang="en-US" altLang="zh-HK" i="1">
                          <a:latin typeface="Cambria Math" panose="02040503050406030204" pitchFamily="18" charset="0"/>
                        </a:rPr>
                        <m:t>.</m:t>
                      </m:r>
                      <m:r>
                        <a:rPr lang="en-US" altLang="zh-HK" b="0" i="1" smtClean="0">
                          <a:latin typeface="Cambria Math" panose="02040503050406030204" pitchFamily="18" charset="0"/>
                        </a:rPr>
                        <m:t>𝑦</m:t>
                      </m:r>
                      <m:r>
                        <a:rPr lang="en-US" altLang="zh-HK" b="0" i="1" smtClean="0">
                          <a:latin typeface="Cambria Math" panose="02040503050406030204" pitchFamily="18" charset="0"/>
                        </a:rPr>
                        <m:t>=</m:t>
                      </m:r>
                      <m:r>
                        <a:rPr lang="en-US" altLang="zh-HK" b="0" i="1" smtClean="0">
                          <a:latin typeface="Cambria Math" panose="02040503050406030204" pitchFamily="18" charset="0"/>
                        </a:rPr>
                        <m:t>𝑘</m:t>
                      </m:r>
                    </m:oMath>
                  </m:oMathPara>
                </a14:m>
                <a:endParaRPr lang="zh-HK" altLang="en-US" dirty="0"/>
              </a:p>
            </p:txBody>
          </p:sp>
        </mc:Choice>
        <mc:Fallback xmlns="">
          <p:sp>
            <p:nvSpPr>
              <p:cNvPr id="76" name="文字方塊 75">
                <a:extLst>
                  <a:ext uri="{FF2B5EF4-FFF2-40B4-BE49-F238E27FC236}">
                    <a16:creationId xmlns:a16="http://schemas.microsoft.com/office/drawing/2014/main" id="{D1925699-C0CC-4F88-A6E9-D1C225236D90}"/>
                  </a:ext>
                </a:extLst>
              </p:cNvPr>
              <p:cNvSpPr txBox="1">
                <a:spLocks noRot="1" noChangeAspect="1" noMove="1" noResize="1" noEditPoints="1" noAdjustHandles="1" noChangeArrowheads="1" noChangeShapeType="1" noTextEdit="1"/>
              </p:cNvSpPr>
              <p:nvPr/>
            </p:nvSpPr>
            <p:spPr>
              <a:xfrm>
                <a:off x="838200" y="4515062"/>
                <a:ext cx="2996269" cy="276999"/>
              </a:xfrm>
              <a:prstGeom prst="rect">
                <a:avLst/>
              </a:prstGeom>
              <a:blipFill>
                <a:blip r:embed="rId2"/>
                <a:stretch>
                  <a:fillRect l="-1629" r="-1426" b="-26667"/>
                </a:stretch>
              </a:blipFill>
            </p:spPr>
            <p:txBody>
              <a:bodyPr/>
              <a:lstStyle/>
              <a:p>
                <a:r>
                  <a:rPr lang="zh-HK" altLang="en-US">
                    <a:noFill/>
                  </a:rPr>
                  <a:t> </a:t>
                </a:r>
              </a:p>
            </p:txBody>
          </p:sp>
        </mc:Fallback>
      </mc:AlternateContent>
      <p:cxnSp>
        <p:nvCxnSpPr>
          <p:cNvPr id="77" name="Straight Connector 177">
            <a:extLst>
              <a:ext uri="{FF2B5EF4-FFF2-40B4-BE49-F238E27FC236}">
                <a16:creationId xmlns:a16="http://schemas.microsoft.com/office/drawing/2014/main" id="{CF2FC5CC-F3BC-4B50-82C4-377BFD7E43A4}"/>
              </a:ext>
            </a:extLst>
          </p:cNvPr>
          <p:cNvCxnSpPr>
            <a:cxnSpLocks/>
          </p:cNvCxnSpPr>
          <p:nvPr/>
        </p:nvCxnSpPr>
        <p:spPr>
          <a:xfrm>
            <a:off x="5060996" y="4650237"/>
            <a:ext cx="5876237"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8" name="Oval 178">
            <a:extLst>
              <a:ext uri="{FF2B5EF4-FFF2-40B4-BE49-F238E27FC236}">
                <a16:creationId xmlns:a16="http://schemas.microsoft.com/office/drawing/2014/main" id="{3A631B27-6947-43C3-9599-6AD1DAD6E231}"/>
              </a:ext>
            </a:extLst>
          </p:cNvPr>
          <p:cNvSpPr/>
          <p:nvPr/>
        </p:nvSpPr>
        <p:spPr>
          <a:xfrm>
            <a:off x="5060997" y="2545912"/>
            <a:ext cx="2068624" cy="2068624"/>
          </a:xfrm>
          <a:prstGeom prst="ellipse">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9" name="Rectangle 179">
            <a:extLst>
              <a:ext uri="{FF2B5EF4-FFF2-40B4-BE49-F238E27FC236}">
                <a16:creationId xmlns:a16="http://schemas.microsoft.com/office/drawing/2014/main" id="{2F6825AC-B8DA-4A09-9A59-987E3E850B7E}"/>
              </a:ext>
            </a:extLst>
          </p:cNvPr>
          <p:cNvSpPr/>
          <p:nvPr/>
        </p:nvSpPr>
        <p:spPr>
          <a:xfrm>
            <a:off x="6023530" y="3580224"/>
            <a:ext cx="116476" cy="10834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0" name="Oval 180">
            <a:extLst>
              <a:ext uri="{FF2B5EF4-FFF2-40B4-BE49-F238E27FC236}">
                <a16:creationId xmlns:a16="http://schemas.microsoft.com/office/drawing/2014/main" id="{F6FA1E98-C516-429E-A099-47E3EEE275C4}"/>
              </a:ext>
            </a:extLst>
          </p:cNvPr>
          <p:cNvSpPr/>
          <p:nvPr/>
        </p:nvSpPr>
        <p:spPr>
          <a:xfrm>
            <a:off x="5547932" y="2545912"/>
            <a:ext cx="2068624" cy="2068624"/>
          </a:xfrm>
          <a:prstGeom prst="ellipse">
            <a:avLst/>
          </a:prstGeom>
          <a:noFill/>
          <a:ln w="2857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1" name="Rectangle 181">
            <a:extLst>
              <a:ext uri="{FF2B5EF4-FFF2-40B4-BE49-F238E27FC236}">
                <a16:creationId xmlns:a16="http://schemas.microsoft.com/office/drawing/2014/main" id="{65BFBE97-E471-4605-AE41-B4A123794392}"/>
              </a:ext>
            </a:extLst>
          </p:cNvPr>
          <p:cNvSpPr/>
          <p:nvPr/>
        </p:nvSpPr>
        <p:spPr>
          <a:xfrm>
            <a:off x="6525239" y="3580224"/>
            <a:ext cx="116476" cy="108342"/>
          </a:xfrm>
          <a:prstGeom prst="rect">
            <a:avLst/>
          </a:prstGeom>
          <a:solidFill>
            <a:srgbClr val="0000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2" name="Oval 182">
            <a:extLst>
              <a:ext uri="{FF2B5EF4-FFF2-40B4-BE49-F238E27FC236}">
                <a16:creationId xmlns:a16="http://schemas.microsoft.com/office/drawing/2014/main" id="{63A8FBC9-8120-49E7-BAF0-8E32477C0C25}"/>
              </a:ext>
            </a:extLst>
          </p:cNvPr>
          <p:cNvSpPr/>
          <p:nvPr/>
        </p:nvSpPr>
        <p:spPr>
          <a:xfrm>
            <a:off x="6038242" y="2545912"/>
            <a:ext cx="2068624" cy="2068624"/>
          </a:xfrm>
          <a:prstGeom prst="ellipse">
            <a:avLst/>
          </a:prstGeom>
          <a:noFill/>
          <a:ln w="28575">
            <a:solidFill>
              <a:srgbClr val="D600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3" name="Rectangle 183">
            <a:extLst>
              <a:ext uri="{FF2B5EF4-FFF2-40B4-BE49-F238E27FC236}">
                <a16:creationId xmlns:a16="http://schemas.microsoft.com/office/drawing/2014/main" id="{65BA3AD7-508F-4660-A506-51BC2D300908}"/>
              </a:ext>
            </a:extLst>
          </p:cNvPr>
          <p:cNvSpPr/>
          <p:nvPr/>
        </p:nvSpPr>
        <p:spPr>
          <a:xfrm>
            <a:off x="7070412" y="3571554"/>
            <a:ext cx="116476" cy="108342"/>
          </a:xfrm>
          <a:prstGeom prst="rect">
            <a:avLst/>
          </a:prstGeom>
          <a:solidFill>
            <a:srgbClr val="D6009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84" name="TextBox 184">
                <a:extLst>
                  <a:ext uri="{FF2B5EF4-FFF2-40B4-BE49-F238E27FC236}">
                    <a16:creationId xmlns:a16="http://schemas.microsoft.com/office/drawing/2014/main" id="{FEA72FF9-75EF-4A14-8FAF-AD0D4D45F36B}"/>
                  </a:ext>
                </a:extLst>
              </p:cNvPr>
              <p:cNvSpPr txBox="1"/>
              <p:nvPr/>
            </p:nvSpPr>
            <p:spPr>
              <a:xfrm>
                <a:off x="5666543" y="3325333"/>
                <a:ext cx="8173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HK" sz="1600" i="1" smtClean="0">
                              <a:latin typeface="Cambria Math" panose="02040503050406030204" pitchFamily="18" charset="0"/>
                            </a:rPr>
                          </m:ctrlPr>
                        </m:dPr>
                        <m:e>
                          <m:sSub>
                            <m:sSubPr>
                              <m:ctrlPr>
                                <a:rPr lang="en-US" altLang="zh-HK" sz="1600" i="1" smtClean="0">
                                  <a:latin typeface="Cambria Math" panose="02040503050406030204" pitchFamily="18" charset="0"/>
                                </a:rPr>
                              </m:ctrlPr>
                            </m:sSubPr>
                            <m:e>
                              <m:r>
                                <a:rPr lang="en-US" altLang="zh-HK" sz="1600" b="1" i="0" smtClean="0">
                                  <a:latin typeface="Cambria Math" panose="02040503050406030204" pitchFamily="18" charset="0"/>
                                </a:rPr>
                                <m:t>𝐪</m:t>
                              </m:r>
                            </m:e>
                            <m:sub>
                              <m:r>
                                <a:rPr lang="en-US" altLang="zh-HK" sz="1600" b="0" i="1" smtClean="0">
                                  <a:latin typeface="Cambria Math" panose="02040503050406030204" pitchFamily="18" charset="0"/>
                                </a:rPr>
                                <m:t>1</m:t>
                              </m:r>
                            </m:sub>
                          </m:sSub>
                          <m:r>
                            <a:rPr lang="en-US" altLang="zh-HK" sz="1600" b="0" i="1" smtClean="0">
                              <a:latin typeface="Cambria Math" panose="02040503050406030204" pitchFamily="18" charset="0"/>
                            </a:rPr>
                            <m:t>.</m:t>
                          </m:r>
                          <m:r>
                            <a:rPr lang="en-US" altLang="zh-HK" sz="1600" b="0" i="1" smtClean="0">
                              <a:latin typeface="Cambria Math" panose="02040503050406030204" pitchFamily="18" charset="0"/>
                            </a:rPr>
                            <m:t>𝑥</m:t>
                          </m:r>
                          <m:r>
                            <a:rPr lang="en-US" altLang="zh-HK" sz="1600" b="0" i="1" smtClean="0">
                              <a:latin typeface="Cambria Math" panose="02040503050406030204" pitchFamily="18" charset="0"/>
                            </a:rPr>
                            <m:t>,</m:t>
                          </m:r>
                          <m:r>
                            <a:rPr lang="en-US" altLang="zh-HK" sz="1600" i="1" smtClean="0">
                              <a:latin typeface="Cambria Math" panose="02040503050406030204" pitchFamily="18" charset="0"/>
                            </a:rPr>
                            <m:t>𝑘</m:t>
                          </m:r>
                        </m:e>
                      </m:d>
                    </m:oMath>
                  </m:oMathPara>
                </a14:m>
                <a:endParaRPr lang="zh-HK" altLang="en-US" sz="1600" dirty="0"/>
              </a:p>
            </p:txBody>
          </p:sp>
        </mc:Choice>
        <mc:Fallback xmlns="">
          <p:sp>
            <p:nvSpPr>
              <p:cNvPr id="84" name="TextBox 184">
                <a:extLst>
                  <a:ext uri="{FF2B5EF4-FFF2-40B4-BE49-F238E27FC236}">
                    <a16:creationId xmlns:a16="http://schemas.microsoft.com/office/drawing/2014/main" id="{FEA72FF9-75EF-4A14-8FAF-AD0D4D45F36B}"/>
                  </a:ext>
                </a:extLst>
              </p:cNvPr>
              <p:cNvSpPr txBox="1">
                <a:spLocks noRot="1" noChangeAspect="1" noMove="1" noResize="1" noEditPoints="1" noAdjustHandles="1" noChangeArrowheads="1" noChangeShapeType="1" noTextEdit="1"/>
              </p:cNvSpPr>
              <p:nvPr/>
            </p:nvSpPr>
            <p:spPr>
              <a:xfrm>
                <a:off x="5666543" y="3325333"/>
                <a:ext cx="817339" cy="246221"/>
              </a:xfrm>
              <a:prstGeom prst="rect">
                <a:avLst/>
              </a:prstGeom>
              <a:blipFill>
                <a:blip r:embed="rId3"/>
                <a:stretch>
                  <a:fillRect b="-21951"/>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85" name="TextBox 185">
                <a:extLst>
                  <a:ext uri="{FF2B5EF4-FFF2-40B4-BE49-F238E27FC236}">
                    <a16:creationId xmlns:a16="http://schemas.microsoft.com/office/drawing/2014/main" id="{5A96AB8D-F94F-4A81-A2CB-CE67D7E5536E}"/>
                  </a:ext>
                </a:extLst>
              </p:cNvPr>
              <p:cNvSpPr txBox="1"/>
              <p:nvPr/>
            </p:nvSpPr>
            <p:spPr>
              <a:xfrm>
                <a:off x="6148868" y="3671224"/>
                <a:ext cx="82208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HK" sz="1600" i="1" smtClean="0">
                              <a:latin typeface="Cambria Math" panose="02040503050406030204" pitchFamily="18" charset="0"/>
                            </a:rPr>
                          </m:ctrlPr>
                        </m:dPr>
                        <m:e>
                          <m:sSub>
                            <m:sSubPr>
                              <m:ctrlPr>
                                <a:rPr lang="en-US" altLang="zh-HK" sz="1600" i="1" smtClean="0">
                                  <a:latin typeface="Cambria Math" panose="02040503050406030204" pitchFamily="18" charset="0"/>
                                </a:rPr>
                              </m:ctrlPr>
                            </m:sSubPr>
                            <m:e>
                              <m:r>
                                <a:rPr lang="en-US" altLang="zh-HK" sz="1600" b="1" i="0" smtClean="0">
                                  <a:latin typeface="Cambria Math" panose="02040503050406030204" pitchFamily="18" charset="0"/>
                                </a:rPr>
                                <m:t>𝐪</m:t>
                              </m:r>
                            </m:e>
                            <m:sub>
                              <m:r>
                                <a:rPr lang="en-US" altLang="zh-HK" sz="1600" b="0" i="1" smtClean="0">
                                  <a:latin typeface="Cambria Math" panose="02040503050406030204" pitchFamily="18" charset="0"/>
                                </a:rPr>
                                <m:t>2</m:t>
                              </m:r>
                            </m:sub>
                          </m:sSub>
                          <m:r>
                            <a:rPr lang="en-US" altLang="zh-HK" sz="1600" b="0" i="1" smtClean="0">
                              <a:latin typeface="Cambria Math" panose="02040503050406030204" pitchFamily="18" charset="0"/>
                            </a:rPr>
                            <m:t>.</m:t>
                          </m:r>
                          <m:r>
                            <a:rPr lang="en-US" altLang="zh-HK" sz="1600" b="0" i="1" smtClean="0">
                              <a:latin typeface="Cambria Math" panose="02040503050406030204" pitchFamily="18" charset="0"/>
                            </a:rPr>
                            <m:t>𝑥</m:t>
                          </m:r>
                          <m:r>
                            <a:rPr lang="en-US" altLang="zh-HK" sz="1600" b="0" i="1" smtClean="0">
                              <a:latin typeface="Cambria Math" panose="02040503050406030204" pitchFamily="18" charset="0"/>
                            </a:rPr>
                            <m:t>,</m:t>
                          </m:r>
                          <m:r>
                            <a:rPr lang="en-US" altLang="zh-HK" sz="1600" i="1" smtClean="0">
                              <a:latin typeface="Cambria Math" panose="02040503050406030204" pitchFamily="18" charset="0"/>
                            </a:rPr>
                            <m:t>𝑘</m:t>
                          </m:r>
                        </m:e>
                      </m:d>
                    </m:oMath>
                  </m:oMathPara>
                </a14:m>
                <a:endParaRPr lang="zh-HK" altLang="en-US" sz="1600" dirty="0"/>
              </a:p>
            </p:txBody>
          </p:sp>
        </mc:Choice>
        <mc:Fallback xmlns="">
          <p:sp>
            <p:nvSpPr>
              <p:cNvPr id="85" name="TextBox 185">
                <a:extLst>
                  <a:ext uri="{FF2B5EF4-FFF2-40B4-BE49-F238E27FC236}">
                    <a16:creationId xmlns:a16="http://schemas.microsoft.com/office/drawing/2014/main" id="{5A96AB8D-F94F-4A81-A2CB-CE67D7E5536E}"/>
                  </a:ext>
                </a:extLst>
              </p:cNvPr>
              <p:cNvSpPr txBox="1">
                <a:spLocks noRot="1" noChangeAspect="1" noMove="1" noResize="1" noEditPoints="1" noAdjustHandles="1" noChangeArrowheads="1" noChangeShapeType="1" noTextEdit="1"/>
              </p:cNvSpPr>
              <p:nvPr/>
            </p:nvSpPr>
            <p:spPr>
              <a:xfrm>
                <a:off x="6148868" y="3671224"/>
                <a:ext cx="822084" cy="246221"/>
              </a:xfrm>
              <a:prstGeom prst="rect">
                <a:avLst/>
              </a:prstGeom>
              <a:blipFill>
                <a:blip r:embed="rId4"/>
                <a:stretch>
                  <a:fillRect b="-21951"/>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86" name="TextBox 186">
                <a:extLst>
                  <a:ext uri="{FF2B5EF4-FFF2-40B4-BE49-F238E27FC236}">
                    <a16:creationId xmlns:a16="http://schemas.microsoft.com/office/drawing/2014/main" id="{6798361B-B325-4771-975F-F080ECB9EF58}"/>
                  </a:ext>
                </a:extLst>
              </p:cNvPr>
              <p:cNvSpPr txBox="1"/>
              <p:nvPr/>
            </p:nvSpPr>
            <p:spPr>
              <a:xfrm>
                <a:off x="6691283" y="3328185"/>
                <a:ext cx="8168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HK" sz="1600" i="1" smtClean="0">
                              <a:latin typeface="Cambria Math" panose="02040503050406030204" pitchFamily="18" charset="0"/>
                            </a:rPr>
                          </m:ctrlPr>
                        </m:dPr>
                        <m:e>
                          <m:sSub>
                            <m:sSubPr>
                              <m:ctrlPr>
                                <a:rPr lang="en-US" altLang="zh-HK" sz="1600" i="1" smtClean="0">
                                  <a:latin typeface="Cambria Math" panose="02040503050406030204" pitchFamily="18" charset="0"/>
                                </a:rPr>
                              </m:ctrlPr>
                            </m:sSubPr>
                            <m:e>
                              <m:r>
                                <a:rPr lang="en-US" altLang="zh-HK" sz="1600" b="1" i="0" smtClean="0">
                                  <a:latin typeface="Cambria Math" panose="02040503050406030204" pitchFamily="18" charset="0"/>
                                </a:rPr>
                                <m:t>𝐪</m:t>
                              </m:r>
                            </m:e>
                            <m:sub>
                              <m:r>
                                <a:rPr lang="en-US" altLang="zh-HK" sz="1600" b="0" i="1" smtClean="0">
                                  <a:latin typeface="Cambria Math" panose="02040503050406030204" pitchFamily="18" charset="0"/>
                                </a:rPr>
                                <m:t>3</m:t>
                              </m:r>
                            </m:sub>
                          </m:sSub>
                          <m:r>
                            <a:rPr lang="en-US" altLang="zh-HK" sz="1600" b="0" i="1" smtClean="0">
                              <a:latin typeface="Cambria Math" panose="02040503050406030204" pitchFamily="18" charset="0"/>
                            </a:rPr>
                            <m:t>.</m:t>
                          </m:r>
                          <m:r>
                            <a:rPr lang="en-US" altLang="zh-HK" sz="1600" b="0" i="1" smtClean="0">
                              <a:latin typeface="Cambria Math" panose="02040503050406030204" pitchFamily="18" charset="0"/>
                            </a:rPr>
                            <m:t>𝑥</m:t>
                          </m:r>
                          <m:r>
                            <a:rPr lang="en-US" altLang="zh-HK" sz="1600" b="0" i="1" smtClean="0">
                              <a:latin typeface="Cambria Math" panose="02040503050406030204" pitchFamily="18" charset="0"/>
                            </a:rPr>
                            <m:t>,</m:t>
                          </m:r>
                          <m:r>
                            <a:rPr lang="en-US" altLang="zh-HK" sz="1600" i="1" smtClean="0">
                              <a:latin typeface="Cambria Math" panose="02040503050406030204" pitchFamily="18" charset="0"/>
                            </a:rPr>
                            <m:t>𝑘</m:t>
                          </m:r>
                        </m:e>
                      </m:d>
                    </m:oMath>
                  </m:oMathPara>
                </a14:m>
                <a:endParaRPr lang="zh-HK" altLang="en-US" sz="1600" dirty="0"/>
              </a:p>
            </p:txBody>
          </p:sp>
        </mc:Choice>
        <mc:Fallback xmlns="">
          <p:sp>
            <p:nvSpPr>
              <p:cNvPr id="86" name="TextBox 186">
                <a:extLst>
                  <a:ext uri="{FF2B5EF4-FFF2-40B4-BE49-F238E27FC236}">
                    <a16:creationId xmlns:a16="http://schemas.microsoft.com/office/drawing/2014/main" id="{6798361B-B325-4771-975F-F080ECB9EF58}"/>
                  </a:ext>
                </a:extLst>
              </p:cNvPr>
              <p:cNvSpPr txBox="1">
                <a:spLocks noRot="1" noChangeAspect="1" noMove="1" noResize="1" noEditPoints="1" noAdjustHandles="1" noChangeArrowheads="1" noChangeShapeType="1" noTextEdit="1"/>
              </p:cNvSpPr>
              <p:nvPr/>
            </p:nvSpPr>
            <p:spPr>
              <a:xfrm>
                <a:off x="6691283" y="3328185"/>
                <a:ext cx="816890" cy="246221"/>
              </a:xfrm>
              <a:prstGeom prst="rect">
                <a:avLst/>
              </a:prstGeom>
              <a:blipFill>
                <a:blip r:embed="rId5"/>
                <a:stretch>
                  <a:fillRect b="-25000"/>
                </a:stretch>
              </a:blipFill>
            </p:spPr>
            <p:txBody>
              <a:bodyPr/>
              <a:lstStyle/>
              <a:p>
                <a:r>
                  <a:rPr lang="zh-HK" altLang="en-US">
                    <a:noFill/>
                  </a:rPr>
                  <a:t> </a:t>
                </a:r>
              </a:p>
            </p:txBody>
          </p:sp>
        </mc:Fallback>
      </mc:AlternateContent>
      <p:sp>
        <p:nvSpPr>
          <p:cNvPr id="87" name="Oval 187">
            <a:extLst>
              <a:ext uri="{FF2B5EF4-FFF2-40B4-BE49-F238E27FC236}">
                <a16:creationId xmlns:a16="http://schemas.microsoft.com/office/drawing/2014/main" id="{BBB42F53-366B-4CF1-B303-6498AEA44EC7}"/>
              </a:ext>
            </a:extLst>
          </p:cNvPr>
          <p:cNvSpPr/>
          <p:nvPr/>
        </p:nvSpPr>
        <p:spPr>
          <a:xfrm>
            <a:off x="8917064" y="2545912"/>
            <a:ext cx="2068624" cy="2068624"/>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8" name="Straight Connector 188">
            <a:extLst>
              <a:ext uri="{FF2B5EF4-FFF2-40B4-BE49-F238E27FC236}">
                <a16:creationId xmlns:a16="http://schemas.microsoft.com/office/drawing/2014/main" id="{DB5795B6-8231-456D-B085-970E75939AC2}"/>
              </a:ext>
            </a:extLst>
          </p:cNvPr>
          <p:cNvCxnSpPr>
            <a:cxnSpLocks/>
          </p:cNvCxnSpPr>
          <p:nvPr/>
        </p:nvCxnSpPr>
        <p:spPr>
          <a:xfrm>
            <a:off x="5060997" y="2514142"/>
            <a:ext cx="5876237"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9" name="Rectangle 189">
            <a:extLst>
              <a:ext uri="{FF2B5EF4-FFF2-40B4-BE49-F238E27FC236}">
                <a16:creationId xmlns:a16="http://schemas.microsoft.com/office/drawing/2014/main" id="{BD3BF2D5-F6E5-47BD-A1B1-1E34D8463CF3}"/>
              </a:ext>
            </a:extLst>
          </p:cNvPr>
          <p:cNvSpPr/>
          <p:nvPr/>
        </p:nvSpPr>
        <p:spPr>
          <a:xfrm>
            <a:off x="9922288" y="3550941"/>
            <a:ext cx="116476" cy="10834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90" name="TextBox 190">
                <a:extLst>
                  <a:ext uri="{FF2B5EF4-FFF2-40B4-BE49-F238E27FC236}">
                    <a16:creationId xmlns:a16="http://schemas.microsoft.com/office/drawing/2014/main" id="{395353B6-A881-4112-A70A-9F21CFDB74A6}"/>
                  </a:ext>
                </a:extLst>
              </p:cNvPr>
              <p:cNvSpPr txBox="1"/>
              <p:nvPr/>
            </p:nvSpPr>
            <p:spPr>
              <a:xfrm>
                <a:off x="9518211" y="3667803"/>
                <a:ext cx="84138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HK" sz="1600" i="1" smtClean="0">
                              <a:latin typeface="Cambria Math" panose="02040503050406030204" pitchFamily="18" charset="0"/>
                            </a:rPr>
                          </m:ctrlPr>
                        </m:dPr>
                        <m:e>
                          <m:sSub>
                            <m:sSubPr>
                              <m:ctrlPr>
                                <a:rPr lang="en-US" altLang="zh-HK" sz="1600" i="1" smtClean="0">
                                  <a:latin typeface="Cambria Math" panose="02040503050406030204" pitchFamily="18" charset="0"/>
                                </a:rPr>
                              </m:ctrlPr>
                            </m:sSubPr>
                            <m:e>
                              <m:r>
                                <a:rPr lang="en-US" altLang="zh-HK" sz="1600" b="1" i="1" smtClean="0">
                                  <a:latin typeface="Cambria Math" panose="02040503050406030204" pitchFamily="18" charset="0"/>
                                </a:rPr>
                                <m:t>𝐪</m:t>
                              </m:r>
                            </m:e>
                            <m:sub>
                              <m:r>
                                <a:rPr lang="en-US" altLang="zh-HK" sz="1600" b="0" i="1" smtClean="0">
                                  <a:latin typeface="Cambria Math" panose="02040503050406030204" pitchFamily="18" charset="0"/>
                                </a:rPr>
                                <m:t>𝑋</m:t>
                              </m:r>
                            </m:sub>
                          </m:sSub>
                          <m:r>
                            <a:rPr lang="en-US" altLang="zh-HK" sz="1600" b="0" i="1" smtClean="0">
                              <a:latin typeface="Cambria Math" panose="02040503050406030204" pitchFamily="18" charset="0"/>
                            </a:rPr>
                            <m:t>.</m:t>
                          </m:r>
                          <m:r>
                            <a:rPr lang="en-US" altLang="zh-HK" sz="1600" b="0" i="1" smtClean="0">
                              <a:latin typeface="Cambria Math" panose="02040503050406030204" pitchFamily="18" charset="0"/>
                            </a:rPr>
                            <m:t>𝑥</m:t>
                          </m:r>
                          <m:r>
                            <a:rPr lang="en-US" altLang="zh-HK" sz="1600" b="0" i="1" smtClean="0">
                              <a:latin typeface="Cambria Math" panose="02040503050406030204" pitchFamily="18" charset="0"/>
                            </a:rPr>
                            <m:t>,</m:t>
                          </m:r>
                          <m:r>
                            <a:rPr lang="en-US" altLang="zh-HK" sz="1600" i="1" smtClean="0">
                              <a:latin typeface="Cambria Math" panose="02040503050406030204" pitchFamily="18" charset="0"/>
                            </a:rPr>
                            <m:t>𝑘</m:t>
                          </m:r>
                        </m:e>
                      </m:d>
                    </m:oMath>
                  </m:oMathPara>
                </a14:m>
                <a:endParaRPr lang="zh-HK" altLang="en-US" sz="1600" dirty="0"/>
              </a:p>
            </p:txBody>
          </p:sp>
        </mc:Choice>
        <mc:Fallback xmlns="">
          <p:sp>
            <p:nvSpPr>
              <p:cNvPr id="90" name="TextBox 190">
                <a:extLst>
                  <a:ext uri="{FF2B5EF4-FFF2-40B4-BE49-F238E27FC236}">
                    <a16:creationId xmlns:a16="http://schemas.microsoft.com/office/drawing/2014/main" id="{395353B6-A881-4112-A70A-9F21CFDB74A6}"/>
                  </a:ext>
                </a:extLst>
              </p:cNvPr>
              <p:cNvSpPr txBox="1">
                <a:spLocks noRot="1" noChangeAspect="1" noMove="1" noResize="1" noEditPoints="1" noAdjustHandles="1" noChangeArrowheads="1" noChangeShapeType="1" noTextEdit="1"/>
              </p:cNvSpPr>
              <p:nvPr/>
            </p:nvSpPr>
            <p:spPr>
              <a:xfrm>
                <a:off x="9518211" y="3667803"/>
                <a:ext cx="841384" cy="246221"/>
              </a:xfrm>
              <a:prstGeom prst="rect">
                <a:avLst/>
              </a:prstGeom>
              <a:blipFill>
                <a:blip r:embed="rId6"/>
                <a:stretch>
                  <a:fillRect b="-25000"/>
                </a:stretch>
              </a:blipFill>
            </p:spPr>
            <p:txBody>
              <a:bodyPr/>
              <a:lstStyle/>
              <a:p>
                <a:r>
                  <a:rPr lang="zh-HK" altLang="en-US">
                    <a:noFill/>
                  </a:rPr>
                  <a:t> </a:t>
                </a:r>
              </a:p>
            </p:txBody>
          </p:sp>
        </mc:Fallback>
      </mc:AlternateContent>
      <p:sp>
        <p:nvSpPr>
          <p:cNvPr id="91" name="TextBox 191">
            <a:extLst>
              <a:ext uri="{FF2B5EF4-FFF2-40B4-BE49-F238E27FC236}">
                <a16:creationId xmlns:a16="http://schemas.microsoft.com/office/drawing/2014/main" id="{4325F9BF-2774-45D6-AD54-8776ACE97993}"/>
              </a:ext>
            </a:extLst>
          </p:cNvPr>
          <p:cNvSpPr txBox="1"/>
          <p:nvPr/>
        </p:nvSpPr>
        <p:spPr>
          <a:xfrm>
            <a:off x="8262268" y="3240337"/>
            <a:ext cx="569387" cy="553998"/>
          </a:xfrm>
          <a:prstGeom prst="rect">
            <a:avLst/>
          </a:prstGeom>
          <a:noFill/>
        </p:spPr>
        <p:txBody>
          <a:bodyPr wrap="none" rtlCol="0">
            <a:spAutoFit/>
          </a:bodyPr>
          <a:lstStyle/>
          <a:p>
            <a:r>
              <a:rPr lang="en-US" altLang="zh-HK" sz="3000" b="1" dirty="0">
                <a:latin typeface="Times New Roman" panose="02020603050405020304" pitchFamily="18" charset="0"/>
                <a:cs typeface="Times New Roman" panose="02020603050405020304" pitchFamily="18" charset="0"/>
              </a:rPr>
              <a:t>…</a:t>
            </a:r>
            <a:endParaRPr lang="zh-HK" altLang="en-US" sz="3000" b="1" dirty="0">
              <a:latin typeface="Times New Roman" panose="02020603050405020304" pitchFamily="18" charset="0"/>
              <a:cs typeface="Times New Roman" panose="02020603050405020304" pitchFamily="18" charset="0"/>
            </a:endParaRPr>
          </a:p>
        </p:txBody>
      </p:sp>
      <p:sp>
        <p:nvSpPr>
          <p:cNvPr id="92" name="Right Brace 192">
            <a:extLst>
              <a:ext uri="{FF2B5EF4-FFF2-40B4-BE49-F238E27FC236}">
                <a16:creationId xmlns:a16="http://schemas.microsoft.com/office/drawing/2014/main" id="{FB3A2132-4EA2-4046-B263-12622147F27F}"/>
              </a:ext>
            </a:extLst>
          </p:cNvPr>
          <p:cNvSpPr/>
          <p:nvPr/>
        </p:nvSpPr>
        <p:spPr>
          <a:xfrm rot="5400000">
            <a:off x="7990023" y="2840104"/>
            <a:ext cx="154024" cy="394345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93" name="TextBox 193">
                <a:extLst>
                  <a:ext uri="{FF2B5EF4-FFF2-40B4-BE49-F238E27FC236}">
                    <a16:creationId xmlns:a16="http://schemas.microsoft.com/office/drawing/2014/main" id="{F4519FD9-2394-4F16-8BC2-6F1F4E8502A4}"/>
                  </a:ext>
                </a:extLst>
              </p:cNvPr>
              <p:cNvSpPr txBox="1"/>
              <p:nvPr/>
            </p:nvSpPr>
            <p:spPr>
              <a:xfrm>
                <a:off x="7974766" y="4960400"/>
                <a:ext cx="1845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HK" sz="1600" i="1" smtClean="0">
                          <a:latin typeface="Cambria Math" panose="02040503050406030204" pitchFamily="18" charset="0"/>
                        </a:rPr>
                        <m:t>𝑋</m:t>
                      </m:r>
                    </m:oMath>
                  </m:oMathPara>
                </a14:m>
                <a:endParaRPr lang="zh-HK" altLang="en-US" sz="1600" dirty="0"/>
              </a:p>
            </p:txBody>
          </p:sp>
        </mc:Choice>
        <mc:Fallback xmlns="">
          <p:sp>
            <p:nvSpPr>
              <p:cNvPr id="93" name="TextBox 193">
                <a:extLst>
                  <a:ext uri="{FF2B5EF4-FFF2-40B4-BE49-F238E27FC236}">
                    <a16:creationId xmlns:a16="http://schemas.microsoft.com/office/drawing/2014/main" id="{F4519FD9-2394-4F16-8BC2-6F1F4E8502A4}"/>
                  </a:ext>
                </a:extLst>
              </p:cNvPr>
              <p:cNvSpPr txBox="1">
                <a:spLocks noRot="1" noChangeAspect="1" noMove="1" noResize="1" noEditPoints="1" noAdjustHandles="1" noChangeArrowheads="1" noChangeShapeType="1" noTextEdit="1"/>
              </p:cNvSpPr>
              <p:nvPr/>
            </p:nvSpPr>
            <p:spPr>
              <a:xfrm>
                <a:off x="7974766" y="4960400"/>
                <a:ext cx="184538" cy="246221"/>
              </a:xfrm>
              <a:prstGeom prst="rect">
                <a:avLst/>
              </a:prstGeom>
              <a:blipFill>
                <a:blip r:embed="rId7"/>
                <a:stretch>
                  <a:fillRect l="-23333" r="-23333" b="-5000"/>
                </a:stretch>
              </a:blipFill>
            </p:spPr>
            <p:txBody>
              <a:bodyPr/>
              <a:lstStyle/>
              <a:p>
                <a:r>
                  <a:rPr lang="zh-HK" altLang="en-US">
                    <a:noFill/>
                  </a:rPr>
                  <a:t> </a:t>
                </a:r>
              </a:p>
            </p:txBody>
          </p:sp>
        </mc:Fallback>
      </mc:AlternateContent>
      <p:sp>
        <p:nvSpPr>
          <p:cNvPr id="94" name="Oval 194">
            <a:extLst>
              <a:ext uri="{FF2B5EF4-FFF2-40B4-BE49-F238E27FC236}">
                <a16:creationId xmlns:a16="http://schemas.microsoft.com/office/drawing/2014/main" id="{E44C13A5-E384-4E8F-BE2F-A43B31DB7C33}"/>
              </a:ext>
            </a:extLst>
          </p:cNvPr>
          <p:cNvSpPr/>
          <p:nvPr/>
        </p:nvSpPr>
        <p:spPr>
          <a:xfrm flipH="1">
            <a:off x="8958606" y="262945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5" name="Oval 195">
            <a:extLst>
              <a:ext uri="{FF2B5EF4-FFF2-40B4-BE49-F238E27FC236}">
                <a16:creationId xmlns:a16="http://schemas.microsoft.com/office/drawing/2014/main" id="{8E6843CB-E8E2-4987-8130-691359D25AD9}"/>
              </a:ext>
            </a:extLst>
          </p:cNvPr>
          <p:cNvSpPr/>
          <p:nvPr/>
        </p:nvSpPr>
        <p:spPr>
          <a:xfrm flipH="1">
            <a:off x="10196999" y="272626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96" name="Oval 196">
            <a:extLst>
              <a:ext uri="{FF2B5EF4-FFF2-40B4-BE49-F238E27FC236}">
                <a16:creationId xmlns:a16="http://schemas.microsoft.com/office/drawing/2014/main" id="{FA42A8C0-718A-4C7F-BF30-2C0D04F23A1F}"/>
              </a:ext>
            </a:extLst>
          </p:cNvPr>
          <p:cNvSpPr/>
          <p:nvPr/>
        </p:nvSpPr>
        <p:spPr>
          <a:xfrm flipH="1">
            <a:off x="8292713" y="270925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7" name="Oval 197">
            <a:extLst>
              <a:ext uri="{FF2B5EF4-FFF2-40B4-BE49-F238E27FC236}">
                <a16:creationId xmlns:a16="http://schemas.microsoft.com/office/drawing/2014/main" id="{DB80A049-59DE-44B5-8390-5B470047C6D6}"/>
              </a:ext>
            </a:extLst>
          </p:cNvPr>
          <p:cNvSpPr/>
          <p:nvPr/>
        </p:nvSpPr>
        <p:spPr>
          <a:xfrm flipH="1">
            <a:off x="9310791" y="327323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8" name="Oval 198">
            <a:extLst>
              <a:ext uri="{FF2B5EF4-FFF2-40B4-BE49-F238E27FC236}">
                <a16:creationId xmlns:a16="http://schemas.microsoft.com/office/drawing/2014/main" id="{1388B085-8B2C-44C8-8B44-E27E52924877}"/>
              </a:ext>
            </a:extLst>
          </p:cNvPr>
          <p:cNvSpPr/>
          <p:nvPr/>
        </p:nvSpPr>
        <p:spPr>
          <a:xfrm flipH="1">
            <a:off x="9932121" y="420219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9" name="Oval 199">
            <a:extLst>
              <a:ext uri="{FF2B5EF4-FFF2-40B4-BE49-F238E27FC236}">
                <a16:creationId xmlns:a16="http://schemas.microsoft.com/office/drawing/2014/main" id="{ADD81D01-8C87-432D-BCB6-22A3CE061110}"/>
              </a:ext>
            </a:extLst>
          </p:cNvPr>
          <p:cNvSpPr/>
          <p:nvPr/>
        </p:nvSpPr>
        <p:spPr>
          <a:xfrm flipH="1">
            <a:off x="10502235" y="313495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0" name="Oval 200">
            <a:extLst>
              <a:ext uri="{FF2B5EF4-FFF2-40B4-BE49-F238E27FC236}">
                <a16:creationId xmlns:a16="http://schemas.microsoft.com/office/drawing/2014/main" id="{A9023F08-BA77-468A-98C3-0A8755170449}"/>
              </a:ext>
            </a:extLst>
          </p:cNvPr>
          <p:cNvSpPr/>
          <p:nvPr/>
        </p:nvSpPr>
        <p:spPr>
          <a:xfrm flipH="1">
            <a:off x="8750694" y="316878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1" name="Oval 201">
            <a:extLst>
              <a:ext uri="{FF2B5EF4-FFF2-40B4-BE49-F238E27FC236}">
                <a16:creationId xmlns:a16="http://schemas.microsoft.com/office/drawing/2014/main" id="{8A62F03B-7C74-473D-BAE7-0E3AFFF937D7}"/>
              </a:ext>
            </a:extLst>
          </p:cNvPr>
          <p:cNvSpPr/>
          <p:nvPr/>
        </p:nvSpPr>
        <p:spPr>
          <a:xfrm flipH="1">
            <a:off x="7716496" y="307197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2" name="Oval 202">
            <a:extLst>
              <a:ext uri="{FF2B5EF4-FFF2-40B4-BE49-F238E27FC236}">
                <a16:creationId xmlns:a16="http://schemas.microsoft.com/office/drawing/2014/main" id="{57F2A4CC-439D-40B5-9E78-20695592DE7E}"/>
              </a:ext>
            </a:extLst>
          </p:cNvPr>
          <p:cNvSpPr/>
          <p:nvPr/>
        </p:nvSpPr>
        <p:spPr>
          <a:xfrm flipH="1">
            <a:off x="7686554" y="415309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3" name="Oval 203">
            <a:extLst>
              <a:ext uri="{FF2B5EF4-FFF2-40B4-BE49-F238E27FC236}">
                <a16:creationId xmlns:a16="http://schemas.microsoft.com/office/drawing/2014/main" id="{0A0D48F0-0369-42F7-9110-6F129046A8A1}"/>
              </a:ext>
            </a:extLst>
          </p:cNvPr>
          <p:cNvSpPr/>
          <p:nvPr/>
        </p:nvSpPr>
        <p:spPr>
          <a:xfrm flipH="1">
            <a:off x="8244308" y="428420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4" name="Oval 204">
            <a:extLst>
              <a:ext uri="{FF2B5EF4-FFF2-40B4-BE49-F238E27FC236}">
                <a16:creationId xmlns:a16="http://schemas.microsoft.com/office/drawing/2014/main" id="{9A9C69FA-A4DE-4574-89ED-9CF0C0B0C010}"/>
              </a:ext>
            </a:extLst>
          </p:cNvPr>
          <p:cNvSpPr/>
          <p:nvPr/>
        </p:nvSpPr>
        <p:spPr>
          <a:xfrm flipH="1">
            <a:off x="8750016" y="420219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5" name="Oval 205">
            <a:extLst>
              <a:ext uri="{FF2B5EF4-FFF2-40B4-BE49-F238E27FC236}">
                <a16:creationId xmlns:a16="http://schemas.microsoft.com/office/drawing/2014/main" id="{5938A2A0-942C-4863-BD8B-F8D8B9BD8560}"/>
              </a:ext>
            </a:extLst>
          </p:cNvPr>
          <p:cNvSpPr/>
          <p:nvPr/>
        </p:nvSpPr>
        <p:spPr>
          <a:xfrm flipH="1">
            <a:off x="7110852" y="291888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6" name="Oval 206">
            <a:extLst>
              <a:ext uri="{FF2B5EF4-FFF2-40B4-BE49-F238E27FC236}">
                <a16:creationId xmlns:a16="http://schemas.microsoft.com/office/drawing/2014/main" id="{8FF93DD2-F806-4392-BB4F-D6DC43C7F979}"/>
              </a:ext>
            </a:extLst>
          </p:cNvPr>
          <p:cNvSpPr/>
          <p:nvPr/>
        </p:nvSpPr>
        <p:spPr>
          <a:xfrm flipH="1">
            <a:off x="6593310" y="307116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7" name="Oval 207">
            <a:extLst>
              <a:ext uri="{FF2B5EF4-FFF2-40B4-BE49-F238E27FC236}">
                <a16:creationId xmlns:a16="http://schemas.microsoft.com/office/drawing/2014/main" id="{721F3EA8-03E8-444E-BCDF-12105B7BBA6B}"/>
              </a:ext>
            </a:extLst>
          </p:cNvPr>
          <p:cNvSpPr/>
          <p:nvPr/>
        </p:nvSpPr>
        <p:spPr>
          <a:xfrm flipH="1">
            <a:off x="6525239" y="411061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8" name="Oval 208">
            <a:extLst>
              <a:ext uri="{FF2B5EF4-FFF2-40B4-BE49-F238E27FC236}">
                <a16:creationId xmlns:a16="http://schemas.microsoft.com/office/drawing/2014/main" id="{FC40FE93-153B-40A4-A6B8-402732380948}"/>
              </a:ext>
            </a:extLst>
          </p:cNvPr>
          <p:cNvSpPr/>
          <p:nvPr/>
        </p:nvSpPr>
        <p:spPr>
          <a:xfrm flipH="1">
            <a:off x="5954718" y="295458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9" name="Oval 209">
            <a:extLst>
              <a:ext uri="{FF2B5EF4-FFF2-40B4-BE49-F238E27FC236}">
                <a16:creationId xmlns:a16="http://schemas.microsoft.com/office/drawing/2014/main" id="{903785E6-2228-42A3-9274-FE2E1BC0F77B}"/>
              </a:ext>
            </a:extLst>
          </p:cNvPr>
          <p:cNvSpPr/>
          <p:nvPr/>
        </p:nvSpPr>
        <p:spPr>
          <a:xfrm flipH="1">
            <a:off x="5889897" y="401380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0" name="Oval 210">
            <a:extLst>
              <a:ext uri="{FF2B5EF4-FFF2-40B4-BE49-F238E27FC236}">
                <a16:creationId xmlns:a16="http://schemas.microsoft.com/office/drawing/2014/main" id="{ED245DE7-8127-43D5-B9AA-0A65C0288B53}"/>
              </a:ext>
            </a:extLst>
          </p:cNvPr>
          <p:cNvSpPr/>
          <p:nvPr/>
        </p:nvSpPr>
        <p:spPr>
          <a:xfrm flipH="1">
            <a:off x="5277624" y="360511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1" name="Oval 211">
            <a:extLst>
              <a:ext uri="{FF2B5EF4-FFF2-40B4-BE49-F238E27FC236}">
                <a16:creationId xmlns:a16="http://schemas.microsoft.com/office/drawing/2014/main" id="{F0EAF7BF-0CC4-4377-B850-BE5CF5B48288}"/>
              </a:ext>
            </a:extLst>
          </p:cNvPr>
          <p:cNvSpPr/>
          <p:nvPr/>
        </p:nvSpPr>
        <p:spPr>
          <a:xfrm flipH="1">
            <a:off x="5442260" y="412547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2" name="Oval 212">
            <a:extLst>
              <a:ext uri="{FF2B5EF4-FFF2-40B4-BE49-F238E27FC236}">
                <a16:creationId xmlns:a16="http://schemas.microsoft.com/office/drawing/2014/main" id="{1EDCDDA7-D4F3-460A-9551-1ED37D65C3C9}"/>
              </a:ext>
            </a:extLst>
          </p:cNvPr>
          <p:cNvSpPr/>
          <p:nvPr/>
        </p:nvSpPr>
        <p:spPr>
          <a:xfrm flipH="1">
            <a:off x="5398616" y="294779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3" name="Oval 213">
            <a:extLst>
              <a:ext uri="{FF2B5EF4-FFF2-40B4-BE49-F238E27FC236}">
                <a16:creationId xmlns:a16="http://schemas.microsoft.com/office/drawing/2014/main" id="{4778AF92-8D89-4BEA-B813-F8E4423D7673}"/>
              </a:ext>
            </a:extLst>
          </p:cNvPr>
          <p:cNvSpPr/>
          <p:nvPr/>
        </p:nvSpPr>
        <p:spPr>
          <a:xfrm flipH="1">
            <a:off x="8604889" y="281696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4" name="Oval 214">
            <a:extLst>
              <a:ext uri="{FF2B5EF4-FFF2-40B4-BE49-F238E27FC236}">
                <a16:creationId xmlns:a16="http://schemas.microsoft.com/office/drawing/2014/main" id="{61C621EB-7D32-465F-91B3-F0485B708E85}"/>
              </a:ext>
            </a:extLst>
          </p:cNvPr>
          <p:cNvSpPr/>
          <p:nvPr/>
        </p:nvSpPr>
        <p:spPr>
          <a:xfrm flipH="1">
            <a:off x="9430077" y="287048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5" name="Oval 215">
            <a:extLst>
              <a:ext uri="{FF2B5EF4-FFF2-40B4-BE49-F238E27FC236}">
                <a16:creationId xmlns:a16="http://schemas.microsoft.com/office/drawing/2014/main" id="{65DBA6A8-5D56-4D2D-AB39-6783987F651F}"/>
              </a:ext>
            </a:extLst>
          </p:cNvPr>
          <p:cNvSpPr/>
          <p:nvPr/>
        </p:nvSpPr>
        <p:spPr>
          <a:xfrm flipH="1">
            <a:off x="7809391" y="370192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6" name="Oval 216">
            <a:extLst>
              <a:ext uri="{FF2B5EF4-FFF2-40B4-BE49-F238E27FC236}">
                <a16:creationId xmlns:a16="http://schemas.microsoft.com/office/drawing/2014/main" id="{041F894D-1CE4-4190-9401-0DFEFB6B52D6}"/>
              </a:ext>
            </a:extLst>
          </p:cNvPr>
          <p:cNvSpPr/>
          <p:nvPr/>
        </p:nvSpPr>
        <p:spPr>
          <a:xfrm flipH="1">
            <a:off x="7206309" y="386110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7" name="Straight Connector 2">
            <a:extLst>
              <a:ext uri="{FF2B5EF4-FFF2-40B4-BE49-F238E27FC236}">
                <a16:creationId xmlns:a16="http://schemas.microsoft.com/office/drawing/2014/main" id="{ECA27E1E-469F-48A4-9402-7CBB9DB8792C}"/>
              </a:ext>
            </a:extLst>
          </p:cNvPr>
          <p:cNvCxnSpPr>
            <a:cxnSpLocks/>
          </p:cNvCxnSpPr>
          <p:nvPr/>
        </p:nvCxnSpPr>
        <p:spPr>
          <a:xfrm>
            <a:off x="9976058" y="2576780"/>
            <a:ext cx="4468" cy="103477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Rectangle 5">
                <a:extLst>
                  <a:ext uri="{FF2B5EF4-FFF2-40B4-BE49-F238E27FC236}">
                    <a16:creationId xmlns:a16="http://schemas.microsoft.com/office/drawing/2014/main" id="{D3B1DF65-ECDB-4189-8295-31C0724D1EAE}"/>
                  </a:ext>
                </a:extLst>
              </p:cNvPr>
              <p:cNvSpPr/>
              <p:nvPr/>
            </p:nvSpPr>
            <p:spPr>
              <a:xfrm>
                <a:off x="9677662" y="2922192"/>
                <a:ext cx="3709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𝑏</m:t>
                      </m:r>
                    </m:oMath>
                  </m:oMathPara>
                </a14:m>
                <a:endParaRPr lang="zh-HK" altLang="en-US" dirty="0"/>
              </a:p>
            </p:txBody>
          </p:sp>
        </mc:Choice>
        <mc:Fallback xmlns="">
          <p:sp>
            <p:nvSpPr>
              <p:cNvPr id="118" name="Rectangle 5">
                <a:extLst>
                  <a:ext uri="{FF2B5EF4-FFF2-40B4-BE49-F238E27FC236}">
                    <a16:creationId xmlns:a16="http://schemas.microsoft.com/office/drawing/2014/main" id="{D3B1DF65-ECDB-4189-8295-31C0724D1EAE}"/>
                  </a:ext>
                </a:extLst>
              </p:cNvPr>
              <p:cNvSpPr>
                <a:spLocks noRot="1" noChangeAspect="1" noMove="1" noResize="1" noEditPoints="1" noAdjustHandles="1" noChangeArrowheads="1" noChangeShapeType="1" noTextEdit="1"/>
              </p:cNvSpPr>
              <p:nvPr/>
            </p:nvSpPr>
            <p:spPr>
              <a:xfrm>
                <a:off x="9677662" y="2922192"/>
                <a:ext cx="370934" cy="369332"/>
              </a:xfrm>
              <a:prstGeom prst="rect">
                <a:avLst/>
              </a:prstGeom>
              <a:blipFill>
                <a:blip r:embed="rId8"/>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19" name="內容版面配置區 2">
                <a:extLst>
                  <a:ext uri="{FF2B5EF4-FFF2-40B4-BE49-F238E27FC236}">
                    <a16:creationId xmlns:a16="http://schemas.microsoft.com/office/drawing/2014/main" id="{DDDE4513-5703-4A04-842F-2AE4958DD4A6}"/>
                  </a:ext>
                </a:extLst>
              </p:cNvPr>
              <p:cNvSpPr>
                <a:spLocks noGrp="1"/>
              </p:cNvSpPr>
              <p:nvPr>
                <p:ph idx="1"/>
              </p:nvPr>
            </p:nvSpPr>
            <p:spPr>
              <a:xfrm>
                <a:off x="469280" y="5428770"/>
                <a:ext cx="10515600" cy="568251"/>
              </a:xfrm>
            </p:spPr>
            <p:txBody>
              <a:bodyPr/>
              <a:lstStyle/>
              <a:p>
                <a:pPr marL="0" indent="0" algn="ctr">
                  <a:buNone/>
                </a:pPr>
                <a:r>
                  <a:rPr lang="en-US" altLang="zh-HK" dirty="0">
                    <a:latin typeface="Times New Roman" panose="02020603050405020304" pitchFamily="18" charset="0"/>
                    <a:cs typeface="Times New Roman" panose="02020603050405020304" pitchFamily="18" charset="0"/>
                  </a:rPr>
                  <a:t>Use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𝑂</m:t>
                    </m:r>
                    <m:r>
                      <a:rPr lang="en-US" altLang="zh-HK" i="1" dirty="0" smtClean="0">
                        <a:latin typeface="Cambria Math" panose="02040503050406030204" pitchFamily="18" charset="0"/>
                        <a:cs typeface="Times New Roman" panose="02020603050405020304" pitchFamily="18" charset="0"/>
                      </a:rPr>
                      <m:t>(</m:t>
                    </m:r>
                    <m:r>
                      <a:rPr lang="en-US" altLang="zh-HK" i="1" dirty="0" smtClean="0">
                        <a:latin typeface="Cambria Math" panose="02040503050406030204" pitchFamily="18" charset="0"/>
                        <a:cs typeface="Times New Roman" panose="02020603050405020304" pitchFamily="18" charset="0"/>
                      </a:rPr>
                      <m:t>𝑛</m:t>
                    </m:r>
                    <m:r>
                      <a:rPr lang="en-US" altLang="zh-HK" i="1" dirty="0" smtClean="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 time to find the envelope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𝐸</m:t>
                    </m:r>
                    <m:r>
                      <a:rPr lang="en-US" altLang="zh-HK" i="1" dirty="0" smtClean="0">
                        <a:latin typeface="Cambria Math" panose="02040503050406030204" pitchFamily="18" charset="0"/>
                        <a:cs typeface="Times New Roman" panose="02020603050405020304" pitchFamily="18" charset="0"/>
                      </a:rPr>
                      <m:t>(</m:t>
                    </m:r>
                    <m:r>
                      <a:rPr lang="en-US" altLang="zh-HK" i="1" dirty="0" smtClean="0">
                        <a:latin typeface="Cambria Math" panose="02040503050406030204" pitchFamily="18" charset="0"/>
                        <a:cs typeface="Times New Roman" panose="02020603050405020304" pitchFamily="18" charset="0"/>
                      </a:rPr>
                      <m:t>𝑘</m:t>
                    </m:r>
                    <m:r>
                      <a:rPr lang="en-US" altLang="zh-HK" i="1" dirty="0" smtClean="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119" name="內容版面配置區 2">
                <a:extLst>
                  <a:ext uri="{FF2B5EF4-FFF2-40B4-BE49-F238E27FC236}">
                    <a16:creationId xmlns:a16="http://schemas.microsoft.com/office/drawing/2014/main" id="{DDDE4513-5703-4A04-842F-2AE4958DD4A6}"/>
                  </a:ext>
                </a:extLst>
              </p:cNvPr>
              <p:cNvSpPr>
                <a:spLocks noGrp="1" noRot="1" noChangeAspect="1" noMove="1" noResize="1" noEditPoints="1" noAdjustHandles="1" noChangeArrowheads="1" noChangeShapeType="1" noTextEdit="1"/>
              </p:cNvSpPr>
              <p:nvPr>
                <p:ph idx="1"/>
              </p:nvPr>
            </p:nvSpPr>
            <p:spPr>
              <a:xfrm>
                <a:off x="469280" y="5428770"/>
                <a:ext cx="10515600" cy="568251"/>
              </a:xfrm>
              <a:blipFill>
                <a:blip r:embed="rId9"/>
                <a:stretch>
                  <a:fillRect t="-19355" b="-13978"/>
                </a:stretch>
              </a:blipFill>
            </p:spPr>
            <p:txBody>
              <a:bodyPr/>
              <a:lstStyle/>
              <a:p>
                <a:r>
                  <a:rPr lang="zh-HK" altLang="en-US">
                    <a:noFill/>
                  </a:rPr>
                  <a:t> </a:t>
                </a:r>
              </a:p>
            </p:txBody>
          </p:sp>
        </mc:Fallback>
      </mc:AlternateContent>
      <p:pic>
        <p:nvPicPr>
          <p:cNvPr id="3" name="圖片 2">
            <a:extLst>
              <a:ext uri="{FF2B5EF4-FFF2-40B4-BE49-F238E27FC236}">
                <a16:creationId xmlns:a16="http://schemas.microsoft.com/office/drawing/2014/main" id="{6BBB4132-44FE-4CA0-A63D-DCA58647668D}"/>
              </a:ext>
            </a:extLst>
          </p:cNvPr>
          <p:cNvPicPr>
            <a:picLocks noChangeAspect="1"/>
          </p:cNvPicPr>
          <p:nvPr/>
        </p:nvPicPr>
        <p:blipFill>
          <a:blip r:embed="rId10"/>
          <a:stretch>
            <a:fillRect/>
          </a:stretch>
        </p:blipFill>
        <p:spPr>
          <a:xfrm>
            <a:off x="3377754" y="5905243"/>
            <a:ext cx="4781550" cy="542925"/>
          </a:xfrm>
          <a:prstGeom prst="rect">
            <a:avLst/>
          </a:prstGeom>
        </p:spPr>
      </p:pic>
      <p:sp>
        <p:nvSpPr>
          <p:cNvPr id="4" name="右大括弧 3">
            <a:extLst>
              <a:ext uri="{FF2B5EF4-FFF2-40B4-BE49-F238E27FC236}">
                <a16:creationId xmlns:a16="http://schemas.microsoft.com/office/drawing/2014/main" id="{EC07B7E6-6770-4A69-8E11-370DE939C4EB}"/>
              </a:ext>
            </a:extLst>
          </p:cNvPr>
          <p:cNvSpPr/>
          <p:nvPr/>
        </p:nvSpPr>
        <p:spPr>
          <a:xfrm>
            <a:off x="11073468" y="2514142"/>
            <a:ext cx="201384" cy="213609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BC7C9EAD-DEA8-4ACD-8BD5-4CC838C77F1A}"/>
                  </a:ext>
                </a:extLst>
              </p:cNvPr>
              <p:cNvSpPr/>
              <p:nvPr/>
            </p:nvSpPr>
            <p:spPr>
              <a:xfrm>
                <a:off x="11274306" y="3386888"/>
                <a:ext cx="716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HK" i="1" dirty="0">
                          <a:latin typeface="Cambria Math" panose="02040503050406030204" pitchFamily="18" charset="0"/>
                          <a:cs typeface="Times New Roman" panose="02020603050405020304" pitchFamily="18" charset="0"/>
                        </a:rPr>
                        <m:t>𝐸</m:t>
                      </m:r>
                      <m:r>
                        <a:rPr lang="en-US" altLang="zh-HK" i="1" dirty="0">
                          <a:latin typeface="Cambria Math" panose="02040503050406030204" pitchFamily="18" charset="0"/>
                          <a:cs typeface="Times New Roman" panose="02020603050405020304" pitchFamily="18" charset="0"/>
                        </a:rPr>
                        <m:t>(</m:t>
                      </m:r>
                      <m:r>
                        <a:rPr lang="en-US" altLang="zh-HK" i="1" dirty="0">
                          <a:latin typeface="Cambria Math" panose="02040503050406030204" pitchFamily="18" charset="0"/>
                          <a:cs typeface="Times New Roman" panose="02020603050405020304" pitchFamily="18" charset="0"/>
                        </a:rPr>
                        <m:t>𝑘</m:t>
                      </m:r>
                      <m:r>
                        <a:rPr lang="en-US" altLang="zh-HK" i="1" dirty="0">
                          <a:latin typeface="Cambria Math" panose="02040503050406030204" pitchFamily="18" charset="0"/>
                          <a:cs typeface="Times New Roman" panose="02020603050405020304" pitchFamily="18" charset="0"/>
                        </a:rPr>
                        <m:t>)</m:t>
                      </m:r>
                    </m:oMath>
                  </m:oMathPara>
                </a14:m>
                <a:endParaRPr lang="zh-HK" altLang="en-US" dirty="0"/>
              </a:p>
            </p:txBody>
          </p:sp>
        </mc:Choice>
        <mc:Fallback xmlns="">
          <p:sp>
            <p:nvSpPr>
              <p:cNvPr id="5" name="矩形 4">
                <a:extLst>
                  <a:ext uri="{FF2B5EF4-FFF2-40B4-BE49-F238E27FC236}">
                    <a16:creationId xmlns:a16="http://schemas.microsoft.com/office/drawing/2014/main" id="{BC7C9EAD-DEA8-4ACD-8BD5-4CC838C77F1A}"/>
                  </a:ext>
                </a:extLst>
              </p:cNvPr>
              <p:cNvSpPr>
                <a:spLocks noRot="1" noChangeAspect="1" noMove="1" noResize="1" noEditPoints="1" noAdjustHandles="1" noChangeArrowheads="1" noChangeShapeType="1" noTextEdit="1"/>
              </p:cNvSpPr>
              <p:nvPr/>
            </p:nvSpPr>
            <p:spPr>
              <a:xfrm>
                <a:off x="11274306" y="3386888"/>
                <a:ext cx="716606" cy="369332"/>
              </a:xfrm>
              <a:prstGeom prst="rect">
                <a:avLst/>
              </a:prstGeom>
              <a:blipFill>
                <a:blip r:embed="rId11"/>
                <a:stretch>
                  <a:fillRect b="-13333"/>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32887619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1075</Words>
  <Application>Microsoft Office PowerPoint</Application>
  <PresentationFormat>寬螢幕</PresentationFormat>
  <Paragraphs>186</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Arial</vt:lpstr>
      <vt:lpstr>Calibri</vt:lpstr>
      <vt:lpstr>Calibri Light</vt:lpstr>
      <vt:lpstr>Cambria Math</vt:lpstr>
      <vt:lpstr>Times New Roman</vt:lpstr>
      <vt:lpstr>Office 佈景主題</vt:lpstr>
      <vt:lpstr>SLAM: Efficient Sweep Line Algorithms for Kernel Density Visualization</vt:lpstr>
      <vt:lpstr>Why Kernel Density Visualization (KDV)?</vt:lpstr>
      <vt:lpstr>What is KDV?</vt:lpstr>
      <vt:lpstr>KDV is Slow!</vt:lpstr>
      <vt:lpstr>KDV is Slow!</vt:lpstr>
      <vt:lpstr>Range-Query-based Solution</vt:lpstr>
      <vt:lpstr>Our Contributions</vt:lpstr>
      <vt:lpstr>Core Ideas of SLAM</vt:lpstr>
      <vt:lpstr>Envelope for A Row of Pixels</vt:lpstr>
      <vt:lpstr>Lower and Upper Bound Functions</vt:lpstr>
      <vt:lpstr>Range Search Problem = Interval Stabbing Problem</vt:lpstr>
      <vt:lpstr>Sorting-based Sweep Line Algorithm (SLAMSORT)</vt:lpstr>
      <vt:lpstr>Bucket-based Sweep Line Algorithm (SLAMBUCKET)</vt:lpstr>
      <vt:lpstr>Our Experiment</vt:lpstr>
      <vt:lpstr>Ongoing Work and Future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SLAM: Efficient Sweep Line Algorithms for Kernel Density Visualization</dc:title>
  <dc:creator>CHAN Tsz Nam</dc:creator>
  <cp:lastModifiedBy>CHAN Tsz Nam</cp:lastModifiedBy>
  <cp:revision>39</cp:revision>
  <dcterms:created xsi:type="dcterms:W3CDTF">2022-03-29T14:52:36Z</dcterms:created>
  <dcterms:modified xsi:type="dcterms:W3CDTF">2022-05-02T05:28:29Z</dcterms:modified>
</cp:coreProperties>
</file>