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97" r:id="rId3"/>
    <p:sldId id="284" r:id="rId4"/>
    <p:sldId id="285" r:id="rId5"/>
    <p:sldId id="299" r:id="rId6"/>
    <p:sldId id="286" r:id="rId7"/>
    <p:sldId id="300" r:id="rId8"/>
    <p:sldId id="301" r:id="rId9"/>
    <p:sldId id="269" r:id="rId10"/>
    <p:sldId id="303" r:id="rId11"/>
    <p:sldId id="287" r:id="rId12"/>
    <p:sldId id="304" r:id="rId13"/>
    <p:sldId id="288" r:id="rId14"/>
    <p:sldId id="305" r:id="rId15"/>
    <p:sldId id="289" r:id="rId16"/>
    <p:sldId id="306" r:id="rId17"/>
    <p:sldId id="290" r:id="rId18"/>
    <p:sldId id="302" r:id="rId19"/>
    <p:sldId id="291" r:id="rId20"/>
    <p:sldId id="307" r:id="rId21"/>
    <p:sldId id="292" r:id="rId22"/>
    <p:sldId id="308" r:id="rId23"/>
    <p:sldId id="309" r:id="rId24"/>
    <p:sldId id="293" r:id="rId25"/>
    <p:sldId id="310" r:id="rId26"/>
    <p:sldId id="294" r:id="rId27"/>
    <p:sldId id="312" r:id="rId28"/>
    <p:sldId id="295" r:id="rId29"/>
    <p:sldId id="313" r:id="rId30"/>
    <p:sldId id="296" r:id="rId31"/>
    <p:sldId id="298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0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.hkbu.edu.hk/~hansyip/comp7780/syllabus/syllabus_comp7780_sem2_2021_22.doc" TargetMode="External"/><Relationship Id="rId2" Type="http://schemas.openxmlformats.org/officeDocument/2006/relationships/hyperlink" Target="http://www.comp.hkbu.edu.hk/~hansyi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Comp 7780 Special topics in Knowledge &amp; information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501FA2-1839-475F-B84B-021B967C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" r="250" b="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E6AD7-9121-498A-A8D8-5EE60768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1. Cloud Computing</a:t>
            </a:r>
          </a:p>
        </p:txBody>
      </p:sp>
      <p:sp>
        <p:nvSpPr>
          <p:cNvPr id="5" name="AutoShape 4" descr="Cloud computing - Wikipedia">
            <a:extLst>
              <a:ext uri="{FF2B5EF4-FFF2-40B4-BE49-F238E27FC236}">
                <a16:creationId xmlns:a16="http://schemas.microsoft.com/office/drawing/2014/main" id="{94132537-5D09-4188-8C1B-59153848D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86101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063A-B435-47F4-87F3-794F3B3F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A450-D08A-495E-91C4-040876AE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What is Cloud Computing?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Cloud computing is set of </a:t>
            </a:r>
            <a:r>
              <a:rPr lang="en-US" sz="2400" dirty="0">
                <a:highlight>
                  <a:srgbClr val="FFFF00"/>
                </a:highlight>
              </a:rPr>
              <a:t>resources</a:t>
            </a:r>
            <a:r>
              <a:rPr lang="en-US" sz="2400" dirty="0"/>
              <a:t> and </a:t>
            </a:r>
            <a:r>
              <a:rPr lang="en-US" sz="2400" dirty="0">
                <a:highlight>
                  <a:srgbClr val="FFFF00"/>
                </a:highlight>
              </a:rPr>
              <a:t>services</a:t>
            </a:r>
            <a:r>
              <a:rPr lang="en-US" sz="2400" dirty="0"/>
              <a:t> offered through the Internet.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Cloud services are delivered from data centers located throughout the world.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Cloud computing facilitates its consumers by providing virtual resources via Internet.</a:t>
            </a:r>
          </a:p>
          <a:p>
            <a:r>
              <a:rPr lang="en-US" sz="2400" b="1" dirty="0"/>
              <a:t>Deployment Methods: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Private cloud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Public cloud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Hybrid cloud</a:t>
            </a:r>
          </a:p>
          <a:p>
            <a:r>
              <a:rPr lang="en-US" sz="2400" b="1" dirty="0"/>
              <a:t>Service Models: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IaaS (Infrastructure as a Service)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PaaS (Platform as a Service)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SaaS (Software as a Service)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2322F0F-14F7-4C04-8F2C-AA5FC406E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b="5184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58950-09E9-4328-BFFF-3AFA1A04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tx1"/>
                </a:solidFill>
              </a:rPr>
              <a:t>2. </a:t>
            </a:r>
            <a:r>
              <a:rPr lang="en-US" cap="all" spc="-100">
                <a:solidFill>
                  <a:schemeClr val="tx1"/>
                </a:solidFill>
              </a:rPr>
              <a:t>API</a:t>
            </a:r>
            <a:endParaRPr lang="en-US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0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7EDE-C7D1-4495-B42D-A4534FD9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Application Programming Interface (API)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8E73-DFB1-4938-A779-307C30F1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highlight>
                  <a:srgbClr val="FFFF00"/>
                </a:highlight>
              </a:rPr>
              <a:t>What is API?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An API (Application Programming Interface) is a software-to-software interface, not a user interface.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With API, applications talk to each other without any user knowledge or intervention.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1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5DC5E-017A-4FFC-A78F-C2779873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 dirty="0">
                <a:solidFill>
                  <a:schemeClr val="bg1"/>
                </a:solidFill>
              </a:rPr>
              <a:t>Microservices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67CBD37-7B36-4FBE-A26F-9273BDDEE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57" y="640855"/>
            <a:ext cx="7090117" cy="55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D5CE-9E25-4B3B-B18B-54541CF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microService</a:t>
            </a:r>
            <a:r>
              <a:rPr lang="en-US" dirty="0"/>
              <a:t> (mS)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6A10-47B8-4F5F-A9EA-76039276A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highlight>
                  <a:srgbClr val="FFFF00"/>
                </a:highlight>
              </a:rPr>
              <a:t>What is </a:t>
            </a:r>
            <a:r>
              <a:rPr lang="en-US" sz="3200" b="1" dirty="0" err="1">
                <a:highlight>
                  <a:srgbClr val="FFFF00"/>
                </a:highlight>
              </a:rPr>
              <a:t>microService</a:t>
            </a:r>
            <a:r>
              <a:rPr lang="en-US" sz="3200" b="1" dirty="0">
                <a:highlight>
                  <a:srgbClr val="FFFF00"/>
                </a:highlight>
              </a:rPr>
              <a:t> (mS)?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err="1"/>
              <a:t>microService</a:t>
            </a:r>
            <a:r>
              <a:rPr lang="en-US" sz="3200" dirty="0"/>
              <a:t> is a new concept, an architectural style in which applications are composed from loosely coupled API services with automated lifecycles.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48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" name="Rectangle 50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3" name="Rectangle 52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5" name="Group 5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5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6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F0935-2C4E-421F-BDF5-725AC821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3. Mobile First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ABDDCA6-2DD3-4744-B926-901DAC88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0" y="709730"/>
            <a:ext cx="6202238" cy="54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9491-E8D2-4663-A564-27A3519F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Mobile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5A63-37C4-47B3-B75F-9DC8C2F1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What is Mobile First?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A strategy that highlights the need to prioritize the mobile context when creating and delivering user experiences.</a:t>
            </a:r>
          </a:p>
          <a:p>
            <a:r>
              <a:rPr lang="en-US" sz="2400" dirty="0">
                <a:highlight>
                  <a:srgbClr val="FFFF00"/>
                </a:highlight>
              </a:rPr>
              <a:t>What is RWD (Responsive Web Design)?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Responsive Web Design is about creating web sites which automatically adjust themselves to look good on all devices, from small phones to large desktops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What is Bootstrap?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Bootstrap is the most popular HTML, CSS, and JavaScript framework for developing responsive, mobile first web 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5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image big data">
            <a:extLst>
              <a:ext uri="{FF2B5EF4-FFF2-40B4-BE49-F238E27FC236}">
                <a16:creationId xmlns:a16="http://schemas.microsoft.com/office/drawing/2014/main" id="{FB77F5DF-4F00-431D-8D22-5F8D44053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2322" b="-1"/>
          <a:stretch/>
        </p:blipFill>
        <p:spPr bwMode="auto">
          <a:xfrm>
            <a:off x="4646383" y="10"/>
            <a:ext cx="75456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95448-CFF7-42D2-8138-EAABF9B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4. Big Data</a:t>
            </a:r>
          </a:p>
        </p:txBody>
      </p:sp>
    </p:spTree>
    <p:extLst>
      <p:ext uri="{BB962C8B-B14F-4D97-AF65-F5344CB8AC3E}">
        <p14:creationId xmlns:p14="http://schemas.microsoft.com/office/powerpoint/2010/main" val="57321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6823-DC0D-495A-9BFB-6C641FF8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65A2-67FC-4C67-AD08-F5407E1C2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What is Big Data?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Big data is an all-encompassing term for any collection of data sets so </a:t>
            </a:r>
            <a:r>
              <a:rPr lang="en-US" sz="3200" dirty="0">
                <a:highlight>
                  <a:srgbClr val="FFFF00"/>
                </a:highlight>
              </a:rPr>
              <a:t>large and complex </a:t>
            </a:r>
            <a:r>
              <a:rPr lang="en-US" sz="3200" dirty="0"/>
              <a:t>that it becomes difficult to process using on-hand data management tools or traditional data processing applications.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Big data refers to extremely vast amounts of multi-structured data that typically has been cost prohibitive to store and analyze. (My view)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3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C2A0-663B-451A-9F87-F477CB8B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Week 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8498-C7AE-44F1-A2E4-0DB30570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COMP 7780 </a:t>
            </a:r>
            <a:r>
              <a:rPr lang="en-US" sz="4800" cap="all" spc="-100" dirty="0">
                <a:solidFill>
                  <a:schemeClr val="tx1"/>
                </a:solidFill>
              </a:rPr>
              <a:t>Special topics in Knowledge &amp; information management </a:t>
            </a:r>
          </a:p>
          <a:p>
            <a:pPr marL="0" indent="0" algn="ctr">
              <a:buNone/>
            </a:pPr>
            <a:r>
              <a:rPr lang="en-US" sz="4800" dirty="0">
                <a:highlight>
                  <a:srgbClr val="FFFF00"/>
                </a:highlight>
              </a:rPr>
              <a:t>Class Overview</a:t>
            </a:r>
          </a:p>
        </p:txBody>
      </p:sp>
    </p:spTree>
    <p:extLst>
      <p:ext uri="{BB962C8B-B14F-4D97-AF65-F5344CB8AC3E}">
        <p14:creationId xmlns:p14="http://schemas.microsoft.com/office/powerpoint/2010/main" val="302834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B7C43E7-A6F0-4CDF-8593-9F3D91612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" y="532993"/>
            <a:ext cx="7031589" cy="590203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7199D-4436-478E-A299-9B7E553B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Software Development Life Cycle (SDLC)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45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8B7-9D84-4A18-A19F-7C92064F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Software Development Life Cycle (SDLC)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CEE9-9B62-42D8-B42F-B1DAB1947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What is Software Development Life Cycle (SDLC)?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Software Development Life Cycle (SDLC) is a process used by the software industry to design, develop and test high quality </a:t>
            </a:r>
            <a:r>
              <a:rPr lang="en-US" sz="2800" dirty="0" err="1"/>
              <a:t>softwares</a:t>
            </a:r>
            <a:r>
              <a:rPr lang="en-US" sz="2800" dirty="0"/>
              <a:t>. The SDLC aims to produce a high-quality software that meets or exceeds customer expectations, reaches completion within times and cost estimates.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analysis phase – design phase --  coding phase – testing phase – migration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57450B-F377-4AC8-A2DA-A7AF2F02E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2" y="645106"/>
            <a:ext cx="10870402" cy="32292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1DE41-0EED-4A7D-A341-CBA4E6F4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5. Agile</a:t>
            </a:r>
          </a:p>
        </p:txBody>
      </p:sp>
    </p:spTree>
    <p:extLst>
      <p:ext uri="{BB962C8B-B14F-4D97-AF65-F5344CB8AC3E}">
        <p14:creationId xmlns:p14="http://schemas.microsoft.com/office/powerpoint/2010/main" val="2381264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A9B1CB-4BF4-4CFA-8EE7-C95060C10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8" y="249382"/>
            <a:ext cx="9436331" cy="3624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28E11-F33C-400F-A4F9-8569B06E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What is Agile?</a:t>
            </a:r>
          </a:p>
        </p:txBody>
      </p:sp>
    </p:spTree>
    <p:extLst>
      <p:ext uri="{BB962C8B-B14F-4D97-AF65-F5344CB8AC3E}">
        <p14:creationId xmlns:p14="http://schemas.microsoft.com/office/powerpoint/2010/main" val="174557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8F2A-7211-4235-BF01-35A14DB5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5.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EECF-1FCE-4557-A5C9-1B7A8E0D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What is Agile?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Agile is a software development process under which requirements and solutions evolve through the collaborative effort of self-organizing cross-functional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7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623F5A-107A-40C8-AF81-803B0C26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9" y="645106"/>
            <a:ext cx="5230783" cy="55646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868EC-C1C3-4379-9007-007ABDB1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Mobile Apps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69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5A95-0FA8-4134-B5F9-34C5283E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Apps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51C6E-97D8-45C2-BEFA-1974108F4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438"/>
            <a:ext cx="10058400" cy="3849687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What is a Smartphone?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A Smartphone is a cellular phone combined with a handheld computer in which you can make phone calls and other computer functions such as internet access and capable of running downloaded apps.</a:t>
            </a:r>
          </a:p>
          <a:p>
            <a:r>
              <a:rPr lang="en-US" sz="2400" dirty="0"/>
              <a:t>What is mobile operating system? (Mobile OS)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A mobile operating system (Mobile OS) is an Operating System for </a:t>
            </a:r>
            <a:r>
              <a:rPr lang="en-US" sz="2400" dirty="0" err="1"/>
              <a:t>Smartphones</a:t>
            </a:r>
            <a:r>
              <a:rPr lang="en-US" sz="2400" dirty="0"/>
              <a:t>, tablets, or other mobile devices.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DAB0121-E5A0-407F-A554-576FE4823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777178"/>
              </p:ext>
            </p:extLst>
          </p:nvPr>
        </p:nvGraphicFramePr>
        <p:xfrm>
          <a:off x="1576388" y="5005387"/>
          <a:ext cx="8229600" cy="1752600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Platform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Developed</a:t>
                      </a:r>
                      <a:r>
                        <a:rPr lang="en-US" baseline="0" dirty="0"/>
                        <a:t> by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iOS 15.x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Apple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Android 12.x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Goggle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Windows 10 Mobile (Dec 10, 2019 End of Support)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Microsoft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7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7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64E2175-5B48-4C04-8E9F-31BAC7796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949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9D00-77ED-497D-9AC2-9F94033E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7AE6-5275-4AD8-902D-919775CF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What is Node.js?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Node.js provides a </a:t>
            </a:r>
            <a:r>
              <a:rPr lang="en-US" sz="3200" b="1" dirty="0"/>
              <a:t>non-blocking architecture </a:t>
            </a:r>
            <a:r>
              <a:rPr lang="en-US" sz="3200" dirty="0"/>
              <a:t>using </a:t>
            </a:r>
            <a:r>
              <a:rPr lang="en-US" sz="3200" b="1" dirty="0"/>
              <a:t>event loop processing </a:t>
            </a:r>
            <a:r>
              <a:rPr lang="en-US" sz="3200" dirty="0"/>
              <a:t>based on single threaded JavaScript model and built on top of Google’s V8 JavaScript Engine.</a:t>
            </a:r>
          </a:p>
          <a:p>
            <a:r>
              <a:rPr lang="en-US" sz="3200" dirty="0"/>
              <a:t>We will learn a new server-side scripting language – Node.js by using the Agile development process to develop a new application.  (</a:t>
            </a:r>
            <a:r>
              <a:rPr lang="en-US" sz="3200" dirty="0">
                <a:highlight>
                  <a:srgbClr val="FFFF00"/>
                </a:highlight>
              </a:rPr>
              <a:t>No previous programming experience is required</a:t>
            </a:r>
            <a:r>
              <a:rPr lang="en-US" sz="32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5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FFCFB47-3C9E-4532-8065-D3633A77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7A625B-A166-4C03-ADD8-0535D718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35A5F97-C3A9-4101-8F5C-06E22105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BF6CB7C-8578-4CD1-9D06-BE8C4324A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7" r="-1" b="-1"/>
          <a:stretch/>
        </p:blipFill>
        <p:spPr>
          <a:xfrm>
            <a:off x="806117" y="809244"/>
            <a:ext cx="6583680" cy="5239512"/>
          </a:xfrm>
          <a:prstGeom prst="rect">
            <a:avLst/>
          </a:prstGeom>
          <a:ln w="6350" cap="sq">
            <a:noFill/>
            <a:miter lim="800000"/>
          </a:ln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0239F34-0E2D-4746-AAA9-920BD606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079E22-5065-47F9-AFCA-63C0DF22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098EF8-6D81-466E-A59B-778568FC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CB163DD-56F6-482F-862E-B6B9244D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44EF4DE-2334-4B49-8DC2-FDAC562A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46D3F-9D5A-4C33-823A-7729D453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/>
              <a:t>Internet of Things(IoTs)</a:t>
            </a:r>
          </a:p>
        </p:txBody>
      </p:sp>
    </p:spTree>
    <p:extLst>
      <p:ext uri="{BB962C8B-B14F-4D97-AF65-F5344CB8AC3E}">
        <p14:creationId xmlns:p14="http://schemas.microsoft.com/office/powerpoint/2010/main" val="40424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 7780 Special Topics in Knowledge &amp; Information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Class Website:  </a:t>
            </a:r>
            <a:r>
              <a:rPr lang="en-US" sz="2400" dirty="0">
                <a:hlinkClick r:id="rId2"/>
              </a:rPr>
              <a:t>http://www.comp.hkbu.edu.hk/~hansyip</a:t>
            </a:r>
            <a:endParaRPr lang="en-US" sz="2400" dirty="0"/>
          </a:p>
          <a:p>
            <a:r>
              <a:rPr lang="en-US" sz="2400" dirty="0"/>
              <a:t>Download class syllabus: </a:t>
            </a:r>
            <a:r>
              <a:rPr lang="en-US" sz="2400" dirty="0">
                <a:hlinkClick r:id="rId3"/>
              </a:rPr>
              <a:t>https://www.comp.hkbu.edu.hk/~hansyip/comp7780/syllabus/syllabus_comp7780_sem2_2021_22.doc</a:t>
            </a:r>
            <a:endParaRPr lang="en-US" sz="2400" dirty="0"/>
          </a:p>
          <a:p>
            <a:r>
              <a:rPr lang="en-US" sz="2400" dirty="0"/>
              <a:t>Administrative topics:</a:t>
            </a:r>
          </a:p>
          <a:p>
            <a:pPr lvl="1"/>
            <a:r>
              <a:rPr lang="en-US" sz="2200" dirty="0"/>
              <a:t>Online/</a:t>
            </a:r>
            <a:r>
              <a:rPr lang="en-US" sz="2200" dirty="0" err="1"/>
              <a:t>Inclass</a:t>
            </a:r>
            <a:r>
              <a:rPr lang="en-US" sz="2200" dirty="0"/>
              <a:t> format</a:t>
            </a:r>
          </a:p>
          <a:p>
            <a:pPr lvl="1"/>
            <a:r>
              <a:rPr lang="en-US" sz="2200" dirty="0"/>
              <a:t>Class format</a:t>
            </a:r>
          </a:p>
          <a:p>
            <a:r>
              <a:rPr lang="en-US" sz="2400" dirty="0"/>
              <a:t>We will review the trend of technologies from “how to improve daily </a:t>
            </a:r>
            <a:r>
              <a:rPr lang="en-US" sz="2400" b="1" i="1" dirty="0"/>
              <a:t>work</a:t>
            </a:r>
            <a:r>
              <a:rPr lang="en-US" sz="2400" dirty="0"/>
              <a:t> for business” to “how to improve daily </a:t>
            </a:r>
            <a:r>
              <a:rPr lang="en-US" sz="2400" b="1" i="1" dirty="0"/>
              <a:t>life </a:t>
            </a:r>
            <a:r>
              <a:rPr lang="en-US" sz="2400" dirty="0"/>
              <a:t>for individual”.</a:t>
            </a:r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F756-EA03-4721-8B28-F4CD1B98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Internet of Things (IoTs)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84A9-8F52-464E-A2B9-7260062E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highlight>
                  <a:srgbClr val="FFFF00"/>
                </a:highlight>
              </a:rPr>
              <a:t>What is IoTs (Internet of Things)?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The internet </a:t>
            </a:r>
            <a:r>
              <a:rPr lang="en-US" sz="2800"/>
              <a:t>of thing </a:t>
            </a:r>
            <a:r>
              <a:rPr lang="en-US" sz="2800" dirty="0"/>
              <a:t>(IoT) is a computing concept that describes the idea of everyday physical objects being connected to the internet and being able to identify themselves to other </a:t>
            </a:r>
            <a:r>
              <a:rPr lang="en-US" sz="2800"/>
              <a:t>devices.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/>
              <a:t>The </a:t>
            </a:r>
            <a:r>
              <a:rPr lang="en-US" sz="2800" dirty="0"/>
              <a:t>term is closely identified with RFID (Radio Frequency Identification) as the method of communication, although it also may include other sensor technologies, wireless technologies or QR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4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09F3-DAB5-40F9-ACC3-AFEB2D4A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Technologies that other people also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04D9-5564-411E-9593-6AFF9FABF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highlight>
                  <a:srgbClr val="FFFF00"/>
                </a:highlight>
              </a:rPr>
              <a:t>A</a:t>
            </a:r>
            <a:r>
              <a:rPr lang="en-US" sz="4000" dirty="0"/>
              <a:t>rtificial Intelligence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highlight>
                  <a:srgbClr val="FFFF00"/>
                </a:highlight>
              </a:rPr>
              <a:t>B</a:t>
            </a:r>
            <a:r>
              <a:rPr lang="en-US" sz="4000" dirty="0"/>
              <a:t>ig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highlight>
                  <a:srgbClr val="FFFF00"/>
                </a:highlight>
              </a:rPr>
              <a:t>C</a:t>
            </a:r>
            <a:r>
              <a:rPr lang="en-US" sz="4000" dirty="0"/>
              <a:t>loud computing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highlight>
                  <a:srgbClr val="FFFF00"/>
                </a:highlight>
              </a:rPr>
              <a:t>D</a:t>
            </a:r>
            <a:r>
              <a:rPr lang="en-US" sz="4000" dirty="0"/>
              <a:t>evOps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15EC-95C0-4FC4-9B91-61702A3B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 7780 Special Topics in Knowledge &amp; Information Management </a:t>
            </a:r>
            <a:br>
              <a:rPr lang="en-US" dirty="0"/>
            </a:br>
            <a:r>
              <a:rPr lang="en-US" dirty="0"/>
              <a:t>Internet/Network/Web Technologies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5B1A-862F-4DBB-9580-838C3A6D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We will review and discuss the following topics and the future trend:</a:t>
            </a:r>
          </a:p>
          <a:p>
            <a:r>
              <a:rPr lang="en-US" sz="9600" b="1" dirty="0">
                <a:highlight>
                  <a:srgbClr val="FFFF00"/>
                </a:highlight>
              </a:rPr>
              <a:t>Internet/Network/Web technologies</a:t>
            </a:r>
            <a:r>
              <a:rPr lang="en-US" sz="9600" b="1" dirty="0"/>
              <a:t>: </a:t>
            </a:r>
          </a:p>
          <a:p>
            <a:pPr lvl="2">
              <a:buFont typeface="Wingdings" pitchFamily="2" charset="2"/>
              <a:buChar char="§"/>
            </a:pPr>
            <a:r>
              <a:rPr lang="en-US" sz="9600" b="1" i="1" dirty="0"/>
              <a:t>Software (Web technologies) (Client/Server architecture):</a:t>
            </a:r>
            <a:r>
              <a:rPr lang="en-US" sz="9600" b="1" dirty="0"/>
              <a:t> </a:t>
            </a:r>
          </a:p>
          <a:p>
            <a:pPr lvl="5">
              <a:buFont typeface="Wingdings" pitchFamily="2" charset="2"/>
              <a:buChar char="§"/>
            </a:pPr>
            <a:r>
              <a:rPr lang="en-US" sz="9600" dirty="0">
                <a:highlight>
                  <a:srgbClr val="00FFFF"/>
                </a:highlight>
              </a:rPr>
              <a:t>HTML -&gt; CSS -&gt; JavaScript </a:t>
            </a:r>
            <a:r>
              <a:rPr lang="en-US" sz="9600" dirty="0"/>
              <a:t>-&gt; </a:t>
            </a:r>
            <a:r>
              <a:rPr lang="en-US" sz="9600" dirty="0">
                <a:highlight>
                  <a:srgbClr val="00FF00"/>
                </a:highlight>
              </a:rPr>
              <a:t>Perl/PHP/Python/Node.js</a:t>
            </a:r>
            <a:r>
              <a:rPr lang="en-US" sz="9600" dirty="0"/>
              <a:t> -&gt; </a:t>
            </a:r>
            <a:r>
              <a:rPr lang="en-US" sz="9600" b="1" dirty="0">
                <a:highlight>
                  <a:srgbClr val="FFFF00"/>
                </a:highlight>
              </a:rPr>
              <a:t>Mobile First/Responsive Web Design (RWD)</a:t>
            </a:r>
          </a:p>
          <a:p>
            <a:pPr lvl="2">
              <a:buFont typeface="Wingdings" pitchFamily="2" charset="2"/>
              <a:buChar char="§"/>
            </a:pPr>
            <a:r>
              <a:rPr lang="en-US" sz="9600" b="1" i="1" dirty="0"/>
              <a:t>Hardware:</a:t>
            </a:r>
            <a:r>
              <a:rPr lang="en-US" sz="9600" b="1" dirty="0"/>
              <a:t> </a:t>
            </a:r>
          </a:p>
          <a:p>
            <a:pPr lvl="3">
              <a:buFont typeface="Wingdings" pitchFamily="2" charset="2"/>
              <a:buChar char="§"/>
            </a:pPr>
            <a:r>
              <a:rPr lang="en-US" sz="9600" b="1" dirty="0"/>
              <a:t>Computer: </a:t>
            </a:r>
          </a:p>
          <a:p>
            <a:pPr lvl="5">
              <a:buFont typeface="Wingdings" pitchFamily="2" charset="2"/>
              <a:buChar char="§"/>
            </a:pPr>
            <a:r>
              <a:rPr lang="en-US" sz="9600" dirty="0"/>
              <a:t>Mainframe -&gt;Mini computer (mid-range) -&gt; Server -&gt; micro computer -&gt; mobile -&gt; </a:t>
            </a:r>
            <a:r>
              <a:rPr lang="en-US" sz="9600" b="1" dirty="0">
                <a:highlight>
                  <a:srgbClr val="FFFF00"/>
                </a:highlight>
              </a:rPr>
              <a:t>Cloud Computing</a:t>
            </a:r>
          </a:p>
          <a:p>
            <a:pPr lvl="3">
              <a:buFont typeface="Wingdings" pitchFamily="2" charset="2"/>
              <a:buChar char="§"/>
            </a:pPr>
            <a:r>
              <a:rPr lang="en-US" sz="9600" b="1" dirty="0"/>
              <a:t>Network: </a:t>
            </a:r>
          </a:p>
          <a:p>
            <a:pPr lvl="5">
              <a:buFont typeface="Wingdings" pitchFamily="2" charset="2"/>
              <a:buChar char="§"/>
            </a:pPr>
            <a:r>
              <a:rPr lang="en-US" sz="9600" b="1" dirty="0"/>
              <a:t>(wired) </a:t>
            </a:r>
            <a:r>
              <a:rPr lang="en-US" sz="9600" dirty="0"/>
              <a:t>LAN, MAN, WAN; </a:t>
            </a:r>
          </a:p>
          <a:p>
            <a:pPr lvl="5">
              <a:buFont typeface="Wingdings" pitchFamily="2" charset="2"/>
              <a:buChar char="§"/>
            </a:pPr>
            <a:r>
              <a:rPr lang="en-US" sz="9600" b="1" dirty="0"/>
              <a:t>(wireless) </a:t>
            </a:r>
            <a:r>
              <a:rPr lang="en-US" sz="9600" dirty="0"/>
              <a:t>1G, 2G, 3G, 4G, 4.5G, 5G, 6G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2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1E89-CAEE-4EE3-B3AD-6C1E79BF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 7780 Special Topics in Knowledge &amp; Information Management </a:t>
            </a:r>
            <a:br>
              <a:rPr lang="en-US" dirty="0"/>
            </a:br>
            <a:r>
              <a:rPr lang="en-US" dirty="0"/>
              <a:t>Database Technologies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F727-16B4-4CB2-91B6-CED8C9DB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Database technologies</a:t>
            </a:r>
            <a:r>
              <a:rPr lang="en-US" sz="4000" b="1" dirty="0"/>
              <a:t>: </a:t>
            </a:r>
            <a:r>
              <a:rPr lang="en-US" sz="4000" b="1" dirty="0">
                <a:highlight>
                  <a:srgbClr val="FFFF00"/>
                </a:highlight>
              </a:rPr>
              <a:t>(Big Data)</a:t>
            </a:r>
            <a:endParaRPr lang="en-US" sz="4000" b="1" dirty="0"/>
          </a:p>
          <a:p>
            <a:pPr lvl="2">
              <a:buFont typeface="Wingdings" pitchFamily="2" charset="2"/>
              <a:buChar char="§"/>
            </a:pPr>
            <a:r>
              <a:rPr lang="en-US" sz="4000" b="1" i="1" dirty="0">
                <a:highlight>
                  <a:srgbClr val="00FF00"/>
                </a:highlight>
              </a:rPr>
              <a:t>Structured data</a:t>
            </a:r>
            <a:r>
              <a:rPr lang="en-US" sz="4000" b="1" i="1" dirty="0"/>
              <a:t>: </a:t>
            </a:r>
            <a:r>
              <a:rPr lang="en-US" sz="4000" dirty="0"/>
              <a:t>File -&gt;Hierarchy database -&gt; Relational database</a:t>
            </a:r>
          </a:p>
          <a:p>
            <a:pPr lvl="2">
              <a:buFont typeface="Wingdings" pitchFamily="2" charset="2"/>
              <a:buChar char="§"/>
            </a:pPr>
            <a:r>
              <a:rPr lang="en-US" sz="4000" b="1" i="1" dirty="0">
                <a:highlight>
                  <a:srgbClr val="00FF00"/>
                </a:highlight>
              </a:rPr>
              <a:t>Semi-structured data</a:t>
            </a:r>
            <a:r>
              <a:rPr lang="en-US" sz="4000" b="1" i="1" dirty="0"/>
              <a:t>: </a:t>
            </a:r>
            <a:r>
              <a:rPr lang="en-US" sz="4000" dirty="0"/>
              <a:t>Email, XML, JSON data</a:t>
            </a:r>
            <a:endParaRPr lang="en-US" sz="4000" b="1" i="1" dirty="0"/>
          </a:p>
          <a:p>
            <a:pPr lvl="2">
              <a:buFont typeface="Wingdings" pitchFamily="2" charset="2"/>
              <a:buChar char="§"/>
            </a:pPr>
            <a:r>
              <a:rPr lang="en-US" sz="4000" b="1" i="1" dirty="0">
                <a:highlight>
                  <a:srgbClr val="00FF00"/>
                </a:highlight>
              </a:rPr>
              <a:t>Unstructured data</a:t>
            </a:r>
            <a:r>
              <a:rPr lang="en-US" sz="4000" b="1" i="1" dirty="0"/>
              <a:t>: </a:t>
            </a:r>
            <a:r>
              <a:rPr lang="en-US" sz="4000" dirty="0"/>
              <a:t>Video, Audio, Images data</a:t>
            </a:r>
            <a:endParaRPr lang="en-US" sz="40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5D0A-0BCC-4C47-8293-4594AAD3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 7780 Special Topics in Knowledge &amp; Information Management</a:t>
            </a:r>
            <a:br>
              <a:rPr lang="en-US" dirty="0"/>
            </a:br>
            <a:r>
              <a:rPr lang="en-US" dirty="0"/>
              <a:t>Programming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A438-4910-48FF-B50C-DB38AB6F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dirty="0">
                <a:highlight>
                  <a:srgbClr val="FFFF00"/>
                </a:highlight>
              </a:rPr>
              <a:t>Programming technologies</a:t>
            </a:r>
            <a:r>
              <a:rPr lang="en-US" sz="3500" b="1" dirty="0"/>
              <a:t>: </a:t>
            </a:r>
          </a:p>
          <a:p>
            <a:pPr lvl="2">
              <a:buFont typeface="Wingdings" pitchFamily="2" charset="2"/>
              <a:buChar char="§"/>
            </a:pPr>
            <a:r>
              <a:rPr lang="en-US" sz="3500" b="1" i="1" dirty="0">
                <a:highlight>
                  <a:srgbClr val="00FF00"/>
                </a:highlight>
              </a:rPr>
              <a:t>Languages</a:t>
            </a:r>
            <a:r>
              <a:rPr lang="en-US" sz="3500" b="1" i="1" dirty="0"/>
              <a:t>: </a:t>
            </a:r>
          </a:p>
          <a:p>
            <a:pPr lvl="5">
              <a:buFont typeface="Wingdings" pitchFamily="2" charset="2"/>
              <a:buChar char="§"/>
            </a:pPr>
            <a:r>
              <a:rPr lang="en-US" sz="3500" dirty="0"/>
              <a:t>Cobol (mainframe) -&gt; C, C++ (server) -&gt; Java -&gt; mobile apps (Android, iOS)</a:t>
            </a:r>
          </a:p>
          <a:p>
            <a:pPr lvl="2">
              <a:buFont typeface="Wingdings" pitchFamily="2" charset="2"/>
              <a:buChar char="§"/>
            </a:pPr>
            <a:r>
              <a:rPr lang="en-US" sz="3500" b="1" i="1" dirty="0">
                <a:highlight>
                  <a:srgbClr val="00FF00"/>
                </a:highlight>
              </a:rPr>
              <a:t>Interface</a:t>
            </a:r>
            <a:r>
              <a:rPr lang="en-US" sz="3500" b="1" i="1" dirty="0"/>
              <a:t>: </a:t>
            </a:r>
          </a:p>
          <a:p>
            <a:pPr lvl="5">
              <a:buFont typeface="Wingdings" pitchFamily="2" charset="2"/>
              <a:buChar char="§"/>
            </a:pPr>
            <a:r>
              <a:rPr lang="en-US" sz="3500" dirty="0"/>
              <a:t>Remote Procedure Call (RPC) -&gt; </a:t>
            </a:r>
            <a:r>
              <a:rPr lang="en-US" sz="3500" b="1" dirty="0">
                <a:highlight>
                  <a:srgbClr val="FFFF00"/>
                </a:highlight>
              </a:rPr>
              <a:t>Application Programming Interface (API)</a:t>
            </a:r>
            <a:r>
              <a:rPr lang="en-US" sz="3500" b="1" dirty="0"/>
              <a:t> -&gt; </a:t>
            </a:r>
            <a:r>
              <a:rPr lang="en-US" sz="3500" b="1" dirty="0" err="1">
                <a:highlight>
                  <a:srgbClr val="FFFF00"/>
                </a:highlight>
              </a:rPr>
              <a:t>microService</a:t>
            </a:r>
            <a:endParaRPr lang="en-US" sz="3500" b="1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18D5-E990-49B7-9F7E-B7DC9494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 7780 Special Topics in Knowledge &amp; Information Management</a:t>
            </a:r>
            <a:br>
              <a:rPr lang="en-US" dirty="0"/>
            </a:br>
            <a:r>
              <a:rPr lang="en-US" dirty="0"/>
              <a:t>Project Management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EA96-DC29-46CB-8A79-9B0AC7E4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highlight>
                  <a:srgbClr val="FFFF00"/>
                </a:highlight>
              </a:rPr>
              <a:t>Project management technologies</a:t>
            </a:r>
            <a:r>
              <a:rPr lang="en-US" sz="3600" b="1" dirty="0"/>
              <a:t>: 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/>
              <a:t>Spaghetti programming -&gt; Software Development Life Cycle (SDLC) -&gt; </a:t>
            </a:r>
            <a:r>
              <a:rPr lang="en-US" sz="3600" b="1" dirty="0">
                <a:highlight>
                  <a:srgbClr val="FFFF00"/>
                </a:highlight>
              </a:rPr>
              <a:t>Agile development process</a:t>
            </a:r>
            <a:endParaRPr lang="en-US" sz="36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8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D673-23A9-4A7D-AD06-8D996B83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 7780 Special Topics in Knowledge &amp; Information Management</a:t>
            </a:r>
            <a:br>
              <a:rPr lang="en-US" dirty="0"/>
            </a:br>
            <a:r>
              <a:rPr lang="en-US" dirty="0"/>
              <a:t>Future Technologies and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CC94-7E73-462E-A713-5E087737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highlight>
                  <a:srgbClr val="FFFF00"/>
                </a:highlight>
              </a:rPr>
              <a:t>Future technologies or trends</a:t>
            </a:r>
            <a:r>
              <a:rPr lang="en-US" sz="3600" b="1" dirty="0"/>
              <a:t>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/>
              <a:t>in-house/outsource, build/buy, </a:t>
            </a:r>
            <a:r>
              <a:rPr lang="en-US" sz="3600" dirty="0">
                <a:highlight>
                  <a:srgbClr val="FFFF00"/>
                </a:highlight>
              </a:rPr>
              <a:t>IOTs</a:t>
            </a:r>
            <a:r>
              <a:rPr lang="en-US" sz="3600" dirty="0"/>
              <a:t> [AI + Technology (Network/Internet) + Industries/software]</a:t>
            </a:r>
          </a:p>
          <a:p>
            <a:r>
              <a:rPr lang="en-US" sz="3600" dirty="0"/>
              <a:t>Put it all together (</a:t>
            </a:r>
            <a:r>
              <a:rPr lang="en-US" sz="3600" b="1" dirty="0"/>
              <a:t>the big picture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7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big picture - </a:t>
            </a:r>
            <a:r>
              <a:rPr lang="en-US" sz="3600" dirty="0"/>
              <a:t>Technologies that we should know in order to survive beyond the year of 2022.</a:t>
            </a:r>
            <a:br>
              <a:rPr lang="en-US" sz="3600" dirty="0"/>
            </a:b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97" name="Canvas 12"/>
          <p:cNvGrpSpPr>
            <a:grpSpLocks/>
          </p:cNvGrpSpPr>
          <p:nvPr/>
        </p:nvGrpSpPr>
        <p:grpSpPr bwMode="auto">
          <a:xfrm>
            <a:off x="509589" y="1624013"/>
            <a:ext cx="11020424" cy="4819650"/>
            <a:chOff x="0" y="-3835"/>
            <a:chExt cx="54146" cy="35538"/>
          </a:xfrm>
        </p:grpSpPr>
        <p:sp>
          <p:nvSpPr>
            <p:cNvPr id="4112" name="AutoShape 16"/>
            <p:cNvSpPr>
              <a:spLocks noChangeAspect="1" noChangeArrowheads="1"/>
            </p:cNvSpPr>
            <p:nvPr/>
          </p:nvSpPr>
          <p:spPr bwMode="auto">
            <a:xfrm>
              <a:off x="0" y="-3835"/>
              <a:ext cx="54146" cy="35538"/>
            </a:xfrm>
            <a:prstGeom prst="rect">
              <a:avLst/>
            </a:prstGeom>
            <a:noFill/>
            <a:ln w="9525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ame 3"/>
            <p:cNvSpPr>
              <a:spLocks/>
            </p:cNvSpPr>
            <p:nvPr/>
          </p:nvSpPr>
          <p:spPr bwMode="auto">
            <a:xfrm>
              <a:off x="4115" y="2318"/>
              <a:ext cx="6420" cy="10820"/>
            </a:xfrm>
            <a:custGeom>
              <a:avLst/>
              <a:gdLst>
                <a:gd name="T0" fmla="*/ 0 w 1341120"/>
                <a:gd name="T1" fmla="*/ 0 h 1143000"/>
                <a:gd name="T2" fmla="*/ 1341120 w 1341120"/>
                <a:gd name="T3" fmla="*/ 0 h 1143000"/>
                <a:gd name="T4" fmla="*/ 1341120 w 1341120"/>
                <a:gd name="T5" fmla="*/ 1143000 h 1143000"/>
                <a:gd name="T6" fmla="*/ 0 w 1341120"/>
                <a:gd name="T7" fmla="*/ 1143000 h 1143000"/>
                <a:gd name="T8" fmla="*/ 0 w 1341120"/>
                <a:gd name="T9" fmla="*/ 0 h 1143000"/>
                <a:gd name="T10" fmla="*/ 142875 w 1341120"/>
                <a:gd name="T11" fmla="*/ 142875 h 1143000"/>
                <a:gd name="T12" fmla="*/ 142875 w 1341120"/>
                <a:gd name="T13" fmla="*/ 1000125 h 1143000"/>
                <a:gd name="T14" fmla="*/ 1198245 w 1341120"/>
                <a:gd name="T15" fmla="*/ 1000125 h 1143000"/>
                <a:gd name="T16" fmla="*/ 1198245 w 1341120"/>
                <a:gd name="T17" fmla="*/ 142875 h 1143000"/>
                <a:gd name="T18" fmla="*/ 142875 w 1341120"/>
                <a:gd name="T19" fmla="*/ 142875 h 1143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1120" h="1143000">
                  <a:moveTo>
                    <a:pt x="0" y="0"/>
                  </a:moveTo>
                  <a:lnTo>
                    <a:pt x="1341120" y="0"/>
                  </a:lnTo>
                  <a:lnTo>
                    <a:pt x="134112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  <a:moveTo>
                    <a:pt x="142875" y="142875"/>
                  </a:moveTo>
                  <a:lnTo>
                    <a:pt x="142875" y="1000125"/>
                  </a:lnTo>
                  <a:lnTo>
                    <a:pt x="1198245" y="1000125"/>
                  </a:lnTo>
                  <a:lnTo>
                    <a:pt x="1198245" y="142875"/>
                  </a:lnTo>
                  <a:lnTo>
                    <a:pt x="142875" y="142875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Curved Up Arrow 5"/>
            <p:cNvSpPr>
              <a:spLocks noChangeArrowheads="1"/>
            </p:cNvSpPr>
            <p:nvPr/>
          </p:nvSpPr>
          <p:spPr bwMode="auto">
            <a:xfrm flipV="1">
              <a:off x="9398" y="3924"/>
              <a:ext cx="10985" cy="3759"/>
            </a:xfrm>
            <a:prstGeom prst="curvedUpArrow">
              <a:avLst>
                <a:gd name="adj1" fmla="val 43957"/>
                <a:gd name="adj2" fmla="val 87900"/>
                <a:gd name="adj3" fmla="val 25000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Curved Up Arrow 5"/>
            <p:cNvSpPr>
              <a:spLocks noChangeArrowheads="1"/>
            </p:cNvSpPr>
            <p:nvPr/>
          </p:nvSpPr>
          <p:spPr bwMode="auto">
            <a:xfrm>
              <a:off x="9398" y="8826"/>
              <a:ext cx="10985" cy="2839"/>
            </a:xfrm>
            <a:prstGeom prst="curvedUpArrow">
              <a:avLst>
                <a:gd name="adj1" fmla="val 58201"/>
                <a:gd name="adj2" fmla="val 116384"/>
                <a:gd name="adj3" fmla="val 25000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Text Box 18"/>
            <p:cNvSpPr txBox="1">
              <a:spLocks noChangeArrowheads="1"/>
            </p:cNvSpPr>
            <p:nvPr/>
          </p:nvSpPr>
          <p:spPr bwMode="auto">
            <a:xfrm>
              <a:off x="4597" y="-1054"/>
              <a:ext cx="10052" cy="26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 Mobile First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Text Box 18"/>
            <p:cNvSpPr txBox="1">
              <a:spLocks noChangeArrowheads="1"/>
            </p:cNvSpPr>
            <p:nvPr/>
          </p:nvSpPr>
          <p:spPr bwMode="auto">
            <a:xfrm>
              <a:off x="21704" y="6871"/>
              <a:ext cx="6077" cy="26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 Agile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Flowchart: Magnetic Disk 7"/>
            <p:cNvSpPr>
              <a:spLocks noChangeArrowheads="1"/>
            </p:cNvSpPr>
            <p:nvPr/>
          </p:nvSpPr>
          <p:spPr bwMode="auto">
            <a:xfrm>
              <a:off x="39249" y="13138"/>
              <a:ext cx="5239" cy="7334"/>
            </a:xfrm>
            <a:prstGeom prst="flowChartMagneticDisk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8382" y="19164"/>
              <a:ext cx="16751" cy="116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lowchart: Predefined Process 14"/>
            <p:cNvSpPr>
              <a:spLocks noChangeArrowheads="1"/>
            </p:cNvSpPr>
            <p:nvPr/>
          </p:nvSpPr>
          <p:spPr bwMode="auto">
            <a:xfrm>
              <a:off x="10535" y="20472"/>
              <a:ext cx="9144" cy="6127"/>
            </a:xfrm>
            <a:prstGeom prst="flowChartPredefinedProcess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Text Box 18"/>
            <p:cNvSpPr txBox="1">
              <a:spLocks noChangeArrowheads="1"/>
            </p:cNvSpPr>
            <p:nvPr/>
          </p:nvSpPr>
          <p:spPr bwMode="auto">
            <a:xfrm>
              <a:off x="10535" y="27488"/>
              <a:ext cx="13106" cy="26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 Cloud Computing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Straight Connector 17"/>
            <p:cNvSpPr>
              <a:spLocks noChangeShapeType="1"/>
            </p:cNvSpPr>
            <p:nvPr/>
          </p:nvSpPr>
          <p:spPr bwMode="auto">
            <a:xfrm flipV="1">
              <a:off x="19678" y="17291"/>
              <a:ext cx="19571" cy="5981"/>
            </a:xfrm>
            <a:prstGeom prst="line">
              <a:avLst/>
            </a:prstGeom>
            <a:noFill/>
            <a:ln w="9525">
              <a:solidFill>
                <a:srgbClr val="1736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Straight Connector 17"/>
            <p:cNvSpPr>
              <a:spLocks noChangeShapeType="1"/>
            </p:cNvSpPr>
            <p:nvPr/>
          </p:nvSpPr>
          <p:spPr bwMode="auto">
            <a:xfrm>
              <a:off x="7194" y="13138"/>
              <a:ext cx="7455" cy="7334"/>
            </a:xfrm>
            <a:prstGeom prst="line">
              <a:avLst/>
            </a:prstGeom>
            <a:noFill/>
            <a:ln w="9525">
              <a:solidFill>
                <a:srgbClr val="1736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Text Box 18"/>
            <p:cNvSpPr txBox="1">
              <a:spLocks noChangeArrowheads="1"/>
            </p:cNvSpPr>
            <p:nvPr/>
          </p:nvSpPr>
          <p:spPr bwMode="auto">
            <a:xfrm>
              <a:off x="27781" y="16059"/>
              <a:ext cx="7607" cy="26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 API/mS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" name="Text Box 18"/>
            <p:cNvSpPr txBox="1">
              <a:spLocks noChangeArrowheads="1"/>
            </p:cNvSpPr>
            <p:nvPr/>
          </p:nvSpPr>
          <p:spPr bwMode="auto">
            <a:xfrm>
              <a:off x="10535" y="14624"/>
              <a:ext cx="7607" cy="26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 API/mS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" name="Text Box 18"/>
            <p:cNvSpPr txBox="1">
              <a:spLocks noChangeArrowheads="1"/>
            </p:cNvSpPr>
            <p:nvPr/>
          </p:nvSpPr>
          <p:spPr bwMode="auto">
            <a:xfrm>
              <a:off x="39249" y="21335"/>
              <a:ext cx="7893" cy="26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 Big Data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1175</Words>
  <Application>Microsoft Office PowerPoint</Application>
  <PresentationFormat>Widescreen</PresentationFormat>
  <Paragraphs>122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Garamond</vt:lpstr>
      <vt:lpstr>Gill Sans MT</vt:lpstr>
      <vt:lpstr>Wingdings</vt:lpstr>
      <vt:lpstr>SavonVTI</vt:lpstr>
      <vt:lpstr>Comp 7780 Special topics in Knowledge &amp; information management</vt:lpstr>
      <vt:lpstr>Week 01</vt:lpstr>
      <vt:lpstr>COMP 7780 Special Topics in Knowledge &amp; Information Management </vt:lpstr>
      <vt:lpstr>COMP 7780 Special Topics in Knowledge &amp; Information Management  Internet/Network/Web Technologies </vt:lpstr>
      <vt:lpstr>COMP 7780 Special Topics in Knowledge &amp; Information Management  Database Technologies </vt:lpstr>
      <vt:lpstr>COMP 7780 Special Topics in Knowledge &amp; Information Management Programming Technologies</vt:lpstr>
      <vt:lpstr>COMP 7780 Special Topics in Knowledge &amp; Information Management Project Management Technologies</vt:lpstr>
      <vt:lpstr>COMP 7780 Special Topics in Knowledge &amp; Information Management Future Technologies and Trends</vt:lpstr>
      <vt:lpstr>The big picture - Technologies that we should know in order to survive beyond the year of 2022. </vt:lpstr>
      <vt:lpstr>1. Cloud Computing</vt:lpstr>
      <vt:lpstr>1. Cloud Computing</vt:lpstr>
      <vt:lpstr>2. API</vt:lpstr>
      <vt:lpstr>2. Application Programming Interface (API)</vt:lpstr>
      <vt:lpstr>Microservices</vt:lpstr>
      <vt:lpstr>microService (mS)</vt:lpstr>
      <vt:lpstr>3. Mobile First</vt:lpstr>
      <vt:lpstr>3. Mobile First</vt:lpstr>
      <vt:lpstr>4. Big Data</vt:lpstr>
      <vt:lpstr>4. Big Data</vt:lpstr>
      <vt:lpstr>Software Development Life Cycle (SDLC)</vt:lpstr>
      <vt:lpstr>Software Development Life Cycle (SDLC)</vt:lpstr>
      <vt:lpstr>5. Agile</vt:lpstr>
      <vt:lpstr>What is Agile?</vt:lpstr>
      <vt:lpstr>5. Agile</vt:lpstr>
      <vt:lpstr>Mobile Apps</vt:lpstr>
      <vt:lpstr>Mobile Apps</vt:lpstr>
      <vt:lpstr>PowerPoint Presentation</vt:lpstr>
      <vt:lpstr>Node.js</vt:lpstr>
      <vt:lpstr>Internet of Things(IoTs)</vt:lpstr>
      <vt:lpstr>Internet of Things (IoTs)</vt:lpstr>
      <vt:lpstr>Technologies that other people also considered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7780 Special topics in Knowledge &amp; information management</dc:title>
  <dc:creator>Hans Yip</dc:creator>
  <cp:lastModifiedBy>Hans Yip</cp:lastModifiedBy>
  <cp:revision>5</cp:revision>
  <dcterms:created xsi:type="dcterms:W3CDTF">2021-01-15T08:36:20Z</dcterms:created>
  <dcterms:modified xsi:type="dcterms:W3CDTF">2022-01-15T00:45:34Z</dcterms:modified>
</cp:coreProperties>
</file>