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365" r:id="rId4"/>
    <p:sldId id="361" r:id="rId5"/>
    <p:sldId id="286" r:id="rId6"/>
    <p:sldId id="287" r:id="rId7"/>
    <p:sldId id="288" r:id="rId8"/>
    <p:sldId id="289" r:id="rId9"/>
    <p:sldId id="362" r:id="rId10"/>
    <p:sldId id="291" r:id="rId11"/>
    <p:sldId id="292" r:id="rId12"/>
    <p:sldId id="303" r:id="rId13"/>
    <p:sldId id="364" r:id="rId14"/>
    <p:sldId id="306" r:id="rId15"/>
    <p:sldId id="360" r:id="rId16"/>
    <p:sldId id="307" r:id="rId17"/>
    <p:sldId id="316" r:id="rId18"/>
    <p:sldId id="314" r:id="rId19"/>
    <p:sldId id="308" r:id="rId20"/>
    <p:sldId id="310" r:id="rId21"/>
    <p:sldId id="311" r:id="rId22"/>
    <p:sldId id="309" r:id="rId23"/>
    <p:sldId id="315" r:id="rId24"/>
    <p:sldId id="317" r:id="rId25"/>
    <p:sldId id="318" r:id="rId26"/>
    <p:sldId id="321" r:id="rId27"/>
    <p:sldId id="319" r:id="rId28"/>
    <p:sldId id="323" r:id="rId29"/>
    <p:sldId id="324" r:id="rId30"/>
    <p:sldId id="327" r:id="rId31"/>
    <p:sldId id="325" r:id="rId32"/>
    <p:sldId id="328" r:id="rId33"/>
    <p:sldId id="329" r:id="rId34"/>
    <p:sldId id="330" r:id="rId35"/>
    <p:sldId id="331" r:id="rId36"/>
    <p:sldId id="349" r:id="rId37"/>
    <p:sldId id="313" r:id="rId38"/>
    <p:sldId id="332" r:id="rId39"/>
    <p:sldId id="333" r:id="rId40"/>
    <p:sldId id="334" r:id="rId41"/>
    <p:sldId id="335" r:id="rId42"/>
    <p:sldId id="336" r:id="rId43"/>
    <p:sldId id="338" r:id="rId44"/>
    <p:sldId id="339" r:id="rId45"/>
    <p:sldId id="340" r:id="rId46"/>
    <p:sldId id="341" r:id="rId47"/>
    <p:sldId id="342" r:id="rId48"/>
    <p:sldId id="343" r:id="rId49"/>
    <p:sldId id="344" r:id="rId50"/>
    <p:sldId id="345" r:id="rId51"/>
    <p:sldId id="346" r:id="rId52"/>
    <p:sldId id="347" r:id="rId53"/>
    <p:sldId id="348" r:id="rId54"/>
    <p:sldId id="351" r:id="rId55"/>
    <p:sldId id="294" r:id="rId56"/>
    <p:sldId id="295" r:id="rId57"/>
    <p:sldId id="296" r:id="rId58"/>
    <p:sldId id="297" r:id="rId59"/>
    <p:sldId id="298" r:id="rId60"/>
    <p:sldId id="299" r:id="rId61"/>
    <p:sldId id="352" r:id="rId62"/>
    <p:sldId id="300" r:id="rId63"/>
    <p:sldId id="301" r:id="rId64"/>
    <p:sldId id="302" r:id="rId65"/>
    <p:sldId id="356" r:id="rId66"/>
    <p:sldId id="357" r:id="rId67"/>
    <p:sldId id="358" r:id="rId68"/>
    <p:sldId id="359" r:id="rId69"/>
    <p:sldId id="285"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67" d="100"/>
          <a:sy n="67" d="100"/>
        </p:scale>
        <p:origin x="696"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C7CFF-EC55-43FA-B7E2-756B6F1188D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B95437-77D6-4BF7-BB12-25A5AB1E0492}">
      <dgm:prSet/>
      <dgm:spPr/>
      <dgm:t>
        <a:bodyPr/>
        <a:lstStyle/>
        <a:p>
          <a:r>
            <a:rPr lang="en-US" dirty="0">
              <a:highlight>
                <a:srgbClr val="FFFF00"/>
              </a:highlight>
            </a:rPr>
            <a:t>Cloud services </a:t>
          </a:r>
          <a:r>
            <a:rPr lang="en-US" dirty="0"/>
            <a:t>are (1) </a:t>
          </a:r>
          <a:r>
            <a:rPr lang="en-US" dirty="0">
              <a:solidFill>
                <a:srgbClr val="FF0000"/>
              </a:solidFill>
            </a:rPr>
            <a:t>infrastructure</a:t>
          </a:r>
          <a:r>
            <a:rPr lang="en-US" dirty="0"/>
            <a:t>, (2) </a:t>
          </a:r>
          <a:r>
            <a:rPr lang="en-US" dirty="0">
              <a:solidFill>
                <a:srgbClr val="FF0000"/>
              </a:solidFill>
            </a:rPr>
            <a:t>platforms,</a:t>
          </a:r>
          <a:r>
            <a:rPr lang="en-US" dirty="0"/>
            <a:t> or (3) </a:t>
          </a:r>
          <a:r>
            <a:rPr lang="en-US" dirty="0">
              <a:solidFill>
                <a:srgbClr val="FF0000"/>
              </a:solidFill>
            </a:rPr>
            <a:t>software</a:t>
          </a:r>
          <a:r>
            <a:rPr lang="en-US" dirty="0"/>
            <a:t> that are </a:t>
          </a:r>
          <a:r>
            <a:rPr lang="en-US" dirty="0">
              <a:solidFill>
                <a:srgbClr val="FF0000"/>
              </a:solidFill>
            </a:rPr>
            <a:t>hosted by third-party providers </a:t>
          </a:r>
          <a:r>
            <a:rPr lang="en-US" dirty="0"/>
            <a:t>and made available to users </a:t>
          </a:r>
          <a:r>
            <a:rPr lang="en-US" dirty="0">
              <a:solidFill>
                <a:srgbClr val="FF0000"/>
              </a:solidFill>
            </a:rPr>
            <a:t>through the internet. </a:t>
          </a:r>
        </a:p>
      </dgm:t>
    </dgm:pt>
    <dgm:pt modelId="{3A830EFB-CF0F-417C-91CA-A117B9BAF171}" type="parTrans" cxnId="{3484AD37-18E5-4C90-AF05-376635067977}">
      <dgm:prSet/>
      <dgm:spPr/>
      <dgm:t>
        <a:bodyPr/>
        <a:lstStyle/>
        <a:p>
          <a:endParaRPr lang="en-US"/>
        </a:p>
      </dgm:t>
    </dgm:pt>
    <dgm:pt modelId="{B41C1ED2-356F-4842-8052-C73250EF2EAC}" type="sibTrans" cxnId="{3484AD37-18E5-4C90-AF05-376635067977}">
      <dgm:prSet/>
      <dgm:spPr/>
      <dgm:t>
        <a:bodyPr/>
        <a:lstStyle/>
        <a:p>
          <a:endParaRPr lang="en-US"/>
        </a:p>
      </dgm:t>
    </dgm:pt>
    <dgm:pt modelId="{FED3B136-AF5B-451C-9657-9CF3EAECD84C}">
      <dgm:prSet/>
      <dgm:spPr/>
      <dgm:t>
        <a:bodyPr/>
        <a:lstStyle/>
        <a:p>
          <a:r>
            <a:rPr lang="en-US"/>
            <a:t>Cloud services facilitate the flow of user data from front-end clients (e.g. users’ servers, tablets, desktops, laptops—any hardware on the users’ ends), through the internet, to the provider’s systems, and back. </a:t>
          </a:r>
        </a:p>
      </dgm:t>
    </dgm:pt>
    <dgm:pt modelId="{FECF0626-1CE3-4B1F-872B-9EBE36FC81D7}" type="parTrans" cxnId="{F76035C4-C70B-4611-A09A-994278A12039}">
      <dgm:prSet/>
      <dgm:spPr/>
      <dgm:t>
        <a:bodyPr/>
        <a:lstStyle/>
        <a:p>
          <a:endParaRPr lang="en-US"/>
        </a:p>
      </dgm:t>
    </dgm:pt>
    <dgm:pt modelId="{F106EF3E-9F1B-4129-B5F5-DA7B308930A4}" type="sibTrans" cxnId="{F76035C4-C70B-4611-A09A-994278A12039}">
      <dgm:prSet/>
      <dgm:spPr/>
      <dgm:t>
        <a:bodyPr/>
        <a:lstStyle/>
        <a:p>
          <a:endParaRPr lang="en-US"/>
        </a:p>
      </dgm:t>
    </dgm:pt>
    <dgm:pt modelId="{5E44FD01-6429-4B60-8E3F-855100018045}">
      <dgm:prSet/>
      <dgm:spPr/>
      <dgm:t>
        <a:bodyPr/>
        <a:lstStyle/>
        <a:p>
          <a:r>
            <a:rPr lang="en-US"/>
            <a:t>Users can access cloud services with nothing more than a computer, an operating system, and a network connection to the internet.</a:t>
          </a:r>
        </a:p>
      </dgm:t>
    </dgm:pt>
    <dgm:pt modelId="{8BD6C2F5-7329-48C9-950A-6D7BFA5417D6}" type="parTrans" cxnId="{2C35D249-647E-4E82-AF26-F2FEAC5FBA44}">
      <dgm:prSet/>
      <dgm:spPr/>
      <dgm:t>
        <a:bodyPr/>
        <a:lstStyle/>
        <a:p>
          <a:endParaRPr lang="en-US"/>
        </a:p>
      </dgm:t>
    </dgm:pt>
    <dgm:pt modelId="{BCB19B21-89D3-4D8D-AA20-C1C80FA7EED7}" type="sibTrans" cxnId="{2C35D249-647E-4E82-AF26-F2FEAC5FBA44}">
      <dgm:prSet/>
      <dgm:spPr/>
      <dgm:t>
        <a:bodyPr/>
        <a:lstStyle/>
        <a:p>
          <a:endParaRPr lang="en-US"/>
        </a:p>
      </dgm:t>
    </dgm:pt>
    <dgm:pt modelId="{E34D87F0-4BE7-4234-A684-2C209352844F}">
      <dgm:prSet/>
      <dgm:spPr/>
      <dgm:t>
        <a:bodyPr/>
        <a:lstStyle/>
        <a:p>
          <a:r>
            <a:rPr lang="en-US" dirty="0"/>
            <a:t>It includes the following </a:t>
          </a:r>
          <a:r>
            <a:rPr lang="en-US" dirty="0">
              <a:highlight>
                <a:srgbClr val="FFFF00"/>
              </a:highlight>
            </a:rPr>
            <a:t>as-a-Service solutions.</a:t>
          </a:r>
        </a:p>
      </dgm:t>
    </dgm:pt>
    <dgm:pt modelId="{99802917-7EDC-4301-8F5C-3BBE1FB86E08}" type="parTrans" cxnId="{94F38A58-8884-40CD-8576-4EAC52FEFCA9}">
      <dgm:prSet/>
      <dgm:spPr/>
      <dgm:t>
        <a:bodyPr/>
        <a:lstStyle/>
        <a:p>
          <a:endParaRPr lang="en-US"/>
        </a:p>
      </dgm:t>
    </dgm:pt>
    <dgm:pt modelId="{D4C9CC87-AA7A-47B6-AAA2-1E2AA0F144C4}" type="sibTrans" cxnId="{94F38A58-8884-40CD-8576-4EAC52FEFCA9}">
      <dgm:prSet/>
      <dgm:spPr/>
      <dgm:t>
        <a:bodyPr/>
        <a:lstStyle/>
        <a:p>
          <a:endParaRPr lang="en-US"/>
        </a:p>
      </dgm:t>
    </dgm:pt>
    <dgm:pt modelId="{3F5B29E0-558E-4C37-888A-6469A6ACE212}" type="pres">
      <dgm:prSet presAssocID="{050C7CFF-EC55-43FA-B7E2-756B6F1188D4}" presName="root" presStyleCnt="0">
        <dgm:presLayoutVars>
          <dgm:dir/>
          <dgm:resizeHandles val="exact"/>
        </dgm:presLayoutVars>
      </dgm:prSet>
      <dgm:spPr/>
    </dgm:pt>
    <dgm:pt modelId="{8E61F9A7-ADCE-4693-A626-F152EB9ABEB8}" type="pres">
      <dgm:prSet presAssocID="{050C7CFF-EC55-43FA-B7E2-756B6F1188D4}" presName="container" presStyleCnt="0">
        <dgm:presLayoutVars>
          <dgm:dir/>
          <dgm:resizeHandles val="exact"/>
        </dgm:presLayoutVars>
      </dgm:prSet>
      <dgm:spPr/>
    </dgm:pt>
    <dgm:pt modelId="{5432C4BF-AF0B-405E-A9F2-50F09A3AFC0F}" type="pres">
      <dgm:prSet presAssocID="{ADB95437-77D6-4BF7-BB12-25A5AB1E0492}" presName="compNode" presStyleCnt="0"/>
      <dgm:spPr/>
    </dgm:pt>
    <dgm:pt modelId="{EA217B40-4422-4871-825C-8C915996FAB0}" type="pres">
      <dgm:prSet presAssocID="{ADB95437-77D6-4BF7-BB12-25A5AB1E0492}" presName="iconBgRect" presStyleLbl="bgShp" presStyleIdx="0" presStyleCnt="4"/>
      <dgm:spPr/>
    </dgm:pt>
    <dgm:pt modelId="{E6D7ECD7-9552-464D-83A0-43E45547D784}" type="pres">
      <dgm:prSet presAssocID="{ADB95437-77D6-4BF7-BB12-25A5AB1E04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a:ext>
      </dgm:extLst>
    </dgm:pt>
    <dgm:pt modelId="{7320D453-AE3B-4D88-878B-5BEAA34D6085}" type="pres">
      <dgm:prSet presAssocID="{ADB95437-77D6-4BF7-BB12-25A5AB1E0492}" presName="spaceRect" presStyleCnt="0"/>
      <dgm:spPr/>
    </dgm:pt>
    <dgm:pt modelId="{29CB9E87-12CF-4028-AA41-29F2B7BF4891}" type="pres">
      <dgm:prSet presAssocID="{ADB95437-77D6-4BF7-BB12-25A5AB1E0492}" presName="textRect" presStyleLbl="revTx" presStyleIdx="0" presStyleCnt="4">
        <dgm:presLayoutVars>
          <dgm:chMax val="1"/>
          <dgm:chPref val="1"/>
        </dgm:presLayoutVars>
      </dgm:prSet>
      <dgm:spPr/>
    </dgm:pt>
    <dgm:pt modelId="{0D3FCB2B-1D97-4C95-8AC3-30984EE762FF}" type="pres">
      <dgm:prSet presAssocID="{B41C1ED2-356F-4842-8052-C73250EF2EAC}" presName="sibTrans" presStyleLbl="sibTrans2D1" presStyleIdx="0" presStyleCnt="0"/>
      <dgm:spPr/>
    </dgm:pt>
    <dgm:pt modelId="{196D1E55-E927-4FF6-B5E3-DAC25740825D}" type="pres">
      <dgm:prSet presAssocID="{FED3B136-AF5B-451C-9657-9CF3EAECD84C}" presName="compNode" presStyleCnt="0"/>
      <dgm:spPr/>
    </dgm:pt>
    <dgm:pt modelId="{6C7687A9-EB0D-4DBD-95EE-41942AFC6875}" type="pres">
      <dgm:prSet presAssocID="{FED3B136-AF5B-451C-9657-9CF3EAECD84C}" presName="iconBgRect" presStyleLbl="bgShp" presStyleIdx="1" presStyleCnt="4"/>
      <dgm:spPr/>
    </dgm:pt>
    <dgm:pt modelId="{EAF142A9-C820-4838-A5E4-C84BCEC29ECB}" type="pres">
      <dgm:prSet presAssocID="{FED3B136-AF5B-451C-9657-9CF3EAECD8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045E5F7E-61D8-4D79-8855-4E152DD3EDD0}" type="pres">
      <dgm:prSet presAssocID="{FED3B136-AF5B-451C-9657-9CF3EAECD84C}" presName="spaceRect" presStyleCnt="0"/>
      <dgm:spPr/>
    </dgm:pt>
    <dgm:pt modelId="{D53AFD5F-9AD1-49C8-9A7E-D57ECD94A33C}" type="pres">
      <dgm:prSet presAssocID="{FED3B136-AF5B-451C-9657-9CF3EAECD84C}" presName="textRect" presStyleLbl="revTx" presStyleIdx="1" presStyleCnt="4">
        <dgm:presLayoutVars>
          <dgm:chMax val="1"/>
          <dgm:chPref val="1"/>
        </dgm:presLayoutVars>
      </dgm:prSet>
      <dgm:spPr/>
    </dgm:pt>
    <dgm:pt modelId="{1F948465-BB40-49B9-9A00-76D8AE47E19F}" type="pres">
      <dgm:prSet presAssocID="{F106EF3E-9F1B-4129-B5F5-DA7B308930A4}" presName="sibTrans" presStyleLbl="sibTrans2D1" presStyleIdx="0" presStyleCnt="0"/>
      <dgm:spPr/>
    </dgm:pt>
    <dgm:pt modelId="{A3182472-682F-45C0-83A2-E14C28406FDF}" type="pres">
      <dgm:prSet presAssocID="{5E44FD01-6429-4B60-8E3F-855100018045}" presName="compNode" presStyleCnt="0"/>
      <dgm:spPr/>
    </dgm:pt>
    <dgm:pt modelId="{ED2EE653-D52D-4FCC-8B55-2188BBC0071F}" type="pres">
      <dgm:prSet presAssocID="{5E44FD01-6429-4B60-8E3F-855100018045}" presName="iconBgRect" presStyleLbl="bgShp" presStyleIdx="2" presStyleCnt="4"/>
      <dgm:spPr/>
    </dgm:pt>
    <dgm:pt modelId="{EE7B98D2-9D79-490B-BFFA-09145F01E4CB}" type="pres">
      <dgm:prSet presAssocID="{5E44FD01-6429-4B60-8E3F-8551000180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4F28F91C-08FA-49B3-A502-91A81EBC8928}" type="pres">
      <dgm:prSet presAssocID="{5E44FD01-6429-4B60-8E3F-855100018045}" presName="spaceRect" presStyleCnt="0"/>
      <dgm:spPr/>
    </dgm:pt>
    <dgm:pt modelId="{1169B3B7-52CD-4F62-BDF8-4DAF9729245F}" type="pres">
      <dgm:prSet presAssocID="{5E44FD01-6429-4B60-8E3F-855100018045}" presName="textRect" presStyleLbl="revTx" presStyleIdx="2" presStyleCnt="4">
        <dgm:presLayoutVars>
          <dgm:chMax val="1"/>
          <dgm:chPref val="1"/>
        </dgm:presLayoutVars>
      </dgm:prSet>
      <dgm:spPr/>
    </dgm:pt>
    <dgm:pt modelId="{F7FFCC4C-9311-47D2-8DD4-17FCEF7370DE}" type="pres">
      <dgm:prSet presAssocID="{BCB19B21-89D3-4D8D-AA20-C1C80FA7EED7}" presName="sibTrans" presStyleLbl="sibTrans2D1" presStyleIdx="0" presStyleCnt="0"/>
      <dgm:spPr/>
    </dgm:pt>
    <dgm:pt modelId="{204AF9BA-EE63-4AC0-8D98-B80CCB08A1D6}" type="pres">
      <dgm:prSet presAssocID="{E34D87F0-4BE7-4234-A684-2C209352844F}" presName="compNode" presStyleCnt="0"/>
      <dgm:spPr/>
    </dgm:pt>
    <dgm:pt modelId="{CCA61977-84CF-4A49-AB49-A7AEA16D567F}" type="pres">
      <dgm:prSet presAssocID="{E34D87F0-4BE7-4234-A684-2C209352844F}" presName="iconBgRect" presStyleLbl="bgShp" presStyleIdx="3" presStyleCnt="4"/>
      <dgm:spPr/>
    </dgm:pt>
    <dgm:pt modelId="{E182C90D-1636-48A1-A7AD-5BA9FBCD5EBE}" type="pres">
      <dgm:prSet presAssocID="{E34D87F0-4BE7-4234-A684-2C20935284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xi"/>
        </a:ext>
      </dgm:extLst>
    </dgm:pt>
    <dgm:pt modelId="{4B289A90-B6FC-453A-9A4A-CE4F9093C096}" type="pres">
      <dgm:prSet presAssocID="{E34D87F0-4BE7-4234-A684-2C209352844F}" presName="spaceRect" presStyleCnt="0"/>
      <dgm:spPr/>
    </dgm:pt>
    <dgm:pt modelId="{F31A8C44-364C-4E52-B279-8AD86C69A2A5}" type="pres">
      <dgm:prSet presAssocID="{E34D87F0-4BE7-4234-A684-2C209352844F}" presName="textRect" presStyleLbl="revTx" presStyleIdx="3" presStyleCnt="4">
        <dgm:presLayoutVars>
          <dgm:chMax val="1"/>
          <dgm:chPref val="1"/>
        </dgm:presLayoutVars>
      </dgm:prSet>
      <dgm:spPr/>
    </dgm:pt>
  </dgm:ptLst>
  <dgm:cxnLst>
    <dgm:cxn modelId="{7D5FBC11-732B-4A3E-BAA6-0C6DFCDFEEF3}" type="presOf" srcId="{E34D87F0-4BE7-4234-A684-2C209352844F}" destId="{F31A8C44-364C-4E52-B279-8AD86C69A2A5}" srcOrd="0" destOrd="0" presId="urn:microsoft.com/office/officeart/2018/2/layout/IconCircleList"/>
    <dgm:cxn modelId="{3484AD37-18E5-4C90-AF05-376635067977}" srcId="{050C7CFF-EC55-43FA-B7E2-756B6F1188D4}" destId="{ADB95437-77D6-4BF7-BB12-25A5AB1E0492}" srcOrd="0" destOrd="0" parTransId="{3A830EFB-CF0F-417C-91CA-A117B9BAF171}" sibTransId="{B41C1ED2-356F-4842-8052-C73250EF2EAC}"/>
    <dgm:cxn modelId="{1E8CE43E-564D-4167-A8AF-257F8F58FEE4}" type="presOf" srcId="{FED3B136-AF5B-451C-9657-9CF3EAECD84C}" destId="{D53AFD5F-9AD1-49C8-9A7E-D57ECD94A33C}" srcOrd="0" destOrd="0" presId="urn:microsoft.com/office/officeart/2018/2/layout/IconCircleList"/>
    <dgm:cxn modelId="{2C35D249-647E-4E82-AF26-F2FEAC5FBA44}" srcId="{050C7CFF-EC55-43FA-B7E2-756B6F1188D4}" destId="{5E44FD01-6429-4B60-8E3F-855100018045}" srcOrd="2" destOrd="0" parTransId="{8BD6C2F5-7329-48C9-950A-6D7BFA5417D6}" sibTransId="{BCB19B21-89D3-4D8D-AA20-C1C80FA7EED7}"/>
    <dgm:cxn modelId="{A2306475-3463-42E6-BA9B-B37C3127F88F}" type="presOf" srcId="{050C7CFF-EC55-43FA-B7E2-756B6F1188D4}" destId="{3F5B29E0-558E-4C37-888A-6469A6ACE212}" srcOrd="0" destOrd="0" presId="urn:microsoft.com/office/officeart/2018/2/layout/IconCircleList"/>
    <dgm:cxn modelId="{94F38A58-8884-40CD-8576-4EAC52FEFCA9}" srcId="{050C7CFF-EC55-43FA-B7E2-756B6F1188D4}" destId="{E34D87F0-4BE7-4234-A684-2C209352844F}" srcOrd="3" destOrd="0" parTransId="{99802917-7EDC-4301-8F5C-3BBE1FB86E08}" sibTransId="{D4C9CC87-AA7A-47B6-AAA2-1E2AA0F144C4}"/>
    <dgm:cxn modelId="{DFA3297B-DBBC-4A5A-AA38-7E5CECB76F87}" type="presOf" srcId="{F106EF3E-9F1B-4129-B5F5-DA7B308930A4}" destId="{1F948465-BB40-49B9-9A00-76D8AE47E19F}" srcOrd="0" destOrd="0" presId="urn:microsoft.com/office/officeart/2018/2/layout/IconCircleList"/>
    <dgm:cxn modelId="{9B6A7384-0F3E-48D9-800D-92346EC58436}" type="presOf" srcId="{B41C1ED2-356F-4842-8052-C73250EF2EAC}" destId="{0D3FCB2B-1D97-4C95-8AC3-30984EE762FF}" srcOrd="0" destOrd="0" presId="urn:microsoft.com/office/officeart/2018/2/layout/IconCircleList"/>
    <dgm:cxn modelId="{6C934897-46CE-4E75-9502-414EC180A28C}" type="presOf" srcId="{BCB19B21-89D3-4D8D-AA20-C1C80FA7EED7}" destId="{F7FFCC4C-9311-47D2-8DD4-17FCEF7370DE}" srcOrd="0" destOrd="0" presId="urn:microsoft.com/office/officeart/2018/2/layout/IconCircleList"/>
    <dgm:cxn modelId="{2B35BF9B-F882-47E2-A62D-D7274E1CEAF2}" type="presOf" srcId="{ADB95437-77D6-4BF7-BB12-25A5AB1E0492}" destId="{29CB9E87-12CF-4028-AA41-29F2B7BF4891}" srcOrd="0" destOrd="0" presId="urn:microsoft.com/office/officeart/2018/2/layout/IconCircleList"/>
    <dgm:cxn modelId="{F76035C4-C70B-4611-A09A-994278A12039}" srcId="{050C7CFF-EC55-43FA-B7E2-756B6F1188D4}" destId="{FED3B136-AF5B-451C-9657-9CF3EAECD84C}" srcOrd="1" destOrd="0" parTransId="{FECF0626-1CE3-4B1F-872B-9EBE36FC81D7}" sibTransId="{F106EF3E-9F1B-4129-B5F5-DA7B308930A4}"/>
    <dgm:cxn modelId="{D254E1F1-5C15-48EF-8CB4-DD1B95FEFA93}" type="presOf" srcId="{5E44FD01-6429-4B60-8E3F-855100018045}" destId="{1169B3B7-52CD-4F62-BDF8-4DAF9729245F}" srcOrd="0" destOrd="0" presId="urn:microsoft.com/office/officeart/2018/2/layout/IconCircleList"/>
    <dgm:cxn modelId="{0009F53F-92F6-482A-954E-0D125813A801}" type="presParOf" srcId="{3F5B29E0-558E-4C37-888A-6469A6ACE212}" destId="{8E61F9A7-ADCE-4693-A626-F152EB9ABEB8}" srcOrd="0" destOrd="0" presId="urn:microsoft.com/office/officeart/2018/2/layout/IconCircleList"/>
    <dgm:cxn modelId="{4930F888-A093-474C-800C-C5DA0AAE1F9F}" type="presParOf" srcId="{8E61F9A7-ADCE-4693-A626-F152EB9ABEB8}" destId="{5432C4BF-AF0B-405E-A9F2-50F09A3AFC0F}" srcOrd="0" destOrd="0" presId="urn:microsoft.com/office/officeart/2018/2/layout/IconCircleList"/>
    <dgm:cxn modelId="{02077776-DF35-4D6B-8A1D-C0BAFA2EBB46}" type="presParOf" srcId="{5432C4BF-AF0B-405E-A9F2-50F09A3AFC0F}" destId="{EA217B40-4422-4871-825C-8C915996FAB0}" srcOrd="0" destOrd="0" presId="urn:microsoft.com/office/officeart/2018/2/layout/IconCircleList"/>
    <dgm:cxn modelId="{3629DBA8-E7DB-4E77-BA2A-640465BCCD08}" type="presParOf" srcId="{5432C4BF-AF0B-405E-A9F2-50F09A3AFC0F}" destId="{E6D7ECD7-9552-464D-83A0-43E45547D784}" srcOrd="1" destOrd="0" presId="urn:microsoft.com/office/officeart/2018/2/layout/IconCircleList"/>
    <dgm:cxn modelId="{9832E647-8835-472E-B126-EEDD20788F0C}" type="presParOf" srcId="{5432C4BF-AF0B-405E-A9F2-50F09A3AFC0F}" destId="{7320D453-AE3B-4D88-878B-5BEAA34D6085}" srcOrd="2" destOrd="0" presId="urn:microsoft.com/office/officeart/2018/2/layout/IconCircleList"/>
    <dgm:cxn modelId="{FE3DF2D3-B3B2-4068-B8AF-A1F14BD94E09}" type="presParOf" srcId="{5432C4BF-AF0B-405E-A9F2-50F09A3AFC0F}" destId="{29CB9E87-12CF-4028-AA41-29F2B7BF4891}" srcOrd="3" destOrd="0" presId="urn:microsoft.com/office/officeart/2018/2/layout/IconCircleList"/>
    <dgm:cxn modelId="{ED1C92CC-FBD2-493C-9127-558892DB4F00}" type="presParOf" srcId="{8E61F9A7-ADCE-4693-A626-F152EB9ABEB8}" destId="{0D3FCB2B-1D97-4C95-8AC3-30984EE762FF}" srcOrd="1" destOrd="0" presId="urn:microsoft.com/office/officeart/2018/2/layout/IconCircleList"/>
    <dgm:cxn modelId="{F97129A1-E626-457C-85DE-FE89429DDEDF}" type="presParOf" srcId="{8E61F9A7-ADCE-4693-A626-F152EB9ABEB8}" destId="{196D1E55-E927-4FF6-B5E3-DAC25740825D}" srcOrd="2" destOrd="0" presId="urn:microsoft.com/office/officeart/2018/2/layout/IconCircleList"/>
    <dgm:cxn modelId="{7ACC9FCB-E572-46D1-A78A-23E6574F8693}" type="presParOf" srcId="{196D1E55-E927-4FF6-B5E3-DAC25740825D}" destId="{6C7687A9-EB0D-4DBD-95EE-41942AFC6875}" srcOrd="0" destOrd="0" presId="urn:microsoft.com/office/officeart/2018/2/layout/IconCircleList"/>
    <dgm:cxn modelId="{F3D2E81D-06A6-40FD-A9C1-7DDDCFEFC2E2}" type="presParOf" srcId="{196D1E55-E927-4FF6-B5E3-DAC25740825D}" destId="{EAF142A9-C820-4838-A5E4-C84BCEC29ECB}" srcOrd="1" destOrd="0" presId="urn:microsoft.com/office/officeart/2018/2/layout/IconCircleList"/>
    <dgm:cxn modelId="{E6BBCA86-177C-4209-AD46-2C512948C1A4}" type="presParOf" srcId="{196D1E55-E927-4FF6-B5E3-DAC25740825D}" destId="{045E5F7E-61D8-4D79-8855-4E152DD3EDD0}" srcOrd="2" destOrd="0" presId="urn:microsoft.com/office/officeart/2018/2/layout/IconCircleList"/>
    <dgm:cxn modelId="{21A86B92-5779-406D-98CE-78CBF345BE94}" type="presParOf" srcId="{196D1E55-E927-4FF6-B5E3-DAC25740825D}" destId="{D53AFD5F-9AD1-49C8-9A7E-D57ECD94A33C}" srcOrd="3" destOrd="0" presId="urn:microsoft.com/office/officeart/2018/2/layout/IconCircleList"/>
    <dgm:cxn modelId="{08AFF1DE-C8A3-4055-96EC-FA1EAC15BBBB}" type="presParOf" srcId="{8E61F9A7-ADCE-4693-A626-F152EB9ABEB8}" destId="{1F948465-BB40-49B9-9A00-76D8AE47E19F}" srcOrd="3" destOrd="0" presId="urn:microsoft.com/office/officeart/2018/2/layout/IconCircleList"/>
    <dgm:cxn modelId="{62599C90-4B60-496E-BA89-50D4406D501D}" type="presParOf" srcId="{8E61F9A7-ADCE-4693-A626-F152EB9ABEB8}" destId="{A3182472-682F-45C0-83A2-E14C28406FDF}" srcOrd="4" destOrd="0" presId="urn:microsoft.com/office/officeart/2018/2/layout/IconCircleList"/>
    <dgm:cxn modelId="{D53E4E8C-D85C-4A0B-8822-35B6F81AE4F2}" type="presParOf" srcId="{A3182472-682F-45C0-83A2-E14C28406FDF}" destId="{ED2EE653-D52D-4FCC-8B55-2188BBC0071F}" srcOrd="0" destOrd="0" presId="urn:microsoft.com/office/officeart/2018/2/layout/IconCircleList"/>
    <dgm:cxn modelId="{2B9DDABE-D10F-4E2A-9AEE-E1024C433EA0}" type="presParOf" srcId="{A3182472-682F-45C0-83A2-E14C28406FDF}" destId="{EE7B98D2-9D79-490B-BFFA-09145F01E4CB}" srcOrd="1" destOrd="0" presId="urn:microsoft.com/office/officeart/2018/2/layout/IconCircleList"/>
    <dgm:cxn modelId="{3651EAEB-1390-4E12-A896-1831CB72D00C}" type="presParOf" srcId="{A3182472-682F-45C0-83A2-E14C28406FDF}" destId="{4F28F91C-08FA-49B3-A502-91A81EBC8928}" srcOrd="2" destOrd="0" presId="urn:microsoft.com/office/officeart/2018/2/layout/IconCircleList"/>
    <dgm:cxn modelId="{7F70C380-37C5-4721-AB31-8EA440CDD284}" type="presParOf" srcId="{A3182472-682F-45C0-83A2-E14C28406FDF}" destId="{1169B3B7-52CD-4F62-BDF8-4DAF9729245F}" srcOrd="3" destOrd="0" presId="urn:microsoft.com/office/officeart/2018/2/layout/IconCircleList"/>
    <dgm:cxn modelId="{249F6B28-515F-4F47-8D77-5070554357D0}" type="presParOf" srcId="{8E61F9A7-ADCE-4693-A626-F152EB9ABEB8}" destId="{F7FFCC4C-9311-47D2-8DD4-17FCEF7370DE}" srcOrd="5" destOrd="0" presId="urn:microsoft.com/office/officeart/2018/2/layout/IconCircleList"/>
    <dgm:cxn modelId="{6C60F514-B07B-40C4-9E2E-4C3A3F87CA10}" type="presParOf" srcId="{8E61F9A7-ADCE-4693-A626-F152EB9ABEB8}" destId="{204AF9BA-EE63-4AC0-8D98-B80CCB08A1D6}" srcOrd="6" destOrd="0" presId="urn:microsoft.com/office/officeart/2018/2/layout/IconCircleList"/>
    <dgm:cxn modelId="{12FD7BF2-E41A-468E-8CF6-8D55966ACD00}" type="presParOf" srcId="{204AF9BA-EE63-4AC0-8D98-B80CCB08A1D6}" destId="{CCA61977-84CF-4A49-AB49-A7AEA16D567F}" srcOrd="0" destOrd="0" presId="urn:microsoft.com/office/officeart/2018/2/layout/IconCircleList"/>
    <dgm:cxn modelId="{D2541E7D-0A57-4172-B877-A994D2B54043}" type="presParOf" srcId="{204AF9BA-EE63-4AC0-8D98-B80CCB08A1D6}" destId="{E182C90D-1636-48A1-A7AD-5BA9FBCD5EBE}" srcOrd="1" destOrd="0" presId="urn:microsoft.com/office/officeart/2018/2/layout/IconCircleList"/>
    <dgm:cxn modelId="{4DFBB30B-57D6-4F10-8C67-FB2E2B2AB937}" type="presParOf" srcId="{204AF9BA-EE63-4AC0-8D98-B80CCB08A1D6}" destId="{4B289A90-B6FC-453A-9A4A-CE4F9093C096}" srcOrd="2" destOrd="0" presId="urn:microsoft.com/office/officeart/2018/2/layout/IconCircleList"/>
    <dgm:cxn modelId="{82A0C7F3-83D3-4D4E-8D8D-C8A07C291414}" type="presParOf" srcId="{204AF9BA-EE63-4AC0-8D98-B80CCB08A1D6}" destId="{F31A8C44-364C-4E52-B279-8AD86C69A2A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7B40-4422-4871-825C-8C915996FAB0}">
      <dsp:nvSpPr>
        <dsp:cNvPr id="0" name=""/>
        <dsp:cNvSpPr/>
      </dsp:nvSpPr>
      <dsp:spPr>
        <a:xfrm>
          <a:off x="134825" y="250218"/>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7ECD7-9552-464D-83A0-43E45547D784}">
      <dsp:nvSpPr>
        <dsp:cNvPr id="0" name=""/>
        <dsp:cNvSpPr/>
      </dsp:nvSpPr>
      <dsp:spPr>
        <a:xfrm>
          <a:off x="406966" y="52236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CB9E87-12CF-4028-AA41-29F2B7BF4891}">
      <dsp:nvSpPr>
        <dsp:cNvPr id="0" name=""/>
        <dsp:cNvSpPr/>
      </dsp:nvSpPr>
      <dsp:spPr>
        <a:xfrm>
          <a:off x="1708430"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highlight>
                <a:srgbClr val="FFFF00"/>
              </a:highlight>
            </a:rPr>
            <a:t>Cloud services </a:t>
          </a:r>
          <a:r>
            <a:rPr lang="en-US" sz="1600" kern="1200" dirty="0"/>
            <a:t>are (1) </a:t>
          </a:r>
          <a:r>
            <a:rPr lang="en-US" sz="1600" kern="1200" dirty="0">
              <a:solidFill>
                <a:srgbClr val="FF0000"/>
              </a:solidFill>
            </a:rPr>
            <a:t>infrastructure</a:t>
          </a:r>
          <a:r>
            <a:rPr lang="en-US" sz="1600" kern="1200" dirty="0"/>
            <a:t>, (2) </a:t>
          </a:r>
          <a:r>
            <a:rPr lang="en-US" sz="1600" kern="1200" dirty="0">
              <a:solidFill>
                <a:srgbClr val="FF0000"/>
              </a:solidFill>
            </a:rPr>
            <a:t>platforms,</a:t>
          </a:r>
          <a:r>
            <a:rPr lang="en-US" sz="1600" kern="1200" dirty="0"/>
            <a:t> or (3) </a:t>
          </a:r>
          <a:r>
            <a:rPr lang="en-US" sz="1600" kern="1200" dirty="0">
              <a:solidFill>
                <a:srgbClr val="FF0000"/>
              </a:solidFill>
            </a:rPr>
            <a:t>software</a:t>
          </a:r>
          <a:r>
            <a:rPr lang="en-US" sz="1600" kern="1200" dirty="0"/>
            <a:t> that are </a:t>
          </a:r>
          <a:r>
            <a:rPr lang="en-US" sz="1600" kern="1200" dirty="0">
              <a:solidFill>
                <a:srgbClr val="FF0000"/>
              </a:solidFill>
            </a:rPr>
            <a:t>hosted by third-party providers </a:t>
          </a:r>
          <a:r>
            <a:rPr lang="en-US" sz="1600" kern="1200" dirty="0"/>
            <a:t>and made available to users </a:t>
          </a:r>
          <a:r>
            <a:rPr lang="en-US" sz="1600" kern="1200" dirty="0">
              <a:solidFill>
                <a:srgbClr val="FF0000"/>
              </a:solidFill>
            </a:rPr>
            <a:t>through the internet. </a:t>
          </a:r>
        </a:p>
      </dsp:txBody>
      <dsp:txXfrm>
        <a:off x="1708430" y="250218"/>
        <a:ext cx="3054644" cy="1295909"/>
      </dsp:txXfrm>
    </dsp:sp>
    <dsp:sp modelId="{6C7687A9-EB0D-4DBD-95EE-41942AFC6875}">
      <dsp:nvSpPr>
        <dsp:cNvPr id="0" name=""/>
        <dsp:cNvSpPr/>
      </dsp:nvSpPr>
      <dsp:spPr>
        <a:xfrm>
          <a:off x="5295324" y="250218"/>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F142A9-C820-4838-A5E4-C84BCEC29ECB}">
      <dsp:nvSpPr>
        <dsp:cNvPr id="0" name=""/>
        <dsp:cNvSpPr/>
      </dsp:nvSpPr>
      <dsp:spPr>
        <a:xfrm>
          <a:off x="5567465" y="52236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3AFD5F-9AD1-49C8-9A7E-D57ECD94A33C}">
      <dsp:nvSpPr>
        <dsp:cNvPr id="0" name=""/>
        <dsp:cNvSpPr/>
      </dsp:nvSpPr>
      <dsp:spPr>
        <a:xfrm>
          <a:off x="6868929"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Cloud services facilitate the flow of user data from front-end clients (e.g. users’ servers, tablets, desktops, laptops—any hardware on the users’ ends), through the internet, to the provider’s systems, and back. </a:t>
          </a:r>
        </a:p>
      </dsp:txBody>
      <dsp:txXfrm>
        <a:off x="6868929" y="250218"/>
        <a:ext cx="3054644" cy="1295909"/>
      </dsp:txXfrm>
    </dsp:sp>
    <dsp:sp modelId="{ED2EE653-D52D-4FCC-8B55-2188BBC0071F}">
      <dsp:nvSpPr>
        <dsp:cNvPr id="0" name=""/>
        <dsp:cNvSpPr/>
      </dsp:nvSpPr>
      <dsp:spPr>
        <a:xfrm>
          <a:off x="134825" y="2179483"/>
          <a:ext cx="1295909" cy="12959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B98D2-9D79-490B-BFFA-09145F01E4CB}">
      <dsp:nvSpPr>
        <dsp:cNvPr id="0" name=""/>
        <dsp:cNvSpPr/>
      </dsp:nvSpPr>
      <dsp:spPr>
        <a:xfrm>
          <a:off x="406966" y="2451624"/>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9B3B7-52CD-4F62-BDF8-4DAF9729245F}">
      <dsp:nvSpPr>
        <dsp:cNvPr id="0" name=""/>
        <dsp:cNvSpPr/>
      </dsp:nvSpPr>
      <dsp:spPr>
        <a:xfrm>
          <a:off x="1708430"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Users can access cloud services with nothing more than a computer, an operating system, and a network connection to the internet.</a:t>
          </a:r>
        </a:p>
      </dsp:txBody>
      <dsp:txXfrm>
        <a:off x="1708430" y="2179483"/>
        <a:ext cx="3054644" cy="1295909"/>
      </dsp:txXfrm>
    </dsp:sp>
    <dsp:sp modelId="{CCA61977-84CF-4A49-AB49-A7AEA16D567F}">
      <dsp:nvSpPr>
        <dsp:cNvPr id="0" name=""/>
        <dsp:cNvSpPr/>
      </dsp:nvSpPr>
      <dsp:spPr>
        <a:xfrm>
          <a:off x="5295324" y="2179483"/>
          <a:ext cx="1295909" cy="12959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2C90D-1636-48A1-A7AD-5BA9FBCD5EBE}">
      <dsp:nvSpPr>
        <dsp:cNvPr id="0" name=""/>
        <dsp:cNvSpPr/>
      </dsp:nvSpPr>
      <dsp:spPr>
        <a:xfrm>
          <a:off x="5567465" y="2451624"/>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A8C44-364C-4E52-B279-8AD86C69A2A5}">
      <dsp:nvSpPr>
        <dsp:cNvPr id="0" name=""/>
        <dsp:cNvSpPr/>
      </dsp:nvSpPr>
      <dsp:spPr>
        <a:xfrm>
          <a:off x="6868929"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It includes the following </a:t>
          </a:r>
          <a:r>
            <a:rPr lang="en-US" sz="1600" kern="1200" dirty="0">
              <a:highlight>
                <a:srgbClr val="FFFF00"/>
              </a:highlight>
            </a:rPr>
            <a:t>as-a-Service solutions.</a:t>
          </a:r>
        </a:p>
      </dsp:txBody>
      <dsp:txXfrm>
        <a:off x="6868929" y="2179483"/>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1/15/2021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dhat.com/en/topics/cloud-computing/what-is-it-infrastructure" TargetMode="External"/><Relationship Id="rId7" Type="http://schemas.openxmlformats.org/officeDocument/2006/relationships/hyperlink" Target="https://www.redhat.com/en/topics/data-storage"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 Id="rId6" Type="http://schemas.openxmlformats.org/officeDocument/2006/relationships/hyperlink" Target="https://www.redhat.com/en/topics/virtualization" TargetMode="External"/><Relationship Id="rId5" Type="http://schemas.openxmlformats.org/officeDocument/2006/relationships/hyperlink" Target="https://www.redhat.com/en/topics/cloud-computing/what-are-cloud-providers" TargetMode="External"/><Relationship Id="rId4" Type="http://schemas.openxmlformats.org/officeDocument/2006/relationships/hyperlink" Target="https://www.redhat.com/en/topics/middlewa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edhat.com/en/topics/securi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edhat.com/en/topics/managem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dhat.com/en/topics/management"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 Id="rId5" Type="http://schemas.openxmlformats.org/officeDocument/2006/relationships/hyperlink" Target="https://www.redhat.com/en/topics/cloud-computing/what-are-cloud-providers" TargetMode="External"/><Relationship Id="rId4" Type="http://schemas.openxmlformats.org/officeDocument/2006/relationships/hyperlink" Target="https://www.redhat.com/en/topics/cloud-computing/what-is-it-infrastructu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redhat.com/en/topics/virtualization/why-migrate-your-virtual-infrastructure-to-red-ha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dhat.com/en/topics/cloud-computing/what-is-it-infrastructure"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redhat.com/en/topics/middleware/what-is-i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redhat.com/en/topics/middleware" TargetMode="External"/><Relationship Id="rId3" Type="http://schemas.openxmlformats.org/officeDocument/2006/relationships/hyperlink" Target="https://www.redhat.com/en/topics/api" TargetMode="External"/><Relationship Id="rId7" Type="http://schemas.openxmlformats.org/officeDocument/2006/relationships/hyperlink" Target="https://www.redhat.com/en/topics/virtualization" TargetMode="External"/><Relationship Id="rId2" Type="http://schemas.openxmlformats.org/officeDocument/2006/relationships/hyperlink" Target="https://www.redhat.com/en/topics/cloud-computing/what-are-cloud-providers" TargetMode="External"/><Relationship Id="rId1" Type="http://schemas.openxmlformats.org/officeDocument/2006/relationships/slideLayout" Target="../slideLayouts/slideLayout2.xml"/><Relationship Id="rId6" Type="http://schemas.openxmlformats.org/officeDocument/2006/relationships/hyperlink" Target="https://www.redhat.com/en/topics/data-storage" TargetMode="External"/><Relationship Id="rId5" Type="http://schemas.openxmlformats.org/officeDocument/2006/relationships/hyperlink" Target="https://www.redhat.com/en/topics/management" TargetMode="External"/><Relationship Id="rId4" Type="http://schemas.openxmlformats.org/officeDocument/2006/relationships/hyperlink" Target="https://www.redhat.com/en/topics/integration/whats-the-difference-between-soap-rest"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redhat.com/en/about/value-of-subscrip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dhat.com/en/success-stories/ca-technologies" TargetMode="External"/><Relationship Id="rId2" Type="http://schemas.openxmlformats.org/officeDocument/2006/relationships/hyperlink" Target="https://www.redhat.com/en/success-stories/paychex" TargetMode="External"/><Relationship Id="rId1" Type="http://schemas.openxmlformats.org/officeDocument/2006/relationships/slideLayout" Target="../slideLayouts/slideLayout2.xml"/><Relationship Id="rId4" Type="http://schemas.openxmlformats.org/officeDocument/2006/relationships/hyperlink" Target="https://www.redhat.com/en/success-stories/ato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redhat.com/en/success-stories/success-story-intuit" TargetMode="External"/><Relationship Id="rId2" Type="http://schemas.openxmlformats.org/officeDocument/2006/relationships/hyperlink" Target="https://www.redhat.com/en/success-stories/adob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dhat.com/en/topics/management" TargetMode="External"/><Relationship Id="rId2" Type="http://schemas.openxmlformats.org/officeDocument/2006/relationships/hyperlink" Target="https://www.redhat.com/en/topics/virtualization" TargetMode="External"/><Relationship Id="rId1" Type="http://schemas.openxmlformats.org/officeDocument/2006/relationships/slideLayout" Target="../slideLayouts/slideLayout2.xml"/><Relationship Id="rId4" Type="http://schemas.openxmlformats.org/officeDocument/2006/relationships/hyperlink" Target="https://www.redhat.com/en/topics/automation"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redhat.com/en/topics/cloud-computing/what-are-cloud-servic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redhat.com/en/topics/automation" TargetMode="External"/><Relationship Id="rId2" Type="http://schemas.openxmlformats.org/officeDocument/2006/relationships/hyperlink" Target="https://www.redhat.com/en/topics/virtualization" TargetMode="External"/><Relationship Id="rId1" Type="http://schemas.openxmlformats.org/officeDocument/2006/relationships/slideLayout" Target="../slideLayouts/slideLayout2.xml"/><Relationship Id="rId4" Type="http://schemas.openxmlformats.org/officeDocument/2006/relationships/hyperlink" Target="https://www.redhat.com/en/topics/cloud-computing/what-is-private-cloud"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redhat.com/en/topics/cloud-computing/what-is-public-cloud"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 Id="rId5" Type="http://schemas.openxmlformats.org/officeDocument/2006/relationships/hyperlink" Target="https://www.redhat.com/en/topics/cloud-computing/what-is-private-cloud" TargetMode="External"/><Relationship Id="rId4" Type="http://schemas.openxmlformats.org/officeDocument/2006/relationships/hyperlink" Target="https://www.redhat.com/en/topics/cloud-computing/what-are-cloud-services"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redhat.com/en/topics/autom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redhat.com/en/topics/microservices/what-are-microservices" TargetMode="External"/><Relationship Id="rId3" Type="http://schemas.openxmlformats.org/officeDocument/2006/relationships/hyperlink" Target="https://www.redhat.com/en/topics/linux" TargetMode="External"/><Relationship Id="rId7" Type="http://schemas.openxmlformats.org/officeDocument/2006/relationships/hyperlink" Target="https://www.redhat.com/en/topics/integration" TargetMode="External"/><Relationship Id="rId2" Type="http://schemas.openxmlformats.org/officeDocument/2006/relationships/hyperlink" Target="https://www.redhat.com/en/topics/cloud-computing/what-is-paas" TargetMode="External"/><Relationship Id="rId1" Type="http://schemas.openxmlformats.org/officeDocument/2006/relationships/slideLayout" Target="../slideLayouts/slideLayout2.xml"/><Relationship Id="rId6" Type="http://schemas.openxmlformats.org/officeDocument/2006/relationships/hyperlink" Target="https://www.redhat.com/en/topics/devops" TargetMode="External"/><Relationship Id="rId5" Type="http://schemas.openxmlformats.org/officeDocument/2006/relationships/hyperlink" Target="https://www.redhat.com/en/topics/containers/what-is-kubernetes" TargetMode="External"/><Relationship Id="rId4" Type="http://schemas.openxmlformats.org/officeDocument/2006/relationships/hyperlink" Target="https://www.redhat.com/en/topics/cloud-native-app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redhat.com/en/topics/data-storage/what-is-cloud-storage" TargetMode="External"/><Relationship Id="rId2" Type="http://schemas.openxmlformats.org/officeDocument/2006/relationships/hyperlink" Target="https://www.redhat.com/en/topics/securit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aws.amazon.com/products/" TargetMode="External"/><Relationship Id="rId2" Type="http://schemas.openxmlformats.org/officeDocument/2006/relationships/hyperlink" Target="https://aws.amazon.com/what-is-cloud-computing/" TargetMode="External"/><Relationship Id="rId1" Type="http://schemas.openxmlformats.org/officeDocument/2006/relationships/slideLayout" Target="../slideLayouts/slideLayout2.xml"/><Relationship Id="rId4" Type="http://schemas.openxmlformats.org/officeDocument/2006/relationships/hyperlink" Target="https://aws.amazon.com/solution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en.wikipedia.org/wiki/Computer_data_storage" TargetMode="External"/><Relationship Id="rId3" Type="http://schemas.openxmlformats.org/officeDocument/2006/relationships/hyperlink" Target="https://en.wikipedia.org/wiki/Cloud_computing" TargetMode="External"/><Relationship Id="rId7" Type="http://schemas.openxmlformats.org/officeDocument/2006/relationships/hyperlink" Target="https://en.wikipedia.org/wiki/Google_Cloud_Platform#cite_note-1" TargetMode="External"/><Relationship Id="rId2" Type="http://schemas.openxmlformats.org/officeDocument/2006/relationships/hyperlink" Target="https://en.wikipedia.org/wiki/Google" TargetMode="External"/><Relationship Id="rId1" Type="http://schemas.openxmlformats.org/officeDocument/2006/relationships/slideLayout" Target="../slideLayouts/slideLayout2.xml"/><Relationship Id="rId6" Type="http://schemas.openxmlformats.org/officeDocument/2006/relationships/hyperlink" Target="https://en.wikipedia.org/wiki/YouTube" TargetMode="External"/><Relationship Id="rId11" Type="http://schemas.openxmlformats.org/officeDocument/2006/relationships/hyperlink" Target="https://en.wikipedia.org/wiki/Google_Cloud_Platform#cite_note-auto-2" TargetMode="External"/><Relationship Id="rId5" Type="http://schemas.openxmlformats.org/officeDocument/2006/relationships/hyperlink" Target="https://en.wikipedia.org/wiki/Gmail" TargetMode="External"/><Relationship Id="rId10" Type="http://schemas.openxmlformats.org/officeDocument/2006/relationships/hyperlink" Target="https://en.wikipedia.org/wiki/Machine_learning" TargetMode="External"/><Relationship Id="rId4" Type="http://schemas.openxmlformats.org/officeDocument/2006/relationships/hyperlink" Target="https://en.wikipedia.org/wiki/Google_Search" TargetMode="External"/><Relationship Id="rId9" Type="http://schemas.openxmlformats.org/officeDocument/2006/relationships/hyperlink" Target="https://en.wikipedia.org/wiki/Data_analysi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aws.amazon.com/what-is-cloud-computing/" TargetMode="External"/><Relationship Id="rId7" Type="http://schemas.openxmlformats.org/officeDocument/2006/relationships/hyperlink" Target="https://www.4d-dc.com/insight/what-cloud-iaas-paas-saas-public-private-hybrid-cloud" TargetMode="External"/><Relationship Id="rId2" Type="http://schemas.openxmlformats.org/officeDocument/2006/relationships/hyperlink" Target="https://azure.microsoft.com/en-us/overview/what-is-cloud-computing/" TargetMode="External"/><Relationship Id="rId1" Type="http://schemas.openxmlformats.org/officeDocument/2006/relationships/slideLayout" Target="../slideLayouts/slideLayout2.xml"/><Relationship Id="rId6" Type="http://schemas.openxmlformats.org/officeDocument/2006/relationships/hyperlink" Target="https://en.wikipedia.org/wiki/Google_Cloud_Platform" TargetMode="External"/><Relationship Id="rId5" Type="http://schemas.openxmlformats.org/officeDocument/2006/relationships/hyperlink" Target="https://cloud.google.com/" TargetMode="External"/><Relationship Id="rId4" Type="http://schemas.openxmlformats.org/officeDocument/2006/relationships/hyperlink" Target="https://www.redhat.com/en/topics/cloud-computing/what-are-cloud-servi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cloud computing</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783001"/>
            <a:ext cx="10656310" cy="425961"/>
          </a:xfrm>
        </p:spPr>
        <p:txBody>
          <a:bodyPr vert="horz" lIns="91440" tIns="45720" rIns="91440" bIns="45720" rtlCol="0">
            <a:noAutofit/>
          </a:bodyPr>
          <a:lstStyle/>
          <a:p>
            <a:pPr marL="0" indent="0" algn="ctr">
              <a:spcBef>
                <a:spcPts val="0"/>
              </a:spcBef>
              <a:spcAft>
                <a:spcPts val="600"/>
              </a:spcAft>
              <a:buNone/>
            </a:pPr>
            <a:r>
              <a:rPr lang="en-US" sz="3600" spc="80" dirty="0"/>
              <a:t>Hans Yip</a:t>
            </a:r>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76E8-C535-486B-B70D-C3514908DBFB}"/>
              </a:ext>
            </a:extLst>
          </p:cNvPr>
          <p:cNvSpPr>
            <a:spLocks noGrp="1"/>
          </p:cNvSpPr>
          <p:nvPr>
            <p:ph type="title"/>
          </p:nvPr>
        </p:nvSpPr>
        <p:spPr/>
        <p:txBody>
          <a:bodyPr/>
          <a:lstStyle/>
          <a:p>
            <a:pPr algn="ctr"/>
            <a:r>
              <a:rPr lang="en-US" dirty="0"/>
              <a:t>Pay-as-you-go Model (Consumption-based model)</a:t>
            </a:r>
          </a:p>
        </p:txBody>
      </p:sp>
      <p:sp>
        <p:nvSpPr>
          <p:cNvPr id="3" name="Content Placeholder 2">
            <a:extLst>
              <a:ext uri="{FF2B5EF4-FFF2-40B4-BE49-F238E27FC236}">
                <a16:creationId xmlns:a16="http://schemas.microsoft.com/office/drawing/2014/main" id="{09250EF3-48BA-45C9-925B-C524B83EA957}"/>
              </a:ext>
            </a:extLst>
          </p:cNvPr>
          <p:cNvSpPr>
            <a:spLocks noGrp="1"/>
          </p:cNvSpPr>
          <p:nvPr>
            <p:ph idx="1"/>
          </p:nvPr>
        </p:nvSpPr>
        <p:spPr/>
        <p:txBody>
          <a:bodyPr>
            <a:normAutofit/>
          </a:bodyPr>
          <a:lstStyle/>
          <a:p>
            <a:r>
              <a:rPr lang="en-US" sz="2400" dirty="0"/>
              <a:t>Cloud service providers operate on a </a:t>
            </a:r>
            <a:r>
              <a:rPr lang="en-US" sz="2400" b="1" i="1" dirty="0">
                <a:highlight>
                  <a:srgbClr val="FFFF00"/>
                </a:highlight>
              </a:rPr>
              <a:t>consumption-based model</a:t>
            </a:r>
            <a:r>
              <a:rPr lang="en-US" sz="2400" dirty="0"/>
              <a:t>, which means that end users </a:t>
            </a:r>
            <a:r>
              <a:rPr lang="en-US" sz="2400" dirty="0">
                <a:solidFill>
                  <a:srgbClr val="FF0000"/>
                </a:solidFill>
              </a:rPr>
              <a:t>only pay for the resources that they use</a:t>
            </a:r>
            <a:r>
              <a:rPr lang="en-US" sz="2400" dirty="0"/>
              <a:t>. Whatever they use is what they pay for.</a:t>
            </a:r>
          </a:p>
          <a:p>
            <a:r>
              <a:rPr lang="en-US" sz="2400" dirty="0"/>
              <a:t>This </a:t>
            </a:r>
            <a:r>
              <a:rPr lang="en-US" sz="2400" dirty="0">
                <a:solidFill>
                  <a:srgbClr val="FF0000"/>
                </a:solidFill>
              </a:rPr>
              <a:t>consumption-based model </a:t>
            </a:r>
            <a:r>
              <a:rPr lang="en-US" sz="2400" dirty="0"/>
              <a:t>brings with it many </a:t>
            </a:r>
            <a:r>
              <a:rPr lang="en-US" sz="2400" dirty="0">
                <a:solidFill>
                  <a:srgbClr val="FF0000"/>
                </a:solidFill>
              </a:rPr>
              <a:t>benefits</a:t>
            </a:r>
            <a:r>
              <a:rPr lang="en-US" sz="2400" dirty="0"/>
              <a:t>, including:</a:t>
            </a:r>
          </a:p>
          <a:p>
            <a:pPr lvl="1"/>
            <a:r>
              <a:rPr lang="en-US" sz="2400" dirty="0">
                <a:solidFill>
                  <a:srgbClr val="FF0000"/>
                </a:solidFill>
              </a:rPr>
              <a:t>No upfront costs</a:t>
            </a:r>
          </a:p>
          <a:p>
            <a:pPr lvl="1"/>
            <a:r>
              <a:rPr lang="en-US" sz="2400" dirty="0">
                <a:solidFill>
                  <a:srgbClr val="FF0000"/>
                </a:solidFill>
              </a:rPr>
              <a:t>No need to purchase and manage </a:t>
            </a:r>
            <a:r>
              <a:rPr lang="en-US" sz="2400" dirty="0"/>
              <a:t>costly infrastructure that they may or may not use to its fullest</a:t>
            </a:r>
          </a:p>
          <a:p>
            <a:pPr lvl="1"/>
            <a:r>
              <a:rPr lang="en-US" sz="2400" dirty="0"/>
              <a:t>The </a:t>
            </a:r>
            <a:r>
              <a:rPr lang="en-US" sz="2400" dirty="0">
                <a:solidFill>
                  <a:srgbClr val="FF0000"/>
                </a:solidFill>
              </a:rPr>
              <a:t>ability to pay for additional resources if and when they are needed</a:t>
            </a:r>
          </a:p>
          <a:p>
            <a:pPr lvl="1"/>
            <a:r>
              <a:rPr lang="en-US" sz="2400" dirty="0"/>
              <a:t>The </a:t>
            </a:r>
            <a:r>
              <a:rPr lang="en-US" sz="2400" dirty="0">
                <a:solidFill>
                  <a:srgbClr val="FF0000"/>
                </a:solidFill>
              </a:rPr>
              <a:t>ability to stop paying for resources that are no longer needed</a:t>
            </a:r>
          </a:p>
          <a:p>
            <a:endParaRPr lang="en-US" dirty="0"/>
          </a:p>
        </p:txBody>
      </p:sp>
    </p:spTree>
    <p:extLst>
      <p:ext uri="{BB962C8B-B14F-4D97-AF65-F5344CB8AC3E}">
        <p14:creationId xmlns:p14="http://schemas.microsoft.com/office/powerpoint/2010/main" val="274643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5DEE-B3DB-44B8-A939-3718F30B8C8D}"/>
              </a:ext>
            </a:extLst>
          </p:cNvPr>
          <p:cNvSpPr>
            <a:spLocks noGrp="1"/>
          </p:cNvSpPr>
          <p:nvPr>
            <p:ph type="title"/>
          </p:nvPr>
        </p:nvSpPr>
        <p:spPr/>
        <p:txBody>
          <a:bodyPr/>
          <a:lstStyle/>
          <a:p>
            <a:pPr algn="ctr"/>
            <a:r>
              <a:rPr lang="en-US" dirty="0"/>
              <a:t>Economies of Scale</a:t>
            </a:r>
          </a:p>
        </p:txBody>
      </p:sp>
      <p:sp>
        <p:nvSpPr>
          <p:cNvPr id="3" name="Content Placeholder 2">
            <a:extLst>
              <a:ext uri="{FF2B5EF4-FFF2-40B4-BE49-F238E27FC236}">
                <a16:creationId xmlns:a16="http://schemas.microsoft.com/office/drawing/2014/main" id="{BD397E00-DCD1-4C98-B1CC-665438FEAC4E}"/>
              </a:ext>
            </a:extLst>
          </p:cNvPr>
          <p:cNvSpPr>
            <a:spLocks noGrp="1"/>
          </p:cNvSpPr>
          <p:nvPr>
            <p:ph idx="1"/>
          </p:nvPr>
        </p:nvSpPr>
        <p:spPr/>
        <p:txBody>
          <a:bodyPr>
            <a:noAutofit/>
          </a:bodyPr>
          <a:lstStyle/>
          <a:p>
            <a:r>
              <a:rPr lang="en-US" dirty="0"/>
              <a:t>The concept of </a:t>
            </a:r>
            <a:r>
              <a:rPr lang="en-US" b="1" i="1" dirty="0">
                <a:highlight>
                  <a:srgbClr val="FFFF00"/>
                </a:highlight>
              </a:rPr>
              <a:t>economies of scale</a:t>
            </a:r>
            <a:r>
              <a:rPr lang="en-US" b="1" dirty="0">
                <a:highlight>
                  <a:srgbClr val="FFFF00"/>
                </a:highlight>
              </a:rPr>
              <a:t> </a:t>
            </a:r>
            <a:r>
              <a:rPr lang="en-US" dirty="0"/>
              <a:t>is the </a:t>
            </a:r>
            <a:r>
              <a:rPr lang="en-US" dirty="0">
                <a:solidFill>
                  <a:srgbClr val="FF0000"/>
                </a:solidFill>
              </a:rPr>
              <a:t>ability to do things more cheaply and more efficiently when operating at a larger scale in comparison to operating at a smaller scale.</a:t>
            </a:r>
          </a:p>
          <a:p>
            <a:r>
              <a:rPr lang="en-US" dirty="0">
                <a:solidFill>
                  <a:srgbClr val="FF0000"/>
                </a:solidFill>
              </a:rPr>
              <a:t>Cloud providers </a:t>
            </a:r>
            <a:r>
              <a:rPr lang="en-US" dirty="0"/>
              <a:t>such as Microsoft, Google, and AWS are </a:t>
            </a:r>
            <a:r>
              <a:rPr lang="en-US" dirty="0">
                <a:solidFill>
                  <a:srgbClr val="FF0000"/>
                </a:solidFill>
              </a:rPr>
              <a:t>very large businesses</a:t>
            </a:r>
            <a:r>
              <a:rPr lang="en-US" dirty="0"/>
              <a:t>, and are </a:t>
            </a:r>
            <a:r>
              <a:rPr lang="en-US" dirty="0">
                <a:solidFill>
                  <a:srgbClr val="FF0000"/>
                </a:solidFill>
              </a:rPr>
              <a:t>able to leverage the benefits of economies of scale, and then pass those benefits on to their customers.</a:t>
            </a:r>
          </a:p>
          <a:p>
            <a:r>
              <a:rPr lang="en-US" dirty="0"/>
              <a:t>This is apparent to end users in a number of ways, one of which is the </a:t>
            </a:r>
            <a:r>
              <a:rPr lang="en-US" dirty="0">
                <a:solidFill>
                  <a:srgbClr val="FF0000"/>
                </a:solidFill>
              </a:rPr>
              <a:t>ability to acquire hardware at a lower cost than if a single user or smaller business were purchasing it.</a:t>
            </a:r>
          </a:p>
          <a:p>
            <a:r>
              <a:rPr lang="en-US" dirty="0">
                <a:solidFill>
                  <a:srgbClr val="FF0000"/>
                </a:solidFill>
              </a:rPr>
              <a:t>Storage costs</a:t>
            </a:r>
            <a:r>
              <a:rPr lang="en-US" dirty="0"/>
              <a:t>, for example, have decreased significantly over the last decade due in part to cloud providers' </a:t>
            </a:r>
            <a:r>
              <a:rPr lang="en-US" dirty="0">
                <a:solidFill>
                  <a:srgbClr val="FF0000"/>
                </a:solidFill>
              </a:rPr>
              <a:t>ability to purchase larger amounts of storage at significant discounts. </a:t>
            </a:r>
            <a:r>
              <a:rPr lang="en-US" dirty="0"/>
              <a:t>They are then able to use that storage more efficiently, and pass on those benefits to end users in the form of lower prices.</a:t>
            </a:r>
          </a:p>
          <a:p>
            <a:r>
              <a:rPr lang="en-US" dirty="0"/>
              <a:t>There are limits to the benefits large organizations can realize through economies of scale. A product will inevitably have an underlying core cost, as it becomes more of a commodity, based on what it costs to produce . Competition is also another factor which has an effect on costs of cloud services.</a:t>
            </a:r>
          </a:p>
        </p:txBody>
      </p:sp>
    </p:spTree>
    <p:extLst>
      <p:ext uri="{BB962C8B-B14F-4D97-AF65-F5344CB8AC3E}">
        <p14:creationId xmlns:p14="http://schemas.microsoft.com/office/powerpoint/2010/main" val="94315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1BFA-0A1D-4E94-8BD2-545A40B4C783}"/>
              </a:ext>
            </a:extLst>
          </p:cNvPr>
          <p:cNvSpPr>
            <a:spLocks noGrp="1"/>
          </p:cNvSpPr>
          <p:nvPr>
            <p:ph type="title"/>
          </p:nvPr>
        </p:nvSpPr>
        <p:spPr/>
        <p:txBody>
          <a:bodyPr/>
          <a:lstStyle/>
          <a:p>
            <a:pPr algn="ctr"/>
            <a:r>
              <a:rPr lang="en-US" dirty="0"/>
              <a:t>Example: Economies of Scale</a:t>
            </a:r>
          </a:p>
        </p:txBody>
      </p:sp>
      <p:sp>
        <p:nvSpPr>
          <p:cNvPr id="3" name="Content Placeholder 2">
            <a:extLst>
              <a:ext uri="{FF2B5EF4-FFF2-40B4-BE49-F238E27FC236}">
                <a16:creationId xmlns:a16="http://schemas.microsoft.com/office/drawing/2014/main" id="{483BA332-CC0F-42FA-A260-4659213F84EF}"/>
              </a:ext>
            </a:extLst>
          </p:cNvPr>
          <p:cNvSpPr>
            <a:spLocks noGrp="1"/>
          </p:cNvSpPr>
          <p:nvPr>
            <p:ph idx="1"/>
          </p:nvPr>
        </p:nvSpPr>
        <p:spPr/>
        <p:txBody>
          <a:bodyPr>
            <a:normAutofit fontScale="85000" lnSpcReduction="10000"/>
          </a:bodyPr>
          <a:lstStyle/>
          <a:p>
            <a:r>
              <a:rPr lang="en-US" sz="2800" dirty="0"/>
              <a:t>Computer manufacturer sells a computer for $1,000 and it will last for 1 year. </a:t>
            </a:r>
          </a:p>
          <a:p>
            <a:r>
              <a:rPr lang="en-US" sz="2800" dirty="0"/>
              <a:t>So, it costs $1,000 for </a:t>
            </a:r>
            <a:r>
              <a:rPr lang="en-US" sz="2800" dirty="0">
                <a:highlight>
                  <a:srgbClr val="FFFF00"/>
                </a:highlight>
              </a:rPr>
              <a:t>Company A</a:t>
            </a:r>
            <a:r>
              <a:rPr lang="en-US" sz="2800" dirty="0"/>
              <a:t> to buy a computer and set up as a server. </a:t>
            </a:r>
          </a:p>
          <a:p>
            <a:r>
              <a:rPr lang="en-US" sz="2800" dirty="0">
                <a:highlight>
                  <a:srgbClr val="FFFF00"/>
                </a:highlight>
              </a:rPr>
              <a:t>Cloud provider </a:t>
            </a:r>
            <a:r>
              <a:rPr lang="en-US" sz="2800" dirty="0"/>
              <a:t>purchases 3 computers from the manufacturer at $900 per computer. It then sets up the computers as servers. (a discount of $100 each)</a:t>
            </a:r>
          </a:p>
          <a:p>
            <a:r>
              <a:rPr lang="en-US" sz="2800" dirty="0"/>
              <a:t>Company A, B, and C sign up to use/share one server for one year at $400 per year.</a:t>
            </a:r>
          </a:p>
          <a:p>
            <a:r>
              <a:rPr lang="en-US" sz="2800" dirty="0"/>
              <a:t>NOTE:</a:t>
            </a:r>
          </a:p>
          <a:p>
            <a:r>
              <a:rPr lang="en-US" sz="2800" dirty="0"/>
              <a:t>For Company A, by using Cloud, it saves $600.</a:t>
            </a:r>
          </a:p>
          <a:p>
            <a:r>
              <a:rPr lang="en-US" sz="2800" dirty="0"/>
              <a:t>For Cloud provider, it earns a profit of $300. </a:t>
            </a:r>
          </a:p>
          <a:p>
            <a:endParaRPr lang="en-US" dirty="0"/>
          </a:p>
        </p:txBody>
      </p:sp>
    </p:spTree>
    <p:extLst>
      <p:ext uri="{BB962C8B-B14F-4D97-AF65-F5344CB8AC3E}">
        <p14:creationId xmlns:p14="http://schemas.microsoft.com/office/powerpoint/2010/main" val="174358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CCC1-EEDB-485D-8E12-0E00CB77D93C}"/>
              </a:ext>
            </a:extLst>
          </p:cNvPr>
          <p:cNvSpPr>
            <a:spLocks noGrp="1"/>
          </p:cNvSpPr>
          <p:nvPr>
            <p:ph type="title"/>
          </p:nvPr>
        </p:nvSpPr>
        <p:spPr/>
        <p:txBody>
          <a:bodyPr/>
          <a:lstStyle/>
          <a:p>
            <a:pPr algn="ctr"/>
            <a:r>
              <a:rPr lang="en-US" dirty="0"/>
              <a:t>Example: Economies of Scale</a:t>
            </a:r>
          </a:p>
        </p:txBody>
      </p:sp>
      <p:graphicFrame>
        <p:nvGraphicFramePr>
          <p:cNvPr id="4" name="Content Placeholder 3">
            <a:extLst>
              <a:ext uri="{FF2B5EF4-FFF2-40B4-BE49-F238E27FC236}">
                <a16:creationId xmlns:a16="http://schemas.microsoft.com/office/drawing/2014/main" id="{7E1505DD-84A2-468A-9B7F-16EA48F5F8DE}"/>
              </a:ext>
            </a:extLst>
          </p:cNvPr>
          <p:cNvGraphicFramePr>
            <a:graphicFrameLocks noGrp="1" noChangeAspect="1"/>
          </p:cNvGraphicFramePr>
          <p:nvPr>
            <p:ph idx="1"/>
          </p:nvPr>
        </p:nvGraphicFramePr>
        <p:xfrm>
          <a:off x="1247775" y="1200149"/>
          <a:ext cx="9677400" cy="5438775"/>
        </p:xfrm>
        <a:graphic>
          <a:graphicData uri="http://schemas.openxmlformats.org/presentationml/2006/ole">
            <mc:AlternateContent xmlns:mc="http://schemas.openxmlformats.org/markup-compatibility/2006">
              <mc:Choice xmlns:v="urn:schemas-microsoft-com:vml" Requires="v">
                <p:oleObj name="Document" r:id="rId2" imgW="6642164" imgH="7906119" progId="Word.Document.12">
                  <p:embed/>
                </p:oleObj>
              </mc:Choice>
              <mc:Fallback>
                <p:oleObj name="Document" r:id="rId2" imgW="6642164" imgH="7906119" progId="Word.Document.12">
                  <p:embed/>
                  <p:pic>
                    <p:nvPicPr>
                      <p:cNvPr id="4" name="Content Placeholder 3">
                        <a:extLst>
                          <a:ext uri="{FF2B5EF4-FFF2-40B4-BE49-F238E27FC236}">
                            <a16:creationId xmlns:a16="http://schemas.microsoft.com/office/drawing/2014/main" id="{7E1505DD-84A2-468A-9B7F-16EA48F5F8DE}"/>
                          </a:ext>
                        </a:extLst>
                      </p:cNvPr>
                      <p:cNvPicPr/>
                      <p:nvPr/>
                    </p:nvPicPr>
                    <p:blipFill>
                      <a:blip r:embed="rId3"/>
                      <a:stretch>
                        <a:fillRect/>
                      </a:stretch>
                    </p:blipFill>
                    <p:spPr>
                      <a:xfrm>
                        <a:off x="1247775" y="1200149"/>
                        <a:ext cx="9677400" cy="5438775"/>
                      </a:xfrm>
                      <a:prstGeom prst="rect">
                        <a:avLst/>
                      </a:prstGeom>
                    </p:spPr>
                  </p:pic>
                </p:oleObj>
              </mc:Fallback>
            </mc:AlternateContent>
          </a:graphicData>
        </a:graphic>
      </p:graphicFrame>
    </p:spTree>
    <p:extLst>
      <p:ext uri="{BB962C8B-B14F-4D97-AF65-F5344CB8AC3E}">
        <p14:creationId xmlns:p14="http://schemas.microsoft.com/office/powerpoint/2010/main" val="54197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30"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31"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2"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33"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34"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mage cloud service">
            <a:extLst>
              <a:ext uri="{FF2B5EF4-FFF2-40B4-BE49-F238E27FC236}">
                <a16:creationId xmlns:a16="http://schemas.microsoft.com/office/drawing/2014/main" id="{34DBDD9D-E6A9-474A-BECA-28D5FC082B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93587" y="645106"/>
            <a:ext cx="5591818" cy="322927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3D82CE3-8E23-4C6D-BB77-9FD8DF63DF93}"/>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4800" cap="all" spc="-100">
                <a:solidFill>
                  <a:schemeClr val="bg1"/>
                </a:solidFill>
              </a:rPr>
              <a:t>Cloud Services</a:t>
            </a:r>
          </a:p>
        </p:txBody>
      </p:sp>
    </p:spTree>
    <p:extLst>
      <p:ext uri="{BB962C8B-B14F-4D97-AF65-F5344CB8AC3E}">
        <p14:creationId xmlns:p14="http://schemas.microsoft.com/office/powerpoint/2010/main" val="177213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BE12D6B-98BE-45D4-9718-4C09E5133FA2}"/>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Cloud Services</a:t>
            </a:r>
          </a:p>
        </p:txBody>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EBABD7E-59E4-4111-94C2-85EFC7FADCB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080454"/>
            <a:ext cx="6202238" cy="4693966"/>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3021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0090D1D1-430E-433D-9FAF-1BEA06C24763}"/>
              </a:ext>
            </a:extLst>
          </p:cNvPr>
          <p:cNvSpPr>
            <a:spLocks noGrp="1"/>
          </p:cNvSpPr>
          <p:nvPr>
            <p:ph type="title"/>
          </p:nvPr>
        </p:nvSpPr>
        <p:spPr>
          <a:xfrm>
            <a:off x="1066800" y="642594"/>
            <a:ext cx="10058400" cy="1371600"/>
          </a:xfrm>
        </p:spPr>
        <p:txBody>
          <a:bodyPr>
            <a:normAutofit/>
          </a:bodyPr>
          <a:lstStyle/>
          <a:p>
            <a:pPr algn="ctr"/>
            <a:r>
              <a:rPr lang="en-US" dirty="0"/>
              <a:t>What are Cloud Services?</a:t>
            </a:r>
          </a:p>
        </p:txBody>
      </p:sp>
      <p:graphicFrame>
        <p:nvGraphicFramePr>
          <p:cNvPr id="18" name="Content Placeholder 2">
            <a:extLst>
              <a:ext uri="{FF2B5EF4-FFF2-40B4-BE49-F238E27FC236}">
                <a16:creationId xmlns:a16="http://schemas.microsoft.com/office/drawing/2014/main" id="{23896E63-C7A4-41BB-92DC-A679BCE5E25E}"/>
              </a:ext>
            </a:extLst>
          </p:cNvPr>
          <p:cNvGraphicFramePr>
            <a:graphicFrameLocks noGrp="1"/>
          </p:cNvGraphicFramePr>
          <p:nvPr>
            <p:ph idx="1"/>
            <p:extLst>
              <p:ext uri="{D42A27DB-BD31-4B8C-83A1-F6EECF244321}">
                <p14:modId xmlns:p14="http://schemas.microsoft.com/office/powerpoint/2010/main" val="142644498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55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F5055B9-D298-430F-980C-8D4FA9EFD92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Cloud Service Models</a:t>
            </a: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146" name="Picture 2" descr="Image result for image iaas">
            <a:extLst>
              <a:ext uri="{FF2B5EF4-FFF2-40B4-BE49-F238E27FC236}">
                <a16:creationId xmlns:a16="http://schemas.microsoft.com/office/drawing/2014/main" id="{BFFBF764-E0E3-401E-BE27-979CCA642F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357441"/>
            <a:ext cx="6202238" cy="413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7903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15EA-2F76-4AF5-8950-E055FA6B8A39}"/>
              </a:ext>
            </a:extLst>
          </p:cNvPr>
          <p:cNvSpPr>
            <a:spLocks noGrp="1"/>
          </p:cNvSpPr>
          <p:nvPr>
            <p:ph type="title"/>
          </p:nvPr>
        </p:nvSpPr>
        <p:spPr>
          <a:xfrm>
            <a:off x="557720" y="612843"/>
            <a:ext cx="2312480" cy="1499738"/>
          </a:xfrm>
        </p:spPr>
        <p:txBody>
          <a:bodyPr vert="horz" lIns="91440" tIns="45720" rIns="91440" bIns="45720" rtlCol="0" anchor="b">
            <a:normAutofit/>
          </a:bodyPr>
          <a:lstStyle/>
          <a:p>
            <a:pPr algn="ctr"/>
            <a:r>
              <a:rPr lang="en-US" sz="2000" cap="all" spc="-100" dirty="0"/>
              <a:t>Infrastructure-as-a-Service (IaaS)</a:t>
            </a:r>
          </a:p>
        </p:txBody>
      </p:sp>
      <p:sp>
        <p:nvSpPr>
          <p:cNvPr id="5126" name="Content Placeholder 5125">
            <a:extLst>
              <a:ext uri="{FF2B5EF4-FFF2-40B4-BE49-F238E27FC236}">
                <a16:creationId xmlns:a16="http://schemas.microsoft.com/office/drawing/2014/main" id="{06C2B732-6F31-475D-A3B6-B8A139672AB3}"/>
              </a:ext>
            </a:extLst>
          </p:cNvPr>
          <p:cNvSpPr>
            <a:spLocks noGrp="1"/>
          </p:cNvSpPr>
          <p:nvPr>
            <p:ph idx="1"/>
          </p:nvPr>
        </p:nvSpPr>
        <p:spPr>
          <a:xfrm>
            <a:off x="557720" y="2149813"/>
            <a:ext cx="2312479" cy="3854197"/>
          </a:xfrm>
        </p:spPr>
        <p:txBody>
          <a:bodyPr>
            <a:normAutofit/>
          </a:bodyPr>
          <a:lstStyle/>
          <a:p>
            <a:r>
              <a:rPr lang="en-US" dirty="0"/>
              <a:t>IaaS provides users with compute, networking, and storage resources.</a:t>
            </a:r>
            <a:endParaRPr lang="en-US" sz="1400" dirty="0">
              <a:solidFill>
                <a:schemeClr val="tx1">
                  <a:lumMod val="85000"/>
                  <a:lumOff val="15000"/>
                </a:schemeClr>
              </a:solidFill>
            </a:endParaRPr>
          </a:p>
        </p:txBody>
      </p:sp>
      <p:sp>
        <p:nvSpPr>
          <p:cNvPr id="143" name="Rectangle 14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122" name="Picture 2" descr="Image result for image iaas">
            <a:extLst>
              <a:ext uri="{FF2B5EF4-FFF2-40B4-BE49-F238E27FC236}">
                <a16:creationId xmlns:a16="http://schemas.microsoft.com/office/drawing/2014/main" id="{A5AC2AF0-6633-49C3-9871-FAE860AD39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027563"/>
            <a:ext cx="7237877" cy="483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3040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8344-3F19-4A68-85CB-5D7544DD8105}"/>
              </a:ext>
            </a:extLst>
          </p:cNvPr>
          <p:cNvSpPr>
            <a:spLocks noGrp="1"/>
          </p:cNvSpPr>
          <p:nvPr>
            <p:ph type="title"/>
          </p:nvPr>
        </p:nvSpPr>
        <p:spPr/>
        <p:txBody>
          <a:bodyPr/>
          <a:lstStyle/>
          <a:p>
            <a:pPr algn="ctr"/>
            <a:r>
              <a:rPr lang="en-US" dirty="0"/>
              <a:t>Infrastructure-as-a-Service (IaaS)</a:t>
            </a:r>
          </a:p>
        </p:txBody>
      </p:sp>
      <p:sp>
        <p:nvSpPr>
          <p:cNvPr id="3" name="Content Placeholder 2">
            <a:extLst>
              <a:ext uri="{FF2B5EF4-FFF2-40B4-BE49-F238E27FC236}">
                <a16:creationId xmlns:a16="http://schemas.microsoft.com/office/drawing/2014/main" id="{6BC6EEFA-BDE1-47AA-9F65-7F503BC9F76E}"/>
              </a:ext>
            </a:extLst>
          </p:cNvPr>
          <p:cNvSpPr>
            <a:spLocks noGrp="1"/>
          </p:cNvSpPr>
          <p:nvPr>
            <p:ph idx="1"/>
          </p:nvPr>
        </p:nvSpPr>
        <p:spPr/>
        <p:txBody>
          <a:bodyPr>
            <a:normAutofit lnSpcReduction="10000"/>
          </a:bodyPr>
          <a:lstStyle/>
          <a:p>
            <a:r>
              <a:rPr lang="en-US" sz="2400" dirty="0">
                <a:highlight>
                  <a:srgbClr val="FFFF00"/>
                </a:highlight>
              </a:rPr>
              <a:t>Infrastructure-as-a-service (IaaS), </a:t>
            </a:r>
            <a:r>
              <a:rPr lang="en-US" sz="2400" dirty="0"/>
              <a:t>also known as cloud infrastructure services, is a form of </a:t>
            </a:r>
            <a:r>
              <a:rPr lang="en-US" sz="2400" dirty="0">
                <a:hlinkClick r:id="rId2"/>
              </a:rPr>
              <a:t>cloud computing</a:t>
            </a:r>
            <a:r>
              <a:rPr lang="en-US" sz="2400" dirty="0"/>
              <a:t> in which </a:t>
            </a:r>
            <a:r>
              <a:rPr lang="en-US" sz="2400" dirty="0">
                <a:solidFill>
                  <a:srgbClr val="FF0000"/>
                </a:solidFill>
                <a:hlinkClick r:id="rId3">
                  <a:extLst>
                    <a:ext uri="{A12FA001-AC4F-418D-AE19-62706E023703}">
                      <ahyp:hlinkClr xmlns:ahyp="http://schemas.microsoft.com/office/drawing/2018/hyperlinkcolor" val="tx"/>
                    </a:ext>
                  </a:extLst>
                </a:hlinkClick>
              </a:rPr>
              <a:t>infrastructure</a:t>
            </a:r>
            <a:r>
              <a:rPr lang="en-US" sz="2400" dirty="0">
                <a:solidFill>
                  <a:srgbClr val="FF0000"/>
                </a:solidFill>
              </a:rPr>
              <a:t> services </a:t>
            </a:r>
            <a:r>
              <a:rPr lang="en-US" sz="2400" dirty="0"/>
              <a:t>are </a:t>
            </a:r>
            <a:r>
              <a:rPr lang="en-US" sz="2400" dirty="0">
                <a:solidFill>
                  <a:srgbClr val="FF0000"/>
                </a:solidFill>
              </a:rPr>
              <a:t>provided to the user via a cloud, through the internet. </a:t>
            </a:r>
          </a:p>
          <a:p>
            <a:r>
              <a:rPr lang="en-US" sz="2400" dirty="0"/>
              <a:t>The user handles any applications, data, operating system(s), </a:t>
            </a:r>
            <a:r>
              <a:rPr lang="en-US" sz="2400" dirty="0">
                <a:hlinkClick r:id="rId4"/>
              </a:rPr>
              <a:t>middleware</a:t>
            </a:r>
            <a:r>
              <a:rPr lang="en-US" sz="2400" dirty="0"/>
              <a:t>, and runtimes.</a:t>
            </a:r>
          </a:p>
          <a:p>
            <a:r>
              <a:rPr lang="en-US" sz="2400" dirty="0"/>
              <a:t>The user relies on the </a:t>
            </a:r>
            <a:r>
              <a:rPr lang="en-US" sz="2400" dirty="0">
                <a:solidFill>
                  <a:srgbClr val="FF0000"/>
                </a:solidFill>
                <a:hlinkClick r:id="rId5">
                  <a:extLst>
                    <a:ext uri="{A12FA001-AC4F-418D-AE19-62706E023703}">
                      <ahyp:hlinkClr xmlns:ahyp="http://schemas.microsoft.com/office/drawing/2018/hyperlinkcolor" val="tx"/>
                    </a:ext>
                  </a:extLst>
                </a:hlinkClick>
              </a:rPr>
              <a:t>provider</a:t>
            </a:r>
            <a:r>
              <a:rPr lang="en-US" sz="2400" dirty="0">
                <a:solidFill>
                  <a:srgbClr val="FF0000"/>
                </a:solidFill>
              </a:rPr>
              <a:t> to manage the </a:t>
            </a:r>
            <a:r>
              <a:rPr lang="en-US" sz="2400" dirty="0">
                <a:solidFill>
                  <a:srgbClr val="FF0000"/>
                </a:solidFill>
                <a:hlinkClick r:id="rId6">
                  <a:extLst>
                    <a:ext uri="{A12FA001-AC4F-418D-AE19-62706E023703}">
                      <ahyp:hlinkClr xmlns:ahyp="http://schemas.microsoft.com/office/drawing/2018/hyperlinkcolor" val="tx"/>
                    </a:ext>
                  </a:extLst>
                </a:hlinkClick>
              </a:rPr>
              <a:t>virtualization</a:t>
            </a:r>
            <a:r>
              <a:rPr lang="en-US" sz="2400" dirty="0">
                <a:solidFill>
                  <a:srgbClr val="FF0000"/>
                </a:solidFill>
              </a:rPr>
              <a:t>, </a:t>
            </a:r>
            <a:r>
              <a:rPr lang="en-US" sz="2400" dirty="0">
                <a:solidFill>
                  <a:srgbClr val="FF0000"/>
                </a:solidFill>
                <a:hlinkClick r:id="rId7">
                  <a:extLst>
                    <a:ext uri="{A12FA001-AC4F-418D-AE19-62706E023703}">
                      <ahyp:hlinkClr xmlns:ahyp="http://schemas.microsoft.com/office/drawing/2018/hyperlinkcolor" val="tx"/>
                    </a:ext>
                  </a:extLst>
                </a:hlinkClick>
              </a:rPr>
              <a:t>storage</a:t>
            </a:r>
            <a:r>
              <a:rPr lang="en-US" sz="2400" dirty="0">
                <a:solidFill>
                  <a:srgbClr val="FF0000"/>
                </a:solidFill>
              </a:rPr>
              <a:t>, network, and servers </a:t>
            </a:r>
            <a:r>
              <a:rPr lang="en-US" sz="2400" dirty="0"/>
              <a:t>for them. </a:t>
            </a:r>
          </a:p>
          <a:p>
            <a:r>
              <a:rPr lang="en-US" sz="2400" dirty="0"/>
              <a:t>This way, the user doesn’t have to have an on-site datacenter and doesn’t have to worry about physically updating or maintaining these components themselves—it’s all handled by the provider.</a:t>
            </a:r>
          </a:p>
        </p:txBody>
      </p:sp>
    </p:spTree>
    <p:extLst>
      <p:ext uri="{BB962C8B-B14F-4D97-AF65-F5344CB8AC3E}">
        <p14:creationId xmlns:p14="http://schemas.microsoft.com/office/powerpoint/2010/main" val="401225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a:t>Learning Objectives</a:t>
            </a:r>
            <a:endParaRPr lang="en-US" dirty="0"/>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a:xfrm>
            <a:off x="1066800" y="2103120"/>
            <a:ext cx="10058400" cy="3849624"/>
          </a:xfrm>
        </p:spPr>
        <p:txBody>
          <a:bodyPr>
            <a:normAutofit fontScale="92500" lnSpcReduction="10000"/>
          </a:bodyPr>
          <a:lstStyle/>
          <a:p>
            <a:r>
              <a:rPr lang="en-US" sz="2400" dirty="0"/>
              <a:t>What is Cloud Computing?</a:t>
            </a:r>
          </a:p>
          <a:p>
            <a:pPr lvl="1"/>
            <a:r>
              <a:rPr lang="en-US" sz="2200" dirty="0"/>
              <a:t>Cloud Characteristics</a:t>
            </a:r>
          </a:p>
          <a:p>
            <a:pPr lvl="1"/>
            <a:r>
              <a:rPr lang="en-US" sz="2200" dirty="0"/>
              <a:t>Cloud Benefits</a:t>
            </a:r>
          </a:p>
          <a:p>
            <a:pPr lvl="1"/>
            <a:r>
              <a:rPr lang="en-US" sz="2200" dirty="0"/>
              <a:t>What is pay-as-you-go?</a:t>
            </a:r>
          </a:p>
          <a:p>
            <a:pPr lvl="1"/>
            <a:r>
              <a:rPr lang="en-US" sz="2200" dirty="0"/>
              <a:t>Economies of Scale</a:t>
            </a:r>
          </a:p>
          <a:p>
            <a:pPr lvl="1"/>
            <a:r>
              <a:rPr lang="en-US" sz="2200" dirty="0"/>
              <a:t>As-a-service models: IaaS, PaaS, SaaS</a:t>
            </a:r>
          </a:p>
          <a:p>
            <a:pPr lvl="1"/>
            <a:r>
              <a:rPr lang="en-US" sz="2200" dirty="0"/>
              <a:t>Cloud deployment models: private, public, and hybrid clouds</a:t>
            </a:r>
            <a:endParaRPr lang="en-US" sz="2000" dirty="0"/>
          </a:p>
          <a:p>
            <a:r>
              <a:rPr lang="en-US" sz="2400" dirty="0"/>
              <a:t>Cloud platform:</a:t>
            </a:r>
          </a:p>
          <a:p>
            <a:pPr lvl="1"/>
            <a:r>
              <a:rPr lang="en-US" sz="2200" dirty="0"/>
              <a:t>Microsoft Azure</a:t>
            </a:r>
          </a:p>
          <a:p>
            <a:pPr lvl="1"/>
            <a:r>
              <a:rPr lang="en-US" sz="2200" dirty="0"/>
              <a:t>Amazon Web Services (AWS)</a:t>
            </a:r>
          </a:p>
          <a:p>
            <a:pPr lvl="1"/>
            <a:r>
              <a:rPr lang="en-US" sz="2200" dirty="0"/>
              <a:t>Google Cloud Platform (GCP)</a:t>
            </a:r>
          </a:p>
          <a:p>
            <a:endParaRPr lang="en-US" sz="2400" dirty="0"/>
          </a:p>
          <a:p>
            <a:pPr lvl="1"/>
            <a:endParaRPr lang="en-US" sz="2000" dirty="0"/>
          </a:p>
          <a:p>
            <a:pPr lvl="1"/>
            <a:endParaRPr lang="en-US" sz="2000" dirty="0"/>
          </a:p>
          <a:p>
            <a:pPr lvl="1"/>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aaS vs PaaS vs SaaS">
            <a:extLst>
              <a:ext uri="{FF2B5EF4-FFF2-40B4-BE49-F238E27FC236}">
                <a16:creationId xmlns:a16="http://schemas.microsoft.com/office/drawing/2014/main" id="{C43FAD6C-19A6-43BB-AEFD-A555A885B9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3348" y="149088"/>
            <a:ext cx="10742455" cy="4102040"/>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62F231-6A55-4202-8BB0-3BA1C70537EA}"/>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4800" cap="all" spc="-100">
                <a:solidFill>
                  <a:schemeClr val="bg1"/>
                </a:solidFill>
              </a:rPr>
              <a:t>Infrastructure-as-a-Service</a:t>
            </a:r>
          </a:p>
        </p:txBody>
      </p:sp>
    </p:spTree>
    <p:extLst>
      <p:ext uri="{BB962C8B-B14F-4D97-AF65-F5344CB8AC3E}">
        <p14:creationId xmlns:p14="http://schemas.microsoft.com/office/powerpoint/2010/main" val="420233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70AC-584B-4314-A064-A09681465AE0}"/>
              </a:ext>
            </a:extLst>
          </p:cNvPr>
          <p:cNvSpPr>
            <a:spLocks noGrp="1"/>
          </p:cNvSpPr>
          <p:nvPr>
            <p:ph type="title"/>
          </p:nvPr>
        </p:nvSpPr>
        <p:spPr/>
        <p:txBody>
          <a:bodyPr/>
          <a:lstStyle/>
          <a:p>
            <a:pPr algn="ctr"/>
            <a:r>
              <a:rPr lang="en-US" dirty="0"/>
              <a:t>Things to Consider When Choosing an IaaS Provider</a:t>
            </a:r>
          </a:p>
        </p:txBody>
      </p:sp>
      <p:sp>
        <p:nvSpPr>
          <p:cNvPr id="3" name="Content Placeholder 2">
            <a:extLst>
              <a:ext uri="{FF2B5EF4-FFF2-40B4-BE49-F238E27FC236}">
                <a16:creationId xmlns:a16="http://schemas.microsoft.com/office/drawing/2014/main" id="{88FA6837-56F3-4615-B130-C799B2DADFCC}"/>
              </a:ext>
            </a:extLst>
          </p:cNvPr>
          <p:cNvSpPr>
            <a:spLocks noGrp="1"/>
          </p:cNvSpPr>
          <p:nvPr>
            <p:ph idx="1"/>
          </p:nvPr>
        </p:nvSpPr>
        <p:spPr/>
        <p:txBody>
          <a:bodyPr>
            <a:normAutofit fontScale="85000" lnSpcReduction="20000"/>
          </a:bodyPr>
          <a:lstStyle/>
          <a:p>
            <a:r>
              <a:rPr lang="en-US" sz="1900" b="1" dirty="0"/>
              <a:t>Pros:</a:t>
            </a:r>
            <a:endParaRPr lang="en-US" sz="1900" dirty="0"/>
          </a:p>
          <a:p>
            <a:r>
              <a:rPr lang="en-US" sz="1900" dirty="0">
                <a:highlight>
                  <a:srgbClr val="FFFF00"/>
                </a:highlight>
              </a:rPr>
              <a:t>Flexibility:</a:t>
            </a:r>
            <a:r>
              <a:rPr lang="en-US" sz="1900" dirty="0"/>
              <a:t> Purchase only the components you need and scale them up or down as needed.</a:t>
            </a:r>
          </a:p>
          <a:p>
            <a:r>
              <a:rPr lang="en-US" sz="1900" dirty="0">
                <a:highlight>
                  <a:srgbClr val="FFFF00"/>
                </a:highlight>
              </a:rPr>
              <a:t>Affordability</a:t>
            </a:r>
            <a:r>
              <a:rPr lang="en-US" sz="1900" dirty="0"/>
              <a:t>: Low overhead and no maintenance costs make IaaS an affordable option. Pay only for what you use and how often you use it—similar to paying a utility bill.</a:t>
            </a:r>
          </a:p>
          <a:p>
            <a:r>
              <a:rPr lang="en-US" sz="1900" dirty="0">
                <a:highlight>
                  <a:srgbClr val="FFFF00"/>
                </a:highlight>
              </a:rPr>
              <a:t>Control: </a:t>
            </a:r>
            <a:r>
              <a:rPr lang="en-US" sz="1900" dirty="0"/>
              <a:t>The user has control of their infrastructure.</a:t>
            </a:r>
          </a:p>
          <a:p>
            <a:r>
              <a:rPr lang="en-US" sz="1900" b="1" dirty="0"/>
              <a:t>Cons:</a:t>
            </a:r>
            <a:endParaRPr lang="en-US" sz="1900" dirty="0"/>
          </a:p>
          <a:p>
            <a:r>
              <a:rPr lang="en-US" sz="1900" dirty="0">
                <a:highlight>
                  <a:srgbClr val="FFFF00"/>
                </a:highlight>
                <a:hlinkClick r:id="rId2"/>
              </a:rPr>
              <a:t>Security</a:t>
            </a:r>
            <a:r>
              <a:rPr lang="en-US" sz="1900" dirty="0">
                <a:highlight>
                  <a:srgbClr val="FFFF00"/>
                </a:highlight>
              </a:rPr>
              <a:t>:</a:t>
            </a:r>
            <a:r>
              <a:rPr lang="en-US" sz="1900" dirty="0"/>
              <a:t> Does the provider have a trusted reputation and the resources to prevent and manage any security threats?</a:t>
            </a:r>
          </a:p>
          <a:p>
            <a:r>
              <a:rPr lang="en-US" sz="1900" dirty="0">
                <a:highlight>
                  <a:srgbClr val="FFFF00"/>
                </a:highlight>
              </a:rPr>
              <a:t>Multitenant systems</a:t>
            </a:r>
            <a:r>
              <a:rPr lang="en-US" sz="1900" dirty="0"/>
              <a:t>: As IaaS providers tend to allocate infrastructure resources to multiple clients as needed, the provider is required to make sure that customers are unable to access each others’ data.</a:t>
            </a:r>
            <a:br>
              <a:rPr lang="en-US" sz="1900" dirty="0"/>
            </a:br>
            <a:r>
              <a:rPr lang="en-US" sz="1900" dirty="0"/>
              <a:t>Also, having multiple customers using a provider’s infrastructure can create an imbalance known as </a:t>
            </a:r>
            <a:r>
              <a:rPr lang="en-US" sz="1900" i="1" dirty="0"/>
              <a:t>noisy neighbor</a:t>
            </a:r>
            <a:r>
              <a:rPr lang="en-US" sz="1900" dirty="0"/>
              <a:t>—where a single user’s monopoly of a specific resource can slow down performance for others—so providers need to plan resource allocation carefully. This is why it's important to understand how the provider scales with their consumer loads.</a:t>
            </a:r>
          </a:p>
          <a:p>
            <a:r>
              <a:rPr lang="en-US" sz="1900" dirty="0">
                <a:highlight>
                  <a:srgbClr val="FFFF00"/>
                </a:highlight>
              </a:rPr>
              <a:t>Service reliability</a:t>
            </a:r>
            <a:r>
              <a:rPr lang="en-US" sz="1900" dirty="0"/>
              <a:t>: Performance and speed largely depend on the provider. Any software or hardware problems on their end will impact user runtimes.</a:t>
            </a:r>
          </a:p>
          <a:p>
            <a:endParaRPr lang="en-US" dirty="0"/>
          </a:p>
        </p:txBody>
      </p:sp>
    </p:spTree>
    <p:extLst>
      <p:ext uri="{BB962C8B-B14F-4D97-AF65-F5344CB8AC3E}">
        <p14:creationId xmlns:p14="http://schemas.microsoft.com/office/powerpoint/2010/main" val="10916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DA6C-AB3E-4630-9E54-7C2E14936EF1}"/>
              </a:ext>
            </a:extLst>
          </p:cNvPr>
          <p:cNvSpPr>
            <a:spLocks noGrp="1"/>
          </p:cNvSpPr>
          <p:nvPr>
            <p:ph type="title"/>
          </p:nvPr>
        </p:nvSpPr>
        <p:spPr/>
        <p:txBody>
          <a:bodyPr/>
          <a:lstStyle/>
          <a:p>
            <a:pPr algn="ctr"/>
            <a:r>
              <a:rPr lang="en-US" dirty="0"/>
              <a:t>IaaS vs. PaaS vs. SaaS</a:t>
            </a:r>
          </a:p>
        </p:txBody>
      </p:sp>
      <p:sp>
        <p:nvSpPr>
          <p:cNvPr id="3" name="Content Placeholder 2">
            <a:extLst>
              <a:ext uri="{FF2B5EF4-FFF2-40B4-BE49-F238E27FC236}">
                <a16:creationId xmlns:a16="http://schemas.microsoft.com/office/drawing/2014/main" id="{A2FA4740-BBD9-41F0-AE5A-C3E820F80DCE}"/>
              </a:ext>
            </a:extLst>
          </p:cNvPr>
          <p:cNvSpPr>
            <a:spLocks noGrp="1"/>
          </p:cNvSpPr>
          <p:nvPr>
            <p:ph idx="1"/>
          </p:nvPr>
        </p:nvSpPr>
        <p:spPr/>
        <p:txBody>
          <a:bodyPr>
            <a:normAutofit fontScale="92500"/>
          </a:bodyPr>
          <a:lstStyle/>
          <a:p>
            <a:r>
              <a:rPr lang="en-US" sz="3600" dirty="0"/>
              <a:t>The term </a:t>
            </a:r>
            <a:r>
              <a:rPr lang="en-US" sz="3600" i="1" dirty="0">
                <a:highlight>
                  <a:srgbClr val="FFFF00"/>
                </a:highlight>
              </a:rPr>
              <a:t>as-a-Service</a:t>
            </a:r>
            <a:r>
              <a:rPr lang="en-US" sz="3600" dirty="0"/>
              <a:t> generally </a:t>
            </a:r>
            <a:r>
              <a:rPr lang="en-US" sz="3600" dirty="0">
                <a:solidFill>
                  <a:srgbClr val="FF0000"/>
                </a:solidFill>
              </a:rPr>
              <a:t>means a service that is </a:t>
            </a:r>
            <a:r>
              <a:rPr lang="en-US" sz="3600" dirty="0">
                <a:solidFill>
                  <a:srgbClr val="FF0000"/>
                </a:solidFill>
                <a:hlinkClick r:id="rId2">
                  <a:extLst>
                    <a:ext uri="{A12FA001-AC4F-418D-AE19-62706E023703}">
                      <ahyp:hlinkClr xmlns:ahyp="http://schemas.microsoft.com/office/drawing/2018/hyperlinkcolor" val="tx"/>
                    </a:ext>
                  </a:extLst>
                </a:hlinkClick>
              </a:rPr>
              <a:t>managed</a:t>
            </a:r>
            <a:r>
              <a:rPr lang="en-US" sz="3600" dirty="0">
                <a:solidFill>
                  <a:srgbClr val="FF0000"/>
                </a:solidFill>
              </a:rPr>
              <a:t> for you </a:t>
            </a:r>
            <a:r>
              <a:rPr lang="en-US" sz="3600" dirty="0"/>
              <a:t>so that you can focus on what’s more important, like your code and relationships with your customers. </a:t>
            </a:r>
          </a:p>
          <a:p>
            <a:r>
              <a:rPr lang="en-US" sz="3600" dirty="0"/>
              <a:t>In addition to </a:t>
            </a:r>
            <a:r>
              <a:rPr lang="en-US" sz="3600" dirty="0">
                <a:highlight>
                  <a:srgbClr val="FFFF00"/>
                </a:highlight>
              </a:rPr>
              <a:t>Infrastructure-as-a-Service (IaaS), </a:t>
            </a:r>
            <a:r>
              <a:rPr lang="en-US" sz="3600" dirty="0"/>
              <a:t>there are two other major as-a-Service options: </a:t>
            </a:r>
            <a:r>
              <a:rPr lang="en-US" sz="3600" dirty="0">
                <a:highlight>
                  <a:srgbClr val="FFFF00"/>
                </a:highlight>
              </a:rPr>
              <a:t>Platform-as-a-Service (PaaS)</a:t>
            </a:r>
            <a:r>
              <a:rPr lang="en-US" sz="3600" dirty="0"/>
              <a:t> and </a:t>
            </a:r>
            <a:r>
              <a:rPr lang="en-US" sz="3600" dirty="0">
                <a:highlight>
                  <a:srgbClr val="FFFF00"/>
                </a:highlight>
              </a:rPr>
              <a:t>Software-as-a-Service (SaaS). </a:t>
            </a:r>
          </a:p>
        </p:txBody>
      </p:sp>
    </p:spTree>
    <p:extLst>
      <p:ext uri="{BB962C8B-B14F-4D97-AF65-F5344CB8AC3E}">
        <p14:creationId xmlns:p14="http://schemas.microsoft.com/office/powerpoint/2010/main" val="298456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9" name="Rectangle 78">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2" name="Straight Connector 81">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4" name="Rectangle 93">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9D061369-3877-412E-82CA-D852CD2DE5A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IaaS vs PaaS vs SaaS</a:t>
            </a:r>
          </a:p>
        </p:txBody>
      </p:sp>
      <p:sp>
        <p:nvSpPr>
          <p:cNvPr id="96" name="Rectangle 95">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100" name="Picture 4" descr="Image result for image iaas">
            <a:extLst>
              <a:ext uri="{FF2B5EF4-FFF2-40B4-BE49-F238E27FC236}">
                <a16:creationId xmlns:a16="http://schemas.microsoft.com/office/drawing/2014/main" id="{E627695D-2517-49BE-A644-D49F83D2BF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132609"/>
            <a:ext cx="6202238" cy="45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36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07F5B-A904-4320-AF99-42AEB695C71F}"/>
              </a:ext>
            </a:extLst>
          </p:cNvPr>
          <p:cNvSpPr>
            <a:spLocks noGrp="1"/>
          </p:cNvSpPr>
          <p:nvPr>
            <p:ph type="title"/>
          </p:nvPr>
        </p:nvSpPr>
        <p:spPr>
          <a:xfrm>
            <a:off x="557720" y="612843"/>
            <a:ext cx="2312480" cy="1499738"/>
          </a:xfrm>
        </p:spPr>
        <p:txBody>
          <a:bodyPr anchor="b">
            <a:normAutofit/>
          </a:bodyPr>
          <a:lstStyle/>
          <a:p>
            <a:r>
              <a:rPr lang="en-US" sz="2800"/>
              <a:t>Platform-as-a-Service (PaaS)</a:t>
            </a:r>
          </a:p>
        </p:txBody>
      </p:sp>
      <p:sp>
        <p:nvSpPr>
          <p:cNvPr id="7174" name="Content Placeholder 7173">
            <a:extLst>
              <a:ext uri="{FF2B5EF4-FFF2-40B4-BE49-F238E27FC236}">
                <a16:creationId xmlns:a16="http://schemas.microsoft.com/office/drawing/2014/main" id="{E37C289E-5960-41D3-91A0-5607A83FF0EE}"/>
              </a:ext>
            </a:extLst>
          </p:cNvPr>
          <p:cNvSpPr>
            <a:spLocks noGrp="1"/>
          </p:cNvSpPr>
          <p:nvPr>
            <p:ph idx="1"/>
          </p:nvPr>
        </p:nvSpPr>
        <p:spPr>
          <a:xfrm>
            <a:off x="557720" y="2149813"/>
            <a:ext cx="2312479" cy="3854197"/>
          </a:xfrm>
        </p:spPr>
        <p:txBody>
          <a:bodyPr>
            <a:normAutofit/>
          </a:bodyPr>
          <a:lstStyle/>
          <a:p>
            <a:r>
              <a:rPr lang="en-US" dirty="0"/>
              <a:t>PaaS provides users with a platform on which applications can run, as well as all the IT infrastructure required for it to run.</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170" name="Picture 2" descr="Image result for image paas">
            <a:extLst>
              <a:ext uri="{FF2B5EF4-FFF2-40B4-BE49-F238E27FC236}">
                <a16:creationId xmlns:a16="http://schemas.microsoft.com/office/drawing/2014/main" id="{969C7A2A-7020-47BA-8820-F791796A08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163273"/>
            <a:ext cx="7237877" cy="455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2928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88A3-AAA2-4F60-851B-430919D574FA}"/>
              </a:ext>
            </a:extLst>
          </p:cNvPr>
          <p:cNvSpPr>
            <a:spLocks noGrp="1"/>
          </p:cNvSpPr>
          <p:nvPr>
            <p:ph type="title"/>
          </p:nvPr>
        </p:nvSpPr>
        <p:spPr/>
        <p:txBody>
          <a:bodyPr/>
          <a:lstStyle/>
          <a:p>
            <a:pPr algn="ctr"/>
            <a:r>
              <a:rPr lang="en-US" dirty="0"/>
              <a:t>Platform-as-a-Service (PaaS)</a:t>
            </a:r>
          </a:p>
        </p:txBody>
      </p:sp>
      <p:sp>
        <p:nvSpPr>
          <p:cNvPr id="3" name="Content Placeholder 2">
            <a:extLst>
              <a:ext uri="{FF2B5EF4-FFF2-40B4-BE49-F238E27FC236}">
                <a16:creationId xmlns:a16="http://schemas.microsoft.com/office/drawing/2014/main" id="{BAB35005-B7E0-4EB1-8154-9A48EC9D4A0D}"/>
              </a:ext>
            </a:extLst>
          </p:cNvPr>
          <p:cNvSpPr>
            <a:spLocks noGrp="1"/>
          </p:cNvSpPr>
          <p:nvPr>
            <p:ph idx="1"/>
          </p:nvPr>
        </p:nvSpPr>
        <p:spPr/>
        <p:txBody>
          <a:bodyPr>
            <a:normAutofit fontScale="92500" lnSpcReduction="20000"/>
          </a:bodyPr>
          <a:lstStyle/>
          <a:p>
            <a:r>
              <a:rPr lang="en-US" sz="2800" dirty="0">
                <a:highlight>
                  <a:srgbClr val="FFFF00"/>
                </a:highlight>
              </a:rPr>
              <a:t>Platform-as-a-service (PaaS) </a:t>
            </a:r>
            <a:r>
              <a:rPr lang="en-US" sz="2800" dirty="0"/>
              <a:t>is a form of </a:t>
            </a:r>
            <a:r>
              <a:rPr lang="en-US" sz="2800" dirty="0">
                <a:hlinkClick r:id="rId2"/>
              </a:rPr>
              <a:t>cloud computing</a:t>
            </a:r>
            <a:r>
              <a:rPr lang="en-US" sz="2800" dirty="0"/>
              <a:t> where </a:t>
            </a:r>
            <a:r>
              <a:rPr lang="en-US" sz="2800" dirty="0">
                <a:solidFill>
                  <a:srgbClr val="FF0000"/>
                </a:solidFill>
              </a:rPr>
              <a:t>hardware and an application software platform is provided by another party. </a:t>
            </a:r>
          </a:p>
          <a:p>
            <a:r>
              <a:rPr lang="en-US" sz="2800" dirty="0"/>
              <a:t>Primarily for developers and programmers, a PaaS allows the user to develop, run, and </a:t>
            </a:r>
            <a:r>
              <a:rPr lang="en-US" sz="2800" dirty="0">
                <a:hlinkClick r:id="rId3"/>
              </a:rPr>
              <a:t>manage</a:t>
            </a:r>
            <a:r>
              <a:rPr lang="en-US" sz="2800" dirty="0"/>
              <a:t> their own apps without having to build and maintain the </a:t>
            </a:r>
            <a:r>
              <a:rPr lang="en-US" sz="2800" dirty="0">
                <a:hlinkClick r:id="rId4"/>
              </a:rPr>
              <a:t>infrastructure</a:t>
            </a:r>
            <a:r>
              <a:rPr lang="en-US" sz="2800" dirty="0"/>
              <a:t> or platform usually associated with the process.</a:t>
            </a:r>
          </a:p>
          <a:p>
            <a:r>
              <a:rPr lang="en-US" sz="2800" dirty="0"/>
              <a:t>A PaaS </a:t>
            </a:r>
            <a:r>
              <a:rPr lang="en-US" sz="2800" dirty="0">
                <a:hlinkClick r:id="rId5"/>
              </a:rPr>
              <a:t>provider</a:t>
            </a:r>
            <a:r>
              <a:rPr lang="en-US" sz="2800" dirty="0"/>
              <a:t> hosts the hardware and software on its own infrastructure and delivers this platform to the user as an integrated solution, solution stack, or service through an internet connection.</a:t>
            </a:r>
          </a:p>
          <a:p>
            <a:endParaRPr lang="en-US" dirty="0"/>
          </a:p>
        </p:txBody>
      </p:sp>
    </p:spTree>
    <p:extLst>
      <p:ext uri="{BB962C8B-B14F-4D97-AF65-F5344CB8AC3E}">
        <p14:creationId xmlns:p14="http://schemas.microsoft.com/office/powerpoint/2010/main" val="1506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62F231-6A55-4202-8BB0-3BA1C70537EA}"/>
              </a:ext>
            </a:extLst>
          </p:cNvPr>
          <p:cNvSpPr>
            <a:spLocks noGrp="1"/>
          </p:cNvSpPr>
          <p:nvPr>
            <p:ph type="title"/>
          </p:nvPr>
        </p:nvSpPr>
        <p:spPr>
          <a:xfrm>
            <a:off x="911695" y="4689957"/>
            <a:ext cx="10366743" cy="1054907"/>
          </a:xfrm>
        </p:spPr>
        <p:txBody>
          <a:bodyPr vert="horz" lIns="91440" tIns="45720" rIns="91440" bIns="45720" rtlCol="0" anchor="ctr">
            <a:normAutofit/>
          </a:bodyPr>
          <a:lstStyle/>
          <a:p>
            <a:pPr algn="ctr">
              <a:lnSpc>
                <a:spcPct val="83000"/>
              </a:lnSpc>
            </a:pPr>
            <a:r>
              <a:rPr lang="en-US" sz="4800" cap="all" spc="-100" dirty="0">
                <a:solidFill>
                  <a:schemeClr val="bg1"/>
                </a:solidFill>
              </a:rPr>
              <a:t>platform-as-a-Service</a:t>
            </a:r>
          </a:p>
        </p:txBody>
      </p:sp>
      <p:pic>
        <p:nvPicPr>
          <p:cNvPr id="18" name="Picture 2" descr="IaaS vs PaaS vs SaaS">
            <a:extLst>
              <a:ext uri="{FF2B5EF4-FFF2-40B4-BE49-F238E27FC236}">
                <a16:creationId xmlns:a16="http://schemas.microsoft.com/office/drawing/2014/main" id="{161DD97E-1083-4032-8EE5-415C4A42BD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159" y="1"/>
            <a:ext cx="11397985" cy="408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DB36-6338-4BA5-A112-D6CE59EA4D93}"/>
              </a:ext>
            </a:extLst>
          </p:cNvPr>
          <p:cNvSpPr>
            <a:spLocks noGrp="1"/>
          </p:cNvSpPr>
          <p:nvPr>
            <p:ph type="title"/>
          </p:nvPr>
        </p:nvSpPr>
        <p:spPr/>
        <p:txBody>
          <a:bodyPr/>
          <a:lstStyle/>
          <a:p>
            <a:pPr algn="ctr"/>
            <a:r>
              <a:rPr lang="en-US" dirty="0"/>
              <a:t>Benefits of PaaS</a:t>
            </a:r>
          </a:p>
        </p:txBody>
      </p:sp>
      <p:sp>
        <p:nvSpPr>
          <p:cNvPr id="3" name="Content Placeholder 2">
            <a:extLst>
              <a:ext uri="{FF2B5EF4-FFF2-40B4-BE49-F238E27FC236}">
                <a16:creationId xmlns:a16="http://schemas.microsoft.com/office/drawing/2014/main" id="{F6327145-5D6B-4917-9980-957DACE04690}"/>
              </a:ext>
            </a:extLst>
          </p:cNvPr>
          <p:cNvSpPr>
            <a:spLocks noGrp="1"/>
          </p:cNvSpPr>
          <p:nvPr>
            <p:ph idx="1"/>
          </p:nvPr>
        </p:nvSpPr>
        <p:spPr/>
        <p:txBody>
          <a:bodyPr>
            <a:normAutofit fontScale="92500" lnSpcReduction="10000"/>
          </a:bodyPr>
          <a:lstStyle/>
          <a:p>
            <a:r>
              <a:rPr lang="en-US" sz="2800" dirty="0"/>
              <a:t>For developers and programmers who have ideas and write the code to make those ideas reality—but who don’t have or want the equipment and the hassle of maintaining that equipment in their own facilities—PaaS is a great option.</a:t>
            </a:r>
          </a:p>
          <a:p>
            <a:r>
              <a:rPr lang="en-US" sz="2800" dirty="0"/>
              <a:t>They can sync their code with a PaaS and run their app using the provider’s hardware and software—the maintenance and upkeep of which are handled for them. This clears the way for further development and innovation with less distraction, while also reducing the amount of infrastructural setup and coding. PaaS also allows for scalability and easy </a:t>
            </a:r>
            <a:r>
              <a:rPr lang="en-US" sz="2800" dirty="0">
                <a:hlinkClick r:id="rId2"/>
              </a:rPr>
              <a:t>migration</a:t>
            </a:r>
            <a:r>
              <a:rPr lang="en-US" sz="2800" dirty="0"/>
              <a:t> because it exists in a cloud.</a:t>
            </a:r>
          </a:p>
          <a:p>
            <a:endParaRPr lang="en-US" dirty="0"/>
          </a:p>
        </p:txBody>
      </p:sp>
    </p:spTree>
    <p:extLst>
      <p:ext uri="{BB962C8B-B14F-4D97-AF65-F5344CB8AC3E}">
        <p14:creationId xmlns:p14="http://schemas.microsoft.com/office/powerpoint/2010/main" val="126751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C77CE-B3BF-4710-AA3C-0584E8E4A552}"/>
              </a:ext>
            </a:extLst>
          </p:cNvPr>
          <p:cNvSpPr>
            <a:spLocks noGrp="1"/>
          </p:cNvSpPr>
          <p:nvPr>
            <p:ph type="title"/>
          </p:nvPr>
        </p:nvSpPr>
        <p:spPr>
          <a:xfrm>
            <a:off x="557720" y="612843"/>
            <a:ext cx="2312480" cy="1499738"/>
          </a:xfrm>
        </p:spPr>
        <p:txBody>
          <a:bodyPr anchor="b">
            <a:normAutofit/>
          </a:bodyPr>
          <a:lstStyle/>
          <a:p>
            <a:pPr algn="ctr"/>
            <a:r>
              <a:rPr lang="en-US" sz="2800" dirty="0"/>
              <a:t>Software-as-a-Service (SaaS)</a:t>
            </a:r>
          </a:p>
        </p:txBody>
      </p:sp>
      <p:sp>
        <p:nvSpPr>
          <p:cNvPr id="9222" name="Content Placeholder 9221">
            <a:extLst>
              <a:ext uri="{FF2B5EF4-FFF2-40B4-BE49-F238E27FC236}">
                <a16:creationId xmlns:a16="http://schemas.microsoft.com/office/drawing/2014/main" id="{BF047DFD-206D-4E8A-85BC-913BE3F1815A}"/>
              </a:ext>
            </a:extLst>
          </p:cNvPr>
          <p:cNvSpPr>
            <a:spLocks noGrp="1"/>
          </p:cNvSpPr>
          <p:nvPr>
            <p:ph idx="1"/>
          </p:nvPr>
        </p:nvSpPr>
        <p:spPr>
          <a:xfrm>
            <a:off x="557720" y="2149813"/>
            <a:ext cx="2312479" cy="3854197"/>
          </a:xfrm>
        </p:spPr>
        <p:txBody>
          <a:bodyPr>
            <a:normAutofit/>
          </a:bodyPr>
          <a:lstStyle/>
          <a:p>
            <a:r>
              <a:rPr lang="en-US" dirty="0"/>
              <a:t>SaaS provides users with a fully functional app, as well as the platform on which it runs and the platform’s underlying infrastructure.</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9218" name="Picture 2" descr="Image result for image saas">
            <a:extLst>
              <a:ext uri="{FF2B5EF4-FFF2-40B4-BE49-F238E27FC236}">
                <a16:creationId xmlns:a16="http://schemas.microsoft.com/office/drawing/2014/main" id="{F63312B9-410E-411E-9515-A69728BFDA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984230"/>
            <a:ext cx="7237877" cy="291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7991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0D87-D19F-4B2C-A284-2B79B7B42CEB}"/>
              </a:ext>
            </a:extLst>
          </p:cNvPr>
          <p:cNvSpPr>
            <a:spLocks noGrp="1"/>
          </p:cNvSpPr>
          <p:nvPr>
            <p:ph type="title"/>
          </p:nvPr>
        </p:nvSpPr>
        <p:spPr/>
        <p:txBody>
          <a:bodyPr/>
          <a:lstStyle/>
          <a:p>
            <a:pPr algn="ctr"/>
            <a:r>
              <a:rPr lang="en-US" dirty="0"/>
              <a:t>Software-as-a-Service (SaaS)</a:t>
            </a:r>
          </a:p>
        </p:txBody>
      </p:sp>
      <p:sp>
        <p:nvSpPr>
          <p:cNvPr id="3" name="Content Placeholder 2">
            <a:extLst>
              <a:ext uri="{FF2B5EF4-FFF2-40B4-BE49-F238E27FC236}">
                <a16:creationId xmlns:a16="http://schemas.microsoft.com/office/drawing/2014/main" id="{610D4FBB-D48B-4038-9079-38ABEEFC96C6}"/>
              </a:ext>
            </a:extLst>
          </p:cNvPr>
          <p:cNvSpPr>
            <a:spLocks noGrp="1"/>
          </p:cNvSpPr>
          <p:nvPr>
            <p:ph idx="1"/>
          </p:nvPr>
        </p:nvSpPr>
        <p:spPr/>
        <p:txBody>
          <a:bodyPr>
            <a:normAutofit fontScale="92500" lnSpcReduction="20000"/>
          </a:bodyPr>
          <a:lstStyle/>
          <a:p>
            <a:r>
              <a:rPr lang="en-US" sz="2600" dirty="0">
                <a:highlight>
                  <a:srgbClr val="FFFF00"/>
                </a:highlight>
              </a:rPr>
              <a:t>Software-as-a-service (SaaS) </a:t>
            </a:r>
            <a:r>
              <a:rPr lang="en-US" sz="2600" dirty="0"/>
              <a:t>is a form of </a:t>
            </a:r>
            <a:r>
              <a:rPr lang="en-US" sz="2600" dirty="0">
                <a:hlinkClick r:id="rId2"/>
              </a:rPr>
              <a:t>cloud computing</a:t>
            </a:r>
            <a:r>
              <a:rPr lang="en-US" sz="2600" dirty="0"/>
              <a:t> that </a:t>
            </a:r>
            <a:r>
              <a:rPr lang="en-US" sz="2600" dirty="0">
                <a:solidFill>
                  <a:srgbClr val="FF0000"/>
                </a:solidFill>
              </a:rPr>
              <a:t>delivers an application—and all its underlying IT infrastructure and platforms—to users. </a:t>
            </a:r>
          </a:p>
          <a:p>
            <a:r>
              <a:rPr lang="en-US" sz="2600" dirty="0"/>
              <a:t>It </a:t>
            </a:r>
            <a:r>
              <a:rPr lang="en-US" sz="2600" dirty="0">
                <a:highlight>
                  <a:srgbClr val="FFFF00"/>
                </a:highlight>
              </a:rPr>
              <a:t>can be an ideal solution for businesses or individuals </a:t>
            </a:r>
            <a:r>
              <a:rPr lang="en-US" sz="2600" dirty="0"/>
              <a:t>that:</a:t>
            </a:r>
          </a:p>
          <a:p>
            <a:pPr lvl="1"/>
            <a:r>
              <a:rPr lang="en-US" sz="2600" dirty="0">
                <a:solidFill>
                  <a:srgbClr val="FF0000"/>
                </a:solidFill>
              </a:rPr>
              <a:t>Do not want </a:t>
            </a:r>
            <a:r>
              <a:rPr lang="en-US" sz="2600" dirty="0"/>
              <a:t>the responsibility of </a:t>
            </a:r>
            <a:r>
              <a:rPr lang="en-US" sz="2600" dirty="0">
                <a:solidFill>
                  <a:srgbClr val="FF0000"/>
                </a:solidFill>
              </a:rPr>
              <a:t>maintaining infrastructure, platforms, and software</a:t>
            </a:r>
            <a:r>
              <a:rPr lang="en-US" sz="2600" dirty="0"/>
              <a:t>.</a:t>
            </a:r>
          </a:p>
          <a:p>
            <a:pPr lvl="1"/>
            <a:r>
              <a:rPr lang="en-US" sz="2600" dirty="0"/>
              <a:t>Have challenges that require </a:t>
            </a:r>
            <a:r>
              <a:rPr lang="en-US" sz="2600" dirty="0">
                <a:solidFill>
                  <a:srgbClr val="FF0000"/>
                </a:solidFill>
              </a:rPr>
              <a:t>minimal customization </a:t>
            </a:r>
            <a:r>
              <a:rPr lang="en-US" sz="2600" dirty="0"/>
              <a:t>to solve.</a:t>
            </a:r>
          </a:p>
          <a:p>
            <a:pPr lvl="1"/>
            <a:r>
              <a:rPr lang="en-US" sz="2600" dirty="0"/>
              <a:t>Favor </a:t>
            </a:r>
            <a:r>
              <a:rPr lang="en-US" sz="2600" dirty="0">
                <a:solidFill>
                  <a:srgbClr val="FF0000"/>
                </a:solidFill>
              </a:rPr>
              <a:t>software subscription models</a:t>
            </a:r>
            <a:r>
              <a:rPr lang="en-US" sz="2600" dirty="0"/>
              <a:t>.</a:t>
            </a:r>
          </a:p>
          <a:p>
            <a:r>
              <a:rPr lang="en-US" sz="2600" dirty="0"/>
              <a:t>SaaS reduces users’ upfront costs by eliminating the need to permanently purchase software or invest a robust on-premise </a:t>
            </a:r>
            <a:r>
              <a:rPr lang="en-US" sz="2600" dirty="0">
                <a:hlinkClick r:id="rId3"/>
              </a:rPr>
              <a:t>IT infrastructure</a:t>
            </a:r>
            <a:r>
              <a:rPr lang="en-US" sz="2600" dirty="0"/>
              <a:t>—although users should invest in fast network hardware, since service performance is determined by internet connection speeds.</a:t>
            </a:r>
          </a:p>
          <a:p>
            <a:endParaRPr lang="en-US" dirty="0"/>
          </a:p>
        </p:txBody>
      </p:sp>
    </p:spTree>
    <p:extLst>
      <p:ext uri="{BB962C8B-B14F-4D97-AF65-F5344CB8AC3E}">
        <p14:creationId xmlns:p14="http://schemas.microsoft.com/office/powerpoint/2010/main" val="60734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6166968-70A2-4C99-8885-1B5F58F3D596}"/>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400" cap="all" spc="-100">
                <a:solidFill>
                  <a:schemeClr val="bg1"/>
                </a:solidFill>
              </a:rPr>
              <a:t>What is Cloud Computing?</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F8148BC7-9E88-4F52-AA1F-C3AE39C3B4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3289" y="645106"/>
            <a:ext cx="6148799" cy="5564663"/>
          </a:xfrm>
          <a:prstGeom prst="rect">
            <a:avLst/>
          </a:prstGeom>
        </p:spPr>
      </p:pic>
    </p:spTree>
    <p:extLst>
      <p:ext uri="{BB962C8B-B14F-4D97-AF65-F5344CB8AC3E}">
        <p14:creationId xmlns:p14="http://schemas.microsoft.com/office/powerpoint/2010/main" val="119860117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62F231-6A55-4202-8BB0-3BA1C70537EA}"/>
              </a:ext>
            </a:extLst>
          </p:cNvPr>
          <p:cNvSpPr>
            <a:spLocks noGrp="1"/>
          </p:cNvSpPr>
          <p:nvPr>
            <p:ph type="title"/>
          </p:nvPr>
        </p:nvSpPr>
        <p:spPr>
          <a:xfrm>
            <a:off x="911695" y="4689957"/>
            <a:ext cx="10366743" cy="1054907"/>
          </a:xfrm>
        </p:spPr>
        <p:txBody>
          <a:bodyPr vert="horz" lIns="91440" tIns="45720" rIns="91440" bIns="45720" rtlCol="0" anchor="ctr">
            <a:normAutofit/>
          </a:bodyPr>
          <a:lstStyle/>
          <a:p>
            <a:pPr algn="ctr">
              <a:lnSpc>
                <a:spcPct val="83000"/>
              </a:lnSpc>
            </a:pPr>
            <a:r>
              <a:rPr lang="en-US" sz="4800" cap="all" spc="-100" dirty="0">
                <a:solidFill>
                  <a:schemeClr val="bg1"/>
                </a:solidFill>
              </a:rPr>
              <a:t>software-as-a-Service</a:t>
            </a:r>
          </a:p>
        </p:txBody>
      </p:sp>
      <p:pic>
        <p:nvPicPr>
          <p:cNvPr id="17" name="Picture 2" descr="SaaS architecture">
            <a:extLst>
              <a:ext uri="{FF2B5EF4-FFF2-40B4-BE49-F238E27FC236}">
                <a16:creationId xmlns:a16="http://schemas.microsoft.com/office/drawing/2014/main" id="{B368CC74-90BC-498F-97D9-1F4F1FADA7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199" y="99391"/>
            <a:ext cx="11071975" cy="39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4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48A7-9926-4699-8A56-2669C140F30D}"/>
              </a:ext>
            </a:extLst>
          </p:cNvPr>
          <p:cNvSpPr>
            <a:spLocks noGrp="1"/>
          </p:cNvSpPr>
          <p:nvPr>
            <p:ph type="title"/>
          </p:nvPr>
        </p:nvSpPr>
        <p:spPr/>
        <p:txBody>
          <a:bodyPr/>
          <a:lstStyle/>
          <a:p>
            <a:pPr algn="ctr"/>
            <a:r>
              <a:rPr lang="en-US" dirty="0"/>
              <a:t>Examples of Software-as-a-Service (SaaS)</a:t>
            </a:r>
          </a:p>
        </p:txBody>
      </p:sp>
      <p:sp>
        <p:nvSpPr>
          <p:cNvPr id="3" name="Content Placeholder 2">
            <a:extLst>
              <a:ext uri="{FF2B5EF4-FFF2-40B4-BE49-F238E27FC236}">
                <a16:creationId xmlns:a16="http://schemas.microsoft.com/office/drawing/2014/main" id="{97BC25F8-7BC2-4A8F-BB05-197495BFBD4C}"/>
              </a:ext>
            </a:extLst>
          </p:cNvPr>
          <p:cNvSpPr>
            <a:spLocks noGrp="1"/>
          </p:cNvSpPr>
          <p:nvPr>
            <p:ph idx="1"/>
          </p:nvPr>
        </p:nvSpPr>
        <p:spPr/>
        <p:txBody>
          <a:bodyPr>
            <a:normAutofit/>
          </a:bodyPr>
          <a:lstStyle/>
          <a:p>
            <a:r>
              <a:rPr lang="en-US" sz="3600" dirty="0">
                <a:highlight>
                  <a:srgbClr val="FFFF00"/>
                </a:highlight>
              </a:rPr>
              <a:t>Examples of SaaS </a:t>
            </a:r>
            <a:r>
              <a:rPr lang="en-US" sz="3600" dirty="0"/>
              <a:t>include consumer-facing services like </a:t>
            </a:r>
            <a:r>
              <a:rPr lang="en-US" sz="3600" dirty="0">
                <a:highlight>
                  <a:srgbClr val="FFFF00"/>
                </a:highlight>
              </a:rPr>
              <a:t>Google Docs </a:t>
            </a:r>
            <a:r>
              <a:rPr lang="en-US" sz="3600" dirty="0"/>
              <a:t>and </a:t>
            </a:r>
            <a:r>
              <a:rPr lang="en-US" sz="3600" dirty="0">
                <a:highlight>
                  <a:srgbClr val="FFFF00"/>
                </a:highlight>
              </a:rPr>
              <a:t>Microsoft Office 365</a:t>
            </a:r>
            <a:r>
              <a:rPr lang="en-US" sz="3600" dirty="0"/>
              <a:t>, as well as enterprise services that deliver </a:t>
            </a:r>
            <a:r>
              <a:rPr lang="en-US" sz="3600" dirty="0">
                <a:highlight>
                  <a:srgbClr val="FFFF00"/>
                </a:highlight>
              </a:rPr>
              <a:t>human resource software, content management systems, customer relationship management tools</a:t>
            </a:r>
            <a:r>
              <a:rPr lang="en-US" sz="3600" dirty="0"/>
              <a:t>, and</a:t>
            </a:r>
            <a:r>
              <a:rPr lang="en-US" sz="3600" dirty="0">
                <a:highlight>
                  <a:srgbClr val="FFFF00"/>
                </a:highlight>
              </a:rPr>
              <a:t> </a:t>
            </a:r>
            <a:r>
              <a:rPr lang="en-US" sz="3600" dirty="0">
                <a:highlight>
                  <a:srgbClr val="FFFF00"/>
                </a:highlight>
                <a:hlinkClick r:id="rId2"/>
              </a:rPr>
              <a:t>integrated development environments (IDEs)</a:t>
            </a:r>
            <a:r>
              <a:rPr lang="en-US" sz="3600" dirty="0">
                <a:highlight>
                  <a:srgbClr val="FFFF00"/>
                </a:highlight>
              </a:rPr>
              <a:t>.</a:t>
            </a:r>
          </a:p>
        </p:txBody>
      </p:sp>
    </p:spTree>
    <p:extLst>
      <p:ext uri="{BB962C8B-B14F-4D97-AF65-F5344CB8AC3E}">
        <p14:creationId xmlns:p14="http://schemas.microsoft.com/office/powerpoint/2010/main" val="89184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87D9-F9C2-441F-B0FE-25FAA27FD1FF}"/>
              </a:ext>
            </a:extLst>
          </p:cNvPr>
          <p:cNvSpPr>
            <a:spLocks noGrp="1"/>
          </p:cNvSpPr>
          <p:nvPr>
            <p:ph type="title"/>
          </p:nvPr>
        </p:nvSpPr>
        <p:spPr/>
        <p:txBody>
          <a:bodyPr/>
          <a:lstStyle/>
          <a:p>
            <a:pPr algn="ctr"/>
            <a:r>
              <a:rPr lang="en-US" dirty="0"/>
              <a:t>How does SaaS work?</a:t>
            </a:r>
          </a:p>
        </p:txBody>
      </p:sp>
      <p:sp>
        <p:nvSpPr>
          <p:cNvPr id="3" name="Content Placeholder 2">
            <a:extLst>
              <a:ext uri="{FF2B5EF4-FFF2-40B4-BE49-F238E27FC236}">
                <a16:creationId xmlns:a16="http://schemas.microsoft.com/office/drawing/2014/main" id="{C05E7FDA-7B1B-43FD-BFD1-EFD14686CB6E}"/>
              </a:ext>
            </a:extLst>
          </p:cNvPr>
          <p:cNvSpPr>
            <a:spLocks noGrp="1"/>
          </p:cNvSpPr>
          <p:nvPr>
            <p:ph idx="1"/>
          </p:nvPr>
        </p:nvSpPr>
        <p:spPr/>
        <p:txBody>
          <a:bodyPr>
            <a:normAutofit fontScale="62500" lnSpcReduction="20000"/>
          </a:bodyPr>
          <a:lstStyle/>
          <a:p>
            <a:r>
              <a:rPr lang="en-US" sz="3600" dirty="0"/>
              <a:t>Typically, a </a:t>
            </a:r>
            <a:r>
              <a:rPr lang="en-US" sz="3600" dirty="0">
                <a:hlinkClick r:id="rId2"/>
              </a:rPr>
              <a:t>cloud service provider</a:t>
            </a:r>
            <a:r>
              <a:rPr lang="en-US" sz="3600" dirty="0"/>
              <a:t> manages the software. Software updates, bug fixes, and other general app maintenance are taken care of by the provider. </a:t>
            </a:r>
          </a:p>
          <a:p>
            <a:r>
              <a:rPr lang="en-US" sz="3600" dirty="0"/>
              <a:t>Users interact with the software through a web browser or use </a:t>
            </a:r>
            <a:r>
              <a:rPr lang="en-US" sz="3600" dirty="0">
                <a:hlinkClick r:id="rId3"/>
              </a:rPr>
              <a:t>application programming interfaces (APIs)</a:t>
            </a:r>
            <a:r>
              <a:rPr lang="en-US" sz="3600" dirty="0"/>
              <a:t> like </a:t>
            </a:r>
            <a:r>
              <a:rPr lang="en-US" sz="3600" dirty="0">
                <a:hlinkClick r:id="rId4"/>
              </a:rPr>
              <a:t>REST or SOAP</a:t>
            </a:r>
            <a:r>
              <a:rPr lang="en-US" sz="3600" dirty="0"/>
              <a:t> to connect the software to other functions.</a:t>
            </a:r>
          </a:p>
          <a:p>
            <a:r>
              <a:rPr lang="en-US" sz="3600" dirty="0"/>
              <a:t>Most SaaS applications are preconfigured plug-and-play products where the SaaS provider </a:t>
            </a:r>
            <a:r>
              <a:rPr lang="en-US" sz="3600" dirty="0">
                <a:hlinkClick r:id="rId5"/>
              </a:rPr>
              <a:t>manages</a:t>
            </a:r>
            <a:r>
              <a:rPr lang="en-US" sz="3600" dirty="0"/>
              <a:t> everything behind the app, including:</a:t>
            </a:r>
          </a:p>
          <a:p>
            <a:pPr lvl="1"/>
            <a:r>
              <a:rPr lang="en-US" sz="3600" dirty="0"/>
              <a:t>Hardware components, like networking, </a:t>
            </a:r>
            <a:r>
              <a:rPr lang="en-US" sz="3600" dirty="0">
                <a:hlinkClick r:id="rId6"/>
              </a:rPr>
              <a:t>storage</a:t>
            </a:r>
            <a:r>
              <a:rPr lang="en-US" sz="3600" dirty="0"/>
              <a:t>, and datacenter servers</a:t>
            </a:r>
          </a:p>
          <a:p>
            <a:pPr lvl="1"/>
            <a:r>
              <a:rPr lang="en-US" sz="3600" dirty="0"/>
              <a:t>Platforms, like </a:t>
            </a:r>
            <a:r>
              <a:rPr lang="en-US" sz="3600" dirty="0">
                <a:hlinkClick r:id="rId7"/>
              </a:rPr>
              <a:t>virtualization</a:t>
            </a:r>
            <a:r>
              <a:rPr lang="en-US" sz="3600" dirty="0"/>
              <a:t>, the operating system, and </a:t>
            </a:r>
            <a:r>
              <a:rPr lang="en-US" sz="3600" dirty="0">
                <a:hlinkClick r:id="rId8"/>
              </a:rPr>
              <a:t>middleware</a:t>
            </a:r>
            <a:endParaRPr lang="en-US" sz="3600" dirty="0"/>
          </a:p>
          <a:p>
            <a:pPr lvl="1"/>
            <a:r>
              <a:rPr lang="en-US" sz="3600" dirty="0"/>
              <a:t>Software requirements, like runtimes, data, and the app itself</a:t>
            </a:r>
          </a:p>
          <a:p>
            <a:endParaRPr lang="en-US" dirty="0"/>
          </a:p>
        </p:txBody>
      </p:sp>
    </p:spTree>
    <p:extLst>
      <p:ext uri="{BB962C8B-B14F-4D97-AF65-F5344CB8AC3E}">
        <p14:creationId xmlns:p14="http://schemas.microsoft.com/office/powerpoint/2010/main" val="3112209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B02E-3E71-4FF7-B109-1513C341EC9B}"/>
              </a:ext>
            </a:extLst>
          </p:cNvPr>
          <p:cNvSpPr>
            <a:spLocks noGrp="1"/>
          </p:cNvSpPr>
          <p:nvPr>
            <p:ph type="title"/>
          </p:nvPr>
        </p:nvSpPr>
        <p:spPr/>
        <p:txBody>
          <a:bodyPr/>
          <a:lstStyle/>
          <a:p>
            <a:pPr algn="ctr"/>
            <a:r>
              <a:rPr lang="en-US" dirty="0"/>
              <a:t>The Software-as-a-Service (SaaS) Model</a:t>
            </a:r>
          </a:p>
        </p:txBody>
      </p:sp>
      <p:sp>
        <p:nvSpPr>
          <p:cNvPr id="3" name="Content Placeholder 2">
            <a:extLst>
              <a:ext uri="{FF2B5EF4-FFF2-40B4-BE49-F238E27FC236}">
                <a16:creationId xmlns:a16="http://schemas.microsoft.com/office/drawing/2014/main" id="{28759E4F-EC43-4590-AB53-26BB7F78E036}"/>
              </a:ext>
            </a:extLst>
          </p:cNvPr>
          <p:cNvSpPr>
            <a:spLocks noGrp="1"/>
          </p:cNvSpPr>
          <p:nvPr>
            <p:ph idx="1"/>
          </p:nvPr>
        </p:nvSpPr>
        <p:spPr/>
        <p:txBody>
          <a:bodyPr>
            <a:noAutofit/>
          </a:bodyPr>
          <a:lstStyle/>
          <a:p>
            <a:r>
              <a:rPr lang="en-US" sz="3200" dirty="0"/>
              <a:t>SaaS offerings largely rely on </a:t>
            </a:r>
            <a:r>
              <a:rPr lang="en-US" sz="3200" dirty="0">
                <a:hlinkClick r:id="rId2"/>
              </a:rPr>
              <a:t>subscription models</a:t>
            </a:r>
            <a:r>
              <a:rPr lang="en-US" sz="3200" dirty="0"/>
              <a:t>. </a:t>
            </a:r>
          </a:p>
          <a:p>
            <a:r>
              <a:rPr lang="en-US" sz="3200" dirty="0"/>
              <a:t>This software delivery model ties each account to a subscription that grants SaaS access for a period of time—usually on an annual or monthly basis. </a:t>
            </a:r>
          </a:p>
          <a:p>
            <a:r>
              <a:rPr lang="en-US" sz="3200" dirty="0"/>
              <a:t>That subscription fee generally grants access to product documentation and limited tech support, but some SaaS providers charge additional support fees to make custom code changes at the source code level.</a:t>
            </a:r>
          </a:p>
        </p:txBody>
      </p:sp>
    </p:spTree>
    <p:extLst>
      <p:ext uri="{BB962C8B-B14F-4D97-AF65-F5344CB8AC3E}">
        <p14:creationId xmlns:p14="http://schemas.microsoft.com/office/powerpoint/2010/main" val="349105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E200-387B-494D-8AD3-25E839FBDA23}"/>
              </a:ext>
            </a:extLst>
          </p:cNvPr>
          <p:cNvSpPr>
            <a:spLocks noGrp="1"/>
          </p:cNvSpPr>
          <p:nvPr>
            <p:ph type="title"/>
          </p:nvPr>
        </p:nvSpPr>
        <p:spPr/>
        <p:txBody>
          <a:bodyPr/>
          <a:lstStyle/>
          <a:p>
            <a:pPr algn="ctr"/>
            <a:r>
              <a:rPr lang="en-US" dirty="0"/>
              <a:t>Examples </a:t>
            </a:r>
            <a:r>
              <a:rPr lang="en-US" dirty="0">
                <a:highlight>
                  <a:srgbClr val="FFFF00"/>
                </a:highlight>
              </a:rPr>
              <a:t>Enterprise Software-as-a-Service (SaaS)</a:t>
            </a:r>
          </a:p>
        </p:txBody>
      </p:sp>
      <p:sp>
        <p:nvSpPr>
          <p:cNvPr id="3" name="Content Placeholder 2">
            <a:extLst>
              <a:ext uri="{FF2B5EF4-FFF2-40B4-BE49-F238E27FC236}">
                <a16:creationId xmlns:a16="http://schemas.microsoft.com/office/drawing/2014/main" id="{B32F691A-6590-40E2-AD95-127BEBD77F7E}"/>
              </a:ext>
            </a:extLst>
          </p:cNvPr>
          <p:cNvSpPr>
            <a:spLocks noGrp="1"/>
          </p:cNvSpPr>
          <p:nvPr>
            <p:ph idx="1"/>
          </p:nvPr>
        </p:nvSpPr>
        <p:spPr/>
        <p:txBody>
          <a:bodyPr/>
          <a:lstStyle/>
          <a:p>
            <a:r>
              <a:rPr lang="en-US" sz="3600" dirty="0">
                <a:hlinkClick r:id="rId2"/>
              </a:rPr>
              <a:t>Paychex's</a:t>
            </a:r>
            <a:r>
              <a:rPr lang="en-US" sz="3600" dirty="0"/>
              <a:t> human resource software</a:t>
            </a:r>
          </a:p>
          <a:p>
            <a:r>
              <a:rPr lang="en-US" sz="3600" dirty="0">
                <a:hlinkClick r:id="rId3"/>
              </a:rPr>
              <a:t>CA Technology's</a:t>
            </a:r>
            <a:r>
              <a:rPr lang="en-US" sz="3600" dirty="0"/>
              <a:t> enterprise software</a:t>
            </a:r>
          </a:p>
          <a:p>
            <a:r>
              <a:rPr lang="en-US" sz="3600" dirty="0">
                <a:hlinkClick r:id="rId4"/>
              </a:rPr>
              <a:t>Atos</a:t>
            </a:r>
            <a:r>
              <a:rPr lang="en-US" sz="3600" dirty="0"/>
              <a:t> messaging SaaS solution</a:t>
            </a:r>
          </a:p>
          <a:p>
            <a:r>
              <a:rPr lang="en-US" sz="3600" dirty="0"/>
              <a:t>WordPress' content management software</a:t>
            </a:r>
          </a:p>
          <a:p>
            <a:r>
              <a:rPr lang="en-US" sz="3600" dirty="0"/>
              <a:t>Salesforce's customer relationship management software</a:t>
            </a:r>
          </a:p>
          <a:p>
            <a:endParaRPr lang="en-US" dirty="0"/>
          </a:p>
        </p:txBody>
      </p:sp>
    </p:spTree>
    <p:extLst>
      <p:ext uri="{BB962C8B-B14F-4D97-AF65-F5344CB8AC3E}">
        <p14:creationId xmlns:p14="http://schemas.microsoft.com/office/powerpoint/2010/main" val="112028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0E00-1434-4F9C-8AFB-3B9C8EE7764E}"/>
              </a:ext>
            </a:extLst>
          </p:cNvPr>
          <p:cNvSpPr>
            <a:spLocks noGrp="1"/>
          </p:cNvSpPr>
          <p:nvPr>
            <p:ph type="title"/>
          </p:nvPr>
        </p:nvSpPr>
        <p:spPr/>
        <p:txBody>
          <a:bodyPr/>
          <a:lstStyle/>
          <a:p>
            <a:pPr algn="ctr"/>
            <a:r>
              <a:rPr lang="en-US" dirty="0"/>
              <a:t>Examples </a:t>
            </a:r>
            <a:r>
              <a:rPr lang="en-US" dirty="0">
                <a:highlight>
                  <a:srgbClr val="FFFF00"/>
                </a:highlight>
              </a:rPr>
              <a:t>Consumer Software-as-a-Service  (SaaS)</a:t>
            </a:r>
          </a:p>
        </p:txBody>
      </p:sp>
      <p:sp>
        <p:nvSpPr>
          <p:cNvPr id="3" name="Content Placeholder 2">
            <a:extLst>
              <a:ext uri="{FF2B5EF4-FFF2-40B4-BE49-F238E27FC236}">
                <a16:creationId xmlns:a16="http://schemas.microsoft.com/office/drawing/2014/main" id="{6ABE31D7-773E-453D-BDA4-7634A98C30BF}"/>
              </a:ext>
            </a:extLst>
          </p:cNvPr>
          <p:cNvSpPr>
            <a:spLocks noGrp="1"/>
          </p:cNvSpPr>
          <p:nvPr>
            <p:ph idx="1"/>
          </p:nvPr>
        </p:nvSpPr>
        <p:spPr/>
        <p:txBody>
          <a:bodyPr/>
          <a:lstStyle/>
          <a:p>
            <a:r>
              <a:rPr lang="en-US" sz="2800" dirty="0">
                <a:hlinkClick r:id="rId2"/>
              </a:rPr>
              <a:t>Adobe</a:t>
            </a:r>
            <a:r>
              <a:rPr lang="en-US" sz="2800" dirty="0"/>
              <a:t> Creative Cloud</a:t>
            </a:r>
          </a:p>
          <a:p>
            <a:r>
              <a:rPr lang="en-US" sz="2800" dirty="0">
                <a:hlinkClick r:id="rId3"/>
              </a:rPr>
              <a:t>Intuit</a:t>
            </a:r>
            <a:r>
              <a:rPr lang="en-US" sz="2800" dirty="0"/>
              <a:t> TurboTax</a:t>
            </a:r>
          </a:p>
          <a:p>
            <a:r>
              <a:rPr lang="en-US" sz="2800" dirty="0"/>
              <a:t>Slack’s messaging service</a:t>
            </a:r>
          </a:p>
          <a:p>
            <a:r>
              <a:rPr lang="en-US" sz="2800" dirty="0"/>
              <a:t>Microsoft Office 365</a:t>
            </a:r>
          </a:p>
          <a:p>
            <a:r>
              <a:rPr lang="en-US" sz="2800" dirty="0"/>
              <a:t>Dropbox’s file storage service</a:t>
            </a:r>
          </a:p>
          <a:p>
            <a:r>
              <a:rPr lang="en-US" sz="2800" dirty="0"/>
              <a:t>Google's web apps</a:t>
            </a:r>
          </a:p>
          <a:p>
            <a:endParaRPr lang="en-US" dirty="0"/>
          </a:p>
        </p:txBody>
      </p:sp>
    </p:spTree>
    <p:extLst>
      <p:ext uri="{BB962C8B-B14F-4D97-AF65-F5344CB8AC3E}">
        <p14:creationId xmlns:p14="http://schemas.microsoft.com/office/powerpoint/2010/main" val="750964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Rectangle 87">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0" name="Rectangle 89">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2" name="Rectangle 91">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4" name="Group 9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5" name="Straight Connector 94">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07" name="Rectangle 106">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3CB18DA-15C2-4348-835B-AC728EF4D49C}"/>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Cloud Models</a:t>
            </a:r>
          </a:p>
        </p:txBody>
      </p:sp>
      <p:sp>
        <p:nvSpPr>
          <p:cNvPr id="109" name="Rectangle 108">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1" name="Straight Connector 110">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2" descr="Image result for image iaas">
            <a:extLst>
              <a:ext uri="{FF2B5EF4-FFF2-40B4-BE49-F238E27FC236}">
                <a16:creationId xmlns:a16="http://schemas.microsoft.com/office/drawing/2014/main" id="{41C13E29-E049-4289-AF8F-19024F5440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65416" y="178904"/>
            <a:ext cx="7144806" cy="65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9924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2D299ACD-5242-41E2-8B8A-23F4F7D2F8E8}"/>
              </a:ext>
            </a:extLst>
          </p:cNvPr>
          <p:cNvSpPr>
            <a:spLocks noGrp="1"/>
          </p:cNvSpPr>
          <p:nvPr>
            <p:ph type="title"/>
          </p:nvPr>
        </p:nvSpPr>
        <p:spPr>
          <a:xfrm>
            <a:off x="1256493" y="1559768"/>
            <a:ext cx="2972607" cy="3135379"/>
          </a:xfrm>
        </p:spPr>
        <p:txBody>
          <a:bodyPr vert="horz" lIns="91440" tIns="45720" rIns="91440" bIns="45720" rtlCol="0" anchor="ctr">
            <a:normAutofit/>
          </a:bodyPr>
          <a:lstStyle/>
          <a:p>
            <a:pPr algn="ctr">
              <a:lnSpc>
                <a:spcPct val="83000"/>
              </a:lnSpc>
            </a:pPr>
            <a:r>
              <a:rPr lang="en-US" sz="4800" cap="all" spc="-100" dirty="0">
                <a:solidFill>
                  <a:schemeClr val="bg1"/>
                </a:solidFill>
              </a:rPr>
              <a:t>Cloud Deployment Models</a:t>
            </a: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074" name="Picture 2" descr="Image result for image cloud service">
            <a:extLst>
              <a:ext uri="{FF2B5EF4-FFF2-40B4-BE49-F238E27FC236}">
                <a16:creationId xmlns:a16="http://schemas.microsoft.com/office/drawing/2014/main" id="{C4C00562-D89A-4712-B8B6-0ECEB54121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357441"/>
            <a:ext cx="6202238" cy="413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1219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445B-D290-4B9F-8F9C-B52547B7A7CA}"/>
              </a:ext>
            </a:extLst>
          </p:cNvPr>
          <p:cNvSpPr>
            <a:spLocks noGrp="1"/>
          </p:cNvSpPr>
          <p:nvPr>
            <p:ph type="title"/>
          </p:nvPr>
        </p:nvSpPr>
        <p:spPr/>
        <p:txBody>
          <a:bodyPr/>
          <a:lstStyle/>
          <a:p>
            <a:pPr algn="ctr"/>
            <a:r>
              <a:rPr lang="en-US" dirty="0"/>
              <a:t>Cloud Deployment Models</a:t>
            </a:r>
          </a:p>
        </p:txBody>
      </p:sp>
      <p:sp>
        <p:nvSpPr>
          <p:cNvPr id="3" name="Content Placeholder 2">
            <a:extLst>
              <a:ext uri="{FF2B5EF4-FFF2-40B4-BE49-F238E27FC236}">
                <a16:creationId xmlns:a16="http://schemas.microsoft.com/office/drawing/2014/main" id="{6B95ED8A-28DE-4266-9044-51E2072EF399}"/>
              </a:ext>
            </a:extLst>
          </p:cNvPr>
          <p:cNvSpPr>
            <a:spLocks noGrp="1"/>
          </p:cNvSpPr>
          <p:nvPr>
            <p:ph idx="1"/>
          </p:nvPr>
        </p:nvSpPr>
        <p:spPr/>
        <p:txBody>
          <a:bodyPr>
            <a:normAutofit fontScale="92500" lnSpcReduction="20000"/>
          </a:bodyPr>
          <a:lstStyle/>
          <a:p>
            <a:r>
              <a:rPr lang="en-US" sz="2400" dirty="0">
                <a:solidFill>
                  <a:srgbClr val="FF0000"/>
                </a:solidFill>
              </a:rPr>
              <a:t>When deciding how to host data and apps on the cloud, companies often choose between sharing a server on the cloud with other organizations, configuring a dedicated server on the cloud, or using both options</a:t>
            </a:r>
            <a:r>
              <a:rPr lang="en-US" sz="2400" dirty="0"/>
              <a:t>. </a:t>
            </a:r>
          </a:p>
          <a:p>
            <a:r>
              <a:rPr lang="en-US" sz="2400" dirty="0"/>
              <a:t>Companies must consider the type of data involved and the level of security required to keep it safe. </a:t>
            </a:r>
          </a:p>
          <a:p>
            <a:r>
              <a:rPr lang="en-US" sz="2400" dirty="0"/>
              <a:t>On a </a:t>
            </a:r>
            <a:r>
              <a:rPr lang="en-US" sz="2400" dirty="0">
                <a:highlight>
                  <a:srgbClr val="FFFF00"/>
                </a:highlight>
              </a:rPr>
              <a:t>private cloud</a:t>
            </a:r>
            <a:r>
              <a:rPr lang="en-US" sz="2400" dirty="0"/>
              <a:t>, a company has </a:t>
            </a:r>
            <a:r>
              <a:rPr lang="en-US" sz="2400" dirty="0">
                <a:solidFill>
                  <a:srgbClr val="FF0000"/>
                </a:solidFill>
              </a:rPr>
              <a:t>its own servers in the cloud </a:t>
            </a:r>
            <a:r>
              <a:rPr lang="en-US" sz="2400" dirty="0"/>
              <a:t>to host its apps and data. </a:t>
            </a:r>
          </a:p>
          <a:p>
            <a:r>
              <a:rPr lang="en-US" sz="2400" dirty="0"/>
              <a:t>On a </a:t>
            </a:r>
            <a:r>
              <a:rPr lang="en-US" sz="2400" dirty="0">
                <a:highlight>
                  <a:srgbClr val="FFFF00"/>
                </a:highlight>
              </a:rPr>
              <a:t>public cloud</a:t>
            </a:r>
            <a:r>
              <a:rPr lang="en-US" sz="2400" dirty="0"/>
              <a:t>, </a:t>
            </a:r>
            <a:r>
              <a:rPr lang="en-US" sz="2400" dirty="0">
                <a:solidFill>
                  <a:srgbClr val="FF0000"/>
                </a:solidFill>
              </a:rPr>
              <a:t>several companies store data or apps on the same physical server on the cloud. </a:t>
            </a:r>
          </a:p>
          <a:p>
            <a:r>
              <a:rPr lang="en-US" sz="2400" dirty="0"/>
              <a:t>On a </a:t>
            </a:r>
            <a:r>
              <a:rPr lang="en-US" sz="2400" dirty="0">
                <a:highlight>
                  <a:srgbClr val="FFFF00"/>
                </a:highlight>
              </a:rPr>
              <a:t>hybrid cloud</a:t>
            </a:r>
            <a:r>
              <a:rPr lang="en-US" sz="2400" dirty="0"/>
              <a:t>, organizations may </a:t>
            </a:r>
            <a:r>
              <a:rPr lang="en-US" sz="2400" dirty="0">
                <a:solidFill>
                  <a:srgbClr val="FF0000"/>
                </a:solidFill>
              </a:rPr>
              <a:t>host confidential data on a private cloud and rely on a public cloud for information that does not require such a high degree of security</a:t>
            </a:r>
            <a:r>
              <a:rPr lang="en-US" sz="2400" dirty="0"/>
              <a:t>.</a:t>
            </a:r>
          </a:p>
          <a:p>
            <a:endParaRPr lang="en-US" dirty="0"/>
          </a:p>
        </p:txBody>
      </p:sp>
    </p:spTree>
    <p:extLst>
      <p:ext uri="{BB962C8B-B14F-4D97-AF65-F5344CB8AC3E}">
        <p14:creationId xmlns:p14="http://schemas.microsoft.com/office/powerpoint/2010/main" val="1280256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86BF3-0DC7-483C-9AD5-4C67F09C49F8}"/>
              </a:ext>
            </a:extLst>
          </p:cNvPr>
          <p:cNvSpPr>
            <a:spLocks noGrp="1"/>
          </p:cNvSpPr>
          <p:nvPr>
            <p:ph type="title"/>
          </p:nvPr>
        </p:nvSpPr>
        <p:spPr>
          <a:xfrm>
            <a:off x="557720" y="612843"/>
            <a:ext cx="2312480" cy="1499738"/>
          </a:xfrm>
        </p:spPr>
        <p:txBody>
          <a:bodyPr anchor="b">
            <a:normAutofit/>
          </a:bodyPr>
          <a:lstStyle/>
          <a:p>
            <a:pPr algn="ctr"/>
            <a:r>
              <a:rPr lang="en-US" sz="2800" dirty="0"/>
              <a:t>Private Cloud</a:t>
            </a:r>
          </a:p>
        </p:txBody>
      </p:sp>
      <p:sp>
        <p:nvSpPr>
          <p:cNvPr id="12294" name="Content Placeholder 12293">
            <a:extLst>
              <a:ext uri="{FF2B5EF4-FFF2-40B4-BE49-F238E27FC236}">
                <a16:creationId xmlns:a16="http://schemas.microsoft.com/office/drawing/2014/main" id="{F81CF303-68C6-4D7E-85C9-62B31D4A5184}"/>
              </a:ext>
            </a:extLst>
          </p:cNvPr>
          <p:cNvSpPr>
            <a:spLocks noGrp="1"/>
          </p:cNvSpPr>
          <p:nvPr>
            <p:ph idx="1"/>
          </p:nvPr>
        </p:nvSpPr>
        <p:spPr>
          <a:xfrm>
            <a:off x="557720" y="2149813"/>
            <a:ext cx="2312479" cy="3854197"/>
          </a:xfrm>
        </p:spPr>
        <p:txBody>
          <a:bodyPr>
            <a:normAutofit/>
          </a:bodyPr>
          <a:lstStyle/>
          <a:p>
            <a:r>
              <a:rPr lang="en-US" dirty="0"/>
              <a:t>Loosely defined as a cloud environment solely dedicated to the end user, usually within the user’s firewall and sometimes on premise.</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2290" name="Picture 2" descr="Image result for image private cloud">
            <a:extLst>
              <a:ext uri="{FF2B5EF4-FFF2-40B4-BE49-F238E27FC236}">
                <a16:creationId xmlns:a16="http://schemas.microsoft.com/office/drawing/2014/main" id="{F796C8E5-825C-449A-A0FE-A7E253234C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950392"/>
            <a:ext cx="7237877" cy="298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395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6810-E369-471F-AFCA-BBF68B06D165}"/>
              </a:ext>
            </a:extLst>
          </p:cNvPr>
          <p:cNvSpPr>
            <a:spLocks noGrp="1"/>
          </p:cNvSpPr>
          <p:nvPr>
            <p:ph type="title"/>
          </p:nvPr>
        </p:nvSpPr>
        <p:spPr/>
        <p:txBody>
          <a:bodyPr/>
          <a:lstStyle/>
          <a:p>
            <a:pPr algn="ctr"/>
            <a:r>
              <a:rPr lang="en-US" dirty="0"/>
              <a:t>What is Cloud Computing?</a:t>
            </a:r>
          </a:p>
        </p:txBody>
      </p:sp>
      <p:sp>
        <p:nvSpPr>
          <p:cNvPr id="3" name="Content Placeholder 2">
            <a:extLst>
              <a:ext uri="{FF2B5EF4-FFF2-40B4-BE49-F238E27FC236}">
                <a16:creationId xmlns:a16="http://schemas.microsoft.com/office/drawing/2014/main" id="{5233C8A4-9589-453B-985D-BF9BCE83F97D}"/>
              </a:ext>
            </a:extLst>
          </p:cNvPr>
          <p:cNvSpPr>
            <a:spLocks noGrp="1"/>
          </p:cNvSpPr>
          <p:nvPr>
            <p:ph idx="1"/>
          </p:nvPr>
        </p:nvSpPr>
        <p:spPr/>
        <p:txBody>
          <a:bodyPr>
            <a:normAutofit lnSpcReduction="10000"/>
          </a:bodyPr>
          <a:lstStyle/>
          <a:p>
            <a:r>
              <a:rPr lang="en-US" sz="2600" b="1" dirty="0">
                <a:highlight>
                  <a:srgbClr val="FFFF00"/>
                </a:highlight>
                <a:cs typeface="Times New Roman" pitchFamily="18" charset="0"/>
              </a:rPr>
              <a:t>Cloud computing</a:t>
            </a:r>
            <a:r>
              <a:rPr lang="en-US" sz="2600" dirty="0">
                <a:cs typeface="Times New Roman" pitchFamily="18" charset="0"/>
              </a:rPr>
              <a:t>:</a:t>
            </a:r>
            <a:r>
              <a:rPr lang="en-US" sz="2600" b="1" dirty="0">
                <a:cs typeface="Times New Roman" pitchFamily="18" charset="0"/>
              </a:rPr>
              <a:t> </a:t>
            </a:r>
            <a:r>
              <a:rPr lang="en-US" sz="2600" dirty="0">
                <a:cs typeface="Times New Roman" pitchFamily="18" charset="0"/>
              </a:rPr>
              <a:t>is set of </a:t>
            </a:r>
            <a:r>
              <a:rPr lang="en-US" sz="2600" dirty="0">
                <a:solidFill>
                  <a:srgbClr val="FF0000"/>
                </a:solidFill>
                <a:cs typeface="Times New Roman" pitchFamily="18" charset="0"/>
              </a:rPr>
              <a:t>resources and services offered through the </a:t>
            </a:r>
            <a:r>
              <a:rPr lang="en-US" sz="2600" i="1" u="sng" dirty="0">
                <a:solidFill>
                  <a:srgbClr val="FF0000"/>
                </a:solidFill>
                <a:cs typeface="Times New Roman" pitchFamily="18" charset="0"/>
              </a:rPr>
              <a:t>Internet</a:t>
            </a:r>
            <a:r>
              <a:rPr lang="en-US" sz="2600" u="sng" dirty="0">
                <a:solidFill>
                  <a:srgbClr val="FF0000"/>
                </a:solidFill>
                <a:cs typeface="Times New Roman" pitchFamily="18" charset="0"/>
              </a:rPr>
              <a:t>.</a:t>
            </a:r>
            <a:r>
              <a:rPr lang="en-US" sz="2600" dirty="0">
                <a:solidFill>
                  <a:srgbClr val="FF0000"/>
                </a:solidFill>
                <a:cs typeface="Times New Roman" pitchFamily="18" charset="0"/>
              </a:rPr>
              <a:t>  </a:t>
            </a:r>
            <a:r>
              <a:rPr lang="en-US" sz="2600" dirty="0">
                <a:cs typeface="Times New Roman" pitchFamily="18" charset="0"/>
              </a:rPr>
              <a:t>[IEEE (</a:t>
            </a:r>
            <a:r>
              <a:rPr lang="en-US" sz="2600" i="1" dirty="0">
                <a:cs typeface="Times New Roman" pitchFamily="18" charset="0"/>
              </a:rPr>
              <a:t>Institute of Electrical and Electronics Engineer</a:t>
            </a:r>
            <a:r>
              <a:rPr lang="en-US" sz="2600" dirty="0"/>
              <a:t>)]</a:t>
            </a:r>
          </a:p>
          <a:p>
            <a:r>
              <a:rPr lang="en-US" sz="2600" b="1" dirty="0"/>
              <a:t>Cloud computing</a:t>
            </a:r>
            <a:r>
              <a:rPr lang="en-US" sz="2600" dirty="0"/>
              <a:t>: is the on-demand delivery of </a:t>
            </a:r>
            <a:r>
              <a:rPr lang="en-US" sz="2600" dirty="0">
                <a:solidFill>
                  <a:srgbClr val="FF0000"/>
                </a:solidFill>
              </a:rPr>
              <a:t>compute power, database storage, applications, and other IT resources</a:t>
            </a:r>
            <a:r>
              <a:rPr lang="en-US" sz="2600" dirty="0"/>
              <a:t> through a cloud services platform via the internet with pay-as-you-go pricing. [Amazon AWS]</a:t>
            </a:r>
          </a:p>
          <a:p>
            <a:r>
              <a:rPr lang="en-US" sz="2600" b="1" dirty="0"/>
              <a:t>Cloud computing</a:t>
            </a:r>
            <a:r>
              <a:rPr lang="en-US" sz="2600" dirty="0"/>
              <a:t>:</a:t>
            </a:r>
            <a:r>
              <a:rPr lang="en-US" sz="2600" b="1" dirty="0"/>
              <a:t> </a:t>
            </a:r>
            <a:r>
              <a:rPr lang="en-US" sz="2600" dirty="0"/>
              <a:t>is the delivery of computing services—</a:t>
            </a:r>
            <a:r>
              <a:rPr lang="en-US" sz="2600" dirty="0">
                <a:solidFill>
                  <a:srgbClr val="FF0000"/>
                </a:solidFill>
              </a:rPr>
              <a:t>servers, storage, databases, networking, software, analytics, and more</a:t>
            </a:r>
            <a:r>
              <a:rPr lang="en-US" sz="2600" dirty="0"/>
              <a:t>—over the Internet (“the cloud”).  [Microsoft Azure]</a:t>
            </a:r>
            <a:endParaRPr lang="en-US" sz="26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67817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5D59-449B-419D-B442-A8ECC97C7EB8}"/>
              </a:ext>
            </a:extLst>
          </p:cNvPr>
          <p:cNvSpPr>
            <a:spLocks noGrp="1"/>
          </p:cNvSpPr>
          <p:nvPr>
            <p:ph type="title"/>
          </p:nvPr>
        </p:nvSpPr>
        <p:spPr/>
        <p:txBody>
          <a:bodyPr/>
          <a:lstStyle/>
          <a:p>
            <a:pPr algn="ctr"/>
            <a:r>
              <a:rPr lang="en-US" dirty="0"/>
              <a:t>Private Cloud</a:t>
            </a:r>
          </a:p>
        </p:txBody>
      </p:sp>
      <p:sp>
        <p:nvSpPr>
          <p:cNvPr id="3" name="Content Placeholder 2">
            <a:extLst>
              <a:ext uri="{FF2B5EF4-FFF2-40B4-BE49-F238E27FC236}">
                <a16:creationId xmlns:a16="http://schemas.microsoft.com/office/drawing/2014/main" id="{3C14BC2F-84D0-499B-81D4-1CD39BDC3B16}"/>
              </a:ext>
            </a:extLst>
          </p:cNvPr>
          <p:cNvSpPr>
            <a:spLocks noGrp="1"/>
          </p:cNvSpPr>
          <p:nvPr>
            <p:ph idx="1"/>
          </p:nvPr>
        </p:nvSpPr>
        <p:spPr/>
        <p:txBody>
          <a:bodyPr>
            <a:normAutofit lnSpcReduction="10000"/>
          </a:bodyPr>
          <a:lstStyle/>
          <a:p>
            <a:r>
              <a:rPr lang="en-US" sz="3200" dirty="0">
                <a:highlight>
                  <a:srgbClr val="FFFF00"/>
                </a:highlight>
              </a:rPr>
              <a:t>Private clouds </a:t>
            </a:r>
            <a:r>
              <a:rPr lang="en-US" sz="3200" dirty="0"/>
              <a:t>are </a:t>
            </a:r>
            <a:r>
              <a:rPr lang="en-US" sz="3200" dirty="0">
                <a:hlinkClick r:id="rId2"/>
              </a:rPr>
              <a:t>cloud environments</a:t>
            </a:r>
            <a:r>
              <a:rPr lang="en-US" sz="3200" dirty="0"/>
              <a:t> </a:t>
            </a:r>
            <a:r>
              <a:rPr lang="en-US" sz="3200" dirty="0">
                <a:solidFill>
                  <a:srgbClr val="FF0000"/>
                </a:solidFill>
              </a:rPr>
              <a:t>solely dedicated to the end user, usually within the user’s firewall</a:t>
            </a:r>
            <a:r>
              <a:rPr lang="en-US" sz="3200" dirty="0"/>
              <a:t>. Although private clouds traditionally ran on-premise, organizations are now building private clouds on rented, vendor-owned data centers located off-premise.</a:t>
            </a:r>
          </a:p>
          <a:p>
            <a:r>
              <a:rPr lang="en-US" sz="3200" dirty="0"/>
              <a:t>All clouds become </a:t>
            </a:r>
            <a:r>
              <a:rPr lang="en-US" sz="3200" dirty="0">
                <a:highlight>
                  <a:srgbClr val="FFFF00"/>
                </a:highlight>
              </a:rPr>
              <a:t>private clouds </a:t>
            </a:r>
            <a:r>
              <a:rPr lang="en-US" sz="3200" dirty="0"/>
              <a:t>when </a:t>
            </a:r>
            <a:r>
              <a:rPr lang="en-US" sz="3200" dirty="0">
                <a:solidFill>
                  <a:srgbClr val="FF0000"/>
                </a:solidFill>
              </a:rPr>
              <a:t>the underlying IT infrastructure is dedicated to a single customer with completely isolated access.</a:t>
            </a:r>
          </a:p>
          <a:p>
            <a:endParaRPr lang="en-US" dirty="0"/>
          </a:p>
        </p:txBody>
      </p:sp>
    </p:spTree>
    <p:extLst>
      <p:ext uri="{BB962C8B-B14F-4D97-AF65-F5344CB8AC3E}">
        <p14:creationId xmlns:p14="http://schemas.microsoft.com/office/powerpoint/2010/main" val="1250714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19C1-729D-4974-932C-CBAB5C868A75}"/>
              </a:ext>
            </a:extLst>
          </p:cNvPr>
          <p:cNvSpPr>
            <a:spLocks noGrp="1"/>
          </p:cNvSpPr>
          <p:nvPr>
            <p:ph type="title"/>
          </p:nvPr>
        </p:nvSpPr>
        <p:spPr/>
        <p:txBody>
          <a:bodyPr/>
          <a:lstStyle/>
          <a:p>
            <a:pPr algn="ctr"/>
            <a:r>
              <a:rPr lang="en-US" dirty="0"/>
              <a:t>How does Private Clouds work?</a:t>
            </a:r>
          </a:p>
        </p:txBody>
      </p:sp>
      <p:sp>
        <p:nvSpPr>
          <p:cNvPr id="3" name="Content Placeholder 2">
            <a:extLst>
              <a:ext uri="{FF2B5EF4-FFF2-40B4-BE49-F238E27FC236}">
                <a16:creationId xmlns:a16="http://schemas.microsoft.com/office/drawing/2014/main" id="{A9327B2C-1F38-4839-B9B0-497431A792F2}"/>
              </a:ext>
            </a:extLst>
          </p:cNvPr>
          <p:cNvSpPr>
            <a:spLocks noGrp="1"/>
          </p:cNvSpPr>
          <p:nvPr>
            <p:ph idx="1"/>
          </p:nvPr>
        </p:nvSpPr>
        <p:spPr/>
        <p:txBody>
          <a:bodyPr>
            <a:normAutofit fontScale="92500" lnSpcReduction="20000"/>
          </a:bodyPr>
          <a:lstStyle/>
          <a:p>
            <a:r>
              <a:rPr lang="en-US" sz="2400" dirty="0"/>
              <a:t>Private clouds rely on a handful of various technologies, but understanding how </a:t>
            </a:r>
            <a:r>
              <a:rPr lang="en-US" sz="2400" dirty="0">
                <a:hlinkClick r:id="rId2"/>
              </a:rPr>
              <a:t>virtualization</a:t>
            </a:r>
            <a:r>
              <a:rPr lang="en-US" sz="2400" dirty="0"/>
              <a:t> works is the key to understanding how private clouds work. A private cloud uses virtualization technology to combine resources sourced from physical hardware into shared pools. This way, the cloud doesn't have to create environments by virtualizing resources one at a time from a bunch of different physical systems. A scripted IT process can just grab all those resources from a single source—like a data supermarket.</a:t>
            </a:r>
          </a:p>
          <a:p>
            <a:r>
              <a:rPr lang="en-US" sz="2400" dirty="0"/>
              <a:t>Adding a layer of </a:t>
            </a:r>
            <a:r>
              <a:rPr lang="en-US" sz="2400" dirty="0">
                <a:hlinkClick r:id="rId3"/>
              </a:rPr>
              <a:t>management</a:t>
            </a:r>
            <a:r>
              <a:rPr lang="en-US" sz="2400" dirty="0"/>
              <a:t> software gives administrative control over the infrastructure, platforms, applications, and data that will be used in the cloud by helping cloud admins track and optimize use, oversee integration points, and retain or recover data. When the final </a:t>
            </a:r>
            <a:r>
              <a:rPr lang="en-US" sz="2400" dirty="0">
                <a:hlinkClick r:id="rId4"/>
              </a:rPr>
              <a:t>automation</a:t>
            </a:r>
            <a:r>
              <a:rPr lang="en-US" sz="2400" dirty="0"/>
              <a:t> layer is added to replace or reduce human interaction with repeatable instructions and processes, the self-service component of the cloud is complete and that bundle of technologies is now a private cloud.</a:t>
            </a:r>
          </a:p>
          <a:p>
            <a:endParaRPr lang="en-US" dirty="0"/>
          </a:p>
        </p:txBody>
      </p:sp>
    </p:spTree>
    <p:extLst>
      <p:ext uri="{BB962C8B-B14F-4D97-AF65-F5344CB8AC3E}">
        <p14:creationId xmlns:p14="http://schemas.microsoft.com/office/powerpoint/2010/main" val="2223050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E61-BE4D-4369-9EB1-4357BA27BC93}"/>
              </a:ext>
            </a:extLst>
          </p:cNvPr>
          <p:cNvSpPr>
            <a:spLocks noGrp="1"/>
          </p:cNvSpPr>
          <p:nvPr>
            <p:ph type="title"/>
          </p:nvPr>
        </p:nvSpPr>
        <p:spPr/>
        <p:txBody>
          <a:bodyPr/>
          <a:lstStyle/>
          <a:p>
            <a:pPr algn="ctr"/>
            <a:r>
              <a:rPr lang="en-US" dirty="0"/>
              <a:t>Managed Private Clouds</a:t>
            </a:r>
          </a:p>
        </p:txBody>
      </p:sp>
      <p:sp>
        <p:nvSpPr>
          <p:cNvPr id="3" name="Content Placeholder 2">
            <a:extLst>
              <a:ext uri="{FF2B5EF4-FFF2-40B4-BE49-F238E27FC236}">
                <a16:creationId xmlns:a16="http://schemas.microsoft.com/office/drawing/2014/main" id="{7F8CA023-8229-46AF-9A3B-67CBB645E0FC}"/>
              </a:ext>
            </a:extLst>
          </p:cNvPr>
          <p:cNvSpPr>
            <a:spLocks noGrp="1"/>
          </p:cNvSpPr>
          <p:nvPr>
            <p:ph idx="1"/>
          </p:nvPr>
        </p:nvSpPr>
        <p:spPr/>
        <p:txBody>
          <a:bodyPr>
            <a:normAutofit fontScale="92500" lnSpcReduction="10000"/>
          </a:bodyPr>
          <a:lstStyle/>
          <a:p>
            <a:r>
              <a:rPr lang="en-US" sz="2800" dirty="0"/>
              <a:t>With private clouds, you're completely responsible for all costs at all times. You staff, manage, and maintain all underlying infrastructure. But private clouds can also be delivered by cloud providers as part of a managed private cloud approach. </a:t>
            </a:r>
          </a:p>
          <a:p>
            <a:r>
              <a:rPr lang="en-US" sz="2800" dirty="0"/>
              <a:t>Managed private clouds let customers create and use a private cloud that's deployed, configured, and managed by a third-party vendor. It's a cloud delivery option that helps enterprises with understaffed or </a:t>
            </a:r>
            <a:r>
              <a:rPr lang="en-US" sz="2800" dirty="0" err="1"/>
              <a:t>underskilled</a:t>
            </a:r>
            <a:r>
              <a:rPr lang="en-US" sz="2800" dirty="0"/>
              <a:t> IT teams provide better private </a:t>
            </a:r>
            <a:r>
              <a:rPr lang="en-US" sz="2800" dirty="0">
                <a:hlinkClick r:id="rId2"/>
              </a:rPr>
              <a:t>cloud services</a:t>
            </a:r>
            <a:r>
              <a:rPr lang="en-US" sz="2800" dirty="0"/>
              <a:t> and infrastructure to users without the day-to-day complexities of managing a private cloud themselves.</a:t>
            </a:r>
          </a:p>
          <a:p>
            <a:endParaRPr lang="en-US" dirty="0"/>
          </a:p>
        </p:txBody>
      </p:sp>
    </p:spTree>
    <p:extLst>
      <p:ext uri="{BB962C8B-B14F-4D97-AF65-F5344CB8AC3E}">
        <p14:creationId xmlns:p14="http://schemas.microsoft.com/office/powerpoint/2010/main" val="2622689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3129-D341-4583-B696-41F420D84768}"/>
              </a:ext>
            </a:extLst>
          </p:cNvPr>
          <p:cNvSpPr>
            <a:spLocks noGrp="1"/>
          </p:cNvSpPr>
          <p:nvPr>
            <p:ph type="title"/>
          </p:nvPr>
        </p:nvSpPr>
        <p:spPr/>
        <p:txBody>
          <a:bodyPr/>
          <a:lstStyle/>
          <a:p>
            <a:pPr algn="ctr"/>
            <a:r>
              <a:rPr lang="en-US" dirty="0"/>
              <a:t>Private Cloud Benefits</a:t>
            </a:r>
          </a:p>
        </p:txBody>
      </p:sp>
      <p:sp>
        <p:nvSpPr>
          <p:cNvPr id="3" name="Content Placeholder 2">
            <a:extLst>
              <a:ext uri="{FF2B5EF4-FFF2-40B4-BE49-F238E27FC236}">
                <a16:creationId xmlns:a16="http://schemas.microsoft.com/office/drawing/2014/main" id="{32F7BA4B-5F9B-405C-B6B2-BB412E8DBA79}"/>
              </a:ext>
            </a:extLst>
          </p:cNvPr>
          <p:cNvSpPr>
            <a:spLocks noGrp="1"/>
          </p:cNvSpPr>
          <p:nvPr>
            <p:ph idx="1"/>
          </p:nvPr>
        </p:nvSpPr>
        <p:spPr/>
        <p:txBody>
          <a:bodyPr>
            <a:normAutofit lnSpcReduction="10000"/>
          </a:bodyPr>
          <a:lstStyle/>
          <a:p>
            <a:r>
              <a:rPr lang="en-US" sz="2400" dirty="0"/>
              <a:t>Private clouds </a:t>
            </a:r>
            <a:r>
              <a:rPr lang="en-US" sz="2400" dirty="0">
                <a:highlight>
                  <a:srgbClr val="FFFF00"/>
                </a:highlight>
              </a:rPr>
              <a:t>reduce instances of underused capacity</a:t>
            </a:r>
            <a:r>
              <a:rPr lang="en-US" sz="2400" dirty="0"/>
              <a:t>. They allow the enterprise to automatically configure and reconfigure resources in any way it wants, since those resources aren’t restricted by their physical installations. </a:t>
            </a:r>
          </a:p>
          <a:p>
            <a:r>
              <a:rPr lang="en-US" sz="2400" dirty="0"/>
              <a:t>Private clouds provide </a:t>
            </a:r>
            <a:r>
              <a:rPr lang="en-US" sz="2400" dirty="0">
                <a:highlight>
                  <a:srgbClr val="FFFF00"/>
                </a:highlight>
              </a:rPr>
              <a:t>additional benefits</a:t>
            </a:r>
            <a:r>
              <a:rPr lang="en-US" sz="2400" dirty="0"/>
              <a:t>, such as:</a:t>
            </a:r>
          </a:p>
          <a:p>
            <a:pPr lvl="1"/>
            <a:r>
              <a:rPr lang="en-US" sz="2400" dirty="0">
                <a:highlight>
                  <a:srgbClr val="FFFF00"/>
                </a:highlight>
              </a:rPr>
              <a:t>Increased infrastructural capacity to handle large compute and storage demands</a:t>
            </a:r>
          </a:p>
          <a:p>
            <a:pPr lvl="1"/>
            <a:r>
              <a:rPr lang="en-US" sz="2400" dirty="0">
                <a:highlight>
                  <a:srgbClr val="FFFF00"/>
                </a:highlight>
              </a:rPr>
              <a:t>On-demand services using self-service </a:t>
            </a:r>
            <a:r>
              <a:rPr lang="en-US" sz="2400" dirty="0"/>
              <a:t>user interfaces and policy-based management</a:t>
            </a:r>
          </a:p>
          <a:p>
            <a:pPr lvl="1"/>
            <a:r>
              <a:rPr lang="en-US" sz="2400" dirty="0">
                <a:highlight>
                  <a:srgbClr val="FFFF00"/>
                </a:highlight>
              </a:rPr>
              <a:t>Efficient resource allocation </a:t>
            </a:r>
            <a:r>
              <a:rPr lang="en-US" sz="2400" dirty="0"/>
              <a:t>based on user needs</a:t>
            </a:r>
          </a:p>
          <a:p>
            <a:pPr lvl="1"/>
            <a:r>
              <a:rPr lang="en-US" sz="2400" dirty="0">
                <a:highlight>
                  <a:srgbClr val="FFFF00"/>
                </a:highlight>
              </a:rPr>
              <a:t>Increased visibility </a:t>
            </a:r>
            <a:r>
              <a:rPr lang="en-US" sz="2400" dirty="0"/>
              <a:t>into resources across the infrastructure</a:t>
            </a:r>
          </a:p>
          <a:p>
            <a:endParaRPr lang="en-US" dirty="0"/>
          </a:p>
        </p:txBody>
      </p:sp>
    </p:spTree>
    <p:extLst>
      <p:ext uri="{BB962C8B-B14F-4D97-AF65-F5344CB8AC3E}">
        <p14:creationId xmlns:p14="http://schemas.microsoft.com/office/powerpoint/2010/main" val="3878298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A85A5-0601-406E-9CA9-19BC66607795}"/>
              </a:ext>
            </a:extLst>
          </p:cNvPr>
          <p:cNvSpPr>
            <a:spLocks noGrp="1"/>
          </p:cNvSpPr>
          <p:nvPr>
            <p:ph type="title"/>
          </p:nvPr>
        </p:nvSpPr>
        <p:spPr>
          <a:xfrm>
            <a:off x="557720" y="612843"/>
            <a:ext cx="2312480" cy="1499738"/>
          </a:xfrm>
        </p:spPr>
        <p:txBody>
          <a:bodyPr anchor="b">
            <a:normAutofit/>
          </a:bodyPr>
          <a:lstStyle/>
          <a:p>
            <a:r>
              <a:rPr lang="en-US" sz="2800" dirty="0"/>
              <a:t>Public Cloud</a:t>
            </a:r>
          </a:p>
        </p:txBody>
      </p:sp>
      <p:sp>
        <p:nvSpPr>
          <p:cNvPr id="14342" name="Content Placeholder 14341">
            <a:extLst>
              <a:ext uri="{FF2B5EF4-FFF2-40B4-BE49-F238E27FC236}">
                <a16:creationId xmlns:a16="http://schemas.microsoft.com/office/drawing/2014/main" id="{3CABC05E-41E8-43DF-A57D-95BC5340598C}"/>
              </a:ext>
            </a:extLst>
          </p:cNvPr>
          <p:cNvSpPr>
            <a:spLocks noGrp="1"/>
          </p:cNvSpPr>
          <p:nvPr>
            <p:ph idx="1"/>
          </p:nvPr>
        </p:nvSpPr>
        <p:spPr>
          <a:xfrm>
            <a:off x="557720" y="2149813"/>
            <a:ext cx="2312479" cy="3854197"/>
          </a:xfrm>
        </p:spPr>
        <p:txBody>
          <a:bodyPr>
            <a:normAutofit/>
          </a:bodyPr>
          <a:lstStyle/>
          <a:p>
            <a:r>
              <a:rPr lang="en-US" dirty="0"/>
              <a:t>A cloud environment created from resources not owned by the end user that can be redistributed to other tenants.</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4338" name="Picture 2" descr="Image result for image public cloud">
            <a:extLst>
              <a:ext uri="{FF2B5EF4-FFF2-40B4-BE49-F238E27FC236}">
                <a16:creationId xmlns:a16="http://schemas.microsoft.com/office/drawing/2014/main" id="{85D8D048-64E2-4B1B-9511-C09A171FB1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086989"/>
            <a:ext cx="7237877" cy="471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9647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0D7F-A911-41E0-AC3F-45D0FFBDA05A}"/>
              </a:ext>
            </a:extLst>
          </p:cNvPr>
          <p:cNvSpPr>
            <a:spLocks noGrp="1"/>
          </p:cNvSpPr>
          <p:nvPr>
            <p:ph type="title"/>
          </p:nvPr>
        </p:nvSpPr>
        <p:spPr/>
        <p:txBody>
          <a:bodyPr/>
          <a:lstStyle/>
          <a:p>
            <a:pPr algn="ctr"/>
            <a:r>
              <a:rPr lang="en-US" dirty="0"/>
              <a:t>Public Cloud</a:t>
            </a:r>
          </a:p>
        </p:txBody>
      </p:sp>
      <p:sp>
        <p:nvSpPr>
          <p:cNvPr id="3" name="Content Placeholder 2">
            <a:extLst>
              <a:ext uri="{FF2B5EF4-FFF2-40B4-BE49-F238E27FC236}">
                <a16:creationId xmlns:a16="http://schemas.microsoft.com/office/drawing/2014/main" id="{A55BE264-A7FC-4957-9C1D-77632413B67B}"/>
              </a:ext>
            </a:extLst>
          </p:cNvPr>
          <p:cNvSpPr>
            <a:spLocks noGrp="1"/>
          </p:cNvSpPr>
          <p:nvPr>
            <p:ph idx="1"/>
          </p:nvPr>
        </p:nvSpPr>
        <p:spPr/>
        <p:txBody>
          <a:bodyPr>
            <a:normAutofit fontScale="92500"/>
          </a:bodyPr>
          <a:lstStyle/>
          <a:p>
            <a:r>
              <a:rPr lang="en-US" sz="2800" dirty="0"/>
              <a:t>A </a:t>
            </a:r>
            <a:r>
              <a:rPr lang="en-US" sz="2800" dirty="0">
                <a:highlight>
                  <a:srgbClr val="FFFF00"/>
                </a:highlight>
              </a:rPr>
              <a:t>public cloud </a:t>
            </a:r>
            <a:r>
              <a:rPr lang="en-US" sz="2800" dirty="0"/>
              <a:t>is a </a:t>
            </a:r>
            <a:r>
              <a:rPr lang="en-US" sz="2800" dirty="0">
                <a:solidFill>
                  <a:srgbClr val="FF0000"/>
                </a:solidFill>
              </a:rPr>
              <a:t>pool of virtual resources—developed from hardware owned and managed by a third-party company—that is automatically provisioned and allocated among multiple clients through a self-service interface</a:t>
            </a:r>
            <a:r>
              <a:rPr lang="en-US" sz="2800" dirty="0"/>
              <a:t>. It’s a straightforward way to scale out workloads that experience unexpected demand fluctuations.</a:t>
            </a:r>
          </a:p>
          <a:p>
            <a:r>
              <a:rPr lang="en-US" sz="2800" dirty="0"/>
              <a:t>Today’s public clouds aren’t usually deployed as a standalone infrastructure solution, but rather as part of a heterogeneous mix of environments that leads to higher security and performance; lower cost; and a wider availability of infrastructure, services, and applications.</a:t>
            </a:r>
          </a:p>
          <a:p>
            <a:endParaRPr lang="en-US" dirty="0"/>
          </a:p>
        </p:txBody>
      </p:sp>
    </p:spTree>
    <p:extLst>
      <p:ext uri="{BB962C8B-B14F-4D97-AF65-F5344CB8AC3E}">
        <p14:creationId xmlns:p14="http://schemas.microsoft.com/office/powerpoint/2010/main" val="1595696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5A92-51F6-49C4-BCB4-02761066A0FF}"/>
              </a:ext>
            </a:extLst>
          </p:cNvPr>
          <p:cNvSpPr>
            <a:spLocks noGrp="1"/>
          </p:cNvSpPr>
          <p:nvPr>
            <p:ph type="title"/>
          </p:nvPr>
        </p:nvSpPr>
        <p:spPr/>
        <p:txBody>
          <a:bodyPr/>
          <a:lstStyle/>
          <a:p>
            <a:pPr algn="ctr"/>
            <a:r>
              <a:rPr lang="en-US" dirty="0"/>
              <a:t>How do Public Clouds Work?</a:t>
            </a:r>
          </a:p>
        </p:txBody>
      </p:sp>
      <p:sp>
        <p:nvSpPr>
          <p:cNvPr id="3" name="Content Placeholder 2">
            <a:extLst>
              <a:ext uri="{FF2B5EF4-FFF2-40B4-BE49-F238E27FC236}">
                <a16:creationId xmlns:a16="http://schemas.microsoft.com/office/drawing/2014/main" id="{2112F53C-5CDC-47D1-9061-0FF65D8C45D2}"/>
              </a:ext>
            </a:extLst>
          </p:cNvPr>
          <p:cNvSpPr>
            <a:spLocks noGrp="1"/>
          </p:cNvSpPr>
          <p:nvPr>
            <p:ph idx="1"/>
          </p:nvPr>
        </p:nvSpPr>
        <p:spPr/>
        <p:txBody>
          <a:bodyPr>
            <a:noAutofit/>
          </a:bodyPr>
          <a:lstStyle/>
          <a:p>
            <a:r>
              <a:rPr lang="en-US" sz="2400" dirty="0"/>
              <a:t>Public clouds are set up the same way as private clouds. Both use a handful of technologies to </a:t>
            </a:r>
            <a:r>
              <a:rPr lang="en-US" sz="2400" dirty="0">
                <a:hlinkClick r:id="rId2"/>
              </a:rPr>
              <a:t>virtualize</a:t>
            </a:r>
            <a:r>
              <a:rPr lang="en-US" sz="2400" dirty="0"/>
              <a:t> resources into shared pools, add a layer of administrative control over everything, and create </a:t>
            </a:r>
            <a:r>
              <a:rPr lang="en-US" sz="2400" dirty="0">
                <a:hlinkClick r:id="rId3"/>
              </a:rPr>
              <a:t>automated</a:t>
            </a:r>
            <a:r>
              <a:rPr lang="en-US" sz="2400" dirty="0"/>
              <a:t> self-service functions. Together, those technologies create a cloud: </a:t>
            </a:r>
          </a:p>
          <a:p>
            <a:r>
              <a:rPr lang="en-US" sz="2400" dirty="0">
                <a:hlinkClick r:id="rId4"/>
              </a:rPr>
              <a:t>private</a:t>
            </a:r>
            <a:r>
              <a:rPr lang="en-US" sz="2400" dirty="0"/>
              <a:t> if it’s sourced from systems dedicated to and managed by the people using them, </a:t>
            </a:r>
          </a:p>
          <a:p>
            <a:r>
              <a:rPr lang="en-US" sz="2400" dirty="0"/>
              <a:t>public if you provide it as a shared resource to multiple users.</a:t>
            </a:r>
          </a:p>
          <a:p>
            <a:r>
              <a:rPr lang="en-US" sz="2400" dirty="0"/>
              <a:t>And hybrid cloud is a combination of 2 or more interconnected cloud environments—public or private.</a:t>
            </a:r>
          </a:p>
        </p:txBody>
      </p:sp>
    </p:spTree>
    <p:extLst>
      <p:ext uri="{BB962C8B-B14F-4D97-AF65-F5344CB8AC3E}">
        <p14:creationId xmlns:p14="http://schemas.microsoft.com/office/powerpoint/2010/main" val="724491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EB633-0E2A-4310-A4AF-F39D268D34CE}"/>
              </a:ext>
            </a:extLst>
          </p:cNvPr>
          <p:cNvSpPr>
            <a:spLocks noGrp="1"/>
          </p:cNvSpPr>
          <p:nvPr>
            <p:ph type="title"/>
          </p:nvPr>
        </p:nvSpPr>
        <p:spPr>
          <a:xfrm>
            <a:off x="557720" y="612843"/>
            <a:ext cx="2312480" cy="1499738"/>
          </a:xfrm>
        </p:spPr>
        <p:txBody>
          <a:bodyPr anchor="b">
            <a:normAutofit/>
          </a:bodyPr>
          <a:lstStyle/>
          <a:p>
            <a:pPr algn="ctr"/>
            <a:r>
              <a:rPr lang="en-US" sz="2800" dirty="0"/>
              <a:t>Hybrid Cloud</a:t>
            </a:r>
          </a:p>
        </p:txBody>
      </p:sp>
      <p:sp>
        <p:nvSpPr>
          <p:cNvPr id="15366" name="Content Placeholder 15365">
            <a:extLst>
              <a:ext uri="{FF2B5EF4-FFF2-40B4-BE49-F238E27FC236}">
                <a16:creationId xmlns:a16="http://schemas.microsoft.com/office/drawing/2014/main" id="{48084EA9-F791-49BA-BC97-DC5693813968}"/>
              </a:ext>
            </a:extLst>
          </p:cNvPr>
          <p:cNvSpPr>
            <a:spLocks noGrp="1"/>
          </p:cNvSpPr>
          <p:nvPr>
            <p:ph idx="1"/>
          </p:nvPr>
        </p:nvSpPr>
        <p:spPr>
          <a:xfrm>
            <a:off x="557720" y="2149813"/>
            <a:ext cx="2312479" cy="3854197"/>
          </a:xfrm>
        </p:spPr>
        <p:txBody>
          <a:bodyPr>
            <a:normAutofit/>
          </a:bodyPr>
          <a:lstStyle/>
          <a:p>
            <a:r>
              <a:rPr lang="en-US" dirty="0"/>
              <a:t>Multiple cloud environments with some degree of workload portability, orchestration, and management among them.</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5362" name="Picture 2" descr="Image result for image hybrid cloud">
            <a:extLst>
              <a:ext uri="{FF2B5EF4-FFF2-40B4-BE49-F238E27FC236}">
                <a16:creationId xmlns:a16="http://schemas.microsoft.com/office/drawing/2014/main" id="{F8996AB6-78DF-42FC-81FF-6830107812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435354"/>
            <a:ext cx="7237877" cy="401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32839"/>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A155-18E1-4F50-A3C7-A274FDADE3D4}"/>
              </a:ext>
            </a:extLst>
          </p:cNvPr>
          <p:cNvSpPr>
            <a:spLocks noGrp="1"/>
          </p:cNvSpPr>
          <p:nvPr>
            <p:ph type="title"/>
          </p:nvPr>
        </p:nvSpPr>
        <p:spPr/>
        <p:txBody>
          <a:bodyPr/>
          <a:lstStyle/>
          <a:p>
            <a:pPr algn="ctr"/>
            <a:r>
              <a:rPr lang="en-US" dirty="0"/>
              <a:t>Hybrid Cloud</a:t>
            </a:r>
          </a:p>
        </p:txBody>
      </p:sp>
      <p:sp>
        <p:nvSpPr>
          <p:cNvPr id="3" name="Content Placeholder 2">
            <a:extLst>
              <a:ext uri="{FF2B5EF4-FFF2-40B4-BE49-F238E27FC236}">
                <a16:creationId xmlns:a16="http://schemas.microsoft.com/office/drawing/2014/main" id="{C3EC0FD9-D0FE-4315-BA5C-C99353EDDAF2}"/>
              </a:ext>
            </a:extLst>
          </p:cNvPr>
          <p:cNvSpPr>
            <a:spLocks noGrp="1"/>
          </p:cNvSpPr>
          <p:nvPr>
            <p:ph idx="1"/>
          </p:nvPr>
        </p:nvSpPr>
        <p:spPr/>
        <p:txBody>
          <a:bodyPr>
            <a:noAutofit/>
          </a:bodyPr>
          <a:lstStyle/>
          <a:p>
            <a:r>
              <a:rPr lang="en-US" sz="2400" dirty="0"/>
              <a:t>The earlier age of </a:t>
            </a:r>
            <a:r>
              <a:rPr lang="en-US" sz="2400" dirty="0">
                <a:hlinkClick r:id="rId2"/>
              </a:rPr>
              <a:t>cloud computing</a:t>
            </a:r>
            <a:r>
              <a:rPr lang="en-US" sz="2400" dirty="0"/>
              <a:t>, where the differences between public clouds and private clouds were easily defined by location and ownership. </a:t>
            </a:r>
          </a:p>
          <a:p>
            <a:r>
              <a:rPr lang="en-US" sz="2400" dirty="0"/>
              <a:t>But today’s cloud types are far more complex, because location and ownership are abstract considerations. For example:</a:t>
            </a:r>
          </a:p>
          <a:p>
            <a:r>
              <a:rPr lang="en-US" sz="2400" b="1" dirty="0">
                <a:hlinkClick r:id="rId3"/>
              </a:rPr>
              <a:t>Public clouds</a:t>
            </a:r>
            <a:r>
              <a:rPr lang="en-US" sz="2400" dirty="0"/>
              <a:t> traditionally ran off-premises, but public cloud providers are now running </a:t>
            </a:r>
            <a:r>
              <a:rPr lang="en-US" sz="2400" dirty="0">
                <a:hlinkClick r:id="rId4"/>
              </a:rPr>
              <a:t>cloud services</a:t>
            </a:r>
            <a:r>
              <a:rPr lang="en-US" sz="2400" dirty="0"/>
              <a:t> on their clients’ on-premise data centers.</a:t>
            </a:r>
          </a:p>
          <a:p>
            <a:r>
              <a:rPr lang="en-US" sz="2400" b="1" dirty="0">
                <a:hlinkClick r:id="rId5"/>
              </a:rPr>
              <a:t>Private clouds</a:t>
            </a:r>
            <a:r>
              <a:rPr lang="en-US" sz="2400" dirty="0"/>
              <a:t> traditionally ran on-premises, but organizations are now building private clouds on rented, vendor-owned data centers located off-premises.</a:t>
            </a:r>
          </a:p>
        </p:txBody>
      </p:sp>
    </p:spTree>
    <p:extLst>
      <p:ext uri="{BB962C8B-B14F-4D97-AF65-F5344CB8AC3E}">
        <p14:creationId xmlns:p14="http://schemas.microsoft.com/office/powerpoint/2010/main" val="117339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85D1-1728-41D1-981F-C632B31410DD}"/>
              </a:ext>
            </a:extLst>
          </p:cNvPr>
          <p:cNvSpPr>
            <a:spLocks noGrp="1"/>
          </p:cNvSpPr>
          <p:nvPr>
            <p:ph type="title"/>
          </p:nvPr>
        </p:nvSpPr>
        <p:spPr/>
        <p:txBody>
          <a:bodyPr/>
          <a:lstStyle/>
          <a:p>
            <a:pPr algn="ctr"/>
            <a:r>
              <a:rPr lang="en-US" dirty="0"/>
              <a:t>Hybrid Cloud</a:t>
            </a:r>
          </a:p>
        </p:txBody>
      </p:sp>
      <p:sp>
        <p:nvSpPr>
          <p:cNvPr id="3" name="Content Placeholder 2">
            <a:extLst>
              <a:ext uri="{FF2B5EF4-FFF2-40B4-BE49-F238E27FC236}">
                <a16:creationId xmlns:a16="http://schemas.microsoft.com/office/drawing/2014/main" id="{7331EF07-502E-4A3A-88E2-26757B59B276}"/>
              </a:ext>
            </a:extLst>
          </p:cNvPr>
          <p:cNvSpPr>
            <a:spLocks noGrp="1"/>
          </p:cNvSpPr>
          <p:nvPr>
            <p:ph idx="1"/>
          </p:nvPr>
        </p:nvSpPr>
        <p:spPr/>
        <p:txBody>
          <a:bodyPr>
            <a:normAutofit lnSpcReduction="10000"/>
          </a:bodyPr>
          <a:lstStyle/>
          <a:p>
            <a:r>
              <a:rPr lang="en-US" sz="2800" dirty="0"/>
              <a:t>This is why it can be more helpful to define hybrid cloud computing by what it does. All </a:t>
            </a:r>
            <a:r>
              <a:rPr lang="en-US" sz="2800" dirty="0">
                <a:highlight>
                  <a:srgbClr val="FFFF00"/>
                </a:highlight>
              </a:rPr>
              <a:t>hybrid clouds </a:t>
            </a:r>
            <a:r>
              <a:rPr lang="en-US" sz="2800" dirty="0"/>
              <a:t>should:</a:t>
            </a:r>
          </a:p>
          <a:p>
            <a:pPr lvl="1"/>
            <a:r>
              <a:rPr lang="en-US" sz="2800" dirty="0">
                <a:highlight>
                  <a:srgbClr val="FFFF00"/>
                </a:highlight>
              </a:rPr>
              <a:t>Connect multiple computers </a:t>
            </a:r>
            <a:r>
              <a:rPr lang="en-US" sz="2800" dirty="0"/>
              <a:t>through a network.</a:t>
            </a:r>
          </a:p>
          <a:p>
            <a:pPr lvl="1"/>
            <a:r>
              <a:rPr lang="en-US" sz="2800" dirty="0">
                <a:highlight>
                  <a:srgbClr val="FFFF00"/>
                </a:highlight>
              </a:rPr>
              <a:t>Consolidate IT resources</a:t>
            </a:r>
            <a:r>
              <a:rPr lang="en-US" sz="2800" dirty="0"/>
              <a:t>.</a:t>
            </a:r>
          </a:p>
          <a:p>
            <a:pPr lvl="1"/>
            <a:r>
              <a:rPr lang="en-US" sz="2800" dirty="0"/>
              <a:t>Scale out and </a:t>
            </a:r>
            <a:r>
              <a:rPr lang="en-US" sz="2800" dirty="0">
                <a:highlight>
                  <a:srgbClr val="FFFF00"/>
                </a:highlight>
              </a:rPr>
              <a:t>quickly provision </a:t>
            </a:r>
            <a:r>
              <a:rPr lang="en-US" sz="2800" dirty="0"/>
              <a:t>new resources.</a:t>
            </a:r>
          </a:p>
          <a:p>
            <a:pPr lvl="1"/>
            <a:r>
              <a:rPr lang="en-US" sz="2800" dirty="0"/>
              <a:t>Be able to </a:t>
            </a:r>
            <a:r>
              <a:rPr lang="en-US" sz="2800" dirty="0">
                <a:highlight>
                  <a:srgbClr val="FFFF00"/>
                </a:highlight>
              </a:rPr>
              <a:t>move workloads </a:t>
            </a:r>
            <a:r>
              <a:rPr lang="en-US" sz="2800" dirty="0"/>
              <a:t>between environments.</a:t>
            </a:r>
          </a:p>
          <a:p>
            <a:pPr lvl="1"/>
            <a:r>
              <a:rPr lang="en-US" sz="2800" dirty="0">
                <a:highlight>
                  <a:srgbClr val="FFFF00"/>
                </a:highlight>
              </a:rPr>
              <a:t>Incorporate a single, unified management tool</a:t>
            </a:r>
            <a:r>
              <a:rPr lang="en-US" sz="2800" dirty="0"/>
              <a:t>.</a:t>
            </a:r>
          </a:p>
          <a:p>
            <a:pPr lvl="1"/>
            <a:r>
              <a:rPr lang="en-US" sz="2800" dirty="0">
                <a:highlight>
                  <a:srgbClr val="FFFF00"/>
                </a:highlight>
              </a:rPr>
              <a:t>Orchestrate processes </a:t>
            </a:r>
            <a:r>
              <a:rPr lang="en-US" sz="2800" dirty="0"/>
              <a:t>with the help of </a:t>
            </a:r>
            <a:r>
              <a:rPr lang="en-US" sz="2800" dirty="0">
                <a:hlinkClick r:id="rId2"/>
              </a:rPr>
              <a:t>automation.</a:t>
            </a:r>
            <a:endParaRPr lang="en-US" sz="2800" dirty="0"/>
          </a:p>
          <a:p>
            <a:endParaRPr lang="en-US" dirty="0"/>
          </a:p>
        </p:txBody>
      </p:sp>
    </p:spTree>
    <p:extLst>
      <p:ext uri="{BB962C8B-B14F-4D97-AF65-F5344CB8AC3E}">
        <p14:creationId xmlns:p14="http://schemas.microsoft.com/office/powerpoint/2010/main" val="209460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F6D-D5AF-41D3-85CA-43B027BAB7CF}"/>
              </a:ext>
            </a:extLst>
          </p:cNvPr>
          <p:cNvSpPr>
            <a:spLocks noGrp="1"/>
          </p:cNvSpPr>
          <p:nvPr>
            <p:ph type="title"/>
          </p:nvPr>
        </p:nvSpPr>
        <p:spPr/>
        <p:txBody>
          <a:bodyPr/>
          <a:lstStyle/>
          <a:p>
            <a:pPr algn="ctr"/>
            <a:r>
              <a:rPr lang="en-US" dirty="0"/>
              <a:t>Cloud Computing Characteristics</a:t>
            </a:r>
          </a:p>
        </p:txBody>
      </p:sp>
      <p:sp>
        <p:nvSpPr>
          <p:cNvPr id="3" name="Content Placeholder 2">
            <a:extLst>
              <a:ext uri="{FF2B5EF4-FFF2-40B4-BE49-F238E27FC236}">
                <a16:creationId xmlns:a16="http://schemas.microsoft.com/office/drawing/2014/main" id="{107C817C-8816-4867-B27D-728060664AAA}"/>
              </a:ext>
            </a:extLst>
          </p:cNvPr>
          <p:cNvSpPr>
            <a:spLocks noGrp="1"/>
          </p:cNvSpPr>
          <p:nvPr>
            <p:ph idx="1"/>
          </p:nvPr>
        </p:nvSpPr>
        <p:spPr/>
        <p:txBody>
          <a:bodyPr>
            <a:normAutofit lnSpcReduction="10000"/>
          </a:bodyPr>
          <a:lstStyle/>
          <a:p>
            <a:pPr marL="171450" indent="-171450">
              <a:buFontTx/>
              <a:buChar char="•"/>
              <a:defRPr/>
            </a:pPr>
            <a:r>
              <a:rPr lang="en-US" sz="2000" b="1" i="1" dirty="0"/>
              <a:t>On-Demand self-service </a:t>
            </a:r>
            <a:r>
              <a:rPr lang="en-US" sz="2000" dirty="0"/>
              <a:t>– any </a:t>
            </a:r>
            <a:r>
              <a:rPr lang="en-US" sz="2000" dirty="0">
                <a:solidFill>
                  <a:srgbClr val="FF0000"/>
                </a:solidFill>
              </a:rPr>
              <a:t>new services and changes </a:t>
            </a:r>
            <a:r>
              <a:rPr lang="en-US" sz="2000" dirty="0"/>
              <a:t>(storage, memory, etc.) </a:t>
            </a:r>
            <a:r>
              <a:rPr lang="en-US" sz="2000" dirty="0">
                <a:solidFill>
                  <a:srgbClr val="FF0000"/>
                </a:solidFill>
              </a:rPr>
              <a:t>can be enabled without human interaction</a:t>
            </a:r>
          </a:p>
          <a:p>
            <a:pPr marL="171450" indent="-171450">
              <a:buFontTx/>
              <a:buChar char="•"/>
              <a:defRPr/>
            </a:pPr>
            <a:r>
              <a:rPr lang="en-US" sz="2000" b="1" i="1" dirty="0"/>
              <a:t>Broad Network access </a:t>
            </a:r>
            <a:r>
              <a:rPr lang="en-US" sz="2000" dirty="0"/>
              <a:t>– services are accessible from </a:t>
            </a:r>
            <a:r>
              <a:rPr lang="en-US" sz="2000" dirty="0">
                <a:solidFill>
                  <a:srgbClr val="FF0000"/>
                </a:solidFill>
              </a:rPr>
              <a:t>standard network connection </a:t>
            </a:r>
            <a:r>
              <a:rPr lang="en-US" sz="2000" dirty="0"/>
              <a:t>through thick and thin devices </a:t>
            </a:r>
          </a:p>
          <a:p>
            <a:pPr marL="171450" indent="-171450">
              <a:spcBef>
                <a:spcPct val="30000"/>
              </a:spcBef>
              <a:buFontTx/>
              <a:buChar char="•"/>
              <a:defRPr/>
            </a:pPr>
            <a:r>
              <a:rPr lang="en-US" sz="2000" b="1" i="1" dirty="0"/>
              <a:t>Resource pooling </a:t>
            </a:r>
            <a:r>
              <a:rPr lang="en-US" sz="2000" dirty="0"/>
              <a:t>– resources are pooled and </a:t>
            </a:r>
            <a:r>
              <a:rPr lang="en-US" sz="2000" dirty="0">
                <a:solidFill>
                  <a:srgbClr val="FF0000"/>
                </a:solidFill>
              </a:rPr>
              <a:t>shared among all users </a:t>
            </a:r>
            <a:r>
              <a:rPr lang="en-US" sz="2000" dirty="0"/>
              <a:t>– nothing is dedicated (The computing capabilities are pooled to serve multiple consumers using a multi-tenant model, with different physical and virtual resources dynamically assigned and reassigned according to consumer demand)</a:t>
            </a:r>
          </a:p>
          <a:p>
            <a:pPr marL="171450" indent="-171450">
              <a:spcBef>
                <a:spcPct val="30000"/>
              </a:spcBef>
              <a:buFontTx/>
              <a:buChar char="•"/>
              <a:defRPr/>
            </a:pPr>
            <a:r>
              <a:rPr lang="en-US" sz="2000" b="1" i="1" dirty="0"/>
              <a:t>Rapid elasticity </a:t>
            </a:r>
            <a:r>
              <a:rPr lang="en-US" sz="2000" dirty="0"/>
              <a:t>– resources can be </a:t>
            </a:r>
            <a:r>
              <a:rPr lang="en-US" sz="2000" dirty="0">
                <a:solidFill>
                  <a:srgbClr val="FF0000"/>
                </a:solidFill>
              </a:rPr>
              <a:t>quickly scaled up, down</a:t>
            </a:r>
            <a:r>
              <a:rPr lang="en-US" sz="2000" dirty="0"/>
              <a:t>, in or out based on demand (can be purchased in any quantity at any time.)</a:t>
            </a:r>
          </a:p>
          <a:p>
            <a:pPr marL="171450" indent="-171450">
              <a:buFontTx/>
              <a:buChar char="•"/>
              <a:defRPr/>
            </a:pPr>
            <a:r>
              <a:rPr lang="en-US" sz="2000" b="1" i="1" dirty="0"/>
              <a:t>Measured Service </a:t>
            </a:r>
            <a:r>
              <a:rPr lang="en-US" sz="2000" dirty="0"/>
              <a:t>– resource </a:t>
            </a:r>
            <a:r>
              <a:rPr lang="en-US" sz="2000" dirty="0">
                <a:solidFill>
                  <a:srgbClr val="FF0000"/>
                </a:solidFill>
              </a:rPr>
              <a:t>usage is measured and shown to the user </a:t>
            </a:r>
            <a:r>
              <a:rPr lang="en-US" sz="2000" dirty="0"/>
              <a:t>regularly including charge backs where applicable</a:t>
            </a:r>
          </a:p>
          <a:p>
            <a:endParaRPr lang="en-US" dirty="0"/>
          </a:p>
        </p:txBody>
      </p:sp>
    </p:spTree>
    <p:extLst>
      <p:ext uri="{BB962C8B-B14F-4D97-AF65-F5344CB8AC3E}">
        <p14:creationId xmlns:p14="http://schemas.microsoft.com/office/powerpoint/2010/main" val="3813137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CDE9-0BFA-4637-B1A0-43FFD2BBB84A}"/>
              </a:ext>
            </a:extLst>
          </p:cNvPr>
          <p:cNvSpPr>
            <a:spLocks noGrp="1"/>
          </p:cNvSpPr>
          <p:nvPr>
            <p:ph type="title"/>
          </p:nvPr>
        </p:nvSpPr>
        <p:spPr/>
        <p:txBody>
          <a:bodyPr/>
          <a:lstStyle/>
          <a:p>
            <a:pPr algn="ctr"/>
            <a:r>
              <a:rPr lang="en-US" dirty="0"/>
              <a:t>How do I build a Hybrid Cloud?</a:t>
            </a:r>
          </a:p>
        </p:txBody>
      </p:sp>
      <p:sp>
        <p:nvSpPr>
          <p:cNvPr id="3" name="Content Placeholder 2">
            <a:extLst>
              <a:ext uri="{FF2B5EF4-FFF2-40B4-BE49-F238E27FC236}">
                <a16:creationId xmlns:a16="http://schemas.microsoft.com/office/drawing/2014/main" id="{0E70996A-CBC8-441C-AEDA-33B7E5214EE5}"/>
              </a:ext>
            </a:extLst>
          </p:cNvPr>
          <p:cNvSpPr>
            <a:spLocks noGrp="1"/>
          </p:cNvSpPr>
          <p:nvPr>
            <p:ph idx="1"/>
          </p:nvPr>
        </p:nvSpPr>
        <p:spPr/>
        <p:txBody>
          <a:bodyPr/>
          <a:lstStyle/>
          <a:p>
            <a:r>
              <a:rPr lang="en-US" sz="3200" dirty="0"/>
              <a:t>There are 2 general ways of building a hybrid cloud environment: </a:t>
            </a:r>
          </a:p>
          <a:p>
            <a:r>
              <a:rPr lang="en-US" sz="3200" dirty="0"/>
              <a:t>The </a:t>
            </a:r>
            <a:r>
              <a:rPr lang="en-US" sz="3200" dirty="0">
                <a:highlight>
                  <a:srgbClr val="FFFF00"/>
                </a:highlight>
              </a:rPr>
              <a:t>traditional way </a:t>
            </a:r>
            <a:r>
              <a:rPr lang="en-US" sz="3200" dirty="0"/>
              <a:t>and the </a:t>
            </a:r>
            <a:r>
              <a:rPr lang="en-US" sz="3200" dirty="0">
                <a:highlight>
                  <a:srgbClr val="FFFF00"/>
                </a:highlight>
              </a:rPr>
              <a:t>modern way</a:t>
            </a:r>
            <a:r>
              <a:rPr lang="en-US" sz="3200" dirty="0"/>
              <a:t>.</a:t>
            </a:r>
          </a:p>
          <a:p>
            <a:endParaRPr lang="en-US" dirty="0"/>
          </a:p>
        </p:txBody>
      </p:sp>
    </p:spTree>
    <p:extLst>
      <p:ext uri="{BB962C8B-B14F-4D97-AF65-F5344CB8AC3E}">
        <p14:creationId xmlns:p14="http://schemas.microsoft.com/office/powerpoint/2010/main" val="4137146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69BA-2224-468A-A758-6240170AB4B6}"/>
              </a:ext>
            </a:extLst>
          </p:cNvPr>
          <p:cNvSpPr>
            <a:spLocks noGrp="1"/>
          </p:cNvSpPr>
          <p:nvPr>
            <p:ph type="title"/>
          </p:nvPr>
        </p:nvSpPr>
        <p:spPr/>
        <p:txBody>
          <a:bodyPr/>
          <a:lstStyle/>
          <a:p>
            <a:pPr algn="ctr"/>
            <a:r>
              <a:rPr lang="en-US" dirty="0"/>
              <a:t>Traditional Hybrid Cloud Architecture</a:t>
            </a:r>
          </a:p>
        </p:txBody>
      </p:sp>
      <p:sp>
        <p:nvSpPr>
          <p:cNvPr id="3" name="Content Placeholder 2">
            <a:extLst>
              <a:ext uri="{FF2B5EF4-FFF2-40B4-BE49-F238E27FC236}">
                <a16:creationId xmlns:a16="http://schemas.microsoft.com/office/drawing/2014/main" id="{462BA908-4CD5-4CE1-AA32-892CF61500DE}"/>
              </a:ext>
            </a:extLst>
          </p:cNvPr>
          <p:cNvSpPr>
            <a:spLocks noGrp="1"/>
          </p:cNvSpPr>
          <p:nvPr>
            <p:ph idx="1"/>
          </p:nvPr>
        </p:nvSpPr>
        <p:spPr/>
        <p:txBody>
          <a:bodyPr>
            <a:normAutofit lnSpcReduction="10000"/>
          </a:bodyPr>
          <a:lstStyle/>
          <a:p>
            <a:r>
              <a:rPr lang="en-US" sz="3200" dirty="0">
                <a:highlight>
                  <a:srgbClr val="FFFF00"/>
                </a:highlight>
              </a:rPr>
              <a:t>Hybrid clouds </a:t>
            </a:r>
            <a:r>
              <a:rPr lang="en-US" sz="3200" dirty="0"/>
              <a:t>used to be </a:t>
            </a:r>
            <a:r>
              <a:rPr lang="en-US" sz="3200" dirty="0">
                <a:solidFill>
                  <a:srgbClr val="FF0000"/>
                </a:solidFill>
              </a:rPr>
              <a:t>the result of connecting a private cloud to a public cloud. </a:t>
            </a:r>
          </a:p>
          <a:p>
            <a:r>
              <a:rPr lang="en-US" sz="3200" dirty="0"/>
              <a:t>Finally, you would need to link the public cloud to the private cloud. </a:t>
            </a:r>
          </a:p>
          <a:p>
            <a:r>
              <a:rPr lang="en-US" sz="3200" dirty="0"/>
              <a:t>Moving huge amounts of resources among these environments require powerful middleware, or a preconfigured VPN that many cloud service providers give customers as part of their subscription packages.</a:t>
            </a:r>
          </a:p>
        </p:txBody>
      </p:sp>
    </p:spTree>
    <p:extLst>
      <p:ext uri="{BB962C8B-B14F-4D97-AF65-F5344CB8AC3E}">
        <p14:creationId xmlns:p14="http://schemas.microsoft.com/office/powerpoint/2010/main" val="10333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571B-C91A-4C7D-8E43-D92A77EBE53D}"/>
              </a:ext>
            </a:extLst>
          </p:cNvPr>
          <p:cNvSpPr>
            <a:spLocks noGrp="1"/>
          </p:cNvSpPr>
          <p:nvPr>
            <p:ph type="title"/>
          </p:nvPr>
        </p:nvSpPr>
        <p:spPr/>
        <p:txBody>
          <a:bodyPr/>
          <a:lstStyle/>
          <a:p>
            <a:pPr algn="ctr"/>
            <a:r>
              <a:rPr lang="en-US" dirty="0"/>
              <a:t>Modern Hybrid Cloud Architecture</a:t>
            </a:r>
          </a:p>
        </p:txBody>
      </p:sp>
      <p:sp>
        <p:nvSpPr>
          <p:cNvPr id="3" name="Content Placeholder 2">
            <a:extLst>
              <a:ext uri="{FF2B5EF4-FFF2-40B4-BE49-F238E27FC236}">
                <a16:creationId xmlns:a16="http://schemas.microsoft.com/office/drawing/2014/main" id="{A893806A-20A9-4B8D-9EA4-85266D6E3ADE}"/>
              </a:ext>
            </a:extLst>
          </p:cNvPr>
          <p:cNvSpPr>
            <a:spLocks noGrp="1"/>
          </p:cNvSpPr>
          <p:nvPr>
            <p:ph idx="1"/>
          </p:nvPr>
        </p:nvSpPr>
        <p:spPr/>
        <p:txBody>
          <a:bodyPr>
            <a:normAutofit/>
          </a:bodyPr>
          <a:lstStyle/>
          <a:p>
            <a:r>
              <a:rPr lang="en-US" sz="2000" dirty="0"/>
              <a:t>Today’s hybrid clouds no longer require huge middleware instances to move resources and workloads. </a:t>
            </a:r>
            <a:r>
              <a:rPr lang="en-US" sz="2000" dirty="0">
                <a:highlight>
                  <a:srgbClr val="FFFF00"/>
                </a:highlight>
              </a:rPr>
              <a:t>Modern IT teams build hybrid clouds </a:t>
            </a:r>
            <a:r>
              <a:rPr lang="en-US" sz="2000" dirty="0"/>
              <a:t>by </a:t>
            </a:r>
            <a:r>
              <a:rPr lang="en-US" sz="2000" dirty="0">
                <a:solidFill>
                  <a:srgbClr val="FF0000"/>
                </a:solidFill>
              </a:rPr>
              <a:t>running the same operating system in every IT environment; developing and deploying apps as collections of small, independent, and loosely coupled services; </a:t>
            </a:r>
            <a:r>
              <a:rPr lang="en-US" sz="2000" dirty="0"/>
              <a:t>and managing everything through a unified </a:t>
            </a:r>
            <a:r>
              <a:rPr lang="en-US" sz="2000" dirty="0">
                <a:hlinkClick r:id="rId2"/>
              </a:rPr>
              <a:t>platform</a:t>
            </a:r>
            <a:r>
              <a:rPr lang="en-US" sz="2000" dirty="0"/>
              <a:t>. In more practical terms, a hybrid cloud can be the result of:</a:t>
            </a:r>
          </a:p>
          <a:p>
            <a:pPr lvl="1"/>
            <a:r>
              <a:rPr lang="en-US" sz="2000" dirty="0"/>
              <a:t>Running </a:t>
            </a:r>
            <a:r>
              <a:rPr lang="en-US" sz="2000" dirty="0">
                <a:hlinkClick r:id="rId3"/>
              </a:rPr>
              <a:t>Linux®</a:t>
            </a:r>
            <a:r>
              <a:rPr lang="en-US" sz="2000" dirty="0"/>
              <a:t> everywhere</a:t>
            </a:r>
          </a:p>
          <a:p>
            <a:pPr lvl="1"/>
            <a:r>
              <a:rPr lang="en-US" sz="2000" dirty="0"/>
              <a:t>Building and deploying </a:t>
            </a:r>
            <a:r>
              <a:rPr lang="en-US" sz="2000" dirty="0">
                <a:hlinkClick r:id="rId4"/>
              </a:rPr>
              <a:t>cloud-native apps</a:t>
            </a:r>
            <a:endParaRPr lang="en-US" sz="2000" dirty="0"/>
          </a:p>
          <a:p>
            <a:pPr lvl="1"/>
            <a:r>
              <a:rPr lang="en-US" sz="2000" dirty="0"/>
              <a:t>Managing everything using an orchestration engine like </a:t>
            </a:r>
            <a:r>
              <a:rPr lang="en-US" sz="2000" dirty="0">
                <a:hlinkClick r:id="rId5"/>
              </a:rPr>
              <a:t>Kubernetes</a:t>
            </a:r>
            <a:r>
              <a:rPr lang="en-US" sz="2000" dirty="0"/>
              <a:t> </a:t>
            </a:r>
          </a:p>
          <a:p>
            <a:r>
              <a:rPr lang="en-US" sz="2000" dirty="0"/>
              <a:t>This interconnectivity allows development and operations teams to work together in a </a:t>
            </a:r>
            <a:r>
              <a:rPr lang="en-US" sz="2000" dirty="0">
                <a:hlinkClick r:id="rId6"/>
              </a:rPr>
              <a:t>DevOps model</a:t>
            </a:r>
            <a:r>
              <a:rPr lang="en-US" sz="2000" dirty="0"/>
              <a:t>: A process by which teams work collaboratively across </a:t>
            </a:r>
            <a:r>
              <a:rPr lang="en-US" sz="2000" dirty="0">
                <a:hlinkClick r:id="rId7"/>
              </a:rPr>
              <a:t>integrated environments</a:t>
            </a:r>
            <a:r>
              <a:rPr lang="en-US" sz="2000" dirty="0"/>
              <a:t> using </a:t>
            </a:r>
            <a:r>
              <a:rPr lang="en-US" sz="2000" dirty="0">
                <a:hlinkClick r:id="rId8"/>
              </a:rPr>
              <a:t>a microservice architecture</a:t>
            </a:r>
            <a:r>
              <a:rPr lang="en-US" sz="2000" dirty="0"/>
              <a:t> supported by containers.</a:t>
            </a:r>
          </a:p>
        </p:txBody>
      </p:sp>
    </p:spTree>
    <p:extLst>
      <p:ext uri="{BB962C8B-B14F-4D97-AF65-F5344CB8AC3E}">
        <p14:creationId xmlns:p14="http://schemas.microsoft.com/office/powerpoint/2010/main" val="3568091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84FB-D820-4E81-8F13-47909F2BEF3F}"/>
              </a:ext>
            </a:extLst>
          </p:cNvPr>
          <p:cNvSpPr>
            <a:spLocks noGrp="1"/>
          </p:cNvSpPr>
          <p:nvPr>
            <p:ph type="title"/>
          </p:nvPr>
        </p:nvSpPr>
        <p:spPr/>
        <p:txBody>
          <a:bodyPr/>
          <a:lstStyle/>
          <a:p>
            <a:pPr algn="ctr"/>
            <a:r>
              <a:rPr lang="en-US" dirty="0"/>
              <a:t>Are Hybrid Cloud Secure?</a:t>
            </a:r>
          </a:p>
        </p:txBody>
      </p:sp>
      <p:sp>
        <p:nvSpPr>
          <p:cNvPr id="3" name="Content Placeholder 2">
            <a:extLst>
              <a:ext uri="{FF2B5EF4-FFF2-40B4-BE49-F238E27FC236}">
                <a16:creationId xmlns:a16="http://schemas.microsoft.com/office/drawing/2014/main" id="{AA8F3B81-650F-4087-BB67-282CA163F06C}"/>
              </a:ext>
            </a:extLst>
          </p:cNvPr>
          <p:cNvSpPr>
            <a:spLocks noGrp="1"/>
          </p:cNvSpPr>
          <p:nvPr>
            <p:ph idx="1"/>
          </p:nvPr>
        </p:nvSpPr>
        <p:spPr/>
        <p:txBody>
          <a:bodyPr>
            <a:noAutofit/>
          </a:bodyPr>
          <a:lstStyle/>
          <a:p>
            <a:r>
              <a:rPr lang="en-US" sz="2400" dirty="0"/>
              <a:t>A properly designed, integrated, and managed hybrid cloud can be as </a:t>
            </a:r>
            <a:r>
              <a:rPr lang="en-US" sz="2400" dirty="0">
                <a:hlinkClick r:id="rId2"/>
              </a:rPr>
              <a:t>secure</a:t>
            </a:r>
            <a:r>
              <a:rPr lang="en-US" sz="2400" dirty="0"/>
              <a:t> as traditional on-premise IT infrastructure. </a:t>
            </a:r>
          </a:p>
          <a:p>
            <a:r>
              <a:rPr lang="en-US" sz="2400" dirty="0"/>
              <a:t>While there are some unique hybrid cloud security challenges (like data migration, increased complexity, and a larger attack surface), the presence of multiple environments can be one of the strongest defenses against security risks. </a:t>
            </a:r>
          </a:p>
          <a:p>
            <a:r>
              <a:rPr lang="en-US" sz="2400" dirty="0"/>
              <a:t>All those interconnected environments let enterprises choose where to place sensitive data based on requirements, and it lets security teams standardize redundant </a:t>
            </a:r>
            <a:r>
              <a:rPr lang="en-US" sz="2400" dirty="0">
                <a:hlinkClick r:id="rId3"/>
              </a:rPr>
              <a:t>cloud storage</a:t>
            </a:r>
            <a:r>
              <a:rPr lang="en-US" sz="2400" dirty="0"/>
              <a:t> that can augment disaster recovery efforts.</a:t>
            </a:r>
          </a:p>
        </p:txBody>
      </p:sp>
    </p:spTree>
    <p:extLst>
      <p:ext uri="{BB962C8B-B14F-4D97-AF65-F5344CB8AC3E}">
        <p14:creationId xmlns:p14="http://schemas.microsoft.com/office/powerpoint/2010/main" val="1724469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94" name="Rectangle 93">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50" name="Picture 2" descr="Image result for image microsoft azure">
            <a:extLst>
              <a:ext uri="{FF2B5EF4-FFF2-40B4-BE49-F238E27FC236}">
                <a16:creationId xmlns:a16="http://schemas.microsoft.com/office/drawing/2014/main" id="{5C77E079-D5DF-400E-830D-FCCE83C07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859" y="1875979"/>
            <a:ext cx="5600897" cy="3509311"/>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21882-4823-46B5-84D1-AF45FB722287}"/>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4100" cap="all" spc="-100"/>
              <a:t>Microsoft Azure</a:t>
            </a:r>
          </a:p>
        </p:txBody>
      </p:sp>
    </p:spTree>
    <p:extLst>
      <p:ext uri="{BB962C8B-B14F-4D97-AF65-F5344CB8AC3E}">
        <p14:creationId xmlns:p14="http://schemas.microsoft.com/office/powerpoint/2010/main" val="364805471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7C71-B9FE-44A9-8A4E-D8FE09C22947}"/>
              </a:ext>
            </a:extLst>
          </p:cNvPr>
          <p:cNvSpPr>
            <a:spLocks noGrp="1"/>
          </p:cNvSpPr>
          <p:nvPr>
            <p:ph type="title"/>
          </p:nvPr>
        </p:nvSpPr>
        <p:spPr/>
        <p:txBody>
          <a:bodyPr/>
          <a:lstStyle/>
          <a:p>
            <a:pPr algn="ctr"/>
            <a:r>
              <a:rPr lang="en-US" dirty="0"/>
              <a:t>Microsoft Cloud Computing - Azure</a:t>
            </a:r>
          </a:p>
        </p:txBody>
      </p:sp>
      <p:sp>
        <p:nvSpPr>
          <p:cNvPr id="3" name="Content Placeholder 2">
            <a:extLst>
              <a:ext uri="{FF2B5EF4-FFF2-40B4-BE49-F238E27FC236}">
                <a16:creationId xmlns:a16="http://schemas.microsoft.com/office/drawing/2014/main" id="{369B4A87-DC2E-4CF4-837C-4615604E4DA5}"/>
              </a:ext>
            </a:extLst>
          </p:cNvPr>
          <p:cNvSpPr>
            <a:spLocks noGrp="1"/>
          </p:cNvSpPr>
          <p:nvPr>
            <p:ph idx="1"/>
          </p:nvPr>
        </p:nvSpPr>
        <p:spPr/>
        <p:txBody>
          <a:bodyPr/>
          <a:lstStyle/>
          <a:p>
            <a:r>
              <a:rPr lang="en-US" sz="2400" dirty="0"/>
              <a:t>What is Azure?</a:t>
            </a:r>
          </a:p>
          <a:p>
            <a:r>
              <a:rPr lang="en-US" sz="2400" b="1" dirty="0"/>
              <a:t>Azure</a:t>
            </a:r>
            <a:r>
              <a:rPr lang="en-US" sz="2400" dirty="0"/>
              <a:t> is a comprehensive set of cloud services that developers and IT professionals use to build, deploy, and manage applications through our global network of datacenters. Integrated tools, DevOps, and a marketplace support you in efficiently building anything from simple mobile apps to internet-scale solutions.</a:t>
            </a:r>
          </a:p>
          <a:p>
            <a:endParaRPr lang="en-US" dirty="0"/>
          </a:p>
        </p:txBody>
      </p:sp>
    </p:spTree>
    <p:extLst>
      <p:ext uri="{BB962C8B-B14F-4D97-AF65-F5344CB8AC3E}">
        <p14:creationId xmlns:p14="http://schemas.microsoft.com/office/powerpoint/2010/main" val="3763703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65DF-EF2D-4719-BF3A-F93289A31CFD}"/>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BD799666-B2B2-4AC8-A271-6DFBF7B65004}"/>
              </a:ext>
            </a:extLst>
          </p:cNvPr>
          <p:cNvSpPr>
            <a:spLocks noGrp="1"/>
          </p:cNvSpPr>
          <p:nvPr>
            <p:ph idx="1"/>
          </p:nvPr>
        </p:nvSpPr>
        <p:spPr/>
        <p:txBody>
          <a:bodyPr/>
          <a:lstStyle/>
          <a:p>
            <a:r>
              <a:rPr lang="en-US" dirty="0"/>
              <a:t>Microsoft Azure providing the following solutions:</a:t>
            </a:r>
          </a:p>
          <a:p>
            <a:r>
              <a:rPr lang="en-US" b="1" dirty="0"/>
              <a:t>Digital marketing</a:t>
            </a:r>
            <a:r>
              <a:rPr lang="en-US" dirty="0"/>
              <a:t>: Connect with customers worldwide with digital campaigns that are personalized and scalable.</a:t>
            </a:r>
          </a:p>
          <a:p>
            <a:r>
              <a:rPr lang="en-US" b="1" dirty="0"/>
              <a:t>Mobile</a:t>
            </a:r>
            <a:r>
              <a:rPr lang="en-US" dirty="0"/>
              <a:t>: Reach your customers everywhere, on every device, with a single mobile app build.</a:t>
            </a:r>
          </a:p>
          <a:p>
            <a:r>
              <a:rPr lang="en-US" b="1" dirty="0"/>
              <a:t>E-commerce</a:t>
            </a:r>
            <a:r>
              <a:rPr lang="en-US" dirty="0"/>
              <a:t>: Give customers what they want with a personalized, scalable, and secure shopping experience.</a:t>
            </a:r>
          </a:p>
          <a:p>
            <a:r>
              <a:rPr lang="en-US" b="1" dirty="0"/>
              <a:t>LOB applications</a:t>
            </a:r>
            <a:r>
              <a:rPr lang="en-US" dirty="0"/>
              <a:t>: Modernize your internal line of business (LOB) apps to meet today’s IT challenges.</a:t>
            </a:r>
          </a:p>
          <a:p>
            <a:r>
              <a:rPr lang="en-US" b="1" dirty="0"/>
              <a:t>SharePoint on Azure</a:t>
            </a:r>
            <a:r>
              <a:rPr lang="en-US" dirty="0"/>
              <a:t>: Deploy SharePoint servers rapidly and scale as needed with a cost-effective infrastructure.</a:t>
            </a:r>
          </a:p>
          <a:p>
            <a:endParaRPr lang="en-US" dirty="0"/>
          </a:p>
        </p:txBody>
      </p:sp>
    </p:spTree>
    <p:extLst>
      <p:ext uri="{BB962C8B-B14F-4D97-AF65-F5344CB8AC3E}">
        <p14:creationId xmlns:p14="http://schemas.microsoft.com/office/powerpoint/2010/main" val="3891794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E618-FFF9-4332-A83C-FD6C1AECE0C3}"/>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70103A0A-47C0-40ED-AD03-51A53CABAE2D}"/>
              </a:ext>
            </a:extLst>
          </p:cNvPr>
          <p:cNvSpPr>
            <a:spLocks noGrp="1"/>
          </p:cNvSpPr>
          <p:nvPr>
            <p:ph idx="1"/>
          </p:nvPr>
        </p:nvSpPr>
        <p:spPr/>
        <p:txBody>
          <a:bodyPr/>
          <a:lstStyle/>
          <a:p>
            <a:r>
              <a:rPr lang="en-US" b="1" dirty="0"/>
              <a:t>Dynamics on Azure</a:t>
            </a:r>
            <a:r>
              <a:rPr lang="en-US" dirty="0"/>
              <a:t>: Fuel business growth by bringing together enterprise resource planning (ERP) and cloud services.</a:t>
            </a:r>
          </a:p>
          <a:p>
            <a:r>
              <a:rPr lang="en-US" b="1" dirty="0"/>
              <a:t>SAP on Azure</a:t>
            </a:r>
            <a:r>
              <a:rPr lang="en-US" dirty="0"/>
              <a:t>: Bring cloud scale and agility to your mission-critical SAP workloads.</a:t>
            </a:r>
          </a:p>
          <a:p>
            <a:r>
              <a:rPr lang="en-US" b="1" dirty="0"/>
              <a:t>Red Hat on Azure</a:t>
            </a:r>
            <a:r>
              <a:rPr lang="en-US" dirty="0"/>
              <a:t>: Achieve hybrid cloud agility for your enterprise with Red Hat solutions on Azure.</a:t>
            </a:r>
          </a:p>
          <a:p>
            <a:r>
              <a:rPr lang="en-US" b="1" dirty="0"/>
              <a:t>DevOps</a:t>
            </a:r>
            <a:r>
              <a:rPr lang="en-US" dirty="0"/>
              <a:t>: Bring together people, processes and products to enable continuous delivery of value to your end users.</a:t>
            </a:r>
          </a:p>
          <a:p>
            <a:r>
              <a:rPr lang="en-US" b="1" dirty="0"/>
              <a:t>Development and test</a:t>
            </a:r>
            <a:r>
              <a:rPr lang="en-US" dirty="0"/>
              <a:t>: Simplify and speed up the process of building and testing applications across every platform.</a:t>
            </a:r>
          </a:p>
          <a:p>
            <a:r>
              <a:rPr lang="en-US" b="1" dirty="0"/>
              <a:t>Monitoring</a:t>
            </a:r>
            <a:r>
              <a:rPr lang="en-US" dirty="0"/>
              <a:t>: Gain visibility into the health, performance, and utilization of your applications, workloads, and infrastructure.</a:t>
            </a:r>
          </a:p>
          <a:p>
            <a:r>
              <a:rPr lang="en-US" b="1" dirty="0"/>
              <a:t>Business intelligence</a:t>
            </a:r>
            <a:r>
              <a:rPr lang="en-US" dirty="0"/>
              <a:t>: Drive better, faster decision making by analyzing your data for deeper insights</a:t>
            </a:r>
          </a:p>
          <a:p>
            <a:endParaRPr lang="en-US" dirty="0"/>
          </a:p>
        </p:txBody>
      </p:sp>
    </p:spTree>
    <p:extLst>
      <p:ext uri="{BB962C8B-B14F-4D97-AF65-F5344CB8AC3E}">
        <p14:creationId xmlns:p14="http://schemas.microsoft.com/office/powerpoint/2010/main" val="3725328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8073-17E5-4073-9952-0A3519789827}"/>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2D702DB8-04D1-44AF-ACA3-4407F38B2C47}"/>
              </a:ext>
            </a:extLst>
          </p:cNvPr>
          <p:cNvSpPr>
            <a:spLocks noGrp="1"/>
          </p:cNvSpPr>
          <p:nvPr>
            <p:ph idx="1"/>
          </p:nvPr>
        </p:nvSpPr>
        <p:spPr/>
        <p:txBody>
          <a:bodyPr>
            <a:normAutofit lnSpcReduction="10000"/>
          </a:bodyPr>
          <a:lstStyle/>
          <a:p>
            <a:r>
              <a:rPr lang="en-US" b="1" dirty="0"/>
              <a:t>Big data and analytics</a:t>
            </a:r>
            <a:r>
              <a:rPr lang="en-US" dirty="0"/>
              <a:t>: Make the most informed decision possible by analyzing all of the data you need in real time.</a:t>
            </a:r>
          </a:p>
          <a:p>
            <a:r>
              <a:rPr lang="en-US" b="1" dirty="0"/>
              <a:t>Data warehouse</a:t>
            </a:r>
            <a:r>
              <a:rPr lang="en-US" dirty="0"/>
              <a:t>: Handle exponential data growth without leaving security, scalability, or analytics behind.</a:t>
            </a:r>
          </a:p>
          <a:p>
            <a:r>
              <a:rPr lang="en-US" b="1" dirty="0"/>
              <a:t>Business SaaS apps</a:t>
            </a:r>
            <a:r>
              <a:rPr lang="en-US" dirty="0"/>
              <a:t>: Use business insights and intelligence from Azure to build software as a service (SaaS) apps.</a:t>
            </a:r>
          </a:p>
          <a:p>
            <a:r>
              <a:rPr lang="en-US" b="1" dirty="0"/>
              <a:t>Hybrid integration</a:t>
            </a:r>
            <a:r>
              <a:rPr lang="en-US" dirty="0"/>
              <a:t>: Seamlessly integrate applications, data, and processes across both on-premises and cloud.</a:t>
            </a:r>
          </a:p>
          <a:p>
            <a:r>
              <a:rPr lang="en-US" b="1" dirty="0"/>
              <a:t>Backup and archive</a:t>
            </a:r>
            <a:r>
              <a:rPr lang="en-US" dirty="0"/>
              <a:t>: Protect your data and applications no matter where they reside to avoid costly business interruptions.</a:t>
            </a:r>
          </a:p>
          <a:p>
            <a:r>
              <a:rPr lang="en-US" b="1" dirty="0"/>
              <a:t>Disaster recovery</a:t>
            </a:r>
            <a:r>
              <a:rPr lang="en-US" dirty="0"/>
              <a:t>: Protect all your major IT systems while ensuring apps work when you need them most.</a:t>
            </a:r>
          </a:p>
          <a:p>
            <a:endParaRPr lang="en-US" dirty="0"/>
          </a:p>
        </p:txBody>
      </p:sp>
    </p:spTree>
    <p:extLst>
      <p:ext uri="{BB962C8B-B14F-4D97-AF65-F5344CB8AC3E}">
        <p14:creationId xmlns:p14="http://schemas.microsoft.com/office/powerpoint/2010/main" val="1843691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07A4-61F6-487D-A8C6-43260209B5CD}"/>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9B49F11B-3311-45F2-84C9-F1DBC756BC7B}"/>
              </a:ext>
            </a:extLst>
          </p:cNvPr>
          <p:cNvSpPr>
            <a:spLocks noGrp="1"/>
          </p:cNvSpPr>
          <p:nvPr>
            <p:ph idx="1"/>
          </p:nvPr>
        </p:nvSpPr>
        <p:spPr/>
        <p:txBody>
          <a:bodyPr/>
          <a:lstStyle/>
          <a:p>
            <a:r>
              <a:rPr lang="en-US" b="1" dirty="0"/>
              <a:t>Internet of Things</a:t>
            </a:r>
            <a:r>
              <a:rPr lang="en-US" dirty="0"/>
              <a:t>: Create the Internet of Your Things by connecting your devices, assets, and sensors to collect untapped data.</a:t>
            </a:r>
          </a:p>
          <a:p>
            <a:r>
              <a:rPr lang="en-US" b="1" dirty="0"/>
              <a:t>Digital Media</a:t>
            </a:r>
            <a:r>
              <a:rPr lang="en-US" dirty="0"/>
              <a:t>: Deliver high-quality videos to your customers anywhere, anytime, on any device.</a:t>
            </a:r>
          </a:p>
          <a:p>
            <a:r>
              <a:rPr lang="en-US" b="1" dirty="0"/>
              <a:t>High Performance computing</a:t>
            </a:r>
            <a:r>
              <a:rPr lang="en-US" dirty="0"/>
              <a:t>: Tap into unlimited resources to scale your high performance computing (HPC) jobs.</a:t>
            </a:r>
          </a:p>
          <a:p>
            <a:r>
              <a:rPr lang="en-US" b="1" dirty="0"/>
              <a:t>Blockchain</a:t>
            </a:r>
            <a:r>
              <a:rPr lang="en-US" dirty="0"/>
              <a:t>: Quickly develop and deploy distributed apps on the blockchain of your choice.</a:t>
            </a:r>
          </a:p>
          <a:p>
            <a:r>
              <a:rPr lang="en-US" b="1" dirty="0"/>
              <a:t>Microservice applications</a:t>
            </a:r>
            <a:r>
              <a:rPr lang="en-US" dirty="0"/>
              <a:t>: Deliver scalable, reliable applications faster to meet the ever-changing demands of your customers.</a:t>
            </a:r>
          </a:p>
          <a:p>
            <a:r>
              <a:rPr lang="en-US" b="1" dirty="0"/>
              <a:t>Gaming</a:t>
            </a:r>
            <a:r>
              <a:rPr lang="en-US" dirty="0"/>
              <a:t>: Build, quickly launch, and reliably scale your games across platforms, and refine based on analytics.</a:t>
            </a:r>
          </a:p>
          <a:p>
            <a:endParaRPr lang="en-US" dirty="0"/>
          </a:p>
        </p:txBody>
      </p:sp>
    </p:spTree>
    <p:extLst>
      <p:ext uri="{BB962C8B-B14F-4D97-AF65-F5344CB8AC3E}">
        <p14:creationId xmlns:p14="http://schemas.microsoft.com/office/powerpoint/2010/main" val="95601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2C4A-785B-4939-A0EC-D031128815DA}"/>
              </a:ext>
            </a:extLst>
          </p:cNvPr>
          <p:cNvSpPr>
            <a:spLocks noGrp="1"/>
          </p:cNvSpPr>
          <p:nvPr>
            <p:ph type="title"/>
          </p:nvPr>
        </p:nvSpPr>
        <p:spPr/>
        <p:txBody>
          <a:bodyPr/>
          <a:lstStyle/>
          <a:p>
            <a:pPr algn="ctr"/>
            <a:r>
              <a:rPr lang="en-US" dirty="0"/>
              <a:t>Benefits of Cloud Computing</a:t>
            </a:r>
          </a:p>
        </p:txBody>
      </p:sp>
      <p:sp>
        <p:nvSpPr>
          <p:cNvPr id="3" name="Content Placeholder 2">
            <a:extLst>
              <a:ext uri="{FF2B5EF4-FFF2-40B4-BE49-F238E27FC236}">
                <a16:creationId xmlns:a16="http://schemas.microsoft.com/office/drawing/2014/main" id="{0198280A-7F10-432E-8544-E321477B5F85}"/>
              </a:ext>
            </a:extLst>
          </p:cNvPr>
          <p:cNvSpPr>
            <a:spLocks noGrp="1"/>
          </p:cNvSpPr>
          <p:nvPr>
            <p:ph idx="1"/>
          </p:nvPr>
        </p:nvSpPr>
        <p:spPr>
          <a:xfrm>
            <a:off x="1066800" y="2103120"/>
            <a:ext cx="10058400" cy="3849624"/>
          </a:xfrm>
        </p:spPr>
        <p:txBody>
          <a:bodyPr>
            <a:normAutofit fontScale="92500" lnSpcReduction="10000"/>
          </a:bodyPr>
          <a:lstStyle/>
          <a:p>
            <a:r>
              <a:rPr lang="en-US" sz="2400" dirty="0"/>
              <a:t>Cloud computing is a big shift from the traditional way businesses think about IT resources. </a:t>
            </a:r>
          </a:p>
          <a:p>
            <a:r>
              <a:rPr lang="en-US" sz="2400" dirty="0"/>
              <a:t>Here are 6 common reasons organizations are turning to cloud computing services:</a:t>
            </a:r>
          </a:p>
          <a:p>
            <a:pPr marL="514350" indent="-514350">
              <a:buNone/>
            </a:pPr>
            <a:r>
              <a:rPr lang="en-US" sz="2400" b="1" dirty="0"/>
              <a:t>1.  Cost</a:t>
            </a:r>
            <a:r>
              <a:rPr lang="en-US" sz="2400" dirty="0"/>
              <a:t>: Cloud computing </a:t>
            </a:r>
            <a:r>
              <a:rPr lang="en-US" sz="2400" dirty="0">
                <a:solidFill>
                  <a:srgbClr val="FF0000"/>
                </a:solidFill>
              </a:rPr>
              <a:t>eliminates the capital expense of buying hardware and software and setting up and running on-site data centers</a:t>
            </a:r>
            <a:r>
              <a:rPr lang="en-US" sz="2400" dirty="0"/>
              <a:t>—the racks of servers, the round-the-clock electricity for power and cooling, the IT experts for managing the infrastructure. It adds up fast.</a:t>
            </a:r>
          </a:p>
          <a:p>
            <a:pPr marL="514350" indent="-514350">
              <a:buNone/>
            </a:pPr>
            <a:r>
              <a:rPr lang="en-US" sz="2400" b="1" dirty="0"/>
              <a:t>2.  Speed</a:t>
            </a:r>
            <a:r>
              <a:rPr lang="en-US" sz="2400" dirty="0"/>
              <a:t>: Most cloud computing services are provided </a:t>
            </a:r>
            <a:r>
              <a:rPr lang="en-US" sz="2400" dirty="0">
                <a:solidFill>
                  <a:srgbClr val="FF0000"/>
                </a:solidFill>
              </a:rPr>
              <a:t>self service and on demand, so even vast amounts of computing resources can be provisioned in minutes, typically with just a few mouse clicks, </a:t>
            </a:r>
            <a:r>
              <a:rPr lang="en-US" sz="2400" dirty="0"/>
              <a:t>giving businesses a lot of flexibility and taking the pressure off capacity planning.</a:t>
            </a:r>
          </a:p>
          <a:p>
            <a:endParaRPr lang="en-US" dirty="0"/>
          </a:p>
        </p:txBody>
      </p:sp>
    </p:spTree>
    <p:extLst>
      <p:ext uri="{BB962C8B-B14F-4D97-AF65-F5344CB8AC3E}">
        <p14:creationId xmlns:p14="http://schemas.microsoft.com/office/powerpoint/2010/main" val="480859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E076-C224-49BF-A6F8-3BF31A8EB70F}"/>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39E740C9-E76A-44DB-8876-9A0D44D3497E}"/>
              </a:ext>
            </a:extLst>
          </p:cNvPr>
          <p:cNvSpPr>
            <a:spLocks noGrp="1"/>
          </p:cNvSpPr>
          <p:nvPr>
            <p:ph idx="1"/>
          </p:nvPr>
        </p:nvSpPr>
        <p:spPr/>
        <p:txBody>
          <a:bodyPr/>
          <a:lstStyle/>
          <a:p>
            <a:r>
              <a:rPr lang="en-US" sz="2800" b="1" dirty="0"/>
              <a:t>Mainframe migration</a:t>
            </a:r>
            <a:r>
              <a:rPr lang="en-US" sz="2800" dirty="0"/>
              <a:t>: Gain reliability, agility, and scalability by bringing your mission-critical mainframe applications to the cloud.</a:t>
            </a:r>
          </a:p>
          <a:p>
            <a:r>
              <a:rPr lang="en-US" sz="2800" b="1" dirty="0"/>
              <a:t>Serverless computing</a:t>
            </a:r>
            <a:r>
              <a:rPr lang="en-US" sz="2800" dirty="0"/>
              <a:t>: Build apps faster, focusing on innovation instead of infrastructure management</a:t>
            </a:r>
          </a:p>
          <a:p>
            <a:endParaRPr lang="en-US" dirty="0"/>
          </a:p>
        </p:txBody>
      </p:sp>
    </p:spTree>
    <p:extLst>
      <p:ext uri="{BB962C8B-B14F-4D97-AF65-F5344CB8AC3E}">
        <p14:creationId xmlns:p14="http://schemas.microsoft.com/office/powerpoint/2010/main" val="2554204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94" name="Rectangle 93">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074" name="Picture 2" descr="Image result for image amazon web services">
            <a:extLst>
              <a:ext uri="{FF2B5EF4-FFF2-40B4-BE49-F238E27FC236}">
                <a16:creationId xmlns:a16="http://schemas.microsoft.com/office/drawing/2014/main" id="{BA7F84B2-3B07-4978-8C31-18A1757AE0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859" y="1929363"/>
            <a:ext cx="5600897" cy="3402544"/>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681B3-3CFB-4C01-AD74-D1D49098D44A}"/>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4800" cap="all" spc="-100"/>
              <a:t>Amazon Web Services (AWS)</a:t>
            </a:r>
          </a:p>
        </p:txBody>
      </p:sp>
    </p:spTree>
    <p:extLst>
      <p:ext uri="{BB962C8B-B14F-4D97-AF65-F5344CB8AC3E}">
        <p14:creationId xmlns:p14="http://schemas.microsoft.com/office/powerpoint/2010/main" val="3763130337"/>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0F95-B550-4538-890A-B3E0C43A34EB}"/>
              </a:ext>
            </a:extLst>
          </p:cNvPr>
          <p:cNvSpPr>
            <a:spLocks noGrp="1"/>
          </p:cNvSpPr>
          <p:nvPr>
            <p:ph type="title"/>
          </p:nvPr>
        </p:nvSpPr>
        <p:spPr/>
        <p:txBody>
          <a:bodyPr/>
          <a:lstStyle/>
          <a:p>
            <a:pPr algn="ctr"/>
            <a:r>
              <a:rPr lang="en-US" dirty="0"/>
              <a:t>Amazon Cloud Computing - AWS</a:t>
            </a:r>
          </a:p>
        </p:txBody>
      </p:sp>
      <p:sp>
        <p:nvSpPr>
          <p:cNvPr id="3" name="Content Placeholder 2">
            <a:extLst>
              <a:ext uri="{FF2B5EF4-FFF2-40B4-BE49-F238E27FC236}">
                <a16:creationId xmlns:a16="http://schemas.microsoft.com/office/drawing/2014/main" id="{388095FF-0B0B-43B4-8189-C9AFB0295C62}"/>
              </a:ext>
            </a:extLst>
          </p:cNvPr>
          <p:cNvSpPr>
            <a:spLocks noGrp="1"/>
          </p:cNvSpPr>
          <p:nvPr>
            <p:ph idx="1"/>
          </p:nvPr>
        </p:nvSpPr>
        <p:spPr/>
        <p:txBody>
          <a:bodyPr/>
          <a:lstStyle/>
          <a:p>
            <a:r>
              <a:rPr lang="en-US" sz="2800" dirty="0"/>
              <a:t>What is Amazon Web Services (AWS)?</a:t>
            </a:r>
          </a:p>
          <a:p>
            <a:r>
              <a:rPr lang="en-US" sz="2800" b="1" dirty="0"/>
              <a:t>Amazon Web Services (AWS) </a:t>
            </a:r>
            <a:r>
              <a:rPr lang="en-US" sz="2800" dirty="0"/>
              <a:t>is a secure </a:t>
            </a:r>
            <a:r>
              <a:rPr lang="en-US" sz="2800" dirty="0">
                <a:hlinkClick r:id="rId2"/>
              </a:rPr>
              <a:t>cloud</a:t>
            </a:r>
            <a:r>
              <a:rPr lang="en-US" sz="2800" dirty="0"/>
              <a:t> services platform, offering compute power, database storage, content delivery and other functionality to help businesses scale and grow. Users are leveraging AWS cloud </a:t>
            </a:r>
            <a:r>
              <a:rPr lang="en-US" sz="2800" dirty="0">
                <a:hlinkClick r:id="rId3"/>
              </a:rPr>
              <a:t>products</a:t>
            </a:r>
            <a:r>
              <a:rPr lang="en-US" sz="2800" dirty="0"/>
              <a:t> and </a:t>
            </a:r>
            <a:r>
              <a:rPr lang="en-US" sz="2800" dirty="0">
                <a:hlinkClick r:id="rId4"/>
              </a:rPr>
              <a:t>solutions</a:t>
            </a:r>
            <a:r>
              <a:rPr lang="en-US" sz="2800" dirty="0"/>
              <a:t> to build sophisticated applications with increased flexibility, scalability and reliability.</a:t>
            </a:r>
          </a:p>
          <a:p>
            <a:endParaRPr lang="en-US" dirty="0"/>
          </a:p>
        </p:txBody>
      </p:sp>
    </p:spTree>
    <p:extLst>
      <p:ext uri="{BB962C8B-B14F-4D97-AF65-F5344CB8AC3E}">
        <p14:creationId xmlns:p14="http://schemas.microsoft.com/office/powerpoint/2010/main" val="1426467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EB36-74E6-4806-9A45-EE61C2E67073}"/>
              </a:ext>
            </a:extLst>
          </p:cNvPr>
          <p:cNvSpPr>
            <a:spLocks noGrp="1"/>
          </p:cNvSpPr>
          <p:nvPr>
            <p:ph type="title"/>
          </p:nvPr>
        </p:nvSpPr>
        <p:spPr/>
        <p:txBody>
          <a:bodyPr/>
          <a:lstStyle/>
          <a:p>
            <a:pPr algn="ctr"/>
            <a:r>
              <a:rPr lang="en-US" dirty="0"/>
              <a:t>Amazon AWS Solutions</a:t>
            </a:r>
          </a:p>
        </p:txBody>
      </p:sp>
      <p:sp>
        <p:nvSpPr>
          <p:cNvPr id="3" name="Content Placeholder 2">
            <a:extLst>
              <a:ext uri="{FF2B5EF4-FFF2-40B4-BE49-F238E27FC236}">
                <a16:creationId xmlns:a16="http://schemas.microsoft.com/office/drawing/2014/main" id="{D8884CEE-4563-4DAF-BC9D-BB91F9666095}"/>
              </a:ext>
            </a:extLst>
          </p:cNvPr>
          <p:cNvSpPr>
            <a:spLocks noGrp="1"/>
          </p:cNvSpPr>
          <p:nvPr>
            <p:ph idx="1"/>
          </p:nvPr>
        </p:nvSpPr>
        <p:spPr/>
        <p:txBody>
          <a:bodyPr/>
          <a:lstStyle/>
          <a:p>
            <a:r>
              <a:rPr lang="en-US" sz="2000" dirty="0"/>
              <a:t>Amazon AWS provides the following solutions:</a:t>
            </a:r>
          </a:p>
          <a:p>
            <a:r>
              <a:rPr lang="en-US" sz="2000" b="1" dirty="0"/>
              <a:t>Websites</a:t>
            </a:r>
            <a:r>
              <a:rPr lang="en-US" sz="2000" dirty="0"/>
              <a:t>: Reliable, highly scalable, and low cost website and web application hosting.</a:t>
            </a:r>
          </a:p>
          <a:p>
            <a:r>
              <a:rPr lang="en-US" sz="2000" b="1" dirty="0"/>
              <a:t>Backup and recovery</a:t>
            </a:r>
            <a:r>
              <a:rPr lang="en-US" sz="2000" dirty="0"/>
              <a:t>: Durable, cost-effective options for backup and disaster recovery.</a:t>
            </a:r>
          </a:p>
          <a:p>
            <a:r>
              <a:rPr lang="en-US" sz="2000" b="1" dirty="0"/>
              <a:t>Archiving</a:t>
            </a:r>
            <a:r>
              <a:rPr lang="en-US" sz="2000" dirty="0"/>
              <a:t>: Affordable solutions for data archiving from gigabytes to petabytes.</a:t>
            </a:r>
          </a:p>
          <a:p>
            <a:r>
              <a:rPr lang="en-US" sz="2000" b="1" dirty="0"/>
              <a:t>DevOps</a:t>
            </a:r>
            <a:r>
              <a:rPr lang="en-US" sz="2000" dirty="0"/>
              <a:t>: Rapidly and reliably build and deliver products using DevOps practices.</a:t>
            </a:r>
          </a:p>
          <a:p>
            <a:r>
              <a:rPr lang="en-US" sz="2000" b="1" dirty="0"/>
              <a:t>Big data</a:t>
            </a:r>
            <a:r>
              <a:rPr lang="en-US" sz="2000" dirty="0"/>
              <a:t>: Build and deploy highly scalable and secure Big Data applications fast.</a:t>
            </a:r>
          </a:p>
          <a:p>
            <a:r>
              <a:rPr lang="en-US" sz="2000" b="1" dirty="0"/>
              <a:t>Serverless computing</a:t>
            </a:r>
            <a:r>
              <a:rPr lang="en-US" sz="2000" dirty="0"/>
              <a:t>: Build and run applications without thinking about servers.</a:t>
            </a:r>
          </a:p>
          <a:p>
            <a:endParaRPr lang="en-US" dirty="0"/>
          </a:p>
        </p:txBody>
      </p:sp>
    </p:spTree>
    <p:extLst>
      <p:ext uri="{BB962C8B-B14F-4D97-AF65-F5344CB8AC3E}">
        <p14:creationId xmlns:p14="http://schemas.microsoft.com/office/powerpoint/2010/main" val="406013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11B8-B049-4B2F-A866-FE224D6071A2}"/>
              </a:ext>
            </a:extLst>
          </p:cNvPr>
          <p:cNvSpPr>
            <a:spLocks noGrp="1"/>
          </p:cNvSpPr>
          <p:nvPr>
            <p:ph type="title"/>
          </p:nvPr>
        </p:nvSpPr>
        <p:spPr/>
        <p:txBody>
          <a:bodyPr/>
          <a:lstStyle/>
          <a:p>
            <a:pPr algn="ctr"/>
            <a:r>
              <a:rPr lang="en-US" dirty="0"/>
              <a:t>Amazon AWS Solutions</a:t>
            </a:r>
          </a:p>
        </p:txBody>
      </p:sp>
      <p:sp>
        <p:nvSpPr>
          <p:cNvPr id="3" name="Content Placeholder 2">
            <a:extLst>
              <a:ext uri="{FF2B5EF4-FFF2-40B4-BE49-F238E27FC236}">
                <a16:creationId xmlns:a16="http://schemas.microsoft.com/office/drawing/2014/main" id="{BEB9160C-18E9-4B5D-9540-272FC134AC0A}"/>
              </a:ext>
            </a:extLst>
          </p:cNvPr>
          <p:cNvSpPr>
            <a:spLocks noGrp="1"/>
          </p:cNvSpPr>
          <p:nvPr>
            <p:ph idx="1"/>
          </p:nvPr>
        </p:nvSpPr>
        <p:spPr/>
        <p:txBody>
          <a:bodyPr>
            <a:normAutofit fontScale="77500" lnSpcReduction="20000"/>
          </a:bodyPr>
          <a:lstStyle/>
          <a:p>
            <a:r>
              <a:rPr lang="en-US" sz="2600" b="1" dirty="0"/>
              <a:t>High performance computing</a:t>
            </a:r>
            <a:r>
              <a:rPr lang="en-US" sz="2600" dirty="0"/>
              <a:t>: Enhanced networking and cloud-scale clusters for complex problems.</a:t>
            </a:r>
          </a:p>
          <a:p>
            <a:r>
              <a:rPr lang="en-US" sz="2600" b="1" dirty="0"/>
              <a:t>Internet of Things</a:t>
            </a:r>
            <a:r>
              <a:rPr lang="en-US" sz="2600" dirty="0"/>
              <a:t>: Easily scale to billions of devices and trillions of messages.</a:t>
            </a:r>
          </a:p>
          <a:p>
            <a:r>
              <a:rPr lang="en-US" sz="2600" b="1" dirty="0"/>
              <a:t>Business applications</a:t>
            </a:r>
            <a:r>
              <a:rPr lang="en-US" sz="2600" dirty="0"/>
              <a:t>: Simplify management and lower the cost of existing business applications.</a:t>
            </a:r>
          </a:p>
          <a:p>
            <a:r>
              <a:rPr lang="en-US" sz="2600" b="1" dirty="0"/>
              <a:t>Content delivery</a:t>
            </a:r>
            <a:r>
              <a:rPr lang="en-US" sz="2600" dirty="0"/>
              <a:t>: Accelerate websites, APIs, and video content.</a:t>
            </a:r>
          </a:p>
          <a:p>
            <a:r>
              <a:rPr lang="en-US" sz="2600" b="1" dirty="0"/>
              <a:t>Mobile services</a:t>
            </a:r>
            <a:r>
              <a:rPr lang="en-US" sz="2600" dirty="0"/>
              <a:t>: A range of services to help you develop mobile apps that can scale to hundreds of millions of users globally. </a:t>
            </a:r>
          </a:p>
          <a:p>
            <a:r>
              <a:rPr lang="en-US" sz="2600" b="1" dirty="0"/>
              <a:t>Scientific computing</a:t>
            </a:r>
            <a:r>
              <a:rPr lang="en-US" sz="2600" dirty="0"/>
              <a:t>: Analyze, store, and share massive data sets.</a:t>
            </a:r>
          </a:p>
          <a:p>
            <a:r>
              <a:rPr lang="en-US" sz="2600" b="1" dirty="0"/>
              <a:t>E-Commerce</a:t>
            </a:r>
            <a:r>
              <a:rPr lang="en-US" sz="2600" dirty="0"/>
              <a:t>: Drive small or large e-commerce businesses with our highly scalable, secure, solutions for online sales and retail. </a:t>
            </a:r>
            <a:br>
              <a:rPr lang="en-US" dirty="0"/>
            </a:br>
            <a:endParaRPr lang="en-US" dirty="0"/>
          </a:p>
          <a:p>
            <a:endParaRPr lang="en-US" dirty="0"/>
          </a:p>
        </p:txBody>
      </p:sp>
    </p:spTree>
    <p:extLst>
      <p:ext uri="{BB962C8B-B14F-4D97-AF65-F5344CB8AC3E}">
        <p14:creationId xmlns:p14="http://schemas.microsoft.com/office/powerpoint/2010/main" val="3031386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94" name="Rectangle 93">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681B3-3CFB-4C01-AD74-D1D49098D44A}"/>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4800" cap="all" spc="-100" dirty="0"/>
              <a:t>Google cloud platform (GCP)</a:t>
            </a:r>
          </a:p>
        </p:txBody>
      </p:sp>
      <p:pic>
        <p:nvPicPr>
          <p:cNvPr id="22" name="Picture 2">
            <a:extLst>
              <a:ext uri="{FF2B5EF4-FFF2-40B4-BE49-F238E27FC236}">
                <a16:creationId xmlns:a16="http://schemas.microsoft.com/office/drawing/2014/main" id="{2489D858-03CF-4A9A-9F2C-D4AC21622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358" y="2640106"/>
            <a:ext cx="5670461" cy="188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86644"/>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09D0-CF9B-4E70-B9C9-D14F87FB2437}"/>
              </a:ext>
            </a:extLst>
          </p:cNvPr>
          <p:cNvSpPr>
            <a:spLocks noGrp="1"/>
          </p:cNvSpPr>
          <p:nvPr>
            <p:ph type="title"/>
          </p:nvPr>
        </p:nvSpPr>
        <p:spPr/>
        <p:txBody>
          <a:bodyPr/>
          <a:lstStyle/>
          <a:p>
            <a:pPr algn="ctr"/>
            <a:r>
              <a:rPr lang="en-US" dirty="0"/>
              <a:t>Google Cloud Platform (GCP)</a:t>
            </a:r>
          </a:p>
        </p:txBody>
      </p:sp>
      <p:sp>
        <p:nvSpPr>
          <p:cNvPr id="3" name="Content Placeholder 2">
            <a:extLst>
              <a:ext uri="{FF2B5EF4-FFF2-40B4-BE49-F238E27FC236}">
                <a16:creationId xmlns:a16="http://schemas.microsoft.com/office/drawing/2014/main" id="{A648E52B-4498-4412-8AA3-4BA279568FA8}"/>
              </a:ext>
            </a:extLst>
          </p:cNvPr>
          <p:cNvSpPr>
            <a:spLocks noGrp="1"/>
          </p:cNvSpPr>
          <p:nvPr>
            <p:ph idx="1"/>
          </p:nvPr>
        </p:nvSpPr>
        <p:spPr/>
        <p:txBody>
          <a:bodyPr>
            <a:noAutofit/>
          </a:bodyPr>
          <a:lstStyle/>
          <a:p>
            <a:r>
              <a:rPr lang="en-US" sz="2800" dirty="0"/>
              <a:t>What is Google Cloud Platform (GCP)?</a:t>
            </a:r>
          </a:p>
          <a:p>
            <a:r>
              <a:rPr lang="en-US" sz="2800" b="1" dirty="0"/>
              <a:t>Google Cloud Platform</a:t>
            </a:r>
            <a:r>
              <a:rPr lang="en-US" sz="2800" dirty="0"/>
              <a:t> (</a:t>
            </a:r>
            <a:r>
              <a:rPr lang="en-US" sz="2800" b="1" dirty="0"/>
              <a:t>GCP</a:t>
            </a:r>
            <a:r>
              <a:rPr lang="en-US" sz="2800" dirty="0"/>
              <a:t>), offered by </a:t>
            </a:r>
            <a:r>
              <a:rPr lang="en-US" sz="2800" dirty="0">
                <a:hlinkClick r:id="rId2" tooltip="Google"/>
              </a:rPr>
              <a:t>Google</a:t>
            </a:r>
            <a:r>
              <a:rPr lang="en-US" sz="2800" dirty="0"/>
              <a:t>, is a suite of </a:t>
            </a:r>
            <a:r>
              <a:rPr lang="en-US" sz="2800" dirty="0">
                <a:hlinkClick r:id="rId3" tooltip="Cloud computing"/>
              </a:rPr>
              <a:t>cloud computing</a:t>
            </a:r>
            <a:r>
              <a:rPr lang="en-US" sz="2800" dirty="0"/>
              <a:t> services that runs on the same infrastructure that Google uses internally for its end-user products, such as </a:t>
            </a:r>
            <a:r>
              <a:rPr lang="en-US" sz="2800" dirty="0">
                <a:hlinkClick r:id="rId4" tooltip="Google Search"/>
              </a:rPr>
              <a:t>Google Search</a:t>
            </a:r>
            <a:r>
              <a:rPr lang="en-US" sz="2800" dirty="0"/>
              <a:t>, </a:t>
            </a:r>
            <a:r>
              <a:rPr lang="en-US" sz="2800" dirty="0">
                <a:hlinkClick r:id="rId5" tooltip="Gmail"/>
              </a:rPr>
              <a:t>Gmail</a:t>
            </a:r>
            <a:r>
              <a:rPr lang="en-US" sz="2800" dirty="0"/>
              <a:t> and </a:t>
            </a:r>
            <a:r>
              <a:rPr lang="en-US" sz="2800" dirty="0">
                <a:hlinkClick r:id="rId6" tooltip="YouTube"/>
              </a:rPr>
              <a:t>YouTube</a:t>
            </a:r>
            <a:r>
              <a:rPr lang="en-US" sz="2800" dirty="0"/>
              <a:t>.</a:t>
            </a:r>
            <a:r>
              <a:rPr lang="en-US" sz="2800" baseline="30000" dirty="0">
                <a:hlinkClick r:id="rId7"/>
              </a:rPr>
              <a:t>[1]</a:t>
            </a:r>
            <a:r>
              <a:rPr lang="en-US" sz="2800" dirty="0"/>
              <a:t> Alongside a set of management tools, it provides a series of modular cloud services including computing, </a:t>
            </a:r>
            <a:r>
              <a:rPr lang="en-US" sz="2800" dirty="0">
                <a:hlinkClick r:id="rId8" tooltip="Computer data storage"/>
              </a:rPr>
              <a:t>data storage</a:t>
            </a:r>
            <a:r>
              <a:rPr lang="en-US" sz="2800" dirty="0"/>
              <a:t>, </a:t>
            </a:r>
            <a:r>
              <a:rPr lang="en-US" sz="2800" dirty="0">
                <a:hlinkClick r:id="rId9" tooltip="Data analysis"/>
              </a:rPr>
              <a:t>data analytics</a:t>
            </a:r>
            <a:r>
              <a:rPr lang="en-US" sz="2800" dirty="0"/>
              <a:t> and </a:t>
            </a:r>
            <a:r>
              <a:rPr lang="en-US" sz="2800" dirty="0">
                <a:hlinkClick r:id="rId10" tooltip="Machine learning"/>
              </a:rPr>
              <a:t>machine learning</a:t>
            </a:r>
            <a:r>
              <a:rPr lang="en-US" sz="2800" dirty="0"/>
              <a:t>.</a:t>
            </a:r>
            <a:r>
              <a:rPr lang="en-US" sz="2800" baseline="30000" dirty="0">
                <a:hlinkClick r:id="rId11"/>
              </a:rPr>
              <a:t>[2]</a:t>
            </a:r>
            <a:endParaRPr lang="en-US" sz="2800" dirty="0"/>
          </a:p>
        </p:txBody>
      </p:sp>
    </p:spTree>
    <p:extLst>
      <p:ext uri="{BB962C8B-B14F-4D97-AF65-F5344CB8AC3E}">
        <p14:creationId xmlns:p14="http://schemas.microsoft.com/office/powerpoint/2010/main" val="1650107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B098-E4E3-4BA7-A410-846FD7FE2409}"/>
              </a:ext>
            </a:extLst>
          </p:cNvPr>
          <p:cNvSpPr>
            <a:spLocks noGrp="1"/>
          </p:cNvSpPr>
          <p:nvPr>
            <p:ph type="title"/>
          </p:nvPr>
        </p:nvSpPr>
        <p:spPr/>
        <p:txBody>
          <a:bodyPr/>
          <a:lstStyle/>
          <a:p>
            <a:pPr algn="ctr"/>
            <a:r>
              <a:rPr lang="en-US" dirty="0"/>
              <a:t>Google Cloud Featured Products</a:t>
            </a:r>
          </a:p>
        </p:txBody>
      </p:sp>
      <p:sp>
        <p:nvSpPr>
          <p:cNvPr id="3" name="Content Placeholder 2">
            <a:extLst>
              <a:ext uri="{FF2B5EF4-FFF2-40B4-BE49-F238E27FC236}">
                <a16:creationId xmlns:a16="http://schemas.microsoft.com/office/drawing/2014/main" id="{69A0C82B-25E4-4239-A0DB-0274A1B1CB7A}"/>
              </a:ext>
            </a:extLst>
          </p:cNvPr>
          <p:cNvSpPr>
            <a:spLocks noGrp="1"/>
          </p:cNvSpPr>
          <p:nvPr>
            <p:ph idx="1"/>
          </p:nvPr>
        </p:nvSpPr>
        <p:spPr/>
        <p:txBody>
          <a:bodyPr>
            <a:normAutofit/>
          </a:bodyPr>
          <a:lstStyle/>
          <a:p>
            <a:r>
              <a:rPr lang="en-US" sz="2400" b="1" dirty="0"/>
              <a:t>Compute Engine</a:t>
            </a:r>
            <a:r>
              <a:rPr lang="en-US" sz="2400" dirty="0"/>
              <a:t>: Virtual machines running in Google’s data center</a:t>
            </a:r>
          </a:p>
          <a:p>
            <a:r>
              <a:rPr lang="en-US" sz="2400" b="1" dirty="0"/>
              <a:t>Cloud SQL</a:t>
            </a:r>
            <a:r>
              <a:rPr lang="en-US" sz="2400" dirty="0"/>
              <a:t>: Relational database services for MySQL, PostgreSQL, and SQL server</a:t>
            </a:r>
          </a:p>
          <a:p>
            <a:r>
              <a:rPr lang="en-US" sz="2400" b="1" dirty="0"/>
              <a:t>Cloud CDN</a:t>
            </a:r>
            <a:r>
              <a:rPr lang="en-US" sz="2400" dirty="0"/>
              <a:t>: Content delivery network for delivering web and video</a:t>
            </a:r>
          </a:p>
          <a:p>
            <a:r>
              <a:rPr lang="en-US" sz="2400" b="1" dirty="0"/>
              <a:t>Cloud Run</a:t>
            </a:r>
            <a:r>
              <a:rPr lang="en-US" sz="2400" dirty="0"/>
              <a:t>: Fully managed environment for running containerized apps</a:t>
            </a:r>
          </a:p>
          <a:p>
            <a:r>
              <a:rPr lang="en-US" sz="2400" b="1" dirty="0"/>
              <a:t>Cloud Storage</a:t>
            </a:r>
            <a:r>
              <a:rPr lang="en-US" sz="2400" dirty="0"/>
              <a:t>: Object storage that’s secure, durable, and scalable</a:t>
            </a:r>
          </a:p>
          <a:p>
            <a:r>
              <a:rPr lang="en-US" sz="2400" b="1" dirty="0"/>
              <a:t>Google Kubernetes Engine</a:t>
            </a:r>
            <a:r>
              <a:rPr lang="en-US" sz="2400" dirty="0"/>
              <a:t>: Managed environment for running containerized apps</a:t>
            </a:r>
          </a:p>
        </p:txBody>
      </p:sp>
    </p:spTree>
    <p:extLst>
      <p:ext uri="{BB962C8B-B14F-4D97-AF65-F5344CB8AC3E}">
        <p14:creationId xmlns:p14="http://schemas.microsoft.com/office/powerpoint/2010/main" val="509661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B098-E4E3-4BA7-A410-846FD7FE2409}"/>
              </a:ext>
            </a:extLst>
          </p:cNvPr>
          <p:cNvSpPr>
            <a:spLocks noGrp="1"/>
          </p:cNvSpPr>
          <p:nvPr>
            <p:ph type="title"/>
          </p:nvPr>
        </p:nvSpPr>
        <p:spPr/>
        <p:txBody>
          <a:bodyPr/>
          <a:lstStyle/>
          <a:p>
            <a:pPr algn="ctr"/>
            <a:r>
              <a:rPr lang="en-US" dirty="0"/>
              <a:t>Google Cloud Featured Products</a:t>
            </a:r>
          </a:p>
        </p:txBody>
      </p:sp>
      <p:sp>
        <p:nvSpPr>
          <p:cNvPr id="3" name="Content Placeholder 2">
            <a:extLst>
              <a:ext uri="{FF2B5EF4-FFF2-40B4-BE49-F238E27FC236}">
                <a16:creationId xmlns:a16="http://schemas.microsoft.com/office/drawing/2014/main" id="{69A0C82B-25E4-4239-A0DB-0274A1B1CB7A}"/>
              </a:ext>
            </a:extLst>
          </p:cNvPr>
          <p:cNvSpPr>
            <a:spLocks noGrp="1"/>
          </p:cNvSpPr>
          <p:nvPr>
            <p:ph idx="1"/>
          </p:nvPr>
        </p:nvSpPr>
        <p:spPr/>
        <p:txBody>
          <a:bodyPr>
            <a:normAutofit/>
          </a:bodyPr>
          <a:lstStyle/>
          <a:p>
            <a:r>
              <a:rPr lang="en-US" sz="2800" b="1" dirty="0"/>
              <a:t>Dataflow</a:t>
            </a:r>
            <a:r>
              <a:rPr lang="en-US" sz="2800" dirty="0"/>
              <a:t>: Streaming analytics for stream and batch processing</a:t>
            </a:r>
          </a:p>
          <a:p>
            <a:r>
              <a:rPr lang="en-US" sz="2800" b="1" dirty="0"/>
              <a:t>Cloud Functions</a:t>
            </a:r>
            <a:r>
              <a:rPr lang="en-US" sz="2800" dirty="0"/>
              <a:t>: Event-driven compute platform for cloud services and apps</a:t>
            </a:r>
          </a:p>
          <a:p>
            <a:r>
              <a:rPr lang="en-US" sz="2800" b="1" dirty="0"/>
              <a:t>Cloud SDK</a:t>
            </a:r>
            <a:r>
              <a:rPr lang="en-US" sz="2800" dirty="0"/>
              <a:t>: Command-line tools and libraries for Google Cloud</a:t>
            </a:r>
          </a:p>
          <a:p>
            <a:r>
              <a:rPr lang="en-US" sz="2800" b="1" dirty="0" err="1"/>
              <a:t>BigQuery</a:t>
            </a:r>
            <a:r>
              <a:rPr lang="en-US" sz="2800" dirty="0"/>
              <a:t>: Data warehouse for business agility and insights</a:t>
            </a:r>
          </a:p>
          <a:p>
            <a:r>
              <a:rPr lang="en-US" sz="2800" b="1" dirty="0"/>
              <a:t>Operations</a:t>
            </a:r>
            <a:r>
              <a:rPr lang="en-US" sz="2800" dirty="0"/>
              <a:t>: Monitoring, logging, and application performance suite</a:t>
            </a:r>
          </a:p>
        </p:txBody>
      </p:sp>
    </p:spTree>
    <p:extLst>
      <p:ext uri="{BB962C8B-B14F-4D97-AF65-F5344CB8AC3E}">
        <p14:creationId xmlns:p14="http://schemas.microsoft.com/office/powerpoint/2010/main" val="3690278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560D-45F3-4F70-91E5-6C6146F47138}"/>
              </a:ext>
            </a:extLst>
          </p:cNvPr>
          <p:cNvSpPr>
            <a:spLocks noGrp="1"/>
          </p:cNvSpPr>
          <p:nvPr>
            <p:ph type="title"/>
          </p:nvPr>
        </p:nvSpPr>
        <p:spPr>
          <a:xfrm>
            <a:off x="1066800" y="642594"/>
            <a:ext cx="10058400" cy="1371600"/>
          </a:xfrm>
        </p:spPr>
        <p:txBody>
          <a:bodyPr/>
          <a:lstStyle/>
          <a:p>
            <a:pPr algn="ctr"/>
            <a:r>
              <a:rPr lang="en-US"/>
              <a:t>References</a:t>
            </a:r>
            <a:endParaRPr lang="en-US" dirty="0"/>
          </a:p>
        </p:txBody>
      </p:sp>
      <p:sp>
        <p:nvSpPr>
          <p:cNvPr id="3" name="Content Placeholder 2">
            <a:extLst>
              <a:ext uri="{FF2B5EF4-FFF2-40B4-BE49-F238E27FC236}">
                <a16:creationId xmlns:a16="http://schemas.microsoft.com/office/drawing/2014/main" id="{48EAF9D7-FC2A-47C6-8EFA-B9DCC3946DE6}"/>
              </a:ext>
            </a:extLst>
          </p:cNvPr>
          <p:cNvSpPr>
            <a:spLocks noGrp="1"/>
          </p:cNvSpPr>
          <p:nvPr>
            <p:ph idx="1"/>
          </p:nvPr>
        </p:nvSpPr>
        <p:spPr>
          <a:xfrm>
            <a:off x="1066800" y="2103120"/>
            <a:ext cx="10058400" cy="3849624"/>
          </a:xfrm>
        </p:spPr>
        <p:txBody>
          <a:bodyPr/>
          <a:lstStyle/>
          <a:p>
            <a:r>
              <a:rPr lang="en-US" dirty="0">
                <a:hlinkClick r:id="rId2"/>
              </a:rPr>
              <a:t>https://azure.microsoft.com/en-us/overview/what-is-cloud-computing/</a:t>
            </a:r>
            <a:endParaRPr lang="en-US" dirty="0"/>
          </a:p>
          <a:p>
            <a:r>
              <a:rPr lang="en-US" dirty="0">
                <a:hlinkClick r:id="rId3"/>
              </a:rPr>
              <a:t>https://aws.amazon.com/what-is-cloud-computing/</a:t>
            </a:r>
            <a:endParaRPr lang="en-US" dirty="0"/>
          </a:p>
          <a:p>
            <a:r>
              <a:rPr lang="en-US" dirty="0">
                <a:hlinkClick r:id="rId4"/>
              </a:rPr>
              <a:t>https://www.redhat.com/en/topics/cloud-computing/what-are-cloud-services</a:t>
            </a:r>
            <a:endParaRPr lang="en-US" dirty="0"/>
          </a:p>
          <a:p>
            <a:r>
              <a:rPr lang="en-US" dirty="0">
                <a:hlinkClick r:id="rId5"/>
              </a:rPr>
              <a:t>https://cloud.google.com/</a:t>
            </a:r>
            <a:endParaRPr lang="en-US" dirty="0"/>
          </a:p>
          <a:p>
            <a:r>
              <a:rPr lang="en-US" dirty="0">
                <a:hlinkClick r:id="rId6"/>
              </a:rPr>
              <a:t>https://en.wikipedia.org/wiki/Google_Cloud_Platform</a:t>
            </a:r>
            <a:endParaRPr lang="en-US" dirty="0"/>
          </a:p>
          <a:p>
            <a:r>
              <a:rPr lang="en-US">
                <a:hlinkClick r:id="rId7"/>
              </a:rPr>
              <a:t>https://www.4d-dc.com/insight/what-cloud-iaas-paas-saas-public-private-hybrid-cloud</a:t>
            </a:r>
            <a:endParaRPr lang="en-US"/>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5377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DDCF-F189-47E8-87EE-CD46C2DC9428}"/>
              </a:ext>
            </a:extLst>
          </p:cNvPr>
          <p:cNvSpPr>
            <a:spLocks noGrp="1"/>
          </p:cNvSpPr>
          <p:nvPr>
            <p:ph type="title"/>
          </p:nvPr>
        </p:nvSpPr>
        <p:spPr/>
        <p:txBody>
          <a:bodyPr/>
          <a:lstStyle/>
          <a:p>
            <a:pPr algn="ctr"/>
            <a:r>
              <a:rPr lang="en-US" dirty="0"/>
              <a:t>Benefits of Cloud Computing</a:t>
            </a:r>
          </a:p>
        </p:txBody>
      </p:sp>
      <p:sp>
        <p:nvSpPr>
          <p:cNvPr id="3" name="Content Placeholder 2">
            <a:extLst>
              <a:ext uri="{FF2B5EF4-FFF2-40B4-BE49-F238E27FC236}">
                <a16:creationId xmlns:a16="http://schemas.microsoft.com/office/drawing/2014/main" id="{664DE7E9-CB9F-45C4-95F6-86B064239130}"/>
              </a:ext>
            </a:extLst>
          </p:cNvPr>
          <p:cNvSpPr>
            <a:spLocks noGrp="1"/>
          </p:cNvSpPr>
          <p:nvPr>
            <p:ph idx="1"/>
          </p:nvPr>
        </p:nvSpPr>
        <p:spPr/>
        <p:txBody>
          <a:bodyPr/>
          <a:lstStyle/>
          <a:p>
            <a:pPr marL="514350" indent="-514350">
              <a:buAutoNum type="arabicPeriod" startAt="3"/>
            </a:pPr>
            <a:r>
              <a:rPr lang="en-US" sz="2400" b="1" dirty="0"/>
              <a:t>Global Scale</a:t>
            </a:r>
            <a:r>
              <a:rPr lang="en-US" sz="2400" dirty="0"/>
              <a:t>: The benefits of cloud computing services include the ability to scale elastically. In cloud speak, that means delivering the right amount of IT resources—for example, more or less computing power, storage, bandwidth—right when its needed, and </a:t>
            </a:r>
            <a:r>
              <a:rPr lang="en-US" sz="2400" dirty="0">
                <a:solidFill>
                  <a:srgbClr val="FF0000"/>
                </a:solidFill>
              </a:rPr>
              <a:t>from the right geographic location.</a:t>
            </a:r>
          </a:p>
          <a:p>
            <a:pPr marL="514350" indent="-514350">
              <a:buAutoNum type="arabicPeriod" startAt="4"/>
            </a:pPr>
            <a:r>
              <a:rPr lang="en-US" sz="2400" b="1" dirty="0"/>
              <a:t>Productivity</a:t>
            </a:r>
            <a:r>
              <a:rPr lang="en-US" sz="2400" dirty="0"/>
              <a:t>: On-site data centers typically require a lot of “racking and stacking”—hardware set up, software patching, and other time-consuming IT management chores. Cloud computing removes the need for many of these tasks, so </a:t>
            </a:r>
            <a:r>
              <a:rPr lang="en-US" sz="2400" dirty="0">
                <a:solidFill>
                  <a:srgbClr val="FF0000"/>
                </a:solidFill>
              </a:rPr>
              <a:t>IT teams can spend time on achieving more important business goals.</a:t>
            </a:r>
          </a:p>
          <a:p>
            <a:endParaRPr lang="en-US" dirty="0"/>
          </a:p>
        </p:txBody>
      </p:sp>
    </p:spTree>
    <p:extLst>
      <p:ext uri="{BB962C8B-B14F-4D97-AF65-F5344CB8AC3E}">
        <p14:creationId xmlns:p14="http://schemas.microsoft.com/office/powerpoint/2010/main" val="81484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AE12-AF37-4C57-B566-471CD2EDDF77}"/>
              </a:ext>
            </a:extLst>
          </p:cNvPr>
          <p:cNvSpPr>
            <a:spLocks noGrp="1"/>
          </p:cNvSpPr>
          <p:nvPr>
            <p:ph type="title"/>
          </p:nvPr>
        </p:nvSpPr>
        <p:spPr/>
        <p:txBody>
          <a:bodyPr/>
          <a:lstStyle/>
          <a:p>
            <a:pPr algn="ctr"/>
            <a:r>
              <a:rPr lang="en-US" dirty="0"/>
              <a:t>Benefits of Cloud Computing</a:t>
            </a:r>
          </a:p>
        </p:txBody>
      </p:sp>
      <p:sp>
        <p:nvSpPr>
          <p:cNvPr id="3" name="Content Placeholder 2">
            <a:extLst>
              <a:ext uri="{FF2B5EF4-FFF2-40B4-BE49-F238E27FC236}">
                <a16:creationId xmlns:a16="http://schemas.microsoft.com/office/drawing/2014/main" id="{C348EECC-22D2-4E81-A696-7422A0607704}"/>
              </a:ext>
            </a:extLst>
          </p:cNvPr>
          <p:cNvSpPr>
            <a:spLocks noGrp="1"/>
          </p:cNvSpPr>
          <p:nvPr>
            <p:ph idx="1"/>
          </p:nvPr>
        </p:nvSpPr>
        <p:spPr/>
        <p:txBody>
          <a:bodyPr/>
          <a:lstStyle/>
          <a:p>
            <a:pPr marL="514350" indent="-514350">
              <a:buAutoNum type="arabicPeriod" startAt="5"/>
            </a:pPr>
            <a:r>
              <a:rPr lang="en-US" sz="2400" b="1" dirty="0"/>
              <a:t>Performance</a:t>
            </a:r>
            <a:r>
              <a:rPr lang="en-US" sz="2400" dirty="0"/>
              <a:t>: The biggest cloud computing services run on a worldwide network of secure data centers, which are </a:t>
            </a:r>
            <a:r>
              <a:rPr lang="en-US" sz="2400" dirty="0">
                <a:solidFill>
                  <a:srgbClr val="FF0000"/>
                </a:solidFill>
              </a:rPr>
              <a:t>regularly upgraded to the latest generation of fast and efficient computing hardware</a:t>
            </a:r>
            <a:r>
              <a:rPr lang="en-US" sz="2400" dirty="0"/>
              <a:t>. This offers several benefits over a single corporate data center, including reduced network latency for applications and greater economies of scale.</a:t>
            </a:r>
          </a:p>
          <a:p>
            <a:pPr marL="514350" indent="-514350">
              <a:buNone/>
            </a:pPr>
            <a:r>
              <a:rPr lang="en-US" sz="2400" b="1" dirty="0"/>
              <a:t>6.  Reliability</a:t>
            </a:r>
            <a:r>
              <a:rPr lang="en-US" sz="2400" dirty="0"/>
              <a:t>: Cloud computing makes </a:t>
            </a:r>
            <a:r>
              <a:rPr lang="en-US" sz="2400" dirty="0">
                <a:solidFill>
                  <a:srgbClr val="FF0000"/>
                </a:solidFill>
              </a:rPr>
              <a:t>data backup, disaster recovery, and business continuity easier and less expensive</a:t>
            </a:r>
            <a:r>
              <a:rPr lang="en-US" sz="2400" dirty="0"/>
              <a:t>, because data can be mirrored at multiple redundant sites on the cloud provider’s network.</a:t>
            </a:r>
          </a:p>
          <a:p>
            <a:endParaRPr lang="en-US" dirty="0"/>
          </a:p>
        </p:txBody>
      </p:sp>
    </p:spTree>
    <p:extLst>
      <p:ext uri="{BB962C8B-B14F-4D97-AF65-F5344CB8AC3E}">
        <p14:creationId xmlns:p14="http://schemas.microsoft.com/office/powerpoint/2010/main" val="274878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AE12-AF37-4C57-B566-471CD2EDDF77}"/>
              </a:ext>
            </a:extLst>
          </p:cNvPr>
          <p:cNvSpPr>
            <a:spLocks noGrp="1"/>
          </p:cNvSpPr>
          <p:nvPr>
            <p:ph type="title"/>
          </p:nvPr>
        </p:nvSpPr>
        <p:spPr/>
        <p:txBody>
          <a:bodyPr/>
          <a:lstStyle/>
          <a:p>
            <a:pPr algn="ctr"/>
            <a:r>
              <a:rPr lang="en-US" dirty="0"/>
              <a:t>Benefits of Cloud Computing</a:t>
            </a:r>
          </a:p>
        </p:txBody>
      </p:sp>
      <p:sp>
        <p:nvSpPr>
          <p:cNvPr id="3" name="Content Placeholder 2">
            <a:extLst>
              <a:ext uri="{FF2B5EF4-FFF2-40B4-BE49-F238E27FC236}">
                <a16:creationId xmlns:a16="http://schemas.microsoft.com/office/drawing/2014/main" id="{C348EECC-22D2-4E81-A696-7422A0607704}"/>
              </a:ext>
            </a:extLst>
          </p:cNvPr>
          <p:cNvSpPr>
            <a:spLocks noGrp="1"/>
          </p:cNvSpPr>
          <p:nvPr>
            <p:ph idx="1"/>
          </p:nvPr>
        </p:nvSpPr>
        <p:spPr/>
        <p:txBody>
          <a:bodyPr/>
          <a:lstStyle/>
          <a:p>
            <a:pPr marL="514350" indent="-514350">
              <a:buAutoNum type="arabicPeriod" startAt="5"/>
            </a:pPr>
            <a:r>
              <a:rPr lang="en-US" sz="2400" b="1" dirty="0"/>
              <a:t>Performance</a:t>
            </a:r>
            <a:r>
              <a:rPr lang="en-US" sz="2400" dirty="0"/>
              <a:t>: The biggest cloud computing services run on a worldwide network of secure data centers, which are </a:t>
            </a:r>
            <a:r>
              <a:rPr lang="en-US" sz="2400" dirty="0">
                <a:solidFill>
                  <a:srgbClr val="FF0000"/>
                </a:solidFill>
              </a:rPr>
              <a:t>regularly upgraded to the latest generation of fast and efficient computing hardware</a:t>
            </a:r>
            <a:r>
              <a:rPr lang="en-US" sz="2400" dirty="0"/>
              <a:t>. This offers several benefits over a single corporate data center, including reduced network latency for applications and greater economies of scale.</a:t>
            </a:r>
          </a:p>
          <a:p>
            <a:pPr marL="514350" indent="-514350">
              <a:buNone/>
            </a:pPr>
            <a:r>
              <a:rPr lang="en-US" sz="2400" b="1" dirty="0"/>
              <a:t>6.  Reliability</a:t>
            </a:r>
            <a:r>
              <a:rPr lang="en-US" sz="2400" dirty="0"/>
              <a:t>: Cloud computing makes </a:t>
            </a:r>
            <a:r>
              <a:rPr lang="en-US" sz="2400" dirty="0">
                <a:solidFill>
                  <a:srgbClr val="FF0000"/>
                </a:solidFill>
              </a:rPr>
              <a:t>data backup, disaster recovery, and business continuity easier and less expensive</a:t>
            </a:r>
            <a:r>
              <a:rPr lang="en-US" sz="2400" dirty="0"/>
              <a:t>, because data can be mirrored at multiple redundant sites on the cloud provider’s network.</a:t>
            </a:r>
          </a:p>
          <a:p>
            <a:endParaRPr lang="en-US" dirty="0"/>
          </a:p>
        </p:txBody>
      </p:sp>
    </p:spTree>
    <p:extLst>
      <p:ext uri="{BB962C8B-B14F-4D97-AF65-F5344CB8AC3E}">
        <p14:creationId xmlns:p14="http://schemas.microsoft.com/office/powerpoint/2010/main" val="1707941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TotalTime>
  <Words>4815</Words>
  <Application>Microsoft Office PowerPoint</Application>
  <PresentationFormat>Widescreen</PresentationFormat>
  <Paragraphs>288</Paragraphs>
  <Slides>69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5" baseType="lpstr">
      <vt:lpstr>Century Gothic</vt:lpstr>
      <vt:lpstr>Garamond</vt:lpstr>
      <vt:lpstr>Gill Sans MT</vt:lpstr>
      <vt:lpstr>Times New Roman</vt:lpstr>
      <vt:lpstr>SavonVTI</vt:lpstr>
      <vt:lpstr>Document</vt:lpstr>
      <vt:lpstr>cloud computing</vt:lpstr>
      <vt:lpstr>Learning Objectives</vt:lpstr>
      <vt:lpstr>What is Cloud Computing?</vt:lpstr>
      <vt:lpstr>What is Cloud Computing?</vt:lpstr>
      <vt:lpstr>Cloud Computing Characteristics</vt:lpstr>
      <vt:lpstr>Benefits of Cloud Computing</vt:lpstr>
      <vt:lpstr>Benefits of Cloud Computing</vt:lpstr>
      <vt:lpstr>Benefits of Cloud Computing</vt:lpstr>
      <vt:lpstr>Benefits of Cloud Computing</vt:lpstr>
      <vt:lpstr>Pay-as-you-go Model (Consumption-based model)</vt:lpstr>
      <vt:lpstr>Economies of Scale</vt:lpstr>
      <vt:lpstr>Example: Economies of Scale</vt:lpstr>
      <vt:lpstr>Example: Economies of Scale</vt:lpstr>
      <vt:lpstr>Cloud Services</vt:lpstr>
      <vt:lpstr>Cloud Services</vt:lpstr>
      <vt:lpstr>What are Cloud Services?</vt:lpstr>
      <vt:lpstr>Cloud Service Models</vt:lpstr>
      <vt:lpstr>Infrastructure-as-a-Service (IaaS)</vt:lpstr>
      <vt:lpstr>Infrastructure-as-a-Service (IaaS)</vt:lpstr>
      <vt:lpstr>Infrastructure-as-a-Service</vt:lpstr>
      <vt:lpstr>Things to Consider When Choosing an IaaS Provider</vt:lpstr>
      <vt:lpstr>IaaS vs. PaaS vs. SaaS</vt:lpstr>
      <vt:lpstr>IaaS vs PaaS vs SaaS</vt:lpstr>
      <vt:lpstr>Platform-as-a-Service (PaaS)</vt:lpstr>
      <vt:lpstr>Platform-as-a-Service (PaaS)</vt:lpstr>
      <vt:lpstr>platform-as-a-Service</vt:lpstr>
      <vt:lpstr>Benefits of PaaS</vt:lpstr>
      <vt:lpstr>Software-as-a-Service (SaaS)</vt:lpstr>
      <vt:lpstr>Software-as-a-Service (SaaS)</vt:lpstr>
      <vt:lpstr>software-as-a-Service</vt:lpstr>
      <vt:lpstr>Examples of Software-as-a-Service (SaaS)</vt:lpstr>
      <vt:lpstr>How does SaaS work?</vt:lpstr>
      <vt:lpstr>The Software-as-a-Service (SaaS) Model</vt:lpstr>
      <vt:lpstr>Examples Enterprise Software-as-a-Service (SaaS)</vt:lpstr>
      <vt:lpstr>Examples Consumer Software-as-a-Service  (SaaS)</vt:lpstr>
      <vt:lpstr>Cloud Models</vt:lpstr>
      <vt:lpstr>Cloud Deployment Models</vt:lpstr>
      <vt:lpstr>Cloud Deployment Models</vt:lpstr>
      <vt:lpstr>Private Cloud</vt:lpstr>
      <vt:lpstr>Private Cloud</vt:lpstr>
      <vt:lpstr>How does Private Clouds work?</vt:lpstr>
      <vt:lpstr>Managed Private Clouds</vt:lpstr>
      <vt:lpstr>Private Cloud Benefits</vt:lpstr>
      <vt:lpstr>Public Cloud</vt:lpstr>
      <vt:lpstr>Public Cloud</vt:lpstr>
      <vt:lpstr>How do Public Clouds Work?</vt:lpstr>
      <vt:lpstr>Hybrid Cloud</vt:lpstr>
      <vt:lpstr>Hybrid Cloud</vt:lpstr>
      <vt:lpstr>Hybrid Cloud</vt:lpstr>
      <vt:lpstr>How do I build a Hybrid Cloud?</vt:lpstr>
      <vt:lpstr>Traditional Hybrid Cloud Architecture</vt:lpstr>
      <vt:lpstr>Modern Hybrid Cloud Architecture</vt:lpstr>
      <vt:lpstr>Are Hybrid Cloud Secure?</vt:lpstr>
      <vt:lpstr>Microsoft Azure</vt:lpstr>
      <vt:lpstr>Microsoft Cloud Computing - Azure</vt:lpstr>
      <vt:lpstr>Microsoft Azure Solutions</vt:lpstr>
      <vt:lpstr>Microsoft Azure Solutions</vt:lpstr>
      <vt:lpstr>Microsoft Azure Solutions</vt:lpstr>
      <vt:lpstr>Microsoft Azure Solutions</vt:lpstr>
      <vt:lpstr>Microsoft Azure Solutions</vt:lpstr>
      <vt:lpstr>Amazon Web Services (AWS)</vt:lpstr>
      <vt:lpstr>Amazon Cloud Computing - AWS</vt:lpstr>
      <vt:lpstr>Amazon AWS Solutions</vt:lpstr>
      <vt:lpstr>Amazon AWS Solutions</vt:lpstr>
      <vt:lpstr>Google cloud platform (GCP)</vt:lpstr>
      <vt:lpstr>Google Cloud Platform (GCP)</vt:lpstr>
      <vt:lpstr>Google Cloud Featured Products</vt:lpstr>
      <vt:lpstr>Google Cloud Featured Products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Hans Yip</dc:creator>
  <cp:lastModifiedBy>Hans Yip</cp:lastModifiedBy>
  <cp:revision>1</cp:revision>
  <dcterms:created xsi:type="dcterms:W3CDTF">2021-01-15T01:06:48Z</dcterms:created>
  <dcterms:modified xsi:type="dcterms:W3CDTF">2021-01-15T01:09:41Z</dcterms:modified>
</cp:coreProperties>
</file>