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310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.hkbu.edu.hk/~hansyip/comp7780/week02/mf_html5_no_bootstrap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g.ccsf.edu/~hyip/cnit131/week11/samples/00_container_fluid.html" TargetMode="External"/><Relationship Id="rId2" Type="http://schemas.openxmlformats.org/officeDocument/2006/relationships/hyperlink" Target="https://fog.ccsf.edu/~hyip/cnit131/week11/samples/00_container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axcdn.bootstrapcdn.com/bootstrap/3.3.7/css/bootstrap.min.css" TargetMode="External"/><Relationship Id="rId2" Type="http://schemas.openxmlformats.org/officeDocument/2006/relationships/hyperlink" Target="https://www.comp.hkbu.edu.hk/~hansyip/comp7780/week02/mf_html5_with_bootstrap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de.jquery.com/jquery-latest.js" TargetMode="External"/><Relationship Id="rId4" Type="http://schemas.openxmlformats.org/officeDocument/2006/relationships/hyperlink" Target="https://maxcdn.bootstrapcdn.com/bootstrap/3.3.7/js/bootstrap.min.j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fog.ccsf.edu/~hyip/cnit131/week11/samples/01_three_equal_columns_tablet.html" TargetMode="External"/><Relationship Id="rId2" Type="http://schemas.openxmlformats.org/officeDocument/2006/relationships/hyperlink" Target="https://fog.ccsf.edu/~hyip/cnit131/week11/samples/01_three_equal_columns_deskto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g.ccsf.edu/~hyip/cnit131/week11/samples/01_three_equal_columns_phon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fog.ccsf.edu/~hyip/cnit131/week11/samples/02_two_unequal_columns_tablet.html" TargetMode="External"/><Relationship Id="rId2" Type="http://schemas.openxmlformats.org/officeDocument/2006/relationships/hyperlink" Target="https://fog.ccsf.edu/~hyip/cnit131/week11/samples/02_two_unequal_columns_deskto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g.ccsf.edu/~hyip/cnit131/week11/samples/02_two_unequal_columns_phone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fog.ccsf.edu/~hyip/cnit131/week11/samples/03_table_striped_rows.html" TargetMode="External"/><Relationship Id="rId2" Type="http://schemas.openxmlformats.org/officeDocument/2006/relationships/hyperlink" Target="https://fog.ccsf.edu/~hyip/cnit131/week11/samples/03_table_basic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g.ccsf.edu/~hyip/cnit131/week11/samples/03_table_responsive.html" TargetMode="External"/><Relationship Id="rId5" Type="http://schemas.openxmlformats.org/officeDocument/2006/relationships/hyperlink" Target="https://fog.ccsf.edu/~hyip/cnit131/week11/samples/03_table_hover.html" TargetMode="External"/><Relationship Id="rId4" Type="http://schemas.openxmlformats.org/officeDocument/2006/relationships/hyperlink" Target="https://fog.ccsf.edu/~hyip/cnit131/week11/samples/03_table_bordered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.hkbu.edu.hk/~hansyip/comp7780/week02/mf_image_circle.html" TargetMode="External"/><Relationship Id="rId2" Type="http://schemas.openxmlformats.org/officeDocument/2006/relationships/hyperlink" Target="https://www.comp.hkbu.edu.hk/~hansyip/comp7780/week02/mf_image_rounded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mp.hkbu.edu.hk/~hansyip/comp7780/week02/mf_image_responsive.html" TargetMode="External"/><Relationship Id="rId4" Type="http://schemas.openxmlformats.org/officeDocument/2006/relationships/hyperlink" Target="https://www.comp.hkbu.edu.hk/~hansyip/comp7780/week02/mf_image_thumbnail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og.ccsf.edu/~hyip/cnit131/week11/samples/05_button_style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og.ccsf.edu/~hyip/cnit131/week11/samples/05_button_element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og.ccsf.edu/~hyip/cnit131/week11/samples/05_button_size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fog.ccsf.edu/~hyip/cnit131/week11/samples/05_button_block_level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fog.ccsf.edu/~hyip/cnit131/week11/samples/05_button_active_disabled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.hkbu.edu.hk/~hansyip/comp7780/week02/mf_with_bootstrap.html" TargetMode="External"/><Relationship Id="rId2" Type="http://schemas.openxmlformats.org/officeDocument/2006/relationships/hyperlink" Target="https://www.comp.hkbu.edu.hk/~hansyip/comp7780/week02/mf_no_bootstra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tstrapcdn.com/" TargetMode="External"/><Relationship Id="rId2" Type="http://schemas.openxmlformats.org/officeDocument/2006/relationships/hyperlink" Target="http://getbootstrap.com/getting-starte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Mobile first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995982"/>
            <a:ext cx="10656310" cy="61436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100" spc="80" dirty="0"/>
              <a:t>Hans Yip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261EC-DEBF-49C3-A344-7D38CB57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CDN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4293F-4100-4453-952D-A83D7DEB4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You must include the following Bootstrap’s CSS, JavaScript, and jQuery from </a:t>
            </a:r>
            <a:r>
              <a:rPr lang="en-US" sz="2400" dirty="0" err="1"/>
              <a:t>MaxCDN</a:t>
            </a:r>
            <a:r>
              <a:rPr lang="en-US" sz="2400" dirty="0"/>
              <a:t> into your web page:</a:t>
            </a:r>
          </a:p>
          <a:p>
            <a:pPr>
              <a:buNone/>
            </a:pPr>
            <a:endParaRPr lang="en-US" sz="2400" dirty="0"/>
          </a:p>
          <a:p>
            <a:pPr>
              <a:buFont typeface="Arial" charset="0"/>
              <a:buNone/>
            </a:pPr>
            <a:r>
              <a:rPr lang="en-US" sz="2400" dirty="0"/>
              <a:t>	&lt;!-- Latest compiled and minified Bootstrap CSS --&gt;</a:t>
            </a:r>
            <a:br>
              <a:rPr lang="en-US" sz="2400" dirty="0"/>
            </a:br>
            <a:r>
              <a:rPr lang="en-US" sz="2400" dirty="0"/>
              <a:t>&lt;link </a:t>
            </a:r>
            <a:r>
              <a:rPr lang="en-US" sz="2400" dirty="0" err="1"/>
              <a:t>rel</a:t>
            </a:r>
            <a:r>
              <a:rPr lang="en-US" sz="2400" dirty="0"/>
              <a:t>="</a:t>
            </a:r>
            <a:r>
              <a:rPr lang="en-US" sz="2400" dirty="0" err="1"/>
              <a:t>stylesheet"href</a:t>
            </a:r>
            <a:r>
              <a:rPr lang="en-US" sz="2400" dirty="0"/>
              <a:t>="https://maxcdn.bootstrapcdn.com/bootstrap/3.3.7/</a:t>
            </a:r>
            <a:r>
              <a:rPr lang="en-US" sz="2400" dirty="0" err="1"/>
              <a:t>css</a:t>
            </a:r>
            <a:r>
              <a:rPr lang="en-US" sz="2400" dirty="0"/>
              <a:t>/bootstrap.min.css"&gt;</a:t>
            </a:r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</a:p>
          <a:p>
            <a:pPr>
              <a:buFont typeface="Arial" charset="0"/>
              <a:buNone/>
            </a:pPr>
            <a:r>
              <a:rPr lang="en-US" sz="2400" dirty="0"/>
              <a:t>	&lt;!-- Latest compiled Bootstrap JavaScript --&gt;</a:t>
            </a:r>
            <a:br>
              <a:rPr lang="en-US" sz="2400" dirty="0"/>
            </a:br>
            <a:r>
              <a:rPr lang="en-US" sz="2400" dirty="0"/>
              <a:t>&lt;script </a:t>
            </a:r>
            <a:r>
              <a:rPr lang="en-US" sz="2400" dirty="0" err="1"/>
              <a:t>src</a:t>
            </a:r>
            <a:r>
              <a:rPr lang="en-US" sz="2400" dirty="0"/>
              <a:t>="https://maxcdn.bootstrapcdn.com/bootstrap/3.3.7/</a:t>
            </a:r>
            <a:r>
              <a:rPr lang="en-US" sz="2400" dirty="0" err="1"/>
              <a:t>js</a:t>
            </a:r>
            <a:r>
              <a:rPr lang="en-US" sz="2400" dirty="0"/>
              <a:t>/bootstrap.min.js"&gt;&lt;/script&gt; </a:t>
            </a:r>
            <a:br>
              <a:rPr lang="en-US" sz="2400" dirty="0"/>
            </a:br>
            <a:endParaRPr lang="en-US" sz="2400" dirty="0"/>
          </a:p>
          <a:p>
            <a:pPr>
              <a:buFont typeface="Arial" charset="0"/>
              <a:buNone/>
            </a:pPr>
            <a:r>
              <a:rPr lang="en-US" sz="2400" dirty="0"/>
              <a:t>	&lt;!-- latest jQuery library --&gt;</a:t>
            </a:r>
            <a:br>
              <a:rPr lang="en-US" sz="2400" dirty="0"/>
            </a:br>
            <a:r>
              <a:rPr lang="en-US" sz="2400" dirty="0"/>
              <a:t>&lt;script </a:t>
            </a:r>
            <a:r>
              <a:rPr lang="en-US" sz="2400" dirty="0" err="1"/>
              <a:t>src</a:t>
            </a:r>
            <a:r>
              <a:rPr lang="en-US" sz="2400" dirty="0"/>
              <a:t>="https://code.jquery.com/jquery-latest.js"&gt;&lt;/script&gt;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8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8F292-AA3C-4A0A-B60D-D8A1D2A1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Bootstrap CDN?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938C1-D3D5-4C5B-BD5D-31DC20348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Advantage of using the Bootstrap CDN: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Many users already have downloaded Bootstrap from </a:t>
            </a:r>
            <a:r>
              <a:rPr lang="en-US" sz="2800" dirty="0" err="1"/>
              <a:t>MaxCDN</a:t>
            </a:r>
            <a:r>
              <a:rPr lang="en-US" sz="2800" dirty="0"/>
              <a:t> when visiting another site. As a result, it will be loaded from cache when they visit your site, which leads to faster loading time.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Also, most CDN's will make sure that once a user requests a file from it, it will be served from the server closest to them, which also leads to faster loading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86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DA43C-8530-4F48-9C15-BEA768A8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Create HTML5 Web Page with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850F6-99E2-4AC7-9527-BB796078D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Bootstrap uses HTML elements and CSS properties that require the HTML5 doctype</a:t>
            </a:r>
          </a:p>
          <a:p>
            <a:r>
              <a:rPr lang="en-US" sz="2000" dirty="0"/>
              <a:t>Always include the HTML5 doctype at the beginning of the page, along with the “lang attribute” and the correct character set (</a:t>
            </a:r>
            <a:r>
              <a:rPr lang="en-US" sz="2000" dirty="0">
                <a:hlinkClick r:id="rId2"/>
              </a:rPr>
              <a:t>save it as mf_html5_no_bootstrap.html</a:t>
            </a:r>
            <a:r>
              <a:rPr lang="en-US" sz="2000" dirty="0"/>
              <a:t>):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&lt;!DOCTYPE html&gt;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&lt;html lang="</a:t>
            </a:r>
            <a:r>
              <a:rPr lang="en-US" sz="2000" dirty="0" err="1"/>
              <a:t>en</a:t>
            </a:r>
            <a:r>
              <a:rPr lang="en-US" sz="2000" dirty="0"/>
              <a:t>"&gt;</a:t>
            </a:r>
            <a:br>
              <a:rPr lang="en-US" sz="2000" dirty="0"/>
            </a:br>
            <a:r>
              <a:rPr lang="en-US" sz="2000" dirty="0"/>
              <a:t>  &lt;head&gt;</a:t>
            </a:r>
            <a:br>
              <a:rPr lang="en-US" sz="2000" dirty="0"/>
            </a:br>
            <a:r>
              <a:rPr lang="en-US" sz="2000" dirty="0"/>
              <a:t>    &lt;meta charset="utf-8"&gt; </a:t>
            </a:r>
            <a:br>
              <a:rPr lang="en-US" sz="2000" dirty="0"/>
            </a:br>
            <a:r>
              <a:rPr lang="en-US" sz="2000" dirty="0"/>
              <a:t>  &lt;/head&gt;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	  &lt;body&gt;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			HTML 5 Template.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	  &lt;/body&gt;</a:t>
            </a:r>
          </a:p>
          <a:p>
            <a:pPr lvl="1">
              <a:buFont typeface="Arial" charset="0"/>
              <a:buNone/>
            </a:pPr>
            <a:r>
              <a:rPr lang="en-US" sz="20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115034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C63D-7736-49F4-9394-C8269494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Create HTML5 Web Page with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F43A3-9BDB-4D73-B7FF-8FE63B993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400" dirty="0"/>
              <a:t>Bootstrap is mobile-first</a:t>
            </a:r>
          </a:p>
          <a:p>
            <a:r>
              <a:rPr lang="en-US" sz="4400" dirty="0"/>
              <a:t>Bootstrap 3 is designed to be responsive to mobile devices. Mobile-first styles are part of the core framework.</a:t>
            </a:r>
          </a:p>
          <a:p>
            <a:r>
              <a:rPr lang="en-US" sz="4400" dirty="0"/>
              <a:t>To ensure proper rendering and touch zooming, add the following &lt;meta&gt; tag inside the &lt;head&gt; element:</a:t>
            </a:r>
          </a:p>
          <a:p>
            <a:pPr lvl="1">
              <a:buFont typeface="Arial" charset="0"/>
              <a:buNone/>
            </a:pPr>
            <a:endParaRPr lang="en-US" sz="4400" dirty="0"/>
          </a:p>
          <a:p>
            <a:pPr lvl="1">
              <a:buFont typeface="Arial" charset="0"/>
              <a:buNone/>
            </a:pPr>
            <a:r>
              <a:rPr lang="en-US" sz="4400" dirty="0"/>
              <a:t>&lt;meta name="viewport" content="width=device-width, initial-scale=1"&gt;</a:t>
            </a:r>
          </a:p>
          <a:p>
            <a:endParaRPr lang="en-US" sz="4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400" dirty="0"/>
              <a:t>The width=device-width part sets the width of the page to follow the screen-width of the device (which will vary depending on the device).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400" dirty="0"/>
              <a:t>The initial-scale=1 part sets the initial zoom level when the page is first loaded by the browser.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2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35B2-6752-4995-9859-24910652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Create HTML5 Web Page with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303A4-CF4C-4CD4-98E4-4C71914E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Containers: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Bootstrap also requires a containing element to wrap site contents.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There are two container classes to choose from:</a:t>
            </a:r>
          </a:p>
          <a:p>
            <a:pPr lvl="2"/>
            <a:r>
              <a:rPr lang="en-US" sz="2400" dirty="0"/>
              <a:t>The .container class provides a responsive </a:t>
            </a:r>
            <a:r>
              <a:rPr lang="en-US" sz="2400" b="1" dirty="0"/>
              <a:t>fixed width container. </a:t>
            </a:r>
            <a:r>
              <a:rPr lang="en-US" sz="2400" dirty="0"/>
              <a:t>(</a:t>
            </a:r>
            <a:r>
              <a:rPr lang="en-US" sz="2400" dirty="0">
                <a:hlinkClick r:id="rId2"/>
              </a:rPr>
              <a:t>See Sample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The .container-fluid class provides a </a:t>
            </a:r>
            <a:r>
              <a:rPr lang="en-US" sz="2400" b="1" dirty="0"/>
              <a:t>full width container</a:t>
            </a:r>
            <a:r>
              <a:rPr lang="en-US" sz="2400" dirty="0"/>
              <a:t>, spanning the entire width of the viewport. (</a:t>
            </a:r>
            <a:r>
              <a:rPr lang="en-US" sz="2400" dirty="0">
                <a:hlinkClick r:id="rId3"/>
              </a:rPr>
              <a:t>See Sample</a:t>
            </a:r>
            <a:r>
              <a:rPr lang="en-US" sz="2400" dirty="0"/>
              <a:t>)</a:t>
            </a:r>
          </a:p>
          <a:p>
            <a:r>
              <a:rPr lang="en-US" sz="2400" b="1" dirty="0"/>
              <a:t>Note:</a:t>
            </a:r>
            <a:r>
              <a:rPr lang="en-US" sz="2400" dirty="0"/>
              <a:t> Containers are not nestable (you cannot put a container inside another container).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09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AFA07-2103-48D0-9189-DD824623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Create HTML5 Web Page with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A0D5-562F-4A95-B31C-FA2A829B7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400" dirty="0"/>
              <a:t>Here is your HTML5 web page with bootstrap (</a:t>
            </a:r>
            <a:r>
              <a:rPr lang="en-US" sz="6400" dirty="0">
                <a:hlinkClick r:id="rId2"/>
              </a:rPr>
              <a:t>save it as mf_html5_with_bootstrap.html</a:t>
            </a:r>
            <a:r>
              <a:rPr lang="en-US" sz="6400" dirty="0"/>
              <a:t>).</a:t>
            </a:r>
          </a:p>
          <a:p>
            <a:pPr>
              <a:buNone/>
            </a:pPr>
            <a:r>
              <a:rPr lang="en-US" sz="5600" dirty="0"/>
              <a:t>&lt;!DOCTYPE html&gt;</a:t>
            </a:r>
          </a:p>
          <a:p>
            <a:pPr>
              <a:buNone/>
            </a:pPr>
            <a:r>
              <a:rPr lang="en-US" sz="5600" dirty="0"/>
              <a:t>&lt;html lang="</a:t>
            </a:r>
            <a:r>
              <a:rPr lang="en-US" sz="5600" dirty="0" err="1"/>
              <a:t>en</a:t>
            </a:r>
            <a:r>
              <a:rPr lang="en-US" sz="5600" dirty="0"/>
              <a:t>"&gt;</a:t>
            </a:r>
          </a:p>
          <a:p>
            <a:pPr>
              <a:buNone/>
            </a:pPr>
            <a:r>
              <a:rPr lang="en-US" sz="5600" dirty="0"/>
              <a:t>&lt;head&gt; &lt;title&gt;Bootstrap Example&lt;/title&gt;</a:t>
            </a:r>
          </a:p>
          <a:p>
            <a:pPr>
              <a:buNone/>
            </a:pPr>
            <a:r>
              <a:rPr lang="en-US" sz="5600" dirty="0"/>
              <a:t>&lt;meta charset="utf-8"&gt; </a:t>
            </a:r>
          </a:p>
          <a:p>
            <a:pPr>
              <a:buNone/>
            </a:pPr>
            <a:r>
              <a:rPr lang="en-US" sz="5600" dirty="0"/>
              <a:t>&lt;meta name="viewport" content="width=device-width, initial-scale=1"&gt; </a:t>
            </a:r>
          </a:p>
          <a:p>
            <a:pPr>
              <a:buNone/>
            </a:pPr>
            <a:r>
              <a:rPr lang="en-US" sz="5600" dirty="0"/>
              <a:t>&lt;link </a:t>
            </a:r>
            <a:r>
              <a:rPr lang="en-US" sz="5600" dirty="0" err="1"/>
              <a:t>rel</a:t>
            </a:r>
            <a:r>
              <a:rPr lang="en-US" sz="5600" dirty="0"/>
              <a:t>="stylesheet" </a:t>
            </a:r>
            <a:r>
              <a:rPr lang="en-US" sz="5600" dirty="0" err="1"/>
              <a:t>href</a:t>
            </a:r>
            <a:r>
              <a:rPr lang="en-US" sz="5600" dirty="0"/>
              <a:t>="</a:t>
            </a:r>
            <a:r>
              <a:rPr lang="en-US" sz="5600" dirty="0">
                <a:hlinkClick r:id="rId3"/>
              </a:rPr>
              <a:t>https://maxcdn.bootstrapcdn.com/bootstrap/3.3.7/</a:t>
            </a:r>
            <a:r>
              <a:rPr lang="en-US" sz="5600" dirty="0" err="1">
                <a:hlinkClick r:id="rId3"/>
              </a:rPr>
              <a:t>css</a:t>
            </a:r>
            <a:r>
              <a:rPr lang="en-US" sz="5600" dirty="0">
                <a:hlinkClick r:id="rId3"/>
              </a:rPr>
              <a:t>/bootstrap.min.css</a:t>
            </a:r>
            <a:r>
              <a:rPr lang="en-US" sz="5600" dirty="0"/>
              <a:t>"&gt;</a:t>
            </a:r>
          </a:p>
          <a:p>
            <a:pPr>
              <a:buNone/>
            </a:pPr>
            <a:r>
              <a:rPr lang="en-US" sz="5600" dirty="0"/>
              <a:t>&lt;script </a:t>
            </a:r>
            <a:r>
              <a:rPr lang="en-US" sz="5600" dirty="0" err="1"/>
              <a:t>src</a:t>
            </a:r>
            <a:r>
              <a:rPr lang="en-US" sz="5600" dirty="0"/>
              <a:t>="</a:t>
            </a:r>
            <a:r>
              <a:rPr lang="en-US" sz="5600" dirty="0">
                <a:hlinkClick r:id="rId4"/>
              </a:rPr>
              <a:t>https://maxcdn.bootstrapcdn.com/bootstrap/3.3.7/</a:t>
            </a:r>
            <a:r>
              <a:rPr lang="en-US" sz="5600" dirty="0" err="1">
                <a:hlinkClick r:id="rId4"/>
              </a:rPr>
              <a:t>js</a:t>
            </a:r>
            <a:r>
              <a:rPr lang="en-US" sz="5600" dirty="0">
                <a:hlinkClick r:id="rId4"/>
              </a:rPr>
              <a:t>/bootstrap.min.js</a:t>
            </a:r>
            <a:r>
              <a:rPr lang="en-US" sz="5600" dirty="0"/>
              <a:t>"&gt;</a:t>
            </a:r>
          </a:p>
          <a:p>
            <a:pPr>
              <a:buNone/>
            </a:pPr>
            <a:r>
              <a:rPr lang="en-US" sz="5600" dirty="0"/>
              <a:t>&lt;/script&gt; </a:t>
            </a:r>
          </a:p>
          <a:p>
            <a:pPr>
              <a:buNone/>
            </a:pPr>
            <a:r>
              <a:rPr lang="en-US" sz="5600" dirty="0"/>
              <a:t>&lt;script </a:t>
            </a:r>
            <a:r>
              <a:rPr lang="en-US" sz="5600" dirty="0" err="1"/>
              <a:t>src</a:t>
            </a:r>
            <a:r>
              <a:rPr lang="en-US" sz="5600" dirty="0"/>
              <a:t>="</a:t>
            </a:r>
            <a:r>
              <a:rPr lang="en-US" sz="5600" dirty="0">
                <a:hlinkClick r:id="rId5"/>
              </a:rPr>
              <a:t>https://code.jquery.com/jquery-latest.js</a:t>
            </a:r>
            <a:r>
              <a:rPr lang="en-US" sz="5600" dirty="0"/>
              <a:t>"&gt;&lt;/script&gt;</a:t>
            </a:r>
          </a:p>
          <a:p>
            <a:pPr>
              <a:buNone/>
            </a:pPr>
            <a:r>
              <a:rPr lang="en-US" sz="5600" dirty="0"/>
              <a:t>&lt;/head&gt;</a:t>
            </a:r>
          </a:p>
          <a:p>
            <a:pPr>
              <a:buNone/>
            </a:pPr>
            <a:r>
              <a:rPr lang="en-US" sz="5600" dirty="0"/>
              <a:t>&lt;body&gt;</a:t>
            </a:r>
          </a:p>
          <a:p>
            <a:pPr>
              <a:buNone/>
            </a:pPr>
            <a:r>
              <a:rPr lang="en-US" sz="5600" dirty="0"/>
              <a:t>&lt;div class="container"&gt; </a:t>
            </a:r>
          </a:p>
          <a:p>
            <a:pPr>
              <a:buNone/>
            </a:pPr>
            <a:r>
              <a:rPr lang="en-US" sz="5600" dirty="0"/>
              <a:t>My First HTML5 web page with Bootstrap.  It is your template.</a:t>
            </a:r>
          </a:p>
          <a:p>
            <a:pPr>
              <a:buNone/>
            </a:pPr>
            <a:r>
              <a:rPr lang="en-US" sz="5600" dirty="0"/>
              <a:t>&lt;/div&gt;</a:t>
            </a:r>
          </a:p>
          <a:p>
            <a:pPr>
              <a:buNone/>
            </a:pPr>
            <a:r>
              <a:rPr lang="en-US" sz="5600" dirty="0"/>
              <a:t>&lt;/body&gt;</a:t>
            </a:r>
          </a:p>
          <a:p>
            <a:pPr>
              <a:buNone/>
            </a:pPr>
            <a:r>
              <a:rPr lang="en-US" sz="5600" dirty="0"/>
              <a:t>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77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B556A-E809-4A26-B833-77D3ADF5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Grids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393E7-9B2D-47E6-9932-EE94E95ED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b="1" dirty="0">
                <a:highlight>
                  <a:srgbClr val="FFFF00"/>
                </a:highlight>
              </a:rPr>
              <a:t>Bootstrap’s grid </a:t>
            </a:r>
            <a:r>
              <a:rPr lang="en-US" sz="7200" dirty="0"/>
              <a:t>system allows up to 12 columns across the page.</a:t>
            </a:r>
          </a:p>
          <a:p>
            <a:r>
              <a:rPr lang="en-US" sz="7200" dirty="0"/>
              <a:t>If you do not want to use all 12 columns individually, you can group the columns together to create wider columns: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/>
              <a:t>&lt;div class="row"&gt;</a:t>
            </a:r>
          </a:p>
          <a:p>
            <a:pPr>
              <a:buFont typeface="Arial" charset="0"/>
              <a:buNone/>
            </a:pPr>
            <a:r>
              <a:rPr lang="en-US" sz="7200" dirty="0"/>
              <a:t>   &lt;div class="col-md-12"&gt;Span 12 columns&lt;/div&gt;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   &lt;div class="col-md-6"&gt;Span 6&lt;/div&gt;&lt;div class="col-md-6"&gt;Span 6&lt;/div&gt;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   &lt;div class="col-md-4"&gt;Span 4&lt;/div&gt;&lt;div class="col-md-8"&gt;Span 8&lt;/div&gt;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   &lt;div class="col-md-4"&gt;Span 4&lt;/div&gt;&lt;div class="col-md-4"&gt;Span 4&lt;/div&gt; &lt;div class="col-md-4"&gt;Span 4&lt;/div&gt;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&lt;/div&gt;</a:t>
            </a:r>
          </a:p>
          <a:p>
            <a:pPr>
              <a:buFont typeface="Arial" charset="0"/>
              <a:buNone/>
            </a:pPr>
            <a:endParaRPr lang="en-US" sz="7200" dirty="0"/>
          </a:p>
          <a:p>
            <a:r>
              <a:rPr lang="en-US" sz="7200" dirty="0"/>
              <a:t>Bootstrap's grid system is responsive, and the columns will re-arrange automatically depending on the screen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99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FC15-109F-40D6-A58A-B0B5AA2B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Grid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2846-B83E-46F9-8557-A281581CA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Bootstrap grid system has four classes: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err="1"/>
              <a:t>xs</a:t>
            </a:r>
            <a:r>
              <a:rPr lang="en-US" sz="2800" dirty="0"/>
              <a:t> (for phones)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err="1"/>
              <a:t>sm</a:t>
            </a:r>
            <a:r>
              <a:rPr lang="en-US" sz="2800" dirty="0"/>
              <a:t> (for tablets)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md (for desktops)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lg (for larger desktops)</a:t>
            </a:r>
          </a:p>
          <a:p>
            <a:pPr lvl="1">
              <a:buNone/>
            </a:pPr>
            <a:endParaRPr lang="en-US" sz="2800" dirty="0"/>
          </a:p>
          <a:p>
            <a:r>
              <a:rPr lang="en-US" sz="2800" dirty="0"/>
              <a:t>The classes above can be combined to create more dynamic and flexible layouts.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1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1FD5-330C-4278-B5E8-86BA9B83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a Bootstrap 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ECAE6-2D9F-46C2-94AB-4E1ECFAF8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charset="0"/>
              <a:buNone/>
            </a:pPr>
            <a:r>
              <a:rPr lang="en-US" sz="7200" dirty="0"/>
              <a:t>&lt;div class="row"&gt;</a:t>
            </a:r>
            <a:br>
              <a:rPr lang="en-US" sz="7200" dirty="0"/>
            </a:br>
            <a:r>
              <a:rPr lang="en-US" sz="7200" dirty="0"/>
              <a:t>  &lt;div class="col-*-*"&gt;&lt;/div&gt;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&lt;/div&gt;</a:t>
            </a:r>
            <a:br>
              <a:rPr lang="en-US" sz="7200" dirty="0"/>
            </a:br>
            <a:endParaRPr lang="en-US" sz="7200" dirty="0"/>
          </a:p>
          <a:p>
            <a:pPr>
              <a:buFont typeface="Arial" charset="0"/>
              <a:buNone/>
            </a:pPr>
            <a:r>
              <a:rPr lang="en-US" sz="7200" dirty="0"/>
              <a:t>&lt;div class="row"&gt;</a:t>
            </a:r>
            <a:br>
              <a:rPr lang="en-US" sz="7200" dirty="0"/>
            </a:br>
            <a:r>
              <a:rPr lang="en-US" sz="7200" dirty="0"/>
              <a:t>  &lt;div class="col-*-*"&gt;&lt;/div&gt;</a:t>
            </a:r>
            <a:br>
              <a:rPr lang="en-US" sz="7200" dirty="0"/>
            </a:br>
            <a:r>
              <a:rPr lang="en-US" sz="7200" dirty="0"/>
              <a:t>  &lt;div class="col-*-*"&gt;&lt;/div&gt;</a:t>
            </a:r>
            <a:br>
              <a:rPr lang="en-US" sz="7200" dirty="0"/>
            </a:br>
            <a:r>
              <a:rPr lang="en-US" sz="7200" dirty="0"/>
              <a:t>  &lt;div class="col-*-*"&gt;&lt;/div&gt;</a:t>
            </a:r>
          </a:p>
          <a:p>
            <a:pPr>
              <a:buFont typeface="Arial" charset="0"/>
              <a:buNone/>
            </a:pPr>
            <a:r>
              <a:rPr lang="en-US" sz="7200" dirty="0"/>
              <a:t>&lt;/div&gt;</a:t>
            </a:r>
            <a:br>
              <a:rPr lang="en-US" sz="7200" dirty="0"/>
            </a:br>
            <a:endParaRPr lang="en-US" sz="7200" dirty="0"/>
          </a:p>
          <a:p>
            <a:pPr>
              <a:buFont typeface="Arial" charset="0"/>
              <a:buNone/>
            </a:pPr>
            <a:r>
              <a:rPr lang="en-US" sz="7200" dirty="0"/>
              <a:t>&lt;div class="row"&gt;</a:t>
            </a:r>
            <a:br>
              <a:rPr lang="en-US" sz="7200" dirty="0"/>
            </a:br>
            <a:r>
              <a:rPr lang="en-US" sz="7200" dirty="0"/>
              <a:t>  ...</a:t>
            </a:r>
          </a:p>
          <a:p>
            <a:pPr>
              <a:buFont typeface="Arial" charset="0"/>
              <a:buNone/>
            </a:pPr>
            <a:r>
              <a:rPr lang="en-US" sz="7200" dirty="0"/>
              <a:t>&lt;/div&gt;</a:t>
            </a:r>
          </a:p>
          <a:p>
            <a:pPr>
              <a:buFont typeface="Arial" charset="0"/>
              <a:buNone/>
            </a:pPr>
            <a:endParaRPr lang="en-US" sz="7200" dirty="0"/>
          </a:p>
          <a:p>
            <a:r>
              <a:rPr lang="en-US" sz="7200" dirty="0"/>
              <a:t>First; create a row (&lt;div class="row"&gt;). Then, add the desired number of columns (tags with appropriate .col-*-*classes). Note that numbers in .col-*-* should always add up to 12 for each row.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6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CEDD-0911-48A7-920D-FCD0690A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Three Equal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ABFFB-FA9C-43BF-B1FB-FDCD2EF23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Three equal columns (</a:t>
            </a:r>
            <a:r>
              <a:rPr lang="en-US" sz="3200" dirty="0">
                <a:hlinkClick r:id="rId2"/>
              </a:rPr>
              <a:t>desktop version</a:t>
            </a:r>
            <a:r>
              <a:rPr lang="en-US" sz="3200" dirty="0"/>
              <a:t>):</a:t>
            </a:r>
          </a:p>
          <a:p>
            <a:r>
              <a:rPr lang="en-US" sz="3200" dirty="0"/>
              <a:t>Three equal columns (</a:t>
            </a:r>
            <a:r>
              <a:rPr lang="en-US" sz="3200" dirty="0">
                <a:hlinkClick r:id="rId3"/>
              </a:rPr>
              <a:t>tablet version</a:t>
            </a:r>
            <a:r>
              <a:rPr lang="en-US" sz="3200" dirty="0"/>
              <a:t>):</a:t>
            </a:r>
          </a:p>
          <a:p>
            <a:r>
              <a:rPr lang="en-US" sz="3200" dirty="0"/>
              <a:t>Three equal columns (</a:t>
            </a:r>
            <a:r>
              <a:rPr lang="en-US" sz="3200" dirty="0">
                <a:hlinkClick r:id="rId4"/>
              </a:rPr>
              <a:t>smart phone version</a:t>
            </a:r>
            <a:r>
              <a:rPr lang="en-US" sz="3200" dirty="0"/>
              <a:t>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4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What is Mobile First?</a:t>
            </a:r>
          </a:p>
          <a:p>
            <a:r>
              <a:rPr lang="en-US" sz="2200" dirty="0"/>
              <a:t>Responsive Web Design (RWD)</a:t>
            </a:r>
          </a:p>
          <a:p>
            <a:r>
              <a:rPr lang="en-US" sz="2200" dirty="0"/>
              <a:t>What is Twitter Bootstrap?</a:t>
            </a:r>
          </a:p>
          <a:p>
            <a:r>
              <a:rPr lang="en-US" sz="2200" dirty="0"/>
              <a:t>Bootstrap CDN (Content Delivery Network)</a:t>
            </a:r>
          </a:p>
          <a:p>
            <a:r>
              <a:rPr lang="en-US" sz="2200" dirty="0"/>
              <a:t>Bootstrap Grids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9AF8-CB13-455E-A3DC-2C4E7E4C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Unequal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DD1E-422F-4F2A-BB85-CED061A73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Two unequal columns (</a:t>
            </a:r>
            <a:r>
              <a:rPr lang="en-US" sz="3200" dirty="0">
                <a:hlinkClick r:id="rId2"/>
              </a:rPr>
              <a:t>desktop version</a:t>
            </a:r>
            <a:r>
              <a:rPr lang="en-US" sz="3200" dirty="0"/>
              <a:t>):</a:t>
            </a:r>
          </a:p>
          <a:p>
            <a:r>
              <a:rPr lang="en-US" sz="3200" dirty="0"/>
              <a:t>Two unequal columns (</a:t>
            </a:r>
            <a:r>
              <a:rPr lang="en-US" sz="3200" dirty="0">
                <a:hlinkClick r:id="rId3"/>
              </a:rPr>
              <a:t>tablet version</a:t>
            </a:r>
            <a:r>
              <a:rPr lang="en-US" sz="3200" dirty="0"/>
              <a:t>):</a:t>
            </a:r>
          </a:p>
          <a:p>
            <a:r>
              <a:rPr lang="en-US" sz="3200" dirty="0"/>
              <a:t>Two unequal columns (</a:t>
            </a:r>
            <a:r>
              <a:rPr lang="en-US" sz="3200" dirty="0">
                <a:hlinkClick r:id="rId4"/>
              </a:rPr>
              <a:t>smart phone version</a:t>
            </a:r>
            <a:r>
              <a:rPr lang="en-US" sz="3200" dirty="0"/>
              <a:t>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4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C3AF-CFFB-466D-84AF-B319BB7D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DFC2B-F0D5-4934-B0E7-8529C070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basic</a:t>
            </a:r>
            <a:r>
              <a:rPr lang="en-US" sz="2400" dirty="0"/>
              <a:t> Bootstrap table has a light padding and only horizontal dividers. (</a:t>
            </a:r>
            <a:r>
              <a:rPr lang="en-US" sz="2400" dirty="0">
                <a:hlinkClick r:id="rId2"/>
              </a:rPr>
              <a:t>basic table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.table class adds basic styling to a table:</a:t>
            </a:r>
          </a:p>
          <a:p>
            <a:r>
              <a:rPr lang="en-US" sz="2400" b="1" dirty="0"/>
              <a:t>Striped Rows </a:t>
            </a:r>
            <a:r>
              <a:rPr lang="en-US" sz="2400" dirty="0"/>
              <a:t>(</a:t>
            </a:r>
            <a:r>
              <a:rPr lang="en-US" sz="2400" dirty="0">
                <a:hlinkClick r:id="rId3"/>
              </a:rPr>
              <a:t>striped table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.table-striped class adds zebra-stripes to a table:</a:t>
            </a:r>
          </a:p>
          <a:p>
            <a:r>
              <a:rPr lang="en-US" sz="2400" b="1" dirty="0"/>
              <a:t>Bordered Table </a:t>
            </a:r>
            <a:r>
              <a:rPr lang="en-US" sz="2400" dirty="0"/>
              <a:t>(</a:t>
            </a:r>
            <a:r>
              <a:rPr lang="en-US" sz="2400" dirty="0">
                <a:hlinkClick r:id="rId4"/>
              </a:rPr>
              <a:t>bordered table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.table-bordered class adds borders on all sides of the table and cells:</a:t>
            </a:r>
          </a:p>
          <a:p>
            <a:r>
              <a:rPr lang="en-US" sz="2400" b="1" dirty="0"/>
              <a:t>Hover Rows </a:t>
            </a:r>
            <a:r>
              <a:rPr lang="en-US" sz="2400" dirty="0"/>
              <a:t>(</a:t>
            </a:r>
            <a:r>
              <a:rPr lang="en-US" sz="2400" dirty="0">
                <a:hlinkClick r:id="rId5"/>
              </a:rPr>
              <a:t>hover table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.table-hover class enables a hover state on table rows:</a:t>
            </a:r>
          </a:p>
          <a:p>
            <a:r>
              <a:rPr lang="en-US" sz="2400" b="1" dirty="0"/>
              <a:t>Responsive Tables </a:t>
            </a:r>
            <a:r>
              <a:rPr lang="en-US" sz="2400" dirty="0"/>
              <a:t>(</a:t>
            </a:r>
            <a:r>
              <a:rPr lang="en-US" sz="2400" dirty="0">
                <a:hlinkClick r:id="rId6"/>
              </a:rPr>
              <a:t>responsive table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.table-responsive class creates a responsive table. The table will then scroll horizontally on small devices (under 768px). When viewing on anything larger than 768px wide, there is no difference: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07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B328B-1BD4-4E71-A96A-11B39FD2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D934-DB1B-4F5F-908B-2144985A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/>
              <a:t>Rounded Corners </a:t>
            </a:r>
            <a:r>
              <a:rPr lang="en-US" sz="2400" dirty="0"/>
              <a:t>(</a:t>
            </a:r>
            <a:r>
              <a:rPr lang="en-US" sz="2400" dirty="0">
                <a:hlinkClick r:id="rId2"/>
              </a:rPr>
              <a:t>image rounded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</a:t>
            </a:r>
            <a:r>
              <a:rPr lang="en-US" sz="2000" dirty="0" err="1"/>
              <a:t>img</a:t>
            </a:r>
            <a:r>
              <a:rPr lang="en-US" sz="2000" dirty="0"/>
              <a:t>-rounded class adds rounded corners to an image (IE8 does not support rounded corners):</a:t>
            </a:r>
          </a:p>
          <a:p>
            <a:r>
              <a:rPr lang="en-US" sz="2400" b="1" dirty="0"/>
              <a:t>Circle </a:t>
            </a:r>
            <a:r>
              <a:rPr lang="en-US" sz="2400" dirty="0"/>
              <a:t>(</a:t>
            </a:r>
            <a:r>
              <a:rPr lang="en-US" sz="2400" dirty="0">
                <a:hlinkClick r:id="rId3"/>
              </a:rPr>
              <a:t>image circle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</a:t>
            </a:r>
            <a:r>
              <a:rPr lang="en-US" sz="2000" dirty="0" err="1"/>
              <a:t>img</a:t>
            </a:r>
            <a:r>
              <a:rPr lang="en-US" sz="2000" dirty="0"/>
              <a:t>-circle class shapes the image to a circle (IE8 does not support rounded corners):</a:t>
            </a:r>
          </a:p>
          <a:p>
            <a:r>
              <a:rPr lang="en-US" sz="2400" b="1" dirty="0"/>
              <a:t>Thumbnail </a:t>
            </a:r>
            <a:r>
              <a:rPr lang="en-US" sz="2400" dirty="0"/>
              <a:t>(</a:t>
            </a:r>
            <a:r>
              <a:rPr lang="en-US" sz="2400" dirty="0">
                <a:hlinkClick r:id="rId4"/>
              </a:rPr>
              <a:t>image thumbnail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</a:t>
            </a:r>
            <a:r>
              <a:rPr lang="en-US" sz="2000" dirty="0" err="1"/>
              <a:t>img</a:t>
            </a:r>
            <a:r>
              <a:rPr lang="en-US" sz="2000" dirty="0"/>
              <a:t>-thumbnail class shapes the image to a thumbnail:</a:t>
            </a:r>
          </a:p>
          <a:p>
            <a:r>
              <a:rPr lang="en-US" sz="2400" b="1" dirty="0"/>
              <a:t>Responsive Images </a:t>
            </a:r>
            <a:r>
              <a:rPr lang="en-US" sz="2400" dirty="0"/>
              <a:t>(</a:t>
            </a:r>
            <a:r>
              <a:rPr lang="en-US" sz="2400" dirty="0">
                <a:hlinkClick r:id="rId5"/>
              </a:rPr>
              <a:t>image responsive</a:t>
            </a:r>
            <a:r>
              <a:rPr lang="en-US" sz="2400" dirty="0"/>
              <a:t>)</a:t>
            </a:r>
            <a:endParaRPr lang="en-US" sz="2400" b="1" dirty="0"/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Images comes in all sizes. So do screens. Responsive images automatically adjust to fit the size of the screen.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Create responsive images by adding an .</a:t>
            </a:r>
            <a:r>
              <a:rPr lang="en-US" sz="2000" dirty="0" err="1"/>
              <a:t>img</a:t>
            </a:r>
            <a:r>
              <a:rPr lang="en-US" sz="2000" dirty="0"/>
              <a:t>-responsive class to the &lt;</a:t>
            </a:r>
            <a:r>
              <a:rPr lang="en-US" sz="2000" dirty="0" err="1"/>
              <a:t>img</a:t>
            </a:r>
            <a:r>
              <a:rPr lang="en-US" sz="2000" dirty="0"/>
              <a:t>&gt; tag. The image will then scale nicely to the parent element.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 .</a:t>
            </a:r>
            <a:r>
              <a:rPr lang="en-US" sz="2000" dirty="0" err="1"/>
              <a:t>img</a:t>
            </a:r>
            <a:r>
              <a:rPr lang="en-US" sz="2000" dirty="0"/>
              <a:t>-responsive class applies display: block; and max-width: 100%; and height: auto; to the image: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79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5C24-AA80-4EE8-84E3-9E9E45F17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Bootstap</a:t>
            </a:r>
            <a:r>
              <a:rPr lang="en-US" dirty="0"/>
              <a:t>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ABC6F-701D-4966-A53B-71D4878D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/>
              <a:t>Button Styles</a:t>
            </a:r>
            <a:r>
              <a:rPr lang="en-US" sz="2000" dirty="0"/>
              <a:t>:  (</a:t>
            </a:r>
            <a:r>
              <a:rPr lang="en-US" sz="2000" dirty="0">
                <a:hlinkClick r:id="rId2"/>
              </a:rPr>
              <a:t>button style</a:t>
            </a:r>
            <a:r>
              <a:rPr lang="en-US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Bootstrap provides seven styles of buttons with the following classes:</a:t>
            </a:r>
          </a:p>
          <a:p>
            <a:pPr lvl="1">
              <a:buNone/>
            </a:pPr>
            <a:endParaRPr lang="en-US" sz="2000" dirty="0"/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-default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-primary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-success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-info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-warning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-danger</a:t>
            </a:r>
          </a:p>
          <a:p>
            <a:pPr>
              <a:buFont typeface="Arial" charset="0"/>
              <a:buNone/>
            </a:pPr>
            <a:r>
              <a:rPr lang="en-US" sz="2000" dirty="0"/>
              <a:t>	.</a:t>
            </a:r>
            <a:r>
              <a:rPr lang="en-US" sz="2000" dirty="0" err="1"/>
              <a:t>btn</a:t>
            </a:r>
            <a:r>
              <a:rPr lang="en-US" sz="2000" dirty="0"/>
              <a:t>-link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62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F61B-C662-4EF5-8F6B-FCBCB0A2A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Button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D1DE9-885F-41D4-B83C-B1FB62E49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button classes can be used on the following elements:  (</a:t>
            </a:r>
            <a:r>
              <a:rPr lang="en-US" sz="3200" dirty="0">
                <a:hlinkClick r:id="rId2"/>
              </a:rPr>
              <a:t>button element</a:t>
            </a:r>
            <a:r>
              <a:rPr lang="en-US" sz="3200" dirty="0"/>
              <a:t>)</a:t>
            </a:r>
          </a:p>
          <a:p>
            <a:pPr>
              <a:buNone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 &lt;a&gt; 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&lt;button&gt;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&lt;input&gt;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95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BFC71-E85D-474F-8856-4D9061B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Button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C838-EAED-4F39-BB14-D25ADD7CE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Bootstrap provides four button sizes with the following classes: (</a:t>
            </a:r>
            <a:r>
              <a:rPr lang="en-US" sz="3200" dirty="0">
                <a:hlinkClick r:id="rId2"/>
              </a:rPr>
              <a:t>button size</a:t>
            </a:r>
            <a:r>
              <a:rPr lang="en-US" sz="3200" dirty="0"/>
              <a:t>)</a:t>
            </a:r>
          </a:p>
          <a:p>
            <a:pPr>
              <a:buNone/>
            </a:pPr>
            <a:endParaRPr lang="en-US" sz="3200" dirty="0"/>
          </a:p>
          <a:p>
            <a:pPr>
              <a:buFont typeface="Arial" charset="0"/>
              <a:buNone/>
            </a:pPr>
            <a:r>
              <a:rPr lang="en-US" sz="3200" dirty="0"/>
              <a:t>	.</a:t>
            </a:r>
            <a:r>
              <a:rPr lang="en-US" sz="3200" dirty="0" err="1"/>
              <a:t>btn</a:t>
            </a:r>
            <a:r>
              <a:rPr lang="en-US" sz="3200" dirty="0"/>
              <a:t>-lg</a:t>
            </a:r>
          </a:p>
          <a:p>
            <a:pPr>
              <a:buFont typeface="Arial" charset="0"/>
              <a:buNone/>
            </a:pPr>
            <a:r>
              <a:rPr lang="en-US" sz="3200" dirty="0"/>
              <a:t>	.</a:t>
            </a:r>
            <a:r>
              <a:rPr lang="en-US" sz="3200" dirty="0" err="1"/>
              <a:t>btn</a:t>
            </a:r>
            <a:r>
              <a:rPr lang="en-US" sz="3200" dirty="0"/>
              <a:t>-md</a:t>
            </a:r>
          </a:p>
          <a:p>
            <a:pPr>
              <a:buFont typeface="Arial" charset="0"/>
              <a:buNone/>
            </a:pPr>
            <a:r>
              <a:rPr lang="en-US" sz="3200" dirty="0"/>
              <a:t>	.</a:t>
            </a:r>
            <a:r>
              <a:rPr lang="en-US" sz="3200" dirty="0" err="1"/>
              <a:t>btn-sm</a:t>
            </a:r>
            <a:endParaRPr lang="en-US" sz="3200" dirty="0"/>
          </a:p>
          <a:p>
            <a:pPr>
              <a:buFont typeface="Arial" charset="0"/>
              <a:buNone/>
            </a:pPr>
            <a:r>
              <a:rPr lang="en-US" sz="3200" dirty="0"/>
              <a:t>	.</a:t>
            </a:r>
            <a:r>
              <a:rPr lang="en-US" sz="3200" dirty="0" err="1"/>
              <a:t>btn-xs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56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640B-0221-44AA-BC72-CF0A2DC2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Block Level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A6861-0601-4EA6-B813-F57AD083A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 </a:t>
            </a:r>
            <a:r>
              <a:rPr lang="en-US" sz="3600" b="1" dirty="0"/>
              <a:t>block level button </a:t>
            </a:r>
            <a:r>
              <a:rPr lang="en-US" sz="3600" dirty="0"/>
              <a:t>spans the entire width of the parent element. (</a:t>
            </a:r>
            <a:r>
              <a:rPr lang="en-US" sz="3600" dirty="0">
                <a:hlinkClick r:id="rId2"/>
              </a:rPr>
              <a:t>block level button</a:t>
            </a:r>
            <a:r>
              <a:rPr lang="en-US" sz="3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3600" dirty="0"/>
              <a:t>Add class .</a:t>
            </a:r>
            <a:r>
              <a:rPr lang="en-US" sz="3600" dirty="0" err="1"/>
              <a:t>btn</a:t>
            </a:r>
            <a:r>
              <a:rPr lang="en-US" sz="3600" dirty="0"/>
              <a:t>-block to create a block level button: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40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FDE-9DD1-47FE-B1E5-A85CCD4A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Active/Disabled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9C39D-31C2-4C0A-B872-AC5EE5121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 button can be set to an </a:t>
            </a:r>
            <a:r>
              <a:rPr lang="en-US" sz="3200" b="1" dirty="0"/>
              <a:t>active</a:t>
            </a:r>
            <a:r>
              <a:rPr lang="en-US" sz="3200" dirty="0"/>
              <a:t> (appear pressed) or a </a:t>
            </a:r>
            <a:r>
              <a:rPr lang="en-US" sz="3200" b="1" dirty="0"/>
              <a:t>disabled</a:t>
            </a:r>
            <a:r>
              <a:rPr lang="en-US" sz="3200" dirty="0"/>
              <a:t> (unclickable) state: (</a:t>
            </a:r>
            <a:r>
              <a:rPr lang="en-US" sz="3200" dirty="0">
                <a:hlinkClick r:id="rId2"/>
              </a:rPr>
              <a:t>button active/disabled</a:t>
            </a:r>
            <a:r>
              <a:rPr lang="en-US" sz="32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The class .active makes a button appear pressed, and the class .disabled makes a button unclickable.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00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F97E-B034-43EB-A16C-DA902639C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Apply Mobile First to old web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E724D-E41F-4BC9-B9F1-FDFB61D9E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Old web page without bootstrap. (</a:t>
            </a:r>
            <a:r>
              <a:rPr lang="en-US" sz="2800" dirty="0">
                <a:hlinkClick r:id="rId2"/>
              </a:rPr>
              <a:t>old web page - no bootstrap</a:t>
            </a:r>
            <a:r>
              <a:rPr lang="en-US" sz="2800" dirty="0"/>
              <a:t>)</a:t>
            </a:r>
          </a:p>
          <a:p>
            <a:r>
              <a:rPr lang="en-US" sz="2800" dirty="0"/>
              <a:t>Old web page with bootstrap. (</a:t>
            </a:r>
            <a:r>
              <a:rPr lang="en-US" sz="2800" dirty="0">
                <a:hlinkClick r:id="rId3"/>
              </a:rPr>
              <a:t>old web page - with bootstrap</a:t>
            </a:r>
            <a:r>
              <a:rPr lang="en-US" sz="28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BC1E-BE05-4A56-ABDE-5A99686C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CBD00-7E1E-4C7A-8487-9EE9D1AA7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The following statistics are just some examples of how mobile devices are becoming increasingly intertwined with our day-to-day life: </a:t>
            </a:r>
          </a:p>
          <a:p>
            <a:r>
              <a:rPr lang="en-US" sz="2400" dirty="0"/>
              <a:t>At the beginning of 2014 one in every five people in the world owned a smartphone and one in every 17 owned a tablet. </a:t>
            </a:r>
          </a:p>
          <a:p>
            <a:r>
              <a:rPr lang="en-US" sz="2400" dirty="0"/>
              <a:t>By the year 2015 mobile data usage should reach 75 Exabytes annually (that’s 75 MILLION terabytes)! </a:t>
            </a:r>
          </a:p>
          <a:p>
            <a:r>
              <a:rPr lang="en-US" sz="2400" dirty="0"/>
              <a:t>In 2011, 17.7 billion apps were downloaded. By 2015, that number should grow to 108 billion. </a:t>
            </a:r>
          </a:p>
          <a:p>
            <a:r>
              <a:rPr lang="en-US" sz="2400" dirty="0"/>
              <a:t>By 2016 the number of active mobile devices on the planet could be 10 billion. </a:t>
            </a:r>
          </a:p>
          <a:p>
            <a:r>
              <a:rPr lang="en-US" sz="2400" dirty="0">
                <a:highlight>
                  <a:srgbClr val="FFFF00"/>
                </a:highlight>
              </a:rPr>
              <a:t>Mobile enables the Internet of Things </a:t>
            </a:r>
            <a:r>
              <a:rPr lang="en-US" sz="2400" dirty="0"/>
              <a:t>– Global </a:t>
            </a:r>
            <a:r>
              <a:rPr lang="en-US" sz="2400" dirty="0">
                <a:highlight>
                  <a:srgbClr val="FFFF00"/>
                </a:highlight>
              </a:rPr>
              <a:t>Machine-to-machine connections will increase to 18 billion </a:t>
            </a:r>
            <a:r>
              <a:rPr lang="en-US" sz="2400" dirty="0"/>
              <a:t>at the end of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4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87972C-A8EC-4018-9560-AF5595FC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Mobile First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5116914D-33F2-478E-82D1-171E2B8CF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70" y="709730"/>
            <a:ext cx="6202238" cy="543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75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2A6A-3211-4604-813A-03C94AD3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Mobile First?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C3703-C675-4E3A-A6EB-C7C9AC65E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highlight>
                  <a:srgbClr val="FFFF00"/>
                </a:highlight>
              </a:rPr>
              <a:t>Mobile First</a:t>
            </a:r>
            <a:r>
              <a:rPr lang="en-US" sz="2800" dirty="0"/>
              <a:t>: is a strategy that highlights the need to prioritize the mobile context when creating and delivering user experiences.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/>
              <a:t>Luke </a:t>
            </a:r>
            <a:r>
              <a:rPr lang="en-US" sz="2800" b="1" dirty="0" err="1"/>
              <a:t>Wroblewski</a:t>
            </a:r>
            <a:r>
              <a:rPr lang="en-US" sz="2800" b="1" dirty="0"/>
              <a:t> </a:t>
            </a:r>
            <a:r>
              <a:rPr lang="en-US" sz="2800" dirty="0"/>
              <a:t>coined the phrase ‘Mobile First’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/>
              <a:t>Forward progression </a:t>
            </a:r>
            <a:r>
              <a:rPr lang="en-US" sz="2800" dirty="0"/>
              <a:t>-- Design an online experience for mobile first, prior to desktop web or any other device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Forces you to focus on the most important content and functionality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A mobile-first approach means a customer-first approach to win in this increasingly competitive market.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67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F9AFE-1043-4475-960D-E1BDDF2E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Responsive Web Design (RWD)?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C96DF-BD3E-4A20-B6E3-88EEFCFD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>
                <a:highlight>
                  <a:srgbClr val="FFFF00"/>
                </a:highlight>
              </a:rPr>
              <a:t>Responsive Web Design (RWD)</a:t>
            </a:r>
            <a:r>
              <a:rPr lang="en-US" sz="3200" dirty="0">
                <a:highlight>
                  <a:srgbClr val="FFFF00"/>
                </a:highlight>
              </a:rPr>
              <a:t>:</a:t>
            </a:r>
            <a:r>
              <a:rPr lang="en-US" sz="3200" b="1" dirty="0">
                <a:highlight>
                  <a:srgbClr val="FFFF00"/>
                </a:highlight>
              </a:rPr>
              <a:t> </a:t>
            </a:r>
            <a:r>
              <a:rPr lang="en-US" sz="3200" dirty="0"/>
              <a:t>is about creating web sites which automatically adjust themselves to look good on all devices, from small phones to large desktops.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Ethan Marcotte coined the term responsive web design (RWD) in May 2010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Design one site – specifies how it should appear on varied-sized devices (desktop, tablet, or smartphone)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Detects viewport size, platform, and device orientation to deliver appropriate output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Build once and run on all devices and platforms. 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3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BAF6-8BC4-4BA5-8FDA-4932CEB6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Twitter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BA6B-6E83-4F75-A1BA-C77716C83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highlight>
                  <a:srgbClr val="FFFF00"/>
                </a:highlight>
              </a:rPr>
              <a:t>Bootstrap</a:t>
            </a:r>
            <a:r>
              <a:rPr lang="en-US" sz="2800" dirty="0">
                <a:highlight>
                  <a:srgbClr val="FFFF00"/>
                </a:highlight>
              </a:rPr>
              <a:t>:  </a:t>
            </a:r>
            <a:r>
              <a:rPr lang="en-US" sz="2800" dirty="0"/>
              <a:t>is a free front-end framework for faster and easier web development.</a:t>
            </a:r>
          </a:p>
          <a:p>
            <a:r>
              <a:rPr lang="en-US" sz="2800" dirty="0"/>
              <a:t>Twitter Bootstrap includes HTML and CSS based design templates for typography, forms, buttons, tables, navigation, modals, image carousels and many other, as well as optional JavaScript plugins</a:t>
            </a:r>
          </a:p>
          <a:p>
            <a:r>
              <a:rPr lang="en-US" sz="2800" dirty="0"/>
              <a:t>Bootstrap also gives you the ability to easily create responsive designs</a:t>
            </a:r>
          </a:p>
          <a:p>
            <a:r>
              <a:rPr lang="en-US" sz="2800" dirty="0"/>
              <a:t>Bootstrap is completely free to download and use!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6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EFBB-44B3-48CA-8718-D2C6B715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Bootstrap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0028-B8FC-437A-8477-71DB6662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Bootstrap was developed by Mark Otto and Jacob Thornton at Twitter, and released as an open source product in August 2011 on GitHub.</a:t>
            </a:r>
          </a:p>
          <a:p>
            <a:r>
              <a:rPr lang="en-US" sz="2400" dirty="0"/>
              <a:t>Advantages of Bootstrap: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/>
              <a:t>Easy to use:</a:t>
            </a:r>
            <a:r>
              <a:rPr lang="en-US" sz="2400" dirty="0"/>
              <a:t> Anybody with just basic knowledge of HTML and CSS can start using Bootstrap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/>
              <a:t>Responsive features:</a:t>
            </a:r>
            <a:r>
              <a:rPr lang="en-US" sz="2400" dirty="0"/>
              <a:t> Bootstrap's responsive CSS adjusts to phones, tablets, and desktops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/>
              <a:t>Mobile-first approach:</a:t>
            </a:r>
            <a:r>
              <a:rPr lang="en-US" sz="2400" dirty="0"/>
              <a:t> In Bootstrap 3, mobile-first styles are part of the core framework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/>
              <a:t>Browser compatibility:</a:t>
            </a:r>
            <a:r>
              <a:rPr lang="en-US" sz="2400" dirty="0"/>
              <a:t> Bootstrap is compatible with all modern browsers (Chrome, Firefox, Internet Explorer, Safari, and Opera)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3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D14C-E7B8-494F-84FF-6AA51928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to Get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746E5-94FC-43EC-85CE-0A0B94A66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There are </a:t>
            </a:r>
            <a:r>
              <a:rPr lang="en-US" sz="3200" dirty="0">
                <a:highlight>
                  <a:srgbClr val="FFFF00"/>
                </a:highlight>
              </a:rPr>
              <a:t>two ways to start using Bootstrap </a:t>
            </a:r>
            <a:r>
              <a:rPr lang="en-US" sz="3200" dirty="0"/>
              <a:t>on your own web site.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ighlight>
                  <a:srgbClr val="FFFF00"/>
                </a:highlight>
              </a:rPr>
              <a:t>Download Bootstrap </a:t>
            </a:r>
            <a:r>
              <a:rPr lang="en-US" sz="3200" dirty="0"/>
              <a:t>from getbootstrap.com</a:t>
            </a:r>
          </a:p>
          <a:p>
            <a:pPr lvl="2"/>
            <a:r>
              <a:rPr lang="en-US" sz="3200" dirty="0"/>
              <a:t>If you want to download and host Bootstrap yourself, go to </a:t>
            </a:r>
            <a:r>
              <a:rPr lang="en-US" sz="3200" u="sng" dirty="0">
                <a:hlinkClick r:id="rId2"/>
              </a:rPr>
              <a:t>getbootstrap.com</a:t>
            </a:r>
            <a:r>
              <a:rPr lang="en-US" sz="3200" dirty="0"/>
              <a:t>, and follow the instructions there.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Include </a:t>
            </a:r>
            <a:r>
              <a:rPr lang="en-US" sz="3200" dirty="0">
                <a:highlight>
                  <a:srgbClr val="FFFF00"/>
                </a:highlight>
              </a:rPr>
              <a:t>Bootstrap from a CDN</a:t>
            </a:r>
          </a:p>
          <a:p>
            <a:pPr lvl="2"/>
            <a:r>
              <a:rPr lang="en-US" sz="3200" dirty="0"/>
              <a:t>If you don't want to download and host Bootstrap yourself, you can include it from a CDN (Content Delivery Network).</a:t>
            </a:r>
          </a:p>
          <a:p>
            <a:pPr lvl="2"/>
            <a:r>
              <a:rPr lang="en-US" sz="3200" dirty="0" err="1"/>
              <a:t>MaxCDN</a:t>
            </a:r>
            <a:r>
              <a:rPr lang="en-US" sz="3200" dirty="0"/>
              <a:t> provides CDN support for Bootstrap's CSS and JavaScript. You must also include jQuery.</a:t>
            </a:r>
          </a:p>
          <a:p>
            <a:pPr lvl="2"/>
            <a:r>
              <a:rPr lang="en-US" sz="3200" dirty="0">
                <a:hlinkClick r:id="rId3"/>
              </a:rPr>
              <a:t>https://www.bootstrapcdn.com/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09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2162</Words>
  <Application>Microsoft Office PowerPoint</Application>
  <PresentationFormat>Widescreen</PresentationFormat>
  <Paragraphs>196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Garamond</vt:lpstr>
      <vt:lpstr>Gill Sans MT</vt:lpstr>
      <vt:lpstr>Wingdings</vt:lpstr>
      <vt:lpstr>SavonVTI</vt:lpstr>
      <vt:lpstr>Mobile first</vt:lpstr>
      <vt:lpstr>Learning Objectives</vt:lpstr>
      <vt:lpstr>Statistics</vt:lpstr>
      <vt:lpstr>Mobile First</vt:lpstr>
      <vt:lpstr>What is Mobile First?</vt:lpstr>
      <vt:lpstr>What is Responsive Web Design (RWD)?</vt:lpstr>
      <vt:lpstr>What is Twitter Bootstrap?</vt:lpstr>
      <vt:lpstr>Bootstrap History</vt:lpstr>
      <vt:lpstr>Where to Get Bootstrap?</vt:lpstr>
      <vt:lpstr>Bootstrap CDN</vt:lpstr>
      <vt:lpstr>Why Bootstrap CDN?</vt:lpstr>
      <vt:lpstr>How to Create HTML5 Web Page with Bootstrap?</vt:lpstr>
      <vt:lpstr>How to Create HTML5 Web Page with Bootstrap?</vt:lpstr>
      <vt:lpstr>How to Create HTML5 Web Page with Bootstrap?</vt:lpstr>
      <vt:lpstr>How to Create HTML5 Web Page with Bootstrap?</vt:lpstr>
      <vt:lpstr>Bootstrap Grids</vt:lpstr>
      <vt:lpstr>Grid Classes</vt:lpstr>
      <vt:lpstr>Basic Structure of a Bootstrap Grid</vt:lpstr>
      <vt:lpstr>Three Equal Columns</vt:lpstr>
      <vt:lpstr>Two Unequal Columns</vt:lpstr>
      <vt:lpstr>Bootstrap Tables</vt:lpstr>
      <vt:lpstr>Bootstrap Images</vt:lpstr>
      <vt:lpstr>Bootstap Buttons</vt:lpstr>
      <vt:lpstr>Bootstrap Button Elements</vt:lpstr>
      <vt:lpstr>Bootstrap Button Sizes</vt:lpstr>
      <vt:lpstr>Bootstrap Block Level Buttons</vt:lpstr>
      <vt:lpstr>Bootstrap Active/Disabled Buttons</vt:lpstr>
      <vt:lpstr>Apply Mobile First to old web 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first</dc:title>
  <dc:creator>Hans Yip</dc:creator>
  <cp:lastModifiedBy>Hans Yip</cp:lastModifiedBy>
  <cp:revision>1</cp:revision>
  <dcterms:created xsi:type="dcterms:W3CDTF">2021-01-15T02:23:46Z</dcterms:created>
  <dcterms:modified xsi:type="dcterms:W3CDTF">2021-01-15T02:24:18Z</dcterms:modified>
</cp:coreProperties>
</file>