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346" r:id="rId4"/>
    <p:sldId id="347" r:id="rId5"/>
    <p:sldId id="287" r:id="rId6"/>
    <p:sldId id="257" r:id="rId7"/>
    <p:sldId id="348" r:id="rId8"/>
    <p:sldId id="349" r:id="rId9"/>
    <p:sldId id="350" r:id="rId10"/>
    <p:sldId id="351" r:id="rId11"/>
    <p:sldId id="285" r:id="rId12"/>
    <p:sldId id="341" r:id="rId13"/>
    <p:sldId id="342" r:id="rId14"/>
    <p:sldId id="352" r:id="rId15"/>
    <p:sldId id="339" r:id="rId16"/>
    <p:sldId id="338" r:id="rId17"/>
    <p:sldId id="340" r:id="rId18"/>
    <p:sldId id="344" r:id="rId19"/>
    <p:sldId id="345" r:id="rId20"/>
    <p:sldId id="286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353" r:id="rId32"/>
    <p:sldId id="354" r:id="rId33"/>
    <p:sldId id="299" r:id="rId34"/>
    <p:sldId id="300" r:id="rId35"/>
    <p:sldId id="301" r:id="rId36"/>
    <p:sldId id="302" r:id="rId37"/>
    <p:sldId id="309" r:id="rId38"/>
    <p:sldId id="304" r:id="rId39"/>
    <p:sldId id="306" r:id="rId40"/>
    <p:sldId id="308" r:id="rId41"/>
    <p:sldId id="310" r:id="rId42"/>
    <p:sldId id="335" r:id="rId43"/>
    <p:sldId id="332" r:id="rId44"/>
    <p:sldId id="333" r:id="rId45"/>
    <p:sldId id="311" r:id="rId46"/>
    <p:sldId id="312" r:id="rId47"/>
    <p:sldId id="313" r:id="rId48"/>
    <p:sldId id="314" r:id="rId49"/>
    <p:sldId id="318" r:id="rId50"/>
    <p:sldId id="319" r:id="rId51"/>
    <p:sldId id="320" r:id="rId52"/>
    <p:sldId id="321" r:id="rId53"/>
    <p:sldId id="322" r:id="rId54"/>
    <p:sldId id="329" r:id="rId55"/>
    <p:sldId id="330" r:id="rId5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is.techtarget.com/definition/World-Wide-We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fog.ccsf.edu/~hyip/cnit133/10/in_class_samples/ajax_sample_2.html" TargetMode="External"/><Relationship Id="rId2" Type="http://schemas.openxmlformats.org/officeDocument/2006/relationships/hyperlink" Target="http://fog.ccsf.edu/~hyip/cnit133/10/in_class_samples/ajax_sampl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g.ccsf.edu/~hyip/cnit133/10/samples/note.html" TargetMode="External"/><Relationship Id="rId4" Type="http://schemas.openxmlformats.org/officeDocument/2006/relationships/hyperlink" Target="http://fog.ccsf.edu/~hyip/cnit133/10/in_class_samples/ajax_sample_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fog.ccsf.edu/~hyip/cnit133/10/in_class_samples/ajax_sample_2_jquery.html" TargetMode="External"/><Relationship Id="rId2" Type="http://schemas.openxmlformats.org/officeDocument/2006/relationships/hyperlink" Target="https://fog.ccsf.edu/~hyip/cnit133/10/in_class_samples/ajax_sample_jque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g.ccsf.edu/~hyip/cnit133/10/samples/note_jquery.html" TargetMode="External"/><Relationship Id="rId4" Type="http://schemas.openxmlformats.org/officeDocument/2006/relationships/hyperlink" Target="https://fog.ccsf.edu/~hyip/cnit133/10/in_class_samples/ajax_sample_3_jquery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.hkbu.edu.hk/~hansyip/ajax_fetch/name_fetch.html" TargetMode="External"/><Relationship Id="rId2" Type="http://schemas.openxmlformats.org/officeDocument/2006/relationships/hyperlink" Target="https://www.comp.hkbu.edu.hk/~hansyip/ajax_fetch/address_fetch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comp.hkbu.edu.hk/~hansyip/ajax_fetch/address_fetch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comp.hkbu.edu.hk/~hansyip/ajax_fetch/name_fetc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ebpage.com/" TargetMode="External"/><Relationship Id="rId2" Type="http://schemas.openxmlformats.org/officeDocument/2006/relationships/hyperlink" Target="http://www.myweb.com/myfi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Web 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5210-218B-4F96-BD8C-471C9B20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 - How does Internet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0B46-F7AE-4E15-9B47-2C09337A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browser then </a:t>
            </a:r>
            <a:r>
              <a:rPr lang="en-US" altLang="en-US" sz="2800" dirty="0">
                <a:solidFill>
                  <a:srgbClr val="FF0000"/>
                </a:solidFill>
              </a:rPr>
              <a:t>uses the IP address connecting </a:t>
            </a:r>
            <a:r>
              <a:rPr lang="en-US" altLang="en-US" sz="2800" dirty="0"/>
              <a:t>to the server machine on </a:t>
            </a:r>
            <a:r>
              <a:rPr lang="en-US" altLang="en-US" sz="2800" dirty="0">
                <a:solidFill>
                  <a:srgbClr val="FF0000"/>
                </a:solidFill>
              </a:rPr>
              <a:t>port 80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Following the HTTP protocol, the </a:t>
            </a:r>
            <a:r>
              <a:rPr lang="en-US" altLang="en-US" sz="2800" dirty="0">
                <a:solidFill>
                  <a:srgbClr val="FF0000"/>
                </a:solidFill>
              </a:rPr>
              <a:t>browser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creates a HTTP request </a:t>
            </a:r>
            <a:r>
              <a:rPr lang="en-US" altLang="en-US" sz="2800" dirty="0"/>
              <a:t>with a GET request to the server, asking for the file myfile.html (</a:t>
            </a:r>
            <a:r>
              <a:rPr lang="en-US" altLang="en-US" sz="2800" b="1" dirty="0">
                <a:solidFill>
                  <a:srgbClr val="FF0000"/>
                </a:solidFill>
              </a:rPr>
              <a:t>cookies</a:t>
            </a:r>
            <a:r>
              <a:rPr lang="en-US" altLang="en-US" sz="2800" dirty="0">
                <a:solidFill>
                  <a:srgbClr val="FF0000"/>
                </a:solidFill>
              </a:rPr>
              <a:t> may be sent from browser </a:t>
            </a:r>
            <a:r>
              <a:rPr lang="en-US" altLang="en-US" sz="2800" dirty="0"/>
              <a:t>to server with the HTTP request)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web server </a:t>
            </a:r>
            <a:r>
              <a:rPr lang="en-US" altLang="en-US" sz="2800" dirty="0"/>
              <a:t>then </a:t>
            </a:r>
            <a:r>
              <a:rPr lang="en-US" altLang="en-US" sz="2800" dirty="0">
                <a:solidFill>
                  <a:srgbClr val="FF0000"/>
                </a:solidFill>
              </a:rPr>
              <a:t>sent a HTTP response </a:t>
            </a:r>
            <a:r>
              <a:rPr lang="en-US" altLang="en-US" sz="2800" dirty="0"/>
              <a:t>with the </a:t>
            </a:r>
            <a:r>
              <a:rPr lang="en-US" altLang="en-US" sz="2800" dirty="0">
                <a:solidFill>
                  <a:srgbClr val="FF0000"/>
                </a:solidFill>
              </a:rPr>
              <a:t>HTML text </a:t>
            </a:r>
            <a:r>
              <a:rPr lang="en-US" altLang="en-US" sz="2800" dirty="0"/>
              <a:t>for the web page to the browser (</a:t>
            </a:r>
            <a:r>
              <a:rPr lang="en-US" altLang="en-US" sz="2800" dirty="0">
                <a:solidFill>
                  <a:srgbClr val="FF0000"/>
                </a:solidFill>
              </a:rPr>
              <a:t>cookies may also be sent </a:t>
            </a:r>
            <a:r>
              <a:rPr lang="en-US" altLang="en-US" sz="2800" dirty="0"/>
              <a:t>from server to browser in the header for the page)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browser reads and interprets the HTML tags </a:t>
            </a:r>
            <a:r>
              <a:rPr lang="en-US" altLang="en-US" sz="2800" dirty="0"/>
              <a:t>and formats the page onto your screen.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5F2F0F9-2B49-4E22-875E-DEB79716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61" y="1317953"/>
            <a:ext cx="7237877" cy="42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DADBA-2E74-482F-94F9-73C5B388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DD90-C1A6-46AB-B3C3-C2431D0D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Client (Browser) --&gt; http request --&gt; Internet --&gt; Server (Web Server)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Server (Web Server) --&gt; http response --&gt; Internet --&gt; Client (Browser)</a:t>
            </a:r>
          </a:p>
        </p:txBody>
      </p:sp>
    </p:spTree>
    <p:extLst>
      <p:ext uri="{BB962C8B-B14F-4D97-AF65-F5344CB8AC3E}">
        <p14:creationId xmlns:p14="http://schemas.microsoft.com/office/powerpoint/2010/main" val="25496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C61C2-7A06-43FD-930C-E7DED21B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The Web Page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ML, CSS, and Javascript for Web Developers | Coursera">
            <a:extLst>
              <a:ext uri="{FF2B5EF4-FFF2-40B4-BE49-F238E27FC236}">
                <a16:creationId xmlns:a16="http://schemas.microsoft.com/office/drawing/2014/main" id="{81068EE2-1225-467D-8E56-3F7577B5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357" y="645106"/>
            <a:ext cx="556466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9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65A162-D295-4DED-81E2-BC369DE68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432" y="645106"/>
            <a:ext cx="5520128" cy="32292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C23CD-5C08-40F5-824A-BA380F74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Ingredients For The Web Page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1277CDF8-A546-40B7-88CB-FF3B1FCC5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3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4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76" name="Rectangle 4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4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8" name="Rectangle 4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4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5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81" name="Rectangle 5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82" name="Rectangle 5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626151-1919-4C06-9159-3B3BACFD7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608208"/>
            <a:ext cx="6909386" cy="3633692"/>
          </a:xfrm>
          <a:prstGeom prst="rect">
            <a:avLst/>
          </a:prstGeom>
        </p:spPr>
      </p:pic>
      <p:sp>
        <p:nvSpPr>
          <p:cNvPr id="83" name="Rectangle 6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853B9-5BE8-4841-8C28-6790A262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/>
              <a:t>HTML CSS JS</a:t>
            </a:r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6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6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6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5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4D408-5ADD-420D-BBD6-84DFB101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HTML5 &amp; CSS3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jpg image html5的圖片搜尋結果">
            <a:extLst>
              <a:ext uri="{FF2B5EF4-FFF2-40B4-BE49-F238E27FC236}">
                <a16:creationId xmlns:a16="http://schemas.microsoft.com/office/drawing/2014/main" id="{D3C27B61-2FB9-46D1-8EC8-B9410F1CAD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536" y="2369194"/>
            <a:ext cx="6479267" cy="41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pg image html5的圖片搜尋結果">
            <a:extLst>
              <a:ext uri="{FF2B5EF4-FFF2-40B4-BE49-F238E27FC236}">
                <a16:creationId xmlns:a16="http://schemas.microsoft.com/office/drawing/2014/main" id="{82EBC6C0-05D8-4FF6-9A83-4B1B33AC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26" y="348813"/>
            <a:ext cx="26670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05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0E2F-C14F-4F9D-B163-9F1A29D7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HTML5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1DB26-28D1-46FE-A292-21D0B8EB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>
                <a:highlight>
                  <a:srgbClr val="FFFF00"/>
                </a:highlight>
              </a:rPr>
              <a:t>Web page </a:t>
            </a:r>
            <a:r>
              <a:rPr lang="en-US" sz="2800" dirty="0"/>
              <a:t>is simply a text file written in a language called Hypertext Markup Language (HTML)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Markup Language</a:t>
            </a:r>
            <a:r>
              <a:rPr lang="en-US" sz="2800" dirty="0"/>
              <a:t>: is a language that describes a document’s structure and content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Hypertext Markup Language (HTML)</a:t>
            </a:r>
            <a:r>
              <a:rPr lang="en-US" sz="2800" dirty="0">
                <a:highlight>
                  <a:srgbClr val="FFFF00"/>
                </a:highlight>
              </a:rPr>
              <a:t>: </a:t>
            </a:r>
            <a:r>
              <a:rPr lang="en-US" sz="2800" dirty="0"/>
              <a:t>is a nonproprietary markup language that a Web browser interprets and uses to display the content as a Web page.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9808-9E96-4873-930E-17A51679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HTML5 Sample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E88FAA-019C-4160-B7B4-4A3D709D1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844" y="1719470"/>
            <a:ext cx="9919252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5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66C-AE36-46FF-8D5F-454998CA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Cascading Style Sheet (CSS)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455E3-DF68-4E23-AA66-2F6591FF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Style Sheets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/>
              <a:t>are files or forms that describe the layout and appearance of a document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Cascading Style Sheet (CSS) </a:t>
            </a:r>
            <a:r>
              <a:rPr lang="en-US" sz="2400" dirty="0"/>
              <a:t>is a style sheet language used on the Web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 CSS Statement</a:t>
            </a:r>
          </a:p>
          <a:p>
            <a:pPr lvl="1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selector { property: value; }</a:t>
            </a:r>
          </a:p>
          <a:p>
            <a:pPr lvl="1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p, address { color: red; }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 CSS Comments</a:t>
            </a:r>
          </a:p>
          <a:p>
            <a:pPr lvl="1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/* CSS multi-line comments */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/>
              <a:t> Three versions of CSS – CSS1, CSS2, CSS3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9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1120-4DD3-479F-B45F-A1EF732E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Define CSS id and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91E10-5472-4E87-910C-455E749F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b="1" dirty="0">
                <a:highlight>
                  <a:srgbClr val="FFFF00"/>
                </a:highlight>
              </a:rPr>
              <a:t>CSS id</a:t>
            </a:r>
            <a:r>
              <a:rPr lang="en-US" sz="7200" dirty="0">
                <a:highlight>
                  <a:srgbClr val="FFFF00"/>
                </a:highlight>
              </a:rPr>
              <a:t>: </a:t>
            </a:r>
            <a:r>
              <a:rPr lang="en-US" sz="7200" dirty="0"/>
              <a:t>Uniquely identify an object in HTML (used only once in a document)</a:t>
            </a:r>
          </a:p>
          <a:p>
            <a:pPr marL="0" indent="0">
              <a:buNone/>
            </a:pPr>
            <a:r>
              <a:rPr lang="en-US" sz="7200" dirty="0"/>
              <a:t>#</a:t>
            </a:r>
            <a:r>
              <a:rPr lang="en-US" sz="7200" dirty="0" err="1"/>
              <a:t>id_name</a:t>
            </a:r>
            <a:r>
              <a:rPr lang="en-US" sz="7200" dirty="0"/>
              <a:t> { property: value; }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#head { text-align: center; }     /* </a:t>
            </a:r>
            <a:r>
              <a:rPr lang="en-US" sz="7200" dirty="0" err="1"/>
              <a:t>css</a:t>
            </a:r>
            <a:r>
              <a:rPr lang="en-US" sz="7200" dirty="0"/>
              <a:t> id defined in heading section */</a:t>
            </a:r>
          </a:p>
          <a:p>
            <a:pPr marL="0" indent="0">
              <a:buNone/>
            </a:pPr>
            <a:r>
              <a:rPr lang="en-US" sz="7200" dirty="0"/>
              <a:t>&lt;p id="head"&gt;Paragraph data&lt;/p&gt;   &lt;!-- </a:t>
            </a:r>
            <a:r>
              <a:rPr lang="en-US" sz="7200" dirty="0" err="1"/>
              <a:t>css</a:t>
            </a:r>
            <a:r>
              <a:rPr lang="en-US" sz="7200" dirty="0"/>
              <a:t> id used in body section --&gt;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b="1" dirty="0">
                <a:highlight>
                  <a:srgbClr val="FFFF00"/>
                </a:highlight>
              </a:rPr>
              <a:t>CSS class</a:t>
            </a:r>
            <a:r>
              <a:rPr lang="en-US" sz="7200" dirty="0">
                <a:highlight>
                  <a:srgbClr val="FFFF00"/>
                </a:highlight>
              </a:rPr>
              <a:t>: </a:t>
            </a:r>
            <a:r>
              <a:rPr lang="en-US" sz="7200" dirty="0"/>
              <a:t>make a group of elements with a common identifier</a:t>
            </a:r>
          </a:p>
          <a:p>
            <a:pPr marL="0" indent="0">
              <a:buNone/>
            </a:pPr>
            <a:r>
              <a:rPr lang="en-US" sz="7200" dirty="0"/>
              <a:t>.</a:t>
            </a:r>
            <a:r>
              <a:rPr lang="en-US" sz="7200" dirty="0" err="1"/>
              <a:t>class_name</a:t>
            </a:r>
            <a:r>
              <a:rPr lang="en-US" sz="7200" dirty="0"/>
              <a:t> { property: value; }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.title { color: blue; font-style: italic; }  /* </a:t>
            </a:r>
            <a:r>
              <a:rPr lang="en-US" sz="7200" dirty="0" err="1"/>
              <a:t>css</a:t>
            </a:r>
            <a:r>
              <a:rPr lang="en-US" sz="7200" dirty="0"/>
              <a:t> class defined in heading section */</a:t>
            </a:r>
          </a:p>
          <a:p>
            <a:pPr marL="0" indent="0">
              <a:buNone/>
            </a:pPr>
            <a:r>
              <a:rPr lang="en-US" sz="7200" dirty="0"/>
              <a:t>&lt;h1 class="title"&gt;Header One Title&lt;/h1&gt;  &lt;!-- </a:t>
            </a:r>
            <a:r>
              <a:rPr lang="en-US" sz="7200" dirty="0" err="1"/>
              <a:t>css</a:t>
            </a:r>
            <a:r>
              <a:rPr lang="en-US" sz="7200" dirty="0"/>
              <a:t> class used in body section --&gt;</a:t>
            </a:r>
          </a:p>
          <a:p>
            <a:pPr marL="0" indent="0">
              <a:buNone/>
            </a:pPr>
            <a:r>
              <a:rPr lang="en-US" sz="7200" dirty="0"/>
              <a:t>&lt;h3 class="title"&gt;Header three Title&lt;/h3&gt;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3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Internet Review</a:t>
            </a:r>
          </a:p>
          <a:p>
            <a:r>
              <a:rPr lang="en-US" sz="2400" dirty="0"/>
              <a:t>HTML5 Review</a:t>
            </a:r>
          </a:p>
          <a:p>
            <a:r>
              <a:rPr lang="en-US" sz="2400" dirty="0"/>
              <a:t>JavaScript Review</a:t>
            </a:r>
          </a:p>
          <a:p>
            <a:r>
              <a:rPr lang="en-US" sz="2400" dirty="0"/>
              <a:t>HTTP</a:t>
            </a:r>
          </a:p>
          <a:p>
            <a:r>
              <a:rPr lang="en-US" sz="2400" dirty="0"/>
              <a:t>DOM</a:t>
            </a:r>
          </a:p>
          <a:p>
            <a:r>
              <a:rPr lang="en-US" sz="2400" dirty="0"/>
              <a:t>DOM Event</a:t>
            </a:r>
          </a:p>
          <a:p>
            <a:r>
              <a:rPr lang="en-US" sz="2400" dirty="0"/>
              <a:t>XML/JSON</a:t>
            </a:r>
          </a:p>
          <a:p>
            <a:r>
              <a:rPr lang="en-US" sz="2400" dirty="0"/>
              <a:t>AJAX</a:t>
            </a:r>
          </a:p>
          <a:p>
            <a:pPr lvl="1"/>
            <a:r>
              <a:rPr lang="en-US" sz="2200" dirty="0"/>
              <a:t>Use </a:t>
            </a:r>
            <a:r>
              <a:rPr lang="en-US" sz="2200" dirty="0" err="1"/>
              <a:t>XMLHttpRequest</a:t>
            </a:r>
            <a:r>
              <a:rPr lang="en-US" sz="2200" dirty="0"/>
              <a:t> object</a:t>
            </a:r>
          </a:p>
          <a:p>
            <a:pPr lvl="1"/>
            <a:r>
              <a:rPr lang="en-US" sz="2200" dirty="0"/>
              <a:t>Use jQuery</a:t>
            </a:r>
          </a:p>
          <a:p>
            <a:pPr lvl="1"/>
            <a:r>
              <a:rPr lang="en-US" sz="2200" dirty="0"/>
              <a:t>Use fetch API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E82A5-F0DB-4A39-9BF3-57D39393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JavaScript Review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avascript jpg的圖片搜尋結果">
            <a:extLst>
              <a:ext uri="{FF2B5EF4-FFF2-40B4-BE49-F238E27FC236}">
                <a16:creationId xmlns:a16="http://schemas.microsoft.com/office/drawing/2014/main" id="{A8913505-F9EE-48E6-8B71-FBB72EC00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1683058"/>
            <a:ext cx="6202238" cy="34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0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0137-426A-45D2-A347-BF5A65BF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JavaScript?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B7894-C823-4694-B8AF-96AEDB0A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highlight>
                  <a:srgbClr val="FFFF00"/>
                </a:highlight>
              </a:rPr>
              <a:t>JavaScript</a:t>
            </a:r>
            <a:r>
              <a:rPr lang="en-US" altLang="en-US" dirty="0"/>
              <a:t> is an interpreted, object-based scripting language modeled after C++.</a:t>
            </a:r>
          </a:p>
          <a:p>
            <a:r>
              <a:rPr lang="en-US" altLang="en-US" dirty="0"/>
              <a:t>JavaScript is loosely typed language, which means that variables do not need to have a type specified.</a:t>
            </a:r>
          </a:p>
          <a:p>
            <a:r>
              <a:rPr lang="en-US" altLang="en-US" dirty="0"/>
              <a:t>JavaScript is a case-sensitive language.</a:t>
            </a:r>
          </a:p>
          <a:p>
            <a:r>
              <a:rPr lang="en-US" altLang="en-US" dirty="0"/>
              <a:t>JavaScript ignores “Whitespaces” (spaces, tabs, and newlines) that appear between token in programs.</a:t>
            </a:r>
          </a:p>
          <a:p>
            <a:r>
              <a:rPr lang="en-US" altLang="en-US" dirty="0"/>
              <a:t>JavaScript automatically inserts semicolons before a line break.</a:t>
            </a:r>
          </a:p>
          <a:p>
            <a:r>
              <a:rPr lang="en-US" altLang="en-US" dirty="0"/>
              <a:t>JavaScript statements are end with semicolon (;).  (optional)</a:t>
            </a:r>
          </a:p>
          <a:p>
            <a:r>
              <a:rPr lang="en-US" altLang="en-US" dirty="0"/>
              <a:t>Omitting semicolon is not a good programming practice.</a:t>
            </a:r>
          </a:p>
          <a:p>
            <a:r>
              <a:rPr lang="en-US" altLang="en-US" dirty="0"/>
              <a:t>Single line comment: any text between a // and the end of a line is treated as a comment and is ignored by JavaScript.</a:t>
            </a:r>
          </a:p>
          <a:p>
            <a:r>
              <a:rPr lang="en-US" altLang="en-US" dirty="0"/>
              <a:t>Multiple lines comment: any text between the characters /*  and  */ is also treated as a comment.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62A-B499-4846-B928-79F4C694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JavaScript – Object Oriented Concepts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51CB5-7C03-4E81-8567-E6DE91FA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098" y="2103438"/>
            <a:ext cx="6985803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6EB8D-FFEA-4A87-9234-59C04891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12D33-F8DF-44A2-83A6-98EC21BD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931037"/>
            <a:ext cx="6202238" cy="49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ED53-B29F-4CD2-8AF2-D288FD53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HTTP?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3C7A-AC4B-4C47-94E4-204FC409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FF00"/>
                </a:highlight>
              </a:rPr>
              <a:t>HTTP</a:t>
            </a:r>
            <a:r>
              <a:rPr lang="en-US" sz="2000" dirty="0"/>
              <a:t> stands for </a:t>
            </a:r>
            <a:r>
              <a:rPr lang="en-US" sz="2000" b="1" dirty="0"/>
              <a:t>H</a:t>
            </a:r>
            <a:r>
              <a:rPr lang="en-US" sz="2000" dirty="0"/>
              <a:t>yper </a:t>
            </a:r>
            <a:r>
              <a:rPr lang="en-US" sz="2000" b="1" dirty="0"/>
              <a:t>T</a:t>
            </a:r>
            <a:r>
              <a:rPr lang="en-US" sz="2000" dirty="0"/>
              <a:t>ext </a:t>
            </a:r>
            <a:r>
              <a:rPr lang="en-US" sz="2000" b="1" dirty="0"/>
              <a:t>T</a:t>
            </a:r>
            <a:r>
              <a:rPr lang="en-US" sz="2000" dirty="0"/>
              <a:t>ransfer </a:t>
            </a:r>
            <a:r>
              <a:rPr lang="en-US" sz="2000" b="1" dirty="0"/>
              <a:t>P</a:t>
            </a:r>
            <a:r>
              <a:rPr lang="en-US" sz="2000" dirty="0"/>
              <a:t>rotocol</a:t>
            </a:r>
          </a:p>
          <a:p>
            <a:r>
              <a:rPr lang="en-US" sz="2000" b="1" dirty="0">
                <a:highlight>
                  <a:srgbClr val="FFFF00"/>
                </a:highlight>
              </a:rPr>
              <a:t>HTTP (Hypertext Transfer Protocol) </a:t>
            </a:r>
            <a:r>
              <a:rPr lang="en-US" sz="2000" dirty="0"/>
              <a:t>is the set of rules for transferring files, such as text, graphic images, sound, video, and other multimedia files, on the </a:t>
            </a:r>
            <a:r>
              <a:rPr lang="en-US" sz="2000" u="sng" dirty="0">
                <a:hlinkClick r:id="rId2"/>
              </a:rPr>
              <a:t>World Wide Web</a:t>
            </a:r>
            <a:r>
              <a:rPr lang="en-US" sz="2000" dirty="0"/>
              <a:t>.</a:t>
            </a:r>
          </a:p>
          <a:p>
            <a:r>
              <a:rPr lang="en-US" sz="2000" dirty="0"/>
              <a:t>Communication between client computers and web servers is done by sending </a:t>
            </a:r>
            <a:r>
              <a:rPr lang="en-US" sz="2000" b="1" dirty="0"/>
              <a:t>HTTP Requests</a:t>
            </a:r>
            <a:r>
              <a:rPr lang="en-US" sz="2000" dirty="0"/>
              <a:t> and receiving </a:t>
            </a:r>
            <a:r>
              <a:rPr lang="en-US" sz="2000" b="1" dirty="0"/>
              <a:t>HTTP Responses</a:t>
            </a:r>
          </a:p>
          <a:p>
            <a:r>
              <a:rPr lang="en-US" sz="2000" dirty="0"/>
              <a:t>There are several methods:</a:t>
            </a:r>
          </a:p>
          <a:p>
            <a:pPr lvl="1"/>
            <a:r>
              <a:rPr lang="en-US" sz="2000" dirty="0"/>
              <a:t>GET used to retrieve a resource.</a:t>
            </a:r>
          </a:p>
          <a:p>
            <a:pPr lvl="1"/>
            <a:r>
              <a:rPr lang="en-US" sz="2000" dirty="0"/>
              <a:t>POST used to initiate an action on a server.</a:t>
            </a:r>
          </a:p>
          <a:p>
            <a:pPr lvl="1"/>
            <a:r>
              <a:rPr lang="en-US" sz="2000" dirty="0"/>
              <a:t>DELETE used to delete resources on a server.</a:t>
            </a:r>
          </a:p>
          <a:p>
            <a:pPr lvl="1"/>
            <a:r>
              <a:rPr lang="en-US" sz="2000" dirty="0"/>
              <a:t>PUT used to update resources on a server.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2E88-DA3C-4C4C-9304-B629798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33D47-79A0-443D-96F8-10E4B9770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There are a lot of </a:t>
            </a:r>
            <a:r>
              <a:rPr lang="en-US" sz="2000" b="1" dirty="0">
                <a:highlight>
                  <a:srgbClr val="FFFF00"/>
                </a:highlight>
              </a:rPr>
              <a:t>status codes</a:t>
            </a:r>
            <a:r>
              <a:rPr lang="en-US" sz="2000" dirty="0"/>
              <a:t>. The most important ones are:</a:t>
            </a:r>
          </a:p>
          <a:p>
            <a:pPr lvl="1"/>
            <a:r>
              <a:rPr lang="en-US" sz="2000" dirty="0"/>
              <a:t>1XX (Informational Response)</a:t>
            </a:r>
          </a:p>
          <a:p>
            <a:pPr lvl="1"/>
            <a:r>
              <a:rPr lang="en-US" sz="2000" dirty="0"/>
              <a:t>2XX (Success) – 200 Everything OK.</a:t>
            </a:r>
          </a:p>
          <a:p>
            <a:pPr lvl="1"/>
            <a:r>
              <a:rPr lang="en-US" sz="2000" dirty="0"/>
              <a:t>3XX (Redirection) – 301 Moved Permanently.</a:t>
            </a:r>
          </a:p>
          <a:p>
            <a:pPr lvl="1"/>
            <a:r>
              <a:rPr lang="en-US" sz="2000" dirty="0"/>
              <a:t>4XX (Client Error) </a:t>
            </a:r>
          </a:p>
          <a:p>
            <a:pPr lvl="2"/>
            <a:r>
              <a:rPr lang="en-US" sz="2000" dirty="0"/>
              <a:t>400 Bad Request</a:t>
            </a:r>
          </a:p>
          <a:p>
            <a:pPr lvl="2"/>
            <a:r>
              <a:rPr lang="en-US" sz="2000" dirty="0"/>
              <a:t>401 Unauthorized </a:t>
            </a:r>
          </a:p>
          <a:p>
            <a:pPr lvl="2"/>
            <a:r>
              <a:rPr lang="en-US" sz="2000" dirty="0"/>
              <a:t>402 Payment Required</a:t>
            </a:r>
          </a:p>
          <a:p>
            <a:pPr lvl="2"/>
            <a:r>
              <a:rPr lang="en-US" sz="2000" dirty="0"/>
              <a:t>403 Forbidden</a:t>
            </a:r>
          </a:p>
          <a:p>
            <a:pPr lvl="2"/>
            <a:r>
              <a:rPr lang="en-US" sz="2000" dirty="0"/>
              <a:t>404 Not Found</a:t>
            </a:r>
          </a:p>
          <a:p>
            <a:pPr lvl="2"/>
            <a:r>
              <a:rPr lang="en-US" sz="2000" dirty="0"/>
              <a:t>405 Method Not Allowed</a:t>
            </a:r>
          </a:p>
          <a:p>
            <a:pPr lvl="1"/>
            <a:r>
              <a:rPr lang="en-US" sz="2000" dirty="0"/>
              <a:t>5XX (Server Error)  - 500 Internal Server Error</a:t>
            </a:r>
          </a:p>
        </p:txBody>
      </p:sp>
    </p:spTree>
    <p:extLst>
      <p:ext uri="{BB962C8B-B14F-4D97-AF65-F5344CB8AC3E}">
        <p14:creationId xmlns:p14="http://schemas.microsoft.com/office/powerpoint/2010/main" val="413626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DC3F1D6-57B4-4163-AB99-73EC48076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56" y="645106"/>
            <a:ext cx="5369899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FB273-E5C4-4C1E-BFE6-C1E6D491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/>
              <a:t>HTML DOM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15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6C9C-1F86-47A2-AD16-5370CD8A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 Object Model (DOM)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FFDA-5F16-480E-ACE3-5BBA77447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1900" b="1" dirty="0">
                <a:highlight>
                  <a:srgbClr val="FFFF00"/>
                </a:highlight>
              </a:rPr>
              <a:t>DOM (Document Object Model): </a:t>
            </a:r>
            <a:r>
              <a:rPr lang="en-US" altLang="en-US" sz="1900" dirty="0"/>
              <a:t>objects represent various components of the browser and the current HTML document. </a:t>
            </a:r>
          </a:p>
          <a:p>
            <a:pPr>
              <a:lnSpc>
                <a:spcPct val="80000"/>
              </a:lnSpc>
            </a:pPr>
            <a:r>
              <a:rPr lang="en-US" altLang="en-US" sz="1900" dirty="0"/>
              <a:t>It defines: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HTML elements as </a:t>
            </a:r>
            <a:r>
              <a:rPr lang="en-US" altLang="en-US" sz="1900" b="1" dirty="0"/>
              <a:t>object.</a:t>
            </a:r>
          </a:p>
          <a:p>
            <a:pPr lvl="1">
              <a:lnSpc>
                <a:spcPct val="80000"/>
              </a:lnSpc>
            </a:pPr>
            <a:r>
              <a:rPr lang="en-US" altLang="en-US" sz="1900" b="1" dirty="0"/>
              <a:t>Properties </a:t>
            </a:r>
            <a:r>
              <a:rPr lang="en-US" altLang="en-US" sz="1900" dirty="0"/>
              <a:t>for all HTML elements</a:t>
            </a:r>
          </a:p>
          <a:p>
            <a:pPr lvl="1">
              <a:lnSpc>
                <a:spcPct val="80000"/>
              </a:lnSpc>
            </a:pPr>
            <a:r>
              <a:rPr lang="en-US" altLang="en-US" sz="1900" b="1" dirty="0"/>
              <a:t>Methods </a:t>
            </a:r>
            <a:r>
              <a:rPr lang="en-US" altLang="en-US" sz="1900" dirty="0"/>
              <a:t>for all HTML elements</a:t>
            </a:r>
          </a:p>
          <a:p>
            <a:pPr lvl="1">
              <a:lnSpc>
                <a:spcPct val="80000"/>
              </a:lnSpc>
            </a:pPr>
            <a:r>
              <a:rPr lang="en-US" altLang="en-US" sz="1900" b="1" dirty="0"/>
              <a:t>Events </a:t>
            </a:r>
            <a:r>
              <a:rPr lang="en-US" altLang="en-US" sz="1900" dirty="0"/>
              <a:t>for all HTML elements</a:t>
            </a:r>
          </a:p>
          <a:p>
            <a:pPr>
              <a:lnSpc>
                <a:spcPct val="80000"/>
              </a:lnSpc>
            </a:pPr>
            <a:r>
              <a:rPr lang="en-US" altLang="en-US" sz="1900" b="1" dirty="0"/>
              <a:t>NOTE: </a:t>
            </a:r>
            <a:r>
              <a:rPr lang="en-US" altLang="en-US" sz="1900" dirty="0"/>
              <a:t>DOM is not part of the JavaScript language. It is an API (Application Programming Interface) build into the browser. </a:t>
            </a:r>
          </a:p>
          <a:p>
            <a:pPr>
              <a:lnSpc>
                <a:spcPct val="80000"/>
              </a:lnSpc>
            </a:pPr>
            <a:r>
              <a:rPr lang="en-US" altLang="en-US" sz="1900" b="1" dirty="0"/>
              <a:t>NOTE: </a:t>
            </a:r>
            <a:r>
              <a:rPr lang="en-US" altLang="en-US" sz="1900" dirty="0"/>
              <a:t>The window object is the parent object for all of the objects. (See next diagram) </a:t>
            </a:r>
          </a:p>
          <a:p>
            <a:r>
              <a:rPr lang="en-US" sz="1900" dirty="0"/>
              <a:t>The HTML DOM is an </a:t>
            </a:r>
            <a:r>
              <a:rPr lang="en-US" sz="1900" b="1" dirty="0"/>
              <a:t>API </a:t>
            </a:r>
            <a:r>
              <a:rPr lang="en-US" sz="1900" dirty="0"/>
              <a:t>(Application Programming Interface) for JavaScript:</a:t>
            </a:r>
          </a:p>
          <a:p>
            <a:pPr lvl="1"/>
            <a:r>
              <a:rPr lang="en-US" sz="1900" dirty="0"/>
              <a:t>JavaScript can add/change/remove HTML elements</a:t>
            </a:r>
          </a:p>
          <a:p>
            <a:pPr lvl="1"/>
            <a:r>
              <a:rPr lang="en-US" sz="1900" dirty="0"/>
              <a:t>JavaScript can add/change/remove HTML attributes</a:t>
            </a:r>
          </a:p>
          <a:p>
            <a:pPr lvl="1"/>
            <a:r>
              <a:rPr lang="en-US" sz="1900" dirty="0"/>
              <a:t>JavaScript can add/change/remove CSS styles</a:t>
            </a:r>
          </a:p>
          <a:p>
            <a:pPr lvl="1"/>
            <a:r>
              <a:rPr lang="en-US" sz="1900" dirty="0"/>
              <a:t>JavaScript can react to HTML events</a:t>
            </a:r>
          </a:p>
          <a:p>
            <a:pPr lvl="1"/>
            <a:r>
              <a:rPr lang="en-US" sz="1900" dirty="0"/>
              <a:t>JavaScript can add/change/remove HTML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AF36-C4CE-4E3B-8332-81CC58DD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 Object Hierarchy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4FAEBE-2AE0-4263-B779-3422B94038B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62416"/>
              </p:ext>
            </p:extLst>
          </p:nvPr>
        </p:nvGraphicFramePr>
        <p:xfrm>
          <a:off x="1066801" y="2014194"/>
          <a:ext cx="10300634" cy="441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20891" imgH="9085783" progId="Visio.Drawing.11">
                  <p:embed/>
                </p:oleObj>
              </mc:Choice>
              <mc:Fallback>
                <p:oleObj name="Visio" r:id="rId2" imgW="6520891" imgH="9085783" progId="Visio.Drawing.11">
                  <p:embed/>
                  <p:pic>
                    <p:nvPicPr>
                      <p:cNvPr id="1026" name="Content Placeholder 3">
                        <a:extLst>
                          <a:ext uri="{FF2B5EF4-FFF2-40B4-BE49-F238E27FC236}">
                            <a16:creationId xmlns:a16="http://schemas.microsoft.com/office/drawing/2014/main" id="{9A4EE00F-C2ED-40B7-91CB-71C3813FB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2014194"/>
                        <a:ext cx="10300634" cy="4415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315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146" name="Picture 2" descr="DOM HTML tree">
            <a:extLst>
              <a:ext uri="{FF2B5EF4-FFF2-40B4-BE49-F238E27FC236}">
                <a16:creationId xmlns:a16="http://schemas.microsoft.com/office/drawing/2014/main" id="{0150D9A2-CCD5-496D-8911-BACD1917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01" y="1462468"/>
            <a:ext cx="7237877" cy="39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B87C-951C-43EC-9AC9-D243F4B6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The HTML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91EE-DA67-4ABE-A70E-03166E11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When a web page is loaded, the browser creates a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ocument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bject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odel of the page.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The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HTML DOM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 model is constructed as a tree of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Objects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375D2-6E56-4CDA-AB2B-AC1E8081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168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Web Technologies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 can Do Web Developerin Php, Wordpress, Html, Css, Javascript Project for  $50 - SEOClerks">
            <a:extLst>
              <a:ext uri="{FF2B5EF4-FFF2-40B4-BE49-F238E27FC236}">
                <a16:creationId xmlns:a16="http://schemas.microsoft.com/office/drawing/2014/main" id="{130ED443-1A6F-41E8-A4DD-19EF15FCE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r="3" b="9042"/>
          <a:stretch/>
        </p:blipFill>
        <p:spPr bwMode="auto">
          <a:xfrm>
            <a:off x="3116580" y="1395172"/>
            <a:ext cx="5969424" cy="21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3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0BAA-7712-459F-A7A2-342F9681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Elements in a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7C96-8252-45CA-9FA5-481E9A98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highlight>
                  <a:srgbClr val="FFFF00"/>
                </a:highlight>
              </a:rPr>
              <a:t>Old Styles</a:t>
            </a:r>
            <a:r>
              <a:rPr lang="en-US" sz="32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document.getElementById</a:t>
            </a:r>
            <a:r>
              <a:rPr lang="en-US" sz="3200" dirty="0"/>
              <a:t>(‘id-of-element’);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document.getElementsByClassName</a:t>
            </a:r>
            <a:r>
              <a:rPr lang="en-US" sz="3200" dirty="0"/>
              <a:t>(‘class-of-element’);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document.getElementsByTagName</a:t>
            </a:r>
            <a:r>
              <a:rPr lang="en-US" sz="3200" dirty="0"/>
              <a:t>(‘html-element’);</a:t>
            </a:r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b="1" dirty="0">
                <a:highlight>
                  <a:srgbClr val="FFFF00"/>
                </a:highlight>
              </a:rPr>
              <a:t>New Styles</a:t>
            </a:r>
            <a:r>
              <a:rPr lang="en-US" sz="3200" dirty="0"/>
              <a:t>:</a:t>
            </a:r>
          </a:p>
          <a:p>
            <a:pPr lvl="1"/>
            <a:r>
              <a:rPr lang="en-US" sz="3200" dirty="0" err="1"/>
              <a:t>document.querySelector</a:t>
            </a:r>
            <a:r>
              <a:rPr lang="en-US" sz="3200" dirty="0"/>
              <a:t>(‘#id-of-element’);</a:t>
            </a:r>
          </a:p>
          <a:p>
            <a:pPr lvl="1"/>
            <a:r>
              <a:rPr lang="en-US" sz="3200" dirty="0" err="1"/>
              <a:t>document.querySelectorAll</a:t>
            </a:r>
            <a:r>
              <a:rPr lang="en-US" sz="3200" dirty="0"/>
              <a:t>(‘.class-of-element’);</a:t>
            </a:r>
          </a:p>
          <a:p>
            <a:pPr lvl="1"/>
            <a:r>
              <a:rPr lang="en-US" sz="3200" dirty="0" err="1"/>
              <a:t>document.querySelectorAll</a:t>
            </a:r>
            <a:r>
              <a:rPr lang="en-US" sz="3200" dirty="0"/>
              <a:t>(‘html-element’);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3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B9F8-0E04-4CFE-A98C-FB20EF68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querySelector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CAFEA-FF40-4CAE-BACE-E3ED53A3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 </a:t>
            </a:r>
            <a:r>
              <a:rPr lang="en-US" sz="2800" b="1" dirty="0" err="1">
                <a:highlight>
                  <a:srgbClr val="FFFF00"/>
                </a:highlight>
              </a:rPr>
              <a:t>querySelector</a:t>
            </a:r>
            <a:r>
              <a:rPr lang="en-US" sz="2800" b="1" dirty="0">
                <a:highlight>
                  <a:srgbClr val="FFFF00"/>
                </a:highlight>
              </a:rPr>
              <a:t>() </a:t>
            </a:r>
            <a:r>
              <a:rPr lang="en-US" sz="2800" dirty="0"/>
              <a:t>method returns the first element (single element, not an object, should apply CSS directly to it) that matches a specified </a:t>
            </a:r>
            <a:r>
              <a:rPr lang="en-US" sz="2800" i="1" dirty="0"/>
              <a:t>CSS selector(s)</a:t>
            </a:r>
            <a:r>
              <a:rPr lang="en-US" sz="2800" dirty="0"/>
              <a:t> in the document.</a:t>
            </a:r>
          </a:p>
          <a:p>
            <a:r>
              <a:rPr lang="en-US" sz="2800" dirty="0"/>
              <a:t>For multiple selectors, separate each selector with a comma. The returned element depends on which element that is first found in the document </a:t>
            </a:r>
          </a:p>
          <a:p>
            <a:r>
              <a:rPr lang="en-US" sz="2800" b="1" dirty="0"/>
              <a:t>Note:</a:t>
            </a:r>
            <a:r>
              <a:rPr lang="en-US" sz="2800" dirty="0"/>
              <a:t> The </a:t>
            </a:r>
            <a:r>
              <a:rPr lang="en-US" sz="2800" dirty="0" err="1"/>
              <a:t>querySelector</a:t>
            </a:r>
            <a:r>
              <a:rPr lang="en-US" sz="2800" dirty="0"/>
              <a:t>() method only returns the first element that matches the specified selectors. To return all the matches, use the querySelectorAll() method instead.</a:t>
            </a:r>
          </a:p>
        </p:txBody>
      </p:sp>
    </p:spTree>
    <p:extLst>
      <p:ext uri="{BB962C8B-B14F-4D97-AF65-F5344CB8AC3E}">
        <p14:creationId xmlns:p14="http://schemas.microsoft.com/office/powerpoint/2010/main" val="1893821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0B6E-7B4C-4FB2-B09F-437541D6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querySelectorAll()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ACBC0-42C9-4103-81FB-E0D1B15D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>
                <a:highlight>
                  <a:srgbClr val="FFFF00"/>
                </a:highlight>
              </a:rPr>
              <a:t>querySelectorAll() </a:t>
            </a:r>
            <a:r>
              <a:rPr lang="en-US" sz="2400" dirty="0"/>
              <a:t>method returns all elements in the document that matches a specified CSS selector(s), as a static </a:t>
            </a:r>
            <a:r>
              <a:rPr lang="en-US" sz="2400" dirty="0" err="1"/>
              <a:t>NodeList</a:t>
            </a:r>
            <a:r>
              <a:rPr lang="en-US" sz="2400" dirty="0"/>
              <a:t> object.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NodeList</a:t>
            </a:r>
            <a:r>
              <a:rPr lang="en-US" sz="2400" dirty="0"/>
              <a:t> object represents a collection of nodes. The nodes can be accessed by index numbers. The index starts at 0.</a:t>
            </a:r>
          </a:p>
          <a:p>
            <a:r>
              <a:rPr lang="en-US" sz="2400" dirty="0"/>
              <a:t>For multiple selectors, separate each selector with a comma. (multiple selectors will be affected)</a:t>
            </a:r>
          </a:p>
          <a:p>
            <a:r>
              <a:rPr lang="en-US" sz="2400" b="1" dirty="0"/>
              <a:t>Tip:</a:t>
            </a:r>
            <a:r>
              <a:rPr lang="en-US" sz="2400" dirty="0"/>
              <a:t> You can use the length property of the </a:t>
            </a:r>
            <a:r>
              <a:rPr lang="en-US" sz="2400" dirty="0" err="1"/>
              <a:t>NodeList</a:t>
            </a:r>
            <a:r>
              <a:rPr lang="en-US" sz="2400" dirty="0"/>
              <a:t> object to determine the number of elements that matches the specified selector, then you can loop through all elements and extract the info you want.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43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AA697-288D-47EA-BA46-C2AABB9D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DOM Event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jpg event的圖片搜尋結果">
            <a:extLst>
              <a:ext uri="{FF2B5EF4-FFF2-40B4-BE49-F238E27FC236}">
                <a16:creationId xmlns:a16="http://schemas.microsoft.com/office/drawing/2014/main" id="{1D6EEF0D-A87F-4CD9-A2C1-DCAA03A76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1799350"/>
            <a:ext cx="6202238" cy="32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0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5C68-EA9A-45AA-9ACC-98A7E544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Event and Event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C34D-D69C-432C-B8FA-F75D48447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highlight>
                  <a:srgbClr val="FFFF00"/>
                </a:highlight>
              </a:rPr>
              <a:t>Events:</a:t>
            </a:r>
            <a:r>
              <a:rPr lang="en-US" sz="3200" dirty="0"/>
              <a:t> are visitor and browser activities.  (the phone rings)</a:t>
            </a:r>
          </a:p>
          <a:p>
            <a:r>
              <a:rPr lang="en-US" sz="3200" b="1" dirty="0">
                <a:highlight>
                  <a:srgbClr val="FFFF00"/>
                </a:highlight>
              </a:rPr>
              <a:t>Event handlers</a:t>
            </a:r>
            <a:r>
              <a:rPr lang="en-US" sz="3200" dirty="0"/>
              <a:t>: are the mechanisms that allow us to capture and actually respond to those events with a scripting language.  (pick up the phone and say, “Hello”)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9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9D48-9A6F-41F7-9955-ECEC0261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Writing Event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9CEE-4334-40C5-8929-51068D9D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Event handlers</a:t>
            </a:r>
            <a:r>
              <a:rPr lang="en-US" sz="2400" dirty="0"/>
              <a:t>: are written inline with HTML, just like an HTML attribute. Therefore, Event handlers also called </a:t>
            </a:r>
            <a:r>
              <a:rPr lang="en-US" sz="2400" b="1" dirty="0">
                <a:highlight>
                  <a:srgbClr val="FFFF00"/>
                </a:highlight>
              </a:rPr>
              <a:t>intrinsic event attributes</a:t>
            </a:r>
            <a:r>
              <a:rPr lang="en-US" sz="2400" b="1" dirty="0"/>
              <a:t>.</a:t>
            </a:r>
            <a:r>
              <a:rPr lang="en-US" sz="2400" dirty="0"/>
              <a:t> (the only different is that Event Handler executes JavaScript script or function).</a:t>
            </a:r>
          </a:p>
          <a:p>
            <a:r>
              <a:rPr lang="en-US" sz="2400" dirty="0"/>
              <a:t>HTML Tag:  &lt;</a:t>
            </a:r>
            <a:r>
              <a:rPr lang="en-US" sz="2400" dirty="0" err="1"/>
              <a:t>img</a:t>
            </a:r>
            <a:r>
              <a:rPr lang="en-US" sz="2400" dirty="0"/>
              <a:t> </a:t>
            </a:r>
            <a:r>
              <a:rPr lang="en-US" sz="2400" dirty="0" err="1"/>
              <a:t>src</a:t>
            </a:r>
            <a:r>
              <a:rPr lang="en-US" sz="2400" dirty="0"/>
              <a:t>="image.jpg" width="500" height="500"&gt;</a:t>
            </a:r>
          </a:p>
          <a:p>
            <a:r>
              <a:rPr lang="en-US" sz="2400" dirty="0"/>
              <a:t>Event handler/intrinsic event attribute: &lt;body onload="alert('Hello')"&gt;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F63-E806-49E2-B9F2-28B19661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C0BDF-9BD8-4F91-9579-620AC8EB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quite a few different </a:t>
            </a:r>
            <a:r>
              <a:rPr lang="en-US" b="1" dirty="0">
                <a:highlight>
                  <a:srgbClr val="FFFF00"/>
                </a:highlight>
              </a:rPr>
              <a:t>events</a:t>
            </a:r>
            <a:r>
              <a:rPr lang="en-US" dirty="0"/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Onblur</a:t>
            </a:r>
            <a:r>
              <a:rPr lang="en-US" sz="1800" dirty="0"/>
              <a:t>		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onchange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/>
              <a:t>onclick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onfocus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onkeydown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onkeypress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onkeyup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/>
              <a:t>onload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onmousedown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onmousemove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onmouseout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onmouseover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onmouseup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onsubmit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onunload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6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EBAE7246-A006-4C36-9C24-A9A8B40A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837" y="1395172"/>
            <a:ext cx="5590908" cy="22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2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0391-AB28-4272-A900-2B16C9C3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JSON?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011B-9CEB-42EE-927D-B66BA08B4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highlight>
                  <a:srgbClr val="FFFF00"/>
                </a:highlight>
              </a:rPr>
              <a:t>JSON</a:t>
            </a:r>
            <a:r>
              <a:rPr lang="en-US" sz="2800" dirty="0"/>
              <a:t> is short for JavaScript Object Notation. </a:t>
            </a:r>
          </a:p>
          <a:p>
            <a:r>
              <a:rPr lang="en-US" sz="2800" dirty="0"/>
              <a:t>JSON is a syntax for storing and exchanging data.</a:t>
            </a:r>
          </a:p>
          <a:p>
            <a:r>
              <a:rPr lang="en-US" sz="2800" dirty="0"/>
              <a:t>JSON is an easier-to-use alternative to XML.</a:t>
            </a:r>
          </a:p>
          <a:p>
            <a:endParaRPr lang="en-US" sz="2800" dirty="0"/>
          </a:p>
          <a:p>
            <a:pPr lvl="0">
              <a:buNone/>
            </a:pPr>
            <a:r>
              <a:rPr lang="en-US" sz="2800" b="1" dirty="0"/>
              <a:t>Note</a:t>
            </a:r>
            <a:r>
              <a:rPr lang="en-US" sz="2800" dirty="0"/>
              <a:t>:	</a:t>
            </a:r>
          </a:p>
          <a:p>
            <a:r>
              <a:rPr lang="en-US" sz="2800" dirty="0"/>
              <a:t>Although JSON is an extension of JavaScript, it is also available in many different languages such as: C, Ruby, Python, etc.</a:t>
            </a:r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14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CBD5-46FC-464D-A1DD-54A2BDFF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JSON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3DAB-5A29-4083-82DA-EFA2D950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JSON objects </a:t>
            </a:r>
            <a:r>
              <a:rPr lang="en-US" sz="2800" dirty="0"/>
              <a:t>are written inside curly braces.</a:t>
            </a:r>
          </a:p>
          <a:p>
            <a:r>
              <a:rPr lang="en-US" sz="2800" dirty="0"/>
              <a:t>Just like JavaScript, JSON objects can contain multiple name/values pairs: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{'</a:t>
            </a:r>
            <a:r>
              <a:rPr lang="en-US" sz="2800" dirty="0" err="1"/>
              <a:t>fname</a:t>
            </a:r>
            <a:r>
              <a:rPr lang="en-US" sz="2800" dirty="0"/>
              <a:t>’: 'John', ‘</a:t>
            </a:r>
            <a:r>
              <a:rPr lang="en-US" sz="2800" dirty="0" err="1"/>
              <a:t>lname</a:t>
            </a:r>
            <a:r>
              <a:rPr lang="en-US" sz="2800" dirty="0"/>
              <a:t>’: 'Doe'}</a:t>
            </a:r>
          </a:p>
          <a:p>
            <a:endParaRPr lang="en-US" sz="2800" dirty="0"/>
          </a:p>
          <a:p>
            <a:r>
              <a:rPr lang="en-US" sz="2800" b="1" dirty="0">
                <a:highlight>
                  <a:srgbClr val="FFFF00"/>
                </a:highlight>
              </a:rPr>
              <a:t>JSON Object Rules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Enclosed in curly braces.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Each name followed by : (colon) and name/value pairs separated by , (comma).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Keys must be strings and should be different from each other.</a:t>
            </a:r>
          </a:p>
          <a:p>
            <a:r>
              <a:rPr lang="en-US" sz="2800" dirty="0"/>
              <a:t>Because JSON uses JavaScript syntax, no extra software is needed to work with JSON within JavaScript.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8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953E48-A096-4453-BF51-70015686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23" y="645106"/>
            <a:ext cx="5473347" cy="3229275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05E1E-17AC-43E7-98EA-B94D3469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Ingredients For The Web</a:t>
            </a:r>
          </a:p>
        </p:txBody>
      </p:sp>
    </p:spTree>
    <p:extLst>
      <p:ext uri="{BB962C8B-B14F-4D97-AF65-F5344CB8AC3E}">
        <p14:creationId xmlns:p14="http://schemas.microsoft.com/office/powerpoint/2010/main" val="3844396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9C6E-D324-4B7D-85A5-35D8D39F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JSON Example – Coverts JSON text to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9B91-89A9-4935-8F18-0EDDACD41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Create</a:t>
            </a:r>
            <a:r>
              <a:rPr lang="en-US" sz="3200" dirty="0"/>
              <a:t> a JavaScript string containing JSON syntax:</a:t>
            </a:r>
          </a:p>
          <a:p>
            <a:pPr>
              <a:buNone/>
            </a:pPr>
            <a:r>
              <a:rPr lang="en-US" sz="3200" dirty="0"/>
              <a:t>		var text = '{"</a:t>
            </a:r>
            <a:r>
              <a:rPr lang="en-US" sz="3200" dirty="0" err="1"/>
              <a:t>fname</a:t>
            </a:r>
            <a:r>
              <a:rPr lang="en-US" sz="3200" dirty="0"/>
              <a:t>": "John", "</a:t>
            </a:r>
            <a:r>
              <a:rPr lang="en-US" sz="3200" dirty="0" err="1"/>
              <a:t>lname</a:t>
            </a:r>
            <a:r>
              <a:rPr lang="en-US" sz="3200" dirty="0"/>
              <a:t>": "Doe"}';</a:t>
            </a:r>
          </a:p>
          <a:p>
            <a:r>
              <a:rPr lang="en-US" sz="3200" dirty="0"/>
              <a:t>JSON syntax is a subset of JavaScript syntax.</a:t>
            </a:r>
          </a:p>
          <a:p>
            <a:r>
              <a:rPr lang="en-US" sz="3200" dirty="0"/>
              <a:t>The JavaScript function </a:t>
            </a:r>
            <a:r>
              <a:rPr lang="en-US" sz="3200" dirty="0" err="1"/>
              <a:t>JSON.parse</a:t>
            </a:r>
            <a:r>
              <a:rPr lang="en-US" sz="3200" dirty="0"/>
              <a:t>(</a:t>
            </a:r>
            <a:r>
              <a:rPr lang="en-US" sz="3200" i="1" dirty="0"/>
              <a:t>text</a:t>
            </a:r>
            <a:r>
              <a:rPr lang="en-US" sz="3200" dirty="0"/>
              <a:t>) can be used to </a:t>
            </a:r>
            <a:r>
              <a:rPr lang="en-US" sz="3200" dirty="0">
                <a:solidFill>
                  <a:srgbClr val="FF0000"/>
                </a:solidFill>
              </a:rPr>
              <a:t>convert</a:t>
            </a:r>
            <a:r>
              <a:rPr lang="en-US" sz="3200" dirty="0"/>
              <a:t> a JSON text into a JavaScript object:</a:t>
            </a:r>
          </a:p>
          <a:p>
            <a:pPr>
              <a:buNone/>
            </a:pPr>
            <a:r>
              <a:rPr lang="en-US" sz="3200" dirty="0"/>
              <a:t>		var </a:t>
            </a:r>
            <a:r>
              <a:rPr lang="en-US" sz="3200" dirty="0" err="1"/>
              <a:t>json_obj</a:t>
            </a:r>
            <a:r>
              <a:rPr lang="en-US" sz="3200" dirty="0"/>
              <a:t> = </a:t>
            </a:r>
            <a:r>
              <a:rPr lang="en-US" sz="3200" dirty="0" err="1"/>
              <a:t>JSON.parse</a:t>
            </a:r>
            <a:r>
              <a:rPr lang="en-US" sz="3200" dirty="0"/>
              <a:t>(text);</a:t>
            </a:r>
          </a:p>
          <a:p>
            <a:r>
              <a:rPr lang="en-US" sz="3200" dirty="0"/>
              <a:t>The JavaScript function </a:t>
            </a:r>
            <a:r>
              <a:rPr lang="en-US" sz="3200" dirty="0" err="1"/>
              <a:t>JSON.stringify</a:t>
            </a:r>
            <a:r>
              <a:rPr lang="en-US" sz="3200" dirty="0"/>
              <a:t>(object) can be used to </a:t>
            </a:r>
            <a:r>
              <a:rPr lang="en-US" sz="3200" dirty="0">
                <a:solidFill>
                  <a:srgbClr val="FF0000"/>
                </a:solidFill>
              </a:rPr>
              <a:t>convert</a:t>
            </a:r>
            <a:r>
              <a:rPr lang="en-US" sz="3200" dirty="0"/>
              <a:t> a JSON object into a JavaScript string:</a:t>
            </a:r>
          </a:p>
          <a:p>
            <a:pPr marL="0" indent="0">
              <a:buNone/>
            </a:pPr>
            <a:r>
              <a:rPr lang="en-US" sz="3200" dirty="0"/>
              <a:t>	var </a:t>
            </a:r>
            <a:r>
              <a:rPr lang="en-US" sz="3200" dirty="0" err="1"/>
              <a:t>json_string</a:t>
            </a:r>
            <a:r>
              <a:rPr lang="en-US" sz="3200" dirty="0"/>
              <a:t> = </a:t>
            </a:r>
            <a:r>
              <a:rPr lang="en-US" sz="3200" dirty="0" err="1"/>
              <a:t>JSON.stringify</a:t>
            </a:r>
            <a:r>
              <a:rPr lang="en-US" sz="3200" dirty="0"/>
              <a:t>(</a:t>
            </a:r>
            <a:r>
              <a:rPr lang="en-US" sz="3200" dirty="0" err="1"/>
              <a:t>json_obj</a:t>
            </a:r>
            <a:r>
              <a:rPr lang="en-US" sz="3200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07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B77D0-F737-4B67-951B-DD9D6F9C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AJAX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ML">
            <a:extLst>
              <a:ext uri="{FF2B5EF4-FFF2-40B4-BE49-F238E27FC236}">
                <a16:creationId xmlns:a16="http://schemas.microsoft.com/office/drawing/2014/main" id="{3FCB63A8-254B-4A1E-8D77-1DB0AC953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357" y="645106"/>
            <a:ext cx="556466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4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6E0F6D-56CC-4BAE-9586-C0D63F87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01" y="1382508"/>
            <a:ext cx="7237877" cy="41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E522D-A3B2-461C-9F39-095F7755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0182-00A0-49A9-ADEE-DC2A7C10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AJAX = DOM Event + JavaScript + http Request + Internet + php + http Response + text/XML/JSON + DOM</a:t>
            </a:r>
          </a:p>
        </p:txBody>
      </p:sp>
    </p:spTree>
    <p:extLst>
      <p:ext uri="{BB962C8B-B14F-4D97-AF65-F5344CB8AC3E}">
        <p14:creationId xmlns:p14="http://schemas.microsoft.com/office/powerpoint/2010/main" val="3696070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C597-8090-40EA-8A75-9F86A143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52E2-7230-4979-BB60-768C373A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highlight>
                  <a:srgbClr val="FFFF00"/>
                </a:highlight>
              </a:rPr>
              <a:t>AJAX</a:t>
            </a:r>
            <a:r>
              <a:rPr lang="en-US" sz="2400" dirty="0"/>
              <a:t> stands for </a:t>
            </a:r>
            <a:r>
              <a:rPr lang="en-US" sz="2400" b="1" dirty="0"/>
              <a:t>A</a:t>
            </a:r>
            <a:r>
              <a:rPr lang="en-US" sz="2400" dirty="0"/>
              <a:t>synchronous </a:t>
            </a:r>
            <a:r>
              <a:rPr lang="en-US" sz="2400" b="1" dirty="0"/>
              <a:t>J</a:t>
            </a:r>
            <a:r>
              <a:rPr lang="en-US" sz="2400" dirty="0"/>
              <a:t>avaScript </a:t>
            </a:r>
            <a:r>
              <a:rPr lang="en-US" sz="2400" b="1" dirty="0"/>
              <a:t>A</a:t>
            </a:r>
            <a:r>
              <a:rPr lang="en-US" sz="2400" dirty="0"/>
              <a:t>nd </a:t>
            </a:r>
            <a:r>
              <a:rPr lang="en-US" sz="2400" b="1" dirty="0"/>
              <a:t>X</a:t>
            </a:r>
            <a:r>
              <a:rPr lang="en-US" sz="2400" dirty="0"/>
              <a:t>ML.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AJAX is not a new programming language, but a technique for creating better, faster, and more interactive web applications.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AJAX, your JavaScript can communicate directly with the server, using the JavaScript </a:t>
            </a:r>
            <a:r>
              <a:rPr lang="en-US" sz="2400" b="1" dirty="0" err="1">
                <a:highlight>
                  <a:srgbClr val="FFFF00"/>
                </a:highlight>
              </a:rPr>
              <a:t>XMLHttpRequest</a:t>
            </a:r>
            <a:r>
              <a:rPr lang="en-US" sz="2400" dirty="0">
                <a:highlight>
                  <a:srgbClr val="FFFF00"/>
                </a:highlight>
              </a:rPr>
              <a:t> object</a:t>
            </a:r>
            <a:r>
              <a:rPr lang="en-US" sz="2400" dirty="0"/>
              <a:t>. With this object, your JavaScript can trade data with a web server, without reloading the page.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AJAX uses asynchronous data transfer (HTTP requests) between the browser and the web server, allowing web pages to request small bits of information from the server instead of whole pages.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AJAX technique makes Internet applications smaller, faster and more user-friendly.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AJAX is a browser technology independent of web server software.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93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702B-5340-4891-A9DE-0107EB7F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uses HTTP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A31A8-9652-48C1-AE52-ED9DCAFD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In traditional JavaScript coding, if you want to get any information from a database or a file on the server, or send user information to a server, you will have to make an HTML form and GET or POST data to the server. The user will have to click the "Submit" button to send/get the information, wait for the server to respond, then a new page will load with the results.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Because the server returns a new page each time the user submits input, traditional web applications can run slowly and tend to be less user-friendly.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AJAX, your JavaScript communicates directly with the server, through the JavaScript </a:t>
            </a:r>
            <a:r>
              <a:rPr lang="en-US" sz="2400" b="1" dirty="0" err="1"/>
              <a:t>XMLHttpRequest</a:t>
            </a:r>
            <a:r>
              <a:rPr lang="en-US" sz="2400" dirty="0"/>
              <a:t> object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an HTTP request, a web page can make a request to, and get a response from a web server - without reloading the page. The user will stay on the same page, and he or she will not notice that scripts request pages, or send data to a server in the background.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31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7FBF-E594-4FF4-9FA0-5C29FD3C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– Using </a:t>
            </a:r>
            <a:r>
              <a:rPr lang="en-US" dirty="0" err="1"/>
              <a:t>XMLHttpRequest</a:t>
            </a:r>
            <a:r>
              <a:rPr lang="en-US" dirty="0"/>
              <a:t> (XHR)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C8D6-4013-48F7-A070-541C2907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Scripting HTTP with </a:t>
            </a:r>
            <a:r>
              <a:rPr lang="en-US" sz="2800" dirty="0" err="1"/>
              <a:t>XMLHttpRequest</a:t>
            </a:r>
            <a:r>
              <a:rPr lang="en-US" sz="2800" dirty="0"/>
              <a:t> is a </a:t>
            </a:r>
            <a:r>
              <a:rPr lang="en-US" sz="2800" dirty="0">
                <a:solidFill>
                  <a:srgbClr val="FF0000"/>
                </a:solidFill>
              </a:rPr>
              <a:t>three-part process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Creating an </a:t>
            </a:r>
            <a:r>
              <a:rPr lang="en-US" sz="2800" dirty="0" err="1"/>
              <a:t>XMLHttpRequest</a:t>
            </a:r>
            <a:r>
              <a:rPr lang="en-US" sz="2800" dirty="0"/>
              <a:t> object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Specifying and submitting your HTTP request to a web server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Synchronously or asynchronously retrieving the server’s response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highlight>
                  <a:srgbClr val="FFFF00"/>
                </a:highlight>
              </a:rPr>
              <a:t>AJAX – One, Two, Three </a:t>
            </a:r>
            <a:r>
              <a:rPr lang="en-US" sz="2800" dirty="0"/>
              <a:t>(See below)</a:t>
            </a:r>
          </a:p>
        </p:txBody>
      </p:sp>
    </p:spTree>
    <p:extLst>
      <p:ext uri="{BB962C8B-B14F-4D97-AF65-F5344CB8AC3E}">
        <p14:creationId xmlns:p14="http://schemas.microsoft.com/office/powerpoint/2010/main" val="1235233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C3CE-4BCA-441D-90A6-905264C5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685A-AF3E-4B1A-BC57-08BE7C87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b="1" dirty="0" err="1">
                <a:highlight>
                  <a:srgbClr val="FFFF00"/>
                </a:highlight>
              </a:rPr>
              <a:t>XMLHttpRequest</a:t>
            </a:r>
            <a:r>
              <a:rPr lang="en-US" sz="3200" b="1" dirty="0">
                <a:highlight>
                  <a:srgbClr val="FFFF00"/>
                </a:highlight>
              </a:rPr>
              <a:t> object </a:t>
            </a:r>
            <a:r>
              <a:rPr lang="en-US" sz="3200" dirty="0"/>
              <a:t>has never been standardized, and the process of creating one is different in Internet Explorer than on other platforms.</a:t>
            </a:r>
          </a:p>
          <a:p>
            <a:r>
              <a:rPr lang="en-US" sz="3200" dirty="0"/>
              <a:t>In most browsers, you create an </a:t>
            </a:r>
            <a:r>
              <a:rPr lang="en-US" sz="3200" dirty="0" err="1"/>
              <a:t>XMLHttpRequest</a:t>
            </a:r>
            <a:r>
              <a:rPr lang="en-US" sz="3200" dirty="0"/>
              <a:t> object with a simple constructor call:</a:t>
            </a:r>
          </a:p>
          <a:p>
            <a:pPr lvl="1">
              <a:buNone/>
            </a:pPr>
            <a:r>
              <a:rPr lang="en-US" sz="3200" dirty="0"/>
              <a:t>	var request = new </a:t>
            </a:r>
            <a:r>
              <a:rPr lang="en-US" sz="3200" dirty="0" err="1"/>
              <a:t>XMLHttpRequest</a:t>
            </a:r>
            <a:r>
              <a:rPr lang="en-US" sz="3200" dirty="0"/>
              <a:t>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20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B6C1-1DE2-4E13-8447-33EC5CD3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D269-A200-4935-9C55-DCC545E2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XMLHttpRequest</a:t>
            </a:r>
            <a:r>
              <a:rPr lang="en-US" sz="3200" dirty="0"/>
              <a:t> object contains </a:t>
            </a:r>
            <a:r>
              <a:rPr lang="en-US" sz="3200" b="1" dirty="0">
                <a:highlight>
                  <a:srgbClr val="FFFF00"/>
                </a:highlight>
              </a:rPr>
              <a:t>two important methods</a:t>
            </a:r>
            <a:r>
              <a:rPr lang="en-US" sz="3200" dirty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open()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send()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24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64D3-9210-4DFA-9074-84688DE2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6E64-A4C0-47D5-8915-90292EBC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XMLHttpRequest</a:t>
            </a:r>
            <a:r>
              <a:rPr lang="en-US" sz="2400" dirty="0"/>
              <a:t> Object contains the following </a:t>
            </a:r>
            <a:r>
              <a:rPr lang="en-US" sz="2400" b="1" dirty="0">
                <a:highlight>
                  <a:srgbClr val="FFFF00"/>
                </a:highlight>
              </a:rPr>
              <a:t>important properties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>
                <a:highlight>
                  <a:srgbClr val="FFFF00"/>
                </a:highlight>
              </a:rPr>
              <a:t>onreadystatechange</a:t>
            </a:r>
            <a:r>
              <a:rPr lang="en-US" sz="2400" dirty="0"/>
              <a:t> property contains function that will process the response from a server.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>
                <a:highlight>
                  <a:srgbClr val="FFFF00"/>
                </a:highlight>
              </a:rPr>
              <a:t>readyState</a:t>
            </a:r>
            <a:r>
              <a:rPr lang="en-US" sz="2400" dirty="0"/>
              <a:t> property contains the status of the server’s response. ( 0 to 4)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>
                <a:highlight>
                  <a:srgbClr val="FFFF00"/>
                </a:highlight>
              </a:rPr>
              <a:t>status</a:t>
            </a:r>
            <a:r>
              <a:rPr lang="en-US" sz="2400" dirty="0"/>
              <a:t> property contains the status of the web page. (200=ok; 404=page not found)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>
                <a:highlight>
                  <a:srgbClr val="FFFF00"/>
                </a:highlight>
              </a:rPr>
              <a:t>responseText</a:t>
            </a:r>
            <a:r>
              <a:rPr lang="en-US" sz="2400" dirty="0"/>
              <a:t> property contains the data sent back from the server in string format.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>
                <a:highlight>
                  <a:srgbClr val="FFFF00"/>
                </a:highlight>
              </a:rPr>
              <a:t>responseXML</a:t>
            </a:r>
            <a:r>
              <a:rPr lang="en-US" sz="2400" dirty="0"/>
              <a:t> property contains the data sent back from the server in XML format.</a:t>
            </a:r>
          </a:p>
          <a:p>
            <a:r>
              <a:rPr lang="en-US" sz="2400" b="1" dirty="0"/>
              <a:t>NOTE</a:t>
            </a:r>
            <a:r>
              <a:rPr lang="en-US" sz="2400" dirty="0"/>
              <a:t>: Data will be either populated in </a:t>
            </a:r>
            <a:r>
              <a:rPr lang="en-US" sz="2400" dirty="0" err="1"/>
              <a:t>responseText</a:t>
            </a:r>
            <a:r>
              <a:rPr lang="en-US" sz="2400" dirty="0"/>
              <a:t> or </a:t>
            </a:r>
            <a:r>
              <a:rPr lang="en-US" sz="2400" dirty="0" err="1"/>
              <a:t>responseXML</a:t>
            </a:r>
            <a:r>
              <a:rPr lang="en-US" sz="2400" dirty="0"/>
              <a:t> property, but not both.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74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E585-4EAF-4208-B1B6-F292D2D8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using </a:t>
            </a:r>
            <a:r>
              <a:rPr lang="en-US" dirty="0" err="1"/>
              <a:t>XMLHttpRequest</a:t>
            </a:r>
            <a:r>
              <a:rPr lang="en-US" dirty="0"/>
              <a:t>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2BA1-329F-4C7E-BFD9-967FEB7A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http://fog.ccsf.edu/~hyip/cnit133/10/in_class_samples/ajax_sample.html</a:t>
            </a:r>
            <a:endParaRPr lang="en-US" dirty="0"/>
          </a:p>
          <a:p>
            <a:r>
              <a:rPr lang="en-US" dirty="0">
                <a:hlinkClick r:id="rId3"/>
              </a:rPr>
              <a:t>http://fog.ccsf.edu/~hyip/cnit133/10/in_class_samples/ajax_sample_2.html</a:t>
            </a:r>
            <a:endParaRPr lang="en-US" dirty="0"/>
          </a:p>
          <a:p>
            <a:r>
              <a:rPr lang="en-US" dirty="0">
                <a:hlinkClick r:id="rId4"/>
              </a:rPr>
              <a:t>http://fog.ccsf.edu/~hyip/cnit133/10/in_class_samples/ajax_sample_3.html</a:t>
            </a:r>
            <a:endParaRPr lang="en-US" dirty="0"/>
          </a:p>
          <a:p>
            <a:r>
              <a:rPr lang="en-US" dirty="0">
                <a:hlinkClick r:id="rId5"/>
              </a:rPr>
              <a:t>http://fog.ccsf.edu/~hyip/cnit133/10/samples/note.html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1B20-5104-4A7F-93E8-2EFAAC7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Internet Review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E15D44-E0E9-4827-8FF5-A7078401E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3290" y="645106"/>
            <a:ext cx="6148798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386;p53">
            <a:extLst>
              <a:ext uri="{FF2B5EF4-FFF2-40B4-BE49-F238E27FC236}">
                <a16:creationId xmlns:a16="http://schemas.microsoft.com/office/drawing/2014/main" id="{D47C20DC-C2D9-4CF4-B000-6427009C21E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43192" y="1241149"/>
            <a:ext cx="6202238" cy="4372577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0509F-63B6-47DF-8A51-FC5B7461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AJAX in Action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37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B569-8B86-49F2-A527-183027F4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- using jQuery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A55D-2126-45BC-884D-770E46EE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b="1" dirty="0">
                <a:highlight>
                  <a:srgbClr val="FFFF00"/>
                </a:highlight>
              </a:rPr>
              <a:t>jQuery</a:t>
            </a:r>
            <a:r>
              <a:rPr lang="en-US" sz="8000" dirty="0"/>
              <a:t> provides several methods for AJAX functionality.</a:t>
            </a:r>
          </a:p>
          <a:p>
            <a:r>
              <a:rPr lang="en-US" sz="8000" dirty="0"/>
              <a:t>With the jQuery AJAX methods, you can request text, HTML, XML, or JSON from a remote server using both HTTP Get and HTTP Post - And you can load the external data directly into the selected HTML elements of your web page!</a:t>
            </a:r>
          </a:p>
          <a:p>
            <a:r>
              <a:rPr lang="en-US" sz="8000" dirty="0"/>
              <a:t>The ajax() method is used to perform an AJAX (asynchronous HTTP) request.</a:t>
            </a:r>
          </a:p>
          <a:p>
            <a:r>
              <a:rPr lang="en-US" sz="8000" dirty="0"/>
              <a:t>All jQuery AJAX methods use the ajax() method. This method is mostly used for requests where the other methods cannot be used.</a:t>
            </a:r>
          </a:p>
          <a:p>
            <a:pPr marL="0" indent="0">
              <a:buNone/>
            </a:pPr>
            <a:r>
              <a:rPr lang="en-US" sz="8000" dirty="0"/>
              <a:t>	$.ajax(</a:t>
            </a:r>
            <a:r>
              <a:rPr lang="en-US" sz="8000" i="1" dirty="0"/>
              <a:t>{</a:t>
            </a:r>
            <a:r>
              <a:rPr lang="en-US" sz="8000" i="1" dirty="0" err="1"/>
              <a:t>name:value</a:t>
            </a:r>
            <a:r>
              <a:rPr lang="en-US" sz="8000" i="1" dirty="0"/>
              <a:t>, </a:t>
            </a:r>
            <a:r>
              <a:rPr lang="en-US" sz="8000" i="1" dirty="0" err="1"/>
              <a:t>name:value</a:t>
            </a:r>
            <a:r>
              <a:rPr lang="en-US" sz="8000" i="1" dirty="0"/>
              <a:t>, ... }</a:t>
            </a:r>
            <a:r>
              <a:rPr lang="en-US" sz="8000" dirty="0"/>
              <a:t>)</a:t>
            </a:r>
          </a:p>
          <a:p>
            <a:r>
              <a:rPr lang="en-US" sz="8000" dirty="0"/>
              <a:t>jQuery AJAX samples:</a:t>
            </a:r>
          </a:p>
          <a:p>
            <a:r>
              <a:rPr lang="en-US" sz="8000" dirty="0">
                <a:hlinkClick r:id="rId2"/>
              </a:rPr>
              <a:t>https://fog.ccsf.edu/~hyip/cnit133/10/in_class_samples/ajax_sample_jquery.html</a:t>
            </a:r>
            <a:endParaRPr lang="en-US" sz="8000" dirty="0"/>
          </a:p>
          <a:p>
            <a:r>
              <a:rPr lang="en-US" sz="8000" dirty="0">
                <a:hlinkClick r:id="rId3"/>
              </a:rPr>
              <a:t>https://fog.ccsf.edu/~hyip/cnit133/10/in_class_samples/ajax_sample_2_jquery.html</a:t>
            </a:r>
            <a:endParaRPr lang="en-US" sz="8000" dirty="0"/>
          </a:p>
          <a:p>
            <a:r>
              <a:rPr lang="en-US" sz="8000" dirty="0">
                <a:hlinkClick r:id="rId4"/>
              </a:rPr>
              <a:t>https://fog.ccsf.edu/~hyip/cnit133/10/in_class_samples/ajax_sample_3_jquery.html</a:t>
            </a:r>
            <a:endParaRPr lang="en-US" sz="8000" dirty="0"/>
          </a:p>
          <a:p>
            <a:r>
              <a:rPr lang="en-US" sz="8000" dirty="0">
                <a:hlinkClick r:id="rId5"/>
              </a:rPr>
              <a:t>https://fog.ccsf.edu/~hyip/cnit133/10/samples/note_jquery.html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18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30EA-00D0-4CAF-872D-BDB0F9AC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– using jQuery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E74DE-199D-4E9B-BB8F-C1920F14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897" y="1636295"/>
            <a:ext cx="10770669" cy="49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9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AF01-A4D0-46CC-95F6-0369450E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– using 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046FD-7C13-43FD-88F1-FC100BD6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fetch() </a:t>
            </a:r>
            <a:r>
              <a:rPr lang="en-US" dirty="0"/>
              <a:t>allows you to make network requests similar to </a:t>
            </a:r>
            <a:r>
              <a:rPr lang="en-US" dirty="0" err="1"/>
              <a:t>XMLHttpRequest</a:t>
            </a:r>
            <a:r>
              <a:rPr lang="en-US" dirty="0"/>
              <a:t> (XHR). </a:t>
            </a:r>
          </a:p>
          <a:p>
            <a:r>
              <a:rPr lang="en-US" dirty="0"/>
              <a:t>The Fetch API uses Promises, which enables a simpler and cleaner API, avoiding callback hell and having to remember the complex API of </a:t>
            </a:r>
            <a:r>
              <a:rPr lang="en-US" dirty="0" err="1"/>
              <a:t>XMLHttpRequest</a:t>
            </a:r>
            <a:r>
              <a:rPr lang="en-US" dirty="0"/>
              <a:t>.</a:t>
            </a:r>
          </a:p>
          <a:p>
            <a:r>
              <a:rPr lang="en-US" dirty="0"/>
              <a:t>The Fetch API has been available in the Service Worker global scope, and it has enabled in the window scope.</a:t>
            </a:r>
          </a:p>
          <a:p>
            <a:r>
              <a:rPr lang="en-US" dirty="0"/>
              <a:t>There is also a rather fetching </a:t>
            </a:r>
            <a:r>
              <a:rPr lang="en-US" dirty="0" err="1"/>
              <a:t>polyfil</a:t>
            </a:r>
            <a:r>
              <a:rPr lang="en-US" dirty="0"/>
              <a:t> by </a:t>
            </a:r>
            <a:r>
              <a:rPr lang="en-US" dirty="0" err="1"/>
              <a:t>Github</a:t>
            </a:r>
            <a:r>
              <a:rPr lang="en-US" dirty="0"/>
              <a:t> that you can use today.</a:t>
            </a:r>
          </a:p>
          <a:p>
            <a:r>
              <a:rPr lang="en-US" dirty="0"/>
              <a:t>AJAX using fetch samples:</a:t>
            </a:r>
          </a:p>
          <a:p>
            <a:r>
              <a:rPr lang="en-US" dirty="0">
                <a:hlinkClick r:id="rId2"/>
              </a:rPr>
              <a:t>https://www.comp.hkbu.edu.hk/~hansyip/ajax_fetch/address_fetch.html</a:t>
            </a:r>
            <a:endParaRPr lang="en-US" dirty="0"/>
          </a:p>
          <a:p>
            <a:r>
              <a:rPr lang="en-US" dirty="0">
                <a:hlinkClick r:id="rId3"/>
              </a:rPr>
              <a:t>https://www.comp.hkbu.edu.hk/~hansyip/ajax_fetch/name_fetch.html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2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68A67-25C1-4C9D-9770-6442A47A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400"/>
              <a:t>AJAX using Fetch – returning string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17EBA4-FFB7-411E-AE84-8C3A5049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https://www.comp.hkbu.edu.hk/~hansyip/ajax_fetch/address_fetch.html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907F4-26B0-44A3-A65F-168B4E6F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18" y="695739"/>
            <a:ext cx="7613374" cy="55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AA9FF-CA11-4795-BDF7-AE75D089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AJAX using Fetch – return JSON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63928B32-F503-48AA-84AF-98457377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https://www.comp.hkbu.edu.hk/~hansyip/ajax_fetch/name_fetch.html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D9681E-EC77-4CE4-BEFA-FF9BAA4F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91" y="964095"/>
            <a:ext cx="7877289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26F7-9137-4672-8902-5B2CF88B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BE16-2845-49CD-97BF-6C1F5820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200" dirty="0"/>
              <a:t>The </a:t>
            </a:r>
            <a:r>
              <a:rPr lang="en-US" sz="7200" b="1" dirty="0">
                <a:highlight>
                  <a:srgbClr val="FFFF00"/>
                </a:highlight>
              </a:rPr>
              <a:t>Internet</a:t>
            </a:r>
            <a:r>
              <a:rPr lang="en-US" sz="7200" dirty="0"/>
              <a:t> is a worldwide collection of networks that connects millions of businesses, government agencies, educational institutions, and individuals</a:t>
            </a:r>
            <a:r>
              <a:rPr lang="en-US" altLang="en-US" sz="7200" dirty="0"/>
              <a:t> </a:t>
            </a:r>
          </a:p>
          <a:p>
            <a:r>
              <a:rPr lang="en-US" sz="7200" b="1" dirty="0"/>
              <a:t>Network Architecture </a:t>
            </a:r>
            <a:r>
              <a:rPr lang="en-US" sz="7200" dirty="0"/>
              <a:t>– Client/Server architecture.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/>
              <a:t> A </a:t>
            </a:r>
            <a:r>
              <a:rPr lang="en-US" sz="7200" b="1" dirty="0"/>
              <a:t>client</a:t>
            </a:r>
            <a:r>
              <a:rPr lang="en-US" sz="7200" dirty="0"/>
              <a:t> is defined as a requester of services.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/>
              <a:t>A </a:t>
            </a:r>
            <a:r>
              <a:rPr lang="en-US" sz="7200" b="1" dirty="0"/>
              <a:t>server</a:t>
            </a:r>
            <a:r>
              <a:rPr lang="en-US" sz="7200" dirty="0"/>
              <a:t> is defined as the provider of services.</a:t>
            </a:r>
            <a:endParaRPr lang="en-US" altLang="en-US" sz="7200" dirty="0"/>
          </a:p>
          <a:p>
            <a:endParaRPr lang="en-US" sz="7200" dirty="0"/>
          </a:p>
          <a:p>
            <a:r>
              <a:rPr lang="en-US" sz="7200" dirty="0"/>
              <a:t>PC + PC =&gt; LAN (Local Area Network)</a:t>
            </a:r>
          </a:p>
          <a:p>
            <a:r>
              <a:rPr lang="en-US" sz="7200" dirty="0"/>
              <a:t>LAN + LAN =&gt; WAN (Wide Area Network)</a:t>
            </a:r>
          </a:p>
          <a:p>
            <a:r>
              <a:rPr lang="en-US" sz="7200" dirty="0"/>
              <a:t>WAN + WAN =&gt; </a:t>
            </a:r>
            <a:r>
              <a:rPr lang="en-US" sz="7200" b="1" dirty="0"/>
              <a:t>Internet</a:t>
            </a:r>
            <a:r>
              <a:rPr lang="en-US" sz="7200" dirty="0"/>
              <a:t> </a:t>
            </a:r>
            <a:endParaRPr lang="en-US" altLang="en-US" sz="7200" dirty="0"/>
          </a:p>
          <a:p>
            <a:r>
              <a:rPr lang="en-US" altLang="en-US" sz="7200" b="1" dirty="0"/>
              <a:t>NOTE: </a:t>
            </a:r>
            <a:r>
              <a:rPr lang="en-US" altLang="en-US" sz="7200" dirty="0"/>
              <a:t>Internet is the largest WAN in the world.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01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822027-3023-485C-9F58-9CF2A51F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68" y="645106"/>
            <a:ext cx="5640656" cy="32292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EBFB5-A124-4348-910D-300C452F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The Internet - How does Internet Work?</a:t>
            </a:r>
          </a:p>
        </p:txBody>
      </p:sp>
    </p:spTree>
    <p:extLst>
      <p:ext uri="{BB962C8B-B14F-4D97-AF65-F5344CB8AC3E}">
        <p14:creationId xmlns:p14="http://schemas.microsoft.com/office/powerpoint/2010/main" val="177911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20404030301010803"/>
              <a:ea typeface="+mn-ea"/>
              <a:cs typeface="+mn-cs"/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9FAA51B-B37B-4D67-9754-39EFE5FD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53" y="645106"/>
            <a:ext cx="7889486" cy="32292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C3107-61AD-4438-B75B-A812218C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The Internet - How does Internet Work?</a:t>
            </a:r>
          </a:p>
        </p:txBody>
      </p:sp>
    </p:spTree>
    <p:extLst>
      <p:ext uri="{BB962C8B-B14F-4D97-AF65-F5344CB8AC3E}">
        <p14:creationId xmlns:p14="http://schemas.microsoft.com/office/powerpoint/2010/main" val="271273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DF98-CC47-42FB-B095-0B42BFA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 - How does Internet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D2F2-9C07-4C63-BC1D-05205BC5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/>
              <a:t>Internet uses a </a:t>
            </a:r>
            <a:r>
              <a:rPr lang="en-US" sz="11200" dirty="0">
                <a:solidFill>
                  <a:srgbClr val="FF0000"/>
                </a:solidFill>
              </a:rPr>
              <a:t>client/server </a:t>
            </a:r>
            <a:r>
              <a:rPr lang="en-US" sz="11200" dirty="0"/>
              <a:t>networking principle</a:t>
            </a:r>
          </a:p>
          <a:p>
            <a:r>
              <a:rPr lang="en-US" sz="11200" dirty="0"/>
              <a:t>When you enter the URL (</a:t>
            </a:r>
            <a:r>
              <a:rPr lang="en-US" sz="11200" dirty="0">
                <a:hlinkClick r:id="rId2"/>
              </a:rPr>
              <a:t>http://www.mywebpage.com/myfile.html</a:t>
            </a:r>
            <a:r>
              <a:rPr lang="en-US" sz="11200" dirty="0"/>
              <a:t>) of a web page into your browser and click “GO”</a:t>
            </a:r>
          </a:p>
          <a:p>
            <a:pPr>
              <a:lnSpc>
                <a:spcPct val="80000"/>
              </a:lnSpc>
            </a:pPr>
            <a:r>
              <a:rPr lang="en-US" altLang="en-US" sz="11200" dirty="0"/>
              <a:t>The browser </a:t>
            </a:r>
            <a:r>
              <a:rPr lang="en-US" altLang="en-US" sz="11200" dirty="0">
                <a:solidFill>
                  <a:srgbClr val="FF0000"/>
                </a:solidFill>
              </a:rPr>
              <a:t>breaks the URL </a:t>
            </a:r>
            <a:r>
              <a:rPr lang="en-US" altLang="en-US" sz="11200" dirty="0"/>
              <a:t>(Uniform Resource Locator) into three parts:</a:t>
            </a:r>
          </a:p>
          <a:p>
            <a:pPr lvl="1">
              <a:lnSpc>
                <a:spcPct val="80000"/>
              </a:lnSpc>
            </a:pPr>
            <a:r>
              <a:rPr lang="en-US" altLang="en-US" sz="11200" dirty="0"/>
              <a:t>The </a:t>
            </a:r>
            <a:r>
              <a:rPr lang="en-US" altLang="en-US" sz="11200" dirty="0">
                <a:solidFill>
                  <a:srgbClr val="FF0000"/>
                </a:solidFill>
              </a:rPr>
              <a:t>protocol </a:t>
            </a:r>
            <a:r>
              <a:rPr lang="en-US" altLang="en-US" sz="11200" dirty="0"/>
              <a:t>(“http”)</a:t>
            </a:r>
          </a:p>
          <a:p>
            <a:pPr lvl="1">
              <a:lnSpc>
                <a:spcPct val="80000"/>
              </a:lnSpc>
            </a:pPr>
            <a:r>
              <a:rPr lang="en-US" altLang="en-US" sz="11200" dirty="0"/>
              <a:t>The </a:t>
            </a:r>
            <a:r>
              <a:rPr lang="en-US" altLang="en-US" sz="11200" dirty="0">
                <a:solidFill>
                  <a:srgbClr val="FF0000"/>
                </a:solidFill>
              </a:rPr>
              <a:t>server name </a:t>
            </a:r>
            <a:r>
              <a:rPr lang="en-US" altLang="en-US" sz="11200" dirty="0"/>
              <a:t>(“www.mywebpage.com”)</a:t>
            </a:r>
          </a:p>
          <a:p>
            <a:pPr lvl="1">
              <a:lnSpc>
                <a:spcPct val="80000"/>
              </a:lnSpc>
            </a:pPr>
            <a:r>
              <a:rPr lang="en-US" altLang="en-US" sz="11200" dirty="0"/>
              <a:t>The </a:t>
            </a:r>
            <a:r>
              <a:rPr lang="en-US" altLang="en-US" sz="11200" dirty="0">
                <a:solidFill>
                  <a:srgbClr val="FF0000"/>
                </a:solidFill>
              </a:rPr>
              <a:t>file name </a:t>
            </a:r>
            <a:r>
              <a:rPr lang="en-US" altLang="en-US" sz="11200" dirty="0"/>
              <a:t>(“myfile.html”)</a:t>
            </a:r>
          </a:p>
          <a:p>
            <a:pPr>
              <a:lnSpc>
                <a:spcPct val="80000"/>
              </a:lnSpc>
            </a:pPr>
            <a:r>
              <a:rPr lang="en-US" altLang="en-US" sz="11200" dirty="0"/>
              <a:t>The browser makes a </a:t>
            </a:r>
            <a:r>
              <a:rPr lang="en-US" altLang="en-US" sz="11200" dirty="0">
                <a:solidFill>
                  <a:srgbClr val="FF0000"/>
                </a:solidFill>
              </a:rPr>
              <a:t>request to the </a:t>
            </a:r>
            <a:r>
              <a:rPr lang="en-US" altLang="en-US" sz="11200" b="1" dirty="0">
                <a:solidFill>
                  <a:srgbClr val="FF0000"/>
                </a:solidFill>
              </a:rPr>
              <a:t>Domain Name Server</a:t>
            </a:r>
            <a:r>
              <a:rPr lang="en-US" altLang="en-US" sz="11200" dirty="0">
                <a:solidFill>
                  <a:srgbClr val="FF0000"/>
                </a:solidFill>
              </a:rPr>
              <a:t> with the server name </a:t>
            </a:r>
            <a:r>
              <a:rPr lang="en-US" altLang="en-US" sz="11200" dirty="0"/>
              <a:t>which translates the server name </a:t>
            </a:r>
            <a:r>
              <a:rPr lang="en-US" altLang="en-US" sz="11200" dirty="0">
                <a:hlinkClick r:id="rId3"/>
              </a:rPr>
              <a:t>www.mywebpage.com</a:t>
            </a:r>
            <a:r>
              <a:rPr lang="en-US" altLang="en-US" sz="11200" dirty="0"/>
              <a:t> into an </a:t>
            </a:r>
            <a:r>
              <a:rPr lang="en-US" altLang="en-US" sz="11200" dirty="0">
                <a:solidFill>
                  <a:srgbClr val="FF0000"/>
                </a:solidFill>
              </a:rPr>
              <a:t>IP address</a:t>
            </a:r>
            <a:r>
              <a:rPr lang="en-US" altLang="en-US" sz="11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4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2939</Words>
  <Application>Microsoft Office PowerPoint</Application>
  <PresentationFormat>Widescreen</PresentationFormat>
  <Paragraphs>269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Century Gothic</vt:lpstr>
      <vt:lpstr>Garamond</vt:lpstr>
      <vt:lpstr>Gill Sans MT</vt:lpstr>
      <vt:lpstr>Wingdings</vt:lpstr>
      <vt:lpstr>SavonVTI</vt:lpstr>
      <vt:lpstr>Visio</vt:lpstr>
      <vt:lpstr>Web technologies</vt:lpstr>
      <vt:lpstr>Learning Objectives</vt:lpstr>
      <vt:lpstr>Web Technologies</vt:lpstr>
      <vt:lpstr>Ingredients For The Web</vt:lpstr>
      <vt:lpstr>Internet Review</vt:lpstr>
      <vt:lpstr>The Internet</vt:lpstr>
      <vt:lpstr>The Internet - How does Internet Work?</vt:lpstr>
      <vt:lpstr>The Internet - How does Internet Work?</vt:lpstr>
      <vt:lpstr>The Internet - How does Internet Work?</vt:lpstr>
      <vt:lpstr>The Internet - How does Internet Work?</vt:lpstr>
      <vt:lpstr>The Big Picture</vt:lpstr>
      <vt:lpstr>The Web Page</vt:lpstr>
      <vt:lpstr>Ingredients For The Web Page</vt:lpstr>
      <vt:lpstr>HTML CSS JS</vt:lpstr>
      <vt:lpstr>HTML5 &amp; CSS3</vt:lpstr>
      <vt:lpstr>HTML5</vt:lpstr>
      <vt:lpstr>HTML5 Sample</vt:lpstr>
      <vt:lpstr>Cascading Style Sheet (CSS)</vt:lpstr>
      <vt:lpstr>Define CSS id and class</vt:lpstr>
      <vt:lpstr>JavaScript Review</vt:lpstr>
      <vt:lpstr>What is JavaScript?</vt:lpstr>
      <vt:lpstr>JavaScript – Object Oriented Concepts</vt:lpstr>
      <vt:lpstr>HTTP</vt:lpstr>
      <vt:lpstr>What is HTTP?</vt:lpstr>
      <vt:lpstr>HTTP Status Codes</vt:lpstr>
      <vt:lpstr>HTML DOM</vt:lpstr>
      <vt:lpstr>Document Object Model (DOM)</vt:lpstr>
      <vt:lpstr>DOM Object Hierarchy</vt:lpstr>
      <vt:lpstr>The HTML DOM</vt:lpstr>
      <vt:lpstr>Finding Elements in a Document</vt:lpstr>
      <vt:lpstr>querySelector()</vt:lpstr>
      <vt:lpstr>querySelectorAll()</vt:lpstr>
      <vt:lpstr>DOM Event</vt:lpstr>
      <vt:lpstr>Event and Event Handler</vt:lpstr>
      <vt:lpstr>Writing Event Handlers</vt:lpstr>
      <vt:lpstr>Sample Events</vt:lpstr>
      <vt:lpstr>PowerPoint Presentation</vt:lpstr>
      <vt:lpstr>What is JSON?</vt:lpstr>
      <vt:lpstr>JSON Object</vt:lpstr>
      <vt:lpstr>JSON Example – Coverts JSON text to Object</vt:lpstr>
      <vt:lpstr>AJAX</vt:lpstr>
      <vt:lpstr>AJAX</vt:lpstr>
      <vt:lpstr>AJAX</vt:lpstr>
      <vt:lpstr>AJAX uses HTTP Requests</vt:lpstr>
      <vt:lpstr>AJAX – Using XMLHttpRequest (XHR)</vt:lpstr>
      <vt:lpstr>One Object</vt:lpstr>
      <vt:lpstr>Two Methods</vt:lpstr>
      <vt:lpstr>Three Properties</vt:lpstr>
      <vt:lpstr>AJAX using XMLHttpRequest samples</vt:lpstr>
      <vt:lpstr>AJAX in Action</vt:lpstr>
      <vt:lpstr>AJAX - using jQuery</vt:lpstr>
      <vt:lpstr>AJAX – using jQuery</vt:lpstr>
      <vt:lpstr>AJAX – using fetch API</vt:lpstr>
      <vt:lpstr>AJAX using Fetch – returning string</vt:lpstr>
      <vt:lpstr>AJAX using Fetch – return JSON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 Demo</dc:title>
  <dc:creator>Hans Yip</dc:creator>
  <cp:lastModifiedBy>Hans Yip</cp:lastModifiedBy>
  <cp:revision>28</cp:revision>
  <dcterms:created xsi:type="dcterms:W3CDTF">2019-11-08T14:14:16Z</dcterms:created>
  <dcterms:modified xsi:type="dcterms:W3CDTF">2021-01-06T13:30:49Z</dcterms:modified>
</cp:coreProperties>
</file>