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310" r:id="rId4"/>
    <p:sldId id="286" r:id="rId5"/>
    <p:sldId id="287" r:id="rId6"/>
    <p:sldId id="288" r:id="rId7"/>
    <p:sldId id="313" r:id="rId8"/>
    <p:sldId id="314" r:id="rId9"/>
    <p:sldId id="315" r:id="rId10"/>
    <p:sldId id="316" r:id="rId11"/>
    <p:sldId id="317" r:id="rId12"/>
    <p:sldId id="318" r:id="rId13"/>
    <p:sldId id="289" r:id="rId14"/>
    <p:sldId id="290" r:id="rId15"/>
    <p:sldId id="311"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12" r:id="rId30"/>
    <p:sldId id="304" r:id="rId31"/>
    <p:sldId id="305" r:id="rId32"/>
    <p:sldId id="306" r:id="rId33"/>
    <p:sldId id="307" r:id="rId34"/>
    <p:sldId id="308" r:id="rId35"/>
    <p:sldId id="285"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67" d="100"/>
          <a:sy n="67" d="100"/>
        </p:scale>
        <p:origin x="696"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1/7/2021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1/7/2021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hadoop.apache.org/docs/current/hadoop-yarn/hadoop-yarn-site/YARN.html" TargetMode="External"/><Relationship Id="rId13" Type="http://schemas.openxmlformats.org/officeDocument/2006/relationships/hyperlink" Target="https://cassandra.apache.org/" TargetMode="External"/><Relationship Id="rId3" Type="http://schemas.openxmlformats.org/officeDocument/2006/relationships/hyperlink" Target="https://spark.apache.org/mllib/" TargetMode="External"/><Relationship Id="rId7" Type="http://schemas.openxmlformats.org/officeDocument/2006/relationships/hyperlink" Target="https://github.com/amplab/spark-ec2" TargetMode="External"/><Relationship Id="rId12" Type="http://schemas.openxmlformats.org/officeDocument/2006/relationships/hyperlink" Target="https://www.alluxio.org/" TargetMode="External"/><Relationship Id="rId2" Type="http://schemas.openxmlformats.org/officeDocument/2006/relationships/hyperlink" Target="https://spark.apache.org/sql/" TargetMode="External"/><Relationship Id="rId1" Type="http://schemas.openxmlformats.org/officeDocument/2006/relationships/slideLayout" Target="../slideLayouts/slideLayout2.xml"/><Relationship Id="rId6" Type="http://schemas.openxmlformats.org/officeDocument/2006/relationships/hyperlink" Target="https://spark.apache.org/docs/latest/spark-standalone.html" TargetMode="External"/><Relationship Id="rId11" Type="http://schemas.openxmlformats.org/officeDocument/2006/relationships/hyperlink" Target="https://hadoop.apache.org/docs/stable/hadoop-project-dist/hadoop-hdfs/HdfsUserGuide.html" TargetMode="External"/><Relationship Id="rId5" Type="http://schemas.openxmlformats.org/officeDocument/2006/relationships/hyperlink" Target="https://spark.apache.org/streaming/" TargetMode="External"/><Relationship Id="rId15" Type="http://schemas.openxmlformats.org/officeDocument/2006/relationships/hyperlink" Target="https://hive.apache.org/" TargetMode="External"/><Relationship Id="rId10" Type="http://schemas.openxmlformats.org/officeDocument/2006/relationships/hyperlink" Target="https://kubernetes.io/" TargetMode="External"/><Relationship Id="rId4" Type="http://schemas.openxmlformats.org/officeDocument/2006/relationships/hyperlink" Target="https://spark.apache.org/graphx/" TargetMode="External"/><Relationship Id="rId9" Type="http://schemas.openxmlformats.org/officeDocument/2006/relationships/hyperlink" Target="https://mesos.apache.org/" TargetMode="External"/><Relationship Id="rId14" Type="http://schemas.openxmlformats.org/officeDocument/2006/relationships/hyperlink" Target="https://hbase.apache.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spark.apache.org/" TargetMode="External"/><Relationship Id="rId13" Type="http://schemas.openxmlformats.org/officeDocument/2006/relationships/hyperlink" Target="https://www.infoworld.com/article/3236869/what-is-apache-spark-the-big-data-platform-that-crushed-hadoop.html" TargetMode="External"/><Relationship Id="rId3" Type="http://schemas.openxmlformats.org/officeDocument/2006/relationships/hyperlink" Target="https://www.ijsr.net/archive/v5i6/NOV164121.pdf" TargetMode="External"/><Relationship Id="rId7" Type="http://schemas.openxmlformats.org/officeDocument/2006/relationships/hyperlink" Target="https://www.youtube.com/watch?v=9s-vSeWej1U" TargetMode="External"/><Relationship Id="rId12" Type="http://schemas.openxmlformats.org/officeDocument/2006/relationships/hyperlink" Target="https://hadoop.apache.org/docs/stable/hadoop-project-dist/hadoop-hdfs/HdfsUserGuide.html#Secondary_NameNode" TargetMode="External"/><Relationship Id="rId2" Type="http://schemas.openxmlformats.org/officeDocument/2006/relationships/hyperlink" Target="https://www.edureka.co/blog/big-data-tutorial" TargetMode="External"/><Relationship Id="rId1" Type="http://schemas.openxmlformats.org/officeDocument/2006/relationships/slideLayout" Target="../slideLayouts/slideLayout2.xml"/><Relationship Id="rId6" Type="http://schemas.openxmlformats.org/officeDocument/2006/relationships/hyperlink" Target="https://www.youtube.com/watch?v=AZovvBgRLIY" TargetMode="External"/><Relationship Id="rId11" Type="http://schemas.openxmlformats.org/officeDocument/2006/relationships/hyperlink" Target="https://hadoop.apache.org/docs/r2.8.0/hadoop-project-dist/hadoop-hdfs/HdfsDesign.html" TargetMode="External"/><Relationship Id="rId5" Type="http://schemas.openxmlformats.org/officeDocument/2006/relationships/hyperlink" Target="https://www.youtube.com/watch?v=MfF750YVDxM" TargetMode="External"/><Relationship Id="rId10" Type="http://schemas.openxmlformats.org/officeDocument/2006/relationships/hyperlink" Target="https://www.youtube.com/watch?v=QaoJNXW6SQo" TargetMode="External"/><Relationship Id="rId4" Type="http://schemas.openxmlformats.org/officeDocument/2006/relationships/hyperlink" Target="http://hadoop.apache.org/" TargetMode="External"/><Relationship Id="rId9" Type="http://schemas.openxmlformats.org/officeDocument/2006/relationships/hyperlink" Target="https://www.tutorialspoint.com/apache_spark/index.htm" TargetMode="External"/><Relationship Id="rId14" Type="http://schemas.openxmlformats.org/officeDocument/2006/relationships/hyperlink" Target="https://docs.microsoft.com/en-us/azure/hdinsight/spark/apache-spark-machine-learning-mllib-ipython"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Data_s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Big data</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783001"/>
            <a:ext cx="10656310" cy="425961"/>
          </a:xfrm>
        </p:spPr>
        <p:txBody>
          <a:bodyPr vert="horz" lIns="91440" tIns="45720" rIns="91440" bIns="45720" rtlCol="0">
            <a:noAutofit/>
          </a:bodyPr>
          <a:lstStyle/>
          <a:p>
            <a:pPr marL="0" indent="0" algn="ctr">
              <a:spcBef>
                <a:spcPts val="0"/>
              </a:spcBef>
              <a:spcAft>
                <a:spcPts val="600"/>
              </a:spcAft>
              <a:buNone/>
            </a:pPr>
            <a:r>
              <a:rPr lang="en-US" sz="3600" spc="80" dirty="0"/>
              <a:t>Hans Yip</a:t>
            </a:r>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5802-ECA4-4B1F-A2CE-0C0EC35BB454}"/>
              </a:ext>
            </a:extLst>
          </p:cNvPr>
          <p:cNvSpPr>
            <a:spLocks noGrp="1"/>
          </p:cNvSpPr>
          <p:nvPr>
            <p:ph type="title"/>
          </p:nvPr>
        </p:nvSpPr>
        <p:spPr/>
        <p:txBody>
          <a:bodyPr/>
          <a:lstStyle/>
          <a:p>
            <a:pPr algn="ctr"/>
            <a:r>
              <a:rPr lang="en-US" dirty="0"/>
              <a:t>Characteristics of Big Data (The 4 Vs)</a:t>
            </a:r>
          </a:p>
        </p:txBody>
      </p:sp>
      <p:sp>
        <p:nvSpPr>
          <p:cNvPr id="3" name="Content Placeholder 2">
            <a:extLst>
              <a:ext uri="{FF2B5EF4-FFF2-40B4-BE49-F238E27FC236}">
                <a16:creationId xmlns:a16="http://schemas.microsoft.com/office/drawing/2014/main" id="{4B3F0AAF-0D09-4668-8782-3B1900A49295}"/>
              </a:ext>
            </a:extLst>
          </p:cNvPr>
          <p:cNvSpPr>
            <a:spLocks noGrp="1"/>
          </p:cNvSpPr>
          <p:nvPr>
            <p:ph idx="1"/>
          </p:nvPr>
        </p:nvSpPr>
        <p:spPr/>
        <p:txBody>
          <a:bodyPr/>
          <a:lstStyle/>
          <a:p>
            <a:r>
              <a:rPr lang="en-US" sz="3200" b="1" dirty="0">
                <a:highlight>
                  <a:srgbClr val="FFFF00"/>
                </a:highlight>
              </a:rPr>
              <a:t>Variety</a:t>
            </a:r>
            <a:r>
              <a:rPr lang="en-US" sz="3200" b="1" dirty="0"/>
              <a:t>:</a:t>
            </a:r>
            <a:r>
              <a:rPr lang="en-US" sz="3200" dirty="0"/>
              <a:t> Big Data often means integrating and processing multiple types of data. </a:t>
            </a:r>
          </a:p>
          <a:p>
            <a:r>
              <a:rPr lang="en-US" sz="3200" dirty="0"/>
              <a:t>We can consider most data sources as </a:t>
            </a:r>
            <a:r>
              <a:rPr lang="en-US" sz="3200" dirty="0">
                <a:solidFill>
                  <a:srgbClr val="FF0000"/>
                </a:solidFill>
              </a:rPr>
              <a:t>structured, semi-structured, or unstructured. </a:t>
            </a:r>
          </a:p>
          <a:p>
            <a:endParaRPr lang="en-US" dirty="0"/>
          </a:p>
        </p:txBody>
      </p:sp>
    </p:spTree>
    <p:extLst>
      <p:ext uri="{BB962C8B-B14F-4D97-AF65-F5344CB8AC3E}">
        <p14:creationId xmlns:p14="http://schemas.microsoft.com/office/powerpoint/2010/main" val="138414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05BA-6126-451E-88DB-3E08AA45F441}"/>
              </a:ext>
            </a:extLst>
          </p:cNvPr>
          <p:cNvSpPr>
            <a:spLocks noGrp="1"/>
          </p:cNvSpPr>
          <p:nvPr>
            <p:ph type="title"/>
          </p:nvPr>
        </p:nvSpPr>
        <p:spPr/>
        <p:txBody>
          <a:bodyPr/>
          <a:lstStyle/>
          <a:p>
            <a:pPr algn="ctr"/>
            <a:r>
              <a:rPr lang="en-US" dirty="0"/>
              <a:t>Characteristics of Big Data (The 4 Vs)</a:t>
            </a:r>
          </a:p>
        </p:txBody>
      </p:sp>
      <p:sp>
        <p:nvSpPr>
          <p:cNvPr id="3" name="Content Placeholder 2">
            <a:extLst>
              <a:ext uri="{FF2B5EF4-FFF2-40B4-BE49-F238E27FC236}">
                <a16:creationId xmlns:a16="http://schemas.microsoft.com/office/drawing/2014/main" id="{445910F3-7F58-4E13-B59D-5A665A7D464F}"/>
              </a:ext>
            </a:extLst>
          </p:cNvPr>
          <p:cNvSpPr>
            <a:spLocks noGrp="1"/>
          </p:cNvSpPr>
          <p:nvPr>
            <p:ph idx="1"/>
          </p:nvPr>
        </p:nvSpPr>
        <p:spPr/>
        <p:txBody>
          <a:bodyPr/>
          <a:lstStyle/>
          <a:p>
            <a:r>
              <a:rPr lang="en-US" sz="3200" b="1" dirty="0">
                <a:highlight>
                  <a:srgbClr val="FFFF00"/>
                </a:highlight>
              </a:rPr>
              <a:t>Veracity</a:t>
            </a:r>
            <a:r>
              <a:rPr lang="en-US" sz="3200" b="1" dirty="0"/>
              <a:t>:</a:t>
            </a:r>
            <a:r>
              <a:rPr lang="en-US" sz="3200" dirty="0"/>
              <a:t> Data sources (even in the same domain) are of widely differing qualities, with significant differences in the coverage, accuracy and timeliness of data provided.  </a:t>
            </a:r>
          </a:p>
          <a:p>
            <a:pPr marL="342900" lvl="1" indent="-342900">
              <a:buFont typeface="Arial" pitchFamily="34" charset="0"/>
              <a:buChar char="•"/>
            </a:pPr>
            <a:r>
              <a:rPr lang="en-US" sz="3200" dirty="0"/>
              <a:t>Establishing trust in big data presents a huge challenge as the variety and number of sources grows.</a:t>
            </a:r>
          </a:p>
          <a:p>
            <a:r>
              <a:rPr lang="en-US" sz="3200" b="1" dirty="0">
                <a:solidFill>
                  <a:srgbClr val="FF0000"/>
                </a:solidFill>
              </a:rPr>
              <a:t>Uncertainty</a:t>
            </a:r>
            <a:r>
              <a:rPr lang="en-US" sz="3200" dirty="0">
                <a:solidFill>
                  <a:srgbClr val="FF0000"/>
                </a:solidFill>
              </a:rPr>
              <a:t> and </a:t>
            </a:r>
            <a:r>
              <a:rPr lang="en-US" sz="3200" b="1" dirty="0">
                <a:solidFill>
                  <a:srgbClr val="FF0000"/>
                </a:solidFill>
              </a:rPr>
              <a:t>inconsistencies</a:t>
            </a:r>
            <a:r>
              <a:rPr lang="en-US" sz="3200" dirty="0">
                <a:solidFill>
                  <a:srgbClr val="FF0000"/>
                </a:solidFill>
              </a:rPr>
              <a:t> in the data.</a:t>
            </a:r>
          </a:p>
          <a:p>
            <a:endParaRPr lang="en-US" dirty="0"/>
          </a:p>
        </p:txBody>
      </p:sp>
    </p:spTree>
    <p:extLst>
      <p:ext uri="{BB962C8B-B14F-4D97-AF65-F5344CB8AC3E}">
        <p14:creationId xmlns:p14="http://schemas.microsoft.com/office/powerpoint/2010/main" val="129597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6D3D-1B98-4BA3-8A98-57637D63C40C}"/>
              </a:ext>
            </a:extLst>
          </p:cNvPr>
          <p:cNvSpPr>
            <a:spLocks noGrp="1"/>
          </p:cNvSpPr>
          <p:nvPr>
            <p:ph type="title"/>
          </p:nvPr>
        </p:nvSpPr>
        <p:spPr/>
        <p:txBody>
          <a:bodyPr/>
          <a:lstStyle/>
          <a:p>
            <a:pPr algn="ctr"/>
            <a:r>
              <a:rPr lang="en-US" dirty="0"/>
              <a:t>Additional V to the existing 4Vs</a:t>
            </a:r>
          </a:p>
        </p:txBody>
      </p:sp>
      <p:sp>
        <p:nvSpPr>
          <p:cNvPr id="3" name="Content Placeholder 2">
            <a:extLst>
              <a:ext uri="{FF2B5EF4-FFF2-40B4-BE49-F238E27FC236}">
                <a16:creationId xmlns:a16="http://schemas.microsoft.com/office/drawing/2014/main" id="{3BBA2F26-3A29-4FE4-943F-27419D41B64B}"/>
              </a:ext>
            </a:extLst>
          </p:cNvPr>
          <p:cNvSpPr>
            <a:spLocks noGrp="1"/>
          </p:cNvSpPr>
          <p:nvPr>
            <p:ph idx="1"/>
          </p:nvPr>
        </p:nvSpPr>
        <p:spPr/>
        <p:txBody>
          <a:bodyPr/>
          <a:lstStyle/>
          <a:p>
            <a:r>
              <a:rPr lang="en-US" sz="3200" b="1" dirty="0">
                <a:highlight>
                  <a:srgbClr val="FFFF00"/>
                </a:highlight>
              </a:rPr>
              <a:t>Value</a:t>
            </a:r>
            <a:r>
              <a:rPr lang="en-US" sz="3200" dirty="0">
                <a:highlight>
                  <a:srgbClr val="FFFF00"/>
                </a:highlight>
              </a:rPr>
              <a:t>:</a:t>
            </a:r>
            <a:r>
              <a:rPr lang="en-US" sz="3200" dirty="0"/>
              <a:t> Mechanism to bring the correct </a:t>
            </a:r>
            <a:r>
              <a:rPr lang="en-US" sz="3200" b="1" dirty="0"/>
              <a:t>meaning </a:t>
            </a:r>
            <a:r>
              <a:rPr lang="en-US" sz="3200" dirty="0"/>
              <a:t>out of the data – </a:t>
            </a:r>
            <a:r>
              <a:rPr lang="en-US" sz="3200" dirty="0">
                <a:highlight>
                  <a:srgbClr val="FFFF00"/>
                </a:highlight>
              </a:rPr>
              <a:t>Data Mining</a:t>
            </a:r>
            <a:r>
              <a:rPr lang="en-US" sz="3200" dirty="0"/>
              <a:t>. (to make the data become </a:t>
            </a:r>
            <a:r>
              <a:rPr lang="en-US" sz="3200" dirty="0">
                <a:solidFill>
                  <a:srgbClr val="FF0000"/>
                </a:solidFill>
              </a:rPr>
              <a:t>value</a:t>
            </a:r>
            <a:r>
              <a:rPr lang="en-US" sz="3200" dirty="0"/>
              <a:t>).</a:t>
            </a:r>
          </a:p>
          <a:p>
            <a:endParaRPr lang="en-US" dirty="0"/>
          </a:p>
        </p:txBody>
      </p:sp>
    </p:spTree>
    <p:extLst>
      <p:ext uri="{BB962C8B-B14F-4D97-AF65-F5344CB8AC3E}">
        <p14:creationId xmlns:p14="http://schemas.microsoft.com/office/powerpoint/2010/main" val="381959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45DD-6152-4134-9F18-24F0102B0EE3}"/>
              </a:ext>
            </a:extLst>
          </p:cNvPr>
          <p:cNvSpPr>
            <a:spLocks noGrp="1"/>
          </p:cNvSpPr>
          <p:nvPr>
            <p:ph type="title"/>
          </p:nvPr>
        </p:nvSpPr>
        <p:spPr/>
        <p:txBody>
          <a:bodyPr/>
          <a:lstStyle/>
          <a:p>
            <a:pPr algn="ctr"/>
            <a:r>
              <a:rPr lang="en-US" dirty="0"/>
              <a:t>Big Data Platform Architecture</a:t>
            </a:r>
          </a:p>
        </p:txBody>
      </p:sp>
      <p:grpSp>
        <p:nvGrpSpPr>
          <p:cNvPr id="4" name="Canvas 12">
            <a:extLst>
              <a:ext uri="{FF2B5EF4-FFF2-40B4-BE49-F238E27FC236}">
                <a16:creationId xmlns:a16="http://schemas.microsoft.com/office/drawing/2014/main" id="{A981B092-3E42-41E2-B272-ABE7BB376C11}"/>
              </a:ext>
            </a:extLst>
          </p:cNvPr>
          <p:cNvGrpSpPr>
            <a:grpSpLocks/>
          </p:cNvGrpSpPr>
          <p:nvPr/>
        </p:nvGrpSpPr>
        <p:grpSpPr bwMode="auto">
          <a:xfrm>
            <a:off x="1856872" y="2014194"/>
            <a:ext cx="8923423" cy="4224388"/>
            <a:chOff x="0" y="-3835"/>
            <a:chExt cx="53093" cy="47521"/>
          </a:xfrm>
        </p:grpSpPr>
        <p:sp>
          <p:nvSpPr>
            <p:cNvPr id="5" name="AutoShape 17">
              <a:extLst>
                <a:ext uri="{FF2B5EF4-FFF2-40B4-BE49-F238E27FC236}">
                  <a16:creationId xmlns:a16="http://schemas.microsoft.com/office/drawing/2014/main" id="{831665AB-0E9E-4F60-A36B-346830B329D2}"/>
                </a:ext>
              </a:extLst>
            </p:cNvPr>
            <p:cNvSpPr>
              <a:spLocks noChangeAspect="1" noChangeArrowheads="1"/>
            </p:cNvSpPr>
            <p:nvPr/>
          </p:nvSpPr>
          <p:spPr bwMode="auto">
            <a:xfrm>
              <a:off x="0" y="-3835"/>
              <a:ext cx="53093" cy="47521"/>
            </a:xfrm>
            <a:prstGeom prst="rect">
              <a:avLst/>
            </a:prstGeom>
            <a:noFill/>
            <a:ln w="9525">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8">
              <a:extLst>
                <a:ext uri="{FF2B5EF4-FFF2-40B4-BE49-F238E27FC236}">
                  <a16:creationId xmlns:a16="http://schemas.microsoft.com/office/drawing/2014/main" id="{13201B63-F074-4B91-A15F-3F697F58546E}"/>
                </a:ext>
              </a:extLst>
            </p:cNvPr>
            <p:cNvSpPr txBox="1">
              <a:spLocks noChangeArrowheads="1"/>
            </p:cNvSpPr>
            <p:nvPr/>
          </p:nvSpPr>
          <p:spPr bwMode="auto">
            <a:xfrm>
              <a:off x="26753" y="9906"/>
              <a:ext cx="7607" cy="2463"/>
            </a:xfrm>
            <a:prstGeom prst="rect">
              <a:avLst/>
            </a:prstGeom>
            <a:solidFill>
              <a:srgbClr val="FFFFFF"/>
            </a:solidFill>
            <a:ln w="6350">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Load Data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Box 18">
              <a:extLst>
                <a:ext uri="{FF2B5EF4-FFF2-40B4-BE49-F238E27FC236}">
                  <a16:creationId xmlns:a16="http://schemas.microsoft.com/office/drawing/2014/main" id="{5A194270-5C0D-421A-B6E6-9C8D60F699A8}"/>
                </a:ext>
              </a:extLst>
            </p:cNvPr>
            <p:cNvSpPr txBox="1">
              <a:spLocks noChangeArrowheads="1"/>
            </p:cNvSpPr>
            <p:nvPr/>
          </p:nvSpPr>
          <p:spPr bwMode="auto">
            <a:xfrm>
              <a:off x="13354" y="-2400"/>
              <a:ext cx="21006" cy="1098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Input Data (Collection of data from different data stores with different formats – Structured, Unstructured, and Semi-structured)</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AutoShape 14">
              <a:extLst>
                <a:ext uri="{FF2B5EF4-FFF2-40B4-BE49-F238E27FC236}">
                  <a16:creationId xmlns:a16="http://schemas.microsoft.com/office/drawing/2014/main" id="{EF71809D-AE5E-4B50-B136-1E981560A433}"/>
                </a:ext>
              </a:extLst>
            </p:cNvPr>
            <p:cNvSpPr>
              <a:spLocks noChangeArrowheads="1"/>
            </p:cNvSpPr>
            <p:nvPr/>
          </p:nvSpPr>
          <p:spPr bwMode="auto">
            <a:xfrm>
              <a:off x="21590" y="9112"/>
              <a:ext cx="2839" cy="4838"/>
            </a:xfrm>
            <a:prstGeom prst="downArrow">
              <a:avLst>
                <a:gd name="adj1" fmla="val 50000"/>
                <a:gd name="adj2" fmla="val 4260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9" name="Text Box 18">
              <a:extLst>
                <a:ext uri="{FF2B5EF4-FFF2-40B4-BE49-F238E27FC236}">
                  <a16:creationId xmlns:a16="http://schemas.microsoft.com/office/drawing/2014/main" id="{2506F170-E705-46F6-B86E-22B9ECE43482}"/>
                </a:ext>
              </a:extLst>
            </p:cNvPr>
            <p:cNvSpPr txBox="1">
              <a:spLocks noChangeArrowheads="1"/>
            </p:cNvSpPr>
            <p:nvPr/>
          </p:nvSpPr>
          <p:spPr bwMode="auto">
            <a:xfrm>
              <a:off x="14313" y="14496"/>
              <a:ext cx="21006" cy="466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Data Lake (repository that holds vast amount of raw data)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 Box 18">
              <a:extLst>
                <a:ext uri="{FF2B5EF4-FFF2-40B4-BE49-F238E27FC236}">
                  <a16:creationId xmlns:a16="http://schemas.microsoft.com/office/drawing/2014/main" id="{B6E1202E-46C0-43AE-A286-3C182F68E13F}"/>
                </a:ext>
              </a:extLst>
            </p:cNvPr>
            <p:cNvSpPr txBox="1">
              <a:spLocks noChangeArrowheads="1"/>
            </p:cNvSpPr>
            <p:nvPr/>
          </p:nvSpPr>
          <p:spPr bwMode="auto">
            <a:xfrm>
              <a:off x="14313" y="19157"/>
              <a:ext cx="21006" cy="316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Apache Hadoop Platform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AutoShape 11">
              <a:extLst>
                <a:ext uri="{FF2B5EF4-FFF2-40B4-BE49-F238E27FC236}">
                  <a16:creationId xmlns:a16="http://schemas.microsoft.com/office/drawing/2014/main" id="{FD53A4E9-BDD7-40E2-A47F-A845EDDBDF0B}"/>
                </a:ext>
              </a:extLst>
            </p:cNvPr>
            <p:cNvSpPr>
              <a:spLocks noChangeArrowheads="1"/>
            </p:cNvSpPr>
            <p:nvPr/>
          </p:nvSpPr>
          <p:spPr bwMode="auto">
            <a:xfrm>
              <a:off x="41536" y="254"/>
              <a:ext cx="7556" cy="6096"/>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EDW</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 Box 18">
              <a:extLst>
                <a:ext uri="{FF2B5EF4-FFF2-40B4-BE49-F238E27FC236}">
                  <a16:creationId xmlns:a16="http://schemas.microsoft.com/office/drawing/2014/main" id="{57620262-C59D-4BFA-8854-529C74A11BFA}"/>
                </a:ext>
              </a:extLst>
            </p:cNvPr>
            <p:cNvSpPr txBox="1">
              <a:spLocks noChangeArrowheads="1"/>
            </p:cNvSpPr>
            <p:nvPr/>
          </p:nvSpPr>
          <p:spPr bwMode="auto">
            <a:xfrm>
              <a:off x="42342" y="19157"/>
              <a:ext cx="8840" cy="2464"/>
            </a:xfrm>
            <a:prstGeom prst="rect">
              <a:avLst/>
            </a:prstGeom>
            <a:solidFill>
              <a:srgbClr val="FFFFFF"/>
            </a:solidFill>
            <a:ln w="6350">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Data Mining</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AutoShape 9">
              <a:extLst>
                <a:ext uri="{FF2B5EF4-FFF2-40B4-BE49-F238E27FC236}">
                  <a16:creationId xmlns:a16="http://schemas.microsoft.com/office/drawing/2014/main" id="{C4348F98-46D3-48EA-9207-CA7F425887C8}"/>
                </a:ext>
              </a:extLst>
            </p:cNvPr>
            <p:cNvSpPr>
              <a:spLocks noChangeShapeType="1"/>
            </p:cNvSpPr>
            <p:nvPr/>
          </p:nvSpPr>
          <p:spPr bwMode="auto">
            <a:xfrm>
              <a:off x="45314" y="6350"/>
              <a:ext cx="1448" cy="1280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AutoShape 8">
              <a:extLst>
                <a:ext uri="{FF2B5EF4-FFF2-40B4-BE49-F238E27FC236}">
                  <a16:creationId xmlns:a16="http://schemas.microsoft.com/office/drawing/2014/main" id="{72FD93F9-E3E4-4DA4-B119-B037C967D647}"/>
                </a:ext>
              </a:extLst>
            </p:cNvPr>
            <p:cNvSpPr>
              <a:spLocks noChangeShapeType="1"/>
            </p:cNvSpPr>
            <p:nvPr/>
          </p:nvSpPr>
          <p:spPr bwMode="auto">
            <a:xfrm flipV="1">
              <a:off x="35319" y="20389"/>
              <a:ext cx="7023" cy="35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AutoShape 7">
              <a:extLst>
                <a:ext uri="{FF2B5EF4-FFF2-40B4-BE49-F238E27FC236}">
                  <a16:creationId xmlns:a16="http://schemas.microsoft.com/office/drawing/2014/main" id="{9B1BBA60-C275-472F-8B45-5FD25BD52C6D}"/>
                </a:ext>
              </a:extLst>
            </p:cNvPr>
            <p:cNvSpPr>
              <a:spLocks noChangeShapeType="1"/>
            </p:cNvSpPr>
            <p:nvPr/>
          </p:nvSpPr>
          <p:spPr bwMode="auto">
            <a:xfrm flipH="1">
              <a:off x="35319" y="21621"/>
              <a:ext cx="11443" cy="857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Text Box 18">
              <a:extLst>
                <a:ext uri="{FF2B5EF4-FFF2-40B4-BE49-F238E27FC236}">
                  <a16:creationId xmlns:a16="http://schemas.microsoft.com/office/drawing/2014/main" id="{A76C6A6E-EE32-4A1F-AC1F-91414A1E0E01}"/>
                </a:ext>
              </a:extLst>
            </p:cNvPr>
            <p:cNvSpPr txBox="1">
              <a:spLocks noChangeArrowheads="1"/>
            </p:cNvSpPr>
            <p:nvPr/>
          </p:nvSpPr>
          <p:spPr bwMode="auto">
            <a:xfrm>
              <a:off x="14313" y="28606"/>
              <a:ext cx="21006" cy="316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Analytic tools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AutoShape 5">
              <a:extLst>
                <a:ext uri="{FF2B5EF4-FFF2-40B4-BE49-F238E27FC236}">
                  <a16:creationId xmlns:a16="http://schemas.microsoft.com/office/drawing/2014/main" id="{2EC361A6-C712-43E9-94C0-E112A26F5A85}"/>
                </a:ext>
              </a:extLst>
            </p:cNvPr>
            <p:cNvSpPr>
              <a:spLocks noChangeArrowheads="1"/>
            </p:cNvSpPr>
            <p:nvPr/>
          </p:nvSpPr>
          <p:spPr bwMode="auto">
            <a:xfrm>
              <a:off x="22105" y="22973"/>
              <a:ext cx="2838" cy="4839"/>
            </a:xfrm>
            <a:prstGeom prst="downArrow">
              <a:avLst>
                <a:gd name="adj1" fmla="val 50000"/>
                <a:gd name="adj2" fmla="val 4262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18" name="Text Box 18">
              <a:extLst>
                <a:ext uri="{FF2B5EF4-FFF2-40B4-BE49-F238E27FC236}">
                  <a16:creationId xmlns:a16="http://schemas.microsoft.com/office/drawing/2014/main" id="{865D931F-AFD9-4A4A-996B-8EE9CC93AAA2}"/>
                </a:ext>
              </a:extLst>
            </p:cNvPr>
            <p:cNvSpPr txBox="1">
              <a:spLocks noChangeArrowheads="1"/>
            </p:cNvSpPr>
            <p:nvPr/>
          </p:nvSpPr>
          <p:spPr bwMode="auto">
            <a:xfrm>
              <a:off x="14313" y="37006"/>
              <a:ext cx="22727" cy="316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Output Data (Files, Online reports)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utoShape 3">
              <a:extLst>
                <a:ext uri="{FF2B5EF4-FFF2-40B4-BE49-F238E27FC236}">
                  <a16:creationId xmlns:a16="http://schemas.microsoft.com/office/drawing/2014/main" id="{39DA0C04-B3C1-485E-ABD5-17CF526E2DA5}"/>
                </a:ext>
              </a:extLst>
            </p:cNvPr>
            <p:cNvSpPr>
              <a:spLocks noChangeArrowheads="1"/>
            </p:cNvSpPr>
            <p:nvPr/>
          </p:nvSpPr>
          <p:spPr bwMode="auto">
            <a:xfrm>
              <a:off x="22105" y="32168"/>
              <a:ext cx="2838" cy="4838"/>
            </a:xfrm>
            <a:prstGeom prst="downArrow">
              <a:avLst>
                <a:gd name="adj1" fmla="val 50000"/>
                <a:gd name="adj2" fmla="val 42618"/>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 name="Text Box 18">
              <a:extLst>
                <a:ext uri="{FF2B5EF4-FFF2-40B4-BE49-F238E27FC236}">
                  <a16:creationId xmlns:a16="http://schemas.microsoft.com/office/drawing/2014/main" id="{C43F6547-A1A9-406B-B8EF-CA72C10A7A42}"/>
                </a:ext>
              </a:extLst>
            </p:cNvPr>
            <p:cNvSpPr txBox="1">
              <a:spLocks noChangeArrowheads="1"/>
            </p:cNvSpPr>
            <p:nvPr/>
          </p:nvSpPr>
          <p:spPr bwMode="auto">
            <a:xfrm>
              <a:off x="28334" y="33196"/>
              <a:ext cx="12656" cy="2464"/>
            </a:xfrm>
            <a:prstGeom prst="rect">
              <a:avLst/>
            </a:prstGeom>
            <a:solidFill>
              <a:srgbClr val="FFFFFF"/>
            </a:solidFill>
            <a:ln w="6350">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Extract useful data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16346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5477-A0F9-453E-AC26-E7E4B4603946}"/>
              </a:ext>
            </a:extLst>
          </p:cNvPr>
          <p:cNvSpPr>
            <a:spLocks noGrp="1"/>
          </p:cNvSpPr>
          <p:nvPr>
            <p:ph type="title"/>
          </p:nvPr>
        </p:nvSpPr>
        <p:spPr/>
        <p:txBody>
          <a:bodyPr/>
          <a:lstStyle/>
          <a:p>
            <a:pPr algn="ctr"/>
            <a:r>
              <a:rPr lang="en-US" dirty="0"/>
              <a:t>Problems with Big Data</a:t>
            </a:r>
          </a:p>
        </p:txBody>
      </p:sp>
      <p:sp>
        <p:nvSpPr>
          <p:cNvPr id="3" name="Content Placeholder 2">
            <a:extLst>
              <a:ext uri="{FF2B5EF4-FFF2-40B4-BE49-F238E27FC236}">
                <a16:creationId xmlns:a16="http://schemas.microsoft.com/office/drawing/2014/main" id="{17F22649-4487-4822-A53E-747D4A326058}"/>
              </a:ext>
            </a:extLst>
          </p:cNvPr>
          <p:cNvSpPr>
            <a:spLocks noGrp="1"/>
          </p:cNvSpPr>
          <p:nvPr>
            <p:ph idx="1"/>
          </p:nvPr>
        </p:nvSpPr>
        <p:spPr/>
        <p:txBody>
          <a:bodyPr>
            <a:normAutofit lnSpcReduction="10000"/>
          </a:bodyPr>
          <a:lstStyle/>
          <a:p>
            <a:r>
              <a:rPr lang="en-US" sz="2400" b="1" dirty="0">
                <a:highlight>
                  <a:srgbClr val="FFFF00"/>
                </a:highlight>
              </a:rPr>
              <a:t>Problem 1</a:t>
            </a:r>
            <a:r>
              <a:rPr lang="en-US" sz="2400" dirty="0"/>
              <a:t>: Storing exponentially </a:t>
            </a:r>
            <a:r>
              <a:rPr lang="en-US" sz="2400" dirty="0">
                <a:solidFill>
                  <a:srgbClr val="FF0000"/>
                </a:solidFill>
              </a:rPr>
              <a:t>growing huge datasets</a:t>
            </a:r>
            <a:r>
              <a:rPr lang="en-US" sz="2400" dirty="0"/>
              <a:t>.</a:t>
            </a:r>
          </a:p>
          <a:p>
            <a:pPr lvl="1">
              <a:buFont typeface="Wingdings" pitchFamily="2" charset="2"/>
              <a:buChar char="§"/>
            </a:pPr>
            <a:r>
              <a:rPr lang="en-US" sz="2400" dirty="0"/>
              <a:t>By 2020, total digital data will grow to 44 Zettabytes approximately.</a:t>
            </a:r>
          </a:p>
          <a:p>
            <a:pPr lvl="1">
              <a:buFont typeface="Wingdings" pitchFamily="2" charset="2"/>
              <a:buChar char="§"/>
            </a:pPr>
            <a:r>
              <a:rPr lang="en-US" sz="2400" dirty="0"/>
              <a:t>By 2020, about 1.7 MB of new information will be created every second for every person.</a:t>
            </a:r>
          </a:p>
          <a:p>
            <a:r>
              <a:rPr lang="en-US" sz="2400" b="1" dirty="0">
                <a:highlight>
                  <a:srgbClr val="FFFF00"/>
                </a:highlight>
              </a:rPr>
              <a:t>Problem 2</a:t>
            </a:r>
            <a:r>
              <a:rPr lang="en-US" sz="2400" dirty="0"/>
              <a:t>: Processing data having </a:t>
            </a:r>
            <a:r>
              <a:rPr lang="en-US" sz="2400" dirty="0">
                <a:solidFill>
                  <a:srgbClr val="FF0000"/>
                </a:solidFill>
              </a:rPr>
              <a:t>complex structure</a:t>
            </a:r>
            <a:r>
              <a:rPr lang="en-US" sz="2400" dirty="0"/>
              <a:t>. </a:t>
            </a:r>
          </a:p>
          <a:p>
            <a:pPr lvl="1">
              <a:buFont typeface="Wingdings" pitchFamily="2" charset="2"/>
              <a:buChar char="§"/>
            </a:pPr>
            <a:r>
              <a:rPr lang="en-US" sz="2400" dirty="0"/>
              <a:t>Structured + un-structured + Semi-structured</a:t>
            </a:r>
          </a:p>
          <a:p>
            <a:r>
              <a:rPr lang="en-US" sz="2400" b="1" dirty="0">
                <a:highlight>
                  <a:srgbClr val="FFFF00"/>
                </a:highlight>
              </a:rPr>
              <a:t>Problem 3</a:t>
            </a:r>
            <a:r>
              <a:rPr lang="en-US" sz="2400" b="1" dirty="0"/>
              <a:t>:</a:t>
            </a:r>
            <a:r>
              <a:rPr lang="en-US" sz="2400" dirty="0"/>
              <a:t> Processing data </a:t>
            </a:r>
            <a:r>
              <a:rPr lang="en-US" sz="2400" dirty="0">
                <a:solidFill>
                  <a:srgbClr val="FF0000"/>
                </a:solidFill>
              </a:rPr>
              <a:t>fast.</a:t>
            </a:r>
          </a:p>
          <a:p>
            <a:pPr lvl="1">
              <a:buFont typeface="Wingdings" pitchFamily="2" charset="2"/>
              <a:buChar char="§"/>
            </a:pPr>
            <a:r>
              <a:rPr lang="en-US" sz="2400" dirty="0"/>
              <a:t>The data is growing at much faster rate than that of disk read/write speed.</a:t>
            </a:r>
          </a:p>
          <a:p>
            <a:pPr lvl="1">
              <a:buFont typeface="Wingdings" pitchFamily="2" charset="2"/>
              <a:buChar char="§"/>
            </a:pPr>
            <a:r>
              <a:rPr lang="en-US" sz="2400" dirty="0"/>
              <a:t>Bringing huge amount of data to computation unit becomes a bottleneck.</a:t>
            </a:r>
          </a:p>
          <a:p>
            <a:endParaRPr lang="en-US" dirty="0"/>
          </a:p>
        </p:txBody>
      </p:sp>
    </p:spTree>
    <p:extLst>
      <p:ext uri="{BB962C8B-B14F-4D97-AF65-F5344CB8AC3E}">
        <p14:creationId xmlns:p14="http://schemas.microsoft.com/office/powerpoint/2010/main" val="269738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9" name="Rectangle 78">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2" name="Straight Connector 81">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image hadoop">
            <a:extLst>
              <a:ext uri="{FF2B5EF4-FFF2-40B4-BE49-F238E27FC236}">
                <a16:creationId xmlns:a16="http://schemas.microsoft.com/office/drawing/2014/main" id="{CB2F17F8-2A05-4D7A-9BEA-14CB4D6F30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192" y="721757"/>
            <a:ext cx="6909386" cy="5406594"/>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9AEE2-6454-4216-857C-C3966DA5E963}"/>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cap="all" spc="-100"/>
              <a:t>Hadoop</a:t>
            </a:r>
          </a:p>
        </p:txBody>
      </p:sp>
      <p:sp>
        <p:nvSpPr>
          <p:cNvPr id="94" name="Rectangle 93">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19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68DD-1D45-418C-B0B4-852E22F12482}"/>
              </a:ext>
            </a:extLst>
          </p:cNvPr>
          <p:cNvSpPr>
            <a:spLocks noGrp="1"/>
          </p:cNvSpPr>
          <p:nvPr>
            <p:ph type="title"/>
          </p:nvPr>
        </p:nvSpPr>
        <p:spPr/>
        <p:txBody>
          <a:bodyPr/>
          <a:lstStyle/>
          <a:p>
            <a:pPr algn="ctr"/>
            <a:r>
              <a:rPr lang="en-US" dirty="0"/>
              <a:t>The Solution – Apache Hadoop</a:t>
            </a:r>
          </a:p>
        </p:txBody>
      </p:sp>
      <p:sp>
        <p:nvSpPr>
          <p:cNvPr id="3" name="Content Placeholder 2">
            <a:extLst>
              <a:ext uri="{FF2B5EF4-FFF2-40B4-BE49-F238E27FC236}">
                <a16:creationId xmlns:a16="http://schemas.microsoft.com/office/drawing/2014/main" id="{621172E8-50B6-452B-ACF2-24EC060AFD58}"/>
              </a:ext>
            </a:extLst>
          </p:cNvPr>
          <p:cNvSpPr>
            <a:spLocks noGrp="1"/>
          </p:cNvSpPr>
          <p:nvPr>
            <p:ph idx="1"/>
          </p:nvPr>
        </p:nvSpPr>
        <p:spPr/>
        <p:txBody>
          <a:bodyPr/>
          <a:lstStyle/>
          <a:p>
            <a:r>
              <a:rPr lang="en-US" sz="2800" b="1" dirty="0">
                <a:highlight>
                  <a:srgbClr val="FFFF00"/>
                </a:highlight>
              </a:rPr>
              <a:t>Apache Hadoop</a:t>
            </a:r>
            <a:r>
              <a:rPr lang="en-US" sz="2800" dirty="0">
                <a:highlight>
                  <a:srgbClr val="FFFF00"/>
                </a:highlight>
              </a:rPr>
              <a:t> </a:t>
            </a:r>
            <a:r>
              <a:rPr lang="en-US" sz="2800" dirty="0"/>
              <a:t>is a framework that allows us to </a:t>
            </a:r>
            <a:r>
              <a:rPr lang="en-US" sz="2800" dirty="0">
                <a:solidFill>
                  <a:srgbClr val="FF0000"/>
                </a:solidFill>
              </a:rPr>
              <a:t>store and process large data sets</a:t>
            </a:r>
            <a:r>
              <a:rPr lang="en-US" sz="2800" dirty="0"/>
              <a:t> in parallel and distributed fashion. (Open-source framework)</a:t>
            </a:r>
          </a:p>
          <a:p>
            <a:r>
              <a:rPr lang="en-US" sz="2800" dirty="0"/>
              <a:t>Hadoop consists of </a:t>
            </a:r>
            <a:r>
              <a:rPr lang="en-US" sz="2800" dirty="0">
                <a:highlight>
                  <a:srgbClr val="FFFF00"/>
                </a:highlight>
              </a:rPr>
              <a:t>two parts</a:t>
            </a:r>
            <a:r>
              <a:rPr lang="en-US" sz="2800" dirty="0"/>
              <a:t>: </a:t>
            </a:r>
          </a:p>
          <a:p>
            <a:pPr lvl="1">
              <a:buFont typeface="Wingdings" pitchFamily="2" charset="2"/>
              <a:buChar char="§"/>
            </a:pPr>
            <a:r>
              <a:rPr lang="en-US" sz="2800" b="1" dirty="0"/>
              <a:t>HDFS (Hadoop Distributed File System) </a:t>
            </a:r>
            <a:r>
              <a:rPr lang="en-US" sz="2800" dirty="0"/>
              <a:t>(Storage) – allows to dump </a:t>
            </a:r>
            <a:r>
              <a:rPr lang="en-US" sz="2800" dirty="0">
                <a:solidFill>
                  <a:srgbClr val="FF0000"/>
                </a:solidFill>
              </a:rPr>
              <a:t>any kind of data </a:t>
            </a:r>
            <a:r>
              <a:rPr lang="en-US" sz="2800" dirty="0"/>
              <a:t>across the cluster. </a:t>
            </a:r>
          </a:p>
          <a:p>
            <a:pPr lvl="1">
              <a:buFont typeface="Wingdings" pitchFamily="2" charset="2"/>
              <a:buChar char="§"/>
            </a:pPr>
            <a:r>
              <a:rPr lang="en-US" sz="2800" b="1" dirty="0"/>
              <a:t>MapReduce</a:t>
            </a:r>
            <a:r>
              <a:rPr lang="en-US" sz="2800" dirty="0"/>
              <a:t> (Processing) – allows </a:t>
            </a:r>
            <a:r>
              <a:rPr lang="en-US" sz="2800" dirty="0">
                <a:solidFill>
                  <a:srgbClr val="FF0000"/>
                </a:solidFill>
              </a:rPr>
              <a:t>parallel processing of the data </a:t>
            </a:r>
            <a:r>
              <a:rPr lang="en-US" sz="2800" dirty="0"/>
              <a:t>stored in HDFS.</a:t>
            </a:r>
          </a:p>
          <a:p>
            <a:endParaRPr lang="en-US" dirty="0"/>
          </a:p>
        </p:txBody>
      </p:sp>
    </p:spTree>
    <p:extLst>
      <p:ext uri="{BB962C8B-B14F-4D97-AF65-F5344CB8AC3E}">
        <p14:creationId xmlns:p14="http://schemas.microsoft.com/office/powerpoint/2010/main" val="115075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B11B-D9B4-4BF5-B60C-A03407E46FC3}"/>
              </a:ext>
            </a:extLst>
          </p:cNvPr>
          <p:cNvSpPr>
            <a:spLocks noGrp="1"/>
          </p:cNvSpPr>
          <p:nvPr>
            <p:ph type="title"/>
          </p:nvPr>
        </p:nvSpPr>
        <p:spPr/>
        <p:txBody>
          <a:bodyPr/>
          <a:lstStyle/>
          <a:p>
            <a:pPr algn="ctr"/>
            <a:r>
              <a:rPr lang="en-US" dirty="0"/>
              <a:t>Apache Hadoop Components</a:t>
            </a:r>
          </a:p>
        </p:txBody>
      </p:sp>
      <p:grpSp>
        <p:nvGrpSpPr>
          <p:cNvPr id="4" name="Canvas 12">
            <a:extLst>
              <a:ext uri="{FF2B5EF4-FFF2-40B4-BE49-F238E27FC236}">
                <a16:creationId xmlns:a16="http://schemas.microsoft.com/office/drawing/2014/main" id="{DE8E70D9-4AB8-4DF4-967B-9479366C278E}"/>
              </a:ext>
            </a:extLst>
          </p:cNvPr>
          <p:cNvGrpSpPr>
            <a:grpSpLocks/>
          </p:cNvGrpSpPr>
          <p:nvPr/>
        </p:nvGrpSpPr>
        <p:grpSpPr bwMode="auto">
          <a:xfrm>
            <a:off x="2312469" y="2014194"/>
            <a:ext cx="7239000" cy="4343400"/>
            <a:chOff x="0" y="-3835"/>
            <a:chExt cx="53093" cy="28681"/>
          </a:xfrm>
        </p:grpSpPr>
        <p:sp>
          <p:nvSpPr>
            <p:cNvPr id="5" name="AutoShape 9">
              <a:extLst>
                <a:ext uri="{FF2B5EF4-FFF2-40B4-BE49-F238E27FC236}">
                  <a16:creationId xmlns:a16="http://schemas.microsoft.com/office/drawing/2014/main" id="{EB5F9AD3-99F8-4F30-BACC-C428068C230C}"/>
                </a:ext>
              </a:extLst>
            </p:cNvPr>
            <p:cNvSpPr>
              <a:spLocks noChangeAspect="1" noChangeArrowheads="1"/>
            </p:cNvSpPr>
            <p:nvPr/>
          </p:nvSpPr>
          <p:spPr bwMode="auto">
            <a:xfrm>
              <a:off x="0" y="-3835"/>
              <a:ext cx="53093" cy="28681"/>
            </a:xfrm>
            <a:prstGeom prst="rect">
              <a:avLst/>
            </a:prstGeom>
            <a:noFill/>
            <a:ln w="9525">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8">
              <a:extLst>
                <a:ext uri="{FF2B5EF4-FFF2-40B4-BE49-F238E27FC236}">
                  <a16:creationId xmlns:a16="http://schemas.microsoft.com/office/drawing/2014/main" id="{33B2E020-BD19-4F5E-83AE-5040C25D291B}"/>
                </a:ext>
              </a:extLst>
            </p:cNvPr>
            <p:cNvSpPr txBox="1">
              <a:spLocks noChangeArrowheads="1"/>
            </p:cNvSpPr>
            <p:nvPr/>
          </p:nvSpPr>
          <p:spPr bwMode="auto">
            <a:xfrm>
              <a:off x="15901" y="-159"/>
              <a:ext cx="21006" cy="5404"/>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itchFamily="34" charset="0"/>
                  <a:ea typeface="Calibri" pitchFamily="34" charset="0"/>
                  <a:cs typeface="Times New Roman" pitchFamily="18" charset="0"/>
                </a:rPr>
                <a:t>Hadoop</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Box 18">
              <a:extLst>
                <a:ext uri="{FF2B5EF4-FFF2-40B4-BE49-F238E27FC236}">
                  <a16:creationId xmlns:a16="http://schemas.microsoft.com/office/drawing/2014/main" id="{FA2377AB-E3E8-4EFC-BCEB-541E144F3F29}"/>
                </a:ext>
              </a:extLst>
            </p:cNvPr>
            <p:cNvSpPr txBox="1">
              <a:spLocks noChangeArrowheads="1"/>
            </p:cNvSpPr>
            <p:nvPr/>
          </p:nvSpPr>
          <p:spPr bwMode="auto">
            <a:xfrm>
              <a:off x="4502" y="13290"/>
              <a:ext cx="20892" cy="734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HDFS (Storage)</a:t>
              </a: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 allows to dump any kind of data across the cluster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Text Box 18">
              <a:extLst>
                <a:ext uri="{FF2B5EF4-FFF2-40B4-BE49-F238E27FC236}">
                  <a16:creationId xmlns:a16="http://schemas.microsoft.com/office/drawing/2014/main" id="{5444A45A-4469-41DC-ACC7-AB952DB2AB82}"/>
                </a:ext>
              </a:extLst>
            </p:cNvPr>
            <p:cNvSpPr txBox="1">
              <a:spLocks noChangeArrowheads="1"/>
            </p:cNvSpPr>
            <p:nvPr/>
          </p:nvSpPr>
          <p:spPr bwMode="auto">
            <a:xfrm>
              <a:off x="29350" y="13290"/>
              <a:ext cx="21006" cy="734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MapReduce (Processing)</a:t>
              </a: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 allows parallel processing of the data stored in HDFS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5">
              <a:extLst>
                <a:ext uri="{FF2B5EF4-FFF2-40B4-BE49-F238E27FC236}">
                  <a16:creationId xmlns:a16="http://schemas.microsoft.com/office/drawing/2014/main" id="{05BEEBFD-0CBD-41AC-BBA4-DE0ADCDBF184}"/>
                </a:ext>
              </a:extLst>
            </p:cNvPr>
            <p:cNvSpPr>
              <a:spLocks noChangeShapeType="1"/>
            </p:cNvSpPr>
            <p:nvPr/>
          </p:nvSpPr>
          <p:spPr bwMode="auto">
            <a:xfrm>
              <a:off x="14846" y="8718"/>
              <a:ext cx="24969"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AutoShape 4">
              <a:extLst>
                <a:ext uri="{FF2B5EF4-FFF2-40B4-BE49-F238E27FC236}">
                  <a16:creationId xmlns:a16="http://schemas.microsoft.com/office/drawing/2014/main" id="{A8E86E39-720E-4E04-9D6F-95EED53F3385}"/>
                </a:ext>
              </a:extLst>
            </p:cNvPr>
            <p:cNvSpPr>
              <a:spLocks noChangeShapeType="1"/>
            </p:cNvSpPr>
            <p:nvPr/>
          </p:nvSpPr>
          <p:spPr bwMode="auto">
            <a:xfrm rot="5400000">
              <a:off x="12564" y="11007"/>
              <a:ext cx="4565"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3">
              <a:extLst>
                <a:ext uri="{FF2B5EF4-FFF2-40B4-BE49-F238E27FC236}">
                  <a16:creationId xmlns:a16="http://schemas.microsoft.com/office/drawing/2014/main" id="{D122F4B7-BA5B-4A56-BAA8-4BA5A65684BA}"/>
                </a:ext>
              </a:extLst>
            </p:cNvPr>
            <p:cNvSpPr>
              <a:spLocks noChangeShapeType="1"/>
            </p:cNvSpPr>
            <p:nvPr/>
          </p:nvSpPr>
          <p:spPr bwMode="auto">
            <a:xfrm rot="5400000">
              <a:off x="37533" y="11000"/>
              <a:ext cx="456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AutoShape 2">
              <a:extLst>
                <a:ext uri="{FF2B5EF4-FFF2-40B4-BE49-F238E27FC236}">
                  <a16:creationId xmlns:a16="http://schemas.microsoft.com/office/drawing/2014/main" id="{61B25ABF-83A6-433F-8FB3-46EE82C174F8}"/>
                </a:ext>
              </a:extLst>
            </p:cNvPr>
            <p:cNvSpPr>
              <a:spLocks noChangeShapeType="1"/>
            </p:cNvSpPr>
            <p:nvPr/>
          </p:nvSpPr>
          <p:spPr bwMode="auto">
            <a:xfrm rot="5400000">
              <a:off x="24718" y="6981"/>
              <a:ext cx="3480" cy="7"/>
            </a:xfrm>
            <a:prstGeom prst="bentConnector3">
              <a:avLst>
                <a:gd name="adj1" fmla="val 50000"/>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9379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3068-95AF-47C5-A377-6AEEF98C596F}"/>
              </a:ext>
            </a:extLst>
          </p:cNvPr>
          <p:cNvSpPr>
            <a:spLocks noGrp="1"/>
          </p:cNvSpPr>
          <p:nvPr>
            <p:ph type="title"/>
          </p:nvPr>
        </p:nvSpPr>
        <p:spPr/>
        <p:txBody>
          <a:bodyPr/>
          <a:lstStyle/>
          <a:p>
            <a:pPr algn="ctr"/>
            <a:r>
              <a:rPr lang="en-US" dirty="0"/>
              <a:t>HDFS Components</a:t>
            </a:r>
          </a:p>
        </p:txBody>
      </p:sp>
      <p:sp>
        <p:nvSpPr>
          <p:cNvPr id="3" name="Content Placeholder 2">
            <a:extLst>
              <a:ext uri="{FF2B5EF4-FFF2-40B4-BE49-F238E27FC236}">
                <a16:creationId xmlns:a16="http://schemas.microsoft.com/office/drawing/2014/main" id="{912F02F2-B788-478A-B38F-CC967FE54EBC}"/>
              </a:ext>
            </a:extLst>
          </p:cNvPr>
          <p:cNvSpPr>
            <a:spLocks noGrp="1"/>
          </p:cNvSpPr>
          <p:nvPr>
            <p:ph idx="1"/>
          </p:nvPr>
        </p:nvSpPr>
        <p:spPr/>
        <p:txBody>
          <a:bodyPr/>
          <a:lstStyle/>
          <a:p>
            <a:r>
              <a:rPr lang="en-US" sz="2800" b="1" dirty="0">
                <a:highlight>
                  <a:srgbClr val="FFFF00"/>
                </a:highlight>
              </a:rPr>
              <a:t>HDFS (Hadoop Distributed File System)</a:t>
            </a:r>
            <a:r>
              <a:rPr lang="en-US" sz="2800" dirty="0">
                <a:highlight>
                  <a:srgbClr val="FFFF00"/>
                </a:highlight>
              </a:rPr>
              <a:t>: </a:t>
            </a:r>
            <a:r>
              <a:rPr lang="en-US" sz="2800" dirty="0"/>
              <a:t>a </a:t>
            </a:r>
            <a:r>
              <a:rPr lang="en-US" sz="2800" dirty="0">
                <a:solidFill>
                  <a:srgbClr val="FF0000"/>
                </a:solidFill>
              </a:rPr>
              <a:t>distributed file system</a:t>
            </a:r>
            <a:r>
              <a:rPr lang="en-US" sz="2800" dirty="0"/>
              <a:t> that provides high-throughput access to application data.</a:t>
            </a:r>
          </a:p>
          <a:p>
            <a:endParaRPr lang="en-US" dirty="0"/>
          </a:p>
        </p:txBody>
      </p:sp>
    </p:spTree>
    <p:extLst>
      <p:ext uri="{BB962C8B-B14F-4D97-AF65-F5344CB8AC3E}">
        <p14:creationId xmlns:p14="http://schemas.microsoft.com/office/powerpoint/2010/main" val="166167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4E29-DBAE-45AF-84AE-4AAC0729DCD6}"/>
              </a:ext>
            </a:extLst>
          </p:cNvPr>
          <p:cNvSpPr>
            <a:spLocks noGrp="1"/>
          </p:cNvSpPr>
          <p:nvPr>
            <p:ph type="title"/>
          </p:nvPr>
        </p:nvSpPr>
        <p:spPr/>
        <p:txBody>
          <a:bodyPr/>
          <a:lstStyle/>
          <a:p>
            <a:pPr algn="ctr"/>
            <a:r>
              <a:rPr lang="en-US" dirty="0"/>
              <a:t>HDFS Components</a:t>
            </a:r>
          </a:p>
        </p:txBody>
      </p:sp>
      <p:sp>
        <p:nvSpPr>
          <p:cNvPr id="3" name="Content Placeholder 2">
            <a:extLst>
              <a:ext uri="{FF2B5EF4-FFF2-40B4-BE49-F238E27FC236}">
                <a16:creationId xmlns:a16="http://schemas.microsoft.com/office/drawing/2014/main" id="{0D1F51C9-B9CE-4F82-A8AC-8FCCEEBDA0F0}"/>
              </a:ext>
            </a:extLst>
          </p:cNvPr>
          <p:cNvSpPr>
            <a:spLocks noGrp="1"/>
          </p:cNvSpPr>
          <p:nvPr>
            <p:ph idx="1"/>
          </p:nvPr>
        </p:nvSpPr>
        <p:spPr/>
        <p:txBody>
          <a:bodyPr>
            <a:normAutofit fontScale="25000" lnSpcReduction="20000"/>
          </a:bodyPr>
          <a:lstStyle/>
          <a:p>
            <a:r>
              <a:rPr lang="en-US" sz="7200" b="1" dirty="0"/>
              <a:t>HDFS</a:t>
            </a:r>
            <a:r>
              <a:rPr lang="en-US" sz="7200" dirty="0"/>
              <a:t> consists of:</a:t>
            </a:r>
          </a:p>
          <a:p>
            <a:pPr lvl="1">
              <a:buFont typeface="Wingdings" pitchFamily="2" charset="2"/>
              <a:buChar char="§"/>
            </a:pPr>
            <a:r>
              <a:rPr lang="en-US" sz="7200" b="1" dirty="0" err="1">
                <a:highlight>
                  <a:srgbClr val="FFFF00"/>
                </a:highlight>
              </a:rPr>
              <a:t>NameNode</a:t>
            </a:r>
            <a:r>
              <a:rPr lang="en-US" sz="7200" b="1" dirty="0">
                <a:highlight>
                  <a:srgbClr val="FFFF00"/>
                </a:highlight>
              </a:rPr>
              <a:t> (Master)</a:t>
            </a:r>
            <a:r>
              <a:rPr lang="en-US" sz="7200" dirty="0">
                <a:highlight>
                  <a:srgbClr val="FFFF00"/>
                </a:highlight>
              </a:rPr>
              <a:t>: </a:t>
            </a:r>
            <a:r>
              <a:rPr lang="en-US" sz="7200" dirty="0"/>
              <a:t>is the main node that </a:t>
            </a:r>
            <a:r>
              <a:rPr lang="en-US" sz="7200" dirty="0">
                <a:solidFill>
                  <a:srgbClr val="FF0000"/>
                </a:solidFill>
              </a:rPr>
              <a:t>maintains and manages </a:t>
            </a:r>
            <a:r>
              <a:rPr lang="en-US" sz="7200" dirty="0" err="1"/>
              <a:t>DataNode</a:t>
            </a:r>
            <a:endParaRPr lang="en-US" sz="7200" dirty="0"/>
          </a:p>
          <a:p>
            <a:pPr lvl="2"/>
            <a:r>
              <a:rPr lang="en-US" sz="7200" dirty="0"/>
              <a:t>contains </a:t>
            </a:r>
            <a:r>
              <a:rPr lang="en-US" sz="7200" dirty="0">
                <a:solidFill>
                  <a:srgbClr val="FF0000"/>
                </a:solidFill>
              </a:rPr>
              <a:t>metadata about the data stored</a:t>
            </a:r>
            <a:r>
              <a:rPr lang="en-US" sz="7200" dirty="0"/>
              <a:t>. (Data block information such as location of blocks stored, the size of the files, permissions, hierarchy) </a:t>
            </a:r>
          </a:p>
          <a:p>
            <a:pPr lvl="2"/>
            <a:r>
              <a:rPr lang="en-US" sz="7200" dirty="0"/>
              <a:t>Receives </a:t>
            </a:r>
            <a:r>
              <a:rPr lang="en-US" sz="7200" dirty="0">
                <a:solidFill>
                  <a:srgbClr val="FF0000"/>
                </a:solidFill>
              </a:rPr>
              <a:t>block report </a:t>
            </a:r>
            <a:r>
              <a:rPr lang="en-US" sz="7200" dirty="0"/>
              <a:t>from all the </a:t>
            </a:r>
            <a:r>
              <a:rPr lang="en-US" sz="7200" dirty="0" err="1"/>
              <a:t>DataNodes</a:t>
            </a:r>
            <a:r>
              <a:rPr lang="en-US" sz="7200" dirty="0"/>
              <a:t>.</a:t>
            </a:r>
          </a:p>
          <a:p>
            <a:pPr lvl="1">
              <a:buFont typeface="Wingdings" pitchFamily="2" charset="2"/>
              <a:buChar char="§"/>
            </a:pPr>
            <a:r>
              <a:rPr lang="en-US" sz="7200" b="1" dirty="0" err="1">
                <a:highlight>
                  <a:srgbClr val="FFFF00"/>
                </a:highlight>
              </a:rPr>
              <a:t>DataNodes</a:t>
            </a:r>
            <a:r>
              <a:rPr lang="en-US" sz="7200" b="1" dirty="0">
                <a:highlight>
                  <a:srgbClr val="FFFF00"/>
                </a:highlight>
              </a:rPr>
              <a:t> (slaves): </a:t>
            </a:r>
            <a:r>
              <a:rPr lang="en-US" sz="7200" dirty="0"/>
              <a:t>are </a:t>
            </a:r>
            <a:r>
              <a:rPr lang="en-US" sz="7200" dirty="0">
                <a:solidFill>
                  <a:srgbClr val="FF0000"/>
                </a:solidFill>
              </a:rPr>
              <a:t>commodity hardware</a:t>
            </a:r>
            <a:r>
              <a:rPr lang="en-US" sz="7200" dirty="0"/>
              <a:t> in the distributed environment. </a:t>
            </a:r>
          </a:p>
          <a:p>
            <a:pPr lvl="2"/>
            <a:r>
              <a:rPr lang="en-US" sz="7200" dirty="0"/>
              <a:t>stores </a:t>
            </a:r>
            <a:r>
              <a:rPr lang="en-US" sz="7200" dirty="0">
                <a:solidFill>
                  <a:srgbClr val="FF0000"/>
                </a:solidFill>
              </a:rPr>
              <a:t>actual data</a:t>
            </a:r>
          </a:p>
          <a:p>
            <a:pPr lvl="2"/>
            <a:r>
              <a:rPr lang="en-US" sz="7200" dirty="0"/>
              <a:t>serves </a:t>
            </a:r>
            <a:r>
              <a:rPr lang="en-US" sz="7200" dirty="0">
                <a:solidFill>
                  <a:srgbClr val="FF0000"/>
                </a:solidFill>
              </a:rPr>
              <a:t>read/write requests </a:t>
            </a:r>
            <a:r>
              <a:rPr lang="en-US" sz="7200" dirty="0"/>
              <a:t>from the clients</a:t>
            </a:r>
          </a:p>
          <a:p>
            <a:pPr lvl="1">
              <a:buFont typeface="Wingdings" pitchFamily="2" charset="2"/>
              <a:buChar char="§"/>
            </a:pPr>
            <a:r>
              <a:rPr lang="en-US" sz="7200" b="1" dirty="0">
                <a:highlight>
                  <a:srgbClr val="FFFF00"/>
                </a:highlight>
              </a:rPr>
              <a:t>Secondary </a:t>
            </a:r>
            <a:r>
              <a:rPr lang="en-US" sz="7200" b="1" dirty="0" err="1">
                <a:highlight>
                  <a:srgbClr val="FFFF00"/>
                </a:highlight>
              </a:rPr>
              <a:t>NameNode</a:t>
            </a:r>
            <a:r>
              <a:rPr lang="en-US" sz="7200" dirty="0"/>
              <a:t>:  is not a backup of </a:t>
            </a:r>
            <a:r>
              <a:rPr lang="en-US" sz="7200" dirty="0" err="1"/>
              <a:t>NameNode</a:t>
            </a:r>
            <a:r>
              <a:rPr lang="en-US" sz="7200" dirty="0"/>
              <a:t>, whose main function is to take </a:t>
            </a:r>
            <a:r>
              <a:rPr lang="en-US" sz="7200" dirty="0">
                <a:solidFill>
                  <a:srgbClr val="FF0000"/>
                </a:solidFill>
              </a:rPr>
              <a:t>checkpoints of the file system metadata </a:t>
            </a:r>
            <a:r>
              <a:rPr lang="en-US" sz="7200" dirty="0"/>
              <a:t>present on </a:t>
            </a:r>
            <a:r>
              <a:rPr lang="en-US" sz="7200" dirty="0" err="1"/>
              <a:t>NameNode</a:t>
            </a:r>
            <a:r>
              <a:rPr lang="en-US" sz="7200" dirty="0"/>
              <a:t>. </a:t>
            </a:r>
          </a:p>
          <a:p>
            <a:pPr lvl="2"/>
            <a:r>
              <a:rPr lang="en-US" sz="7200" dirty="0"/>
              <a:t>Checkpointing – periodically applies edit log records to </a:t>
            </a:r>
            <a:r>
              <a:rPr lang="en-US" sz="7200" dirty="0" err="1"/>
              <a:t>FsImage</a:t>
            </a:r>
            <a:r>
              <a:rPr lang="en-US" sz="7200" dirty="0"/>
              <a:t> file and refresh the edit log.</a:t>
            </a:r>
          </a:p>
          <a:p>
            <a:pPr lvl="2"/>
            <a:r>
              <a:rPr lang="en-US" sz="7200" dirty="0"/>
              <a:t>Stores a copy of </a:t>
            </a:r>
            <a:r>
              <a:rPr lang="en-US" sz="7200" dirty="0" err="1"/>
              <a:t>FsImage</a:t>
            </a:r>
            <a:r>
              <a:rPr lang="en-US" sz="7200" dirty="0"/>
              <a:t> file and edit log.</a:t>
            </a:r>
          </a:p>
          <a:p>
            <a:pPr lvl="2"/>
            <a:r>
              <a:rPr lang="en-US" sz="7200" dirty="0"/>
              <a:t>If </a:t>
            </a:r>
            <a:r>
              <a:rPr lang="en-US" sz="7200" dirty="0" err="1"/>
              <a:t>NameNode</a:t>
            </a:r>
            <a:r>
              <a:rPr lang="en-US" sz="7200" dirty="0"/>
              <a:t> is failed, File System metadata can be recovered from the last saved </a:t>
            </a:r>
            <a:r>
              <a:rPr lang="en-US" sz="7200" dirty="0" err="1"/>
              <a:t>FsImage</a:t>
            </a:r>
            <a:r>
              <a:rPr lang="en-US" sz="7200" dirty="0"/>
              <a:t>.</a:t>
            </a:r>
          </a:p>
          <a:p>
            <a:pPr lvl="2"/>
            <a:r>
              <a:rPr lang="en-US" sz="7200" dirty="0"/>
              <a:t>NOTE: </a:t>
            </a:r>
            <a:r>
              <a:rPr lang="en-US" sz="7200" b="1" dirty="0" err="1"/>
              <a:t>FsImage</a:t>
            </a:r>
            <a:r>
              <a:rPr lang="en-US" sz="7200" dirty="0"/>
              <a:t> is a snapshot of the HDFS file system metadata at a certain point of time.</a:t>
            </a:r>
          </a:p>
          <a:p>
            <a:pPr lvl="2"/>
            <a:r>
              <a:rPr lang="en-US" sz="7200" dirty="0"/>
              <a:t>NOTE: </a:t>
            </a:r>
            <a:r>
              <a:rPr lang="en-US" sz="7200" b="1" dirty="0"/>
              <a:t>Edit log </a:t>
            </a:r>
            <a:r>
              <a:rPr lang="en-US" sz="7200" dirty="0"/>
              <a:t>is a transaction log which contains records for every change that occurs to file system metadata.</a:t>
            </a:r>
          </a:p>
          <a:p>
            <a:endParaRPr lang="en-US" dirty="0"/>
          </a:p>
        </p:txBody>
      </p:sp>
    </p:spTree>
    <p:extLst>
      <p:ext uri="{BB962C8B-B14F-4D97-AF65-F5344CB8AC3E}">
        <p14:creationId xmlns:p14="http://schemas.microsoft.com/office/powerpoint/2010/main" val="17411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p:txBody>
          <a:bodyPr>
            <a:normAutofit fontScale="92500" lnSpcReduction="20000"/>
          </a:bodyPr>
          <a:lstStyle/>
          <a:p>
            <a:r>
              <a:rPr lang="en-US" sz="2200" dirty="0"/>
              <a:t>What is Big Data?</a:t>
            </a:r>
          </a:p>
          <a:p>
            <a:r>
              <a:rPr lang="en-US" sz="2200" dirty="0"/>
              <a:t>Big Data – Data types:</a:t>
            </a:r>
          </a:p>
          <a:p>
            <a:pPr lvl="1"/>
            <a:r>
              <a:rPr lang="en-US" sz="2000" dirty="0"/>
              <a:t>Structured</a:t>
            </a:r>
          </a:p>
          <a:p>
            <a:pPr lvl="1"/>
            <a:r>
              <a:rPr lang="en-US" sz="2000" dirty="0"/>
              <a:t>Unstructured</a:t>
            </a:r>
          </a:p>
          <a:p>
            <a:pPr lvl="1"/>
            <a:r>
              <a:rPr lang="en-US" sz="2000" dirty="0"/>
              <a:t>Semi-structured</a:t>
            </a:r>
          </a:p>
          <a:p>
            <a:r>
              <a:rPr lang="en-US" sz="2200" dirty="0"/>
              <a:t>Why Big Data?</a:t>
            </a:r>
          </a:p>
          <a:p>
            <a:r>
              <a:rPr lang="en-US" sz="2200" dirty="0"/>
              <a:t>Characteristics of Big Data (5Vs)</a:t>
            </a:r>
          </a:p>
          <a:p>
            <a:r>
              <a:rPr lang="en-US" sz="2200" dirty="0"/>
              <a:t>Big Data Platform Architecture</a:t>
            </a:r>
          </a:p>
          <a:p>
            <a:r>
              <a:rPr lang="en-US" sz="2200" dirty="0"/>
              <a:t>Problem with Big Data</a:t>
            </a:r>
          </a:p>
          <a:p>
            <a:r>
              <a:rPr lang="en-US" sz="2200" dirty="0"/>
              <a:t>What is Apache Hadoop?</a:t>
            </a:r>
          </a:p>
          <a:p>
            <a:r>
              <a:rPr lang="en-US" sz="2000"/>
              <a:t>Apache </a:t>
            </a:r>
            <a:r>
              <a:rPr lang="en-US" sz="2000" dirty="0"/>
              <a:t>Spark</a:t>
            </a:r>
          </a:p>
          <a:p>
            <a:pPr lvl="1"/>
            <a:endParaRPr lang="en-US" sz="2000" dirty="0"/>
          </a:p>
          <a:p>
            <a:pPr lvl="1"/>
            <a:endParaRPr lang="en-US" sz="2000" dirty="0"/>
          </a:p>
          <a:p>
            <a:pPr lvl="1"/>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4641-8FBA-4054-ACC8-DEA3E785C0B2}"/>
              </a:ext>
            </a:extLst>
          </p:cNvPr>
          <p:cNvSpPr>
            <a:spLocks noGrp="1"/>
          </p:cNvSpPr>
          <p:nvPr>
            <p:ph type="title"/>
          </p:nvPr>
        </p:nvSpPr>
        <p:spPr>
          <a:xfrm>
            <a:off x="1066800" y="642594"/>
            <a:ext cx="10058400" cy="1371600"/>
          </a:xfrm>
        </p:spPr>
        <p:txBody>
          <a:bodyPr/>
          <a:lstStyle/>
          <a:p>
            <a:pPr algn="ctr"/>
            <a:r>
              <a:rPr lang="en-US" dirty="0"/>
              <a:t>HDFS Components (Hadoop Cluster)</a:t>
            </a:r>
          </a:p>
        </p:txBody>
      </p:sp>
      <p:grpSp>
        <p:nvGrpSpPr>
          <p:cNvPr id="5" name="Canvas 12">
            <a:extLst>
              <a:ext uri="{FF2B5EF4-FFF2-40B4-BE49-F238E27FC236}">
                <a16:creationId xmlns:a16="http://schemas.microsoft.com/office/drawing/2014/main" id="{0AB17FE6-2817-4D17-8B5C-27C0B7F0CD83}"/>
              </a:ext>
            </a:extLst>
          </p:cNvPr>
          <p:cNvGrpSpPr>
            <a:grpSpLocks/>
          </p:cNvGrpSpPr>
          <p:nvPr/>
        </p:nvGrpSpPr>
        <p:grpSpPr bwMode="auto">
          <a:xfrm>
            <a:off x="1871312" y="1696453"/>
            <a:ext cx="7772400" cy="4648200"/>
            <a:chOff x="0" y="-3835"/>
            <a:chExt cx="57925" cy="30541"/>
          </a:xfrm>
        </p:grpSpPr>
        <p:sp>
          <p:nvSpPr>
            <p:cNvPr id="6" name="AutoShape 55">
              <a:extLst>
                <a:ext uri="{FF2B5EF4-FFF2-40B4-BE49-F238E27FC236}">
                  <a16:creationId xmlns:a16="http://schemas.microsoft.com/office/drawing/2014/main" id="{5EB5CAA9-374A-4F5A-9511-972191A5D044}"/>
                </a:ext>
              </a:extLst>
            </p:cNvPr>
            <p:cNvSpPr>
              <a:spLocks noChangeAspect="1" noChangeArrowheads="1"/>
            </p:cNvSpPr>
            <p:nvPr/>
          </p:nvSpPr>
          <p:spPr bwMode="auto">
            <a:xfrm>
              <a:off x="0" y="-3835"/>
              <a:ext cx="57925" cy="30541"/>
            </a:xfrm>
            <a:prstGeom prst="rect">
              <a:avLst/>
            </a:prstGeom>
            <a:noFill/>
            <a:ln w="9525">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18">
              <a:extLst>
                <a:ext uri="{FF2B5EF4-FFF2-40B4-BE49-F238E27FC236}">
                  <a16:creationId xmlns:a16="http://schemas.microsoft.com/office/drawing/2014/main" id="{B75C001C-934B-4102-8462-AD1A2B2F4BF4}"/>
                </a:ext>
              </a:extLst>
            </p:cNvPr>
            <p:cNvSpPr txBox="1">
              <a:spLocks noChangeArrowheads="1"/>
            </p:cNvSpPr>
            <p:nvPr/>
          </p:nvSpPr>
          <p:spPr bwMode="auto">
            <a:xfrm>
              <a:off x="19063" y="-1105"/>
              <a:ext cx="15564" cy="732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NameNode</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(Master)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Text Box 18">
              <a:extLst>
                <a:ext uri="{FF2B5EF4-FFF2-40B4-BE49-F238E27FC236}">
                  <a16:creationId xmlns:a16="http://schemas.microsoft.com/office/drawing/2014/main" id="{99AE9B7D-4A66-473A-8C9D-9C3DC60487F6}"/>
                </a:ext>
              </a:extLst>
            </p:cNvPr>
            <p:cNvSpPr txBox="1">
              <a:spLocks noChangeArrowheads="1"/>
            </p:cNvSpPr>
            <p:nvPr/>
          </p:nvSpPr>
          <p:spPr bwMode="auto">
            <a:xfrm>
              <a:off x="24898" y="21341"/>
              <a:ext cx="9729" cy="325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(Slaves)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52">
              <a:extLst>
                <a:ext uri="{FF2B5EF4-FFF2-40B4-BE49-F238E27FC236}">
                  <a16:creationId xmlns:a16="http://schemas.microsoft.com/office/drawing/2014/main" id="{FA8C790C-334B-4F25-BCE4-D16643C89313}"/>
                </a:ext>
              </a:extLst>
            </p:cNvPr>
            <p:cNvSpPr>
              <a:spLocks noChangeArrowheads="1"/>
            </p:cNvSpPr>
            <p:nvPr/>
          </p:nvSpPr>
          <p:spPr bwMode="auto">
            <a:xfrm>
              <a:off x="6318" y="12420"/>
              <a:ext cx="8173" cy="6502"/>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DataNode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AutoShape 51">
              <a:extLst>
                <a:ext uri="{FF2B5EF4-FFF2-40B4-BE49-F238E27FC236}">
                  <a16:creationId xmlns:a16="http://schemas.microsoft.com/office/drawing/2014/main" id="{6AD53251-3EDF-4F77-A730-2C17A1AD56CA}"/>
                </a:ext>
              </a:extLst>
            </p:cNvPr>
            <p:cNvSpPr>
              <a:spLocks noChangeArrowheads="1"/>
            </p:cNvSpPr>
            <p:nvPr/>
          </p:nvSpPr>
          <p:spPr bwMode="auto">
            <a:xfrm>
              <a:off x="18129" y="12420"/>
              <a:ext cx="8173" cy="6502"/>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DataNode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AutoShape 50">
              <a:extLst>
                <a:ext uri="{FF2B5EF4-FFF2-40B4-BE49-F238E27FC236}">
                  <a16:creationId xmlns:a16="http://schemas.microsoft.com/office/drawing/2014/main" id="{06652447-D1FA-4AED-A294-AF5C5783D03B}"/>
                </a:ext>
              </a:extLst>
            </p:cNvPr>
            <p:cNvSpPr>
              <a:spLocks noChangeArrowheads="1"/>
            </p:cNvSpPr>
            <p:nvPr/>
          </p:nvSpPr>
          <p:spPr bwMode="auto">
            <a:xfrm>
              <a:off x="30137" y="12420"/>
              <a:ext cx="8173" cy="6502"/>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DataNode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AutoShape 49">
              <a:extLst>
                <a:ext uri="{FF2B5EF4-FFF2-40B4-BE49-F238E27FC236}">
                  <a16:creationId xmlns:a16="http://schemas.microsoft.com/office/drawing/2014/main" id="{C534F055-098D-41FB-B21A-0AB8A3C6F909}"/>
                </a:ext>
              </a:extLst>
            </p:cNvPr>
            <p:cNvSpPr>
              <a:spLocks noChangeArrowheads="1"/>
            </p:cNvSpPr>
            <p:nvPr/>
          </p:nvSpPr>
          <p:spPr bwMode="auto">
            <a:xfrm>
              <a:off x="42742" y="12420"/>
              <a:ext cx="8173" cy="6502"/>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DataNode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AutoShape 48">
              <a:extLst>
                <a:ext uri="{FF2B5EF4-FFF2-40B4-BE49-F238E27FC236}">
                  <a16:creationId xmlns:a16="http://schemas.microsoft.com/office/drawing/2014/main" id="{A2063197-1ADB-449C-B246-554BE46D81BA}"/>
                </a:ext>
              </a:extLst>
            </p:cNvPr>
            <p:cNvSpPr>
              <a:spLocks noChangeShapeType="1"/>
            </p:cNvSpPr>
            <p:nvPr/>
          </p:nvSpPr>
          <p:spPr bwMode="auto">
            <a:xfrm flipH="1">
              <a:off x="13532" y="6223"/>
              <a:ext cx="13316" cy="7117"/>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AutoShape 47">
              <a:extLst>
                <a:ext uri="{FF2B5EF4-FFF2-40B4-BE49-F238E27FC236}">
                  <a16:creationId xmlns:a16="http://schemas.microsoft.com/office/drawing/2014/main" id="{52B79919-30D9-4C72-A9F0-92492ABFFC6A}"/>
                </a:ext>
              </a:extLst>
            </p:cNvPr>
            <p:cNvSpPr>
              <a:spLocks noChangeShapeType="1"/>
            </p:cNvSpPr>
            <p:nvPr/>
          </p:nvSpPr>
          <p:spPr bwMode="auto">
            <a:xfrm flipH="1">
              <a:off x="22854" y="6223"/>
              <a:ext cx="3994" cy="6197"/>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AutoShape 46">
              <a:extLst>
                <a:ext uri="{FF2B5EF4-FFF2-40B4-BE49-F238E27FC236}">
                  <a16:creationId xmlns:a16="http://schemas.microsoft.com/office/drawing/2014/main" id="{272F25B1-B4F2-44F2-A40E-DFB853D785F6}"/>
                </a:ext>
              </a:extLst>
            </p:cNvPr>
            <p:cNvSpPr>
              <a:spLocks noChangeShapeType="1"/>
            </p:cNvSpPr>
            <p:nvPr/>
          </p:nvSpPr>
          <p:spPr bwMode="auto">
            <a:xfrm>
              <a:off x="27807" y="6223"/>
              <a:ext cx="5969" cy="6197"/>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AutoShape 45">
              <a:extLst>
                <a:ext uri="{FF2B5EF4-FFF2-40B4-BE49-F238E27FC236}">
                  <a16:creationId xmlns:a16="http://schemas.microsoft.com/office/drawing/2014/main" id="{930A9F73-FCC4-43B6-99E2-159A00133BE4}"/>
                </a:ext>
              </a:extLst>
            </p:cNvPr>
            <p:cNvSpPr>
              <a:spLocks noChangeShapeType="1"/>
            </p:cNvSpPr>
            <p:nvPr/>
          </p:nvSpPr>
          <p:spPr bwMode="auto">
            <a:xfrm>
              <a:off x="27807" y="6223"/>
              <a:ext cx="19024" cy="6197"/>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 name="Text Box 18">
              <a:extLst>
                <a:ext uri="{FF2B5EF4-FFF2-40B4-BE49-F238E27FC236}">
                  <a16:creationId xmlns:a16="http://schemas.microsoft.com/office/drawing/2014/main" id="{3B3295E0-E1E5-461E-8081-9022D10961C4}"/>
                </a:ext>
              </a:extLst>
            </p:cNvPr>
            <p:cNvSpPr txBox="1">
              <a:spLocks noChangeArrowheads="1"/>
            </p:cNvSpPr>
            <p:nvPr/>
          </p:nvSpPr>
          <p:spPr bwMode="auto">
            <a:xfrm>
              <a:off x="42215" y="-1105"/>
              <a:ext cx="12217" cy="732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Secondary</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NameNode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AutoShape 43">
              <a:extLst>
                <a:ext uri="{FF2B5EF4-FFF2-40B4-BE49-F238E27FC236}">
                  <a16:creationId xmlns:a16="http://schemas.microsoft.com/office/drawing/2014/main" id="{B87551E3-D8F2-4070-A712-95D7FB03B921}"/>
                </a:ext>
              </a:extLst>
            </p:cNvPr>
            <p:cNvSpPr>
              <a:spLocks noChangeShapeType="1"/>
            </p:cNvSpPr>
            <p:nvPr/>
          </p:nvSpPr>
          <p:spPr bwMode="auto">
            <a:xfrm flipH="1">
              <a:off x="34627" y="2559"/>
              <a:ext cx="7588" cy="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943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437D-D12E-4121-B425-9485FD63AAE6}"/>
              </a:ext>
            </a:extLst>
          </p:cNvPr>
          <p:cNvSpPr>
            <a:spLocks noGrp="1"/>
          </p:cNvSpPr>
          <p:nvPr>
            <p:ph type="title"/>
          </p:nvPr>
        </p:nvSpPr>
        <p:spPr/>
        <p:txBody>
          <a:bodyPr/>
          <a:lstStyle/>
          <a:p>
            <a:pPr algn="ctr"/>
            <a:r>
              <a:rPr lang="en-US" dirty="0"/>
              <a:t>MapReduce Framework</a:t>
            </a:r>
          </a:p>
        </p:txBody>
      </p:sp>
      <p:sp>
        <p:nvSpPr>
          <p:cNvPr id="3" name="Content Placeholder 2">
            <a:extLst>
              <a:ext uri="{FF2B5EF4-FFF2-40B4-BE49-F238E27FC236}">
                <a16:creationId xmlns:a16="http://schemas.microsoft.com/office/drawing/2014/main" id="{E169FB53-AA74-4066-84E4-D863C6918EB9}"/>
              </a:ext>
            </a:extLst>
          </p:cNvPr>
          <p:cNvSpPr>
            <a:spLocks noGrp="1"/>
          </p:cNvSpPr>
          <p:nvPr>
            <p:ph idx="1"/>
          </p:nvPr>
        </p:nvSpPr>
        <p:spPr/>
        <p:txBody>
          <a:bodyPr/>
          <a:lstStyle/>
          <a:p>
            <a:r>
              <a:rPr lang="en-US" sz="2800" b="1" dirty="0">
                <a:highlight>
                  <a:srgbClr val="FFFF00"/>
                </a:highlight>
              </a:rPr>
              <a:t>MapReduce</a:t>
            </a:r>
            <a:r>
              <a:rPr lang="en-US" sz="2800" dirty="0"/>
              <a:t>: is a </a:t>
            </a:r>
            <a:r>
              <a:rPr lang="en-US" sz="2800" b="1" dirty="0">
                <a:solidFill>
                  <a:srgbClr val="FF0000"/>
                </a:solidFill>
              </a:rPr>
              <a:t>programming framework</a:t>
            </a:r>
            <a:r>
              <a:rPr lang="en-US" sz="2800" dirty="0">
                <a:solidFill>
                  <a:srgbClr val="FF0000"/>
                </a:solidFill>
              </a:rPr>
              <a:t> </a:t>
            </a:r>
            <a:r>
              <a:rPr lang="en-US" sz="2800" dirty="0"/>
              <a:t>that allows us to </a:t>
            </a:r>
            <a:r>
              <a:rPr lang="en-US" sz="2800" dirty="0">
                <a:solidFill>
                  <a:srgbClr val="FF0000"/>
                </a:solidFill>
              </a:rPr>
              <a:t>perform </a:t>
            </a:r>
            <a:r>
              <a:rPr lang="en-US" sz="2800" b="1" dirty="0">
                <a:solidFill>
                  <a:srgbClr val="FF0000"/>
                </a:solidFill>
              </a:rPr>
              <a:t>distributed</a:t>
            </a:r>
            <a:r>
              <a:rPr lang="en-US" sz="2800" dirty="0">
                <a:solidFill>
                  <a:srgbClr val="FF0000"/>
                </a:solidFill>
              </a:rPr>
              <a:t> and </a:t>
            </a:r>
            <a:r>
              <a:rPr lang="en-US" sz="2800" b="1" dirty="0">
                <a:solidFill>
                  <a:srgbClr val="FF0000"/>
                </a:solidFill>
              </a:rPr>
              <a:t>parallel</a:t>
            </a:r>
            <a:r>
              <a:rPr lang="en-US" sz="2800" dirty="0">
                <a:solidFill>
                  <a:srgbClr val="FF0000"/>
                </a:solidFill>
              </a:rPr>
              <a:t> processing on large data sets </a:t>
            </a:r>
            <a:r>
              <a:rPr lang="en-US" sz="2800" dirty="0"/>
              <a:t>in a distributed environment.</a:t>
            </a:r>
          </a:p>
          <a:p>
            <a:r>
              <a:rPr lang="en-US" sz="2800" dirty="0">
                <a:highlight>
                  <a:srgbClr val="FFFF00"/>
                </a:highlight>
              </a:rPr>
              <a:t>Map phase</a:t>
            </a:r>
            <a:r>
              <a:rPr lang="en-US" sz="2800" dirty="0"/>
              <a:t>: split input data into chunks of data in key-value pairs [k1, V1], then sort the data by key [k1].</a:t>
            </a:r>
          </a:p>
          <a:p>
            <a:r>
              <a:rPr lang="en-US" sz="2800" dirty="0">
                <a:highlight>
                  <a:srgbClr val="FFFF00"/>
                </a:highlight>
              </a:rPr>
              <a:t>Reduce phase</a:t>
            </a:r>
            <a:r>
              <a:rPr lang="en-US" sz="2800" dirty="0"/>
              <a:t>: merge data into aggregated key-value pairs. [k1, (V1, V2, V3…)]</a:t>
            </a:r>
          </a:p>
        </p:txBody>
      </p:sp>
    </p:spTree>
    <p:extLst>
      <p:ext uri="{BB962C8B-B14F-4D97-AF65-F5344CB8AC3E}">
        <p14:creationId xmlns:p14="http://schemas.microsoft.com/office/powerpoint/2010/main" val="93982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880-7B91-406C-A7FE-EBBFC8B5AE1E}"/>
              </a:ext>
            </a:extLst>
          </p:cNvPr>
          <p:cNvSpPr>
            <a:spLocks noGrp="1"/>
          </p:cNvSpPr>
          <p:nvPr>
            <p:ph type="title"/>
          </p:nvPr>
        </p:nvSpPr>
        <p:spPr/>
        <p:txBody>
          <a:bodyPr/>
          <a:lstStyle/>
          <a:p>
            <a:pPr algn="ctr"/>
            <a:r>
              <a:rPr lang="en-US" dirty="0"/>
              <a:t>MapReduce Framework</a:t>
            </a:r>
          </a:p>
        </p:txBody>
      </p:sp>
      <p:grpSp>
        <p:nvGrpSpPr>
          <p:cNvPr id="4" name="Canvas 12">
            <a:extLst>
              <a:ext uri="{FF2B5EF4-FFF2-40B4-BE49-F238E27FC236}">
                <a16:creationId xmlns:a16="http://schemas.microsoft.com/office/drawing/2014/main" id="{51C56A6C-4214-4A89-AD1B-84B646A00CEA}"/>
              </a:ext>
            </a:extLst>
          </p:cNvPr>
          <p:cNvGrpSpPr>
            <a:grpSpLocks/>
          </p:cNvGrpSpPr>
          <p:nvPr/>
        </p:nvGrpSpPr>
        <p:grpSpPr bwMode="auto">
          <a:xfrm>
            <a:off x="2079057" y="1915427"/>
            <a:ext cx="7162800" cy="3946358"/>
            <a:chOff x="0" y="6172"/>
            <a:chExt cx="59424" cy="24008"/>
          </a:xfrm>
        </p:grpSpPr>
        <p:sp>
          <p:nvSpPr>
            <p:cNvPr id="5" name="AutoShape 17">
              <a:extLst>
                <a:ext uri="{FF2B5EF4-FFF2-40B4-BE49-F238E27FC236}">
                  <a16:creationId xmlns:a16="http://schemas.microsoft.com/office/drawing/2014/main" id="{BFC99956-13A4-4498-8235-F910A11A4CFD}"/>
                </a:ext>
              </a:extLst>
            </p:cNvPr>
            <p:cNvSpPr>
              <a:spLocks noChangeAspect="1" noChangeArrowheads="1"/>
            </p:cNvSpPr>
            <p:nvPr/>
          </p:nvSpPr>
          <p:spPr bwMode="auto">
            <a:xfrm>
              <a:off x="0" y="6172"/>
              <a:ext cx="59424" cy="23977"/>
            </a:xfrm>
            <a:prstGeom prst="rect">
              <a:avLst/>
            </a:prstGeom>
            <a:noFill/>
            <a:ln w="9525">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8">
              <a:extLst>
                <a:ext uri="{FF2B5EF4-FFF2-40B4-BE49-F238E27FC236}">
                  <a16:creationId xmlns:a16="http://schemas.microsoft.com/office/drawing/2014/main" id="{3AF9543B-E81E-4B93-979E-DB7AFA770CE9}"/>
                </a:ext>
              </a:extLst>
            </p:cNvPr>
            <p:cNvSpPr txBox="1">
              <a:spLocks noChangeArrowheads="1"/>
            </p:cNvSpPr>
            <p:nvPr/>
          </p:nvSpPr>
          <p:spPr bwMode="auto">
            <a:xfrm>
              <a:off x="13792" y="9778"/>
              <a:ext cx="10205" cy="1151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Map()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Map()</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Map()</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Box 18">
              <a:extLst>
                <a:ext uri="{FF2B5EF4-FFF2-40B4-BE49-F238E27FC236}">
                  <a16:creationId xmlns:a16="http://schemas.microsoft.com/office/drawing/2014/main" id="{8CCED7D3-BD56-485B-8AE8-184C9875D624}"/>
                </a:ext>
              </a:extLst>
            </p:cNvPr>
            <p:cNvSpPr txBox="1">
              <a:spLocks noChangeArrowheads="1"/>
            </p:cNvSpPr>
            <p:nvPr/>
          </p:nvSpPr>
          <p:spPr bwMode="auto">
            <a:xfrm>
              <a:off x="1511" y="26922"/>
              <a:ext cx="9729" cy="325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HDFS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AutoShape 14">
              <a:extLst>
                <a:ext uri="{FF2B5EF4-FFF2-40B4-BE49-F238E27FC236}">
                  <a16:creationId xmlns:a16="http://schemas.microsoft.com/office/drawing/2014/main" id="{380EDB58-E81E-45B6-B935-D635044FF77B}"/>
                </a:ext>
              </a:extLst>
            </p:cNvPr>
            <p:cNvSpPr>
              <a:spLocks noChangeArrowheads="1"/>
            </p:cNvSpPr>
            <p:nvPr/>
          </p:nvSpPr>
          <p:spPr bwMode="auto">
            <a:xfrm>
              <a:off x="2216" y="12420"/>
              <a:ext cx="5861" cy="8261"/>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Input Data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13">
              <a:extLst>
                <a:ext uri="{FF2B5EF4-FFF2-40B4-BE49-F238E27FC236}">
                  <a16:creationId xmlns:a16="http://schemas.microsoft.com/office/drawing/2014/main" id="{92346081-F644-4CFC-AF20-0B9C3489D1F4}"/>
                </a:ext>
              </a:extLst>
            </p:cNvPr>
            <p:cNvSpPr>
              <a:spLocks noChangeArrowheads="1"/>
            </p:cNvSpPr>
            <p:nvPr/>
          </p:nvSpPr>
          <p:spPr bwMode="auto">
            <a:xfrm>
              <a:off x="51652" y="11448"/>
              <a:ext cx="6216" cy="7645"/>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Output Data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 Box 18">
              <a:extLst>
                <a:ext uri="{FF2B5EF4-FFF2-40B4-BE49-F238E27FC236}">
                  <a16:creationId xmlns:a16="http://schemas.microsoft.com/office/drawing/2014/main" id="{38D0A142-DE94-4808-98A4-C7C153657CA2}"/>
                </a:ext>
              </a:extLst>
            </p:cNvPr>
            <p:cNvSpPr txBox="1">
              <a:spLocks noChangeArrowheads="1"/>
            </p:cNvSpPr>
            <p:nvPr/>
          </p:nvSpPr>
          <p:spPr bwMode="auto">
            <a:xfrm>
              <a:off x="27705" y="9779"/>
              <a:ext cx="10205" cy="1151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Reduce()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Reduce()</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AutoShape 11">
              <a:extLst>
                <a:ext uri="{FF2B5EF4-FFF2-40B4-BE49-F238E27FC236}">
                  <a16:creationId xmlns:a16="http://schemas.microsoft.com/office/drawing/2014/main" id="{33BED980-D4D7-4DF5-BD25-520F1290AE59}"/>
                </a:ext>
              </a:extLst>
            </p:cNvPr>
            <p:cNvSpPr>
              <a:spLocks noChangeShapeType="1"/>
            </p:cNvSpPr>
            <p:nvPr/>
          </p:nvSpPr>
          <p:spPr bwMode="auto">
            <a:xfrm flipV="1">
              <a:off x="8077" y="11448"/>
              <a:ext cx="8439" cy="510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AutoShape 10">
              <a:extLst>
                <a:ext uri="{FF2B5EF4-FFF2-40B4-BE49-F238E27FC236}">
                  <a16:creationId xmlns:a16="http://schemas.microsoft.com/office/drawing/2014/main" id="{96733A8C-7841-43CB-A078-0F9C296B1C9C}"/>
                </a:ext>
              </a:extLst>
            </p:cNvPr>
            <p:cNvSpPr>
              <a:spLocks noChangeShapeType="1"/>
            </p:cNvSpPr>
            <p:nvPr/>
          </p:nvSpPr>
          <p:spPr bwMode="auto">
            <a:xfrm flipV="1">
              <a:off x="8077" y="14522"/>
              <a:ext cx="8439" cy="203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AutoShape 9">
              <a:extLst>
                <a:ext uri="{FF2B5EF4-FFF2-40B4-BE49-F238E27FC236}">
                  <a16:creationId xmlns:a16="http://schemas.microsoft.com/office/drawing/2014/main" id="{01423138-A57E-4593-95B1-EED17164F8F5}"/>
                </a:ext>
              </a:extLst>
            </p:cNvPr>
            <p:cNvSpPr>
              <a:spLocks noChangeShapeType="1"/>
            </p:cNvSpPr>
            <p:nvPr/>
          </p:nvSpPr>
          <p:spPr bwMode="auto">
            <a:xfrm>
              <a:off x="8077" y="16554"/>
              <a:ext cx="8439" cy="152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AutoShape 8">
              <a:extLst>
                <a:ext uri="{FF2B5EF4-FFF2-40B4-BE49-F238E27FC236}">
                  <a16:creationId xmlns:a16="http://schemas.microsoft.com/office/drawing/2014/main" id="{DED4A7D9-B5A6-4E94-9DAF-E7F4164A5E6F}"/>
                </a:ext>
              </a:extLst>
            </p:cNvPr>
            <p:cNvSpPr>
              <a:spLocks noChangeShapeType="1"/>
            </p:cNvSpPr>
            <p:nvPr/>
          </p:nvSpPr>
          <p:spPr bwMode="auto">
            <a:xfrm flipV="1">
              <a:off x="23997" y="11448"/>
              <a:ext cx="5734" cy="409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AutoShape 7">
              <a:extLst>
                <a:ext uri="{FF2B5EF4-FFF2-40B4-BE49-F238E27FC236}">
                  <a16:creationId xmlns:a16="http://schemas.microsoft.com/office/drawing/2014/main" id="{FBAAA7B2-00CB-443B-9E10-4775B29AA2EC}"/>
                </a:ext>
              </a:extLst>
            </p:cNvPr>
            <p:cNvSpPr>
              <a:spLocks noChangeShapeType="1"/>
            </p:cNvSpPr>
            <p:nvPr/>
          </p:nvSpPr>
          <p:spPr bwMode="auto">
            <a:xfrm flipV="1">
              <a:off x="23997" y="14522"/>
              <a:ext cx="5734" cy="101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AutoShape 6">
              <a:extLst>
                <a:ext uri="{FF2B5EF4-FFF2-40B4-BE49-F238E27FC236}">
                  <a16:creationId xmlns:a16="http://schemas.microsoft.com/office/drawing/2014/main" id="{5B0F4CED-0A6F-4D87-952E-4A38C0366240}"/>
                </a:ext>
              </a:extLst>
            </p:cNvPr>
            <p:cNvSpPr>
              <a:spLocks noChangeArrowheads="1"/>
            </p:cNvSpPr>
            <p:nvPr/>
          </p:nvSpPr>
          <p:spPr bwMode="auto">
            <a:xfrm>
              <a:off x="40958" y="13607"/>
              <a:ext cx="8706" cy="7074"/>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Aggregated data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AutoShape 5">
              <a:extLst>
                <a:ext uri="{FF2B5EF4-FFF2-40B4-BE49-F238E27FC236}">
                  <a16:creationId xmlns:a16="http://schemas.microsoft.com/office/drawing/2014/main" id="{3CBB553C-4D81-488A-8470-7479E805500A}"/>
                </a:ext>
              </a:extLst>
            </p:cNvPr>
            <p:cNvSpPr>
              <a:spLocks noChangeShapeType="1"/>
            </p:cNvSpPr>
            <p:nvPr/>
          </p:nvSpPr>
          <p:spPr bwMode="auto">
            <a:xfrm>
              <a:off x="37910" y="15538"/>
              <a:ext cx="3048" cy="160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 name="AutoShape 4">
              <a:extLst>
                <a:ext uri="{FF2B5EF4-FFF2-40B4-BE49-F238E27FC236}">
                  <a16:creationId xmlns:a16="http://schemas.microsoft.com/office/drawing/2014/main" id="{A6B2F011-691D-4ECF-9F26-A6CE37E96A19}"/>
                </a:ext>
              </a:extLst>
            </p:cNvPr>
            <p:cNvSpPr>
              <a:spLocks noChangeShapeType="1"/>
            </p:cNvSpPr>
            <p:nvPr/>
          </p:nvSpPr>
          <p:spPr bwMode="auto">
            <a:xfrm flipV="1">
              <a:off x="49664" y="15271"/>
              <a:ext cx="1988" cy="187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08F2792E-377A-4FC9-B99C-725297B0DC6D}"/>
                </a:ext>
              </a:extLst>
            </p:cNvPr>
            <p:cNvSpPr txBox="1">
              <a:spLocks noChangeArrowheads="1"/>
            </p:cNvSpPr>
            <p:nvPr/>
          </p:nvSpPr>
          <p:spPr bwMode="auto">
            <a:xfrm>
              <a:off x="14269" y="23106"/>
              <a:ext cx="9728" cy="325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Map Tasks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 Box 18">
              <a:extLst>
                <a:ext uri="{FF2B5EF4-FFF2-40B4-BE49-F238E27FC236}">
                  <a16:creationId xmlns:a16="http://schemas.microsoft.com/office/drawing/2014/main" id="{DD1F9037-9413-4DF6-97AC-9135E9C8D588}"/>
                </a:ext>
              </a:extLst>
            </p:cNvPr>
            <p:cNvSpPr txBox="1">
              <a:spLocks noChangeArrowheads="1"/>
            </p:cNvSpPr>
            <p:nvPr/>
          </p:nvSpPr>
          <p:spPr bwMode="auto">
            <a:xfrm>
              <a:off x="28652" y="23106"/>
              <a:ext cx="9728" cy="325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ea typeface="Calibri" pitchFamily="34" charset="0"/>
                  <a:cs typeface="Times New Roman" pitchFamily="18" charset="0"/>
                </a:rPr>
                <a:t>Reduce Tasks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864554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DE86-EE28-4E7C-A298-07085A8408D7}"/>
              </a:ext>
            </a:extLst>
          </p:cNvPr>
          <p:cNvSpPr>
            <a:spLocks noGrp="1"/>
          </p:cNvSpPr>
          <p:nvPr>
            <p:ph type="title"/>
          </p:nvPr>
        </p:nvSpPr>
        <p:spPr/>
        <p:txBody>
          <a:bodyPr/>
          <a:lstStyle/>
          <a:p>
            <a:pPr algn="ctr"/>
            <a:r>
              <a:rPr lang="en-US" dirty="0"/>
              <a:t>Big Data Problems Solved</a:t>
            </a:r>
          </a:p>
        </p:txBody>
      </p:sp>
      <p:sp>
        <p:nvSpPr>
          <p:cNvPr id="3" name="Content Placeholder 2">
            <a:extLst>
              <a:ext uri="{FF2B5EF4-FFF2-40B4-BE49-F238E27FC236}">
                <a16:creationId xmlns:a16="http://schemas.microsoft.com/office/drawing/2014/main" id="{97DFE71D-15C3-48E4-B6CE-D4D409936E26}"/>
              </a:ext>
            </a:extLst>
          </p:cNvPr>
          <p:cNvSpPr>
            <a:spLocks noGrp="1"/>
          </p:cNvSpPr>
          <p:nvPr>
            <p:ph idx="1"/>
          </p:nvPr>
        </p:nvSpPr>
        <p:spPr/>
        <p:txBody>
          <a:bodyPr>
            <a:normAutofit lnSpcReduction="10000"/>
          </a:bodyPr>
          <a:lstStyle/>
          <a:p>
            <a:r>
              <a:rPr lang="en-US" sz="2800" b="1" dirty="0">
                <a:highlight>
                  <a:srgbClr val="FFFF00"/>
                </a:highlight>
              </a:rPr>
              <a:t>Problem 1</a:t>
            </a:r>
            <a:r>
              <a:rPr lang="en-US" sz="2800" dirty="0"/>
              <a:t>: Storing exponentially </a:t>
            </a:r>
            <a:r>
              <a:rPr lang="en-US" sz="2800" dirty="0">
                <a:solidFill>
                  <a:srgbClr val="FF0000"/>
                </a:solidFill>
              </a:rPr>
              <a:t>growing huge datasets</a:t>
            </a:r>
            <a:r>
              <a:rPr lang="en-US" sz="2800" dirty="0"/>
              <a:t>.</a:t>
            </a:r>
          </a:p>
          <a:p>
            <a:r>
              <a:rPr lang="en-US" sz="2800" b="1" dirty="0"/>
              <a:t>Solution</a:t>
            </a:r>
            <a:r>
              <a:rPr lang="en-US" sz="2800" dirty="0"/>
              <a:t>: </a:t>
            </a:r>
            <a:r>
              <a:rPr lang="en-US" sz="2800" b="1" dirty="0">
                <a:highlight>
                  <a:srgbClr val="FFFF00"/>
                </a:highlight>
              </a:rPr>
              <a:t>Hadoop HDFS</a:t>
            </a:r>
          </a:p>
          <a:p>
            <a:pPr lvl="1">
              <a:buFont typeface="Wingdings" pitchFamily="2" charset="2"/>
              <a:buChar char="§"/>
            </a:pPr>
            <a:r>
              <a:rPr lang="en-US" sz="2800" dirty="0"/>
              <a:t>HDFS is a storage unit of </a:t>
            </a:r>
            <a:r>
              <a:rPr lang="en-US" sz="2800" dirty="0" err="1"/>
              <a:t>Hardoop</a:t>
            </a:r>
            <a:endParaRPr lang="en-US" sz="2800" dirty="0"/>
          </a:p>
          <a:p>
            <a:pPr lvl="1">
              <a:buFont typeface="Wingdings" pitchFamily="2" charset="2"/>
              <a:buChar char="§"/>
            </a:pPr>
            <a:r>
              <a:rPr lang="en-US" sz="2800" dirty="0"/>
              <a:t>It is a Distributed File System (e.g. 512 MB file will be divided into 4 slaves with 128MB each.</a:t>
            </a:r>
          </a:p>
          <a:p>
            <a:pPr lvl="1">
              <a:buFont typeface="Wingdings" pitchFamily="2" charset="2"/>
              <a:buChar char="§"/>
            </a:pPr>
            <a:r>
              <a:rPr lang="en-US" sz="2800" dirty="0"/>
              <a:t>Divided files (input data) into smaller chunks and stores it across the cluster</a:t>
            </a:r>
          </a:p>
          <a:p>
            <a:pPr lvl="1">
              <a:buFont typeface="Wingdings" pitchFamily="2" charset="2"/>
              <a:buChar char="§"/>
            </a:pPr>
            <a:r>
              <a:rPr lang="en-US" sz="2800" dirty="0"/>
              <a:t>Scalable  (</a:t>
            </a:r>
            <a:r>
              <a:rPr lang="en-US" sz="2800" dirty="0">
                <a:solidFill>
                  <a:srgbClr val="FF0000"/>
                </a:solidFill>
              </a:rPr>
              <a:t>easy to add </a:t>
            </a:r>
            <a:r>
              <a:rPr lang="en-US" sz="2800" dirty="0" err="1">
                <a:solidFill>
                  <a:srgbClr val="FF0000"/>
                </a:solidFill>
              </a:rPr>
              <a:t>DataNode</a:t>
            </a:r>
            <a:r>
              <a:rPr lang="en-US" sz="2800" dirty="0"/>
              <a:t>)</a:t>
            </a:r>
          </a:p>
          <a:p>
            <a:endParaRPr lang="en-US" dirty="0"/>
          </a:p>
        </p:txBody>
      </p:sp>
    </p:spTree>
    <p:extLst>
      <p:ext uri="{BB962C8B-B14F-4D97-AF65-F5344CB8AC3E}">
        <p14:creationId xmlns:p14="http://schemas.microsoft.com/office/powerpoint/2010/main" val="1514006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A022-A12D-49D8-8C11-2CE610851EC2}"/>
              </a:ext>
            </a:extLst>
          </p:cNvPr>
          <p:cNvSpPr>
            <a:spLocks noGrp="1"/>
          </p:cNvSpPr>
          <p:nvPr>
            <p:ph type="title"/>
          </p:nvPr>
        </p:nvSpPr>
        <p:spPr/>
        <p:txBody>
          <a:bodyPr/>
          <a:lstStyle/>
          <a:p>
            <a:pPr algn="ctr"/>
            <a:r>
              <a:rPr lang="en-US" dirty="0"/>
              <a:t>Big Data Problems Solved</a:t>
            </a:r>
          </a:p>
        </p:txBody>
      </p:sp>
      <p:sp>
        <p:nvSpPr>
          <p:cNvPr id="3" name="Content Placeholder 2">
            <a:extLst>
              <a:ext uri="{FF2B5EF4-FFF2-40B4-BE49-F238E27FC236}">
                <a16:creationId xmlns:a16="http://schemas.microsoft.com/office/drawing/2014/main" id="{82A4BBF5-CF0A-40FF-9F19-93E940EC0968}"/>
              </a:ext>
            </a:extLst>
          </p:cNvPr>
          <p:cNvSpPr>
            <a:spLocks noGrp="1"/>
          </p:cNvSpPr>
          <p:nvPr>
            <p:ph idx="1"/>
          </p:nvPr>
        </p:nvSpPr>
        <p:spPr/>
        <p:txBody>
          <a:bodyPr/>
          <a:lstStyle/>
          <a:p>
            <a:r>
              <a:rPr lang="en-US" sz="3200" b="1" dirty="0">
                <a:highlight>
                  <a:srgbClr val="FFFF00"/>
                </a:highlight>
              </a:rPr>
              <a:t>Problem 2</a:t>
            </a:r>
            <a:r>
              <a:rPr lang="en-US" sz="3200" dirty="0"/>
              <a:t>: storing </a:t>
            </a:r>
            <a:r>
              <a:rPr lang="en-US" sz="3200" dirty="0">
                <a:solidFill>
                  <a:srgbClr val="FF0000"/>
                </a:solidFill>
              </a:rPr>
              <a:t>unstructured data</a:t>
            </a:r>
          </a:p>
          <a:p>
            <a:r>
              <a:rPr lang="en-US" sz="3200" b="1" dirty="0"/>
              <a:t>Solution</a:t>
            </a:r>
            <a:r>
              <a:rPr lang="en-US" sz="3200" dirty="0"/>
              <a:t>: </a:t>
            </a:r>
            <a:r>
              <a:rPr lang="en-US" sz="3200" b="1" dirty="0">
                <a:highlight>
                  <a:srgbClr val="FFFF00"/>
                </a:highlight>
              </a:rPr>
              <a:t>Hadoop HDFS</a:t>
            </a:r>
          </a:p>
          <a:p>
            <a:pPr lvl="1">
              <a:buFont typeface="Wingdings" pitchFamily="2" charset="2"/>
              <a:buChar char="§"/>
            </a:pPr>
            <a:r>
              <a:rPr lang="en-US" sz="3200" dirty="0"/>
              <a:t>Allows to </a:t>
            </a:r>
            <a:r>
              <a:rPr lang="en-US" sz="3200" dirty="0">
                <a:solidFill>
                  <a:srgbClr val="FF0000"/>
                </a:solidFill>
              </a:rPr>
              <a:t>store any kind of data</a:t>
            </a:r>
            <a:r>
              <a:rPr lang="en-US" sz="3200" dirty="0"/>
              <a:t>, can be structured, semi-structured or unstructured.</a:t>
            </a:r>
          </a:p>
          <a:p>
            <a:pPr lvl="1">
              <a:buFont typeface="Wingdings" pitchFamily="2" charset="2"/>
              <a:buChar char="§"/>
            </a:pPr>
            <a:r>
              <a:rPr lang="en-US" sz="3200" dirty="0"/>
              <a:t>Follows WORM (Write Once Read Many)</a:t>
            </a:r>
          </a:p>
          <a:p>
            <a:pPr lvl="1">
              <a:buFont typeface="Wingdings" pitchFamily="2" charset="2"/>
              <a:buChar char="§"/>
            </a:pPr>
            <a:r>
              <a:rPr lang="en-US" sz="3200" dirty="0"/>
              <a:t>No schema validation is done while dumping data</a:t>
            </a:r>
          </a:p>
          <a:p>
            <a:endParaRPr lang="en-US" dirty="0"/>
          </a:p>
        </p:txBody>
      </p:sp>
    </p:spTree>
    <p:extLst>
      <p:ext uri="{BB962C8B-B14F-4D97-AF65-F5344CB8AC3E}">
        <p14:creationId xmlns:p14="http://schemas.microsoft.com/office/powerpoint/2010/main" val="591932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4BF2-DDB7-4B27-AD4F-DB15A7067CF6}"/>
              </a:ext>
            </a:extLst>
          </p:cNvPr>
          <p:cNvSpPr>
            <a:spLocks noGrp="1"/>
          </p:cNvSpPr>
          <p:nvPr>
            <p:ph type="title"/>
          </p:nvPr>
        </p:nvSpPr>
        <p:spPr/>
        <p:txBody>
          <a:bodyPr/>
          <a:lstStyle/>
          <a:p>
            <a:pPr algn="ctr"/>
            <a:r>
              <a:rPr lang="en-US" dirty="0"/>
              <a:t>Big Data Problems Solved</a:t>
            </a:r>
          </a:p>
        </p:txBody>
      </p:sp>
      <p:sp>
        <p:nvSpPr>
          <p:cNvPr id="3" name="Content Placeholder 2">
            <a:extLst>
              <a:ext uri="{FF2B5EF4-FFF2-40B4-BE49-F238E27FC236}">
                <a16:creationId xmlns:a16="http://schemas.microsoft.com/office/drawing/2014/main" id="{59E639B3-C6E7-4406-BE8A-E6C3B5EEA8D5}"/>
              </a:ext>
            </a:extLst>
          </p:cNvPr>
          <p:cNvSpPr>
            <a:spLocks noGrp="1"/>
          </p:cNvSpPr>
          <p:nvPr>
            <p:ph idx="1"/>
          </p:nvPr>
        </p:nvSpPr>
        <p:spPr/>
        <p:txBody>
          <a:bodyPr/>
          <a:lstStyle/>
          <a:p>
            <a:r>
              <a:rPr lang="en-US" sz="2800" b="1" dirty="0">
                <a:highlight>
                  <a:srgbClr val="FFFF00"/>
                </a:highlight>
              </a:rPr>
              <a:t>Problem 3</a:t>
            </a:r>
            <a:r>
              <a:rPr lang="en-US" sz="2800" dirty="0">
                <a:highlight>
                  <a:srgbClr val="FFFF00"/>
                </a:highlight>
              </a:rPr>
              <a:t>:</a:t>
            </a:r>
            <a:r>
              <a:rPr lang="en-US" sz="2800" dirty="0"/>
              <a:t> Processing data </a:t>
            </a:r>
            <a:r>
              <a:rPr lang="en-US" sz="2800" dirty="0">
                <a:solidFill>
                  <a:srgbClr val="FF0000"/>
                </a:solidFill>
              </a:rPr>
              <a:t>faster</a:t>
            </a:r>
          </a:p>
          <a:p>
            <a:r>
              <a:rPr lang="en-US" sz="2800" b="1" dirty="0"/>
              <a:t>Solution</a:t>
            </a:r>
            <a:r>
              <a:rPr lang="en-US" sz="2800" dirty="0"/>
              <a:t>: </a:t>
            </a:r>
            <a:r>
              <a:rPr lang="en-US" sz="2800" b="1" dirty="0">
                <a:highlight>
                  <a:srgbClr val="FFFF00"/>
                </a:highlight>
              </a:rPr>
              <a:t>Hadoop MapReduce</a:t>
            </a:r>
          </a:p>
          <a:p>
            <a:pPr lvl="1">
              <a:buFont typeface="Wingdings" pitchFamily="2" charset="2"/>
              <a:buChar char="§"/>
            </a:pPr>
            <a:r>
              <a:rPr lang="en-US" sz="2800" dirty="0"/>
              <a:t>Provides </a:t>
            </a:r>
            <a:r>
              <a:rPr lang="en-US" sz="2800" dirty="0">
                <a:solidFill>
                  <a:srgbClr val="FF0000"/>
                </a:solidFill>
              </a:rPr>
              <a:t>parallel processing of data </a:t>
            </a:r>
            <a:r>
              <a:rPr lang="en-US" sz="2800" dirty="0"/>
              <a:t>present in HDFS</a:t>
            </a:r>
          </a:p>
          <a:p>
            <a:pPr lvl="1">
              <a:buFont typeface="Wingdings" pitchFamily="2" charset="2"/>
              <a:buChar char="§"/>
            </a:pPr>
            <a:r>
              <a:rPr lang="en-US" sz="2800" dirty="0"/>
              <a:t>Allows to </a:t>
            </a:r>
            <a:r>
              <a:rPr lang="en-US" sz="2800" dirty="0">
                <a:solidFill>
                  <a:srgbClr val="FF0000"/>
                </a:solidFill>
              </a:rPr>
              <a:t>process data locally</a:t>
            </a:r>
            <a:r>
              <a:rPr lang="en-US" sz="2800" dirty="0"/>
              <a:t>. i.e. each node works with part of data which is stored on it.</a:t>
            </a:r>
          </a:p>
          <a:p>
            <a:endParaRPr lang="en-US" dirty="0"/>
          </a:p>
        </p:txBody>
      </p:sp>
    </p:spTree>
    <p:extLst>
      <p:ext uri="{BB962C8B-B14F-4D97-AF65-F5344CB8AC3E}">
        <p14:creationId xmlns:p14="http://schemas.microsoft.com/office/powerpoint/2010/main" val="119897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4E944971-951A-47C9-B14A-DBC7224363E4}"/>
              </a:ext>
            </a:extLst>
          </p:cNvPr>
          <p:cNvPicPr>
            <a:picLocks noGrp="1" noChangeAspect="1" noChangeArrowheads="1"/>
          </p:cNvPicPr>
          <p:nvPr>
            <p:ph idx="1"/>
          </p:nvPr>
        </p:nvPicPr>
        <p:blipFill>
          <a:blip r:embed="rId2" cstate="print"/>
          <a:stretch>
            <a:fillRect/>
          </a:stretch>
        </p:blipFill>
        <p:spPr bwMode="auto">
          <a:xfrm>
            <a:off x="1253948" y="645106"/>
            <a:ext cx="5687873" cy="5559896"/>
          </a:xfrm>
          <a:prstGeom prst="rect">
            <a:avLst/>
          </a:prstGeom>
          <a:noFill/>
        </p:spPr>
      </p:pic>
      <p:sp>
        <p:nvSpPr>
          <p:cNvPr id="28" name="Rectangle 2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866D8-B13C-400A-B024-0A66A9D08A92}"/>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700" cap="all" spc="-100"/>
              <a:t>What is Hadoop Ecosystem?</a:t>
            </a:r>
          </a:p>
        </p:txBody>
      </p:sp>
      <p:sp>
        <p:nvSpPr>
          <p:cNvPr id="30" name="Rectangle 2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77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HADOOP-ECOSYSTEM-Edureka.png">
            <a:extLst>
              <a:ext uri="{FF2B5EF4-FFF2-40B4-BE49-F238E27FC236}">
                <a16:creationId xmlns:a16="http://schemas.microsoft.com/office/drawing/2014/main" id="{F6AF25AC-04D3-4C52-82C2-AA0D3DFFA5C7}"/>
              </a:ext>
            </a:extLst>
          </p:cNvPr>
          <p:cNvPicPr>
            <a:picLocks noGrp="1" noChangeAspect="1"/>
          </p:cNvPicPr>
          <p:nvPr>
            <p:ph idx="1"/>
          </p:nvPr>
        </p:nvPicPr>
        <p:blipFill>
          <a:blip r:embed="rId2" cstate="print"/>
          <a:stretch>
            <a:fillRect/>
          </a:stretch>
        </p:blipFill>
        <p:spPr>
          <a:xfrm>
            <a:off x="643192" y="721757"/>
            <a:ext cx="6909386" cy="5406594"/>
          </a:xfrm>
          <a:prstGeom prst="rect">
            <a:avLst/>
          </a:prstGeom>
        </p:spPr>
      </p:pic>
      <p:sp>
        <p:nvSpPr>
          <p:cNvPr id="28" name="Rectangle 2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BD3A1-B8E9-4BED-9176-26D42DD22F16}"/>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100" cap="all" spc="-100"/>
              <a:t>Hadoop Ecosystem</a:t>
            </a:r>
          </a:p>
        </p:txBody>
      </p:sp>
      <p:sp>
        <p:nvSpPr>
          <p:cNvPr id="30" name="Rectangle 2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399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02E-688B-4658-8728-CA2A207837F2}"/>
              </a:ext>
            </a:extLst>
          </p:cNvPr>
          <p:cNvSpPr>
            <a:spLocks noGrp="1"/>
          </p:cNvSpPr>
          <p:nvPr>
            <p:ph type="title"/>
          </p:nvPr>
        </p:nvSpPr>
        <p:spPr/>
        <p:txBody>
          <a:bodyPr/>
          <a:lstStyle/>
          <a:p>
            <a:pPr algn="ctr"/>
            <a:r>
              <a:rPr lang="en-US" dirty="0"/>
              <a:t>Big Data Opportunity</a:t>
            </a:r>
          </a:p>
        </p:txBody>
      </p:sp>
      <p:sp>
        <p:nvSpPr>
          <p:cNvPr id="3" name="Content Placeholder 2">
            <a:extLst>
              <a:ext uri="{FF2B5EF4-FFF2-40B4-BE49-F238E27FC236}">
                <a16:creationId xmlns:a16="http://schemas.microsoft.com/office/drawing/2014/main" id="{5C882AA2-7057-414E-A38F-5EC18F25AC59}"/>
              </a:ext>
            </a:extLst>
          </p:cNvPr>
          <p:cNvSpPr>
            <a:spLocks noGrp="1"/>
          </p:cNvSpPr>
          <p:nvPr>
            <p:ph idx="1"/>
          </p:nvPr>
        </p:nvSpPr>
        <p:spPr/>
        <p:txBody>
          <a:bodyPr>
            <a:normAutofit lnSpcReduction="10000"/>
          </a:bodyPr>
          <a:lstStyle/>
          <a:p>
            <a:r>
              <a:rPr lang="en-US" sz="3200" b="1" dirty="0"/>
              <a:t>Walmart story</a:t>
            </a:r>
            <a:r>
              <a:rPr lang="en-US" sz="3200" dirty="0"/>
              <a:t>: Making a lot of money by selling “Strawberry pop tarts” during hurricane as a result of Big Data analysis.</a:t>
            </a:r>
          </a:p>
          <a:p>
            <a:r>
              <a:rPr lang="en-US" sz="3200" b="1" dirty="0"/>
              <a:t>IBM smart meters</a:t>
            </a:r>
            <a:r>
              <a:rPr lang="en-US" sz="3200" dirty="0"/>
              <a:t>: By collecting and analyzing data from smart meters, IBM discovered that during off-peak hours, users require less energy. Therefore, advises consumers to use heavy machines during off-peak hours to reduce cost and energy. </a:t>
            </a:r>
          </a:p>
          <a:p>
            <a:endParaRPr lang="en-US" dirty="0"/>
          </a:p>
        </p:txBody>
      </p:sp>
    </p:spTree>
    <p:extLst>
      <p:ext uri="{BB962C8B-B14F-4D97-AF65-F5344CB8AC3E}">
        <p14:creationId xmlns:p14="http://schemas.microsoft.com/office/powerpoint/2010/main" val="1751923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image spark">
            <a:extLst>
              <a:ext uri="{FF2B5EF4-FFF2-40B4-BE49-F238E27FC236}">
                <a16:creationId xmlns:a16="http://schemas.microsoft.com/office/drawing/2014/main" id="{C639D1A3-3A05-4507-A67E-D0B74FB157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192" y="1628613"/>
            <a:ext cx="6909386" cy="359288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8760B-C405-4729-8504-7CD00D601E3E}"/>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cap="all" spc="-100"/>
              <a:t>Apache Spark</a:t>
            </a:r>
          </a:p>
        </p:txBody>
      </p:sp>
      <p:sp>
        <p:nvSpPr>
          <p:cNvPr id="92" name="Rectangle 91">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0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mage big data">
            <a:extLst>
              <a:ext uri="{FF2B5EF4-FFF2-40B4-BE49-F238E27FC236}">
                <a16:creationId xmlns:a16="http://schemas.microsoft.com/office/drawing/2014/main" id="{0B4C36BB-6469-4954-B471-C6CFBD8963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060" r="12322" b="-1"/>
          <a:stretch/>
        </p:blipFill>
        <p:spPr bwMode="auto">
          <a:xfrm>
            <a:off x="4646383" y="10"/>
            <a:ext cx="7545616" cy="6857990"/>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DD4D97BE-0F57-48D2-A71E-4FCCDDEA48DF}"/>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cap="all" spc="-100">
                <a:solidFill>
                  <a:schemeClr val="tx1"/>
                </a:solidFill>
              </a:rPr>
              <a:t>Big Data</a:t>
            </a:r>
          </a:p>
        </p:txBody>
      </p:sp>
    </p:spTree>
    <p:extLst>
      <p:ext uri="{BB962C8B-B14F-4D97-AF65-F5344CB8AC3E}">
        <p14:creationId xmlns:p14="http://schemas.microsoft.com/office/powerpoint/2010/main" val="256769454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8337-9EBA-4938-8212-1963B7D7338B}"/>
              </a:ext>
            </a:extLst>
          </p:cNvPr>
          <p:cNvSpPr>
            <a:spLocks noGrp="1"/>
          </p:cNvSpPr>
          <p:nvPr>
            <p:ph type="title"/>
          </p:nvPr>
        </p:nvSpPr>
        <p:spPr/>
        <p:txBody>
          <a:bodyPr/>
          <a:lstStyle/>
          <a:p>
            <a:pPr algn="ctr"/>
            <a:r>
              <a:rPr lang="en-US" dirty="0"/>
              <a:t>What is Apache Spark?</a:t>
            </a:r>
          </a:p>
        </p:txBody>
      </p:sp>
      <p:sp>
        <p:nvSpPr>
          <p:cNvPr id="3" name="Content Placeholder 2">
            <a:extLst>
              <a:ext uri="{FF2B5EF4-FFF2-40B4-BE49-F238E27FC236}">
                <a16:creationId xmlns:a16="http://schemas.microsoft.com/office/drawing/2014/main" id="{911E77BC-A286-4638-A6F6-8AACB1CA4FFD}"/>
              </a:ext>
            </a:extLst>
          </p:cNvPr>
          <p:cNvSpPr>
            <a:spLocks noGrp="1"/>
          </p:cNvSpPr>
          <p:nvPr>
            <p:ph idx="1"/>
          </p:nvPr>
        </p:nvSpPr>
        <p:spPr/>
        <p:txBody>
          <a:bodyPr>
            <a:normAutofit fontScale="92500" lnSpcReduction="20000"/>
          </a:bodyPr>
          <a:lstStyle/>
          <a:p>
            <a:r>
              <a:rPr lang="en-US" sz="2400" dirty="0">
                <a:highlight>
                  <a:srgbClr val="FFFF00"/>
                </a:highlight>
              </a:rPr>
              <a:t>Apache Spark </a:t>
            </a:r>
            <a:r>
              <a:rPr lang="en-US" sz="2400" dirty="0"/>
              <a:t>is a </a:t>
            </a:r>
            <a:r>
              <a:rPr lang="en-US" sz="2400" dirty="0">
                <a:solidFill>
                  <a:srgbClr val="FF0000"/>
                </a:solidFill>
              </a:rPr>
              <a:t>unified analytics engine (aka data processing framework) </a:t>
            </a:r>
            <a:r>
              <a:rPr lang="en-US" sz="2400" dirty="0"/>
              <a:t>for large-scale data processing (Big Data), with built-in modules for streaming, SQL, machine learning and graph processing.</a:t>
            </a:r>
          </a:p>
          <a:p>
            <a:r>
              <a:rPr lang="en-US" sz="2400" dirty="0"/>
              <a:t>Apache Spark is a </a:t>
            </a:r>
            <a:r>
              <a:rPr lang="en-US" sz="2400" dirty="0">
                <a:solidFill>
                  <a:srgbClr val="FF0000"/>
                </a:solidFill>
              </a:rPr>
              <a:t>lightning-fast cluster computing technology</a:t>
            </a:r>
            <a:r>
              <a:rPr lang="en-US" sz="2400" dirty="0"/>
              <a:t>, designed for fast computation. It is </a:t>
            </a:r>
            <a:r>
              <a:rPr lang="en-US" sz="2400" dirty="0">
                <a:solidFill>
                  <a:srgbClr val="FF0000"/>
                </a:solidFill>
              </a:rPr>
              <a:t>based on Hadoop MapReduce </a:t>
            </a:r>
            <a:r>
              <a:rPr lang="en-US" sz="2400" dirty="0"/>
              <a:t>and it extends the MapReduce model to efficiently use it for more types of computations, which includes interactive queries and stream processing. The main feature of Spark is its </a:t>
            </a:r>
            <a:r>
              <a:rPr lang="en-US" sz="2400" b="1" dirty="0">
                <a:highlight>
                  <a:srgbClr val="FFFF00"/>
                </a:highlight>
              </a:rPr>
              <a:t>in-memory cluster computing</a:t>
            </a:r>
            <a:r>
              <a:rPr lang="en-US" sz="2400" dirty="0">
                <a:highlight>
                  <a:srgbClr val="FFFF00"/>
                </a:highlight>
              </a:rPr>
              <a:t> (caching) </a:t>
            </a:r>
            <a:r>
              <a:rPr lang="en-US" sz="2400" dirty="0"/>
              <a:t>that increases the processing speed of an application.</a:t>
            </a:r>
          </a:p>
          <a:p>
            <a:r>
              <a:rPr lang="en-US" sz="2400" dirty="0"/>
              <a:t>Spark is designed to </a:t>
            </a:r>
            <a:r>
              <a:rPr lang="en-US" sz="2400" dirty="0">
                <a:solidFill>
                  <a:srgbClr val="FF0000"/>
                </a:solidFill>
              </a:rPr>
              <a:t>cover a wide range of workloads </a:t>
            </a:r>
            <a:r>
              <a:rPr lang="en-US" sz="2400" dirty="0"/>
              <a:t>such as </a:t>
            </a:r>
            <a:r>
              <a:rPr lang="en-US" sz="2400" dirty="0">
                <a:solidFill>
                  <a:srgbClr val="FF0000"/>
                </a:solidFill>
              </a:rPr>
              <a:t>batch </a:t>
            </a:r>
            <a:r>
              <a:rPr lang="en-US" sz="2400" dirty="0"/>
              <a:t>applications, </a:t>
            </a:r>
            <a:r>
              <a:rPr lang="en-US" sz="2400" dirty="0">
                <a:solidFill>
                  <a:srgbClr val="FF0000"/>
                </a:solidFill>
              </a:rPr>
              <a:t>iterative </a:t>
            </a:r>
            <a:r>
              <a:rPr lang="en-US" sz="2400" dirty="0"/>
              <a:t>algorithms, interactive queries and </a:t>
            </a:r>
            <a:r>
              <a:rPr lang="en-US" sz="2400" dirty="0">
                <a:solidFill>
                  <a:srgbClr val="FF0000"/>
                </a:solidFill>
              </a:rPr>
              <a:t>streaming</a:t>
            </a:r>
            <a:r>
              <a:rPr lang="en-US" sz="2400" dirty="0"/>
              <a:t>. Apart from supporting all these workload in a respective system, it reduces the management burden of maintaining separate tools.</a:t>
            </a:r>
          </a:p>
          <a:p>
            <a:endParaRPr lang="en-US" sz="2400" dirty="0"/>
          </a:p>
          <a:p>
            <a:endParaRPr lang="en-US" dirty="0"/>
          </a:p>
        </p:txBody>
      </p:sp>
    </p:spTree>
    <p:extLst>
      <p:ext uri="{BB962C8B-B14F-4D97-AF65-F5344CB8AC3E}">
        <p14:creationId xmlns:p14="http://schemas.microsoft.com/office/powerpoint/2010/main" val="318377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7EAC-F481-4454-9B38-9C6FD2A07FF2}"/>
              </a:ext>
            </a:extLst>
          </p:cNvPr>
          <p:cNvSpPr>
            <a:spLocks noGrp="1"/>
          </p:cNvSpPr>
          <p:nvPr>
            <p:ph type="title"/>
          </p:nvPr>
        </p:nvSpPr>
        <p:spPr/>
        <p:txBody>
          <a:bodyPr/>
          <a:lstStyle/>
          <a:p>
            <a:pPr algn="ctr"/>
            <a:r>
              <a:rPr lang="en-US" dirty="0"/>
              <a:t>History of Apache Spark</a:t>
            </a:r>
          </a:p>
        </p:txBody>
      </p:sp>
      <p:sp>
        <p:nvSpPr>
          <p:cNvPr id="3" name="Content Placeholder 2">
            <a:extLst>
              <a:ext uri="{FF2B5EF4-FFF2-40B4-BE49-F238E27FC236}">
                <a16:creationId xmlns:a16="http://schemas.microsoft.com/office/drawing/2014/main" id="{73949FF1-DE82-4C39-9184-5F1E4EE371CD}"/>
              </a:ext>
            </a:extLst>
          </p:cNvPr>
          <p:cNvSpPr>
            <a:spLocks noGrp="1"/>
          </p:cNvSpPr>
          <p:nvPr>
            <p:ph idx="1"/>
          </p:nvPr>
        </p:nvSpPr>
        <p:spPr/>
        <p:txBody>
          <a:bodyPr/>
          <a:lstStyle/>
          <a:p>
            <a:r>
              <a:rPr lang="en-US" sz="3200" dirty="0"/>
              <a:t>Spark is one of Hadoop’s sub project </a:t>
            </a:r>
            <a:r>
              <a:rPr lang="en-US" sz="3200" dirty="0">
                <a:solidFill>
                  <a:srgbClr val="FF0000"/>
                </a:solidFill>
              </a:rPr>
              <a:t>developed in 2009 in UC Berkeley’s </a:t>
            </a:r>
            <a:r>
              <a:rPr lang="en-US" sz="3200" dirty="0" err="1">
                <a:solidFill>
                  <a:srgbClr val="FF0000"/>
                </a:solidFill>
              </a:rPr>
              <a:t>AMPLab</a:t>
            </a:r>
            <a:r>
              <a:rPr lang="en-US" sz="3200" dirty="0">
                <a:solidFill>
                  <a:srgbClr val="FF0000"/>
                </a:solidFill>
              </a:rPr>
              <a:t> </a:t>
            </a:r>
            <a:r>
              <a:rPr lang="en-US" sz="3200" dirty="0"/>
              <a:t>by </a:t>
            </a:r>
            <a:r>
              <a:rPr lang="en-US" sz="3200" dirty="0" err="1"/>
              <a:t>Matei</a:t>
            </a:r>
            <a:r>
              <a:rPr lang="en-US" sz="3200" dirty="0"/>
              <a:t> </a:t>
            </a:r>
            <a:r>
              <a:rPr lang="en-US" sz="3200" dirty="0" err="1"/>
              <a:t>Zaharia</a:t>
            </a:r>
            <a:r>
              <a:rPr lang="en-US" sz="3200" dirty="0"/>
              <a:t>. </a:t>
            </a:r>
          </a:p>
          <a:p>
            <a:r>
              <a:rPr lang="en-US" sz="3200" dirty="0"/>
              <a:t>It was </a:t>
            </a:r>
            <a:r>
              <a:rPr lang="en-US" sz="3200" dirty="0">
                <a:solidFill>
                  <a:srgbClr val="FF0000"/>
                </a:solidFill>
              </a:rPr>
              <a:t>Open Sourced </a:t>
            </a:r>
            <a:r>
              <a:rPr lang="en-US" sz="3200" dirty="0"/>
              <a:t>in 2010 under a BSD license. </a:t>
            </a:r>
          </a:p>
          <a:p>
            <a:r>
              <a:rPr lang="en-US" sz="3200" dirty="0"/>
              <a:t>It was </a:t>
            </a:r>
            <a:r>
              <a:rPr lang="en-US" sz="3200" dirty="0">
                <a:solidFill>
                  <a:srgbClr val="FF0000"/>
                </a:solidFill>
              </a:rPr>
              <a:t>donated to Apache software foundation </a:t>
            </a:r>
            <a:r>
              <a:rPr lang="en-US" sz="3200" dirty="0"/>
              <a:t>in 2013, and now Apache Spark has become a top level Apache project from Feb-2014</a:t>
            </a:r>
            <a:r>
              <a:rPr lang="en-US" dirty="0"/>
              <a:t>.</a:t>
            </a:r>
          </a:p>
        </p:txBody>
      </p:sp>
    </p:spTree>
    <p:extLst>
      <p:ext uri="{BB962C8B-B14F-4D97-AF65-F5344CB8AC3E}">
        <p14:creationId xmlns:p14="http://schemas.microsoft.com/office/powerpoint/2010/main" val="314810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1026" name="Picture 2">
            <a:extLst>
              <a:ext uri="{FF2B5EF4-FFF2-40B4-BE49-F238E27FC236}">
                <a16:creationId xmlns:a16="http://schemas.microsoft.com/office/drawing/2014/main" id="{E22BBF5B-6446-4087-8690-0410D242A3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701" y="1742303"/>
            <a:ext cx="7237877" cy="340180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63DB7-197C-4726-A4B4-940F370895EC}"/>
              </a:ext>
            </a:extLst>
          </p:cNvPr>
          <p:cNvSpPr>
            <a:spLocks noGrp="1"/>
          </p:cNvSpPr>
          <p:nvPr>
            <p:ph type="title"/>
          </p:nvPr>
        </p:nvSpPr>
        <p:spPr>
          <a:xfrm>
            <a:off x="9239249" y="562421"/>
            <a:ext cx="2451099" cy="1499738"/>
          </a:xfrm>
        </p:spPr>
        <p:txBody>
          <a:bodyPr anchor="b">
            <a:normAutofit/>
          </a:bodyPr>
          <a:lstStyle/>
          <a:p>
            <a:pPr algn="ctr"/>
            <a:r>
              <a:rPr lang="en-US" sz="2800" dirty="0"/>
              <a:t>Components of Spark</a:t>
            </a:r>
          </a:p>
        </p:txBody>
      </p:sp>
      <p:sp>
        <p:nvSpPr>
          <p:cNvPr id="1030" name="Content Placeholder 1029">
            <a:extLst>
              <a:ext uri="{FF2B5EF4-FFF2-40B4-BE49-F238E27FC236}">
                <a16:creationId xmlns:a16="http://schemas.microsoft.com/office/drawing/2014/main" id="{3A211BC1-65E3-4F4E-A0C8-999AD6E93664}"/>
              </a:ext>
            </a:extLst>
          </p:cNvPr>
          <p:cNvSpPr>
            <a:spLocks noGrp="1"/>
          </p:cNvSpPr>
          <p:nvPr>
            <p:ph idx="1"/>
          </p:nvPr>
        </p:nvSpPr>
        <p:spPr>
          <a:xfrm>
            <a:off x="9321801" y="2149813"/>
            <a:ext cx="2312479" cy="3854197"/>
          </a:xfrm>
        </p:spPr>
        <p:txBody>
          <a:bodyPr>
            <a:normAutofit fontScale="92500" lnSpcReduction="10000"/>
          </a:bodyPr>
          <a:lstStyle/>
          <a:p>
            <a:r>
              <a:rPr lang="en-US" sz="2000" dirty="0">
                <a:solidFill>
                  <a:schemeClr val="tx1">
                    <a:lumMod val="85000"/>
                    <a:lumOff val="15000"/>
                  </a:schemeClr>
                </a:solidFill>
              </a:rPr>
              <a:t>Spark SQL for working with structured data</a:t>
            </a:r>
          </a:p>
          <a:p>
            <a:r>
              <a:rPr lang="en-US" sz="2000" dirty="0">
                <a:solidFill>
                  <a:schemeClr val="tx1">
                    <a:lumMod val="85000"/>
                    <a:lumOff val="15000"/>
                  </a:schemeClr>
                </a:solidFill>
              </a:rPr>
              <a:t>Spark Streaming for real time analytic of streaming data</a:t>
            </a:r>
          </a:p>
          <a:p>
            <a:r>
              <a:rPr lang="en-US" sz="2000" dirty="0" err="1">
                <a:solidFill>
                  <a:schemeClr val="tx1">
                    <a:lumMod val="85000"/>
                    <a:lumOff val="15000"/>
                  </a:schemeClr>
                </a:solidFill>
              </a:rPr>
              <a:t>MLlib</a:t>
            </a:r>
            <a:r>
              <a:rPr lang="en-US" sz="2000" dirty="0">
                <a:solidFill>
                  <a:schemeClr val="tx1">
                    <a:lumMod val="85000"/>
                    <a:lumOff val="15000"/>
                  </a:schemeClr>
                </a:solidFill>
              </a:rPr>
              <a:t> for machine learning (predictive analysis)</a:t>
            </a:r>
          </a:p>
          <a:p>
            <a:r>
              <a:rPr lang="en-US" sz="2000" dirty="0" err="1">
                <a:solidFill>
                  <a:schemeClr val="tx1">
                    <a:lumMod val="85000"/>
                    <a:lumOff val="15000"/>
                  </a:schemeClr>
                </a:solidFill>
              </a:rPr>
              <a:t>GraphX</a:t>
            </a:r>
            <a:r>
              <a:rPr lang="en-US" sz="2000" dirty="0">
                <a:solidFill>
                  <a:schemeClr val="tx1">
                    <a:lumMod val="85000"/>
                    <a:lumOff val="15000"/>
                  </a:schemeClr>
                </a:solidFill>
              </a:rPr>
              <a:t> for graph processing</a:t>
            </a:r>
          </a:p>
          <a:p>
            <a:pPr marL="0" indent="0">
              <a:buNone/>
            </a:pPr>
            <a:r>
              <a:rPr lang="en-US" sz="1400" dirty="0">
                <a:solidFill>
                  <a:schemeClr val="tx1">
                    <a:lumMod val="85000"/>
                    <a:lumOff val="15000"/>
                  </a:schemeClr>
                </a:solidFill>
              </a:rPr>
              <a:t> </a:t>
            </a:r>
          </a:p>
        </p:txBody>
      </p:sp>
    </p:spTree>
    <p:extLst>
      <p:ext uri="{BB962C8B-B14F-4D97-AF65-F5344CB8AC3E}">
        <p14:creationId xmlns:p14="http://schemas.microsoft.com/office/powerpoint/2010/main" val="1833402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A71E-45F9-4DF6-8C39-4BB793511DAA}"/>
              </a:ext>
            </a:extLst>
          </p:cNvPr>
          <p:cNvSpPr>
            <a:spLocks noGrp="1"/>
          </p:cNvSpPr>
          <p:nvPr>
            <p:ph type="title"/>
          </p:nvPr>
        </p:nvSpPr>
        <p:spPr/>
        <p:txBody>
          <a:bodyPr/>
          <a:lstStyle/>
          <a:p>
            <a:pPr algn="ctr"/>
            <a:r>
              <a:rPr lang="en-US" dirty="0"/>
              <a:t>Features of Apache Spark</a:t>
            </a:r>
          </a:p>
        </p:txBody>
      </p:sp>
      <p:sp>
        <p:nvSpPr>
          <p:cNvPr id="3" name="Content Placeholder 2">
            <a:extLst>
              <a:ext uri="{FF2B5EF4-FFF2-40B4-BE49-F238E27FC236}">
                <a16:creationId xmlns:a16="http://schemas.microsoft.com/office/drawing/2014/main" id="{BD759F76-F14E-4777-8866-084915EF0486}"/>
              </a:ext>
            </a:extLst>
          </p:cNvPr>
          <p:cNvSpPr>
            <a:spLocks noGrp="1"/>
          </p:cNvSpPr>
          <p:nvPr>
            <p:ph idx="1"/>
          </p:nvPr>
        </p:nvSpPr>
        <p:spPr/>
        <p:txBody>
          <a:bodyPr>
            <a:normAutofit fontScale="92500"/>
          </a:bodyPr>
          <a:lstStyle/>
          <a:p>
            <a:r>
              <a:rPr lang="en-US" sz="2400" dirty="0">
                <a:highlight>
                  <a:srgbClr val="FFFF00"/>
                </a:highlight>
              </a:rPr>
              <a:t>Speed:</a:t>
            </a:r>
            <a:r>
              <a:rPr lang="en-US" sz="2400" dirty="0"/>
              <a:t> </a:t>
            </a:r>
          </a:p>
          <a:p>
            <a:r>
              <a:rPr lang="en-US" sz="2400" dirty="0"/>
              <a:t>Run workloads 100x faster.</a:t>
            </a:r>
          </a:p>
          <a:p>
            <a:pPr lvl="1"/>
            <a:r>
              <a:rPr lang="en-US" sz="2400" dirty="0"/>
              <a:t>Apache Spark achieves high performance for both batch and streaming data, using a state-of-the-art DAG scheduler, a query optimizer, and a physical execution engine.</a:t>
            </a:r>
          </a:p>
          <a:p>
            <a:endParaRPr lang="en-US" sz="2400" dirty="0"/>
          </a:p>
          <a:p>
            <a:r>
              <a:rPr lang="en-US" sz="2400" dirty="0">
                <a:highlight>
                  <a:srgbClr val="FFFF00"/>
                </a:highlight>
              </a:rPr>
              <a:t>Ease of Use: </a:t>
            </a:r>
          </a:p>
          <a:p>
            <a:r>
              <a:rPr lang="en-US" sz="2400" dirty="0"/>
              <a:t>Write applications quickly in Java, Scala, Python, R, and SQL.</a:t>
            </a:r>
          </a:p>
          <a:p>
            <a:pPr lvl="1"/>
            <a:r>
              <a:rPr lang="en-US" sz="2400" dirty="0"/>
              <a:t>Spark offers over 80 high-level operators that make it easy to build parallel apps. And you can use it </a:t>
            </a:r>
            <a:r>
              <a:rPr lang="en-US" sz="2400" i="1" dirty="0"/>
              <a:t>interactively</a:t>
            </a:r>
            <a:r>
              <a:rPr lang="en-US" sz="2400" dirty="0"/>
              <a:t> from the Scala, Python, R, and SQL shells.</a:t>
            </a:r>
          </a:p>
          <a:p>
            <a:endParaRPr lang="en-US" dirty="0"/>
          </a:p>
          <a:p>
            <a:endParaRPr lang="en-US" dirty="0"/>
          </a:p>
        </p:txBody>
      </p:sp>
    </p:spTree>
    <p:extLst>
      <p:ext uri="{BB962C8B-B14F-4D97-AF65-F5344CB8AC3E}">
        <p14:creationId xmlns:p14="http://schemas.microsoft.com/office/powerpoint/2010/main" val="457986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1680-A65D-4C03-8F39-224A2FE77CB2}"/>
              </a:ext>
            </a:extLst>
          </p:cNvPr>
          <p:cNvSpPr>
            <a:spLocks noGrp="1"/>
          </p:cNvSpPr>
          <p:nvPr>
            <p:ph type="title"/>
          </p:nvPr>
        </p:nvSpPr>
        <p:spPr/>
        <p:txBody>
          <a:bodyPr/>
          <a:lstStyle/>
          <a:p>
            <a:pPr algn="ctr"/>
            <a:r>
              <a:rPr lang="en-US" dirty="0"/>
              <a:t>Features of Apache Spark</a:t>
            </a:r>
          </a:p>
        </p:txBody>
      </p:sp>
      <p:sp>
        <p:nvSpPr>
          <p:cNvPr id="3" name="Content Placeholder 2">
            <a:extLst>
              <a:ext uri="{FF2B5EF4-FFF2-40B4-BE49-F238E27FC236}">
                <a16:creationId xmlns:a16="http://schemas.microsoft.com/office/drawing/2014/main" id="{0FF9592C-F006-403F-A15A-6427B5AAA4FB}"/>
              </a:ext>
            </a:extLst>
          </p:cNvPr>
          <p:cNvSpPr>
            <a:spLocks noGrp="1"/>
          </p:cNvSpPr>
          <p:nvPr>
            <p:ph idx="1"/>
          </p:nvPr>
        </p:nvSpPr>
        <p:spPr/>
        <p:txBody>
          <a:bodyPr>
            <a:normAutofit fontScale="85000" lnSpcReduction="20000"/>
          </a:bodyPr>
          <a:lstStyle/>
          <a:p>
            <a:r>
              <a:rPr lang="en-US" sz="2400" dirty="0">
                <a:highlight>
                  <a:srgbClr val="FFFF00"/>
                </a:highlight>
              </a:rPr>
              <a:t>Generality: </a:t>
            </a:r>
          </a:p>
          <a:p>
            <a:r>
              <a:rPr lang="en-US" sz="2400" dirty="0"/>
              <a:t>Combine SQL, streaming, and complex analytics.</a:t>
            </a:r>
          </a:p>
          <a:p>
            <a:r>
              <a:rPr lang="en-US" sz="2400" dirty="0"/>
              <a:t>Spark powers a stack of libraries including </a:t>
            </a:r>
            <a:r>
              <a:rPr lang="en-US" sz="2400" dirty="0">
                <a:hlinkClick r:id="rId2"/>
              </a:rPr>
              <a:t>SQL and </a:t>
            </a:r>
            <a:r>
              <a:rPr lang="en-US" sz="2400" dirty="0" err="1">
                <a:hlinkClick r:id="rId2"/>
              </a:rPr>
              <a:t>DataFrames</a:t>
            </a:r>
            <a:r>
              <a:rPr lang="en-US" sz="2400" dirty="0"/>
              <a:t>, </a:t>
            </a:r>
            <a:r>
              <a:rPr lang="en-US" sz="2400" dirty="0" err="1">
                <a:hlinkClick r:id="rId3"/>
              </a:rPr>
              <a:t>MLlib</a:t>
            </a:r>
            <a:r>
              <a:rPr lang="en-US" sz="2400" dirty="0"/>
              <a:t> for machine learning, </a:t>
            </a:r>
            <a:r>
              <a:rPr lang="en-US" sz="2400" dirty="0" err="1">
                <a:hlinkClick r:id="rId4"/>
              </a:rPr>
              <a:t>GraphX</a:t>
            </a:r>
            <a:r>
              <a:rPr lang="en-US" sz="2400" dirty="0"/>
              <a:t>, and </a:t>
            </a:r>
            <a:r>
              <a:rPr lang="en-US" sz="2400" dirty="0">
                <a:hlinkClick r:id="rId5"/>
              </a:rPr>
              <a:t>Spark Streaming</a:t>
            </a:r>
            <a:r>
              <a:rPr lang="en-US" sz="2400" dirty="0"/>
              <a:t>. You can combine these libraries seamlessly in the same application.</a:t>
            </a:r>
          </a:p>
          <a:p>
            <a:endParaRPr lang="en-US" sz="2400" dirty="0"/>
          </a:p>
          <a:p>
            <a:r>
              <a:rPr lang="en-US" sz="2400" dirty="0">
                <a:highlight>
                  <a:srgbClr val="FFFF00"/>
                </a:highlight>
              </a:rPr>
              <a:t>Runs Everywhere: </a:t>
            </a:r>
          </a:p>
          <a:p>
            <a:r>
              <a:rPr lang="en-US" sz="2400" dirty="0"/>
              <a:t>Spark runs on Hadoop, Apache Mesos, Kubernetes, standalone, or in the cloud. It can access diverse data sources.</a:t>
            </a:r>
          </a:p>
          <a:p>
            <a:r>
              <a:rPr lang="en-US" sz="2400" dirty="0"/>
              <a:t>You can run Spark using its </a:t>
            </a:r>
            <a:r>
              <a:rPr lang="en-US" sz="2400" dirty="0">
                <a:hlinkClick r:id="rId6"/>
              </a:rPr>
              <a:t>standalone cluster mode</a:t>
            </a:r>
            <a:r>
              <a:rPr lang="en-US" sz="2400" dirty="0"/>
              <a:t>, on </a:t>
            </a:r>
            <a:r>
              <a:rPr lang="en-US" sz="2400" dirty="0">
                <a:hlinkClick r:id="rId7"/>
              </a:rPr>
              <a:t>EC2</a:t>
            </a:r>
            <a:r>
              <a:rPr lang="en-US" sz="2400" dirty="0"/>
              <a:t>, on </a:t>
            </a:r>
            <a:r>
              <a:rPr lang="en-US" sz="2400" dirty="0">
                <a:hlinkClick r:id="rId8"/>
              </a:rPr>
              <a:t>Hadoop YARN</a:t>
            </a:r>
            <a:r>
              <a:rPr lang="en-US" sz="2400" dirty="0"/>
              <a:t>, on </a:t>
            </a:r>
            <a:r>
              <a:rPr lang="en-US" sz="2400" dirty="0">
                <a:hlinkClick r:id="rId9"/>
              </a:rPr>
              <a:t>Mesos</a:t>
            </a:r>
            <a:r>
              <a:rPr lang="en-US" sz="2400" dirty="0"/>
              <a:t>, or on </a:t>
            </a:r>
            <a:r>
              <a:rPr lang="en-US" sz="2400" dirty="0">
                <a:hlinkClick r:id="rId10"/>
              </a:rPr>
              <a:t>Kubernetes</a:t>
            </a:r>
            <a:r>
              <a:rPr lang="en-US" sz="2400" dirty="0"/>
              <a:t>. Access data in </a:t>
            </a:r>
            <a:r>
              <a:rPr lang="en-US" sz="2400" dirty="0">
                <a:hlinkClick r:id="rId11"/>
              </a:rPr>
              <a:t>HDFS</a:t>
            </a:r>
            <a:r>
              <a:rPr lang="en-US" sz="2400" dirty="0"/>
              <a:t>, </a:t>
            </a:r>
            <a:r>
              <a:rPr lang="en-US" sz="2400" dirty="0" err="1">
                <a:hlinkClick r:id="rId12"/>
              </a:rPr>
              <a:t>Alluxio</a:t>
            </a:r>
            <a:r>
              <a:rPr lang="en-US" sz="2400" dirty="0"/>
              <a:t>, </a:t>
            </a:r>
            <a:r>
              <a:rPr lang="en-US" sz="2400" dirty="0">
                <a:hlinkClick r:id="rId13"/>
              </a:rPr>
              <a:t>Apache Cassandra</a:t>
            </a:r>
            <a:r>
              <a:rPr lang="en-US" sz="2400" dirty="0"/>
              <a:t>, </a:t>
            </a:r>
            <a:r>
              <a:rPr lang="en-US" sz="2400" dirty="0">
                <a:hlinkClick r:id="rId14"/>
              </a:rPr>
              <a:t>Apache HBase</a:t>
            </a:r>
            <a:r>
              <a:rPr lang="en-US" sz="2400" dirty="0"/>
              <a:t>, </a:t>
            </a:r>
            <a:r>
              <a:rPr lang="en-US" sz="2400" dirty="0">
                <a:hlinkClick r:id="rId15"/>
              </a:rPr>
              <a:t>Apache Hive</a:t>
            </a:r>
            <a:r>
              <a:rPr lang="en-US" sz="2400" dirty="0"/>
              <a:t>, and hundreds of other data sources.</a:t>
            </a:r>
          </a:p>
          <a:p>
            <a:endParaRPr lang="en-US" dirty="0"/>
          </a:p>
        </p:txBody>
      </p:sp>
    </p:spTree>
    <p:extLst>
      <p:ext uri="{BB962C8B-B14F-4D97-AF65-F5344CB8AC3E}">
        <p14:creationId xmlns:p14="http://schemas.microsoft.com/office/powerpoint/2010/main" val="243210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5787-9243-4C10-BB5A-021D569F7CB9}"/>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14222511-23CF-4026-8DB1-F84ED768BDA4}"/>
              </a:ext>
            </a:extLst>
          </p:cNvPr>
          <p:cNvSpPr>
            <a:spLocks noGrp="1"/>
          </p:cNvSpPr>
          <p:nvPr>
            <p:ph idx="1"/>
          </p:nvPr>
        </p:nvSpPr>
        <p:spPr/>
        <p:txBody>
          <a:bodyPr>
            <a:normAutofit fontScale="70000" lnSpcReduction="20000"/>
          </a:bodyPr>
          <a:lstStyle/>
          <a:p>
            <a:r>
              <a:rPr lang="en-US" dirty="0">
                <a:hlinkClick r:id="rId2"/>
              </a:rPr>
              <a:t>https://www.edureka.co/blog/big-data-tutorial</a:t>
            </a:r>
            <a:endParaRPr lang="en-US" dirty="0"/>
          </a:p>
          <a:p>
            <a:r>
              <a:rPr lang="en-US" dirty="0">
                <a:hlinkClick r:id="rId3"/>
              </a:rPr>
              <a:t>https://www.ijsr.net/archive/v5i6/NOV164121.pdf</a:t>
            </a:r>
            <a:endParaRPr lang="en-US" dirty="0"/>
          </a:p>
          <a:p>
            <a:r>
              <a:rPr lang="en-US" dirty="0">
                <a:hlinkClick r:id="rId4"/>
              </a:rPr>
              <a:t>http://hadoop.apache.org/</a:t>
            </a:r>
            <a:endParaRPr lang="en-US" dirty="0"/>
          </a:p>
          <a:p>
            <a:r>
              <a:rPr lang="en-US" u="sng" dirty="0">
                <a:hlinkClick r:id="rId5"/>
              </a:rPr>
              <a:t>https://www.youtube.com/watch?v=MfF750YVDxM</a:t>
            </a:r>
            <a:r>
              <a:rPr lang="en-US" dirty="0"/>
              <a:t>  (Hadoop)</a:t>
            </a:r>
          </a:p>
          <a:p>
            <a:r>
              <a:rPr lang="en-US" u="sng" dirty="0">
                <a:hlinkClick r:id="rId6"/>
              </a:rPr>
              <a:t>https://www.youtube.com/watch?v=AZovvBgRLIY</a:t>
            </a:r>
            <a:r>
              <a:rPr lang="en-US" dirty="0"/>
              <a:t> (Hadoop)</a:t>
            </a:r>
          </a:p>
          <a:p>
            <a:r>
              <a:rPr lang="en-US" u="sng" dirty="0">
                <a:hlinkClick r:id="rId7"/>
              </a:rPr>
              <a:t>https://www.youtube.com/watch?v=9s-vSeWej1U</a:t>
            </a:r>
            <a:r>
              <a:rPr lang="en-US" u="sng" dirty="0"/>
              <a:t> </a:t>
            </a:r>
            <a:r>
              <a:rPr lang="en-US" dirty="0"/>
              <a:t>  (Hadoop)</a:t>
            </a:r>
          </a:p>
          <a:p>
            <a:r>
              <a:rPr lang="en-US" dirty="0">
                <a:hlinkClick r:id="rId8"/>
              </a:rPr>
              <a:t>https://spark.apache.org/</a:t>
            </a:r>
            <a:endParaRPr lang="en-US" dirty="0"/>
          </a:p>
          <a:p>
            <a:r>
              <a:rPr lang="en-US" u="sng" dirty="0">
                <a:hlinkClick r:id="rId9"/>
              </a:rPr>
              <a:t>https://www.tutorialspoint.com/apache_spark/index.htm</a:t>
            </a:r>
            <a:r>
              <a:rPr lang="en-US" dirty="0"/>
              <a:t>  (Spark tutorial)</a:t>
            </a:r>
          </a:p>
          <a:p>
            <a:r>
              <a:rPr lang="en-US" u="sng" dirty="0">
                <a:hlinkClick r:id="rId10"/>
              </a:rPr>
              <a:t>https://www.youtube.com/watch?v=QaoJNXW6SQo</a:t>
            </a:r>
            <a:r>
              <a:rPr lang="en-US" dirty="0"/>
              <a:t>  (Spark**)</a:t>
            </a:r>
          </a:p>
          <a:p>
            <a:r>
              <a:rPr lang="en-US" dirty="0">
                <a:hlinkClick r:id="rId11"/>
              </a:rPr>
              <a:t>https://hadoop.apache.org/docs/r2.8.0/hadoop-project-dist/hadoop-hdfs/HdfsDesign.html</a:t>
            </a:r>
            <a:r>
              <a:rPr lang="en-US" dirty="0"/>
              <a:t> (HDFS)</a:t>
            </a:r>
          </a:p>
          <a:p>
            <a:r>
              <a:rPr lang="en-US" dirty="0">
                <a:hlinkClick r:id="rId12"/>
              </a:rPr>
              <a:t>https://hadoop.apache.org/docs/stable/hadoop-project-dist/hadoop-hdfs/HdfsUserGuide.html#Secondary_NameNode</a:t>
            </a:r>
            <a:r>
              <a:rPr lang="en-US" dirty="0"/>
              <a:t> (HDFS checkpoint)</a:t>
            </a:r>
          </a:p>
          <a:p>
            <a:r>
              <a:rPr lang="en-US" dirty="0">
                <a:hlinkClick r:id="rId13"/>
              </a:rPr>
              <a:t>https://www.infoworld.com/article/3236869/what-is-apache-spark-the-big-data-platform-that-crushed-hadoop.html</a:t>
            </a:r>
            <a:r>
              <a:rPr lang="en-US" dirty="0"/>
              <a:t> (Apache Spark)</a:t>
            </a:r>
          </a:p>
          <a:p>
            <a:r>
              <a:rPr lang="en-US" dirty="0">
                <a:hlinkClick r:id="rId14"/>
              </a:rPr>
              <a:t>https://docs.microsoft.com/en-us/azure/hdinsight/spark/apache-spark-machine-learning-mllib-ipython</a:t>
            </a:r>
            <a:r>
              <a:rPr lang="en-US" dirty="0"/>
              <a:t> (Apache Spark </a:t>
            </a:r>
            <a:r>
              <a:rPr lang="en-US" dirty="0" err="1"/>
              <a:t>MLlib</a:t>
            </a:r>
            <a:r>
              <a:rPr lang="en-US" dirty="0"/>
              <a:t>)</a:t>
            </a:r>
          </a:p>
          <a:p>
            <a:endParaRPr lang="en-US" dirty="0"/>
          </a:p>
        </p:txBody>
      </p:sp>
    </p:spTree>
    <p:extLst>
      <p:ext uri="{BB962C8B-B14F-4D97-AF65-F5344CB8AC3E}">
        <p14:creationId xmlns:p14="http://schemas.microsoft.com/office/powerpoint/2010/main" val="428692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6746-3479-470E-B739-CE4A7A394614}"/>
              </a:ext>
            </a:extLst>
          </p:cNvPr>
          <p:cNvSpPr>
            <a:spLocks noGrp="1"/>
          </p:cNvSpPr>
          <p:nvPr>
            <p:ph type="title"/>
          </p:nvPr>
        </p:nvSpPr>
        <p:spPr/>
        <p:txBody>
          <a:bodyPr/>
          <a:lstStyle/>
          <a:p>
            <a:pPr algn="ctr"/>
            <a:r>
              <a:rPr lang="en-US" dirty="0"/>
              <a:t>What is Big Data?</a:t>
            </a:r>
          </a:p>
        </p:txBody>
      </p:sp>
      <p:sp>
        <p:nvSpPr>
          <p:cNvPr id="3" name="Content Placeholder 2">
            <a:extLst>
              <a:ext uri="{FF2B5EF4-FFF2-40B4-BE49-F238E27FC236}">
                <a16:creationId xmlns:a16="http://schemas.microsoft.com/office/drawing/2014/main" id="{2F647B64-0B44-4024-9B89-FBFD6D3BFFE2}"/>
              </a:ext>
            </a:extLst>
          </p:cNvPr>
          <p:cNvSpPr>
            <a:spLocks noGrp="1"/>
          </p:cNvSpPr>
          <p:nvPr>
            <p:ph idx="1"/>
          </p:nvPr>
        </p:nvSpPr>
        <p:spPr/>
        <p:txBody>
          <a:bodyPr>
            <a:normAutofit lnSpcReduction="10000"/>
          </a:bodyPr>
          <a:lstStyle/>
          <a:p>
            <a:r>
              <a:rPr lang="en-US" altLang="en-US" sz="2400" b="1" dirty="0">
                <a:highlight>
                  <a:srgbClr val="FFFF00"/>
                </a:highlight>
                <a:cs typeface="Times New Roman" pitchFamily="18" charset="0"/>
              </a:rPr>
              <a:t>Big data</a:t>
            </a:r>
            <a:r>
              <a:rPr lang="en-US" altLang="en-US" sz="2400" dirty="0">
                <a:highlight>
                  <a:srgbClr val="FFFF00"/>
                </a:highlight>
                <a:cs typeface="Times New Roman" pitchFamily="18" charset="0"/>
              </a:rPr>
              <a:t> </a:t>
            </a:r>
            <a:r>
              <a:rPr lang="en-US" altLang="en-US" sz="2400" dirty="0">
                <a:cs typeface="Times New Roman" pitchFamily="18" charset="0"/>
              </a:rPr>
              <a:t>is an all-encompassing term for any </a:t>
            </a:r>
            <a:r>
              <a:rPr lang="en-US" altLang="en-US" sz="2400" dirty="0">
                <a:solidFill>
                  <a:srgbClr val="FF0000"/>
                </a:solidFill>
                <a:cs typeface="Times New Roman" pitchFamily="18" charset="0"/>
              </a:rPr>
              <a:t>collection of </a:t>
            </a:r>
            <a:r>
              <a:rPr lang="en-US" altLang="en-US" sz="2400" dirty="0">
                <a:solidFill>
                  <a:srgbClr val="FF0000"/>
                </a:solidFill>
                <a:cs typeface="Times New Roman" pitchFamily="18" charset="0"/>
                <a:hlinkClick r:id="rId2" tooltip="Data set">
                  <a:extLst>
                    <a:ext uri="{A12FA001-AC4F-418D-AE19-62706E023703}">
                      <ahyp:hlinkClr xmlns:ahyp="http://schemas.microsoft.com/office/drawing/2018/hyperlinkcolor" val="tx"/>
                    </a:ext>
                  </a:extLst>
                </a:hlinkClick>
              </a:rPr>
              <a:t>data sets </a:t>
            </a:r>
            <a:r>
              <a:rPr lang="en-US" altLang="en-US" sz="2400" dirty="0">
                <a:solidFill>
                  <a:srgbClr val="FF0000"/>
                </a:solidFill>
                <a:cs typeface="Times New Roman" pitchFamily="18" charset="0"/>
              </a:rPr>
              <a:t>so large and complex </a:t>
            </a:r>
            <a:r>
              <a:rPr lang="en-US" altLang="en-US" sz="2400" dirty="0">
                <a:cs typeface="Times New Roman" pitchFamily="18" charset="0"/>
              </a:rPr>
              <a:t>that it becomes </a:t>
            </a:r>
            <a:r>
              <a:rPr lang="en-US" altLang="en-US" sz="2400" dirty="0">
                <a:solidFill>
                  <a:srgbClr val="FF0000"/>
                </a:solidFill>
                <a:cs typeface="Times New Roman" pitchFamily="18" charset="0"/>
              </a:rPr>
              <a:t>difficult to process using on-hand data management tools or traditional data processing applications</a:t>
            </a:r>
            <a:r>
              <a:rPr lang="en-US" altLang="en-US" sz="2400" dirty="0">
                <a:cs typeface="Times New Roman" pitchFamily="18" charset="0"/>
              </a:rPr>
              <a:t>. – (From Wikipedia)</a:t>
            </a:r>
            <a:endParaRPr lang="en-US" altLang="en-US" sz="2400" b="1" dirty="0"/>
          </a:p>
          <a:p>
            <a:r>
              <a:rPr lang="en-US" altLang="en-US" sz="2400" b="1" dirty="0"/>
              <a:t>Big Data </a:t>
            </a:r>
            <a:r>
              <a:rPr lang="en-US" altLang="en-US" sz="2400" dirty="0"/>
              <a:t>refers to extremely vast amounts of multi-structured data that typically has been cost prohibitive to store and analyze. (My view)</a:t>
            </a:r>
          </a:p>
          <a:p>
            <a:endParaRPr lang="en-US" altLang="en-US" sz="2400" dirty="0"/>
          </a:p>
          <a:p>
            <a:r>
              <a:rPr lang="en-US" altLang="en-US" sz="2400" b="1" dirty="0">
                <a:cs typeface="Times New Roman" pitchFamily="18" charset="0"/>
              </a:rPr>
              <a:t>NOTE</a:t>
            </a:r>
            <a:r>
              <a:rPr lang="en-US" altLang="en-US" sz="2400" dirty="0">
                <a:cs typeface="Times New Roman" pitchFamily="18" charset="0"/>
              </a:rPr>
              <a:t>: However, big data is only referring to digital data, not the paper files stored in the basement at FBI headquarters, or piles of magnetic tapes in our data center.  </a:t>
            </a:r>
          </a:p>
          <a:p>
            <a:endParaRPr lang="en-US" dirty="0"/>
          </a:p>
        </p:txBody>
      </p:sp>
    </p:spTree>
    <p:extLst>
      <p:ext uri="{BB962C8B-B14F-4D97-AF65-F5344CB8AC3E}">
        <p14:creationId xmlns:p14="http://schemas.microsoft.com/office/powerpoint/2010/main" val="51375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616F-BF45-4C46-BF0D-440644CD8394}"/>
              </a:ext>
            </a:extLst>
          </p:cNvPr>
          <p:cNvSpPr>
            <a:spLocks noGrp="1"/>
          </p:cNvSpPr>
          <p:nvPr>
            <p:ph type="title"/>
          </p:nvPr>
        </p:nvSpPr>
        <p:spPr/>
        <p:txBody>
          <a:bodyPr/>
          <a:lstStyle/>
          <a:p>
            <a:pPr algn="ctr"/>
            <a:r>
              <a:rPr lang="en-US" dirty="0"/>
              <a:t>Types of Big Data</a:t>
            </a:r>
          </a:p>
        </p:txBody>
      </p:sp>
      <p:sp>
        <p:nvSpPr>
          <p:cNvPr id="3" name="Content Placeholder 2">
            <a:extLst>
              <a:ext uri="{FF2B5EF4-FFF2-40B4-BE49-F238E27FC236}">
                <a16:creationId xmlns:a16="http://schemas.microsoft.com/office/drawing/2014/main" id="{ED11B4C7-80EA-4A32-89E5-78EC5FCD525E}"/>
              </a:ext>
            </a:extLst>
          </p:cNvPr>
          <p:cNvSpPr>
            <a:spLocks noGrp="1"/>
          </p:cNvSpPr>
          <p:nvPr>
            <p:ph idx="1"/>
          </p:nvPr>
        </p:nvSpPr>
        <p:spPr/>
        <p:txBody>
          <a:bodyPr>
            <a:normAutofit fontScale="25000" lnSpcReduction="20000"/>
          </a:bodyPr>
          <a:lstStyle/>
          <a:p>
            <a:pPr marL="0" indent="0">
              <a:buNone/>
              <a:defRPr/>
            </a:pPr>
            <a:r>
              <a:rPr lang="en-US" sz="8000" dirty="0">
                <a:cs typeface="Times New Roman" panose="02020603050405020304" pitchFamily="18" charset="0"/>
              </a:rPr>
              <a:t>In the simplest terms, Big Data can be broken down into:</a:t>
            </a:r>
          </a:p>
          <a:p>
            <a:pPr>
              <a:defRPr/>
            </a:pPr>
            <a:r>
              <a:rPr lang="en-US" sz="8000" b="1" i="1" dirty="0">
                <a:solidFill>
                  <a:schemeClr val="tx2"/>
                </a:solidFill>
                <a:highlight>
                  <a:srgbClr val="FFFF00"/>
                </a:highlight>
                <a:cs typeface="Times New Roman" panose="02020603050405020304" pitchFamily="18" charset="0"/>
              </a:rPr>
              <a:t>Structured </a:t>
            </a:r>
            <a:r>
              <a:rPr lang="en-US" sz="8000" i="1" dirty="0">
                <a:cs typeface="Times New Roman" panose="02020603050405020304" pitchFamily="18" charset="0"/>
              </a:rPr>
              <a:t>– </a:t>
            </a:r>
            <a:r>
              <a:rPr lang="en-US" sz="8000" dirty="0">
                <a:cs typeface="Times New Roman" panose="02020603050405020304" pitchFamily="18" charset="0"/>
              </a:rPr>
              <a:t>Predefined data type (Fixed Schema)</a:t>
            </a:r>
          </a:p>
          <a:p>
            <a:pPr lvl="1">
              <a:buFont typeface="Arial" panose="020B0604020202020204" pitchFamily="34" charset="0"/>
              <a:buChar char="•"/>
              <a:defRPr/>
            </a:pPr>
            <a:r>
              <a:rPr lang="en-US" sz="8000" dirty="0">
                <a:cs typeface="Times New Roman" panose="02020603050405020304" pitchFamily="18" charset="0"/>
              </a:rPr>
              <a:t>Relational databases, transactional data such as sales records, Excel files such as customer information. This type of data normally can be stored into tables with columns and rows.</a:t>
            </a:r>
          </a:p>
          <a:p>
            <a:pPr>
              <a:defRPr/>
            </a:pPr>
            <a:r>
              <a:rPr lang="en-US" sz="8000" b="1" i="1" dirty="0">
                <a:solidFill>
                  <a:schemeClr val="tx2"/>
                </a:solidFill>
                <a:highlight>
                  <a:srgbClr val="FFFF00"/>
                </a:highlight>
                <a:cs typeface="Times New Roman" panose="02020603050405020304" pitchFamily="18" charset="0"/>
              </a:rPr>
              <a:t>Unstructured</a:t>
            </a:r>
            <a:r>
              <a:rPr lang="en-US" sz="8000" dirty="0">
                <a:cs typeface="Times New Roman" panose="02020603050405020304" pitchFamily="18" charset="0"/>
              </a:rPr>
              <a:t> – is non pre-defined data model or is not organized in a pre-defined manner. Data Lake is where the unstructured data will be stored.</a:t>
            </a:r>
          </a:p>
          <a:p>
            <a:pPr lvl="1">
              <a:buFont typeface="Arial" panose="020B0604020202020204" pitchFamily="34" charset="0"/>
              <a:buChar char="•"/>
              <a:defRPr/>
            </a:pPr>
            <a:r>
              <a:rPr lang="en-US" sz="8000" dirty="0">
                <a:cs typeface="Times New Roman" panose="02020603050405020304" pitchFamily="18" charset="0"/>
              </a:rPr>
              <a:t>Video, Audio, Images, Metadata, books, satellite images, Adobe PDF files, notes in a web form, blogs, text messages, word documents</a:t>
            </a:r>
          </a:p>
          <a:p>
            <a:pPr>
              <a:defRPr/>
            </a:pPr>
            <a:r>
              <a:rPr lang="en-US" sz="8000" b="1" i="1" dirty="0">
                <a:solidFill>
                  <a:schemeClr val="tx2"/>
                </a:solidFill>
                <a:highlight>
                  <a:srgbClr val="FFFF00"/>
                </a:highlight>
                <a:cs typeface="Times New Roman" panose="02020603050405020304" pitchFamily="18" charset="0"/>
              </a:rPr>
              <a:t>Semi-structured</a:t>
            </a:r>
            <a:r>
              <a:rPr lang="en-US" sz="8000" b="1" i="1" dirty="0">
                <a:solidFill>
                  <a:schemeClr val="tx2"/>
                </a:solidFill>
                <a:cs typeface="Times New Roman" panose="02020603050405020304" pitchFamily="18" charset="0"/>
              </a:rPr>
              <a:t> </a:t>
            </a:r>
            <a:r>
              <a:rPr lang="en-US" sz="8000" dirty="0">
                <a:cs typeface="Times New Roman" panose="02020603050405020304" pitchFamily="18" charset="0"/>
              </a:rPr>
              <a:t>– Structured data embedded with some unstructured data</a:t>
            </a:r>
          </a:p>
          <a:p>
            <a:pPr lvl="1">
              <a:buFont typeface="Arial" panose="020B0604020202020204" pitchFamily="34" charset="0"/>
              <a:buChar char="•"/>
              <a:defRPr/>
            </a:pPr>
            <a:r>
              <a:rPr lang="en-US" sz="8000" dirty="0">
                <a:cs typeface="Times New Roman" panose="02020603050405020304" pitchFamily="18" charset="0"/>
              </a:rPr>
              <a:t>Email, XML and JSON documents, and other markup languages </a:t>
            </a:r>
          </a:p>
          <a:p>
            <a:pPr lvl="1">
              <a:buFont typeface="Arial" panose="020B0604020202020204" pitchFamily="34" charset="0"/>
              <a:buChar char="•"/>
              <a:defRPr/>
            </a:pPr>
            <a:r>
              <a:rPr lang="en-US" sz="8000" b="1" dirty="0">
                <a:cs typeface="Times New Roman" panose="02020603050405020304" pitchFamily="18" charset="0"/>
              </a:rPr>
              <a:t>NOTE</a:t>
            </a:r>
            <a:r>
              <a:rPr lang="en-US" sz="8000" dirty="0">
                <a:cs typeface="Times New Roman" panose="02020603050405020304" pitchFamily="18" charset="0"/>
              </a:rPr>
              <a:t>: </a:t>
            </a:r>
            <a:r>
              <a:rPr lang="en-US" sz="8000" dirty="0"/>
              <a:t>Semi-structured data falls in the middle between structured and unstructured data. It contains certain aspects that are structured, and others that are not.</a:t>
            </a:r>
            <a:endParaRPr lang="en-US" sz="8000" dirty="0">
              <a:cs typeface="Times New Roman" panose="02020603050405020304" pitchFamily="18" charset="0"/>
            </a:endParaRPr>
          </a:p>
          <a:p>
            <a:endParaRPr lang="en-US" dirty="0"/>
          </a:p>
        </p:txBody>
      </p:sp>
    </p:spTree>
    <p:extLst>
      <p:ext uri="{BB962C8B-B14F-4D97-AF65-F5344CB8AC3E}">
        <p14:creationId xmlns:p14="http://schemas.microsoft.com/office/powerpoint/2010/main" val="106133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6B01-FC06-4DE9-9BF2-56E0EA5FED5B}"/>
              </a:ext>
            </a:extLst>
          </p:cNvPr>
          <p:cNvSpPr>
            <a:spLocks noGrp="1"/>
          </p:cNvSpPr>
          <p:nvPr>
            <p:ph type="title"/>
          </p:nvPr>
        </p:nvSpPr>
        <p:spPr/>
        <p:txBody>
          <a:bodyPr/>
          <a:lstStyle/>
          <a:p>
            <a:pPr algn="ctr"/>
            <a:r>
              <a:rPr lang="en-US" dirty="0"/>
              <a:t>Why Big Data?</a:t>
            </a:r>
          </a:p>
        </p:txBody>
      </p:sp>
      <p:sp>
        <p:nvSpPr>
          <p:cNvPr id="3" name="Content Placeholder 2">
            <a:extLst>
              <a:ext uri="{FF2B5EF4-FFF2-40B4-BE49-F238E27FC236}">
                <a16:creationId xmlns:a16="http://schemas.microsoft.com/office/drawing/2014/main" id="{F251FC98-8F4E-4140-80A3-4C35C787295E}"/>
              </a:ext>
            </a:extLst>
          </p:cNvPr>
          <p:cNvSpPr>
            <a:spLocks noGrp="1"/>
          </p:cNvSpPr>
          <p:nvPr>
            <p:ph idx="1"/>
          </p:nvPr>
        </p:nvSpPr>
        <p:spPr/>
        <p:txBody>
          <a:bodyPr/>
          <a:lstStyle/>
          <a:p>
            <a:r>
              <a:rPr lang="en-US" b="1" dirty="0">
                <a:highlight>
                  <a:srgbClr val="FFFF00"/>
                </a:highlight>
              </a:rPr>
              <a:t>Evolution of Technology</a:t>
            </a:r>
            <a:r>
              <a:rPr lang="en-US" dirty="0"/>
              <a:t>: New technologies generating large volume of data such as Mobile, Cloud, Smart car (self driving car).</a:t>
            </a:r>
          </a:p>
          <a:p>
            <a:r>
              <a:rPr lang="en-US" b="1" dirty="0">
                <a:highlight>
                  <a:srgbClr val="FFFF00"/>
                </a:highlight>
              </a:rPr>
              <a:t>IoTs (Internet of Things)</a:t>
            </a:r>
            <a:r>
              <a:rPr lang="en-US" dirty="0">
                <a:highlight>
                  <a:srgbClr val="FFFF00"/>
                </a:highlight>
              </a:rPr>
              <a:t>: </a:t>
            </a:r>
            <a:r>
              <a:rPr lang="en-US" dirty="0"/>
              <a:t>IoTs devices also generating huge data and sending them via Internet. (e.g. Wind Turbine, Gas Pump, Cargo Container, Energy Substation, Smartphone, Wearables, Animals, Shopping Cart, Vehicles, Smart Meter, Parking Meter, Sensors, Camera). We are expecting 50 Billion IoT devices by 2020.</a:t>
            </a:r>
          </a:p>
          <a:p>
            <a:r>
              <a:rPr lang="en-US" b="1" dirty="0">
                <a:highlight>
                  <a:srgbClr val="FFFF00"/>
                </a:highlight>
              </a:rPr>
              <a:t>Social Media</a:t>
            </a:r>
            <a:r>
              <a:rPr lang="en-US" dirty="0"/>
              <a:t>:  Social media also generating quite large amount of data daily. (e.g. 204,000,000 emails, 1,736,111 Instagram pictures, </a:t>
            </a:r>
            <a:r>
              <a:rPr lang="en-US" dirty="0" err="1"/>
              <a:t>facebook</a:t>
            </a:r>
            <a:r>
              <a:rPr lang="en-US" dirty="0"/>
              <a:t> – 4,166,667 likes and 200,000 photos, tweeter – 347,222 tweets, </a:t>
            </a:r>
            <a:r>
              <a:rPr lang="en-US" dirty="0" err="1"/>
              <a:t>Youtube</a:t>
            </a:r>
            <a:r>
              <a:rPr lang="en-US" dirty="0"/>
              <a:t> – 300 hours of video uploaded)</a:t>
            </a:r>
          </a:p>
          <a:p>
            <a:r>
              <a:rPr lang="en-US" b="1" dirty="0">
                <a:highlight>
                  <a:srgbClr val="FFFF00"/>
                </a:highlight>
              </a:rPr>
              <a:t>Other factors</a:t>
            </a:r>
            <a:r>
              <a:rPr lang="en-US" dirty="0"/>
              <a:t>: Transportation, Retail, Banking &amp; Finance, Media &amp; Entertainment, Healthcare, Education, Government also contributing large amount of data.</a:t>
            </a:r>
          </a:p>
          <a:p>
            <a:r>
              <a:rPr lang="en-US" b="1" dirty="0"/>
              <a:t>Big Data </a:t>
            </a:r>
            <a:r>
              <a:rPr lang="en-US" dirty="0"/>
              <a:t>captures, manages, processes the above fast growing data. </a:t>
            </a:r>
          </a:p>
          <a:p>
            <a:endParaRPr lang="en-US" dirty="0"/>
          </a:p>
          <a:p>
            <a:endParaRPr lang="en-US" dirty="0"/>
          </a:p>
        </p:txBody>
      </p:sp>
    </p:spTree>
    <p:extLst>
      <p:ext uri="{BB962C8B-B14F-4D97-AF65-F5344CB8AC3E}">
        <p14:creationId xmlns:p14="http://schemas.microsoft.com/office/powerpoint/2010/main" val="345409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9717-3AC7-4FB6-A9F9-AE8E001B3C23}"/>
              </a:ext>
            </a:extLst>
          </p:cNvPr>
          <p:cNvSpPr>
            <a:spLocks noGrp="1"/>
          </p:cNvSpPr>
          <p:nvPr>
            <p:ph type="title"/>
          </p:nvPr>
        </p:nvSpPr>
        <p:spPr/>
        <p:txBody>
          <a:bodyPr/>
          <a:lstStyle/>
          <a:p>
            <a:pPr algn="ctr"/>
            <a:r>
              <a:rPr lang="en-US" dirty="0"/>
              <a:t>Characteristics of Big Data (The 4 Vs)</a:t>
            </a:r>
          </a:p>
        </p:txBody>
      </p:sp>
      <p:pic>
        <p:nvPicPr>
          <p:cNvPr id="4" name="Content Placeholder 3" descr="4-Vs-of-big-data.jpg">
            <a:extLst>
              <a:ext uri="{FF2B5EF4-FFF2-40B4-BE49-F238E27FC236}">
                <a16:creationId xmlns:a16="http://schemas.microsoft.com/office/drawing/2014/main" id="{4D51A5E5-3410-4A03-AFF7-BA31C370D394}"/>
              </a:ext>
            </a:extLst>
          </p:cNvPr>
          <p:cNvPicPr>
            <a:picLocks noChangeAspect="1"/>
          </p:cNvPicPr>
          <p:nvPr/>
        </p:nvPicPr>
        <p:blipFill>
          <a:blip r:embed="rId2" cstate="print"/>
          <a:stretch>
            <a:fillRect/>
          </a:stretch>
        </p:blipFill>
        <p:spPr>
          <a:xfrm>
            <a:off x="1724025" y="1766888"/>
            <a:ext cx="8305800" cy="5029200"/>
          </a:xfrm>
          <a:prstGeom prst="rect">
            <a:avLst/>
          </a:prstGeom>
        </p:spPr>
      </p:pic>
    </p:spTree>
    <p:extLst>
      <p:ext uri="{BB962C8B-B14F-4D97-AF65-F5344CB8AC3E}">
        <p14:creationId xmlns:p14="http://schemas.microsoft.com/office/powerpoint/2010/main" val="184697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1C8A-1EE4-4A22-9051-93D7E13E0389}"/>
              </a:ext>
            </a:extLst>
          </p:cNvPr>
          <p:cNvSpPr>
            <a:spLocks noGrp="1"/>
          </p:cNvSpPr>
          <p:nvPr>
            <p:ph type="title"/>
          </p:nvPr>
        </p:nvSpPr>
        <p:spPr/>
        <p:txBody>
          <a:bodyPr/>
          <a:lstStyle/>
          <a:p>
            <a:pPr algn="ctr"/>
            <a:r>
              <a:rPr lang="en-US" dirty="0"/>
              <a:t>Characteristics of Big Data (The 4 Vs)</a:t>
            </a:r>
          </a:p>
        </p:txBody>
      </p:sp>
      <p:sp>
        <p:nvSpPr>
          <p:cNvPr id="3" name="Content Placeholder 2">
            <a:extLst>
              <a:ext uri="{FF2B5EF4-FFF2-40B4-BE49-F238E27FC236}">
                <a16:creationId xmlns:a16="http://schemas.microsoft.com/office/drawing/2014/main" id="{D0D1FCB1-7471-4898-A313-A93124858919}"/>
              </a:ext>
            </a:extLst>
          </p:cNvPr>
          <p:cNvSpPr>
            <a:spLocks noGrp="1"/>
          </p:cNvSpPr>
          <p:nvPr>
            <p:ph idx="1"/>
          </p:nvPr>
        </p:nvSpPr>
        <p:spPr/>
        <p:txBody>
          <a:bodyPr>
            <a:normAutofit lnSpcReduction="10000"/>
          </a:bodyPr>
          <a:lstStyle/>
          <a:p>
            <a:r>
              <a:rPr lang="en-US" sz="3200" b="1" dirty="0">
                <a:highlight>
                  <a:srgbClr val="FFFF00"/>
                </a:highlight>
              </a:rPr>
              <a:t>Volume:</a:t>
            </a:r>
            <a:r>
              <a:rPr lang="en-US" sz="3200" dirty="0"/>
              <a:t> Data created by and moving through today’s services may describe tens of millions of customers, hundreds of millions of devices, and billions of transactions or statistical records. </a:t>
            </a:r>
          </a:p>
          <a:p>
            <a:r>
              <a:rPr lang="en-US" sz="3200" dirty="0"/>
              <a:t>Such scale requires careful engineering, as it is necessary to carefully conserve even the number of CPU instructions or operating system events and network messages per data items. </a:t>
            </a:r>
          </a:p>
          <a:p>
            <a:endParaRPr lang="en-US" dirty="0"/>
          </a:p>
        </p:txBody>
      </p:sp>
    </p:spTree>
    <p:extLst>
      <p:ext uri="{BB962C8B-B14F-4D97-AF65-F5344CB8AC3E}">
        <p14:creationId xmlns:p14="http://schemas.microsoft.com/office/powerpoint/2010/main" val="46529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05D0-6D3B-4D30-8397-7F24C06AC805}"/>
              </a:ext>
            </a:extLst>
          </p:cNvPr>
          <p:cNvSpPr>
            <a:spLocks noGrp="1"/>
          </p:cNvSpPr>
          <p:nvPr>
            <p:ph type="title"/>
          </p:nvPr>
        </p:nvSpPr>
        <p:spPr/>
        <p:txBody>
          <a:bodyPr/>
          <a:lstStyle/>
          <a:p>
            <a:pPr algn="ctr"/>
            <a:r>
              <a:rPr lang="en-US" dirty="0"/>
              <a:t>Characteristics of Big Data (The 4 Vs)</a:t>
            </a:r>
          </a:p>
        </p:txBody>
      </p:sp>
      <p:sp>
        <p:nvSpPr>
          <p:cNvPr id="3" name="Content Placeholder 2">
            <a:extLst>
              <a:ext uri="{FF2B5EF4-FFF2-40B4-BE49-F238E27FC236}">
                <a16:creationId xmlns:a16="http://schemas.microsoft.com/office/drawing/2014/main" id="{CC473EFA-EFC2-485A-8BF3-E793B4CD493B}"/>
              </a:ext>
            </a:extLst>
          </p:cNvPr>
          <p:cNvSpPr>
            <a:spLocks noGrp="1"/>
          </p:cNvSpPr>
          <p:nvPr>
            <p:ph idx="1"/>
          </p:nvPr>
        </p:nvSpPr>
        <p:spPr/>
        <p:txBody>
          <a:bodyPr>
            <a:normAutofit fontScale="92500" lnSpcReduction="10000"/>
          </a:bodyPr>
          <a:lstStyle/>
          <a:p>
            <a:r>
              <a:rPr lang="en-US" sz="3200" b="1" dirty="0">
                <a:highlight>
                  <a:srgbClr val="FFFF00"/>
                </a:highlight>
              </a:rPr>
              <a:t>Velocity</a:t>
            </a:r>
            <a:r>
              <a:rPr lang="en-US" sz="3200" b="1" dirty="0"/>
              <a:t>:</a:t>
            </a:r>
            <a:r>
              <a:rPr lang="en-US" sz="3200" dirty="0"/>
              <a:t> Timeliness is often critical to the value of Big Data. For example, online customers may expect promotions (coupons) received on a mobile device to reflect their current location, or they may expect recommendations to reflect their most recent purchases or media that was accessed. </a:t>
            </a:r>
          </a:p>
          <a:p>
            <a:r>
              <a:rPr lang="en-US" sz="3200" dirty="0"/>
              <a:t>Data is being generated at an </a:t>
            </a:r>
            <a:r>
              <a:rPr lang="en-US" sz="3200" dirty="0">
                <a:solidFill>
                  <a:srgbClr val="FF0000"/>
                </a:solidFill>
              </a:rPr>
              <a:t>alarming rate</a:t>
            </a:r>
            <a:r>
              <a:rPr lang="en-US" sz="3200" dirty="0"/>
              <a:t>. From the old day mainframe – Client/Server – Internet – Mobile, social media, Cloud today.  </a:t>
            </a:r>
          </a:p>
          <a:p>
            <a:endParaRPr lang="en-US" sz="3200" dirty="0"/>
          </a:p>
          <a:p>
            <a:endParaRPr lang="en-US" dirty="0"/>
          </a:p>
        </p:txBody>
      </p:sp>
    </p:spTree>
    <p:extLst>
      <p:ext uri="{BB962C8B-B14F-4D97-AF65-F5344CB8AC3E}">
        <p14:creationId xmlns:p14="http://schemas.microsoft.com/office/powerpoint/2010/main" val="245391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248</TotalTime>
  <Words>2285</Words>
  <Application>Microsoft Office PowerPoint</Application>
  <PresentationFormat>Widescreen</PresentationFormat>
  <Paragraphs>191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Garamond</vt:lpstr>
      <vt:lpstr>Gill Sans MT</vt:lpstr>
      <vt:lpstr>Wingdings</vt:lpstr>
      <vt:lpstr>SavonVTI</vt:lpstr>
      <vt:lpstr>Big data</vt:lpstr>
      <vt:lpstr>Learning Objectives</vt:lpstr>
      <vt:lpstr>Big Data</vt:lpstr>
      <vt:lpstr>What is Big Data?</vt:lpstr>
      <vt:lpstr>Types of Big Data</vt:lpstr>
      <vt:lpstr>Why Big Data?</vt:lpstr>
      <vt:lpstr>Characteristics of Big Data (The 4 Vs)</vt:lpstr>
      <vt:lpstr>Characteristics of Big Data (The 4 Vs)</vt:lpstr>
      <vt:lpstr>Characteristics of Big Data (The 4 Vs)</vt:lpstr>
      <vt:lpstr>Characteristics of Big Data (The 4 Vs)</vt:lpstr>
      <vt:lpstr>Characteristics of Big Data (The 4 Vs)</vt:lpstr>
      <vt:lpstr>Additional V to the existing 4Vs</vt:lpstr>
      <vt:lpstr>Big Data Platform Architecture</vt:lpstr>
      <vt:lpstr>Problems with Big Data</vt:lpstr>
      <vt:lpstr>Hadoop</vt:lpstr>
      <vt:lpstr>The Solution – Apache Hadoop</vt:lpstr>
      <vt:lpstr>Apache Hadoop Components</vt:lpstr>
      <vt:lpstr>HDFS Components</vt:lpstr>
      <vt:lpstr>HDFS Components</vt:lpstr>
      <vt:lpstr>HDFS Components (Hadoop Cluster)</vt:lpstr>
      <vt:lpstr>MapReduce Framework</vt:lpstr>
      <vt:lpstr>MapReduce Framework</vt:lpstr>
      <vt:lpstr>Big Data Problems Solved</vt:lpstr>
      <vt:lpstr>Big Data Problems Solved</vt:lpstr>
      <vt:lpstr>Big Data Problems Solved</vt:lpstr>
      <vt:lpstr>What is Hadoop Ecosystem?</vt:lpstr>
      <vt:lpstr>Hadoop Ecosystem</vt:lpstr>
      <vt:lpstr>Big Data Opportunity</vt:lpstr>
      <vt:lpstr>Apache Spark</vt:lpstr>
      <vt:lpstr>What is Apache Spark?</vt:lpstr>
      <vt:lpstr>History of Apache Spark</vt:lpstr>
      <vt:lpstr>Components of Spark</vt:lpstr>
      <vt:lpstr>Features of Apache Spark</vt:lpstr>
      <vt:lpstr>Features of Apache Spark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1008 an overview of cloud computing</dc:title>
  <dc:creator>Hans Yip</dc:creator>
  <cp:lastModifiedBy>Hans Yip</cp:lastModifiedBy>
  <cp:revision>27</cp:revision>
  <dcterms:created xsi:type="dcterms:W3CDTF">2020-01-02T18:02:20Z</dcterms:created>
  <dcterms:modified xsi:type="dcterms:W3CDTF">2021-01-07T07:02:17Z</dcterms:modified>
</cp:coreProperties>
</file>