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32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12" r:id="rId25"/>
    <p:sldId id="313" r:id="rId26"/>
    <p:sldId id="306" r:id="rId27"/>
    <p:sldId id="307" r:id="rId28"/>
    <p:sldId id="308" r:id="rId29"/>
    <p:sldId id="309" r:id="rId30"/>
    <p:sldId id="310" r:id="rId31"/>
    <p:sldId id="315" r:id="rId32"/>
    <p:sldId id="314" r:id="rId33"/>
    <p:sldId id="316" r:id="rId34"/>
    <p:sldId id="317" r:id="rId35"/>
    <p:sldId id="320" r:id="rId36"/>
    <p:sldId id="318" r:id="rId37"/>
    <p:sldId id="319" r:id="rId38"/>
    <p:sldId id="321" r:id="rId39"/>
    <p:sldId id="322" r:id="rId40"/>
    <p:sldId id="32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7" d="100"/>
          <a:sy n="67" d="100"/>
        </p:scale>
        <p:origin x="69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oracle.com/webfolder/technetwork/tutorials/architecture-diagrams/19/database-technical-architectur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Database</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995982"/>
            <a:ext cx="10656310" cy="614368"/>
          </a:xfrm>
        </p:spPr>
        <p:txBody>
          <a:bodyPr vert="horz" lIns="91440" tIns="45720" rIns="91440" bIns="45720" rtlCol="0">
            <a:normAutofit fontScale="70000" lnSpcReduction="20000"/>
          </a:bodyPr>
          <a:lstStyle/>
          <a:p>
            <a:pPr marL="0" indent="0" algn="ctr">
              <a:spcBef>
                <a:spcPts val="0"/>
              </a:spcBef>
              <a:spcAft>
                <a:spcPts val="600"/>
              </a:spcAft>
              <a:buNone/>
            </a:pPr>
            <a:r>
              <a:rPr lang="en-US" sz="5100" spc="80" dirty="0"/>
              <a:t>Hans Yip</a:t>
            </a:r>
          </a:p>
          <a:p>
            <a:pPr marL="0" indent="0" algn="ctr">
              <a:spcBef>
                <a:spcPts val="0"/>
              </a:spcBef>
              <a:spcAft>
                <a:spcPts val="600"/>
              </a:spcAft>
              <a:buNone/>
            </a:pPr>
            <a:endParaRPr lang="en-US" spc="80" dirty="0"/>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1A67-C4BC-4FFB-8F66-5747B552BC64}"/>
              </a:ext>
            </a:extLst>
          </p:cNvPr>
          <p:cNvSpPr>
            <a:spLocks noGrp="1"/>
          </p:cNvSpPr>
          <p:nvPr>
            <p:ph type="title"/>
          </p:nvPr>
        </p:nvSpPr>
        <p:spPr/>
        <p:txBody>
          <a:bodyPr/>
          <a:lstStyle/>
          <a:p>
            <a:pPr algn="ctr"/>
            <a:r>
              <a:rPr lang="en-US" dirty="0"/>
              <a:t>Oracle RDBMS Relational Model</a:t>
            </a:r>
          </a:p>
        </p:txBody>
      </p:sp>
      <p:graphicFrame>
        <p:nvGraphicFramePr>
          <p:cNvPr id="4" name="Object 4">
            <a:extLst>
              <a:ext uri="{FF2B5EF4-FFF2-40B4-BE49-F238E27FC236}">
                <a16:creationId xmlns:a16="http://schemas.microsoft.com/office/drawing/2014/main" id="{F74A9A29-1D9F-4E44-A48B-5CF060DACEC2}"/>
              </a:ext>
            </a:extLst>
          </p:cNvPr>
          <p:cNvGraphicFramePr>
            <a:graphicFrameLocks noChangeAspect="1"/>
          </p:cNvGraphicFramePr>
          <p:nvPr>
            <p:extLst>
              <p:ext uri="{D42A27DB-BD31-4B8C-83A1-F6EECF244321}">
                <p14:modId xmlns:p14="http://schemas.microsoft.com/office/powerpoint/2010/main" val="4293393243"/>
              </p:ext>
            </p:extLst>
          </p:nvPr>
        </p:nvGraphicFramePr>
        <p:xfrm>
          <a:off x="2333625" y="1952625"/>
          <a:ext cx="7048500" cy="4319588"/>
        </p:xfrm>
        <a:graphic>
          <a:graphicData uri="http://schemas.openxmlformats.org/presentationml/2006/ole">
            <mc:AlternateContent xmlns:mc="http://schemas.openxmlformats.org/markup-compatibility/2006">
              <mc:Choice xmlns:v="urn:schemas-microsoft-com:vml" Requires="v">
                <p:oleObj name="Visio" r:id="rId2" imgW="4150462" imgH="3187255" progId="Visio.Drawing.6">
                  <p:embed/>
                </p:oleObj>
              </mc:Choice>
              <mc:Fallback>
                <p:oleObj name="Visio" r:id="rId2" imgW="4150462" imgH="3187255" progId="Visio.Drawing.6">
                  <p:embed/>
                  <p:pic>
                    <p:nvPicPr>
                      <p:cNvPr id="10244" name="Object 4">
                        <a:extLst>
                          <a:ext uri="{FF2B5EF4-FFF2-40B4-BE49-F238E27FC236}">
                            <a16:creationId xmlns:a16="http://schemas.microsoft.com/office/drawing/2014/main" id="{2883C6D8-7D36-453E-8AB0-ADA081A59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952625"/>
                        <a:ext cx="7048500" cy="43195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598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8EB8-7494-4C0F-A035-13750514699E}"/>
              </a:ext>
            </a:extLst>
          </p:cNvPr>
          <p:cNvSpPr>
            <a:spLocks noGrp="1"/>
          </p:cNvSpPr>
          <p:nvPr>
            <p:ph type="title"/>
          </p:nvPr>
        </p:nvSpPr>
        <p:spPr/>
        <p:txBody>
          <a:bodyPr/>
          <a:lstStyle/>
          <a:p>
            <a:pPr algn="ctr"/>
            <a:r>
              <a:rPr lang="en-US" dirty="0"/>
              <a:t>The Relational Database Model</a:t>
            </a:r>
          </a:p>
        </p:txBody>
      </p:sp>
      <p:sp>
        <p:nvSpPr>
          <p:cNvPr id="3" name="Content Placeholder 2">
            <a:extLst>
              <a:ext uri="{FF2B5EF4-FFF2-40B4-BE49-F238E27FC236}">
                <a16:creationId xmlns:a16="http://schemas.microsoft.com/office/drawing/2014/main" id="{911A6429-ED3F-4ED8-82FE-70AC7D4107CB}"/>
              </a:ext>
            </a:extLst>
          </p:cNvPr>
          <p:cNvSpPr>
            <a:spLocks noGrp="1"/>
          </p:cNvSpPr>
          <p:nvPr>
            <p:ph idx="1"/>
          </p:nvPr>
        </p:nvSpPr>
        <p:spPr/>
        <p:txBody>
          <a:bodyPr/>
          <a:lstStyle/>
          <a:p>
            <a:pPr marL="0" marR="0" hangingPunct="0">
              <a:spcBef>
                <a:spcPts val="0"/>
              </a:spcBef>
              <a:spcAft>
                <a:spcPts val="0"/>
              </a:spcAft>
            </a:pPr>
            <a:r>
              <a:rPr lang="en-US" sz="3200" dirty="0">
                <a:effectLst/>
                <a:latin typeface="Times New Roman" panose="02020603050405020304" pitchFamily="18" charset="0"/>
                <a:ea typeface="Times New Roman" panose="02020603050405020304" pitchFamily="18" charset="0"/>
              </a:rPr>
              <a:t>A </a:t>
            </a:r>
            <a:r>
              <a:rPr lang="en-US" sz="3200" b="1" dirty="0">
                <a:effectLst/>
                <a:highlight>
                  <a:srgbClr val="FFFF00"/>
                </a:highlight>
                <a:latin typeface="Times New Roman" panose="02020603050405020304" pitchFamily="18" charset="0"/>
                <a:ea typeface="Times New Roman" panose="02020603050405020304" pitchFamily="18" charset="0"/>
              </a:rPr>
              <a:t>table (relation, file) </a:t>
            </a:r>
            <a:r>
              <a:rPr lang="en-US" sz="3200" dirty="0">
                <a:effectLst/>
                <a:latin typeface="Times New Roman" panose="02020603050405020304" pitchFamily="18" charset="0"/>
                <a:ea typeface="Times New Roman" panose="02020603050405020304" pitchFamily="18" charset="0"/>
              </a:rPr>
              <a:t>is the basic unit of data storage in a database. </a:t>
            </a:r>
          </a:p>
          <a:p>
            <a:pPr marL="0" marR="0" hangingPunct="0">
              <a:spcBef>
                <a:spcPts val="0"/>
              </a:spcBef>
              <a:spcAft>
                <a:spcPts val="0"/>
              </a:spcAft>
            </a:pPr>
            <a:r>
              <a:rPr lang="en-US" sz="3200" dirty="0">
                <a:effectLst/>
                <a:latin typeface="Times New Roman" panose="02020603050405020304" pitchFamily="18" charset="0"/>
                <a:ea typeface="Times New Roman" panose="02020603050405020304" pitchFamily="18" charset="0"/>
              </a:rPr>
              <a:t>Tables are organized as </a:t>
            </a:r>
            <a:r>
              <a:rPr lang="en-US" sz="3200" b="1" dirty="0">
                <a:effectLst/>
                <a:highlight>
                  <a:srgbClr val="FFFF00"/>
                </a:highlight>
                <a:latin typeface="Times New Roman" panose="02020603050405020304" pitchFamily="18" charset="0"/>
                <a:ea typeface="Times New Roman" panose="02020603050405020304" pitchFamily="18" charset="0"/>
              </a:rPr>
              <a:t>rows (tuple, record) </a:t>
            </a:r>
            <a:r>
              <a:rPr lang="en-US" sz="3200" dirty="0">
                <a:effectLst/>
                <a:latin typeface="Times New Roman" panose="02020603050405020304" pitchFamily="18" charset="0"/>
                <a:ea typeface="Times New Roman" panose="02020603050405020304" pitchFamily="18" charset="0"/>
              </a:rPr>
              <a:t>(horizontal) and </a:t>
            </a:r>
            <a:r>
              <a:rPr lang="en-US" sz="3200" b="1" dirty="0">
                <a:effectLst/>
                <a:highlight>
                  <a:srgbClr val="FFFF00"/>
                </a:highlight>
                <a:latin typeface="Times New Roman" panose="02020603050405020304" pitchFamily="18" charset="0"/>
                <a:ea typeface="Times New Roman" panose="02020603050405020304" pitchFamily="18" charset="0"/>
              </a:rPr>
              <a:t>columns (attribute, field) </a:t>
            </a:r>
            <a:r>
              <a:rPr lang="en-US" sz="3200" dirty="0">
                <a:effectLst/>
                <a:latin typeface="Times New Roman" panose="02020603050405020304" pitchFamily="18" charset="0"/>
                <a:ea typeface="Times New Roman" panose="02020603050405020304" pitchFamily="18" charset="0"/>
              </a:rPr>
              <a:t>(vertical). </a:t>
            </a:r>
          </a:p>
          <a:p>
            <a:pPr marL="0" marR="0" hangingPunct="0">
              <a:spcBef>
                <a:spcPts val="0"/>
              </a:spcBef>
              <a:spcAft>
                <a:spcPts val="0"/>
              </a:spcAft>
            </a:pPr>
            <a:r>
              <a:rPr lang="en-US" sz="3200" dirty="0">
                <a:effectLst/>
                <a:latin typeface="Times New Roman" panose="02020603050405020304" pitchFamily="18" charset="0"/>
                <a:ea typeface="Times New Roman" panose="02020603050405020304" pitchFamily="18" charset="0"/>
              </a:rPr>
              <a:t>A </a:t>
            </a:r>
            <a:r>
              <a:rPr lang="en-US" sz="3200" b="1" dirty="0">
                <a:effectLst/>
                <a:highlight>
                  <a:srgbClr val="FFFF00"/>
                </a:highlight>
                <a:latin typeface="Times New Roman" panose="02020603050405020304" pitchFamily="18" charset="0"/>
                <a:ea typeface="Times New Roman" panose="02020603050405020304" pitchFamily="18" charset="0"/>
              </a:rPr>
              <a:t>database </a:t>
            </a:r>
            <a:r>
              <a:rPr lang="en-US" sz="3200" dirty="0">
                <a:effectLst/>
                <a:latin typeface="Times New Roman" panose="02020603050405020304" pitchFamily="18" charset="0"/>
                <a:ea typeface="Times New Roman" panose="02020603050405020304" pitchFamily="18" charset="0"/>
              </a:rPr>
              <a:t>is a set of related tables forms a database.</a:t>
            </a:r>
          </a:p>
          <a:p>
            <a:endParaRPr lang="en-US" dirty="0"/>
          </a:p>
        </p:txBody>
      </p:sp>
    </p:spTree>
    <p:extLst>
      <p:ext uri="{BB962C8B-B14F-4D97-AF65-F5344CB8AC3E}">
        <p14:creationId xmlns:p14="http://schemas.microsoft.com/office/powerpoint/2010/main" val="239470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BB63-26BF-40EB-94AA-D762FC5DA6FA}"/>
              </a:ext>
            </a:extLst>
          </p:cNvPr>
          <p:cNvSpPr>
            <a:spLocks noGrp="1"/>
          </p:cNvSpPr>
          <p:nvPr>
            <p:ph type="title"/>
          </p:nvPr>
        </p:nvSpPr>
        <p:spPr/>
        <p:txBody>
          <a:bodyPr/>
          <a:lstStyle/>
          <a:p>
            <a:pPr algn="ctr"/>
            <a:r>
              <a:rPr lang="en-US" dirty="0"/>
              <a:t>The Relational Database Model</a:t>
            </a:r>
          </a:p>
        </p:txBody>
      </p:sp>
      <p:sp>
        <p:nvSpPr>
          <p:cNvPr id="3" name="Content Placeholder 2">
            <a:extLst>
              <a:ext uri="{FF2B5EF4-FFF2-40B4-BE49-F238E27FC236}">
                <a16:creationId xmlns:a16="http://schemas.microsoft.com/office/drawing/2014/main" id="{D2C29C2C-BDCC-4BAE-9BEA-0D56317EBD0F}"/>
              </a:ext>
            </a:extLst>
          </p:cNvPr>
          <p:cNvSpPr>
            <a:spLocks noGrp="1"/>
          </p:cNvSpPr>
          <p:nvPr>
            <p:ph idx="1"/>
          </p:nvPr>
        </p:nvSpPr>
        <p:spPr/>
        <p:txBody>
          <a:bodyPr/>
          <a:lstStyle/>
          <a:p>
            <a:pPr marL="0" indent="0" algn="ctr">
              <a:buNone/>
            </a:pPr>
            <a:r>
              <a:rPr lang="en-US" altLang="en-US" sz="2400" dirty="0"/>
              <a:t>Table (file/relation)</a:t>
            </a:r>
          </a:p>
          <a:p>
            <a:endParaRPr lang="en-US" dirty="0"/>
          </a:p>
        </p:txBody>
      </p:sp>
      <p:pic>
        <p:nvPicPr>
          <p:cNvPr id="5" name="Picture 4">
            <a:extLst>
              <a:ext uri="{FF2B5EF4-FFF2-40B4-BE49-F238E27FC236}">
                <a16:creationId xmlns:a16="http://schemas.microsoft.com/office/drawing/2014/main" id="{205A8AD6-3701-4900-8248-3A54B6203FB6}"/>
              </a:ext>
            </a:extLst>
          </p:cNvPr>
          <p:cNvPicPr>
            <a:picLocks noChangeAspect="1"/>
          </p:cNvPicPr>
          <p:nvPr/>
        </p:nvPicPr>
        <p:blipFill>
          <a:blip r:embed="rId2"/>
          <a:stretch>
            <a:fillRect/>
          </a:stretch>
        </p:blipFill>
        <p:spPr>
          <a:xfrm>
            <a:off x="3616754" y="2901764"/>
            <a:ext cx="6355921" cy="2816596"/>
          </a:xfrm>
          <a:prstGeom prst="rect">
            <a:avLst/>
          </a:prstGeom>
        </p:spPr>
      </p:pic>
      <p:sp>
        <p:nvSpPr>
          <p:cNvPr id="6" name="TextBox 7">
            <a:extLst>
              <a:ext uri="{FF2B5EF4-FFF2-40B4-BE49-F238E27FC236}">
                <a16:creationId xmlns:a16="http://schemas.microsoft.com/office/drawing/2014/main" id="{13C8F6C1-752C-4EAF-8866-E885F5523F99}"/>
              </a:ext>
            </a:extLst>
          </p:cNvPr>
          <p:cNvSpPr txBox="1">
            <a:spLocks noChangeArrowheads="1"/>
          </p:cNvSpPr>
          <p:nvPr/>
        </p:nvSpPr>
        <p:spPr bwMode="auto">
          <a:xfrm>
            <a:off x="858837" y="3842988"/>
            <a:ext cx="2681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rPr>
              <a:t>Row1 (record/tuple)</a:t>
            </a:r>
          </a:p>
        </p:txBody>
      </p:sp>
      <p:sp>
        <p:nvSpPr>
          <p:cNvPr id="7" name="TextBox 9">
            <a:extLst>
              <a:ext uri="{FF2B5EF4-FFF2-40B4-BE49-F238E27FC236}">
                <a16:creationId xmlns:a16="http://schemas.microsoft.com/office/drawing/2014/main" id="{64DB4C57-215B-44E2-B9BF-74F363772C2D}"/>
              </a:ext>
            </a:extLst>
          </p:cNvPr>
          <p:cNvSpPr txBox="1">
            <a:spLocks noChangeArrowheads="1"/>
          </p:cNvSpPr>
          <p:nvPr/>
        </p:nvSpPr>
        <p:spPr bwMode="auto">
          <a:xfrm>
            <a:off x="896937" y="4301802"/>
            <a:ext cx="2605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rPr>
              <a:t>Row2 (record/tuple)</a:t>
            </a:r>
          </a:p>
        </p:txBody>
      </p:sp>
    </p:spTree>
    <p:extLst>
      <p:ext uri="{BB962C8B-B14F-4D97-AF65-F5344CB8AC3E}">
        <p14:creationId xmlns:p14="http://schemas.microsoft.com/office/powerpoint/2010/main" val="32653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E4ED-6510-45B0-A48B-2246964FAE8E}"/>
              </a:ext>
            </a:extLst>
          </p:cNvPr>
          <p:cNvSpPr>
            <a:spLocks noGrp="1"/>
          </p:cNvSpPr>
          <p:nvPr>
            <p:ph type="title"/>
          </p:nvPr>
        </p:nvSpPr>
        <p:spPr/>
        <p:txBody>
          <a:bodyPr/>
          <a:lstStyle/>
          <a:p>
            <a:pPr algn="ctr"/>
            <a:r>
              <a:rPr lang="en-US" dirty="0"/>
              <a:t>Database Languages</a:t>
            </a:r>
          </a:p>
        </p:txBody>
      </p:sp>
      <p:sp>
        <p:nvSpPr>
          <p:cNvPr id="3" name="Content Placeholder 2">
            <a:extLst>
              <a:ext uri="{FF2B5EF4-FFF2-40B4-BE49-F238E27FC236}">
                <a16:creationId xmlns:a16="http://schemas.microsoft.com/office/drawing/2014/main" id="{A3D56424-4ABC-421E-95C0-08ADBAAFB1D3}"/>
              </a:ext>
            </a:extLst>
          </p:cNvPr>
          <p:cNvSpPr>
            <a:spLocks noGrp="1"/>
          </p:cNvSpPr>
          <p:nvPr>
            <p:ph idx="1"/>
          </p:nvPr>
        </p:nvSpPr>
        <p:spPr/>
        <p:txBody>
          <a:bodyPr>
            <a:normAutofit fontScale="92500"/>
          </a:bodyPr>
          <a:lstStyle/>
          <a:p>
            <a:r>
              <a:rPr lang="en-US" altLang="en-US" sz="3200" b="1" dirty="0">
                <a:highlight>
                  <a:srgbClr val="FFFF00"/>
                </a:highlight>
              </a:rPr>
              <a:t>Data Manipulation Language (DML)</a:t>
            </a:r>
          </a:p>
          <a:p>
            <a:pPr lvl="1"/>
            <a:r>
              <a:rPr lang="en-US" altLang="en-US" sz="3200" dirty="0"/>
              <a:t>Data retrieval (SELECT statement)</a:t>
            </a:r>
          </a:p>
          <a:p>
            <a:pPr lvl="1"/>
            <a:r>
              <a:rPr lang="en-US" altLang="en-US" sz="3200" dirty="0"/>
              <a:t>Data modification (INSERT, UPDATE, DELETE statements)</a:t>
            </a:r>
          </a:p>
          <a:p>
            <a:r>
              <a:rPr lang="en-US" altLang="en-US" sz="3200" b="1" dirty="0">
                <a:highlight>
                  <a:srgbClr val="FFFF00"/>
                </a:highlight>
              </a:rPr>
              <a:t>Data Definition Language (DDL)</a:t>
            </a:r>
          </a:p>
          <a:p>
            <a:pPr lvl="1"/>
            <a:r>
              <a:rPr lang="en-US" altLang="en-US" sz="3200" dirty="0"/>
              <a:t>CREATE, ALTER, DROP statements</a:t>
            </a:r>
          </a:p>
          <a:p>
            <a:r>
              <a:rPr lang="en-US" altLang="en-US" sz="3200" b="1" dirty="0">
                <a:highlight>
                  <a:srgbClr val="FFFF00"/>
                </a:highlight>
              </a:rPr>
              <a:t>Data Control Language (DCL)</a:t>
            </a:r>
            <a:r>
              <a:rPr lang="en-US" altLang="en-US" sz="3200" b="1" dirty="0"/>
              <a:t> </a:t>
            </a:r>
          </a:p>
          <a:p>
            <a:pPr lvl="1"/>
            <a:r>
              <a:rPr lang="en-US" altLang="en-US" sz="3200" dirty="0"/>
              <a:t>GRANT, REVOKE statements</a:t>
            </a:r>
          </a:p>
          <a:p>
            <a:endParaRPr lang="en-US" altLang="en-US" sz="1900" dirty="0"/>
          </a:p>
          <a:p>
            <a:endParaRPr lang="en-US" altLang="en-US" sz="1900" dirty="0"/>
          </a:p>
          <a:p>
            <a:endParaRPr lang="en-US" dirty="0"/>
          </a:p>
        </p:txBody>
      </p:sp>
    </p:spTree>
    <p:extLst>
      <p:ext uri="{BB962C8B-B14F-4D97-AF65-F5344CB8AC3E}">
        <p14:creationId xmlns:p14="http://schemas.microsoft.com/office/powerpoint/2010/main" val="116568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583D-DBA1-4BA1-ABCB-B4A9506663D9}"/>
              </a:ext>
            </a:extLst>
          </p:cNvPr>
          <p:cNvSpPr>
            <a:spLocks noGrp="1"/>
          </p:cNvSpPr>
          <p:nvPr>
            <p:ph type="title"/>
          </p:nvPr>
        </p:nvSpPr>
        <p:spPr/>
        <p:txBody>
          <a:bodyPr/>
          <a:lstStyle/>
          <a:p>
            <a:pPr algn="ctr"/>
            <a:r>
              <a:rPr lang="en-US" dirty="0"/>
              <a:t>Data Manipulation Language (DML)</a:t>
            </a:r>
          </a:p>
        </p:txBody>
      </p:sp>
      <p:sp>
        <p:nvSpPr>
          <p:cNvPr id="3" name="Content Placeholder 2">
            <a:extLst>
              <a:ext uri="{FF2B5EF4-FFF2-40B4-BE49-F238E27FC236}">
                <a16:creationId xmlns:a16="http://schemas.microsoft.com/office/drawing/2014/main" id="{F9B54517-BC61-40CE-8D64-7C12DA945915}"/>
              </a:ext>
            </a:extLst>
          </p:cNvPr>
          <p:cNvSpPr>
            <a:spLocks noGrp="1"/>
          </p:cNvSpPr>
          <p:nvPr>
            <p:ph idx="1"/>
          </p:nvPr>
        </p:nvSpPr>
        <p:spPr/>
        <p:txBody>
          <a:bodyPr/>
          <a:lstStyle/>
          <a:p>
            <a:pPr marL="0" marR="0" indent="0" hangingPunct="0">
              <a:spcBef>
                <a:spcPts val="0"/>
              </a:spcBef>
              <a:spcAft>
                <a:spcPts val="0"/>
              </a:spcAft>
              <a:buNone/>
            </a:pPr>
            <a:r>
              <a:rPr lang="en-US" sz="3200" b="1" dirty="0">
                <a:effectLst/>
                <a:latin typeface="Times New Roman" panose="02020603050405020304" pitchFamily="18" charset="0"/>
                <a:ea typeface="Times New Roman" panose="02020603050405020304" pitchFamily="18" charset="0"/>
              </a:rPr>
              <a:t>1. 	</a:t>
            </a:r>
            <a:r>
              <a:rPr lang="en-US" sz="3200" b="1" dirty="0">
                <a:effectLst/>
                <a:highlight>
                  <a:srgbClr val="FFFF00"/>
                </a:highlight>
                <a:latin typeface="Times New Roman" panose="02020603050405020304" pitchFamily="18" charset="0"/>
                <a:ea typeface="Times New Roman" panose="02020603050405020304" pitchFamily="18" charset="0"/>
              </a:rPr>
              <a:t>Data retrieval </a:t>
            </a:r>
            <a:r>
              <a:rPr lang="en-US" sz="3200" b="1" dirty="0">
                <a:effectLst/>
                <a:latin typeface="Times New Roman" panose="02020603050405020304" pitchFamily="18" charset="0"/>
                <a:ea typeface="Times New Roman" panose="02020603050405020304" pitchFamily="18" charset="0"/>
              </a:rPr>
              <a:t>(queries - select)  </a:t>
            </a:r>
            <a:r>
              <a:rPr lang="en-US" sz="3200" dirty="0">
                <a:effectLst/>
                <a:latin typeface="Times New Roman" panose="02020603050405020304" pitchFamily="18" charset="0"/>
                <a:ea typeface="Times New Roman" panose="02020603050405020304" pitchFamily="18" charset="0"/>
              </a:rPr>
              <a:t>means finding the particular data.</a:t>
            </a:r>
          </a:p>
          <a:p>
            <a:pPr marL="0" marR="0" indent="0" hangingPunc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200" dirty="0">
                <a:effectLst/>
                <a:latin typeface="Times New Roman" panose="02020603050405020304" pitchFamily="18" charset="0"/>
                <a:ea typeface="Times New Roman" panose="02020603050405020304" pitchFamily="18" charset="0"/>
              </a:rPr>
              <a:t>SELECT { (column1, column2,… ) | * } </a:t>
            </a:r>
          </a:p>
          <a:p>
            <a:pPr marL="0" marR="0" indent="0" hangingPunct="0">
              <a:spcBef>
                <a:spcPts val="0"/>
              </a:spcBef>
              <a:spcAft>
                <a:spcPts val="0"/>
              </a:spcAft>
              <a:buNone/>
            </a:pPr>
            <a:r>
              <a:rPr lang="en-US" sz="3200" dirty="0">
                <a:effectLst/>
                <a:latin typeface="Times New Roman" panose="02020603050405020304" pitchFamily="18" charset="0"/>
                <a:ea typeface="Times New Roman" panose="02020603050405020304" pitchFamily="18" charset="0"/>
              </a:rPr>
              <a:t>FROM  </a:t>
            </a:r>
            <a:r>
              <a:rPr lang="en-US" sz="3200" dirty="0" err="1">
                <a:effectLst/>
                <a:latin typeface="Times New Roman" panose="02020603050405020304" pitchFamily="18" charset="0"/>
                <a:ea typeface="Times New Roman" panose="02020603050405020304" pitchFamily="18" charset="0"/>
              </a:rPr>
              <a:t>table_name</a:t>
            </a:r>
            <a:endParaRPr lang="en-US" sz="32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200" dirty="0">
                <a:effectLst/>
                <a:latin typeface="Times New Roman" panose="02020603050405020304" pitchFamily="18" charset="0"/>
                <a:ea typeface="Times New Roman" panose="02020603050405020304" pitchFamily="18" charset="0"/>
              </a:rPr>
              <a:t>WHERE condition;</a:t>
            </a:r>
          </a:p>
          <a:p>
            <a:endParaRPr lang="en-US" dirty="0"/>
          </a:p>
        </p:txBody>
      </p:sp>
    </p:spTree>
    <p:extLst>
      <p:ext uri="{BB962C8B-B14F-4D97-AF65-F5344CB8AC3E}">
        <p14:creationId xmlns:p14="http://schemas.microsoft.com/office/powerpoint/2010/main" val="260332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97CC-13E5-4CF2-86FD-A00FD11FDB3B}"/>
              </a:ext>
            </a:extLst>
          </p:cNvPr>
          <p:cNvSpPr>
            <a:spLocks noGrp="1"/>
          </p:cNvSpPr>
          <p:nvPr>
            <p:ph type="title"/>
          </p:nvPr>
        </p:nvSpPr>
        <p:spPr/>
        <p:txBody>
          <a:bodyPr/>
          <a:lstStyle/>
          <a:p>
            <a:pPr algn="ctr"/>
            <a:r>
              <a:rPr lang="en-US" dirty="0"/>
              <a:t>Data Manipulation Language (DML)</a:t>
            </a:r>
          </a:p>
        </p:txBody>
      </p:sp>
      <p:sp>
        <p:nvSpPr>
          <p:cNvPr id="3" name="Content Placeholder 2">
            <a:extLst>
              <a:ext uri="{FF2B5EF4-FFF2-40B4-BE49-F238E27FC236}">
                <a16:creationId xmlns:a16="http://schemas.microsoft.com/office/drawing/2014/main" id="{768B2C52-FCF3-4112-BC98-6727DD5D797D}"/>
              </a:ext>
            </a:extLst>
          </p:cNvPr>
          <p:cNvSpPr>
            <a:spLocks noGrp="1"/>
          </p:cNvSpPr>
          <p:nvPr>
            <p:ph idx="1"/>
          </p:nvPr>
        </p:nvSpPr>
        <p:spPr/>
        <p:txBody>
          <a:bodyPr>
            <a:normAutofit fontScale="92500" lnSpcReduction="20000"/>
          </a:bodyPr>
          <a:lstStyle/>
          <a:p>
            <a:pPr marL="0" marR="0" indent="0" hangingPunc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2.	</a:t>
            </a:r>
            <a:r>
              <a:rPr lang="en-US" sz="2400" b="1" dirty="0">
                <a:effectLst/>
                <a:highlight>
                  <a:srgbClr val="FFFF00"/>
                </a:highlight>
                <a:latin typeface="Times New Roman" panose="02020603050405020304" pitchFamily="18" charset="0"/>
                <a:ea typeface="Times New Roman" panose="02020603050405020304" pitchFamily="18" charset="0"/>
              </a:rPr>
              <a:t>Data modification </a:t>
            </a:r>
            <a:r>
              <a:rPr lang="en-US" sz="2400" b="1" dirty="0">
                <a:effectLst/>
                <a:latin typeface="Times New Roman" panose="02020603050405020304" pitchFamily="18" charset="0"/>
                <a:ea typeface="Times New Roman" panose="02020603050405020304" pitchFamily="18" charset="0"/>
              </a:rPr>
              <a:t>(insert, update, delete) </a:t>
            </a:r>
            <a:r>
              <a:rPr lang="en-US" sz="2400" dirty="0">
                <a:effectLst/>
                <a:latin typeface="Times New Roman" panose="02020603050405020304" pitchFamily="18" charset="0"/>
                <a:ea typeface="Times New Roman" panose="02020603050405020304" pitchFamily="18" charset="0"/>
              </a:rPr>
              <a:t>means adding, removing, or changing the data.</a:t>
            </a:r>
          </a:p>
          <a:p>
            <a:pPr marL="0" marR="0" indent="0" hangingPunc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INSERT INTO </a:t>
            </a:r>
            <a:r>
              <a:rPr lang="en-US" sz="2400" dirty="0" err="1">
                <a:effectLst/>
                <a:latin typeface="Times New Roman" panose="02020603050405020304" pitchFamily="18" charset="0"/>
                <a:ea typeface="Times New Roman" panose="02020603050405020304" pitchFamily="18" charset="0"/>
              </a:rPr>
              <a:t>table_name</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[(column1, column2,…)]</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{VALUES (value1, value2,…) | query}</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UPDATE </a:t>
            </a:r>
            <a:r>
              <a:rPr lang="en-US" sz="2400" dirty="0" err="1">
                <a:effectLst/>
                <a:latin typeface="Times New Roman" panose="02020603050405020304" pitchFamily="18" charset="0"/>
                <a:ea typeface="Times New Roman" panose="02020603050405020304" pitchFamily="18" charset="0"/>
              </a:rPr>
              <a:t>table_name</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SET { column1 = value1, column2  = value2,… }</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WHERE condition;</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DELETE FROM </a:t>
            </a:r>
            <a:r>
              <a:rPr lang="en-US" sz="2400" dirty="0" err="1">
                <a:effectLst/>
                <a:latin typeface="Times New Roman" panose="02020603050405020304" pitchFamily="18" charset="0"/>
                <a:ea typeface="Times New Roman" panose="02020603050405020304" pitchFamily="18" charset="0"/>
              </a:rPr>
              <a:t>table_name</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WHERE condition;</a:t>
            </a:r>
          </a:p>
          <a:p>
            <a:endParaRPr lang="en-US" dirty="0"/>
          </a:p>
        </p:txBody>
      </p:sp>
    </p:spTree>
    <p:extLst>
      <p:ext uri="{BB962C8B-B14F-4D97-AF65-F5344CB8AC3E}">
        <p14:creationId xmlns:p14="http://schemas.microsoft.com/office/powerpoint/2010/main" val="376857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F285-7521-42A1-BBDA-50341596043E}"/>
              </a:ext>
            </a:extLst>
          </p:cNvPr>
          <p:cNvSpPr>
            <a:spLocks noGrp="1"/>
          </p:cNvSpPr>
          <p:nvPr>
            <p:ph type="title"/>
          </p:nvPr>
        </p:nvSpPr>
        <p:spPr/>
        <p:txBody>
          <a:bodyPr/>
          <a:lstStyle/>
          <a:p>
            <a:pPr algn="ctr"/>
            <a:r>
              <a:rPr lang="en-US" dirty="0"/>
              <a:t>Data Definition Language (DDL)</a:t>
            </a:r>
          </a:p>
        </p:txBody>
      </p:sp>
      <p:sp>
        <p:nvSpPr>
          <p:cNvPr id="3" name="Content Placeholder 2">
            <a:extLst>
              <a:ext uri="{FF2B5EF4-FFF2-40B4-BE49-F238E27FC236}">
                <a16:creationId xmlns:a16="http://schemas.microsoft.com/office/drawing/2014/main" id="{26DD6829-00C7-4BF7-8ABA-E64A333F5648}"/>
              </a:ext>
            </a:extLst>
          </p:cNvPr>
          <p:cNvSpPr>
            <a:spLocks noGrp="1"/>
          </p:cNvSpPr>
          <p:nvPr>
            <p:ph idx="1"/>
          </p:nvPr>
        </p:nvSpPr>
        <p:spPr/>
        <p:txBody>
          <a:bodyPr>
            <a:normAutofit fontScale="85000" lnSpcReduction="20000"/>
          </a:bodyPr>
          <a:lstStyle/>
          <a:p>
            <a:pPr marL="0" marR="0" hangingPunct="0">
              <a:spcBef>
                <a:spcPts val="0"/>
              </a:spcBef>
              <a:spcAft>
                <a:spcPts val="0"/>
              </a:spcAft>
            </a:pPr>
            <a:r>
              <a:rPr lang="en-US" sz="2800" b="1" dirty="0">
                <a:highlight>
                  <a:srgbClr val="FFFF00"/>
                </a:highlight>
                <a:latin typeface="Times New Roman" panose="02020603050405020304" pitchFamily="18" charset="0"/>
                <a:ea typeface="Times New Roman" panose="02020603050405020304" pitchFamily="18" charset="0"/>
              </a:rPr>
              <a:t>Data Definition Language (DDL): </a:t>
            </a:r>
            <a:r>
              <a:rPr lang="en-US" sz="2800" dirty="0">
                <a:effectLst/>
                <a:latin typeface="Times New Roman" panose="02020603050405020304" pitchFamily="18" charset="0"/>
                <a:ea typeface="Times New Roman" panose="02020603050405020304" pitchFamily="18" charset="0"/>
              </a:rPr>
              <a:t>allows you to create, alter, and drop objects like tables, indexes, and views.</a:t>
            </a:r>
          </a:p>
          <a:p>
            <a:pPr marL="0" marR="0" indent="0" hangingPunc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CREATE TABLE </a:t>
            </a:r>
            <a:r>
              <a:rPr lang="en-US" sz="2800" dirty="0" err="1">
                <a:effectLst/>
                <a:latin typeface="Times New Roman" panose="02020603050405020304" pitchFamily="18" charset="0"/>
                <a:ea typeface="Times New Roman" panose="02020603050405020304" pitchFamily="18" charset="0"/>
              </a:rPr>
              <a:t>table_name</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(column1 datatype </a:t>
            </a:r>
            <a:r>
              <a:rPr lang="en-US" sz="2800" dirty="0" err="1">
                <a:effectLst/>
                <a:latin typeface="Times New Roman" panose="02020603050405020304" pitchFamily="18" charset="0"/>
                <a:ea typeface="Times New Roman" panose="02020603050405020304" pitchFamily="18" charset="0"/>
              </a:rPr>
              <a:t>column_constraints</a:t>
            </a:r>
            <a:r>
              <a:rPr lang="en-US" sz="2800" dirty="0">
                <a:effectLst/>
                <a:latin typeface="Times New Roman" panose="02020603050405020304" pitchFamily="18" charset="0"/>
                <a:ea typeface="Times New Roman" panose="02020603050405020304" pitchFamily="18" charset="0"/>
              </a:rPr>
              <a:t>,</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column2 datatype , …)</a:t>
            </a:r>
          </a:p>
          <a:p>
            <a:pPr marL="0" marR="0" indent="0" hangingPunct="0">
              <a:spcBef>
                <a:spcPts val="0"/>
              </a:spcBef>
              <a:spcAft>
                <a:spcPts val="0"/>
              </a:spcAft>
              <a:buNone/>
            </a:pPr>
            <a:r>
              <a:rPr lang="en-US" sz="2800" dirty="0" err="1">
                <a:effectLst/>
                <a:latin typeface="Times New Roman" panose="02020603050405020304" pitchFamily="18" charset="0"/>
                <a:ea typeface="Times New Roman" panose="02020603050405020304" pitchFamily="18" charset="0"/>
              </a:rPr>
              <a:t>table_constraints</a:t>
            </a:r>
            <a:r>
              <a:rPr lang="en-US" sz="2800" dirty="0">
                <a:effectLst/>
                <a:latin typeface="Times New Roman" panose="02020603050405020304" pitchFamily="18" charset="0"/>
                <a:ea typeface="Times New Roman" panose="02020603050405020304" pitchFamily="18" charset="0"/>
              </a:rPr>
              <a:t>…;</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ALTER TABLE </a:t>
            </a:r>
            <a:r>
              <a:rPr lang="en-US" sz="2800" dirty="0" err="1">
                <a:effectLst/>
                <a:latin typeface="Times New Roman" panose="02020603050405020304" pitchFamily="18" charset="0"/>
                <a:ea typeface="Times New Roman" panose="02020603050405020304" pitchFamily="18" charset="0"/>
              </a:rPr>
              <a:t>table_name</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{ADD | MODIFY (column1 datatype, column2 datatype, …) };</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DROP TABLE </a:t>
            </a:r>
            <a:r>
              <a:rPr lang="en-US" sz="2800" dirty="0" err="1">
                <a:effectLst/>
                <a:latin typeface="Times New Roman" panose="02020603050405020304" pitchFamily="18" charset="0"/>
                <a:ea typeface="Times New Roman" panose="02020603050405020304" pitchFamily="18" charset="0"/>
              </a:rPr>
              <a:t>table_name</a:t>
            </a:r>
            <a:r>
              <a:rPr lang="en-US" sz="280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59893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6EDF-4A87-4FA1-9B66-BEB7E615EC0F}"/>
              </a:ext>
            </a:extLst>
          </p:cNvPr>
          <p:cNvSpPr>
            <a:spLocks noGrp="1"/>
          </p:cNvSpPr>
          <p:nvPr>
            <p:ph type="title"/>
          </p:nvPr>
        </p:nvSpPr>
        <p:spPr/>
        <p:txBody>
          <a:bodyPr/>
          <a:lstStyle/>
          <a:p>
            <a:pPr algn="ctr"/>
            <a:r>
              <a:rPr lang="en-US" dirty="0"/>
              <a:t>Data Control Language (DCL)</a:t>
            </a:r>
          </a:p>
        </p:txBody>
      </p:sp>
      <p:sp>
        <p:nvSpPr>
          <p:cNvPr id="3" name="Content Placeholder 2">
            <a:extLst>
              <a:ext uri="{FF2B5EF4-FFF2-40B4-BE49-F238E27FC236}">
                <a16:creationId xmlns:a16="http://schemas.microsoft.com/office/drawing/2014/main" id="{30955CCB-A43F-4E55-A406-C63E30438EDB}"/>
              </a:ext>
            </a:extLst>
          </p:cNvPr>
          <p:cNvSpPr>
            <a:spLocks noGrp="1"/>
          </p:cNvSpPr>
          <p:nvPr>
            <p:ph idx="1"/>
          </p:nvPr>
        </p:nvSpPr>
        <p:spPr/>
        <p:txBody>
          <a:bodyPr>
            <a:normAutofit fontScale="92500" lnSpcReduction="10000"/>
          </a:bodyPr>
          <a:lstStyle/>
          <a:p>
            <a:pPr marL="0" marR="0" hangingPunct="0">
              <a:spcBef>
                <a:spcPts val="0"/>
              </a:spcBef>
              <a:spcAft>
                <a:spcPts val="0"/>
              </a:spcAft>
            </a:pPr>
            <a:r>
              <a:rPr lang="en-US" sz="2800" b="1" dirty="0">
                <a:effectLst/>
                <a:highlight>
                  <a:srgbClr val="FFFF00"/>
                </a:highlight>
                <a:latin typeface="Times New Roman" panose="02020603050405020304" pitchFamily="18" charset="0"/>
                <a:ea typeface="Times New Roman" panose="02020603050405020304" pitchFamily="18" charset="0"/>
              </a:rPr>
              <a:t>Data Control Language (DCL):</a:t>
            </a:r>
            <a:r>
              <a:rPr lang="en-US" sz="2800" dirty="0">
                <a:effectLst/>
                <a:highlight>
                  <a:srgbClr val="FFFF00"/>
                </a:highligh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allows you to coordinate the use of the database and maintain it in its most efficient state.</a:t>
            </a:r>
          </a:p>
          <a:p>
            <a:pPr marL="0" marR="0" indent="0" hangingPunc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GRANT </a:t>
            </a:r>
            <a:r>
              <a:rPr lang="en-US" sz="2800" dirty="0" err="1">
                <a:effectLst/>
                <a:latin typeface="Times New Roman" panose="02020603050405020304" pitchFamily="18" charset="0"/>
                <a:ea typeface="Times New Roman" panose="02020603050405020304" pitchFamily="18" charset="0"/>
              </a:rPr>
              <a:t>object_privilege</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ON </a:t>
            </a:r>
            <a:r>
              <a:rPr lang="en-US" sz="2800" dirty="0" err="1">
                <a:effectLst/>
                <a:latin typeface="Times New Roman" panose="02020603050405020304" pitchFamily="18" charset="0"/>
                <a:ea typeface="Times New Roman" panose="02020603050405020304" pitchFamily="18" charset="0"/>
              </a:rPr>
              <a:t>user.object</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TO {user | role | PUBLIC};</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REVOKE </a:t>
            </a:r>
            <a:r>
              <a:rPr lang="en-US" sz="2800" dirty="0" err="1">
                <a:effectLst/>
                <a:latin typeface="Times New Roman" panose="02020603050405020304" pitchFamily="18" charset="0"/>
                <a:ea typeface="Times New Roman" panose="02020603050405020304" pitchFamily="18" charset="0"/>
              </a:rPr>
              <a:t>object_privilege</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ON </a:t>
            </a:r>
            <a:r>
              <a:rPr lang="en-US" sz="2800" dirty="0" err="1">
                <a:effectLst/>
                <a:latin typeface="Times New Roman" panose="02020603050405020304" pitchFamily="18" charset="0"/>
                <a:ea typeface="Times New Roman" panose="02020603050405020304" pitchFamily="18" charset="0"/>
              </a:rPr>
              <a:t>user.object</a:t>
            </a:r>
            <a:endParaRPr lang="en-US" sz="2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FROM {user | role | PUBLIC};</a:t>
            </a:r>
          </a:p>
          <a:p>
            <a:endParaRPr lang="en-US" dirty="0"/>
          </a:p>
        </p:txBody>
      </p:sp>
    </p:spTree>
    <p:extLst>
      <p:ext uri="{BB962C8B-B14F-4D97-AF65-F5344CB8AC3E}">
        <p14:creationId xmlns:p14="http://schemas.microsoft.com/office/powerpoint/2010/main" val="250212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7016-142A-4C0F-87DA-492F74DCB000}"/>
              </a:ext>
            </a:extLst>
          </p:cNvPr>
          <p:cNvSpPr>
            <a:spLocks noGrp="1"/>
          </p:cNvSpPr>
          <p:nvPr>
            <p:ph type="title"/>
          </p:nvPr>
        </p:nvSpPr>
        <p:spPr/>
        <p:txBody>
          <a:bodyPr/>
          <a:lstStyle/>
          <a:p>
            <a:pPr algn="ctr"/>
            <a:r>
              <a:rPr lang="en-US" dirty="0"/>
              <a:t>Relational Operations – Projection, Selection</a:t>
            </a:r>
          </a:p>
        </p:txBody>
      </p:sp>
      <p:sp>
        <p:nvSpPr>
          <p:cNvPr id="3" name="Content Placeholder 2">
            <a:extLst>
              <a:ext uri="{FF2B5EF4-FFF2-40B4-BE49-F238E27FC236}">
                <a16:creationId xmlns:a16="http://schemas.microsoft.com/office/drawing/2014/main" id="{2F60D254-8946-46D8-8F38-5D87CD639B06}"/>
              </a:ext>
            </a:extLst>
          </p:cNvPr>
          <p:cNvSpPr>
            <a:spLocks noGrp="1"/>
          </p:cNvSpPr>
          <p:nvPr>
            <p:ph idx="1"/>
          </p:nvPr>
        </p:nvSpPr>
        <p:spPr/>
        <p:txBody>
          <a:bodyPr>
            <a:normAutofit fontScale="70000" lnSpcReduction="20000"/>
          </a:bodyPr>
          <a:lstStyle/>
          <a:p>
            <a:pPr marL="0" marR="0" hangingPunct="0">
              <a:spcBef>
                <a:spcPts val="0"/>
              </a:spcBef>
              <a:spcAft>
                <a:spcPts val="0"/>
              </a:spcAft>
            </a:pPr>
            <a:r>
              <a:rPr lang="en-US" sz="3600" b="1" dirty="0">
                <a:effectLst/>
                <a:highlight>
                  <a:srgbClr val="FFFF00"/>
                </a:highlight>
                <a:latin typeface="Times New Roman" panose="02020603050405020304" pitchFamily="18" charset="0"/>
                <a:ea typeface="Times New Roman" panose="02020603050405020304" pitchFamily="18" charset="0"/>
              </a:rPr>
              <a:t>Projection:</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The projection allows you to list which columns you want to see.</a:t>
            </a:r>
          </a:p>
          <a:p>
            <a:pPr marL="0" marR="0" indent="0" hangingPunct="0">
              <a:spcBef>
                <a:spcPts val="0"/>
              </a:spcBef>
              <a:spcAft>
                <a:spcPts val="0"/>
              </a:spcAft>
              <a:buNone/>
            </a:pPr>
            <a:endParaRPr lang="en-US" sz="3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SELECT  </a:t>
            </a:r>
            <a:r>
              <a:rPr lang="en-US" sz="3600" dirty="0" err="1">
                <a:effectLst/>
                <a:latin typeface="Times New Roman" panose="02020603050405020304" pitchFamily="18" charset="0"/>
                <a:ea typeface="Times New Roman" panose="02020603050405020304" pitchFamily="18" charset="0"/>
              </a:rPr>
              <a:t>emp_id</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emp_name</a:t>
            </a:r>
            <a:endParaRPr lang="en-US" sz="3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FROM   emp;</a:t>
            </a: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3600" b="1" dirty="0">
                <a:effectLst/>
                <a:highlight>
                  <a:srgbClr val="FFFF00"/>
                </a:highlight>
                <a:latin typeface="Times New Roman" panose="02020603050405020304" pitchFamily="18" charset="0"/>
                <a:ea typeface="Times New Roman" panose="02020603050405020304" pitchFamily="18" charset="0"/>
              </a:rPr>
              <a:t>Selection:</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The selection allows you to retrieve a subset of the rows in a table.</a:t>
            </a:r>
          </a:p>
          <a:p>
            <a:pPr marL="0" marR="0" hangingPunct="0">
              <a:spcBef>
                <a:spcPts val="0"/>
              </a:spcBef>
              <a:spcAft>
                <a:spcPts val="0"/>
              </a:spcAft>
            </a:pPr>
            <a:endParaRPr lang="en-US" sz="3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SELECT *</a:t>
            </a: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FROM   emp</a:t>
            </a: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WHERE </a:t>
            </a:r>
            <a:r>
              <a:rPr lang="en-US" sz="3600" dirty="0" err="1">
                <a:effectLst/>
                <a:latin typeface="Times New Roman" panose="02020603050405020304" pitchFamily="18" charset="0"/>
                <a:ea typeface="Times New Roman" panose="02020603050405020304" pitchFamily="18" charset="0"/>
              </a:rPr>
              <a:t>emp_id</a:t>
            </a:r>
            <a:r>
              <a:rPr lang="en-US" sz="3600" dirty="0">
                <a:effectLst/>
                <a:latin typeface="Times New Roman" panose="02020603050405020304" pitchFamily="18" charset="0"/>
                <a:ea typeface="Times New Roman" panose="02020603050405020304" pitchFamily="18" charset="0"/>
              </a:rPr>
              <a:t> &lt; 10;</a:t>
            </a:r>
          </a:p>
          <a:p>
            <a:endParaRPr lang="en-US" dirty="0"/>
          </a:p>
        </p:txBody>
      </p:sp>
    </p:spTree>
    <p:extLst>
      <p:ext uri="{BB962C8B-B14F-4D97-AF65-F5344CB8AC3E}">
        <p14:creationId xmlns:p14="http://schemas.microsoft.com/office/powerpoint/2010/main" val="325302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A227-D019-4F66-B133-1665BE628075}"/>
              </a:ext>
            </a:extLst>
          </p:cNvPr>
          <p:cNvSpPr>
            <a:spLocks noGrp="1"/>
          </p:cNvSpPr>
          <p:nvPr>
            <p:ph type="title"/>
          </p:nvPr>
        </p:nvSpPr>
        <p:spPr/>
        <p:txBody>
          <a:bodyPr/>
          <a:lstStyle/>
          <a:p>
            <a:pPr algn="ctr"/>
            <a:r>
              <a:rPr lang="en-US" dirty="0"/>
              <a:t>Relational Operations - Join</a:t>
            </a:r>
          </a:p>
        </p:txBody>
      </p:sp>
      <p:sp>
        <p:nvSpPr>
          <p:cNvPr id="3" name="Content Placeholder 2">
            <a:extLst>
              <a:ext uri="{FF2B5EF4-FFF2-40B4-BE49-F238E27FC236}">
                <a16:creationId xmlns:a16="http://schemas.microsoft.com/office/drawing/2014/main" id="{C78DD22F-7D10-4633-A5A5-0FE88373F427}"/>
              </a:ext>
            </a:extLst>
          </p:cNvPr>
          <p:cNvSpPr>
            <a:spLocks noGrp="1"/>
          </p:cNvSpPr>
          <p:nvPr>
            <p:ph idx="1"/>
          </p:nvPr>
        </p:nvSpPr>
        <p:spPr/>
        <p:txBody>
          <a:bodyPr>
            <a:normAutofit lnSpcReduction="10000"/>
          </a:bodyPr>
          <a:lstStyle/>
          <a:p>
            <a:pPr marL="0" marR="0" hangingPunct="0">
              <a:spcBef>
                <a:spcPts val="0"/>
              </a:spcBef>
              <a:spcAft>
                <a:spcPts val="0"/>
              </a:spcAft>
            </a:pPr>
            <a:r>
              <a:rPr lang="en-US" sz="3600" b="1" dirty="0">
                <a:effectLst/>
                <a:highlight>
                  <a:srgbClr val="FFFF00"/>
                </a:highlight>
                <a:latin typeface="Times New Roman" panose="02020603050405020304" pitchFamily="18" charset="0"/>
                <a:ea typeface="Times New Roman" panose="02020603050405020304" pitchFamily="18" charset="0"/>
              </a:rPr>
              <a:t>Join:</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The join operation works on two or more tables at a time, combining the data so that you can compare and contrast information in your database.</a:t>
            </a:r>
          </a:p>
          <a:p>
            <a:pPr marL="0" marR="0" hangingPunct="0">
              <a:spcBef>
                <a:spcPts val="0"/>
              </a:spcBef>
              <a:spcAft>
                <a:spcPts val="0"/>
              </a:spcAft>
            </a:pPr>
            <a:endParaRPr lang="en-US" sz="3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SELECT </a:t>
            </a:r>
            <a:r>
              <a:rPr lang="en-US" sz="3600" dirty="0" err="1">
                <a:effectLst/>
                <a:latin typeface="Times New Roman" panose="02020603050405020304" pitchFamily="18" charset="0"/>
                <a:ea typeface="Times New Roman" panose="02020603050405020304" pitchFamily="18" charset="0"/>
              </a:rPr>
              <a:t>ename</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emp.deptno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dname</a:t>
            </a:r>
            <a:endParaRPr lang="en-US" sz="3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FROM emp, dept</a:t>
            </a:r>
          </a:p>
          <a:p>
            <a:pPr marL="0" marR="0" indent="0" hangingPunc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WHERE </a:t>
            </a:r>
            <a:r>
              <a:rPr lang="en-US" sz="3600" dirty="0" err="1">
                <a:effectLst/>
                <a:latin typeface="Times New Roman" panose="02020603050405020304" pitchFamily="18" charset="0"/>
                <a:ea typeface="Times New Roman" panose="02020603050405020304" pitchFamily="18" charset="0"/>
              </a:rPr>
              <a:t>emp.deptno</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dept.deptno</a:t>
            </a:r>
            <a:r>
              <a:rPr lang="en-US" sz="360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336180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p:txBody>
          <a:bodyPr>
            <a:normAutofit fontScale="85000" lnSpcReduction="20000"/>
          </a:bodyPr>
          <a:lstStyle/>
          <a:p>
            <a:r>
              <a:rPr lang="en-US" sz="2200" dirty="0"/>
              <a:t>Database history – Hierarchical model, Network model, Relational model</a:t>
            </a:r>
          </a:p>
          <a:p>
            <a:r>
              <a:rPr lang="en-US" sz="2200" dirty="0"/>
              <a:t>Structure Query Language (SQL)</a:t>
            </a:r>
          </a:p>
          <a:p>
            <a:r>
              <a:rPr lang="en-US" sz="2200" dirty="0"/>
              <a:t>Relational Database Management System (RDBMS)</a:t>
            </a:r>
          </a:p>
          <a:p>
            <a:r>
              <a:rPr lang="en-US" sz="2200" dirty="0"/>
              <a:t>Relational Database Model</a:t>
            </a:r>
          </a:p>
          <a:p>
            <a:r>
              <a:rPr lang="en-US" sz="2200" dirty="0"/>
              <a:t>Database languages – SQL</a:t>
            </a:r>
          </a:p>
          <a:p>
            <a:pPr lvl="1"/>
            <a:r>
              <a:rPr lang="en-US" sz="2000" dirty="0"/>
              <a:t>Data Manipulation Language (DML)</a:t>
            </a:r>
          </a:p>
          <a:p>
            <a:pPr lvl="2"/>
            <a:r>
              <a:rPr lang="en-US" sz="1800" dirty="0"/>
              <a:t>Data Retrieval </a:t>
            </a:r>
          </a:p>
          <a:p>
            <a:pPr lvl="2"/>
            <a:r>
              <a:rPr lang="en-US" sz="1800" dirty="0"/>
              <a:t>Data Modification</a:t>
            </a:r>
          </a:p>
          <a:p>
            <a:pPr lvl="1"/>
            <a:r>
              <a:rPr lang="en-US" sz="2000" dirty="0"/>
              <a:t>Data Definition Language (DDL)</a:t>
            </a:r>
          </a:p>
          <a:p>
            <a:pPr lvl="1"/>
            <a:r>
              <a:rPr lang="en-US" sz="2000" dirty="0"/>
              <a:t>Data Control Language (DCL)</a:t>
            </a:r>
          </a:p>
          <a:p>
            <a:r>
              <a:rPr lang="en-US" sz="2200" dirty="0"/>
              <a:t>Relational Operations</a:t>
            </a:r>
          </a:p>
          <a:p>
            <a:r>
              <a:rPr lang="en-US" sz="2200" dirty="0"/>
              <a:t>Oracle </a:t>
            </a:r>
            <a:r>
              <a:rPr lang="en-US" sz="2200"/>
              <a:t>Database Structure</a:t>
            </a:r>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BCBB-48D2-458A-B598-B28A1052A387}"/>
              </a:ext>
            </a:extLst>
          </p:cNvPr>
          <p:cNvSpPr>
            <a:spLocks noGrp="1"/>
          </p:cNvSpPr>
          <p:nvPr>
            <p:ph type="title"/>
          </p:nvPr>
        </p:nvSpPr>
        <p:spPr/>
        <p:txBody>
          <a:bodyPr/>
          <a:lstStyle/>
          <a:p>
            <a:pPr algn="ctr"/>
            <a:r>
              <a:rPr lang="en-US" dirty="0"/>
              <a:t>View</a:t>
            </a:r>
          </a:p>
        </p:txBody>
      </p:sp>
      <p:sp>
        <p:nvSpPr>
          <p:cNvPr id="3" name="Content Placeholder 2">
            <a:extLst>
              <a:ext uri="{FF2B5EF4-FFF2-40B4-BE49-F238E27FC236}">
                <a16:creationId xmlns:a16="http://schemas.microsoft.com/office/drawing/2014/main" id="{05474A32-740D-4BC4-ABD7-F87B274CA43A}"/>
              </a:ext>
            </a:extLst>
          </p:cNvPr>
          <p:cNvSpPr>
            <a:spLocks noGrp="1"/>
          </p:cNvSpPr>
          <p:nvPr>
            <p:ph idx="1"/>
          </p:nvPr>
        </p:nvSpPr>
        <p:spPr/>
        <p:txBody>
          <a:bodyPr>
            <a:normAutofit fontScale="25000" lnSpcReduction="20000"/>
          </a:bodyPr>
          <a:lstStyle/>
          <a:p>
            <a:pPr marL="0" marR="0" hangingPunct="0">
              <a:spcBef>
                <a:spcPts val="0"/>
              </a:spcBef>
              <a:spcAft>
                <a:spcPts val="0"/>
              </a:spcAft>
            </a:pPr>
            <a:r>
              <a:rPr lang="en-US" sz="8800" dirty="0">
                <a:effectLst/>
                <a:latin typeface="Times New Roman" panose="02020603050405020304" pitchFamily="18" charset="0"/>
                <a:ea typeface="Times New Roman" panose="02020603050405020304" pitchFamily="18" charset="0"/>
              </a:rPr>
              <a:t>A </a:t>
            </a:r>
            <a:r>
              <a:rPr lang="en-US" sz="8800" b="1" dirty="0">
                <a:effectLst/>
                <a:highlight>
                  <a:srgbClr val="FFFF00"/>
                </a:highlight>
                <a:latin typeface="Times New Roman" panose="02020603050405020304" pitchFamily="18" charset="0"/>
                <a:ea typeface="Times New Roman" panose="02020603050405020304" pitchFamily="18" charset="0"/>
              </a:rPr>
              <a:t>view</a:t>
            </a:r>
            <a:r>
              <a:rPr lang="en-US" sz="8800" b="1" dirty="0">
                <a:effectLst/>
                <a:latin typeface="Times New Roman" panose="02020603050405020304" pitchFamily="18" charset="0"/>
                <a:ea typeface="Times New Roman" panose="02020603050405020304" pitchFamily="18" charset="0"/>
              </a:rPr>
              <a:t> </a:t>
            </a:r>
            <a:r>
              <a:rPr lang="en-US" sz="8800" dirty="0">
                <a:effectLst/>
                <a:latin typeface="Times New Roman" panose="02020603050405020304" pitchFamily="18" charset="0"/>
                <a:ea typeface="Times New Roman" panose="02020603050405020304" pitchFamily="18" charset="0"/>
              </a:rPr>
              <a:t>is an alternative way of looking at the data in one or more tables. Views are sometimes called </a:t>
            </a:r>
            <a:r>
              <a:rPr lang="en-US" sz="8800" b="1" dirty="0">
                <a:effectLst/>
                <a:latin typeface="Times New Roman" panose="02020603050405020304" pitchFamily="18" charset="0"/>
                <a:ea typeface="Times New Roman" panose="02020603050405020304" pitchFamily="18" charset="0"/>
              </a:rPr>
              <a:t>virtual tables</a:t>
            </a:r>
            <a:r>
              <a:rPr lang="en-US" sz="8800" dirty="0">
                <a:effectLst/>
                <a:latin typeface="Times New Roman" panose="02020603050405020304" pitchFamily="18" charset="0"/>
                <a:ea typeface="Times New Roman" panose="02020603050405020304" pitchFamily="18" charset="0"/>
              </a:rPr>
              <a:t> or derived tables.  The data you see when you look at a view is not actually stored in the database the way data in “real” or base tables is. </a:t>
            </a:r>
          </a:p>
          <a:p>
            <a:pPr marL="0" marR="0" hangingPunct="0">
              <a:spcBef>
                <a:spcPts val="0"/>
              </a:spcBef>
              <a:spcAft>
                <a:spcPts val="0"/>
              </a:spcAft>
            </a:pPr>
            <a:r>
              <a:rPr lang="en-US" sz="8800" dirty="0">
                <a:effectLst/>
                <a:latin typeface="Times New Roman" panose="02020603050405020304" pitchFamily="18" charset="0"/>
                <a:ea typeface="Times New Roman" panose="02020603050405020304" pitchFamily="18" charset="0"/>
              </a:rPr>
              <a:t>It’s important to realize that a view is not a copy of the data in another table. When you change data through a view, you are changing the real thing. </a:t>
            </a:r>
          </a:p>
          <a:p>
            <a:pPr marL="0" marR="0" indent="0" hangingPunct="0">
              <a:spcBef>
                <a:spcPts val="0"/>
              </a:spcBef>
              <a:spcAft>
                <a:spcPts val="0"/>
              </a:spcAft>
              <a:buNone/>
            </a:pPr>
            <a:endParaRPr lang="en-US" sz="8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CREATE [OR REPLACE] </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VIEW </a:t>
            </a:r>
            <a:r>
              <a:rPr lang="en-US" sz="8800" dirty="0" err="1">
                <a:effectLst/>
                <a:latin typeface="Times New Roman" panose="02020603050405020304" pitchFamily="18" charset="0"/>
                <a:ea typeface="Times New Roman" panose="02020603050405020304" pitchFamily="18" charset="0"/>
              </a:rPr>
              <a:t>view_name</a:t>
            </a:r>
            <a:endParaRPr lang="en-US" sz="8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AS query;</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CREATE VIEW managers</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AS </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SELECT </a:t>
            </a:r>
            <a:r>
              <a:rPr lang="en-US" sz="8800" dirty="0" err="1">
                <a:effectLst/>
                <a:latin typeface="Times New Roman" panose="02020603050405020304" pitchFamily="18" charset="0"/>
                <a:ea typeface="Times New Roman" panose="02020603050405020304" pitchFamily="18" charset="0"/>
              </a:rPr>
              <a:t>ename</a:t>
            </a:r>
            <a:r>
              <a:rPr lang="en-US" sz="8800" dirty="0">
                <a:effectLst/>
                <a:latin typeface="Times New Roman" panose="02020603050405020304" pitchFamily="18" charset="0"/>
                <a:ea typeface="Times New Roman" panose="02020603050405020304" pitchFamily="18" charset="0"/>
              </a:rPr>
              <a:t>, job, </a:t>
            </a:r>
            <a:r>
              <a:rPr lang="en-US" sz="8800" dirty="0" err="1">
                <a:effectLst/>
                <a:latin typeface="Times New Roman" panose="02020603050405020304" pitchFamily="18" charset="0"/>
                <a:ea typeface="Times New Roman" panose="02020603050405020304" pitchFamily="18" charset="0"/>
              </a:rPr>
              <a:t>sal</a:t>
            </a:r>
            <a:endParaRPr lang="en-US" sz="8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FROM emp</a:t>
            </a:r>
          </a:p>
          <a:p>
            <a:pPr marL="0" marR="0" indent="0" hangingPunct="0">
              <a:spcBef>
                <a:spcPts val="0"/>
              </a:spcBef>
              <a:spcAft>
                <a:spcPts val="0"/>
              </a:spcAft>
              <a:buNone/>
            </a:pPr>
            <a:r>
              <a:rPr lang="en-US" sz="8800" dirty="0">
                <a:effectLst/>
                <a:latin typeface="Times New Roman" panose="02020603050405020304" pitchFamily="18" charset="0"/>
                <a:ea typeface="Times New Roman" panose="02020603050405020304" pitchFamily="18" charset="0"/>
              </a:rPr>
              <a:t>WHERE job = ‘MANAGER’;</a:t>
            </a:r>
          </a:p>
          <a:p>
            <a:endParaRPr lang="en-US" dirty="0"/>
          </a:p>
        </p:txBody>
      </p:sp>
    </p:spTree>
    <p:extLst>
      <p:ext uri="{BB962C8B-B14F-4D97-AF65-F5344CB8AC3E}">
        <p14:creationId xmlns:p14="http://schemas.microsoft.com/office/powerpoint/2010/main" val="385766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710F-2F69-48CA-AE58-EE4CE7E0AB7C}"/>
              </a:ext>
            </a:extLst>
          </p:cNvPr>
          <p:cNvSpPr>
            <a:spLocks noGrp="1"/>
          </p:cNvSpPr>
          <p:nvPr>
            <p:ph type="title"/>
          </p:nvPr>
        </p:nvSpPr>
        <p:spPr/>
        <p:txBody>
          <a:bodyPr/>
          <a:lstStyle/>
          <a:p>
            <a:pPr algn="ctr"/>
            <a:r>
              <a:rPr lang="en-US" dirty="0"/>
              <a:t>Integrity</a:t>
            </a:r>
          </a:p>
        </p:txBody>
      </p:sp>
      <p:sp>
        <p:nvSpPr>
          <p:cNvPr id="3" name="Content Placeholder 2">
            <a:extLst>
              <a:ext uri="{FF2B5EF4-FFF2-40B4-BE49-F238E27FC236}">
                <a16:creationId xmlns:a16="http://schemas.microsoft.com/office/drawing/2014/main" id="{7D1988BB-4BA5-4135-A4AE-7BCC74A208BB}"/>
              </a:ext>
            </a:extLst>
          </p:cNvPr>
          <p:cNvSpPr>
            <a:spLocks noGrp="1"/>
          </p:cNvSpPr>
          <p:nvPr>
            <p:ph idx="1"/>
          </p:nvPr>
        </p:nvSpPr>
        <p:spPr/>
        <p:txBody>
          <a:bodyPr>
            <a:normAutofit fontScale="25000" lnSpcReduction="20000"/>
          </a:bodyPr>
          <a:lstStyle/>
          <a:p>
            <a:pPr marL="0" marR="0" hangingPunct="0">
              <a:spcBef>
                <a:spcPts val="0"/>
              </a:spcBef>
              <a:spcAft>
                <a:spcPts val="0"/>
              </a:spcAft>
            </a:pPr>
            <a:r>
              <a:rPr lang="en-US" sz="9600" b="1" dirty="0">
                <a:effectLst/>
                <a:highlight>
                  <a:srgbClr val="FFFF00"/>
                </a:highlight>
                <a:latin typeface="Times New Roman" panose="02020603050405020304" pitchFamily="18" charset="0"/>
                <a:ea typeface="Times New Roman" panose="02020603050405020304" pitchFamily="18" charset="0"/>
              </a:rPr>
              <a:t>Integrity</a:t>
            </a:r>
            <a:r>
              <a:rPr lang="en-US" sz="9600" dirty="0">
                <a:effectLst/>
                <a:latin typeface="Times New Roman" panose="02020603050405020304" pitchFamily="18" charset="0"/>
                <a:ea typeface="Times New Roman" panose="02020603050405020304" pitchFamily="18" charset="0"/>
              </a:rPr>
              <a:t> is a serious and complex issue in relational database management.  In general, it means the consistency of the data in the database.</a:t>
            </a:r>
          </a:p>
          <a:p>
            <a:pPr marL="0" marR="0" indent="0" hangingPunct="0">
              <a:spcBef>
                <a:spcPts val="0"/>
              </a:spcBef>
              <a:spcAft>
                <a:spcPts val="0"/>
              </a:spcAft>
              <a:buNone/>
            </a:pPr>
            <a:endParaRPr lang="en-US" sz="96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9600" b="1" dirty="0">
                <a:effectLst/>
                <a:highlight>
                  <a:srgbClr val="FFFF00"/>
                </a:highlight>
                <a:latin typeface="Times New Roman" panose="02020603050405020304" pitchFamily="18" charset="0"/>
                <a:ea typeface="Times New Roman" panose="02020603050405020304" pitchFamily="18" charset="0"/>
              </a:rPr>
              <a:t>Entity integrity</a:t>
            </a:r>
            <a:r>
              <a:rPr lang="en-US" sz="9600" b="1" dirty="0">
                <a:effectLst/>
                <a:latin typeface="Times New Roman" panose="02020603050405020304" pitchFamily="18" charset="0"/>
                <a:ea typeface="Times New Roman" panose="02020603050405020304" pitchFamily="18" charset="0"/>
              </a:rPr>
              <a:t>: </a:t>
            </a:r>
            <a:r>
              <a:rPr lang="en-US" sz="9600" dirty="0">
                <a:effectLst/>
                <a:latin typeface="Times New Roman" panose="02020603050405020304" pitchFamily="18" charset="0"/>
                <a:ea typeface="Times New Roman" panose="02020603050405020304" pitchFamily="18" charset="0"/>
              </a:rPr>
              <a:t>ensures that every row in a table is unique. This is enforced via a not null </a:t>
            </a:r>
            <a:r>
              <a:rPr lang="en-US" sz="9600" dirty="0">
                <a:solidFill>
                  <a:srgbClr val="FF0000"/>
                </a:solidFill>
                <a:effectLst/>
                <a:latin typeface="Times New Roman" panose="02020603050405020304" pitchFamily="18" charset="0"/>
                <a:ea typeface="Times New Roman" panose="02020603050405020304" pitchFamily="18" charset="0"/>
              </a:rPr>
              <a:t>primary key </a:t>
            </a:r>
            <a:r>
              <a:rPr lang="en-US" sz="9600" dirty="0">
                <a:effectLst/>
                <a:latin typeface="Times New Roman" panose="02020603050405020304" pitchFamily="18" charset="0"/>
                <a:ea typeface="Times New Roman" panose="02020603050405020304" pitchFamily="18" charset="0"/>
              </a:rPr>
              <a:t>constraint. (no primary key be allowed to have a null value)</a:t>
            </a:r>
          </a:p>
          <a:p>
            <a:pPr marL="0" marR="0" indent="0" hangingPunct="0">
              <a:spcBef>
                <a:spcPts val="0"/>
              </a:spcBef>
              <a:spcAft>
                <a:spcPts val="0"/>
              </a:spcAft>
              <a:buNone/>
            </a:pPr>
            <a:endParaRPr lang="en-US" sz="96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9600" b="1" dirty="0">
                <a:effectLst/>
                <a:highlight>
                  <a:srgbClr val="FFFF00"/>
                </a:highlight>
                <a:latin typeface="Times New Roman" panose="02020603050405020304" pitchFamily="18" charset="0"/>
                <a:ea typeface="Times New Roman" panose="02020603050405020304" pitchFamily="18" charset="0"/>
              </a:rPr>
              <a:t>Referential integrity</a:t>
            </a:r>
            <a:r>
              <a:rPr lang="en-US" sz="9600" b="1" dirty="0">
                <a:effectLst/>
                <a:latin typeface="Times New Roman" panose="02020603050405020304" pitchFamily="18" charset="0"/>
                <a:ea typeface="Times New Roman" panose="02020603050405020304" pitchFamily="18" charset="0"/>
              </a:rPr>
              <a:t>: </a:t>
            </a:r>
            <a:r>
              <a:rPr lang="en-US" sz="9600" dirty="0">
                <a:effectLst/>
                <a:latin typeface="Times New Roman" panose="02020603050405020304" pitchFamily="18" charset="0"/>
                <a:ea typeface="Times New Roman" panose="02020603050405020304" pitchFamily="18" charset="0"/>
              </a:rPr>
              <a:t>ensures that a field value “</a:t>
            </a:r>
            <a:r>
              <a:rPr lang="en-US" sz="9600" dirty="0">
                <a:solidFill>
                  <a:srgbClr val="FF0000"/>
                </a:solidFill>
                <a:effectLst/>
                <a:latin typeface="Times New Roman" panose="02020603050405020304" pitchFamily="18" charset="0"/>
                <a:ea typeface="Times New Roman" panose="02020603050405020304" pitchFamily="18" charset="0"/>
              </a:rPr>
              <a:t>foreign key</a:t>
            </a:r>
            <a:r>
              <a:rPr lang="en-US" sz="9600" dirty="0">
                <a:effectLst/>
                <a:latin typeface="Times New Roman" panose="02020603050405020304" pitchFamily="18" charset="0"/>
                <a:ea typeface="Times New Roman" panose="02020603050405020304" pitchFamily="18" charset="0"/>
              </a:rPr>
              <a:t>” corresponds to a related field value “primary key”.  (consistency among pieces of information that are repeated in more than one table)</a:t>
            </a:r>
          </a:p>
          <a:p>
            <a:pPr marL="0" marR="0" indent="0" hangingPunct="0">
              <a:spcBef>
                <a:spcPts val="0"/>
              </a:spcBef>
              <a:spcAft>
                <a:spcPts val="0"/>
              </a:spcAft>
              <a:buNone/>
            </a:pPr>
            <a:endParaRPr lang="en-US" sz="96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9600" b="1" dirty="0">
                <a:effectLst/>
                <a:highlight>
                  <a:srgbClr val="FFFF00"/>
                </a:highlight>
                <a:latin typeface="Times New Roman" panose="02020603050405020304" pitchFamily="18" charset="0"/>
                <a:ea typeface="Times New Roman" panose="02020603050405020304" pitchFamily="18" charset="0"/>
              </a:rPr>
              <a:t>Domain integrity</a:t>
            </a:r>
            <a:r>
              <a:rPr lang="en-US" sz="9600" b="1" dirty="0">
                <a:effectLst/>
                <a:latin typeface="Times New Roman" panose="02020603050405020304" pitchFamily="18" charset="0"/>
                <a:ea typeface="Times New Roman" panose="02020603050405020304" pitchFamily="18" charset="0"/>
              </a:rPr>
              <a:t>: </a:t>
            </a:r>
            <a:r>
              <a:rPr lang="en-US" sz="9600" dirty="0">
                <a:effectLst/>
                <a:latin typeface="Times New Roman" panose="02020603050405020304" pitchFamily="18" charset="0"/>
                <a:ea typeface="Times New Roman" panose="02020603050405020304" pitchFamily="18" charset="0"/>
              </a:rPr>
              <a:t>ensures that every field value is in a specified set of values.</a:t>
            </a:r>
          </a:p>
          <a:p>
            <a:pPr marL="0" marR="0" indent="0" hangingPunct="0">
              <a:spcBef>
                <a:spcPts val="0"/>
              </a:spcBef>
              <a:spcAft>
                <a:spcPts val="0"/>
              </a:spcAft>
              <a:buNone/>
            </a:pPr>
            <a:endParaRPr lang="en-US" sz="9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40394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7F75-5BAC-4C57-A51A-FADD7CB0ACA9}"/>
              </a:ext>
            </a:extLst>
          </p:cNvPr>
          <p:cNvSpPr>
            <a:spLocks noGrp="1"/>
          </p:cNvSpPr>
          <p:nvPr>
            <p:ph type="title"/>
          </p:nvPr>
        </p:nvSpPr>
        <p:spPr/>
        <p:txBody>
          <a:bodyPr/>
          <a:lstStyle/>
          <a:p>
            <a:pPr algn="ctr"/>
            <a:r>
              <a:rPr lang="en-US" dirty="0"/>
              <a:t>Oracle Database Structure</a:t>
            </a:r>
          </a:p>
        </p:txBody>
      </p:sp>
      <p:sp>
        <p:nvSpPr>
          <p:cNvPr id="3" name="Content Placeholder 2">
            <a:extLst>
              <a:ext uri="{FF2B5EF4-FFF2-40B4-BE49-F238E27FC236}">
                <a16:creationId xmlns:a16="http://schemas.microsoft.com/office/drawing/2014/main" id="{B5068B0F-9111-46E2-9D5F-C11D8800B8A3}"/>
              </a:ext>
            </a:extLst>
          </p:cNvPr>
          <p:cNvSpPr>
            <a:spLocks noGrp="1"/>
          </p:cNvSpPr>
          <p:nvPr>
            <p:ph idx="1"/>
          </p:nvPr>
        </p:nvSpPr>
        <p:spPr/>
        <p:txBody>
          <a:bodyPr>
            <a:normAutofit/>
          </a:bodyPr>
          <a:lstStyle/>
          <a:p>
            <a:pPr marL="0" marR="0" hangingPunct="0">
              <a:spcBef>
                <a:spcPts val="0"/>
              </a:spcBef>
              <a:spcAft>
                <a:spcPts val="0"/>
              </a:spcAft>
            </a:pPr>
            <a:r>
              <a:rPr lang="en-US" sz="3200" b="1" dirty="0">
                <a:effectLst/>
                <a:highlight>
                  <a:srgbClr val="FFFF00"/>
                </a:highlight>
                <a:latin typeface="Times New Roman" panose="02020603050405020304" pitchFamily="18" charset="0"/>
                <a:ea typeface="Times New Roman" panose="02020603050405020304" pitchFamily="18" charset="0"/>
              </a:rPr>
              <a:t>Physical Database Structure</a:t>
            </a:r>
            <a:r>
              <a:rPr lang="en-US" sz="3200" b="1"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O/S files – data files, redo log files, and control files.</a:t>
            </a:r>
          </a:p>
          <a:p>
            <a:pPr marL="0" marR="0" hangingPunct="0">
              <a:spcBef>
                <a:spcPts val="0"/>
              </a:spcBef>
              <a:spcAft>
                <a:spcPts val="0"/>
              </a:spcAft>
            </a:pPr>
            <a:r>
              <a:rPr lang="en-US" sz="3200" b="1" dirty="0">
                <a:effectLst/>
                <a:highlight>
                  <a:srgbClr val="FFFF00"/>
                </a:highlight>
                <a:latin typeface="Times New Roman" panose="02020603050405020304" pitchFamily="18" charset="0"/>
                <a:ea typeface="Times New Roman" panose="02020603050405020304" pitchFamily="18" charset="0"/>
              </a:rPr>
              <a:t>Logical Database Structure</a:t>
            </a:r>
            <a:r>
              <a:rPr lang="en-US" sz="3200" b="1"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tablespaces and database’s schema objects such as tables, views and indexes.</a:t>
            </a:r>
          </a:p>
          <a:p>
            <a:pPr marL="0" marR="0" indent="0" hangingPunc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3200" b="1" dirty="0">
                <a:effectLst/>
                <a:latin typeface="Times New Roman" panose="02020603050405020304" pitchFamily="18" charset="0"/>
                <a:ea typeface="Times New Roman" panose="02020603050405020304" pitchFamily="18" charset="0"/>
              </a:rPr>
              <a:t>Note</a:t>
            </a:r>
            <a:r>
              <a:rPr lang="en-US" sz="3200" dirty="0">
                <a:effectLst/>
                <a:latin typeface="Times New Roman" panose="02020603050405020304" pitchFamily="18" charset="0"/>
                <a:ea typeface="Times New Roman" panose="02020603050405020304" pitchFamily="18" charset="0"/>
              </a:rPr>
              <a:t>: Data files are grouped together to form a tablespace.</a:t>
            </a:r>
          </a:p>
          <a:p>
            <a:endParaRPr lang="en-US" dirty="0"/>
          </a:p>
        </p:txBody>
      </p:sp>
    </p:spTree>
    <p:extLst>
      <p:ext uri="{BB962C8B-B14F-4D97-AF65-F5344CB8AC3E}">
        <p14:creationId xmlns:p14="http://schemas.microsoft.com/office/powerpoint/2010/main" val="308726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409E-5E89-4BBF-AE24-5D9E985E7D6E}"/>
              </a:ext>
            </a:extLst>
          </p:cNvPr>
          <p:cNvSpPr>
            <a:spLocks noGrp="1"/>
          </p:cNvSpPr>
          <p:nvPr>
            <p:ph type="title"/>
          </p:nvPr>
        </p:nvSpPr>
        <p:spPr/>
        <p:txBody>
          <a:bodyPr/>
          <a:lstStyle/>
          <a:p>
            <a:pPr algn="ctr"/>
            <a:r>
              <a:rPr lang="en-US" dirty="0"/>
              <a:t>Oracle DB 19c Architecture</a:t>
            </a:r>
          </a:p>
        </p:txBody>
      </p:sp>
      <p:pic>
        <p:nvPicPr>
          <p:cNvPr id="5" name="Graphic 4">
            <a:extLst>
              <a:ext uri="{FF2B5EF4-FFF2-40B4-BE49-F238E27FC236}">
                <a16:creationId xmlns:a16="http://schemas.microsoft.com/office/drawing/2014/main" id="{1CFCA8FE-053A-480E-928D-9D7AD696BF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0675" y="2790915"/>
            <a:ext cx="8162925" cy="3562350"/>
          </a:xfrm>
          <a:prstGeom prst="rect">
            <a:avLst/>
          </a:prstGeom>
        </p:spPr>
      </p:pic>
      <p:sp>
        <p:nvSpPr>
          <p:cNvPr id="7" name="TextBox 6">
            <a:extLst>
              <a:ext uri="{FF2B5EF4-FFF2-40B4-BE49-F238E27FC236}">
                <a16:creationId xmlns:a16="http://schemas.microsoft.com/office/drawing/2014/main" id="{68ADF511-6C08-4F25-9972-F5FC633925D9}"/>
              </a:ext>
            </a:extLst>
          </p:cNvPr>
          <p:cNvSpPr txBox="1"/>
          <p:nvPr/>
        </p:nvSpPr>
        <p:spPr>
          <a:xfrm>
            <a:off x="1476375" y="1915210"/>
            <a:ext cx="9124950" cy="923330"/>
          </a:xfrm>
          <a:prstGeom prst="rect">
            <a:avLst/>
          </a:prstGeom>
          <a:noFill/>
        </p:spPr>
        <p:txBody>
          <a:bodyPr wrap="square">
            <a:spAutoFit/>
          </a:bodyPr>
          <a:lstStyle/>
          <a:p>
            <a:r>
              <a:rPr lang="en-US" dirty="0">
                <a:hlinkClick r:id="rId4"/>
              </a:rPr>
              <a:t>https://www.oracle.com/webfolder/technetwork/tutorials/architecture-diagrams/19/database-technical-architecture.html</a:t>
            </a:r>
            <a:r>
              <a:rPr lang="en-US" dirty="0"/>
              <a:t> (</a:t>
            </a:r>
            <a:r>
              <a:rPr lang="en-US" sz="1800" b="1" dirty="0">
                <a:latin typeface="Times New Roman" panose="02020603050405020304" pitchFamily="18" charset="0"/>
                <a:ea typeface="Times New Roman" panose="02020603050405020304" pitchFamily="18" charset="0"/>
              </a:rPr>
              <a:t>Note</a:t>
            </a:r>
            <a:r>
              <a:rPr lang="en-US" sz="1800" dirty="0">
                <a:latin typeface="Times New Roman" panose="02020603050405020304" pitchFamily="18" charset="0"/>
                <a:ea typeface="Times New Roman" panose="02020603050405020304" pitchFamily="18" charset="0"/>
              </a:rPr>
              <a:t>: Oracle Database 19c, is the latest version of Oracle DB (as of Jan 2021), is part of the Database 12.2 “Family”.)</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718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04EC-6770-4F80-801B-7EFD41B73681}"/>
              </a:ext>
            </a:extLst>
          </p:cNvPr>
          <p:cNvSpPr>
            <a:spLocks noGrp="1"/>
          </p:cNvSpPr>
          <p:nvPr>
            <p:ph type="title"/>
          </p:nvPr>
        </p:nvSpPr>
        <p:spPr/>
        <p:txBody>
          <a:bodyPr/>
          <a:lstStyle/>
          <a:p>
            <a:pPr algn="ctr"/>
            <a:r>
              <a:rPr lang="en-US" dirty="0"/>
              <a:t>Oracle DB 19c Architecture – Oracle Instance</a:t>
            </a:r>
          </a:p>
        </p:txBody>
      </p:sp>
      <p:pic>
        <p:nvPicPr>
          <p:cNvPr id="5" name="Graphic 4">
            <a:extLst>
              <a:ext uri="{FF2B5EF4-FFF2-40B4-BE49-F238E27FC236}">
                <a16:creationId xmlns:a16="http://schemas.microsoft.com/office/drawing/2014/main" id="{DD0F7E30-75AB-4CBE-9BE2-2D71B4D582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2575" y="2495549"/>
            <a:ext cx="8534400" cy="4162425"/>
          </a:xfrm>
          <a:prstGeom prst="rect">
            <a:avLst/>
          </a:prstGeom>
        </p:spPr>
      </p:pic>
      <p:sp>
        <p:nvSpPr>
          <p:cNvPr id="7" name="TextBox 6">
            <a:extLst>
              <a:ext uri="{FF2B5EF4-FFF2-40B4-BE49-F238E27FC236}">
                <a16:creationId xmlns:a16="http://schemas.microsoft.com/office/drawing/2014/main" id="{930CEB20-D716-4E62-984E-BA5A42D8FAFF}"/>
              </a:ext>
            </a:extLst>
          </p:cNvPr>
          <p:cNvSpPr txBox="1"/>
          <p:nvPr/>
        </p:nvSpPr>
        <p:spPr>
          <a:xfrm>
            <a:off x="1128711" y="1690599"/>
            <a:ext cx="10215563" cy="923330"/>
          </a:xfrm>
          <a:prstGeom prst="rect">
            <a:avLst/>
          </a:prstGeom>
          <a:noFill/>
        </p:spPr>
        <p:txBody>
          <a:bodyPr wrap="square">
            <a:spAutoFit/>
          </a:bodyPr>
          <a:lstStyle/>
          <a:p>
            <a:r>
              <a:rPr lang="en-US" dirty="0">
                <a:effectLst/>
                <a:latin typeface="Times New Roman" panose="02020603050405020304" pitchFamily="18" charset="0"/>
                <a:ea typeface="Times New Roman" panose="02020603050405020304" pitchFamily="18" charset="0"/>
              </a:rPr>
              <a:t>An </a:t>
            </a:r>
            <a:r>
              <a:rPr lang="en-US" b="1" dirty="0">
                <a:effectLst/>
                <a:highlight>
                  <a:srgbClr val="FFFF00"/>
                </a:highlight>
                <a:latin typeface="Times New Roman" panose="02020603050405020304" pitchFamily="18" charset="0"/>
                <a:ea typeface="Times New Roman" panose="02020603050405020304" pitchFamily="18" charset="0"/>
              </a:rPr>
              <a:t>Oracle Instance </a:t>
            </a:r>
            <a:r>
              <a:rPr lang="en-US" dirty="0">
                <a:effectLst/>
                <a:latin typeface="Times New Roman" panose="02020603050405020304" pitchFamily="18" charset="0"/>
                <a:ea typeface="Times New Roman" panose="02020603050405020304" pitchFamily="18" charset="0"/>
              </a:rPr>
              <a:t>is a collection of </a:t>
            </a:r>
            <a:r>
              <a:rPr lang="en-US" b="1" dirty="0">
                <a:solidFill>
                  <a:srgbClr val="FF0000"/>
                </a:solidFill>
                <a:effectLst/>
                <a:latin typeface="Times New Roman" panose="02020603050405020304" pitchFamily="18" charset="0"/>
                <a:ea typeface="Times New Roman" panose="02020603050405020304" pitchFamily="18" charset="0"/>
              </a:rPr>
              <a:t>background processes </a:t>
            </a:r>
            <a:r>
              <a:rPr lang="en-US" dirty="0">
                <a:effectLst/>
                <a:latin typeface="Times New Roman" panose="02020603050405020304" pitchFamily="18" charset="0"/>
                <a:ea typeface="Times New Roman" panose="02020603050405020304" pitchFamily="18" charset="0"/>
              </a:rPr>
              <a:t>and </a:t>
            </a:r>
            <a:r>
              <a:rPr lang="en-US" b="1" dirty="0">
                <a:solidFill>
                  <a:srgbClr val="FF0000"/>
                </a:solidFill>
                <a:effectLst/>
                <a:latin typeface="Times New Roman" panose="02020603050405020304" pitchFamily="18" charset="0"/>
                <a:ea typeface="Times New Roman" panose="02020603050405020304" pitchFamily="18" charset="0"/>
              </a:rPr>
              <a:t>system global area (SGA)</a:t>
            </a:r>
            <a:r>
              <a:rPr lang="en-US" b="1"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 Every time a database is started, a system global area (SGA) is being allocated and Oracle background processes are started.</a:t>
            </a:r>
          </a:p>
        </p:txBody>
      </p:sp>
    </p:spTree>
    <p:extLst>
      <p:ext uri="{BB962C8B-B14F-4D97-AF65-F5344CB8AC3E}">
        <p14:creationId xmlns:p14="http://schemas.microsoft.com/office/powerpoint/2010/main" val="2005344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BFDD-FA86-48A7-9C1B-B5E162DD3D1D}"/>
              </a:ext>
            </a:extLst>
          </p:cNvPr>
          <p:cNvSpPr>
            <a:spLocks noGrp="1"/>
          </p:cNvSpPr>
          <p:nvPr>
            <p:ph type="title"/>
          </p:nvPr>
        </p:nvSpPr>
        <p:spPr/>
        <p:txBody>
          <a:bodyPr/>
          <a:lstStyle/>
          <a:p>
            <a:pPr algn="ctr"/>
            <a:r>
              <a:rPr lang="en-US" dirty="0"/>
              <a:t>Oracle DB 19c Architecture – Oracle Instance</a:t>
            </a:r>
          </a:p>
        </p:txBody>
      </p:sp>
      <p:pic>
        <p:nvPicPr>
          <p:cNvPr id="4" name="Picture 3">
            <a:extLst>
              <a:ext uri="{FF2B5EF4-FFF2-40B4-BE49-F238E27FC236}">
                <a16:creationId xmlns:a16="http://schemas.microsoft.com/office/drawing/2014/main" id="{986D8813-DA69-41DF-9D05-1F61C9A6ADB6}"/>
              </a:ext>
            </a:extLst>
          </p:cNvPr>
          <p:cNvPicPr>
            <a:picLocks noChangeAspect="1"/>
          </p:cNvPicPr>
          <p:nvPr/>
        </p:nvPicPr>
        <p:blipFill>
          <a:blip r:embed="rId2"/>
          <a:stretch>
            <a:fillRect/>
          </a:stretch>
        </p:blipFill>
        <p:spPr>
          <a:xfrm>
            <a:off x="2033588" y="1618537"/>
            <a:ext cx="8724900" cy="4953408"/>
          </a:xfrm>
          <a:prstGeom prst="rect">
            <a:avLst/>
          </a:prstGeom>
        </p:spPr>
      </p:pic>
    </p:spTree>
    <p:extLst>
      <p:ext uri="{BB962C8B-B14F-4D97-AF65-F5344CB8AC3E}">
        <p14:creationId xmlns:p14="http://schemas.microsoft.com/office/powerpoint/2010/main" val="362512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5F83-2B80-438E-B2E1-1BA34BFF9C53}"/>
              </a:ext>
            </a:extLst>
          </p:cNvPr>
          <p:cNvSpPr>
            <a:spLocks noGrp="1"/>
          </p:cNvSpPr>
          <p:nvPr>
            <p:ph type="title"/>
          </p:nvPr>
        </p:nvSpPr>
        <p:spPr/>
        <p:txBody>
          <a:bodyPr/>
          <a:lstStyle/>
          <a:p>
            <a:pPr algn="ctr"/>
            <a:r>
              <a:rPr lang="en-US" sz="3600" dirty="0"/>
              <a:t>Oracle DB 19c  Architecture – Processes</a:t>
            </a:r>
            <a:endParaRPr lang="en-US" dirty="0"/>
          </a:p>
        </p:txBody>
      </p:sp>
      <p:sp>
        <p:nvSpPr>
          <p:cNvPr id="3" name="Content Placeholder 2">
            <a:extLst>
              <a:ext uri="{FF2B5EF4-FFF2-40B4-BE49-F238E27FC236}">
                <a16:creationId xmlns:a16="http://schemas.microsoft.com/office/drawing/2014/main" id="{B6D13F31-0CB0-44F4-BC03-163BE8C63965}"/>
              </a:ext>
            </a:extLst>
          </p:cNvPr>
          <p:cNvSpPr>
            <a:spLocks noGrp="1"/>
          </p:cNvSpPr>
          <p:nvPr>
            <p:ph idx="1"/>
          </p:nvPr>
        </p:nvSpPr>
        <p:spPr/>
        <p:txBody>
          <a:bodyPr>
            <a:normAutofit fontScale="92500"/>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An Oracle instance has </a:t>
            </a:r>
            <a:r>
              <a:rPr lang="en-US" sz="3200" dirty="0">
                <a:effectLst/>
                <a:highlight>
                  <a:srgbClr val="FFFF00"/>
                </a:highlight>
                <a:latin typeface="Times New Roman" panose="02020603050405020304" pitchFamily="18" charset="0"/>
                <a:ea typeface="Times New Roman" panose="02020603050405020304" pitchFamily="18" charset="0"/>
              </a:rPr>
              <a:t>two types of processes</a:t>
            </a:r>
            <a:r>
              <a:rPr lang="en-US" sz="3200" dirty="0">
                <a:effectLst/>
                <a:latin typeface="Times New Roman" panose="02020603050405020304" pitchFamily="18" charset="0"/>
                <a:ea typeface="Times New Roman" panose="02020603050405020304" pitchFamily="18" charset="0"/>
              </a:rPr>
              <a:t>:</a:t>
            </a:r>
          </a:p>
          <a:p>
            <a:pPr marL="342900" marR="0" lvl="0" indent="-342900">
              <a:spcBef>
                <a:spcPts val="0"/>
              </a:spcBef>
              <a:spcAft>
                <a:spcPts val="0"/>
              </a:spcAft>
              <a:buFont typeface="+mj-lt"/>
              <a:buAutoNum type="arabicPeriod"/>
              <a:tabLst>
                <a:tab pos="228600" algn="l"/>
              </a:tabLst>
            </a:pPr>
            <a:r>
              <a:rPr lang="en-US" sz="3200" b="1" dirty="0">
                <a:effectLst/>
                <a:latin typeface="Times New Roman" panose="02020603050405020304" pitchFamily="18" charset="0"/>
                <a:ea typeface="Times New Roman" panose="02020603050405020304" pitchFamily="18" charset="0"/>
              </a:rPr>
              <a:t>User process: </a:t>
            </a:r>
            <a:r>
              <a:rPr lang="en-US" sz="3200" dirty="0">
                <a:effectLst/>
                <a:latin typeface="Times New Roman" panose="02020603050405020304" pitchFamily="18" charset="0"/>
                <a:ea typeface="Times New Roman" panose="02020603050405020304" pitchFamily="18" charset="0"/>
              </a:rPr>
              <a:t>executes application program e.g. Oracle Form (</a:t>
            </a:r>
            <a:r>
              <a:rPr lang="en-US" sz="3200" dirty="0">
                <a:solidFill>
                  <a:srgbClr val="FF0000"/>
                </a:solidFill>
                <a:effectLst/>
                <a:latin typeface="Times New Roman" panose="02020603050405020304" pitchFamily="18" charset="0"/>
                <a:ea typeface="Times New Roman" panose="02020603050405020304" pitchFamily="18" charset="0"/>
              </a:rPr>
              <a:t>Client process</a:t>
            </a:r>
            <a:r>
              <a:rPr lang="en-US" sz="3200" dirty="0">
                <a:effectLst/>
                <a:latin typeface="Times New Roman" panose="02020603050405020304" pitchFamily="18" charset="0"/>
                <a:ea typeface="Times New Roman" panose="02020603050405020304" pitchFamily="18" charset="0"/>
              </a:rPr>
              <a:t>).</a:t>
            </a:r>
          </a:p>
          <a:p>
            <a:pPr marL="342900" marR="0" lvl="0" indent="-342900">
              <a:spcBef>
                <a:spcPts val="0"/>
              </a:spcBef>
              <a:spcAft>
                <a:spcPts val="0"/>
              </a:spcAft>
              <a:buFont typeface="+mj-lt"/>
              <a:buAutoNum type="arabicPeriod"/>
              <a:tabLst>
                <a:tab pos="228600" algn="l"/>
              </a:tabLst>
            </a:pPr>
            <a:r>
              <a:rPr lang="en-US" sz="3200" b="1" dirty="0">
                <a:effectLst/>
                <a:latin typeface="Times New Roman" panose="02020603050405020304" pitchFamily="18" charset="0"/>
                <a:ea typeface="Times New Roman" panose="02020603050405020304" pitchFamily="18" charset="0"/>
              </a:rPr>
              <a:t>Oracle process (</a:t>
            </a:r>
            <a:r>
              <a:rPr lang="en-US" sz="3200" b="1" dirty="0">
                <a:solidFill>
                  <a:srgbClr val="FF0000"/>
                </a:solidFill>
                <a:effectLst/>
                <a:latin typeface="Times New Roman" panose="02020603050405020304" pitchFamily="18" charset="0"/>
                <a:ea typeface="Times New Roman" panose="02020603050405020304" pitchFamily="18" charset="0"/>
              </a:rPr>
              <a:t>Server process</a:t>
            </a:r>
            <a:r>
              <a:rPr lang="en-US" sz="3200" b="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lvl="1"/>
            <a:r>
              <a:rPr lang="en-US" sz="3000" b="1" dirty="0">
                <a:effectLst/>
                <a:latin typeface="Times New Roman" panose="02020603050405020304" pitchFamily="18" charset="0"/>
                <a:ea typeface="Times New Roman" panose="02020603050405020304" pitchFamily="18" charset="0"/>
              </a:rPr>
              <a:t>Server processes: </a:t>
            </a:r>
            <a:r>
              <a:rPr lang="en-US" sz="3000" dirty="0">
                <a:effectLst/>
                <a:latin typeface="Times New Roman" panose="02020603050405020304" pitchFamily="18" charset="0"/>
                <a:ea typeface="Times New Roman" panose="02020603050405020304" pitchFamily="18" charset="0"/>
              </a:rPr>
              <a:t>interface between user process and Program Global Area (PGA). </a:t>
            </a:r>
            <a:endParaRPr lang="en-US" sz="3000" b="1" dirty="0">
              <a:latin typeface="Times New Roman" panose="02020603050405020304" pitchFamily="18" charset="0"/>
              <a:ea typeface="Times New Roman" panose="02020603050405020304" pitchFamily="18" charset="0"/>
            </a:endParaRPr>
          </a:p>
          <a:p>
            <a:pPr lvl="1"/>
            <a:r>
              <a:rPr lang="en-US" sz="3000" b="1" dirty="0">
                <a:latin typeface="Times New Roman" panose="02020603050405020304" pitchFamily="18" charset="0"/>
              </a:rPr>
              <a:t>Background processes: </a:t>
            </a:r>
            <a:r>
              <a:rPr lang="en-US" sz="3000" dirty="0">
                <a:latin typeface="Times New Roman" panose="02020603050405020304" pitchFamily="18" charset="0"/>
              </a:rPr>
              <a:t>interface between System Global Area (SGA), physical database files and Program Global Area (PGA).</a:t>
            </a:r>
            <a:endParaRPr lang="en-US" sz="3000" dirty="0"/>
          </a:p>
        </p:txBody>
      </p:sp>
    </p:spTree>
    <p:extLst>
      <p:ext uri="{BB962C8B-B14F-4D97-AF65-F5344CB8AC3E}">
        <p14:creationId xmlns:p14="http://schemas.microsoft.com/office/powerpoint/2010/main" val="76654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B69A-2462-4B2B-9CB0-D3A5219C246C}"/>
              </a:ext>
            </a:extLst>
          </p:cNvPr>
          <p:cNvSpPr>
            <a:spLocks noGrp="1"/>
          </p:cNvSpPr>
          <p:nvPr>
            <p:ph type="title"/>
          </p:nvPr>
        </p:nvSpPr>
        <p:spPr/>
        <p:txBody>
          <a:bodyPr/>
          <a:lstStyle/>
          <a:p>
            <a:pPr algn="ctr"/>
            <a:r>
              <a:rPr lang="en-US" sz="3600" dirty="0"/>
              <a:t>Oracle DB 19c  Architecture – Server Processes</a:t>
            </a:r>
            <a:endParaRPr lang="en-US" dirty="0"/>
          </a:p>
        </p:txBody>
      </p:sp>
      <p:sp>
        <p:nvSpPr>
          <p:cNvPr id="3" name="Content Placeholder 2">
            <a:extLst>
              <a:ext uri="{FF2B5EF4-FFF2-40B4-BE49-F238E27FC236}">
                <a16:creationId xmlns:a16="http://schemas.microsoft.com/office/drawing/2014/main" id="{257BA29F-9161-4D20-8215-45DED8D5A34C}"/>
              </a:ext>
            </a:extLst>
          </p:cNvPr>
          <p:cNvSpPr>
            <a:spLocks noGrp="1"/>
          </p:cNvSpPr>
          <p:nvPr>
            <p:ph idx="1"/>
          </p:nvPr>
        </p:nvSpPr>
        <p:spPr/>
        <p:txBody>
          <a:bodyPr>
            <a:normAutofit lnSpcReduction="10000"/>
          </a:bodyPr>
          <a:lstStyle/>
          <a:p>
            <a:pPr>
              <a:spcBef>
                <a:spcPts val="0"/>
              </a:spcBef>
              <a:tabLst>
                <a:tab pos="457200" algn="l"/>
              </a:tabLst>
            </a:pPr>
            <a:r>
              <a:rPr lang="en-US" sz="2800" b="1" dirty="0">
                <a:effectLst/>
                <a:highlight>
                  <a:srgbClr val="FFFF00"/>
                </a:highlight>
                <a:latin typeface="Times New Roman" panose="02020603050405020304" pitchFamily="18" charset="0"/>
                <a:ea typeface="Times New Roman" panose="02020603050405020304" pitchFamily="18" charset="0"/>
              </a:rPr>
              <a:t>Server processes</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communicates with user processes. It also places data in the system global area (SGA).</a:t>
            </a:r>
          </a:p>
          <a:p>
            <a:pPr marL="457200" marR="0">
              <a:spcBef>
                <a:spcPts val="0"/>
              </a:spcBef>
              <a:spcAft>
                <a:spcPts val="0"/>
              </a:spcAft>
            </a:pPr>
            <a:r>
              <a:rPr lang="en-US" sz="2800" dirty="0">
                <a:effectLst/>
                <a:latin typeface="Times New Roman" panose="02020603050405020304" pitchFamily="18" charset="0"/>
                <a:ea typeface="Times New Roman" panose="02020603050405020304" pitchFamily="18" charset="0"/>
              </a:rPr>
              <a:t>The Server process contains a </a:t>
            </a:r>
            <a:r>
              <a:rPr lang="en-US" sz="2800" b="1" dirty="0">
                <a:effectLst/>
                <a:latin typeface="Times New Roman" panose="02020603050405020304" pitchFamily="18" charset="0"/>
                <a:ea typeface="Times New Roman" panose="02020603050405020304" pitchFamily="18" charset="0"/>
              </a:rPr>
              <a:t>program global area (PGA) </a:t>
            </a:r>
            <a:r>
              <a:rPr lang="en-US" sz="2800" dirty="0">
                <a:effectLst/>
                <a:latin typeface="Times New Roman" panose="02020603050405020304" pitchFamily="18" charset="0"/>
                <a:ea typeface="Times New Roman" panose="02020603050405020304" pitchFamily="18" charset="0"/>
              </a:rPr>
              <a:t>which is writable and </a:t>
            </a:r>
            <a:r>
              <a:rPr lang="en-US" sz="2800" dirty="0">
                <a:solidFill>
                  <a:srgbClr val="FF0000"/>
                </a:solidFill>
                <a:effectLst/>
                <a:latin typeface="Times New Roman" panose="02020603050405020304" pitchFamily="18" charset="0"/>
                <a:ea typeface="Times New Roman" panose="02020603050405020304" pitchFamily="18" charset="0"/>
              </a:rPr>
              <a:t>non-shared</a:t>
            </a:r>
            <a:r>
              <a:rPr lang="en-US" sz="2800" dirty="0">
                <a:effectLst/>
                <a:latin typeface="Times New Roman" panose="02020603050405020304" pitchFamily="18" charset="0"/>
                <a:ea typeface="Times New Roman" panose="02020603050405020304" pitchFamily="18" charset="0"/>
              </a:rPr>
              <a:t>.</a:t>
            </a:r>
          </a:p>
          <a:p>
            <a:pPr marL="457200" marR="0">
              <a:spcBef>
                <a:spcPts val="0"/>
              </a:spcBef>
              <a:spcAft>
                <a:spcPts val="0"/>
              </a:spcAft>
            </a:pPr>
            <a:r>
              <a:rPr lang="en-US" sz="2800" dirty="0">
                <a:effectLst/>
                <a:latin typeface="Times New Roman" panose="02020603050405020304" pitchFamily="18" charset="0"/>
                <a:ea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rPr>
              <a:t>user session data </a:t>
            </a:r>
            <a:r>
              <a:rPr lang="en-US" sz="2800" dirty="0">
                <a:effectLst/>
                <a:latin typeface="Times New Roman" panose="02020603050405020304" pitchFamily="18" charset="0"/>
                <a:ea typeface="Times New Roman" panose="02020603050405020304" pitchFamily="18" charset="0"/>
              </a:rPr>
              <a:t>in the PGA is memory allocated to hold session variables and arrays.</a:t>
            </a:r>
          </a:p>
          <a:p>
            <a:pPr marL="457200" marR="0">
              <a:spcBef>
                <a:spcPts val="0"/>
              </a:spcBef>
              <a:spcAft>
                <a:spcPts val="0"/>
              </a:spcAft>
            </a:pPr>
            <a:r>
              <a:rPr lang="en-US" sz="2800" dirty="0">
                <a:effectLst/>
                <a:latin typeface="Times New Roman" panose="02020603050405020304" pitchFamily="18" charset="0"/>
                <a:ea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rPr>
              <a:t>stack space </a:t>
            </a:r>
            <a:r>
              <a:rPr lang="en-US" sz="2800" dirty="0">
                <a:effectLst/>
                <a:latin typeface="Times New Roman" panose="02020603050405020304" pitchFamily="18" charset="0"/>
                <a:ea typeface="Times New Roman" panose="02020603050405020304" pitchFamily="18" charset="0"/>
              </a:rPr>
              <a:t>is additional memory in the PGA for a user’s session.</a:t>
            </a:r>
          </a:p>
          <a:p>
            <a:pPr marL="45720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Cursors </a:t>
            </a:r>
            <a:r>
              <a:rPr lang="en-US" sz="2800" dirty="0">
                <a:effectLst/>
                <a:latin typeface="Times New Roman" panose="02020603050405020304" pitchFamily="18" charset="0"/>
                <a:ea typeface="Times New Roman" panose="02020603050405020304" pitchFamily="18" charset="0"/>
              </a:rPr>
              <a:t>are used to record status information about a statement.</a:t>
            </a:r>
          </a:p>
          <a:p>
            <a:endParaRPr lang="en-US" dirty="0"/>
          </a:p>
        </p:txBody>
      </p:sp>
    </p:spTree>
    <p:extLst>
      <p:ext uri="{BB962C8B-B14F-4D97-AF65-F5344CB8AC3E}">
        <p14:creationId xmlns:p14="http://schemas.microsoft.com/office/powerpoint/2010/main" val="146787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7D17-435D-4C96-8BBE-D9D5902C1ED7}"/>
              </a:ext>
            </a:extLst>
          </p:cNvPr>
          <p:cNvSpPr>
            <a:spLocks noGrp="1"/>
          </p:cNvSpPr>
          <p:nvPr>
            <p:ph type="title"/>
          </p:nvPr>
        </p:nvSpPr>
        <p:spPr/>
        <p:txBody>
          <a:bodyPr/>
          <a:lstStyle/>
          <a:p>
            <a:pPr algn="ctr"/>
            <a:r>
              <a:rPr lang="en-US" sz="3600" dirty="0"/>
              <a:t>Oracle DB 19c  Architecture – Server Processes</a:t>
            </a:r>
            <a:endParaRPr lang="en-US" dirty="0"/>
          </a:p>
        </p:txBody>
      </p:sp>
      <p:pic>
        <p:nvPicPr>
          <p:cNvPr id="5" name="Content Placeholder 4">
            <a:extLst>
              <a:ext uri="{FF2B5EF4-FFF2-40B4-BE49-F238E27FC236}">
                <a16:creationId xmlns:a16="http://schemas.microsoft.com/office/drawing/2014/main" id="{748945A8-50EB-49AD-814B-ECDC2503983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175" y="2103438"/>
            <a:ext cx="8329614" cy="4416425"/>
          </a:xfrm>
        </p:spPr>
      </p:pic>
    </p:spTree>
    <p:extLst>
      <p:ext uri="{BB962C8B-B14F-4D97-AF65-F5344CB8AC3E}">
        <p14:creationId xmlns:p14="http://schemas.microsoft.com/office/powerpoint/2010/main" val="207134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EF45-DB23-4B51-B5DB-4ACAD48ECE65}"/>
              </a:ext>
            </a:extLst>
          </p:cNvPr>
          <p:cNvSpPr>
            <a:spLocks noGrp="1"/>
          </p:cNvSpPr>
          <p:nvPr>
            <p:ph type="title"/>
          </p:nvPr>
        </p:nvSpPr>
        <p:spPr/>
        <p:txBody>
          <a:bodyPr/>
          <a:lstStyle/>
          <a:p>
            <a:pPr algn="ctr"/>
            <a:r>
              <a:rPr lang="en-US" sz="3600" dirty="0"/>
              <a:t>Oracle DB 19c  Architecture – Background Processes</a:t>
            </a:r>
            <a:endParaRPr lang="en-US" dirty="0"/>
          </a:p>
        </p:txBody>
      </p:sp>
      <p:sp>
        <p:nvSpPr>
          <p:cNvPr id="3" name="Content Placeholder 2">
            <a:extLst>
              <a:ext uri="{FF2B5EF4-FFF2-40B4-BE49-F238E27FC236}">
                <a16:creationId xmlns:a16="http://schemas.microsoft.com/office/drawing/2014/main" id="{88DF14E5-2F2E-4AD1-AA28-F4216F7010BD}"/>
              </a:ext>
            </a:extLst>
          </p:cNvPr>
          <p:cNvSpPr>
            <a:spLocks noGrp="1"/>
          </p:cNvSpPr>
          <p:nvPr>
            <p:ph idx="1"/>
          </p:nvPr>
        </p:nvSpPr>
        <p:spPr/>
        <p:txBody>
          <a:bodyPr>
            <a:normAutofit fontScale="70000" lnSpcReduction="20000"/>
          </a:bodyPr>
          <a:lstStyle/>
          <a:p>
            <a:pPr>
              <a:spcBef>
                <a:spcPts val="0"/>
              </a:spcBef>
              <a:tabLst>
                <a:tab pos="457200" algn="l"/>
              </a:tabLst>
            </a:pPr>
            <a:r>
              <a:rPr lang="en-US" sz="2600" b="1" dirty="0">
                <a:effectLst/>
                <a:highlight>
                  <a:srgbClr val="FFFF00"/>
                </a:highlight>
                <a:latin typeface="Times New Roman" panose="02020603050405020304" pitchFamily="18" charset="0"/>
                <a:ea typeface="Times New Roman" panose="02020603050405020304" pitchFamily="18" charset="0"/>
              </a:rPr>
              <a:t>Background processes</a:t>
            </a:r>
            <a:r>
              <a:rPr lang="en-US" sz="2600" b="1" dirty="0">
                <a:effectLst/>
                <a:latin typeface="Times New Roman" panose="02020603050405020304" pitchFamily="18" charset="0"/>
                <a:ea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Database Writer (DBWR): </a:t>
            </a:r>
            <a:r>
              <a:rPr lang="en-US" sz="2600" dirty="0">
                <a:effectLst/>
                <a:latin typeface="Times New Roman" panose="02020603050405020304" pitchFamily="18" charset="0"/>
                <a:ea typeface="Times New Roman" panose="02020603050405020304" pitchFamily="18" charset="0"/>
              </a:rPr>
              <a:t>writes modified blocks from the database buffer cache to the datafiles when the database buffer is almost full.</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Log Writer (LGWR):</a:t>
            </a:r>
            <a:r>
              <a:rPr lang="en-US" sz="2600" dirty="0">
                <a:effectLst/>
                <a:latin typeface="Times New Roman" panose="02020603050405020304" pitchFamily="18" charset="0"/>
                <a:ea typeface="Times New Roman" panose="02020603050405020304" pitchFamily="18" charset="0"/>
              </a:rPr>
              <a:t> writes redo log entries to the disk.</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Checkpoint (CKPT):</a:t>
            </a:r>
            <a:r>
              <a:rPr lang="en-US" sz="2600" dirty="0">
                <a:effectLst/>
                <a:latin typeface="Times New Roman" panose="02020603050405020304" pitchFamily="18" charset="0"/>
                <a:ea typeface="Times New Roman" panose="02020603050405020304" pitchFamily="18" charset="0"/>
              </a:rPr>
              <a:t> Checkpoint process signals to the DBWR to write all modified database buffers in the SGA to the datafiles. If not present, LGWR will take over the responsibilities.</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System Monitor (SMON):</a:t>
            </a:r>
            <a:r>
              <a:rPr lang="en-US" sz="2600" dirty="0">
                <a:effectLst/>
                <a:latin typeface="Times New Roman" panose="02020603050405020304" pitchFamily="18" charset="0"/>
                <a:ea typeface="Times New Roman" panose="02020603050405020304" pitchFamily="18" charset="0"/>
              </a:rPr>
              <a:t> performs instance recovery at instance startup. It also cleans up the temporary segments that are no longer in use and recovers dead transactions (it runs 5 to 10 minutes).</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Process Monitor (PMON):</a:t>
            </a:r>
            <a:r>
              <a:rPr lang="en-US" sz="2600" dirty="0">
                <a:effectLst/>
                <a:latin typeface="Times New Roman" panose="02020603050405020304" pitchFamily="18" charset="0"/>
                <a:ea typeface="Times New Roman" panose="02020603050405020304" pitchFamily="18" charset="0"/>
              </a:rPr>
              <a:t> recovers process recovery when a user process fails. It frees up all the resources that the failed process was using (it runs 5 to 10 minutes).</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Archiver (ARCH):</a:t>
            </a:r>
            <a:r>
              <a:rPr lang="en-US" sz="2600" dirty="0">
                <a:effectLst/>
                <a:latin typeface="Times New Roman" panose="02020603050405020304" pitchFamily="18" charset="0"/>
                <a:ea typeface="Times New Roman" panose="02020603050405020304" pitchFamily="18" charset="0"/>
              </a:rPr>
              <a:t> copies the online redo log files to the storage when they are full.</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Recover (RECO):</a:t>
            </a:r>
            <a:r>
              <a:rPr lang="en-US" sz="2600" dirty="0">
                <a:effectLst/>
                <a:latin typeface="Times New Roman" panose="02020603050405020304" pitchFamily="18" charset="0"/>
                <a:ea typeface="Times New Roman" panose="02020603050405020304" pitchFamily="18" charset="0"/>
              </a:rPr>
              <a:t> resolves distributed transactions that are pending due to a network or system failure in a distributed database.</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Dispatcher (</a:t>
            </a:r>
            <a:r>
              <a:rPr lang="en-US" sz="2600" b="1" dirty="0" err="1">
                <a:effectLst/>
                <a:latin typeface="Times New Roman" panose="02020603050405020304" pitchFamily="18" charset="0"/>
                <a:ea typeface="Times New Roman" panose="02020603050405020304" pitchFamily="18" charset="0"/>
              </a:rPr>
              <a:t>Dnnn</a:t>
            </a:r>
            <a:r>
              <a:rPr lang="en-US" sz="2600" b="1" dirty="0">
                <a:effectLst/>
                <a:latin typeface="Times New Roman" panose="02020603050405020304" pitchFamily="18" charset="0"/>
                <a:ea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rPr>
              <a:t> optional, responsible for routing requests from user processes to available shared server processes in a multi-threaded server configuration.</a:t>
            </a:r>
          </a:p>
          <a:p>
            <a:pPr marL="457200" marR="0">
              <a:spcBef>
                <a:spcPts val="0"/>
              </a:spcBef>
              <a:spcAft>
                <a:spcPts val="0"/>
              </a:spcAft>
            </a:pPr>
            <a:r>
              <a:rPr lang="en-US" sz="2600" b="1" dirty="0">
                <a:effectLst/>
                <a:latin typeface="Times New Roman" panose="02020603050405020304" pitchFamily="18" charset="0"/>
                <a:ea typeface="Times New Roman" panose="02020603050405020304" pitchFamily="18" charset="0"/>
              </a:rPr>
              <a:t>Lock (</a:t>
            </a:r>
            <a:r>
              <a:rPr lang="en-US" sz="2600" b="1" dirty="0" err="1">
                <a:effectLst/>
                <a:latin typeface="Times New Roman" panose="02020603050405020304" pitchFamily="18" charset="0"/>
                <a:ea typeface="Times New Roman" panose="02020603050405020304" pitchFamily="18" charset="0"/>
              </a:rPr>
              <a:t>LCKn</a:t>
            </a:r>
            <a:r>
              <a:rPr lang="en-US" sz="2600" b="1" dirty="0">
                <a:effectLst/>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Up to 10 lock processes are used for inter-instance locking when the Oracle parallel server is used.</a:t>
            </a:r>
          </a:p>
          <a:p>
            <a:endParaRPr lang="en-US" dirty="0"/>
          </a:p>
        </p:txBody>
      </p:sp>
    </p:spTree>
    <p:extLst>
      <p:ext uri="{BB962C8B-B14F-4D97-AF65-F5344CB8AC3E}">
        <p14:creationId xmlns:p14="http://schemas.microsoft.com/office/powerpoint/2010/main" val="417900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5"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7"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8" name="Rectangle 2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0" name="Rectangle 2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lastic, arranged&#10;&#10;Description automatically generated">
            <a:extLst>
              <a:ext uri="{FF2B5EF4-FFF2-40B4-BE49-F238E27FC236}">
                <a16:creationId xmlns:a16="http://schemas.microsoft.com/office/drawing/2014/main" id="{13DDDA83-CF7A-4CD1-B815-C4D89BA27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868581"/>
            <a:ext cx="6909386" cy="5112945"/>
          </a:xfrm>
          <a:prstGeom prst="rect">
            <a:avLst/>
          </a:prstGeom>
        </p:spPr>
      </p:pic>
      <p:sp>
        <p:nvSpPr>
          <p:cNvPr id="61" name="Rectangle 2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800D4-4DF6-46D0-A64B-B6EE4FD5CBB7}"/>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a:t>Database</a:t>
            </a:r>
          </a:p>
        </p:txBody>
      </p:sp>
      <p:sp>
        <p:nvSpPr>
          <p:cNvPr id="62" name="Rectangle 3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3" name="Straight Connector 3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3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3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8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50D8-C1B0-4E4A-BFD2-5917BE507A20}"/>
              </a:ext>
            </a:extLst>
          </p:cNvPr>
          <p:cNvSpPr>
            <a:spLocks noGrp="1"/>
          </p:cNvSpPr>
          <p:nvPr>
            <p:ph type="title"/>
          </p:nvPr>
        </p:nvSpPr>
        <p:spPr/>
        <p:txBody>
          <a:bodyPr/>
          <a:lstStyle/>
          <a:p>
            <a:pPr algn="ctr"/>
            <a:r>
              <a:rPr lang="en-US" sz="3600" dirty="0"/>
              <a:t>Oracle DB 19c  Architecture – Background Processes</a:t>
            </a:r>
            <a:endParaRPr lang="en-US" dirty="0"/>
          </a:p>
        </p:txBody>
      </p:sp>
      <p:pic>
        <p:nvPicPr>
          <p:cNvPr id="5" name="Graphic 4">
            <a:extLst>
              <a:ext uri="{FF2B5EF4-FFF2-40B4-BE49-F238E27FC236}">
                <a16:creationId xmlns:a16="http://schemas.microsoft.com/office/drawing/2014/main" id="{3A421705-F091-452F-B6AD-4E71D6E107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626" y="1971674"/>
            <a:ext cx="8124824" cy="4243732"/>
          </a:xfrm>
          <a:prstGeom prst="rect">
            <a:avLst/>
          </a:prstGeom>
        </p:spPr>
      </p:pic>
    </p:spTree>
    <p:extLst>
      <p:ext uri="{BB962C8B-B14F-4D97-AF65-F5344CB8AC3E}">
        <p14:creationId xmlns:p14="http://schemas.microsoft.com/office/powerpoint/2010/main" val="3284154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D648-69E6-4B64-A224-C13FC566AB63}"/>
              </a:ext>
            </a:extLst>
          </p:cNvPr>
          <p:cNvSpPr>
            <a:spLocks noGrp="1"/>
          </p:cNvSpPr>
          <p:nvPr>
            <p:ph type="title"/>
          </p:nvPr>
        </p:nvSpPr>
        <p:spPr/>
        <p:txBody>
          <a:bodyPr/>
          <a:lstStyle/>
          <a:p>
            <a:pPr algn="ctr"/>
            <a:r>
              <a:rPr lang="en-US" dirty="0"/>
              <a:t>Oracle Database Processing</a:t>
            </a:r>
          </a:p>
        </p:txBody>
      </p:sp>
      <p:sp>
        <p:nvSpPr>
          <p:cNvPr id="3" name="Content Placeholder 2">
            <a:extLst>
              <a:ext uri="{FF2B5EF4-FFF2-40B4-BE49-F238E27FC236}">
                <a16:creationId xmlns:a16="http://schemas.microsoft.com/office/drawing/2014/main" id="{2B3F59D6-ADAE-45BF-AC3A-A1F2C0345A87}"/>
              </a:ext>
            </a:extLst>
          </p:cNvPr>
          <p:cNvSpPr>
            <a:spLocks noGrp="1"/>
          </p:cNvSpPr>
          <p:nvPr>
            <p:ph idx="1"/>
          </p:nvPr>
        </p:nvSpPr>
        <p:spPr/>
        <p:txBody>
          <a:bodyPr/>
          <a:lstStyle/>
          <a:p>
            <a:r>
              <a:rPr lang="en-US" sz="3600" dirty="0"/>
              <a:t>Process SQL </a:t>
            </a:r>
            <a:r>
              <a:rPr lang="en-US" sz="3600" dirty="0">
                <a:highlight>
                  <a:srgbClr val="FFFF00"/>
                </a:highlight>
              </a:rPr>
              <a:t>read</a:t>
            </a:r>
            <a:r>
              <a:rPr lang="en-US" sz="3600" dirty="0"/>
              <a:t> statement</a:t>
            </a:r>
          </a:p>
          <a:p>
            <a:r>
              <a:rPr lang="en-US" sz="3600" dirty="0"/>
              <a:t>Process SQL </a:t>
            </a:r>
            <a:r>
              <a:rPr lang="en-US" sz="3600" dirty="0">
                <a:highlight>
                  <a:srgbClr val="FFFF00"/>
                </a:highlight>
              </a:rPr>
              <a:t>update</a:t>
            </a:r>
            <a:r>
              <a:rPr lang="en-US" sz="3600" dirty="0"/>
              <a:t> statement</a:t>
            </a:r>
          </a:p>
          <a:p>
            <a:r>
              <a:rPr lang="en-US" sz="3600" dirty="0"/>
              <a:t>Process SQL </a:t>
            </a:r>
            <a:r>
              <a:rPr lang="en-US" sz="3600" dirty="0">
                <a:highlight>
                  <a:srgbClr val="FFFF00"/>
                </a:highlight>
              </a:rPr>
              <a:t>commit</a:t>
            </a:r>
            <a:r>
              <a:rPr lang="en-US" sz="3600" dirty="0"/>
              <a:t> statement</a:t>
            </a:r>
          </a:p>
          <a:p>
            <a:r>
              <a:rPr lang="en-US" sz="3600" dirty="0"/>
              <a:t>Process SQL </a:t>
            </a:r>
            <a:r>
              <a:rPr lang="en-US" sz="3600" dirty="0">
                <a:highlight>
                  <a:srgbClr val="FFFF00"/>
                </a:highlight>
              </a:rPr>
              <a:t>checkpoint</a:t>
            </a:r>
            <a:r>
              <a:rPr lang="en-US" sz="3600" dirty="0"/>
              <a:t> command</a:t>
            </a:r>
          </a:p>
          <a:p>
            <a:endParaRPr lang="en-US" dirty="0"/>
          </a:p>
        </p:txBody>
      </p:sp>
    </p:spTree>
    <p:extLst>
      <p:ext uri="{BB962C8B-B14F-4D97-AF65-F5344CB8AC3E}">
        <p14:creationId xmlns:p14="http://schemas.microsoft.com/office/powerpoint/2010/main" val="419023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7958F9A-CD86-41AA-BE90-FC109B7F181D}"/>
              </a:ext>
            </a:extLst>
          </p:cNvPr>
          <p:cNvGraphicFramePr>
            <a:graphicFrameLocks noChangeAspect="1"/>
          </p:cNvGraphicFramePr>
          <p:nvPr>
            <p:extLst>
              <p:ext uri="{D42A27DB-BD31-4B8C-83A1-F6EECF244321}">
                <p14:modId xmlns:p14="http://schemas.microsoft.com/office/powerpoint/2010/main" val="4217205476"/>
              </p:ext>
            </p:extLst>
          </p:nvPr>
        </p:nvGraphicFramePr>
        <p:xfrm>
          <a:off x="1981200" y="295275"/>
          <a:ext cx="8420100" cy="6286500"/>
        </p:xfrm>
        <a:graphic>
          <a:graphicData uri="http://schemas.openxmlformats.org/presentationml/2006/ole">
            <mc:AlternateContent xmlns:mc="http://schemas.openxmlformats.org/markup-compatibility/2006">
              <mc:Choice xmlns:v="urn:schemas-microsoft-com:vml" Requires="v">
                <p:oleObj name="Visio" r:id="rId2" imgW="6020981" imgH="8086611" progId="Visio.Drawing.6">
                  <p:embed/>
                </p:oleObj>
              </mc:Choice>
              <mc:Fallback>
                <p:oleObj name="Visio" r:id="rId2" imgW="6020981" imgH="8086611" progId="Visio.Drawing.6">
                  <p:embed/>
                  <p:pic>
                    <p:nvPicPr>
                      <p:cNvPr id="138243" name="Object 3">
                        <a:extLst>
                          <a:ext uri="{FF2B5EF4-FFF2-40B4-BE49-F238E27FC236}">
                            <a16:creationId xmlns:a16="http://schemas.microsoft.com/office/drawing/2014/main" id="{076601A3-4B4F-4320-B3C2-18EA1612D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5275"/>
                        <a:ext cx="8420100" cy="62865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844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E46-62A8-4711-8BB6-2EBFF83E16D1}"/>
              </a:ext>
            </a:extLst>
          </p:cNvPr>
          <p:cNvSpPr>
            <a:spLocks noGrp="1"/>
          </p:cNvSpPr>
          <p:nvPr>
            <p:ph type="title"/>
          </p:nvPr>
        </p:nvSpPr>
        <p:spPr/>
        <p:txBody>
          <a:bodyPr/>
          <a:lstStyle/>
          <a:p>
            <a:pPr algn="ctr"/>
            <a:r>
              <a:rPr lang="en-US" dirty="0"/>
              <a:t>Process SQL (READ only) Statement</a:t>
            </a:r>
          </a:p>
        </p:txBody>
      </p:sp>
      <p:sp>
        <p:nvSpPr>
          <p:cNvPr id="3" name="Content Placeholder 2">
            <a:extLst>
              <a:ext uri="{FF2B5EF4-FFF2-40B4-BE49-F238E27FC236}">
                <a16:creationId xmlns:a16="http://schemas.microsoft.com/office/drawing/2014/main" id="{96515F22-59EB-42BE-A1AA-292038D79E46}"/>
              </a:ext>
            </a:extLst>
          </p:cNvPr>
          <p:cNvSpPr>
            <a:spLocks noGrp="1"/>
          </p:cNvSpPr>
          <p:nvPr>
            <p:ph idx="1"/>
          </p:nvPr>
        </p:nvSpPr>
        <p:spPr/>
        <p:txBody>
          <a:bodyPr>
            <a:normAutofit fontScale="55000" lnSpcReduction="20000"/>
          </a:bodyPr>
          <a:lstStyle/>
          <a:p>
            <a:pPr>
              <a:lnSpc>
                <a:spcPct val="80000"/>
              </a:lnSpc>
            </a:pPr>
            <a:r>
              <a:rPr lang="en-US" altLang="en-US" sz="4100" dirty="0"/>
              <a:t>User process sends SQL statement to the Server process</a:t>
            </a:r>
          </a:p>
          <a:p>
            <a:pPr>
              <a:lnSpc>
                <a:spcPct val="80000"/>
              </a:lnSpc>
            </a:pPr>
            <a:r>
              <a:rPr lang="en-US" altLang="en-US" sz="4100" dirty="0"/>
              <a:t>The Server process parses the SQL statement (in PGA)</a:t>
            </a:r>
          </a:p>
          <a:p>
            <a:pPr lvl="1">
              <a:lnSpc>
                <a:spcPct val="80000"/>
              </a:lnSpc>
            </a:pPr>
            <a:r>
              <a:rPr lang="en-US" altLang="en-US" sz="4100" dirty="0"/>
              <a:t>Checks SQL statement already in shared pool or not</a:t>
            </a:r>
          </a:p>
          <a:p>
            <a:pPr lvl="1">
              <a:lnSpc>
                <a:spcPct val="80000"/>
              </a:lnSpc>
            </a:pPr>
            <a:r>
              <a:rPr lang="en-US" altLang="en-US" sz="4100" dirty="0"/>
              <a:t>Checks syntax</a:t>
            </a:r>
          </a:p>
          <a:p>
            <a:pPr lvl="1">
              <a:lnSpc>
                <a:spcPct val="80000"/>
              </a:lnSpc>
            </a:pPr>
            <a:r>
              <a:rPr lang="en-US" altLang="en-US" sz="4100" dirty="0"/>
              <a:t>Queries Data Dictionary for object resolution, security privileges and search path</a:t>
            </a:r>
          </a:p>
          <a:p>
            <a:pPr lvl="1">
              <a:lnSpc>
                <a:spcPct val="80000"/>
              </a:lnSpc>
            </a:pPr>
            <a:r>
              <a:rPr lang="en-US" altLang="en-US" sz="4100" dirty="0"/>
              <a:t>Determines execution plan “Parse tree”</a:t>
            </a:r>
          </a:p>
          <a:p>
            <a:pPr>
              <a:lnSpc>
                <a:spcPct val="80000"/>
              </a:lnSpc>
            </a:pPr>
            <a:r>
              <a:rPr lang="en-US" altLang="en-US" sz="4100" dirty="0"/>
              <a:t>The Server process executes the SQL statement (in SGA)</a:t>
            </a:r>
          </a:p>
          <a:p>
            <a:pPr lvl="1">
              <a:lnSpc>
                <a:spcPct val="80000"/>
              </a:lnSpc>
            </a:pPr>
            <a:r>
              <a:rPr lang="en-US" altLang="en-US" sz="4100" dirty="0"/>
              <a:t>Applies parse tree to data buffers</a:t>
            </a:r>
          </a:p>
          <a:p>
            <a:pPr lvl="1">
              <a:lnSpc>
                <a:spcPct val="80000"/>
              </a:lnSpc>
            </a:pPr>
            <a:r>
              <a:rPr lang="en-US" altLang="en-US" sz="4100" dirty="0"/>
              <a:t>Performs physical or logical reads </a:t>
            </a:r>
          </a:p>
          <a:p>
            <a:pPr>
              <a:lnSpc>
                <a:spcPct val="80000"/>
              </a:lnSpc>
            </a:pPr>
            <a:r>
              <a:rPr lang="en-US" altLang="en-US" sz="4100" dirty="0"/>
              <a:t>The Server process returns the result to the user process (in PGA)</a:t>
            </a:r>
          </a:p>
          <a:p>
            <a:pPr lvl="1">
              <a:lnSpc>
                <a:spcPct val="80000"/>
              </a:lnSpc>
            </a:pPr>
            <a:r>
              <a:rPr lang="en-US" altLang="en-US" sz="3900" dirty="0"/>
              <a:t>If SQL contains GROUP BY or ORDER BY clause then resulting data will be sorted in the Sort Area before returning to the clients.  </a:t>
            </a:r>
          </a:p>
          <a:p>
            <a:endParaRPr lang="en-US" dirty="0"/>
          </a:p>
        </p:txBody>
      </p:sp>
    </p:spTree>
    <p:extLst>
      <p:ext uri="{BB962C8B-B14F-4D97-AF65-F5344CB8AC3E}">
        <p14:creationId xmlns:p14="http://schemas.microsoft.com/office/powerpoint/2010/main" val="207282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88A9-B033-4A28-BE5B-6725DC52F1A0}"/>
              </a:ext>
            </a:extLst>
          </p:cNvPr>
          <p:cNvSpPr>
            <a:spLocks noGrp="1"/>
          </p:cNvSpPr>
          <p:nvPr>
            <p:ph type="title"/>
          </p:nvPr>
        </p:nvSpPr>
        <p:spPr/>
        <p:txBody>
          <a:bodyPr/>
          <a:lstStyle/>
          <a:p>
            <a:pPr algn="ctr"/>
            <a:r>
              <a:rPr lang="en-US" dirty="0"/>
              <a:t>Process SQL (UPDATE) Statement</a:t>
            </a:r>
          </a:p>
        </p:txBody>
      </p:sp>
      <p:sp>
        <p:nvSpPr>
          <p:cNvPr id="3" name="Content Placeholder 2">
            <a:extLst>
              <a:ext uri="{FF2B5EF4-FFF2-40B4-BE49-F238E27FC236}">
                <a16:creationId xmlns:a16="http://schemas.microsoft.com/office/drawing/2014/main" id="{ED6D1425-172D-4004-A7B0-A8866696B317}"/>
              </a:ext>
            </a:extLst>
          </p:cNvPr>
          <p:cNvSpPr>
            <a:spLocks noGrp="1"/>
          </p:cNvSpPr>
          <p:nvPr>
            <p:ph idx="1"/>
          </p:nvPr>
        </p:nvSpPr>
        <p:spPr/>
        <p:txBody>
          <a:bodyPr>
            <a:normAutofit lnSpcReduction="10000"/>
          </a:bodyPr>
          <a:lstStyle/>
          <a:p>
            <a:r>
              <a:rPr lang="en-US" altLang="en-US" sz="1900" dirty="0"/>
              <a:t>User process sends UPDATE statement</a:t>
            </a:r>
          </a:p>
          <a:p>
            <a:r>
              <a:rPr lang="en-US" altLang="en-US" sz="1900" dirty="0"/>
              <a:t>Server process parses the UPDATE statement (in PGA)</a:t>
            </a:r>
          </a:p>
          <a:p>
            <a:r>
              <a:rPr lang="en-US" altLang="en-US" sz="1900" dirty="0"/>
              <a:t>Server process executes the UPDATE statement (in SGA)</a:t>
            </a:r>
            <a:endParaRPr lang="en-US" altLang="en-US" sz="1700" dirty="0"/>
          </a:p>
          <a:p>
            <a:pPr lvl="1"/>
            <a:r>
              <a:rPr lang="en-US" altLang="en-US" sz="2000" dirty="0"/>
              <a:t>Searches the LRU (Least Recently Used), if data in memory, perform logical read; otherwise perform physical read</a:t>
            </a:r>
          </a:p>
          <a:p>
            <a:pPr lvl="1"/>
            <a:r>
              <a:rPr lang="en-US" altLang="en-US" sz="2000" dirty="0"/>
              <a:t>Places exclusive locks on rows that are about to change</a:t>
            </a:r>
          </a:p>
          <a:p>
            <a:pPr lvl="1"/>
            <a:r>
              <a:rPr lang="en-US" altLang="en-US" sz="2000" dirty="0"/>
              <a:t>Gets rollback blocks, and saves rollback data</a:t>
            </a:r>
          </a:p>
          <a:p>
            <a:pPr lvl="1"/>
            <a:r>
              <a:rPr lang="en-US" altLang="en-US" sz="2000" dirty="0"/>
              <a:t>Records before image data in the redo log</a:t>
            </a:r>
          </a:p>
          <a:p>
            <a:pPr lvl="1"/>
            <a:r>
              <a:rPr lang="en-US" altLang="en-US" sz="2000" dirty="0"/>
              <a:t>Applies changes to data block (this block is considered “dirty”)</a:t>
            </a:r>
          </a:p>
          <a:p>
            <a:pPr lvl="1"/>
            <a:r>
              <a:rPr lang="en-US" altLang="en-US" sz="2000" dirty="0"/>
              <a:t>Records after image in the redo log </a:t>
            </a:r>
            <a:endParaRPr lang="en-US" altLang="en-US" sz="1700" dirty="0"/>
          </a:p>
          <a:p>
            <a:r>
              <a:rPr lang="en-US" altLang="en-US" sz="1900" dirty="0"/>
              <a:t>Server process sends update complete message to user process (in PGA)</a:t>
            </a:r>
          </a:p>
          <a:p>
            <a:endParaRPr lang="en-US" dirty="0"/>
          </a:p>
        </p:txBody>
      </p:sp>
    </p:spTree>
    <p:extLst>
      <p:ext uri="{BB962C8B-B14F-4D97-AF65-F5344CB8AC3E}">
        <p14:creationId xmlns:p14="http://schemas.microsoft.com/office/powerpoint/2010/main" val="177894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DA6B-4B4E-405E-8D44-9DDBC845A3E1}"/>
              </a:ext>
            </a:extLst>
          </p:cNvPr>
          <p:cNvSpPr>
            <a:spLocks noGrp="1"/>
          </p:cNvSpPr>
          <p:nvPr>
            <p:ph type="title"/>
          </p:nvPr>
        </p:nvSpPr>
        <p:spPr/>
        <p:txBody>
          <a:bodyPr/>
          <a:lstStyle/>
          <a:p>
            <a:pPr algn="ctr"/>
            <a:r>
              <a:rPr lang="en-US" dirty="0"/>
              <a:t>Committing and Rolling Back Transaction</a:t>
            </a:r>
          </a:p>
        </p:txBody>
      </p:sp>
      <p:sp>
        <p:nvSpPr>
          <p:cNvPr id="3" name="Content Placeholder 2">
            <a:extLst>
              <a:ext uri="{FF2B5EF4-FFF2-40B4-BE49-F238E27FC236}">
                <a16:creationId xmlns:a16="http://schemas.microsoft.com/office/drawing/2014/main" id="{170A7387-7E61-481B-941F-5A7FFF9498F0}"/>
              </a:ext>
            </a:extLst>
          </p:cNvPr>
          <p:cNvSpPr>
            <a:spLocks noGrp="1"/>
          </p:cNvSpPr>
          <p:nvPr>
            <p:ph idx="1"/>
          </p:nvPr>
        </p:nvSpPr>
        <p:spPr/>
        <p:txBody>
          <a:bodyPr/>
          <a:lstStyle/>
          <a:p>
            <a:pPr marL="0" marR="0">
              <a:spcBef>
                <a:spcPts val="0"/>
              </a:spcBef>
              <a:spcAft>
                <a:spcPts val="0"/>
              </a:spcAft>
            </a:pPr>
            <a:r>
              <a:rPr lang="en-US" sz="4000" dirty="0">
                <a:effectLst/>
                <a:latin typeface="Times New Roman" panose="02020603050405020304" pitchFamily="18" charset="0"/>
                <a:ea typeface="Times New Roman" panose="02020603050405020304" pitchFamily="18" charset="0"/>
              </a:rPr>
              <a:t>The changes made by the SQL statements that constitute a transaction can be either committed or rolled back.</a:t>
            </a:r>
          </a:p>
          <a:p>
            <a:pPr marL="0" marR="0">
              <a:spcBef>
                <a:spcPts val="0"/>
              </a:spcBef>
              <a:spcAft>
                <a:spcPts val="0"/>
              </a:spcAft>
            </a:pPr>
            <a:r>
              <a:rPr lang="en-US" sz="4000" b="1" dirty="0">
                <a:effectLst/>
                <a:highlight>
                  <a:srgbClr val="FFFF00"/>
                </a:highlight>
                <a:latin typeface="Times New Roman" panose="02020603050405020304" pitchFamily="18" charset="0"/>
                <a:ea typeface="Times New Roman" panose="02020603050405020304" pitchFamily="18" charset="0"/>
              </a:rPr>
              <a:t>Commit</a:t>
            </a:r>
            <a:r>
              <a:rPr lang="en-US" sz="4000" dirty="0">
                <a:effectLst/>
                <a:latin typeface="Times New Roman" panose="02020603050405020304" pitchFamily="18" charset="0"/>
                <a:ea typeface="Times New Roman" panose="02020603050405020304" pitchFamily="18" charset="0"/>
              </a:rPr>
              <a:t> makes changes permanent.</a:t>
            </a:r>
          </a:p>
          <a:p>
            <a:pPr marL="0" marR="0">
              <a:spcBef>
                <a:spcPts val="0"/>
              </a:spcBef>
              <a:spcAft>
                <a:spcPts val="0"/>
              </a:spcAft>
            </a:pPr>
            <a:r>
              <a:rPr lang="en-US" sz="4000" b="1" dirty="0">
                <a:effectLst/>
                <a:highlight>
                  <a:srgbClr val="FFFF00"/>
                </a:highlight>
                <a:latin typeface="Times New Roman" panose="02020603050405020304" pitchFamily="18" charset="0"/>
                <a:ea typeface="Times New Roman" panose="02020603050405020304" pitchFamily="18" charset="0"/>
              </a:rPr>
              <a:t>Rollback</a:t>
            </a:r>
            <a:r>
              <a:rPr lang="en-US" sz="4000" dirty="0">
                <a:effectLst/>
                <a:latin typeface="Times New Roman" panose="02020603050405020304" pitchFamily="18" charset="0"/>
                <a:ea typeface="Times New Roman" panose="02020603050405020304" pitchFamily="18" charset="0"/>
              </a:rPr>
              <a:t> undo changes from the last commit.</a:t>
            </a:r>
          </a:p>
          <a:p>
            <a:endParaRPr lang="en-US" dirty="0"/>
          </a:p>
        </p:txBody>
      </p:sp>
    </p:spTree>
    <p:extLst>
      <p:ext uri="{BB962C8B-B14F-4D97-AF65-F5344CB8AC3E}">
        <p14:creationId xmlns:p14="http://schemas.microsoft.com/office/powerpoint/2010/main" val="3315304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2534-2D1F-4010-B8C3-7A45029F8598}"/>
              </a:ext>
            </a:extLst>
          </p:cNvPr>
          <p:cNvSpPr>
            <a:spLocks noGrp="1"/>
          </p:cNvSpPr>
          <p:nvPr>
            <p:ph type="title"/>
          </p:nvPr>
        </p:nvSpPr>
        <p:spPr/>
        <p:txBody>
          <a:bodyPr/>
          <a:lstStyle/>
          <a:p>
            <a:pPr algn="ctr"/>
            <a:r>
              <a:rPr lang="en-US" dirty="0"/>
              <a:t>Process SQL (COMMIT) Statement</a:t>
            </a:r>
          </a:p>
        </p:txBody>
      </p:sp>
      <p:sp>
        <p:nvSpPr>
          <p:cNvPr id="3" name="Content Placeholder 2">
            <a:extLst>
              <a:ext uri="{FF2B5EF4-FFF2-40B4-BE49-F238E27FC236}">
                <a16:creationId xmlns:a16="http://schemas.microsoft.com/office/drawing/2014/main" id="{3F7F1F66-448E-46D1-AF13-7DFE9D533973}"/>
              </a:ext>
            </a:extLst>
          </p:cNvPr>
          <p:cNvSpPr>
            <a:spLocks noGrp="1"/>
          </p:cNvSpPr>
          <p:nvPr>
            <p:ph idx="1"/>
          </p:nvPr>
        </p:nvSpPr>
        <p:spPr/>
        <p:txBody>
          <a:bodyPr>
            <a:normAutofit fontScale="92500" lnSpcReduction="10000"/>
          </a:bodyPr>
          <a:lstStyle/>
          <a:p>
            <a:r>
              <a:rPr lang="en-US" altLang="en-US" sz="3200" dirty="0"/>
              <a:t>User issues a COMMIT command</a:t>
            </a:r>
          </a:p>
          <a:p>
            <a:r>
              <a:rPr lang="en-US" altLang="en-US" sz="3200" dirty="0"/>
              <a:t>A commit record is written in the redo log</a:t>
            </a:r>
          </a:p>
          <a:p>
            <a:r>
              <a:rPr lang="en-US" altLang="en-US" sz="3200" dirty="0"/>
              <a:t>LGWR writes the redo log buffers to the current log file</a:t>
            </a:r>
          </a:p>
          <a:p>
            <a:r>
              <a:rPr lang="en-US" altLang="en-US" sz="3200" dirty="0"/>
              <a:t>The user is informed that the transaction has been committed</a:t>
            </a:r>
          </a:p>
          <a:p>
            <a:r>
              <a:rPr lang="en-US" altLang="en-US" sz="3200" dirty="0"/>
              <a:t>Resource locks are released</a:t>
            </a:r>
          </a:p>
          <a:p>
            <a:r>
              <a:rPr lang="en-US" altLang="en-US" sz="3200" dirty="0"/>
              <a:t>DBWR writes the database block (including rollback segments) to disk </a:t>
            </a:r>
          </a:p>
          <a:p>
            <a:endParaRPr lang="en-US" dirty="0"/>
          </a:p>
        </p:txBody>
      </p:sp>
    </p:spTree>
    <p:extLst>
      <p:ext uri="{BB962C8B-B14F-4D97-AF65-F5344CB8AC3E}">
        <p14:creationId xmlns:p14="http://schemas.microsoft.com/office/powerpoint/2010/main" val="95772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AC7F-BA76-4D36-BD47-09F1A872C5FC}"/>
              </a:ext>
            </a:extLst>
          </p:cNvPr>
          <p:cNvSpPr>
            <a:spLocks noGrp="1"/>
          </p:cNvSpPr>
          <p:nvPr>
            <p:ph type="title"/>
          </p:nvPr>
        </p:nvSpPr>
        <p:spPr/>
        <p:txBody>
          <a:bodyPr/>
          <a:lstStyle/>
          <a:p>
            <a:pPr algn="ctr"/>
            <a:r>
              <a:rPr lang="en-US" dirty="0"/>
              <a:t>Process SQL CHECKPOINT</a:t>
            </a:r>
          </a:p>
        </p:txBody>
      </p:sp>
      <p:sp>
        <p:nvSpPr>
          <p:cNvPr id="3" name="Content Placeholder 2">
            <a:extLst>
              <a:ext uri="{FF2B5EF4-FFF2-40B4-BE49-F238E27FC236}">
                <a16:creationId xmlns:a16="http://schemas.microsoft.com/office/drawing/2014/main" id="{A68E9294-34C1-4D27-B107-60309D05467D}"/>
              </a:ext>
            </a:extLst>
          </p:cNvPr>
          <p:cNvSpPr>
            <a:spLocks noGrp="1"/>
          </p:cNvSpPr>
          <p:nvPr>
            <p:ph idx="1"/>
          </p:nvPr>
        </p:nvSpPr>
        <p:spPr/>
        <p:txBody>
          <a:bodyPr/>
          <a:lstStyle/>
          <a:p>
            <a:r>
              <a:rPr lang="en-US" sz="3200" dirty="0">
                <a:effectLst/>
                <a:latin typeface="Times New Roman" panose="02020603050405020304" pitchFamily="18" charset="0"/>
                <a:ea typeface="Times New Roman" panose="02020603050405020304" pitchFamily="18" charset="0"/>
              </a:rPr>
              <a:t>During a checkpoint, LGWR flushes the redo log buffer and DBWR writes all modified database buffers from SGA to disk. </a:t>
            </a:r>
          </a:p>
          <a:p>
            <a:r>
              <a:rPr lang="en-US" sz="3200" dirty="0">
                <a:effectLst/>
                <a:latin typeface="Times New Roman" panose="02020603050405020304" pitchFamily="18" charset="0"/>
                <a:ea typeface="Times New Roman" panose="02020603050405020304" pitchFamily="18" charset="0"/>
              </a:rPr>
              <a:t>Then the </a:t>
            </a:r>
            <a:r>
              <a:rPr lang="en-US" sz="3200" b="1" dirty="0">
                <a:effectLst/>
                <a:latin typeface="Times New Roman" panose="02020603050405020304" pitchFamily="18" charset="0"/>
                <a:ea typeface="Times New Roman" panose="02020603050405020304" pitchFamily="18" charset="0"/>
              </a:rPr>
              <a:t>Checkpoint </a:t>
            </a:r>
            <a:r>
              <a:rPr lang="en-US" sz="3200" dirty="0">
                <a:effectLst/>
                <a:latin typeface="Times New Roman" panose="02020603050405020304" pitchFamily="18" charset="0"/>
                <a:ea typeface="Times New Roman" panose="02020603050405020304" pitchFamily="18" charset="0"/>
              </a:rPr>
              <a:t>(CHPT) process marks the database and control files with a timestamp. The time necessary for instance recovery is reduced because only the changes since the last checkpoint need to be applied.</a:t>
            </a:r>
          </a:p>
          <a:p>
            <a:endParaRPr lang="en-US" dirty="0"/>
          </a:p>
        </p:txBody>
      </p:sp>
    </p:spTree>
    <p:extLst>
      <p:ext uri="{BB962C8B-B14F-4D97-AF65-F5344CB8AC3E}">
        <p14:creationId xmlns:p14="http://schemas.microsoft.com/office/powerpoint/2010/main" val="2843547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90DA-CFFD-4548-A530-15CBA0594904}"/>
              </a:ext>
            </a:extLst>
          </p:cNvPr>
          <p:cNvSpPr>
            <a:spLocks noGrp="1"/>
          </p:cNvSpPr>
          <p:nvPr>
            <p:ph type="title"/>
          </p:nvPr>
        </p:nvSpPr>
        <p:spPr/>
        <p:txBody>
          <a:bodyPr/>
          <a:lstStyle/>
          <a:p>
            <a:pPr algn="ctr"/>
            <a:r>
              <a:rPr lang="en-US" dirty="0"/>
              <a:t>Other Oracle Database Structures</a:t>
            </a:r>
          </a:p>
        </p:txBody>
      </p:sp>
      <p:sp>
        <p:nvSpPr>
          <p:cNvPr id="3" name="Content Placeholder 2">
            <a:extLst>
              <a:ext uri="{FF2B5EF4-FFF2-40B4-BE49-F238E27FC236}">
                <a16:creationId xmlns:a16="http://schemas.microsoft.com/office/drawing/2014/main" id="{EF24BE3C-4704-4714-B636-928E630A9229}"/>
              </a:ext>
            </a:extLst>
          </p:cNvPr>
          <p:cNvSpPr>
            <a:spLocks noGrp="1"/>
          </p:cNvSpPr>
          <p:nvPr>
            <p:ph idx="1"/>
          </p:nvPr>
        </p:nvSpPr>
        <p:spPr/>
        <p:txBody>
          <a:bodyPr>
            <a:normAutofit fontScale="92500" lnSpcReduction="20000"/>
          </a:bodyPr>
          <a:lstStyle/>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rPr>
              <a:t>SYSTEM </a:t>
            </a:r>
            <a:r>
              <a:rPr lang="en-US" sz="2400" dirty="0">
                <a:effectLst/>
                <a:latin typeface="Times New Roman" panose="02020603050405020304" pitchFamily="18" charset="0"/>
                <a:ea typeface="Times New Roman" panose="02020603050405020304" pitchFamily="18" charset="0"/>
              </a:rPr>
              <a:t>tablespace must exist in order for the database to run. It contains the </a:t>
            </a:r>
            <a:r>
              <a:rPr lang="en-US" sz="2400" b="1" dirty="0">
                <a:effectLst/>
                <a:latin typeface="Times New Roman" panose="02020603050405020304" pitchFamily="18" charset="0"/>
                <a:ea typeface="Times New Roman" panose="02020603050405020304" pitchFamily="18" charset="0"/>
              </a:rPr>
              <a:t>data dictionary</a:t>
            </a:r>
            <a:r>
              <a:rPr lang="en-US" sz="2400" dirty="0">
                <a:effectLst/>
                <a:latin typeface="Times New Roman" panose="02020603050405020304" pitchFamily="18" charset="0"/>
                <a:ea typeface="Times New Roman" panose="02020603050405020304" pitchFamily="18" charset="0"/>
              </a:rPr>
              <a:t>, a set of internal system tables. In addition, user tablespaces should exist for applications.</a:t>
            </a:r>
          </a:p>
          <a:p>
            <a:pPr marL="0" marR="0" indent="0" hangingPunc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 tablespace is a logical repository for physically grouped data. Each tablespace stores its data in one or more data files. One or more physical blocks on disk correspond to a logical block or Oracle database block.</a:t>
            </a:r>
          </a:p>
          <a:p>
            <a:pPr marL="0" marR="0" indent="0" hangingPunc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Space is allocated when an object is created and when it grows. It is allocated in sets of contiguous database blocks called </a:t>
            </a:r>
            <a:r>
              <a:rPr lang="en-US" sz="2400" b="1" dirty="0">
                <a:effectLst/>
                <a:latin typeface="Times New Roman" panose="02020603050405020304" pitchFamily="18" charset="0"/>
                <a:ea typeface="Times New Roman" panose="02020603050405020304" pitchFamily="18" charset="0"/>
              </a:rPr>
              <a:t>extends.</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rPr>
              <a:t>segment</a:t>
            </a:r>
            <a:r>
              <a:rPr lang="en-US" sz="2400" dirty="0">
                <a:effectLst/>
                <a:latin typeface="Times New Roman" panose="02020603050405020304" pitchFamily="18" charset="0"/>
                <a:ea typeface="Times New Roman" panose="02020603050405020304" pitchFamily="18" charset="0"/>
              </a:rPr>
              <a:t> is a set of one or more extents that contains all data for an object in a tablespace. There are data, index, rollback and temporary extents.</a:t>
            </a:r>
          </a:p>
          <a:p>
            <a:endParaRPr lang="en-US" dirty="0"/>
          </a:p>
        </p:txBody>
      </p:sp>
    </p:spTree>
    <p:extLst>
      <p:ext uri="{BB962C8B-B14F-4D97-AF65-F5344CB8AC3E}">
        <p14:creationId xmlns:p14="http://schemas.microsoft.com/office/powerpoint/2010/main" val="3946155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1460-A573-4DF0-B3A1-56C2D54987B0}"/>
              </a:ext>
            </a:extLst>
          </p:cNvPr>
          <p:cNvSpPr>
            <a:spLocks noGrp="1"/>
          </p:cNvSpPr>
          <p:nvPr>
            <p:ph type="title"/>
          </p:nvPr>
        </p:nvSpPr>
        <p:spPr/>
        <p:txBody>
          <a:bodyPr/>
          <a:lstStyle/>
          <a:p>
            <a:pPr algn="ctr"/>
            <a:r>
              <a:rPr lang="en-US" dirty="0"/>
              <a:t>Other Oracle Database Structures</a:t>
            </a:r>
          </a:p>
        </p:txBody>
      </p:sp>
      <p:sp>
        <p:nvSpPr>
          <p:cNvPr id="3" name="Content Placeholder 2">
            <a:extLst>
              <a:ext uri="{FF2B5EF4-FFF2-40B4-BE49-F238E27FC236}">
                <a16:creationId xmlns:a16="http://schemas.microsoft.com/office/drawing/2014/main" id="{BD2E3F66-97F6-4491-A223-28338F8D309F}"/>
              </a:ext>
            </a:extLst>
          </p:cNvPr>
          <p:cNvSpPr>
            <a:spLocks noGrp="1"/>
          </p:cNvSpPr>
          <p:nvPr>
            <p:ph idx="1"/>
          </p:nvPr>
        </p:nvSpPr>
        <p:spPr/>
        <p:txBody>
          <a:bodyPr>
            <a:normAutofit fontScale="92500" lnSpcReduction="20000"/>
          </a:bodyPr>
          <a:lstStyle/>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An </a:t>
            </a:r>
            <a:r>
              <a:rPr lang="en-US" sz="2400" b="1" dirty="0">
                <a:effectLst/>
                <a:latin typeface="Times New Roman" panose="02020603050405020304" pitchFamily="18" charset="0"/>
                <a:ea typeface="Times New Roman" panose="02020603050405020304" pitchFamily="18" charset="0"/>
              </a:rPr>
              <a:t>index </a:t>
            </a:r>
            <a:r>
              <a:rPr lang="en-US" sz="2400" dirty="0">
                <a:effectLst/>
                <a:latin typeface="Times New Roman" panose="02020603050405020304" pitchFamily="18" charset="0"/>
                <a:ea typeface="Times New Roman" panose="02020603050405020304" pitchFamily="18" charset="0"/>
              </a:rPr>
              <a:t>is a database object that stores the row’s index value and the corresponding physical address (</a:t>
            </a:r>
            <a:r>
              <a:rPr lang="en-US" sz="2400" dirty="0" err="1">
                <a:effectLst/>
                <a:latin typeface="Times New Roman" panose="02020603050405020304" pitchFamily="18" charset="0"/>
                <a:ea typeface="Times New Roman" panose="02020603050405020304" pitchFamily="18" charset="0"/>
              </a:rPr>
              <a:t>rowid</a:t>
            </a:r>
            <a:r>
              <a:rPr lang="en-US" sz="2400" dirty="0">
                <a:effectLst/>
                <a:latin typeface="Times New Roman" panose="02020603050405020304" pitchFamily="18" charset="0"/>
                <a:ea typeface="Times New Roman" panose="02020603050405020304" pitchFamily="18" charset="0"/>
              </a:rPr>
              <a:t>). It is a mechanism for providing fast access to rows.</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rPr>
              <a:t>cluster </a:t>
            </a:r>
            <a:r>
              <a:rPr lang="en-US" sz="2400" dirty="0">
                <a:effectLst/>
                <a:latin typeface="Times New Roman" panose="02020603050405020304" pitchFamily="18" charset="0"/>
                <a:ea typeface="Times New Roman" panose="02020603050405020304" pitchFamily="18" charset="0"/>
              </a:rPr>
              <a:t>stores related rows in the same data block. It these related rows are often retrieved together, then clustering can improve performance since the Oracle processes move data in blocks.</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rPr>
              <a:t>transaction log </a:t>
            </a:r>
            <a:r>
              <a:rPr lang="en-US" sz="2400" dirty="0">
                <a:effectLst/>
                <a:latin typeface="Times New Roman" panose="02020603050405020304" pitchFamily="18" charset="0"/>
                <a:ea typeface="Times New Roman" panose="02020603050405020304" pitchFamily="18" charset="0"/>
              </a:rPr>
              <a:t>stores internal data used for database recovery. </a:t>
            </a:r>
          </a:p>
          <a:p>
            <a:pPr marL="0" marR="0" hangingPunct="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2400" b="1" dirty="0">
                <a:effectLst/>
                <a:latin typeface="Times New Roman" panose="02020603050405020304" pitchFamily="18" charset="0"/>
                <a:ea typeface="Times New Roman" panose="02020603050405020304" pitchFamily="18" charset="0"/>
              </a:rPr>
              <a:t>PL/SQL </a:t>
            </a:r>
            <a:r>
              <a:rPr lang="en-US" sz="2400" dirty="0">
                <a:effectLst/>
                <a:latin typeface="Times New Roman" panose="02020603050405020304" pitchFamily="18" charset="0"/>
                <a:ea typeface="Times New Roman" panose="02020603050405020304" pitchFamily="18" charset="0"/>
              </a:rPr>
              <a:t>contains procedural extensions to SQL, e.g. conditions or loops.</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rPr>
              <a:t>procedure </a:t>
            </a:r>
            <a:r>
              <a:rPr lang="en-US" sz="2400" dirty="0">
                <a:effectLst/>
                <a:latin typeface="Times New Roman" panose="02020603050405020304" pitchFamily="18" charset="0"/>
                <a:ea typeface="Times New Roman" panose="02020603050405020304" pitchFamily="18" charset="0"/>
              </a:rPr>
              <a:t>is a collection of SQL and PL/SQL statements which comprise a unit of application code.</a:t>
            </a:r>
          </a:p>
          <a:p>
            <a:endParaRPr lang="en-US" dirty="0"/>
          </a:p>
        </p:txBody>
      </p:sp>
    </p:spTree>
    <p:extLst>
      <p:ext uri="{BB962C8B-B14F-4D97-AF65-F5344CB8AC3E}">
        <p14:creationId xmlns:p14="http://schemas.microsoft.com/office/powerpoint/2010/main" val="61391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2D1-6F4C-463E-8318-363F9DFD8DEA}"/>
              </a:ext>
            </a:extLst>
          </p:cNvPr>
          <p:cNvSpPr>
            <a:spLocks noGrp="1"/>
          </p:cNvSpPr>
          <p:nvPr>
            <p:ph type="title"/>
          </p:nvPr>
        </p:nvSpPr>
        <p:spPr/>
        <p:txBody>
          <a:bodyPr/>
          <a:lstStyle/>
          <a:p>
            <a:pPr algn="ctr"/>
            <a:r>
              <a:rPr lang="en-US" dirty="0"/>
              <a:t>Database History – Hierarchical DB</a:t>
            </a:r>
          </a:p>
        </p:txBody>
      </p:sp>
      <p:sp>
        <p:nvSpPr>
          <p:cNvPr id="3" name="Content Placeholder 2">
            <a:extLst>
              <a:ext uri="{FF2B5EF4-FFF2-40B4-BE49-F238E27FC236}">
                <a16:creationId xmlns:a16="http://schemas.microsoft.com/office/drawing/2014/main" id="{AAEC9F0D-337B-4AC3-BE3A-5E3B7A62AA47}"/>
              </a:ext>
            </a:extLst>
          </p:cNvPr>
          <p:cNvSpPr>
            <a:spLocks noGrp="1"/>
          </p:cNvSpPr>
          <p:nvPr>
            <p:ph idx="1"/>
          </p:nvPr>
        </p:nvSpPr>
        <p:spPr/>
        <p:txBody>
          <a:bodyPr/>
          <a:lstStyle/>
          <a:p>
            <a:r>
              <a:rPr lang="en-US" altLang="en-US" sz="3200" dirty="0">
                <a:highlight>
                  <a:srgbClr val="FFFF00"/>
                </a:highlight>
              </a:rPr>
              <a:t>The Hierarchical Database Model</a:t>
            </a:r>
          </a:p>
          <a:p>
            <a:r>
              <a:rPr lang="en-US" sz="1800" dirty="0">
                <a:effectLst/>
                <a:latin typeface="Times New Roman" panose="02020603050405020304" pitchFamily="18" charset="0"/>
                <a:ea typeface="Times New Roman" panose="02020603050405020304" pitchFamily="18" charset="0"/>
              </a:rPr>
              <a:t>It grouped data in hierarchies of parent and child. A parent contained data, and each data element had related child data. (e.g. IBM’s IMS – Integrated Management System).  For instance, customer data was a parent to sales data because each customer created a sales record whenever he or she shopped.</a:t>
            </a:r>
          </a:p>
          <a:p>
            <a:endParaRPr lang="en-US" altLang="en-US" sz="3200" dirty="0"/>
          </a:p>
          <a:p>
            <a:endParaRPr lang="en-US" dirty="0"/>
          </a:p>
        </p:txBody>
      </p:sp>
      <p:graphicFrame>
        <p:nvGraphicFramePr>
          <p:cNvPr id="4" name="Object 8">
            <a:extLst>
              <a:ext uri="{FF2B5EF4-FFF2-40B4-BE49-F238E27FC236}">
                <a16:creationId xmlns:a16="http://schemas.microsoft.com/office/drawing/2014/main" id="{391854F6-DEC2-41AD-B54C-364BC8DF359F}"/>
              </a:ext>
            </a:extLst>
          </p:cNvPr>
          <p:cNvGraphicFramePr>
            <a:graphicFrameLocks noChangeAspect="1"/>
          </p:cNvGraphicFramePr>
          <p:nvPr>
            <p:extLst>
              <p:ext uri="{D42A27DB-BD31-4B8C-83A1-F6EECF244321}">
                <p14:modId xmlns:p14="http://schemas.microsoft.com/office/powerpoint/2010/main" val="68589399"/>
              </p:ext>
            </p:extLst>
          </p:nvPr>
        </p:nvGraphicFramePr>
        <p:xfrm>
          <a:off x="1852614" y="3719513"/>
          <a:ext cx="5576886" cy="2686050"/>
        </p:xfrm>
        <a:graphic>
          <a:graphicData uri="http://schemas.openxmlformats.org/presentationml/2006/ole">
            <mc:AlternateContent xmlns:mc="http://schemas.openxmlformats.org/markup-compatibility/2006">
              <mc:Choice xmlns:v="urn:schemas-microsoft-com:vml" Requires="v">
                <p:oleObj name="Visio" r:id="rId2" imgW="4493704" imgH="2751772" progId="Visio.Drawing.6">
                  <p:embed/>
                </p:oleObj>
              </mc:Choice>
              <mc:Fallback>
                <p:oleObj name="Visio" r:id="rId2" imgW="4493704" imgH="2751772" progId="Visio.Drawing.6">
                  <p:embed/>
                  <p:pic>
                    <p:nvPicPr>
                      <p:cNvPr id="4100" name="Object 8">
                        <a:extLst>
                          <a:ext uri="{FF2B5EF4-FFF2-40B4-BE49-F238E27FC236}">
                            <a16:creationId xmlns:a16="http://schemas.microsoft.com/office/drawing/2014/main" id="{D8F3B8EC-2200-4B6E-9389-B5DC4B65D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4" y="3719513"/>
                        <a:ext cx="5576886" cy="2686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5354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0789-AB70-434A-B40F-90CE18F72A1F}"/>
              </a:ext>
            </a:extLst>
          </p:cNvPr>
          <p:cNvSpPr>
            <a:spLocks noGrp="1"/>
          </p:cNvSpPr>
          <p:nvPr>
            <p:ph type="title"/>
          </p:nvPr>
        </p:nvSpPr>
        <p:spPr/>
        <p:txBody>
          <a:bodyPr/>
          <a:lstStyle/>
          <a:p>
            <a:pPr algn="ctr"/>
            <a:r>
              <a:rPr lang="en-US" dirty="0"/>
              <a:t>Other Oracle Database Structures</a:t>
            </a:r>
          </a:p>
        </p:txBody>
      </p:sp>
      <p:sp>
        <p:nvSpPr>
          <p:cNvPr id="3" name="Content Placeholder 2">
            <a:extLst>
              <a:ext uri="{FF2B5EF4-FFF2-40B4-BE49-F238E27FC236}">
                <a16:creationId xmlns:a16="http://schemas.microsoft.com/office/drawing/2014/main" id="{05A328DF-AD17-4F73-9CA7-04685F0F7C4F}"/>
              </a:ext>
            </a:extLst>
          </p:cNvPr>
          <p:cNvSpPr>
            <a:spLocks noGrp="1"/>
          </p:cNvSpPr>
          <p:nvPr>
            <p:ph idx="1"/>
          </p:nvPr>
        </p:nvSpPr>
        <p:spPr/>
        <p:txBody>
          <a:bodyPr>
            <a:normAutofit fontScale="70000" lnSpcReduction="20000"/>
          </a:bodyPr>
          <a:lstStyle/>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b="1" dirty="0">
                <a:effectLst/>
                <a:latin typeface="Times New Roman" panose="02020603050405020304" pitchFamily="18" charset="0"/>
                <a:ea typeface="Times New Roman" panose="02020603050405020304" pitchFamily="18" charset="0"/>
              </a:rPr>
              <a:t>database trigger </a:t>
            </a:r>
            <a:r>
              <a:rPr lang="en-US" sz="2800" dirty="0">
                <a:effectLst/>
                <a:latin typeface="Times New Roman" panose="02020603050405020304" pitchFamily="18" charset="0"/>
                <a:ea typeface="Times New Roman" panose="02020603050405020304" pitchFamily="18" charset="0"/>
              </a:rPr>
              <a:t>is a PL/SQL block associated with the DML operation on a specific table.</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b="1" dirty="0">
                <a:effectLst/>
                <a:latin typeface="Times New Roman" panose="02020603050405020304" pitchFamily="18" charset="0"/>
                <a:ea typeface="Times New Roman" panose="02020603050405020304" pitchFamily="18" charset="0"/>
              </a:rPr>
              <a:t>database instance</a:t>
            </a:r>
            <a:r>
              <a:rPr lang="en-US" sz="2800" dirty="0">
                <a:effectLst/>
                <a:latin typeface="Times New Roman" panose="02020603050405020304" pitchFamily="18" charset="0"/>
                <a:ea typeface="Times New Roman" panose="02020603050405020304" pitchFamily="18" charset="0"/>
              </a:rPr>
              <a:t> is a collection of memory structures (System Global Area – SGA) and processes (Background processes) that work together to provide multiple user access to an Oracle database.</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When </a:t>
            </a:r>
            <a:r>
              <a:rPr lang="en-US" sz="2800" b="1" dirty="0">
                <a:effectLst/>
                <a:latin typeface="Times New Roman" panose="02020603050405020304" pitchFamily="18" charset="0"/>
                <a:ea typeface="Times New Roman" panose="02020603050405020304" pitchFamily="18" charset="0"/>
              </a:rPr>
              <a:t>foreground processes </a:t>
            </a:r>
            <a:r>
              <a:rPr lang="en-US" sz="2800" dirty="0">
                <a:effectLst/>
                <a:latin typeface="Times New Roman" panose="02020603050405020304" pitchFamily="18" charset="0"/>
                <a:ea typeface="Times New Roman" panose="02020603050405020304" pitchFamily="18" charset="0"/>
              </a:rPr>
              <a:t>(user and server processes) request information, data is moved into a large memory area, called the </a:t>
            </a:r>
            <a:r>
              <a:rPr lang="en-US" sz="2800" b="1" dirty="0">
                <a:effectLst/>
                <a:latin typeface="Times New Roman" panose="02020603050405020304" pitchFamily="18" charset="0"/>
                <a:ea typeface="Times New Roman" panose="02020603050405020304" pitchFamily="18" charset="0"/>
              </a:rPr>
              <a:t>System Global Area (SGA).</a:t>
            </a:r>
            <a:r>
              <a:rPr lang="en-US" sz="2800" dirty="0">
                <a:effectLst/>
                <a:latin typeface="Times New Roman" panose="02020603050405020304" pitchFamily="18" charset="0"/>
                <a:ea typeface="Times New Roman" panose="02020603050405020304" pitchFamily="18" charset="0"/>
              </a:rPr>
              <a:t>  If it is changed there, then </a:t>
            </a:r>
            <a:r>
              <a:rPr lang="en-US" sz="2800" b="1" dirty="0">
                <a:effectLst/>
                <a:latin typeface="Times New Roman" panose="02020603050405020304" pitchFamily="18" charset="0"/>
                <a:ea typeface="Times New Roman" panose="02020603050405020304" pitchFamily="18" charset="0"/>
              </a:rPr>
              <a:t>background processes </a:t>
            </a:r>
            <a:r>
              <a:rPr lang="en-US" sz="2800" dirty="0">
                <a:effectLst/>
                <a:latin typeface="Times New Roman" panose="02020603050405020304" pitchFamily="18" charset="0"/>
                <a:ea typeface="Times New Roman" panose="02020603050405020304" pitchFamily="18" charset="0"/>
              </a:rPr>
              <a:t>make sure the modified data blocks are written to disk.</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b="1" dirty="0" err="1">
                <a:effectLst/>
                <a:latin typeface="Times New Roman" panose="02020603050405020304" pitchFamily="18" charset="0"/>
                <a:ea typeface="Times New Roman" panose="02020603050405020304" pitchFamily="18" charset="0"/>
              </a:rPr>
              <a:t>schedma</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is a logical collection of objects. It is owned by an Oracle user.</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b="1" dirty="0">
                <a:effectLst/>
                <a:latin typeface="Times New Roman" panose="02020603050405020304" pitchFamily="18" charset="0"/>
                <a:ea typeface="Times New Roman" panose="02020603050405020304" pitchFamily="18" charset="0"/>
              </a:rPr>
              <a:t>privilege </a:t>
            </a:r>
            <a:r>
              <a:rPr lang="en-US" sz="2800" dirty="0">
                <a:effectLst/>
                <a:latin typeface="Times New Roman" panose="02020603050405020304" pitchFamily="18" charset="0"/>
                <a:ea typeface="Times New Roman" panose="02020603050405020304" pitchFamily="18" charset="0"/>
              </a:rPr>
              <a:t>is the right to perform a particular operation on a specific object.</a:t>
            </a:r>
          </a:p>
          <a:p>
            <a:pPr marL="0" marR="0" hangingPunct="0">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b="1" dirty="0">
                <a:effectLst/>
                <a:latin typeface="Times New Roman" panose="02020603050405020304" pitchFamily="18" charset="0"/>
                <a:ea typeface="Times New Roman" panose="02020603050405020304" pitchFamily="18" charset="0"/>
              </a:rPr>
              <a:t>role </a:t>
            </a:r>
            <a:r>
              <a:rPr lang="en-US" sz="2800" dirty="0">
                <a:effectLst/>
                <a:latin typeface="Times New Roman" panose="02020603050405020304" pitchFamily="18" charset="0"/>
                <a:ea typeface="Times New Roman" panose="02020603050405020304" pitchFamily="18" charset="0"/>
              </a:rPr>
              <a:t>is a group of privileges which simplify security administration.</a:t>
            </a:r>
          </a:p>
          <a:p>
            <a:endParaRPr lang="en-US" dirty="0"/>
          </a:p>
        </p:txBody>
      </p:sp>
    </p:spTree>
    <p:extLst>
      <p:ext uri="{BB962C8B-B14F-4D97-AF65-F5344CB8AC3E}">
        <p14:creationId xmlns:p14="http://schemas.microsoft.com/office/powerpoint/2010/main" val="394578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54C1-770E-4D87-BF2D-209DEFF2C36F}"/>
              </a:ext>
            </a:extLst>
          </p:cNvPr>
          <p:cNvSpPr>
            <a:spLocks noGrp="1"/>
          </p:cNvSpPr>
          <p:nvPr>
            <p:ph type="title"/>
          </p:nvPr>
        </p:nvSpPr>
        <p:spPr/>
        <p:txBody>
          <a:bodyPr/>
          <a:lstStyle/>
          <a:p>
            <a:pPr algn="ctr"/>
            <a:r>
              <a:rPr lang="en-US" dirty="0"/>
              <a:t>Database History – Network DB</a:t>
            </a:r>
          </a:p>
        </p:txBody>
      </p:sp>
      <p:sp>
        <p:nvSpPr>
          <p:cNvPr id="3" name="Content Placeholder 2">
            <a:extLst>
              <a:ext uri="{FF2B5EF4-FFF2-40B4-BE49-F238E27FC236}">
                <a16:creationId xmlns:a16="http://schemas.microsoft.com/office/drawing/2014/main" id="{AEE8028A-E576-4C95-A1B4-7F83981793D6}"/>
              </a:ext>
            </a:extLst>
          </p:cNvPr>
          <p:cNvSpPr>
            <a:spLocks noGrp="1"/>
          </p:cNvSpPr>
          <p:nvPr>
            <p:ph idx="1"/>
          </p:nvPr>
        </p:nvSpPr>
        <p:spPr/>
        <p:txBody>
          <a:bodyPr/>
          <a:lstStyle/>
          <a:p>
            <a:r>
              <a:rPr lang="en-US" altLang="en-US" sz="3200" dirty="0">
                <a:highlight>
                  <a:srgbClr val="FFFF00"/>
                </a:highlight>
              </a:rPr>
              <a:t>The Network Database Model</a:t>
            </a:r>
          </a:p>
          <a:p>
            <a:r>
              <a:rPr lang="en-US" sz="1800" dirty="0">
                <a:effectLst/>
                <a:latin typeface="Times New Roman" panose="02020603050405020304" pitchFamily="18" charset="0"/>
                <a:ea typeface="Times New Roman" panose="02020603050405020304" pitchFamily="18" charset="0"/>
              </a:rPr>
              <a:t>Where data actually related to other data and did not need to be hierarchical (e.g. GE’s IDS – Integrated Data Store). For instance, a customer might live in a Zip code and there might be data on the Zip code. Instead of defining the Zip code as the parent of the customer, you simply linked it to the customer, yet this link was the only path you could follow to get combinations of your data.</a:t>
            </a:r>
          </a:p>
          <a:p>
            <a:endParaRPr lang="en-US" dirty="0"/>
          </a:p>
        </p:txBody>
      </p:sp>
      <p:graphicFrame>
        <p:nvGraphicFramePr>
          <p:cNvPr id="4" name="Object 7">
            <a:extLst>
              <a:ext uri="{FF2B5EF4-FFF2-40B4-BE49-F238E27FC236}">
                <a16:creationId xmlns:a16="http://schemas.microsoft.com/office/drawing/2014/main" id="{ADD93FF9-C6C1-4871-9EC0-F8D9FC085557}"/>
              </a:ext>
            </a:extLst>
          </p:cNvPr>
          <p:cNvGraphicFramePr>
            <a:graphicFrameLocks noChangeAspect="1"/>
          </p:cNvGraphicFramePr>
          <p:nvPr>
            <p:extLst>
              <p:ext uri="{D42A27DB-BD31-4B8C-83A1-F6EECF244321}">
                <p14:modId xmlns:p14="http://schemas.microsoft.com/office/powerpoint/2010/main" val="2320804249"/>
              </p:ext>
            </p:extLst>
          </p:nvPr>
        </p:nvGraphicFramePr>
        <p:xfrm>
          <a:off x="1562102" y="3971925"/>
          <a:ext cx="6291262" cy="2457449"/>
        </p:xfrm>
        <a:graphic>
          <a:graphicData uri="http://schemas.openxmlformats.org/presentationml/2006/ole">
            <mc:AlternateContent xmlns:mc="http://schemas.openxmlformats.org/markup-compatibility/2006">
              <mc:Choice xmlns:v="urn:schemas-microsoft-com:vml" Requires="v">
                <p:oleObj name="Visio" r:id="rId2" imgW="4167264" imgH="3840480" progId="Visio.Drawing.6">
                  <p:embed/>
                </p:oleObj>
              </mc:Choice>
              <mc:Fallback>
                <p:oleObj name="Visio" r:id="rId2" imgW="4167264" imgH="3840480" progId="Visio.Drawing.6">
                  <p:embed/>
                  <p:pic>
                    <p:nvPicPr>
                      <p:cNvPr id="5124" name="Object 7">
                        <a:extLst>
                          <a:ext uri="{FF2B5EF4-FFF2-40B4-BE49-F238E27FC236}">
                            <a16:creationId xmlns:a16="http://schemas.microsoft.com/office/drawing/2014/main" id="{2E161538-8305-4697-994D-EAEDA1E2DF8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2" y="3971925"/>
                        <a:ext cx="6291262" cy="24574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1460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8FBD-FB33-4D0A-A3F5-E6E38BE396A5}"/>
              </a:ext>
            </a:extLst>
          </p:cNvPr>
          <p:cNvSpPr>
            <a:spLocks noGrp="1"/>
          </p:cNvSpPr>
          <p:nvPr>
            <p:ph type="title"/>
          </p:nvPr>
        </p:nvSpPr>
        <p:spPr/>
        <p:txBody>
          <a:bodyPr/>
          <a:lstStyle/>
          <a:p>
            <a:pPr algn="ctr"/>
            <a:r>
              <a:rPr lang="en-US" dirty="0"/>
              <a:t>Database History – Relational DB</a:t>
            </a:r>
          </a:p>
        </p:txBody>
      </p:sp>
      <p:sp>
        <p:nvSpPr>
          <p:cNvPr id="3" name="Content Placeholder 2">
            <a:extLst>
              <a:ext uri="{FF2B5EF4-FFF2-40B4-BE49-F238E27FC236}">
                <a16:creationId xmlns:a16="http://schemas.microsoft.com/office/drawing/2014/main" id="{7228C558-9C1A-4663-BB1A-FAF2F6AD1493}"/>
              </a:ext>
            </a:extLst>
          </p:cNvPr>
          <p:cNvSpPr>
            <a:spLocks noGrp="1"/>
          </p:cNvSpPr>
          <p:nvPr>
            <p:ph idx="1"/>
          </p:nvPr>
        </p:nvSpPr>
        <p:spPr/>
        <p:txBody>
          <a:bodyPr/>
          <a:lstStyle/>
          <a:p>
            <a:r>
              <a:rPr lang="en-US" altLang="en-US" sz="3200" dirty="0">
                <a:highlight>
                  <a:srgbClr val="FFFF00"/>
                </a:highlight>
              </a:rPr>
              <a:t>The Relational Database Model</a:t>
            </a:r>
          </a:p>
          <a:p>
            <a:r>
              <a:rPr lang="en-US" sz="1800" dirty="0">
                <a:effectLst/>
                <a:latin typeface="Times New Roman" panose="02020603050405020304" pitchFamily="18" charset="0"/>
                <a:ea typeface="Times New Roman" panose="02020603050405020304" pitchFamily="18" charset="0"/>
              </a:rPr>
              <a:t>In 1970, Dr. E.F. Codd proposed taking the basis of </a:t>
            </a:r>
            <a:r>
              <a:rPr lang="en-US" sz="1800" i="1" dirty="0">
                <a:effectLst/>
                <a:latin typeface="Times New Roman" panose="02020603050405020304" pitchFamily="18" charset="0"/>
                <a:ea typeface="Times New Roman" panose="02020603050405020304" pitchFamily="18" charset="0"/>
              </a:rPr>
              <a:t>relational algebra</a:t>
            </a:r>
            <a:r>
              <a:rPr lang="en-US" sz="1800" dirty="0">
                <a:effectLst/>
                <a:latin typeface="Times New Roman" panose="02020603050405020304" pitchFamily="18" charset="0"/>
                <a:ea typeface="Times New Roman" panose="02020603050405020304" pitchFamily="18" charset="0"/>
              </a:rPr>
              <a:t>, and making it a defining paradigm for writing database software. The original works on relational theory were abstract. The original papers by Codd did not capture a lot of attention until IBM took an interest in this approach to databases. IBM created a series of design documents for a relational database called System/R and the relational language it called </a:t>
            </a:r>
            <a:r>
              <a:rPr lang="en-US" sz="1800" b="1" dirty="0">
                <a:effectLst/>
                <a:latin typeface="Times New Roman" panose="02020603050405020304" pitchFamily="18" charset="0"/>
                <a:ea typeface="Times New Roman" panose="02020603050405020304" pitchFamily="18" charset="0"/>
              </a:rPr>
              <a:t>Structured Query Language (SQL).</a:t>
            </a:r>
            <a:endParaRPr lang="en-US" sz="1800" dirty="0">
              <a:effectLst/>
              <a:latin typeface="Times New Roman" panose="02020603050405020304" pitchFamily="18" charset="0"/>
              <a:ea typeface="Times New Roman" panose="02020603050405020304" pitchFamily="18" charset="0"/>
            </a:endParaRPr>
          </a:p>
          <a:p>
            <a:endParaRPr lang="en-US" dirty="0"/>
          </a:p>
        </p:txBody>
      </p:sp>
      <p:graphicFrame>
        <p:nvGraphicFramePr>
          <p:cNvPr id="4" name="Object 9">
            <a:extLst>
              <a:ext uri="{FF2B5EF4-FFF2-40B4-BE49-F238E27FC236}">
                <a16:creationId xmlns:a16="http://schemas.microsoft.com/office/drawing/2014/main" id="{3971CA27-BEFA-47D0-8A2B-38F7BA8AD8F8}"/>
              </a:ext>
            </a:extLst>
          </p:cNvPr>
          <p:cNvGraphicFramePr>
            <a:graphicFrameLocks noChangeAspect="1"/>
          </p:cNvGraphicFramePr>
          <p:nvPr>
            <p:extLst>
              <p:ext uri="{D42A27DB-BD31-4B8C-83A1-F6EECF244321}">
                <p14:modId xmlns:p14="http://schemas.microsoft.com/office/powerpoint/2010/main" val="3789367679"/>
              </p:ext>
            </p:extLst>
          </p:nvPr>
        </p:nvGraphicFramePr>
        <p:xfrm>
          <a:off x="6262688" y="3871913"/>
          <a:ext cx="3133725" cy="3095625"/>
        </p:xfrm>
        <a:graphic>
          <a:graphicData uri="http://schemas.openxmlformats.org/presentationml/2006/ole">
            <mc:AlternateContent xmlns:mc="http://schemas.openxmlformats.org/markup-compatibility/2006">
              <mc:Choice xmlns:v="urn:schemas-microsoft-com:vml" Requires="v">
                <p:oleObj name="Visio" r:id="rId2" imgW="1336624" imgH="4167264" progId="Visio.Drawing.6">
                  <p:embed/>
                </p:oleObj>
              </mc:Choice>
              <mc:Fallback>
                <p:oleObj name="Visio" r:id="rId2" imgW="1336624" imgH="4167264" progId="Visio.Drawing.6">
                  <p:embed/>
                  <p:pic>
                    <p:nvPicPr>
                      <p:cNvPr id="6148" name="Object 9">
                        <a:extLst>
                          <a:ext uri="{FF2B5EF4-FFF2-40B4-BE49-F238E27FC236}">
                            <a16:creationId xmlns:a16="http://schemas.microsoft.com/office/drawing/2014/main" id="{5C346229-0664-4236-96DC-E0A8D76D4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3871913"/>
                        <a:ext cx="3133725" cy="30956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191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F200-C08D-45EE-BC6F-76FF9F313D04}"/>
              </a:ext>
            </a:extLst>
          </p:cNvPr>
          <p:cNvSpPr>
            <a:spLocks noGrp="1"/>
          </p:cNvSpPr>
          <p:nvPr>
            <p:ph type="title"/>
          </p:nvPr>
        </p:nvSpPr>
        <p:spPr/>
        <p:txBody>
          <a:bodyPr/>
          <a:lstStyle/>
          <a:p>
            <a:pPr algn="ctr"/>
            <a:r>
              <a:rPr lang="en-US" dirty="0"/>
              <a:t>Structure Query Language (SQL)</a:t>
            </a:r>
          </a:p>
        </p:txBody>
      </p:sp>
      <p:sp>
        <p:nvSpPr>
          <p:cNvPr id="3" name="Content Placeholder 2">
            <a:extLst>
              <a:ext uri="{FF2B5EF4-FFF2-40B4-BE49-F238E27FC236}">
                <a16:creationId xmlns:a16="http://schemas.microsoft.com/office/drawing/2014/main" id="{255B6DFE-BA21-47A3-82D0-44A492FDE49B}"/>
              </a:ext>
            </a:extLst>
          </p:cNvPr>
          <p:cNvSpPr>
            <a:spLocks noGrp="1"/>
          </p:cNvSpPr>
          <p:nvPr>
            <p:ph idx="1"/>
          </p:nvPr>
        </p:nvSpPr>
        <p:spPr/>
        <p:txBody>
          <a:bodyPr/>
          <a:lstStyle/>
          <a:p>
            <a:r>
              <a:rPr lang="en-US" sz="2000" b="1" dirty="0">
                <a:effectLst/>
                <a:highlight>
                  <a:srgbClr val="FFFF00"/>
                </a:highlight>
                <a:latin typeface="Times New Roman" panose="02020603050405020304" pitchFamily="18" charset="0"/>
                <a:ea typeface="Times New Roman" panose="02020603050405020304" pitchFamily="18" charset="0"/>
              </a:rPr>
              <a:t>Structure Query Language (SQL)</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is a unified language for defining, querying, modifying, and controlling the data in a relational database.</a:t>
            </a:r>
          </a:p>
          <a:p>
            <a:r>
              <a:rPr lang="en-US" sz="2000" b="1" dirty="0">
                <a:effectLst/>
                <a:latin typeface="Times New Roman" panose="02020603050405020304" pitchFamily="18" charset="0"/>
                <a:ea typeface="Times New Roman" panose="02020603050405020304" pitchFamily="18" charset="0"/>
              </a:rPr>
              <a:t>SQL </a:t>
            </a:r>
            <a:r>
              <a:rPr lang="en-US" sz="2000" dirty="0">
                <a:effectLst/>
                <a:latin typeface="Times New Roman" panose="02020603050405020304" pitchFamily="18" charset="0"/>
                <a:ea typeface="Times New Roman" panose="02020603050405020304" pitchFamily="18" charset="0"/>
              </a:rPr>
              <a:t>is a </a:t>
            </a:r>
            <a:r>
              <a:rPr lang="en-US" sz="2000" i="1" dirty="0">
                <a:effectLst/>
                <a:highlight>
                  <a:srgbClr val="FFFF00"/>
                </a:highlight>
                <a:latin typeface="Times New Roman" panose="02020603050405020304" pitchFamily="18" charset="0"/>
                <a:ea typeface="Times New Roman" panose="02020603050405020304" pitchFamily="18" charset="0"/>
              </a:rPr>
              <a:t>fourth-generation language</a:t>
            </a:r>
            <a:r>
              <a:rPr lang="en-US" sz="2000" dirty="0">
                <a:effectLst/>
                <a:latin typeface="Times New Roman" panose="02020603050405020304" pitchFamily="18" charset="0"/>
                <a:ea typeface="Times New Roman" panose="02020603050405020304" pitchFamily="18" charset="0"/>
              </a:rPr>
              <a:t>. This means that the language describes what should be done, but not how to do it. To execute a </a:t>
            </a:r>
            <a:r>
              <a:rPr lang="en-US" sz="2000" b="1" dirty="0">
                <a:effectLst/>
                <a:latin typeface="Times New Roman" panose="02020603050405020304" pitchFamily="18" charset="0"/>
                <a:ea typeface="Times New Roman" panose="02020603050405020304" pitchFamily="18" charset="0"/>
              </a:rPr>
              <a:t>delete </a:t>
            </a:r>
            <a:r>
              <a:rPr lang="en-US" sz="2000" dirty="0">
                <a:effectLst/>
                <a:latin typeface="Times New Roman" panose="02020603050405020304" pitchFamily="18" charset="0"/>
                <a:ea typeface="Times New Roman" panose="02020603050405020304" pitchFamily="18" charset="0"/>
              </a:rPr>
              <a:t>statement, we don’t know how the database will actually determine which row should be deleted. Presumably, the DBMS will loop through all the rows in the database to determine which row to be deleted. But the details of this are hidden from us.</a:t>
            </a:r>
          </a:p>
          <a:p>
            <a:r>
              <a:rPr lang="en-US" sz="2000" i="1" dirty="0">
                <a:effectLst/>
                <a:highlight>
                  <a:srgbClr val="FFFF00"/>
                </a:highlight>
                <a:latin typeface="Times New Roman" panose="02020603050405020304" pitchFamily="18" charset="0"/>
                <a:ea typeface="Times New Roman" panose="02020603050405020304" pitchFamily="18" charset="0"/>
              </a:rPr>
              <a:t>Third-generation languages</a:t>
            </a:r>
            <a:r>
              <a:rPr lang="en-US" sz="2000" i="1"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 such as C and COBOL, are more procedural in natural. A program in a third-generation language (3GL) implements a step-by-step algorithm to solve the problem. For example, we will need to write the loop algorithm to perform the </a:t>
            </a:r>
            <a:r>
              <a:rPr lang="en-US" sz="2000" b="1" dirty="0">
                <a:effectLst/>
                <a:latin typeface="Times New Roman" panose="02020603050405020304" pitchFamily="18" charset="0"/>
                <a:ea typeface="Times New Roman" panose="02020603050405020304" pitchFamily="18" charset="0"/>
              </a:rPr>
              <a:t>delete </a:t>
            </a:r>
            <a:r>
              <a:rPr lang="en-US" sz="2000" dirty="0">
                <a:effectLst/>
                <a:latin typeface="Times New Roman" panose="02020603050405020304" pitchFamily="18" charset="0"/>
                <a:ea typeface="Times New Roman" panose="02020603050405020304" pitchFamily="18" charset="0"/>
              </a:rPr>
              <a:t>operation.</a:t>
            </a:r>
          </a:p>
          <a:p>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6608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AA17-D02D-45A4-BBDC-15F8EAA6388B}"/>
              </a:ext>
            </a:extLst>
          </p:cNvPr>
          <p:cNvSpPr>
            <a:spLocks noGrp="1"/>
          </p:cNvSpPr>
          <p:nvPr>
            <p:ph type="title"/>
          </p:nvPr>
        </p:nvSpPr>
        <p:spPr/>
        <p:txBody>
          <a:bodyPr/>
          <a:lstStyle/>
          <a:p>
            <a:pPr algn="ctr"/>
            <a:r>
              <a:rPr lang="en-US" dirty="0"/>
              <a:t>Relational Database Management (RDBMS) </a:t>
            </a:r>
          </a:p>
        </p:txBody>
      </p:sp>
      <p:sp>
        <p:nvSpPr>
          <p:cNvPr id="3" name="Content Placeholder 2">
            <a:extLst>
              <a:ext uri="{FF2B5EF4-FFF2-40B4-BE49-F238E27FC236}">
                <a16:creationId xmlns:a16="http://schemas.microsoft.com/office/drawing/2014/main" id="{CC367584-24D2-44FE-9E0B-7FA6CDCE86DD}"/>
              </a:ext>
            </a:extLst>
          </p:cNvPr>
          <p:cNvSpPr>
            <a:spLocks noGrp="1"/>
          </p:cNvSpPr>
          <p:nvPr>
            <p:ph idx="1"/>
          </p:nvPr>
        </p:nvSpPr>
        <p:spPr/>
        <p:txBody>
          <a:bodyPr>
            <a:normAutofit fontScale="92500" lnSpcReduction="20000"/>
          </a:bodyPr>
          <a:lstStyle/>
          <a:p>
            <a:pPr marL="0" marR="0" hangingPunct="0">
              <a:spcBef>
                <a:spcPts val="0"/>
              </a:spcBef>
              <a:spcAft>
                <a:spcPts val="0"/>
              </a:spcAft>
            </a:pPr>
            <a:r>
              <a:rPr lang="en-US" sz="2400" dirty="0">
                <a:effectLst/>
                <a:latin typeface="Times New Roman" panose="02020603050405020304" pitchFamily="18" charset="0"/>
                <a:ea typeface="Times New Roman" panose="02020603050405020304" pitchFamily="18" charset="0"/>
              </a:rPr>
              <a:t>To be considered fully relational, a </a:t>
            </a:r>
            <a:r>
              <a:rPr lang="en-US" sz="2400" dirty="0">
                <a:effectLst/>
                <a:highlight>
                  <a:srgbClr val="FFFF00"/>
                </a:highlight>
                <a:latin typeface="Times New Roman" panose="02020603050405020304" pitchFamily="18" charset="0"/>
                <a:ea typeface="Times New Roman" panose="02020603050405020304" pitchFamily="18" charset="0"/>
              </a:rPr>
              <a:t>relational database management system must</a:t>
            </a:r>
            <a:r>
              <a:rPr lang="en-US" sz="2400" dirty="0">
                <a:effectLst/>
                <a:latin typeface="Times New Roman" panose="02020603050405020304" pitchFamily="18" charset="0"/>
                <a:ea typeface="Times New Roman" panose="02020603050405020304" pitchFamily="18" charset="0"/>
              </a:rPr>
              <a:t>:</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Represent all information in the database as tables.</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Keep the logical representation of data independent from its physical storage characteristics.</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Use one high-level language for structuring, querying, and changing the information in the database (SQL).</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Support the main relational operations (selection, projection, join) and set operations such as union, intersection, difference, and division.</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Support views, which allow the user to specify alternative ways of looking at data in tables.</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Provide a method for differentiating between unknown values (NULL) and zero or blank.</a:t>
            </a:r>
          </a:p>
          <a:p>
            <a:pPr marL="342900" marR="0" lvl="0" indent="-342900" hangingPunct="0">
              <a:spcBef>
                <a:spcPts val="0"/>
              </a:spcBef>
              <a:spcAft>
                <a:spcPts val="0"/>
              </a:spcAft>
              <a:buFont typeface="+mj-lt"/>
              <a:buAutoNum type="arabicPeriod"/>
              <a:tabLst>
                <a:tab pos="228600" algn="l"/>
              </a:tabLst>
            </a:pPr>
            <a:r>
              <a:rPr lang="en-US" sz="2400" dirty="0">
                <a:effectLst/>
                <a:latin typeface="Times New Roman" panose="02020603050405020304" pitchFamily="18" charset="0"/>
                <a:ea typeface="Times New Roman" panose="02020603050405020304" pitchFamily="18" charset="0"/>
              </a:rPr>
              <a:t>Support mechanisms for integrity, authorization, transactions, and recovery.</a:t>
            </a:r>
          </a:p>
          <a:p>
            <a:endParaRPr lang="en-US" dirty="0"/>
          </a:p>
        </p:txBody>
      </p:sp>
    </p:spTree>
    <p:extLst>
      <p:ext uri="{BB962C8B-B14F-4D97-AF65-F5344CB8AC3E}">
        <p14:creationId xmlns:p14="http://schemas.microsoft.com/office/powerpoint/2010/main" val="394007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B45-DAB1-49C9-9CA5-5AAF5DCB66BF}"/>
              </a:ext>
            </a:extLst>
          </p:cNvPr>
          <p:cNvSpPr>
            <a:spLocks noGrp="1"/>
          </p:cNvSpPr>
          <p:nvPr>
            <p:ph type="title"/>
          </p:nvPr>
        </p:nvSpPr>
        <p:spPr/>
        <p:txBody>
          <a:bodyPr/>
          <a:lstStyle/>
          <a:p>
            <a:pPr algn="ctr"/>
            <a:r>
              <a:rPr lang="en-US" dirty="0"/>
              <a:t>RDBMS Components</a:t>
            </a:r>
          </a:p>
        </p:txBody>
      </p:sp>
      <p:sp>
        <p:nvSpPr>
          <p:cNvPr id="3" name="Content Placeholder 2">
            <a:extLst>
              <a:ext uri="{FF2B5EF4-FFF2-40B4-BE49-F238E27FC236}">
                <a16:creationId xmlns:a16="http://schemas.microsoft.com/office/drawing/2014/main" id="{A8151C8A-4F98-49D7-8530-B67B2ADEAEED}"/>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Two important pieces of an </a:t>
            </a:r>
            <a:r>
              <a:rPr lang="en-US" sz="1800" b="1" dirty="0">
                <a:effectLst/>
                <a:highlight>
                  <a:srgbClr val="FFFF00"/>
                </a:highlight>
                <a:latin typeface="Times New Roman" panose="02020603050405020304" pitchFamily="18" charset="0"/>
                <a:ea typeface="Times New Roman" panose="02020603050405020304" pitchFamily="18" charset="0"/>
              </a:rPr>
              <a:t>RDBMS architecture </a:t>
            </a:r>
            <a:r>
              <a:rPr lang="en-US" sz="1800" dirty="0">
                <a:effectLst/>
                <a:latin typeface="Times New Roman" panose="02020603050405020304" pitchFamily="18" charset="0"/>
                <a:ea typeface="Times New Roman" panose="02020603050405020304" pitchFamily="18" charset="0"/>
              </a:rPr>
              <a:t>are the </a:t>
            </a:r>
            <a:r>
              <a:rPr lang="en-US" sz="1800" b="1" dirty="0">
                <a:effectLst/>
                <a:latin typeface="Times New Roman" panose="02020603050405020304" pitchFamily="18" charset="0"/>
                <a:ea typeface="Times New Roman" panose="02020603050405020304" pitchFamily="18" charset="0"/>
              </a:rPr>
              <a:t>kernel, </a:t>
            </a:r>
            <a:r>
              <a:rPr lang="en-US" sz="1800" dirty="0">
                <a:effectLst/>
                <a:latin typeface="Times New Roman" panose="02020603050405020304" pitchFamily="18" charset="0"/>
                <a:ea typeface="Times New Roman" panose="02020603050405020304" pitchFamily="18" charset="0"/>
              </a:rPr>
              <a:t>which is the software, and the </a:t>
            </a:r>
            <a:r>
              <a:rPr lang="en-US" sz="1800" b="1" dirty="0">
                <a:effectLst/>
                <a:latin typeface="Times New Roman" panose="02020603050405020304" pitchFamily="18" charset="0"/>
                <a:ea typeface="Times New Roman" panose="02020603050405020304" pitchFamily="18" charset="0"/>
              </a:rPr>
              <a:t>data dictionary, </a:t>
            </a:r>
            <a:r>
              <a:rPr lang="en-US" sz="1800" dirty="0">
                <a:effectLst/>
                <a:latin typeface="Times New Roman" panose="02020603050405020304" pitchFamily="18" charset="0"/>
                <a:ea typeface="Times New Roman" panose="02020603050405020304" pitchFamily="18" charset="0"/>
              </a:rPr>
              <a:t>which consists of the system-level data structures used by the kernel to manage the database.</a:t>
            </a:r>
          </a:p>
          <a:p>
            <a:endParaRPr lang="en-US" dirty="0"/>
          </a:p>
        </p:txBody>
      </p:sp>
      <p:graphicFrame>
        <p:nvGraphicFramePr>
          <p:cNvPr id="4" name="Object 10">
            <a:extLst>
              <a:ext uri="{FF2B5EF4-FFF2-40B4-BE49-F238E27FC236}">
                <a16:creationId xmlns:a16="http://schemas.microsoft.com/office/drawing/2014/main" id="{41B62024-2D08-40B6-B8F7-44529AAA7C66}"/>
              </a:ext>
            </a:extLst>
          </p:cNvPr>
          <p:cNvGraphicFramePr>
            <a:graphicFrameLocks noChangeAspect="1"/>
          </p:cNvGraphicFramePr>
          <p:nvPr>
            <p:extLst>
              <p:ext uri="{D42A27DB-BD31-4B8C-83A1-F6EECF244321}">
                <p14:modId xmlns:p14="http://schemas.microsoft.com/office/powerpoint/2010/main" val="3519294159"/>
              </p:ext>
            </p:extLst>
          </p:nvPr>
        </p:nvGraphicFramePr>
        <p:xfrm>
          <a:off x="2633662" y="2776538"/>
          <a:ext cx="5638800" cy="3700461"/>
        </p:xfrm>
        <a:graphic>
          <a:graphicData uri="http://schemas.openxmlformats.org/presentationml/2006/ole">
            <mc:AlternateContent xmlns:mc="http://schemas.openxmlformats.org/markup-compatibility/2006">
              <mc:Choice xmlns:v="urn:schemas-microsoft-com:vml" Requires="v">
                <p:oleObj name="Visio" r:id="rId2" imgW="6017895" imgH="5367757" progId="Visio.Drawing.6">
                  <p:embed/>
                </p:oleObj>
              </mc:Choice>
              <mc:Fallback>
                <p:oleObj name="Visio" r:id="rId2" imgW="6017895" imgH="5367757" progId="Visio.Drawing.6">
                  <p:embed/>
                  <p:pic>
                    <p:nvPicPr>
                      <p:cNvPr id="126986" name="Object 10">
                        <a:extLst>
                          <a:ext uri="{FF2B5EF4-FFF2-40B4-BE49-F238E27FC236}">
                            <a16:creationId xmlns:a16="http://schemas.microsoft.com/office/drawing/2014/main" id="{02110D5B-E78F-450A-9EBD-9E53C2B76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2" y="2776538"/>
                        <a:ext cx="5638800" cy="37004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73017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2776</Words>
  <Application>Microsoft Office PowerPoint</Application>
  <PresentationFormat>Widescreen</PresentationFormat>
  <Paragraphs>242</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Century Gothic</vt:lpstr>
      <vt:lpstr>Garamond</vt:lpstr>
      <vt:lpstr>Gill Sans MT</vt:lpstr>
      <vt:lpstr>Times New Roman</vt:lpstr>
      <vt:lpstr>Verdana</vt:lpstr>
      <vt:lpstr>SavonVTI</vt:lpstr>
      <vt:lpstr>Visio</vt:lpstr>
      <vt:lpstr>Database</vt:lpstr>
      <vt:lpstr>Learning Objectives</vt:lpstr>
      <vt:lpstr>Database</vt:lpstr>
      <vt:lpstr>Database History – Hierarchical DB</vt:lpstr>
      <vt:lpstr>Database History – Network DB</vt:lpstr>
      <vt:lpstr>Database History – Relational DB</vt:lpstr>
      <vt:lpstr>Structure Query Language (SQL)</vt:lpstr>
      <vt:lpstr>Relational Database Management (RDBMS) </vt:lpstr>
      <vt:lpstr>RDBMS Components</vt:lpstr>
      <vt:lpstr>Oracle RDBMS Relational Model</vt:lpstr>
      <vt:lpstr>The Relational Database Model</vt:lpstr>
      <vt:lpstr>The Relational Database Model</vt:lpstr>
      <vt:lpstr>Database Languages</vt:lpstr>
      <vt:lpstr>Data Manipulation Language (DML)</vt:lpstr>
      <vt:lpstr>Data Manipulation Language (DML)</vt:lpstr>
      <vt:lpstr>Data Definition Language (DDL)</vt:lpstr>
      <vt:lpstr>Data Control Language (DCL)</vt:lpstr>
      <vt:lpstr>Relational Operations – Projection, Selection</vt:lpstr>
      <vt:lpstr>Relational Operations - Join</vt:lpstr>
      <vt:lpstr>View</vt:lpstr>
      <vt:lpstr>Integrity</vt:lpstr>
      <vt:lpstr>Oracle Database Structure</vt:lpstr>
      <vt:lpstr>Oracle DB 19c Architecture</vt:lpstr>
      <vt:lpstr>Oracle DB 19c Architecture – Oracle Instance</vt:lpstr>
      <vt:lpstr>Oracle DB 19c Architecture – Oracle Instance</vt:lpstr>
      <vt:lpstr>Oracle DB 19c  Architecture – Processes</vt:lpstr>
      <vt:lpstr>Oracle DB 19c  Architecture – Server Processes</vt:lpstr>
      <vt:lpstr>Oracle DB 19c  Architecture – Server Processes</vt:lpstr>
      <vt:lpstr>Oracle DB 19c  Architecture – Background Processes</vt:lpstr>
      <vt:lpstr>Oracle DB 19c  Architecture – Background Processes</vt:lpstr>
      <vt:lpstr>Oracle Database Processing</vt:lpstr>
      <vt:lpstr>PowerPoint Presentation</vt:lpstr>
      <vt:lpstr>Process SQL (READ only) Statement</vt:lpstr>
      <vt:lpstr>Process SQL (UPDATE) Statement</vt:lpstr>
      <vt:lpstr>Committing and Rolling Back Transaction</vt:lpstr>
      <vt:lpstr>Process SQL (COMMIT) Statement</vt:lpstr>
      <vt:lpstr>Process SQL CHECKPOINT</vt:lpstr>
      <vt:lpstr>Other Oracle Database Structures</vt:lpstr>
      <vt:lpstr>Other Oracle Database Structures</vt:lpstr>
      <vt:lpstr>Other Oracle Database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c:title>
  <dc:creator>Hans Yip</dc:creator>
  <cp:lastModifiedBy>Hans Yip</cp:lastModifiedBy>
  <cp:revision>1</cp:revision>
  <dcterms:created xsi:type="dcterms:W3CDTF">2021-01-15T02:29:35Z</dcterms:created>
  <dcterms:modified xsi:type="dcterms:W3CDTF">2021-01-15T02:29:47Z</dcterms:modified>
</cp:coreProperties>
</file>