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84" r:id="rId3"/>
    <p:sldId id="285" r:id="rId4"/>
    <p:sldId id="286" r:id="rId5"/>
    <p:sldId id="287" r:id="rId6"/>
    <p:sldId id="288" r:id="rId7"/>
    <p:sldId id="289" r:id="rId8"/>
    <p:sldId id="290" r:id="rId9"/>
    <p:sldId id="291" r:id="rId10"/>
    <p:sldId id="292" r:id="rId11"/>
    <p:sldId id="293" r:id="rId12"/>
    <p:sldId id="294"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1" autoAdjust="0"/>
    <p:restoredTop sz="94660"/>
  </p:normalViewPr>
  <p:slideViewPr>
    <p:cSldViewPr snapToGrid="0">
      <p:cViewPr varScale="1">
        <p:scale>
          <a:sx n="67" d="100"/>
          <a:sy n="67" d="100"/>
        </p:scale>
        <p:origin x="696" y="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1/7/2021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443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1789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7921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3793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1/7/2021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8125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6287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6252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8749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703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1/7/2021</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20227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1/7/2021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826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1/7/2021</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7714003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2" r:id="rId5"/>
    <p:sldLayoutId id="2147483748" r:id="rId6"/>
    <p:sldLayoutId id="2147483749"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90000"/>
        </a:lnSpc>
        <a:spcBef>
          <a:spcPct val="0"/>
        </a:spcBef>
        <a:buNone/>
        <a:defRPr lang="en-US" sz="36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1" name="Rectangle 20">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3" name="Rectangle 22">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6" name="Straight Connector 25">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0" name="Rectangle 29">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3" descr="A picture containing outdoor, kite, colorful, orange&#10;&#10;Description automatically generated">
            <a:extLst>
              <a:ext uri="{FF2B5EF4-FFF2-40B4-BE49-F238E27FC236}">
                <a16:creationId xmlns:a16="http://schemas.microsoft.com/office/drawing/2014/main" id="{0FBF40BD-B57D-42B8-B4BC-1938B6C020F6}"/>
              </a:ext>
            </a:extLst>
          </p:cNvPr>
          <p:cNvPicPr>
            <a:picLocks noChangeAspect="1"/>
          </p:cNvPicPr>
          <p:nvPr/>
        </p:nvPicPr>
        <p:blipFill rotWithShape="1">
          <a:blip r:embed="rId2"/>
          <a:srcRect t="42060" b="2018"/>
          <a:stretch/>
        </p:blipFill>
        <p:spPr>
          <a:xfrm>
            <a:off x="-1" y="10"/>
            <a:ext cx="12192000" cy="4551026"/>
          </a:xfrm>
          <a:prstGeom prst="rect">
            <a:avLst/>
          </a:prstGeom>
        </p:spPr>
      </p:pic>
      <p:sp>
        <p:nvSpPr>
          <p:cNvPr id="32" name="Rectangle 3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34" name="Rectangle 3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984D17C5-6542-49F6-BC63-B01891513795}"/>
              </a:ext>
            </a:extLst>
          </p:cNvPr>
          <p:cNvSpPr>
            <a:spLocks noGrp="1"/>
          </p:cNvSpPr>
          <p:nvPr>
            <p:ph type="title"/>
          </p:nvPr>
        </p:nvSpPr>
        <p:spPr>
          <a:xfrm>
            <a:off x="372723" y="4956811"/>
            <a:ext cx="11439414" cy="897439"/>
          </a:xfrm>
        </p:spPr>
        <p:txBody>
          <a:bodyPr vert="horz" lIns="91440" tIns="45720" rIns="91440" bIns="45720" rtlCol="0" anchor="ctr">
            <a:normAutofit/>
          </a:bodyPr>
          <a:lstStyle/>
          <a:p>
            <a:pPr algn="ctr">
              <a:lnSpc>
                <a:spcPct val="83000"/>
              </a:lnSpc>
            </a:pPr>
            <a:r>
              <a:rPr lang="en-US" sz="4400" cap="all" spc="-100" dirty="0">
                <a:solidFill>
                  <a:schemeClr val="tx1"/>
                </a:solidFill>
              </a:rPr>
              <a:t>Relational database design</a:t>
            </a:r>
          </a:p>
        </p:txBody>
      </p:sp>
      <p:sp>
        <p:nvSpPr>
          <p:cNvPr id="3" name="Subtitle 2">
            <a:extLst>
              <a:ext uri="{FF2B5EF4-FFF2-40B4-BE49-F238E27FC236}">
                <a16:creationId xmlns:a16="http://schemas.microsoft.com/office/drawing/2014/main" id="{8AF3F2DC-BA66-499A-887C-A390309A3F39}"/>
              </a:ext>
            </a:extLst>
          </p:cNvPr>
          <p:cNvSpPr>
            <a:spLocks noGrp="1"/>
          </p:cNvSpPr>
          <p:nvPr>
            <p:ph idx="1"/>
          </p:nvPr>
        </p:nvSpPr>
        <p:spPr>
          <a:xfrm>
            <a:off x="764275" y="5995982"/>
            <a:ext cx="10656310" cy="614368"/>
          </a:xfrm>
        </p:spPr>
        <p:txBody>
          <a:bodyPr vert="horz" lIns="91440" tIns="45720" rIns="91440" bIns="45720" rtlCol="0">
            <a:normAutofit fontScale="70000" lnSpcReduction="20000"/>
          </a:bodyPr>
          <a:lstStyle/>
          <a:p>
            <a:pPr marL="0" indent="0" algn="ctr">
              <a:spcBef>
                <a:spcPts val="0"/>
              </a:spcBef>
              <a:spcAft>
                <a:spcPts val="600"/>
              </a:spcAft>
              <a:buNone/>
            </a:pPr>
            <a:r>
              <a:rPr lang="en-US" sz="5100" spc="80" dirty="0"/>
              <a:t>Hans Yip</a:t>
            </a:r>
          </a:p>
          <a:p>
            <a:pPr marL="0" indent="0" algn="ctr">
              <a:spcBef>
                <a:spcPts val="0"/>
              </a:spcBef>
              <a:spcAft>
                <a:spcPts val="600"/>
              </a:spcAft>
              <a:buNone/>
            </a:pPr>
            <a:endParaRPr lang="en-US" spc="80" dirty="0"/>
          </a:p>
        </p:txBody>
      </p:sp>
    </p:spTree>
    <p:extLst>
      <p:ext uri="{BB962C8B-B14F-4D97-AF65-F5344CB8AC3E}">
        <p14:creationId xmlns:p14="http://schemas.microsoft.com/office/powerpoint/2010/main" val="41840620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B42BF-602A-4888-A444-3916148AC4D2}"/>
              </a:ext>
            </a:extLst>
          </p:cNvPr>
          <p:cNvSpPr>
            <a:spLocks noGrp="1"/>
          </p:cNvSpPr>
          <p:nvPr>
            <p:ph type="title"/>
          </p:nvPr>
        </p:nvSpPr>
        <p:spPr/>
        <p:txBody>
          <a:bodyPr/>
          <a:lstStyle/>
          <a:p>
            <a:pPr algn="ctr"/>
            <a:r>
              <a:rPr lang="en-US" dirty="0"/>
              <a:t>Relational Algebra</a:t>
            </a:r>
          </a:p>
        </p:txBody>
      </p:sp>
      <p:sp>
        <p:nvSpPr>
          <p:cNvPr id="3" name="Content Placeholder 2">
            <a:extLst>
              <a:ext uri="{FF2B5EF4-FFF2-40B4-BE49-F238E27FC236}">
                <a16:creationId xmlns:a16="http://schemas.microsoft.com/office/drawing/2014/main" id="{2BD37762-D8AC-4E23-ADF1-3448D45E99F3}"/>
              </a:ext>
            </a:extLst>
          </p:cNvPr>
          <p:cNvSpPr>
            <a:spLocks noGrp="1"/>
          </p:cNvSpPr>
          <p:nvPr>
            <p:ph idx="1"/>
          </p:nvPr>
        </p:nvSpPr>
        <p:spPr/>
        <p:txBody>
          <a:bodyPr/>
          <a:lstStyle/>
          <a:p>
            <a:pPr marL="0" marR="0">
              <a:spcBef>
                <a:spcPts val="0"/>
              </a:spcBef>
              <a:spcAft>
                <a:spcPts val="0"/>
              </a:spcAft>
            </a:pPr>
            <a:r>
              <a:rPr lang="en-US" sz="2400" b="1" dirty="0">
                <a:effectLst/>
                <a:latin typeface="Times New Roman" panose="02020603050405020304" pitchFamily="18" charset="0"/>
                <a:ea typeface="Times New Roman" panose="02020603050405020304" pitchFamily="18" charset="0"/>
              </a:rPr>
              <a:t>Degree of a Relation: </a:t>
            </a:r>
            <a:r>
              <a:rPr lang="en-US" sz="2400" dirty="0">
                <a:effectLst/>
                <a:latin typeface="Times New Roman" panose="02020603050405020304" pitchFamily="18" charset="0"/>
                <a:ea typeface="Times New Roman" panose="02020603050405020304" pitchFamily="18" charset="0"/>
              </a:rPr>
              <a:t>the number of domains or attributes, whose values are used in a set.</a:t>
            </a:r>
          </a:p>
          <a:p>
            <a:pPr marL="0" marR="0" indent="0">
              <a:spcBef>
                <a:spcPts val="0"/>
              </a:spcBef>
              <a:spcAft>
                <a:spcPts val="0"/>
              </a:spcAft>
              <a:buNone/>
            </a:pPr>
            <a:endParaRPr lang="en-US" sz="2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400" dirty="0">
                <a:effectLst/>
                <a:latin typeface="Times New Roman" panose="02020603050405020304" pitchFamily="18" charset="0"/>
              </a:rPr>
              <a:t>Set A1 = { 1,3,5} is of degree of 3</a:t>
            </a:r>
          </a:p>
          <a:p>
            <a:pPr marL="0" marR="0" indent="0">
              <a:spcBef>
                <a:spcPts val="0"/>
              </a:spcBef>
              <a:spcAft>
                <a:spcPts val="0"/>
              </a:spcAft>
              <a:buNone/>
            </a:pPr>
            <a:r>
              <a:rPr lang="en-US" sz="2400" dirty="0">
                <a:effectLst/>
                <a:latin typeface="Times New Roman" panose="02020603050405020304" pitchFamily="18" charset="0"/>
                <a:ea typeface="Times New Roman" panose="02020603050405020304" pitchFamily="18" charset="0"/>
              </a:rPr>
              <a:t>Set A2 = {1,3,5,7, 99} is of degree of 5.</a:t>
            </a:r>
          </a:p>
          <a:p>
            <a:pPr marL="0" marR="0">
              <a:spcBef>
                <a:spcPts val="0"/>
              </a:spcBef>
              <a:spcAft>
                <a:spcPts val="0"/>
              </a:spcAft>
            </a:pPr>
            <a:r>
              <a:rPr lang="en-US" sz="2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2400" b="1" dirty="0">
                <a:effectLst/>
                <a:latin typeface="Times New Roman" panose="02020603050405020304" pitchFamily="18" charset="0"/>
                <a:ea typeface="Times New Roman" panose="02020603050405020304" pitchFamily="18" charset="0"/>
              </a:rPr>
              <a:t>Union Compatibility Rule: </a:t>
            </a:r>
            <a:r>
              <a:rPr lang="en-US" sz="2400" dirty="0">
                <a:effectLst/>
                <a:latin typeface="Times New Roman" panose="02020603050405020304" pitchFamily="18" charset="0"/>
                <a:ea typeface="Times New Roman" panose="02020603050405020304" pitchFamily="18" charset="0"/>
              </a:rPr>
              <a:t>two sets are union compatible if they have the same degrees and the </a:t>
            </a:r>
            <a:r>
              <a:rPr lang="en-US" sz="2400" dirty="0" err="1">
                <a:effectLst/>
                <a:latin typeface="Times New Roman" panose="02020603050405020304" pitchFamily="18" charset="0"/>
                <a:ea typeface="Times New Roman" panose="02020603050405020304" pitchFamily="18" charset="0"/>
              </a:rPr>
              <a:t>ith</a:t>
            </a:r>
            <a:r>
              <a:rPr lang="en-US" sz="2400" dirty="0">
                <a:effectLst/>
                <a:latin typeface="Times New Roman" panose="02020603050405020304" pitchFamily="18" charset="0"/>
                <a:ea typeface="Times New Roman" panose="02020603050405020304" pitchFamily="18" charset="0"/>
              </a:rPr>
              <a:t> attribute of the two relations are from the same domain.  UNION, INTERSECTION, and DIFFERENCE operations require this characteristic between the two sets.</a:t>
            </a:r>
          </a:p>
          <a:p>
            <a:endParaRPr lang="en-US" dirty="0"/>
          </a:p>
        </p:txBody>
      </p:sp>
    </p:spTree>
    <p:extLst>
      <p:ext uri="{BB962C8B-B14F-4D97-AF65-F5344CB8AC3E}">
        <p14:creationId xmlns:p14="http://schemas.microsoft.com/office/powerpoint/2010/main" val="54817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66D6D-A484-4B71-AD98-DC851A94FC5A}"/>
              </a:ext>
            </a:extLst>
          </p:cNvPr>
          <p:cNvSpPr>
            <a:spLocks noGrp="1"/>
          </p:cNvSpPr>
          <p:nvPr>
            <p:ph type="title"/>
          </p:nvPr>
        </p:nvSpPr>
        <p:spPr/>
        <p:txBody>
          <a:bodyPr/>
          <a:lstStyle/>
          <a:p>
            <a:pPr algn="ctr"/>
            <a:r>
              <a:rPr lang="en-US" dirty="0"/>
              <a:t>Relational Algebra</a:t>
            </a:r>
          </a:p>
        </p:txBody>
      </p:sp>
      <p:sp>
        <p:nvSpPr>
          <p:cNvPr id="3" name="Content Placeholder 2">
            <a:extLst>
              <a:ext uri="{FF2B5EF4-FFF2-40B4-BE49-F238E27FC236}">
                <a16:creationId xmlns:a16="http://schemas.microsoft.com/office/drawing/2014/main" id="{627CF25F-A93F-4B8A-8DA6-21A0169D9C76}"/>
              </a:ext>
            </a:extLst>
          </p:cNvPr>
          <p:cNvSpPr>
            <a:spLocks noGrp="1"/>
          </p:cNvSpPr>
          <p:nvPr>
            <p:ph idx="1"/>
          </p:nvPr>
        </p:nvSpPr>
        <p:spPr/>
        <p:txBody>
          <a:bodyPr>
            <a:normAutofit fontScale="77500" lnSpcReduction="20000"/>
          </a:bodyPr>
          <a:lstStyle/>
          <a:p>
            <a:pPr marL="0" marR="0" indent="0">
              <a:spcBef>
                <a:spcPts val="0"/>
              </a:spcBef>
              <a:spcAft>
                <a:spcPts val="0"/>
              </a:spcAft>
              <a:buNone/>
            </a:pPr>
            <a:r>
              <a:rPr lang="en-US" sz="2100" dirty="0">
                <a:effectLst/>
                <a:latin typeface="Times New Roman" panose="02020603050405020304" pitchFamily="18" charset="0"/>
                <a:ea typeface="Times New Roman" panose="02020603050405020304" pitchFamily="18" charset="0"/>
              </a:rPr>
              <a:t>A1 = {1,3,4}</a:t>
            </a:r>
          </a:p>
          <a:p>
            <a:pPr marL="0" marR="0" indent="0">
              <a:spcBef>
                <a:spcPts val="0"/>
              </a:spcBef>
              <a:spcAft>
                <a:spcPts val="0"/>
              </a:spcAft>
              <a:buNone/>
            </a:pPr>
            <a:r>
              <a:rPr lang="en-US" sz="2100" dirty="0">
                <a:effectLst/>
                <a:latin typeface="Times New Roman" panose="02020603050405020304" pitchFamily="18" charset="0"/>
                <a:ea typeface="Times New Roman" panose="02020603050405020304" pitchFamily="18" charset="0"/>
              </a:rPr>
              <a:t>B1 = {2,1}</a:t>
            </a:r>
          </a:p>
          <a:p>
            <a:pPr marL="0" marR="0" indent="0">
              <a:spcBef>
                <a:spcPts val="0"/>
              </a:spcBef>
              <a:spcAft>
                <a:spcPts val="0"/>
              </a:spcAft>
              <a:buNone/>
            </a:pPr>
            <a:endParaRPr lang="en-US" sz="21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100" b="1" dirty="0">
                <a:effectLst/>
                <a:latin typeface="Times New Roman" panose="02020603050405020304" pitchFamily="18" charset="0"/>
                <a:ea typeface="Times New Roman" panose="02020603050405020304" pitchFamily="18" charset="0"/>
              </a:rPr>
              <a:t>Union operate:</a:t>
            </a:r>
            <a:endParaRPr lang="en-US" sz="21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100" dirty="0">
                <a:effectLst/>
                <a:latin typeface="Times New Roman" panose="02020603050405020304" pitchFamily="18" charset="0"/>
                <a:ea typeface="Times New Roman" panose="02020603050405020304" pitchFamily="18" charset="0"/>
              </a:rPr>
              <a:t>If A1 and B1 are two relations, A1 UNION B1 is the set of all tuples belonging to either A1 or B1 or both.</a:t>
            </a:r>
          </a:p>
          <a:p>
            <a:pPr marL="0" marR="0">
              <a:spcBef>
                <a:spcPts val="0"/>
              </a:spcBef>
              <a:spcAft>
                <a:spcPts val="0"/>
              </a:spcAft>
            </a:pPr>
            <a:r>
              <a:rPr lang="en-US" sz="2100" dirty="0">
                <a:effectLst/>
                <a:latin typeface="Times New Roman" panose="02020603050405020304" pitchFamily="18" charset="0"/>
                <a:ea typeface="Times New Roman" panose="02020603050405020304" pitchFamily="18" charset="0"/>
              </a:rPr>
              <a:t>A1 U B1 = {1,3,4,2}</a:t>
            </a:r>
          </a:p>
          <a:p>
            <a:pPr marL="0" marR="0">
              <a:spcBef>
                <a:spcPts val="0"/>
              </a:spcBef>
              <a:spcAft>
                <a:spcPts val="0"/>
              </a:spcAft>
            </a:pPr>
            <a:r>
              <a:rPr lang="en-US" sz="21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2100" b="1" dirty="0">
                <a:effectLst/>
                <a:latin typeface="Times New Roman" panose="02020603050405020304" pitchFamily="18" charset="0"/>
                <a:ea typeface="Times New Roman" panose="02020603050405020304" pitchFamily="18" charset="0"/>
              </a:rPr>
              <a:t>Intersection operation:</a:t>
            </a:r>
            <a:endParaRPr lang="en-US" sz="21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100" dirty="0">
                <a:effectLst/>
                <a:latin typeface="Times New Roman" panose="02020603050405020304" pitchFamily="18" charset="0"/>
                <a:ea typeface="Times New Roman" panose="02020603050405020304" pitchFamily="18" charset="0"/>
              </a:rPr>
              <a:t>If A1 and B1 are two relations, A1 INTERSECT B1 is the set of all tuples belonging to both A1 and B1.</a:t>
            </a:r>
          </a:p>
          <a:p>
            <a:pPr marL="0" marR="0">
              <a:spcBef>
                <a:spcPts val="0"/>
              </a:spcBef>
              <a:spcAft>
                <a:spcPts val="0"/>
              </a:spcAft>
            </a:pPr>
            <a:r>
              <a:rPr lang="en-US" sz="2100" dirty="0">
                <a:effectLst/>
                <a:latin typeface="Times New Roman" panose="02020603050405020304" pitchFamily="18" charset="0"/>
                <a:ea typeface="Times New Roman" panose="02020603050405020304" pitchFamily="18" charset="0"/>
              </a:rPr>
              <a:t>A1 I B1 = {1}</a:t>
            </a:r>
          </a:p>
          <a:p>
            <a:pPr marL="0" marR="0">
              <a:spcBef>
                <a:spcPts val="0"/>
              </a:spcBef>
              <a:spcAft>
                <a:spcPts val="0"/>
              </a:spcAft>
            </a:pPr>
            <a:endParaRPr lang="en-US" sz="21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100" b="1" dirty="0">
                <a:effectLst/>
                <a:latin typeface="Times New Roman" panose="02020603050405020304" pitchFamily="18" charset="0"/>
                <a:ea typeface="Times New Roman" panose="02020603050405020304" pitchFamily="18" charset="0"/>
              </a:rPr>
              <a:t>Different Operation:</a:t>
            </a:r>
            <a:endParaRPr lang="en-US" sz="21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100" dirty="0">
                <a:effectLst/>
                <a:latin typeface="Times New Roman" panose="02020603050405020304" pitchFamily="18" charset="0"/>
                <a:ea typeface="Times New Roman" panose="02020603050405020304" pitchFamily="18" charset="0"/>
              </a:rPr>
              <a:t>If A1 and B1 are two relations, A1 DIFFERENCE (or MINUS) B1 is the set of all tuples belonging to A1 and not B1.</a:t>
            </a:r>
          </a:p>
          <a:p>
            <a:pPr marL="0" marR="0">
              <a:spcBef>
                <a:spcPts val="0"/>
              </a:spcBef>
              <a:spcAft>
                <a:spcPts val="0"/>
              </a:spcAft>
            </a:pPr>
            <a:r>
              <a:rPr lang="en-US" sz="2100" dirty="0">
                <a:effectLst/>
                <a:latin typeface="Times New Roman" panose="02020603050405020304" pitchFamily="18" charset="0"/>
                <a:ea typeface="Times New Roman" panose="02020603050405020304" pitchFamily="18" charset="0"/>
              </a:rPr>
              <a:t>A1 – B1 = {3,4}</a:t>
            </a:r>
          </a:p>
          <a:p>
            <a:pPr marL="0" marR="0">
              <a:spcBef>
                <a:spcPts val="0"/>
              </a:spcBef>
              <a:spcAft>
                <a:spcPts val="0"/>
              </a:spcAft>
            </a:pPr>
            <a:r>
              <a:rPr lang="en-US" sz="21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2100" b="1" dirty="0">
                <a:effectLst/>
                <a:latin typeface="Times New Roman" panose="02020603050405020304" pitchFamily="18" charset="0"/>
                <a:ea typeface="Times New Roman" panose="02020603050405020304" pitchFamily="18" charset="0"/>
              </a:rPr>
              <a:t>Cartesian Product:</a:t>
            </a:r>
            <a:endParaRPr lang="en-US" sz="21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100" dirty="0">
                <a:effectLst/>
                <a:latin typeface="Times New Roman" panose="02020603050405020304" pitchFamily="18" charset="0"/>
                <a:ea typeface="Times New Roman" panose="02020603050405020304" pitchFamily="18" charset="0"/>
              </a:rPr>
              <a:t>If A1 and B1 are two relations, A1 PRODUCT B1 is the set of all tuple pairs in A1 and B1.</a:t>
            </a:r>
          </a:p>
          <a:p>
            <a:pPr marL="0" marR="0">
              <a:spcBef>
                <a:spcPts val="0"/>
              </a:spcBef>
              <a:spcAft>
                <a:spcPts val="0"/>
              </a:spcAft>
            </a:pPr>
            <a:r>
              <a:rPr lang="en-US" sz="2100" dirty="0">
                <a:effectLst/>
                <a:latin typeface="Times New Roman" panose="02020603050405020304" pitchFamily="18" charset="0"/>
                <a:ea typeface="Times New Roman" panose="02020603050405020304" pitchFamily="18" charset="0"/>
              </a:rPr>
              <a:t>A1 x B1 = {1 2, 1 1, 3 2, 3 1, 4 2, 4 1}</a:t>
            </a:r>
          </a:p>
          <a:p>
            <a:endParaRPr lang="en-US" dirty="0"/>
          </a:p>
        </p:txBody>
      </p:sp>
    </p:spTree>
    <p:extLst>
      <p:ext uri="{BB962C8B-B14F-4D97-AF65-F5344CB8AC3E}">
        <p14:creationId xmlns:p14="http://schemas.microsoft.com/office/powerpoint/2010/main" val="134066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7EF15-8EC6-480F-844B-350D9AB23D9C}"/>
              </a:ext>
            </a:extLst>
          </p:cNvPr>
          <p:cNvSpPr>
            <a:spLocks noGrp="1"/>
          </p:cNvSpPr>
          <p:nvPr>
            <p:ph type="title"/>
          </p:nvPr>
        </p:nvSpPr>
        <p:spPr/>
        <p:txBody>
          <a:bodyPr/>
          <a:lstStyle/>
          <a:p>
            <a:pPr algn="ctr"/>
            <a:r>
              <a:rPr lang="en-US" dirty="0"/>
              <a:t>Relational Algebra</a:t>
            </a:r>
          </a:p>
        </p:txBody>
      </p:sp>
      <p:sp>
        <p:nvSpPr>
          <p:cNvPr id="3" name="Content Placeholder 2">
            <a:extLst>
              <a:ext uri="{FF2B5EF4-FFF2-40B4-BE49-F238E27FC236}">
                <a16:creationId xmlns:a16="http://schemas.microsoft.com/office/drawing/2014/main" id="{A5C5A9CE-5FA9-4121-8959-42ED2C1CA92E}"/>
              </a:ext>
            </a:extLst>
          </p:cNvPr>
          <p:cNvSpPr>
            <a:spLocks noGrp="1"/>
          </p:cNvSpPr>
          <p:nvPr>
            <p:ph idx="1"/>
          </p:nvPr>
        </p:nvSpPr>
        <p:spPr/>
        <p:txBody>
          <a:bodyPr>
            <a:normAutofit fontScale="85000" lnSpcReduction="20000"/>
          </a:bodyPr>
          <a:lstStyle/>
          <a:p>
            <a:pPr marL="0" marR="0">
              <a:spcBef>
                <a:spcPts val="0"/>
              </a:spcBef>
              <a:spcAft>
                <a:spcPts val="0"/>
              </a:spcAft>
            </a:pPr>
            <a:r>
              <a:rPr lang="en-US" sz="2800" b="1" dirty="0">
                <a:effectLst/>
                <a:latin typeface="Times New Roman" panose="02020603050405020304" pitchFamily="18" charset="0"/>
                <a:ea typeface="Times New Roman" panose="02020603050405020304" pitchFamily="18" charset="0"/>
              </a:rPr>
              <a:t>Selection Operation:</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The selection operation on a relation results into a horizontal subset of that relation.</a:t>
            </a: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2800" b="1" dirty="0">
                <a:effectLst/>
                <a:latin typeface="Times New Roman" panose="02020603050405020304" pitchFamily="18" charset="0"/>
                <a:ea typeface="Times New Roman" panose="02020603050405020304" pitchFamily="18" charset="0"/>
              </a:rPr>
              <a:t>Projection Operation:</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The projection operation results in a ‘vertical’ subset of a given relation, by selecting specified attributes (columns).</a:t>
            </a: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2800" b="1" dirty="0">
                <a:effectLst/>
                <a:latin typeface="Times New Roman" panose="02020603050405020304" pitchFamily="18" charset="0"/>
                <a:ea typeface="Times New Roman" panose="02020603050405020304" pitchFamily="18" charset="0"/>
              </a:rPr>
              <a:t>Join Operation:</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A join is defined as a subset of the Cartesian product of two tables where subset is determined by applying a join predicate. If we omit the join predicate, all the possible combinations are returned.</a:t>
            </a:r>
          </a:p>
          <a:p>
            <a:endParaRPr lang="en-US" dirty="0"/>
          </a:p>
        </p:txBody>
      </p:sp>
    </p:spTree>
    <p:extLst>
      <p:ext uri="{BB962C8B-B14F-4D97-AF65-F5344CB8AC3E}">
        <p14:creationId xmlns:p14="http://schemas.microsoft.com/office/powerpoint/2010/main" val="3128080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DA08-7390-4611-BD7F-02C799765D2C}"/>
              </a:ext>
            </a:extLst>
          </p:cNvPr>
          <p:cNvSpPr>
            <a:spLocks noGrp="1"/>
          </p:cNvSpPr>
          <p:nvPr>
            <p:ph type="title"/>
          </p:nvPr>
        </p:nvSpPr>
        <p:spPr/>
        <p:txBody>
          <a:bodyPr/>
          <a:lstStyle/>
          <a:p>
            <a:pPr algn="ctr"/>
            <a:r>
              <a:rPr lang="en-US"/>
              <a:t>Learning Objectives</a:t>
            </a:r>
            <a:endParaRPr lang="en-US" dirty="0"/>
          </a:p>
        </p:txBody>
      </p:sp>
      <p:sp>
        <p:nvSpPr>
          <p:cNvPr id="3" name="Content Placeholder 2">
            <a:extLst>
              <a:ext uri="{FF2B5EF4-FFF2-40B4-BE49-F238E27FC236}">
                <a16:creationId xmlns:a16="http://schemas.microsoft.com/office/drawing/2014/main" id="{012EEBF6-3F95-44F8-BF61-3DC2438DC65F}"/>
              </a:ext>
            </a:extLst>
          </p:cNvPr>
          <p:cNvSpPr>
            <a:spLocks noGrp="1"/>
          </p:cNvSpPr>
          <p:nvPr>
            <p:ph idx="1"/>
          </p:nvPr>
        </p:nvSpPr>
        <p:spPr/>
        <p:txBody>
          <a:bodyPr>
            <a:normAutofit/>
          </a:bodyPr>
          <a:lstStyle/>
          <a:p>
            <a:r>
              <a:rPr lang="en-US" sz="2200" dirty="0"/>
              <a:t>Steps to design a relational database</a:t>
            </a:r>
          </a:p>
          <a:p>
            <a:r>
              <a:rPr lang="en-US" sz="2200" dirty="0"/>
              <a:t>Entity-Relationship (E-R) Diagram</a:t>
            </a:r>
          </a:p>
          <a:p>
            <a:r>
              <a:rPr lang="en-US" sz="2200" dirty="0"/>
              <a:t>Relationships:</a:t>
            </a:r>
          </a:p>
          <a:p>
            <a:pPr lvl="1"/>
            <a:r>
              <a:rPr lang="en-US" sz="2000" dirty="0"/>
              <a:t>One-to-one relationship</a:t>
            </a:r>
          </a:p>
          <a:p>
            <a:pPr lvl="1"/>
            <a:r>
              <a:rPr lang="en-US" sz="2000" dirty="0"/>
              <a:t>One-to-many relationship</a:t>
            </a:r>
          </a:p>
          <a:p>
            <a:pPr lvl="1"/>
            <a:r>
              <a:rPr lang="en-US" sz="2000" dirty="0"/>
              <a:t>Many-to-many relationship</a:t>
            </a:r>
          </a:p>
          <a:p>
            <a:r>
              <a:rPr lang="en-US" sz="2200" dirty="0"/>
              <a:t>Normalization</a:t>
            </a:r>
          </a:p>
          <a:p>
            <a:r>
              <a:rPr lang="en-US" sz="2200" dirty="0"/>
              <a:t>Relational algebra</a:t>
            </a:r>
          </a:p>
        </p:txBody>
      </p:sp>
    </p:spTree>
    <p:extLst>
      <p:ext uri="{BB962C8B-B14F-4D97-AF65-F5344CB8AC3E}">
        <p14:creationId xmlns:p14="http://schemas.microsoft.com/office/powerpoint/2010/main" val="912980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97582-FA99-40EB-B8E1-FD0C5A3B5E90}"/>
              </a:ext>
            </a:extLst>
          </p:cNvPr>
          <p:cNvSpPr>
            <a:spLocks noGrp="1"/>
          </p:cNvSpPr>
          <p:nvPr>
            <p:ph type="title"/>
          </p:nvPr>
        </p:nvSpPr>
        <p:spPr/>
        <p:txBody>
          <a:bodyPr/>
          <a:lstStyle/>
          <a:p>
            <a:pPr algn="ctr"/>
            <a:r>
              <a:rPr lang="en-US" dirty="0"/>
              <a:t>Relational Database Design</a:t>
            </a:r>
          </a:p>
        </p:txBody>
      </p:sp>
      <p:sp>
        <p:nvSpPr>
          <p:cNvPr id="3" name="Content Placeholder 2">
            <a:extLst>
              <a:ext uri="{FF2B5EF4-FFF2-40B4-BE49-F238E27FC236}">
                <a16:creationId xmlns:a16="http://schemas.microsoft.com/office/drawing/2014/main" id="{90C7D2DA-6079-48E4-8FD4-C6AC6EA36F5E}"/>
              </a:ext>
            </a:extLst>
          </p:cNvPr>
          <p:cNvSpPr>
            <a:spLocks noGrp="1"/>
          </p:cNvSpPr>
          <p:nvPr>
            <p:ph idx="1"/>
          </p:nvPr>
        </p:nvSpPr>
        <p:spPr/>
        <p:txBody>
          <a:bodyPr/>
          <a:lstStyle/>
          <a:p>
            <a:pPr marL="0" marR="0">
              <a:spcBef>
                <a:spcPts val="0"/>
              </a:spcBef>
              <a:spcAft>
                <a:spcPts val="0"/>
              </a:spcAft>
            </a:pPr>
            <a:r>
              <a:rPr lang="en-US" sz="1800" b="1" dirty="0">
                <a:effectLst/>
                <a:latin typeface="Times New Roman" panose="02020603050405020304" pitchFamily="18" charset="0"/>
                <a:ea typeface="Times New Roman" panose="02020603050405020304" pitchFamily="18" charset="0"/>
              </a:rPr>
              <a:t>Steps to design a relational database:</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tabLst>
                <a:tab pos="228600" algn="l"/>
              </a:tabLst>
            </a:pPr>
            <a:r>
              <a:rPr lang="en-US" sz="1800" dirty="0">
                <a:effectLst/>
                <a:highlight>
                  <a:srgbClr val="FFFF00"/>
                </a:highlight>
                <a:latin typeface="Times New Roman" panose="02020603050405020304" pitchFamily="18" charset="0"/>
                <a:ea typeface="Times New Roman" panose="02020603050405020304" pitchFamily="18" charset="0"/>
              </a:rPr>
              <a:t>Investigate and analyze </a:t>
            </a:r>
            <a:r>
              <a:rPr lang="en-US" sz="1800" dirty="0">
                <a:effectLst/>
                <a:latin typeface="Times New Roman" panose="02020603050405020304" pitchFamily="18" charset="0"/>
                <a:ea typeface="Times New Roman" panose="02020603050405020304" pitchFamily="18" charset="0"/>
              </a:rPr>
              <a:t>about the information environment you’re modeling. Where will the information come from and in what form? How will it be entered into the system and by whom? How frequently will it change? What is most critical in terms of response time and availability?</a:t>
            </a:r>
          </a:p>
          <a:p>
            <a:pPr marL="342900" marR="0" lvl="0" indent="-342900">
              <a:spcBef>
                <a:spcPts val="0"/>
              </a:spcBef>
              <a:spcAft>
                <a:spcPts val="0"/>
              </a:spcAft>
              <a:buFont typeface="+mj-lt"/>
              <a:buAutoNum type="arabicPeriod"/>
              <a:tabLst>
                <a:tab pos="228600" algn="l"/>
              </a:tabLst>
            </a:pPr>
            <a:r>
              <a:rPr lang="en-US" sz="1800" dirty="0">
                <a:effectLst/>
                <a:highlight>
                  <a:srgbClr val="FFFF00"/>
                </a:highlight>
                <a:latin typeface="Times New Roman" panose="02020603050405020304" pitchFamily="18" charset="0"/>
                <a:ea typeface="Times New Roman" panose="02020603050405020304" pitchFamily="18" charset="0"/>
              </a:rPr>
              <a:t>Make a list of the entities</a:t>
            </a:r>
            <a:r>
              <a:rPr lang="en-US" sz="1800" dirty="0">
                <a:effectLst/>
                <a:latin typeface="Times New Roman" panose="02020603050405020304" pitchFamily="18" charset="0"/>
                <a:ea typeface="Times New Roman" panose="02020603050405020304" pitchFamily="18" charset="0"/>
              </a:rPr>
              <a:t>, along with their properties or attributes. The entities are likely to wind up being tables; the properties are likely to be columns in those tables.</a:t>
            </a:r>
          </a:p>
          <a:p>
            <a:pPr marL="342900" marR="0" lvl="0" indent="-342900">
              <a:spcBef>
                <a:spcPts val="0"/>
              </a:spcBef>
              <a:spcAft>
                <a:spcPts val="0"/>
              </a:spcAft>
              <a:buFont typeface="+mj-lt"/>
              <a:buAutoNum type="arabicPeriod"/>
              <a:tabLst>
                <a:tab pos="228600" algn="l"/>
              </a:tabLst>
            </a:pPr>
            <a:r>
              <a:rPr lang="en-US" sz="1800" dirty="0">
                <a:effectLst/>
                <a:highlight>
                  <a:srgbClr val="FFFF00"/>
                </a:highlight>
                <a:latin typeface="Times New Roman" panose="02020603050405020304" pitchFamily="18" charset="0"/>
                <a:ea typeface="Times New Roman" panose="02020603050405020304" pitchFamily="18" charset="0"/>
              </a:rPr>
              <a:t>Use entity-relationship (E-R) diagrams</a:t>
            </a:r>
            <a:r>
              <a:rPr lang="en-US" sz="1800" dirty="0">
                <a:effectLst/>
                <a:latin typeface="Times New Roman" panose="02020603050405020304" pitchFamily="18" charset="0"/>
                <a:ea typeface="Times New Roman" panose="02020603050405020304" pitchFamily="18" charset="0"/>
              </a:rPr>
              <a:t>.</a:t>
            </a:r>
          </a:p>
          <a:p>
            <a:pPr marL="342900" marR="0" lvl="0" indent="-342900">
              <a:spcBef>
                <a:spcPts val="0"/>
              </a:spcBef>
              <a:spcAft>
                <a:spcPts val="0"/>
              </a:spcAft>
              <a:buFont typeface="+mj-lt"/>
              <a:buAutoNum type="arabicPeriod"/>
              <a:tabLst>
                <a:tab pos="228600" algn="l"/>
              </a:tabLst>
            </a:pPr>
            <a:r>
              <a:rPr lang="en-US" sz="1800" dirty="0">
                <a:effectLst/>
                <a:latin typeface="Times New Roman" panose="02020603050405020304" pitchFamily="18" charset="0"/>
                <a:ea typeface="Times New Roman" panose="02020603050405020304" pitchFamily="18" charset="0"/>
              </a:rPr>
              <a:t>Make sure that each entity has an attribute that you can use to uniquely identify any row in the future table. This unique identifier is often called the </a:t>
            </a:r>
            <a:r>
              <a:rPr lang="en-US" sz="1800" dirty="0">
                <a:effectLst/>
                <a:highlight>
                  <a:srgbClr val="FFFF00"/>
                </a:highlight>
                <a:latin typeface="Times New Roman" panose="02020603050405020304" pitchFamily="18" charset="0"/>
                <a:ea typeface="Times New Roman" panose="02020603050405020304" pitchFamily="18" charset="0"/>
              </a:rPr>
              <a:t>primary key</a:t>
            </a:r>
            <a:r>
              <a:rPr lang="en-US" sz="1800" dirty="0">
                <a:effectLst/>
                <a:latin typeface="Times New Roman" panose="02020603050405020304" pitchFamily="18" charset="0"/>
                <a:ea typeface="Times New Roman" panose="02020603050405020304" pitchFamily="18" charset="0"/>
              </a:rPr>
              <a:t>. </a:t>
            </a:r>
          </a:p>
          <a:p>
            <a:pPr marL="342900" marR="0" lvl="0" indent="-342900">
              <a:spcBef>
                <a:spcPts val="0"/>
              </a:spcBef>
              <a:spcAft>
                <a:spcPts val="0"/>
              </a:spcAft>
              <a:buFont typeface="+mj-lt"/>
              <a:buAutoNum type="arabicPeriod"/>
              <a:tabLst>
                <a:tab pos="228600" algn="l"/>
              </a:tabLst>
            </a:pPr>
            <a:r>
              <a:rPr lang="en-US" sz="1800" dirty="0">
                <a:effectLst/>
                <a:highlight>
                  <a:srgbClr val="FFFF00"/>
                </a:highlight>
                <a:latin typeface="Times New Roman" panose="02020603050405020304" pitchFamily="18" charset="0"/>
                <a:ea typeface="Times New Roman" panose="02020603050405020304" pitchFamily="18" charset="0"/>
              </a:rPr>
              <a:t>Consider the relationships between the entities</a:t>
            </a:r>
            <a:r>
              <a:rPr lang="en-US" sz="1800" dirty="0">
                <a:effectLst/>
                <a:latin typeface="Times New Roman" panose="02020603050405020304" pitchFamily="18" charset="0"/>
                <a:ea typeface="Times New Roman" panose="02020603050405020304" pitchFamily="18" charset="0"/>
              </a:rPr>
              <a:t>.  Are they one-to-many or many-to-many? Do you have ways to join the data in one proposed table to that in other related tables? Foreign keys.</a:t>
            </a:r>
          </a:p>
          <a:p>
            <a:pPr marL="342900" marR="0" lvl="0" indent="-342900">
              <a:spcBef>
                <a:spcPts val="0"/>
              </a:spcBef>
              <a:spcAft>
                <a:spcPts val="0"/>
              </a:spcAft>
              <a:buFont typeface="+mj-lt"/>
              <a:buAutoNum type="arabicPeriod"/>
              <a:tabLst>
                <a:tab pos="228600" algn="l"/>
              </a:tabLst>
            </a:pPr>
            <a:r>
              <a:rPr lang="en-US" sz="1800" dirty="0">
                <a:effectLst/>
                <a:latin typeface="Times New Roman" panose="02020603050405020304" pitchFamily="18" charset="0"/>
                <a:ea typeface="Times New Roman" panose="02020603050405020304" pitchFamily="18" charset="0"/>
              </a:rPr>
              <a:t>Analyze your tables according to the </a:t>
            </a:r>
            <a:r>
              <a:rPr lang="en-US" sz="1800" dirty="0">
                <a:effectLst/>
                <a:highlight>
                  <a:srgbClr val="FFFF00"/>
                </a:highlight>
                <a:latin typeface="Times New Roman" panose="02020603050405020304" pitchFamily="18" charset="0"/>
                <a:ea typeface="Times New Roman" panose="02020603050405020304" pitchFamily="18" charset="0"/>
              </a:rPr>
              <a:t>normalization</a:t>
            </a:r>
            <a:r>
              <a:rPr lang="en-US" sz="1800" dirty="0">
                <a:effectLst/>
                <a:latin typeface="Times New Roman" panose="02020603050405020304" pitchFamily="18" charset="0"/>
                <a:ea typeface="Times New Roman" panose="02020603050405020304" pitchFamily="18" charset="0"/>
              </a:rPr>
              <a:t> guidelines.</a:t>
            </a:r>
          </a:p>
          <a:p>
            <a:pPr marL="342900" marR="0" lvl="0" indent="-342900">
              <a:spcBef>
                <a:spcPts val="0"/>
              </a:spcBef>
              <a:spcAft>
                <a:spcPts val="0"/>
              </a:spcAft>
              <a:buFont typeface="+mj-lt"/>
              <a:buAutoNum type="arabicPeriod"/>
              <a:tabLst>
                <a:tab pos="228600" algn="l"/>
              </a:tabLst>
            </a:pPr>
            <a:r>
              <a:rPr lang="en-US" sz="1800" dirty="0">
                <a:effectLst/>
                <a:latin typeface="Times New Roman" panose="02020603050405020304" pitchFamily="18" charset="0"/>
                <a:ea typeface="Times New Roman" panose="02020603050405020304" pitchFamily="18" charset="0"/>
              </a:rPr>
              <a:t>Ready to </a:t>
            </a:r>
            <a:r>
              <a:rPr lang="en-US" sz="1800" dirty="0">
                <a:effectLst/>
                <a:highlight>
                  <a:srgbClr val="FFFF00"/>
                </a:highlight>
                <a:latin typeface="Times New Roman" panose="02020603050405020304" pitchFamily="18" charset="0"/>
                <a:ea typeface="Times New Roman" panose="02020603050405020304" pitchFamily="18" charset="0"/>
              </a:rPr>
              <a:t>create your tables.</a:t>
            </a:r>
          </a:p>
          <a:p>
            <a:endParaRPr lang="en-US" dirty="0"/>
          </a:p>
        </p:txBody>
      </p:sp>
    </p:spTree>
    <p:extLst>
      <p:ext uri="{BB962C8B-B14F-4D97-AF65-F5344CB8AC3E}">
        <p14:creationId xmlns:p14="http://schemas.microsoft.com/office/powerpoint/2010/main" val="1733730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F7E3-E800-455A-981C-3FD043A5F9BA}"/>
              </a:ext>
            </a:extLst>
          </p:cNvPr>
          <p:cNvSpPr>
            <a:spLocks noGrp="1"/>
          </p:cNvSpPr>
          <p:nvPr>
            <p:ph type="title"/>
          </p:nvPr>
        </p:nvSpPr>
        <p:spPr/>
        <p:txBody>
          <a:bodyPr/>
          <a:lstStyle/>
          <a:p>
            <a:pPr algn="ctr"/>
            <a:r>
              <a:rPr lang="en-US" dirty="0"/>
              <a:t>Entity-Relationship Diagram (E-R diagram)</a:t>
            </a:r>
          </a:p>
        </p:txBody>
      </p:sp>
      <p:sp>
        <p:nvSpPr>
          <p:cNvPr id="3" name="Content Placeholder 2">
            <a:extLst>
              <a:ext uri="{FF2B5EF4-FFF2-40B4-BE49-F238E27FC236}">
                <a16:creationId xmlns:a16="http://schemas.microsoft.com/office/drawing/2014/main" id="{5E52BA9D-A573-4721-B97B-E172A2B0317F}"/>
              </a:ext>
            </a:extLst>
          </p:cNvPr>
          <p:cNvSpPr>
            <a:spLocks noGrp="1"/>
          </p:cNvSpPr>
          <p:nvPr>
            <p:ph idx="1"/>
          </p:nvPr>
        </p:nvSpPr>
        <p:spPr/>
        <p:txBody>
          <a:bodyPr/>
          <a:lstStyle/>
          <a:p>
            <a:r>
              <a:rPr lang="en-US" sz="2800" b="1" dirty="0">
                <a:effectLst/>
                <a:latin typeface="Times New Roman" panose="02020603050405020304" pitchFamily="18" charset="0"/>
                <a:ea typeface="Times New Roman" panose="02020603050405020304" pitchFamily="18" charset="0"/>
              </a:rPr>
              <a:t>Entity: </a:t>
            </a:r>
            <a:r>
              <a:rPr lang="en-US" sz="2800" dirty="0">
                <a:effectLst/>
                <a:latin typeface="Times New Roman" panose="02020603050405020304" pitchFamily="18" charset="0"/>
                <a:ea typeface="Times New Roman" panose="02020603050405020304" pitchFamily="18" charset="0"/>
              </a:rPr>
              <a:t>is a “thing” about which information will be stored in the database system.</a:t>
            </a:r>
          </a:p>
          <a:p>
            <a:endParaRPr lang="en-US" dirty="0"/>
          </a:p>
        </p:txBody>
      </p:sp>
    </p:spTree>
    <p:extLst>
      <p:ext uri="{BB962C8B-B14F-4D97-AF65-F5344CB8AC3E}">
        <p14:creationId xmlns:p14="http://schemas.microsoft.com/office/powerpoint/2010/main" val="3127321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E9F26-7AC0-4FFE-883D-0E0E8B494AC9}"/>
              </a:ext>
            </a:extLst>
          </p:cNvPr>
          <p:cNvSpPr>
            <a:spLocks noGrp="1"/>
          </p:cNvSpPr>
          <p:nvPr>
            <p:ph type="title"/>
          </p:nvPr>
        </p:nvSpPr>
        <p:spPr/>
        <p:txBody>
          <a:bodyPr/>
          <a:lstStyle/>
          <a:p>
            <a:pPr algn="ctr"/>
            <a:r>
              <a:rPr lang="en-US" dirty="0"/>
              <a:t>Relationships: One-to-one</a:t>
            </a:r>
          </a:p>
        </p:txBody>
      </p:sp>
      <p:sp>
        <p:nvSpPr>
          <p:cNvPr id="3" name="Content Placeholder 2">
            <a:extLst>
              <a:ext uri="{FF2B5EF4-FFF2-40B4-BE49-F238E27FC236}">
                <a16:creationId xmlns:a16="http://schemas.microsoft.com/office/drawing/2014/main" id="{F77E6A55-572B-4F41-9B5B-E955133D1A12}"/>
              </a:ext>
            </a:extLst>
          </p:cNvPr>
          <p:cNvSpPr>
            <a:spLocks noGrp="1"/>
          </p:cNvSpPr>
          <p:nvPr>
            <p:ph idx="1"/>
          </p:nvPr>
        </p:nvSpPr>
        <p:spPr/>
        <p:txBody>
          <a:bodyPr/>
          <a:lstStyle/>
          <a:p>
            <a:r>
              <a:rPr lang="en-US" sz="2400" b="1" dirty="0">
                <a:effectLst/>
                <a:highlight>
                  <a:srgbClr val="FFFF00"/>
                </a:highlight>
                <a:latin typeface="Times New Roman" panose="02020603050405020304" pitchFamily="18" charset="0"/>
                <a:ea typeface="Times New Roman" panose="02020603050405020304" pitchFamily="18" charset="0"/>
              </a:rPr>
              <a:t>One-to-one</a:t>
            </a:r>
            <a:r>
              <a:rPr lang="en-US" sz="2400" dirty="0">
                <a:effectLst/>
                <a:latin typeface="Times New Roman" panose="02020603050405020304" pitchFamily="18" charset="0"/>
                <a:ea typeface="Times New Roman" panose="02020603050405020304" pitchFamily="18" charset="0"/>
              </a:rPr>
              <a:t>: employee and employee number. One employee can have one employee number.</a:t>
            </a:r>
          </a:p>
          <a:p>
            <a:endParaRPr lang="en-US" dirty="0"/>
          </a:p>
        </p:txBody>
      </p:sp>
      <p:graphicFrame>
        <p:nvGraphicFramePr>
          <p:cNvPr id="4" name="Object 9">
            <a:extLst>
              <a:ext uri="{FF2B5EF4-FFF2-40B4-BE49-F238E27FC236}">
                <a16:creationId xmlns:a16="http://schemas.microsoft.com/office/drawing/2014/main" id="{1FF59D69-CCD2-4E1B-9F08-B371D004B208}"/>
              </a:ext>
            </a:extLst>
          </p:cNvPr>
          <p:cNvGraphicFramePr>
            <a:graphicFrameLocks noChangeAspect="1"/>
          </p:cNvGraphicFramePr>
          <p:nvPr/>
        </p:nvGraphicFramePr>
        <p:xfrm>
          <a:off x="2133600" y="3429000"/>
          <a:ext cx="3581400" cy="817563"/>
        </p:xfrm>
        <a:graphic>
          <a:graphicData uri="http://schemas.openxmlformats.org/presentationml/2006/ole">
            <mc:AlternateContent xmlns:mc="http://schemas.openxmlformats.org/markup-compatibility/2006">
              <mc:Choice xmlns:v="urn:schemas-microsoft-com:vml" Requires="v">
                <p:oleObj name="Visio" r:id="rId2" imgW="3949522" imgH="901141" progId="Visio.Drawing.6">
                  <p:embed/>
                </p:oleObj>
              </mc:Choice>
              <mc:Fallback>
                <p:oleObj name="Visio" r:id="rId2" imgW="3949522" imgH="901141" progId="Visio.Drawing.6">
                  <p:embed/>
                  <p:pic>
                    <p:nvPicPr>
                      <p:cNvPr id="79881" name="Object 9">
                        <a:extLst>
                          <a:ext uri="{FF2B5EF4-FFF2-40B4-BE49-F238E27FC236}">
                            <a16:creationId xmlns:a16="http://schemas.microsoft.com/office/drawing/2014/main" id="{4E29A0B1-E578-4571-A9F6-6337750C51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3429000"/>
                        <a:ext cx="3581400" cy="81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092318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F4DE1-8EA7-4D86-A200-068381D7D51B}"/>
              </a:ext>
            </a:extLst>
          </p:cNvPr>
          <p:cNvSpPr>
            <a:spLocks noGrp="1"/>
          </p:cNvSpPr>
          <p:nvPr>
            <p:ph type="title"/>
          </p:nvPr>
        </p:nvSpPr>
        <p:spPr/>
        <p:txBody>
          <a:bodyPr/>
          <a:lstStyle/>
          <a:p>
            <a:pPr algn="ctr"/>
            <a:r>
              <a:rPr lang="en-US" dirty="0"/>
              <a:t>Relationships: One-to-many</a:t>
            </a:r>
          </a:p>
        </p:txBody>
      </p:sp>
      <p:sp>
        <p:nvSpPr>
          <p:cNvPr id="3" name="Content Placeholder 2">
            <a:extLst>
              <a:ext uri="{FF2B5EF4-FFF2-40B4-BE49-F238E27FC236}">
                <a16:creationId xmlns:a16="http://schemas.microsoft.com/office/drawing/2014/main" id="{7C9C30E9-3272-4FA9-9CB8-DA4C3CE5540B}"/>
              </a:ext>
            </a:extLst>
          </p:cNvPr>
          <p:cNvSpPr>
            <a:spLocks noGrp="1"/>
          </p:cNvSpPr>
          <p:nvPr>
            <p:ph idx="1"/>
          </p:nvPr>
        </p:nvSpPr>
        <p:spPr/>
        <p:txBody>
          <a:bodyPr/>
          <a:lstStyle/>
          <a:p>
            <a:r>
              <a:rPr lang="en-US" sz="2400" b="1" dirty="0">
                <a:effectLst/>
                <a:highlight>
                  <a:srgbClr val="FFFF00"/>
                </a:highlight>
                <a:latin typeface="Times New Roman" panose="02020603050405020304" pitchFamily="18" charset="0"/>
                <a:ea typeface="Times New Roman" panose="02020603050405020304" pitchFamily="18" charset="0"/>
              </a:rPr>
              <a:t>One-to-many</a:t>
            </a:r>
            <a:r>
              <a:rPr lang="en-US" sz="2400" dirty="0">
                <a:effectLst/>
                <a:latin typeface="Times New Roman" panose="02020603050405020304" pitchFamily="18" charset="0"/>
                <a:ea typeface="Times New Roman" panose="02020603050405020304" pitchFamily="18" charset="0"/>
              </a:rPr>
              <a:t>: department and employee. One department number can have many employees.</a:t>
            </a:r>
          </a:p>
          <a:p>
            <a:endParaRPr lang="en-US" dirty="0"/>
          </a:p>
        </p:txBody>
      </p:sp>
      <p:graphicFrame>
        <p:nvGraphicFramePr>
          <p:cNvPr id="4" name="Object 11">
            <a:extLst>
              <a:ext uri="{FF2B5EF4-FFF2-40B4-BE49-F238E27FC236}">
                <a16:creationId xmlns:a16="http://schemas.microsoft.com/office/drawing/2014/main" id="{E51BE2A6-E55E-40E2-918C-820057BA6B17}"/>
              </a:ext>
            </a:extLst>
          </p:cNvPr>
          <p:cNvGraphicFramePr>
            <a:graphicFrameLocks noChangeAspect="1"/>
          </p:cNvGraphicFramePr>
          <p:nvPr>
            <p:extLst>
              <p:ext uri="{D42A27DB-BD31-4B8C-83A1-F6EECF244321}">
                <p14:modId xmlns:p14="http://schemas.microsoft.com/office/powerpoint/2010/main" val="3552434714"/>
              </p:ext>
            </p:extLst>
          </p:nvPr>
        </p:nvGraphicFramePr>
        <p:xfrm>
          <a:off x="1738313" y="3495676"/>
          <a:ext cx="4181475" cy="876300"/>
        </p:xfrm>
        <a:graphic>
          <a:graphicData uri="http://schemas.openxmlformats.org/presentationml/2006/ole">
            <mc:AlternateContent xmlns:mc="http://schemas.openxmlformats.org/markup-compatibility/2006">
              <mc:Choice xmlns:v="urn:schemas-microsoft-com:vml" Requires="v">
                <p:oleObj name="Visio" r:id="rId2" imgW="5038230" imgH="901141" progId="Visio.Drawing.6">
                  <p:embed/>
                </p:oleObj>
              </mc:Choice>
              <mc:Fallback>
                <p:oleObj name="Visio" r:id="rId2" imgW="5038230" imgH="901141" progId="Visio.Drawing.6">
                  <p:embed/>
                  <p:pic>
                    <p:nvPicPr>
                      <p:cNvPr id="123915" name="Object 11">
                        <a:extLst>
                          <a:ext uri="{FF2B5EF4-FFF2-40B4-BE49-F238E27FC236}">
                            <a16:creationId xmlns:a16="http://schemas.microsoft.com/office/drawing/2014/main" id="{FA2F03AB-F5E7-4252-95F1-AC1FDC63AB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8313" y="3495676"/>
                        <a:ext cx="4181475" cy="876300"/>
                      </a:xfrm>
                      <a:prstGeom prst="rect">
                        <a:avLst/>
                      </a:prstGeom>
                    </p:spPr>
                  </p:pic>
                </p:oleObj>
              </mc:Fallback>
            </mc:AlternateContent>
          </a:graphicData>
        </a:graphic>
      </p:graphicFrame>
    </p:spTree>
    <p:extLst>
      <p:ext uri="{BB962C8B-B14F-4D97-AF65-F5344CB8AC3E}">
        <p14:creationId xmlns:p14="http://schemas.microsoft.com/office/powerpoint/2010/main" val="1471794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9B899-DAD8-4707-8056-D23295B6D2D0}"/>
              </a:ext>
            </a:extLst>
          </p:cNvPr>
          <p:cNvSpPr>
            <a:spLocks noGrp="1"/>
          </p:cNvSpPr>
          <p:nvPr>
            <p:ph type="title"/>
          </p:nvPr>
        </p:nvSpPr>
        <p:spPr/>
        <p:txBody>
          <a:bodyPr/>
          <a:lstStyle/>
          <a:p>
            <a:pPr algn="ctr"/>
            <a:r>
              <a:rPr lang="en-US" dirty="0"/>
              <a:t>Relationships: Many-to-many</a:t>
            </a:r>
          </a:p>
        </p:txBody>
      </p:sp>
      <p:sp>
        <p:nvSpPr>
          <p:cNvPr id="3" name="Content Placeholder 2">
            <a:extLst>
              <a:ext uri="{FF2B5EF4-FFF2-40B4-BE49-F238E27FC236}">
                <a16:creationId xmlns:a16="http://schemas.microsoft.com/office/drawing/2014/main" id="{ED2843A5-8725-49A8-AFBE-5964E70DA076}"/>
              </a:ext>
            </a:extLst>
          </p:cNvPr>
          <p:cNvSpPr>
            <a:spLocks noGrp="1"/>
          </p:cNvSpPr>
          <p:nvPr>
            <p:ph idx="1"/>
          </p:nvPr>
        </p:nvSpPr>
        <p:spPr/>
        <p:txBody>
          <a:bodyPr/>
          <a:lstStyle/>
          <a:p>
            <a:r>
              <a:rPr lang="en-US" sz="2400" b="1" dirty="0">
                <a:effectLst/>
                <a:highlight>
                  <a:srgbClr val="FFFF00"/>
                </a:highlight>
                <a:latin typeface="Times New Roman" panose="02020603050405020304" pitchFamily="18" charset="0"/>
                <a:ea typeface="Times New Roman" panose="02020603050405020304" pitchFamily="18" charset="0"/>
              </a:rPr>
              <a:t>Many-to-many</a:t>
            </a:r>
            <a:r>
              <a:rPr lang="en-US" sz="2400" dirty="0">
                <a:effectLst/>
                <a:latin typeface="Times New Roman" panose="02020603050405020304" pitchFamily="18" charset="0"/>
                <a:ea typeface="Times New Roman" panose="02020603050405020304" pitchFamily="18" charset="0"/>
              </a:rPr>
              <a:t>: student and course. One student can take several courses, one course can be signed up by several students. (create student-course to resolve this).</a:t>
            </a:r>
          </a:p>
          <a:p>
            <a:endParaRPr lang="en-US" dirty="0"/>
          </a:p>
        </p:txBody>
      </p:sp>
      <p:graphicFrame>
        <p:nvGraphicFramePr>
          <p:cNvPr id="4" name="Object 4">
            <a:extLst>
              <a:ext uri="{FF2B5EF4-FFF2-40B4-BE49-F238E27FC236}">
                <a16:creationId xmlns:a16="http://schemas.microsoft.com/office/drawing/2014/main" id="{D584C79F-034F-4410-B450-CA435939F9CC}"/>
              </a:ext>
            </a:extLst>
          </p:cNvPr>
          <p:cNvGraphicFramePr>
            <a:graphicFrameLocks noChangeAspect="1"/>
          </p:cNvGraphicFramePr>
          <p:nvPr>
            <p:extLst>
              <p:ext uri="{D42A27DB-BD31-4B8C-83A1-F6EECF244321}">
                <p14:modId xmlns:p14="http://schemas.microsoft.com/office/powerpoint/2010/main" val="3098804241"/>
              </p:ext>
            </p:extLst>
          </p:nvPr>
        </p:nvGraphicFramePr>
        <p:xfrm>
          <a:off x="1414462" y="3824288"/>
          <a:ext cx="4148138" cy="869950"/>
        </p:xfrm>
        <a:graphic>
          <a:graphicData uri="http://schemas.openxmlformats.org/presentationml/2006/ole">
            <mc:AlternateContent xmlns:mc="http://schemas.openxmlformats.org/markup-compatibility/2006">
              <mc:Choice xmlns:v="urn:schemas-microsoft-com:vml" Requires="v">
                <p:oleObj name="Visio" r:id="rId2" imgW="5038230" imgH="901141" progId="Visio.Drawing.6">
                  <p:embed/>
                </p:oleObj>
              </mc:Choice>
              <mc:Fallback>
                <p:oleObj name="Visio" r:id="rId2" imgW="5038230" imgH="901141" progId="Visio.Drawing.6">
                  <p:embed/>
                  <p:pic>
                    <p:nvPicPr>
                      <p:cNvPr id="121860" name="Object 4">
                        <a:extLst>
                          <a:ext uri="{FF2B5EF4-FFF2-40B4-BE49-F238E27FC236}">
                            <a16:creationId xmlns:a16="http://schemas.microsoft.com/office/drawing/2014/main" id="{9C6AB841-E78E-466D-997D-47737D8825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4462" y="3824288"/>
                        <a:ext cx="4148138" cy="869950"/>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2104538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53028-2951-4851-BF77-D347F3E2A02E}"/>
              </a:ext>
            </a:extLst>
          </p:cNvPr>
          <p:cNvSpPr>
            <a:spLocks noGrp="1"/>
          </p:cNvSpPr>
          <p:nvPr>
            <p:ph type="title"/>
          </p:nvPr>
        </p:nvSpPr>
        <p:spPr/>
        <p:txBody>
          <a:bodyPr/>
          <a:lstStyle/>
          <a:p>
            <a:pPr algn="ctr"/>
            <a:r>
              <a:rPr lang="en-US" dirty="0"/>
              <a:t>Normalization</a:t>
            </a:r>
          </a:p>
        </p:txBody>
      </p:sp>
      <p:sp>
        <p:nvSpPr>
          <p:cNvPr id="3" name="Content Placeholder 2">
            <a:extLst>
              <a:ext uri="{FF2B5EF4-FFF2-40B4-BE49-F238E27FC236}">
                <a16:creationId xmlns:a16="http://schemas.microsoft.com/office/drawing/2014/main" id="{D4B89297-4D35-4493-9041-DF4221AE5948}"/>
              </a:ext>
            </a:extLst>
          </p:cNvPr>
          <p:cNvSpPr>
            <a:spLocks noGrp="1"/>
          </p:cNvSpPr>
          <p:nvPr>
            <p:ph idx="1"/>
          </p:nvPr>
        </p:nvSpPr>
        <p:spPr/>
        <p:txBody>
          <a:bodyPr>
            <a:normAutofit fontScale="85000" lnSpcReduction="20000"/>
          </a:bodyPr>
          <a:lstStyle/>
          <a:p>
            <a:pPr marL="0" marR="0">
              <a:spcBef>
                <a:spcPts val="0"/>
              </a:spcBef>
              <a:spcAft>
                <a:spcPts val="0"/>
              </a:spcAft>
            </a:pPr>
            <a:r>
              <a:rPr lang="en-US" sz="2400" b="1" dirty="0">
                <a:effectLst/>
                <a:highlight>
                  <a:srgbClr val="FFFF00"/>
                </a:highlight>
                <a:latin typeface="Times New Roman" panose="02020603050405020304" pitchFamily="18" charset="0"/>
                <a:ea typeface="Times New Roman" panose="02020603050405020304" pitchFamily="18" charset="0"/>
              </a:rPr>
              <a:t>First Normal Form (1NF):</a:t>
            </a:r>
            <a:endParaRPr lang="en-US" sz="2400" dirty="0">
              <a:effectLst/>
              <a:highlight>
                <a:srgbClr val="FFFF00"/>
              </a:highlight>
              <a:latin typeface="Times New Roman" panose="02020603050405020304" pitchFamily="18" charset="0"/>
              <a:ea typeface="Times New Roman" panose="02020603050405020304" pitchFamily="18" charset="0"/>
            </a:endParaRPr>
          </a:p>
          <a:p>
            <a:pPr marL="0" marR="0">
              <a:spcBef>
                <a:spcPts val="0"/>
              </a:spcBef>
              <a:spcAft>
                <a:spcPts val="0"/>
              </a:spcAft>
            </a:pPr>
            <a:r>
              <a:rPr lang="en-US" sz="2400" dirty="0">
                <a:effectLst/>
                <a:latin typeface="Times New Roman" panose="02020603050405020304" pitchFamily="18" charset="0"/>
                <a:ea typeface="Times New Roman" panose="02020603050405020304" pitchFamily="18" charset="0"/>
              </a:rPr>
              <a:t>First normal form requires that at each row-and-column intersection, there must be one and only one value, and that value must be atomic: there can be no repeating groups in a table that satisfies first normal form.</a:t>
            </a:r>
          </a:p>
          <a:p>
            <a:pPr marL="0" marR="0" indent="0">
              <a:spcBef>
                <a:spcPts val="0"/>
              </a:spcBef>
              <a:spcAft>
                <a:spcPts val="0"/>
              </a:spcAft>
              <a:buNone/>
            </a:pPr>
            <a:endParaRPr lang="en-US" sz="2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400" b="1" dirty="0">
                <a:effectLst/>
                <a:highlight>
                  <a:srgbClr val="FFFF00"/>
                </a:highlight>
                <a:latin typeface="Times New Roman" panose="02020603050405020304" pitchFamily="18" charset="0"/>
                <a:ea typeface="Times New Roman" panose="02020603050405020304" pitchFamily="18" charset="0"/>
              </a:rPr>
              <a:t>Second Normal Form (2NF):</a:t>
            </a:r>
            <a:endParaRPr lang="en-US" sz="2400" dirty="0">
              <a:effectLst/>
              <a:highlight>
                <a:srgbClr val="FFFF00"/>
              </a:highlight>
              <a:latin typeface="Times New Roman" panose="02020603050405020304" pitchFamily="18" charset="0"/>
              <a:ea typeface="Times New Roman" panose="02020603050405020304" pitchFamily="18" charset="0"/>
            </a:endParaRPr>
          </a:p>
          <a:p>
            <a:pPr marL="0" marR="0">
              <a:spcBef>
                <a:spcPts val="0"/>
              </a:spcBef>
              <a:spcAft>
                <a:spcPts val="0"/>
              </a:spcAft>
            </a:pPr>
            <a:r>
              <a:rPr lang="en-US" sz="2400" dirty="0">
                <a:effectLst/>
                <a:latin typeface="Times New Roman" panose="02020603050405020304" pitchFamily="18" charset="0"/>
                <a:ea typeface="Times New Roman" panose="02020603050405020304" pitchFamily="18" charset="0"/>
              </a:rPr>
              <a:t>The second normal form requires that every </a:t>
            </a:r>
            <a:r>
              <a:rPr lang="en-US" sz="2400" dirty="0" err="1">
                <a:effectLst/>
                <a:latin typeface="Times New Roman" panose="02020603050405020304" pitchFamily="18" charset="0"/>
                <a:ea typeface="Times New Roman" panose="02020603050405020304" pitchFamily="18" charset="0"/>
              </a:rPr>
              <a:t>nonkey</a:t>
            </a:r>
            <a:r>
              <a:rPr lang="en-US" sz="2400" dirty="0">
                <a:effectLst/>
                <a:latin typeface="Times New Roman" panose="02020603050405020304" pitchFamily="18" charset="0"/>
                <a:ea typeface="Times New Roman" panose="02020603050405020304" pitchFamily="18" charset="0"/>
              </a:rPr>
              <a:t> column must depend on the entire primary key. Therefore, a table must not contain a </a:t>
            </a:r>
            <a:r>
              <a:rPr lang="en-US" sz="2400" dirty="0" err="1">
                <a:effectLst/>
                <a:latin typeface="Times New Roman" panose="02020603050405020304" pitchFamily="18" charset="0"/>
                <a:ea typeface="Times New Roman" panose="02020603050405020304" pitchFamily="18" charset="0"/>
              </a:rPr>
              <a:t>nonkey</a:t>
            </a:r>
            <a:r>
              <a:rPr lang="en-US" sz="2400" dirty="0">
                <a:effectLst/>
                <a:latin typeface="Times New Roman" panose="02020603050405020304" pitchFamily="18" charset="0"/>
                <a:ea typeface="Times New Roman" panose="02020603050405020304" pitchFamily="18" charset="0"/>
              </a:rPr>
              <a:t> column that pertains to only part of a composite primary key. Putting a table into second normal form requires making sure that all the non primary key columns relate to the entire primary key and not just to one of its components.</a:t>
            </a:r>
          </a:p>
          <a:p>
            <a:pPr marL="0" marR="0" indent="0">
              <a:spcBef>
                <a:spcPts val="0"/>
              </a:spcBef>
              <a:spcAft>
                <a:spcPts val="0"/>
              </a:spcAft>
              <a:buNone/>
            </a:pPr>
            <a:endParaRPr lang="en-US" sz="2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400" b="1" dirty="0">
                <a:effectLst/>
                <a:highlight>
                  <a:srgbClr val="FFFF00"/>
                </a:highlight>
                <a:latin typeface="Times New Roman" panose="02020603050405020304" pitchFamily="18" charset="0"/>
                <a:ea typeface="Times New Roman" panose="02020603050405020304" pitchFamily="18" charset="0"/>
              </a:rPr>
              <a:t>Third Normal Form (3NF):</a:t>
            </a:r>
            <a:endParaRPr lang="en-US" sz="2400" dirty="0">
              <a:effectLst/>
              <a:highlight>
                <a:srgbClr val="FFFF00"/>
              </a:highlight>
              <a:latin typeface="Times New Roman" panose="02020603050405020304" pitchFamily="18" charset="0"/>
              <a:ea typeface="Times New Roman" panose="02020603050405020304" pitchFamily="18" charset="0"/>
            </a:endParaRPr>
          </a:p>
          <a:p>
            <a:pPr marL="0" marR="0">
              <a:spcBef>
                <a:spcPts val="0"/>
              </a:spcBef>
              <a:spcAft>
                <a:spcPts val="0"/>
              </a:spcAft>
            </a:pPr>
            <a:r>
              <a:rPr lang="en-US" sz="2400" dirty="0">
                <a:effectLst/>
                <a:latin typeface="Times New Roman" panose="02020603050405020304" pitchFamily="18" charset="0"/>
                <a:ea typeface="Times New Roman" panose="02020603050405020304" pitchFamily="18" charset="0"/>
              </a:rPr>
              <a:t>Third normal form requires that no </a:t>
            </a:r>
            <a:r>
              <a:rPr lang="en-US" sz="2400" dirty="0" err="1">
                <a:effectLst/>
                <a:latin typeface="Times New Roman" panose="02020603050405020304" pitchFamily="18" charset="0"/>
                <a:ea typeface="Times New Roman" panose="02020603050405020304" pitchFamily="18" charset="0"/>
              </a:rPr>
              <a:t>nonkey</a:t>
            </a:r>
            <a:r>
              <a:rPr lang="en-US" sz="2400" dirty="0">
                <a:effectLst/>
                <a:latin typeface="Times New Roman" panose="02020603050405020304" pitchFamily="18" charset="0"/>
                <a:ea typeface="Times New Roman" panose="02020603050405020304" pitchFamily="18" charset="0"/>
              </a:rPr>
              <a:t> column depend on another </a:t>
            </a:r>
            <a:r>
              <a:rPr lang="en-US" sz="2400" dirty="0" err="1">
                <a:effectLst/>
                <a:latin typeface="Times New Roman" panose="02020603050405020304" pitchFamily="18" charset="0"/>
                <a:ea typeface="Times New Roman" panose="02020603050405020304" pitchFamily="18" charset="0"/>
              </a:rPr>
              <a:t>nonkey</a:t>
            </a:r>
            <a:r>
              <a:rPr lang="en-US" sz="2400" dirty="0">
                <a:effectLst/>
                <a:latin typeface="Times New Roman" panose="02020603050405020304" pitchFamily="18" charset="0"/>
                <a:ea typeface="Times New Roman" panose="02020603050405020304" pitchFamily="18" charset="0"/>
              </a:rPr>
              <a:t> column. Each </a:t>
            </a:r>
            <a:r>
              <a:rPr lang="en-US" sz="2400" dirty="0" err="1">
                <a:effectLst/>
                <a:latin typeface="Times New Roman" panose="02020603050405020304" pitchFamily="18" charset="0"/>
                <a:ea typeface="Times New Roman" panose="02020603050405020304" pitchFamily="18" charset="0"/>
              </a:rPr>
              <a:t>nonkey</a:t>
            </a:r>
            <a:r>
              <a:rPr lang="en-US" sz="2400" dirty="0">
                <a:effectLst/>
                <a:latin typeface="Times New Roman" panose="02020603050405020304" pitchFamily="18" charset="0"/>
                <a:ea typeface="Times New Roman" panose="02020603050405020304" pitchFamily="18" charset="0"/>
              </a:rPr>
              <a:t> column must be a fact about the primary key column.</a:t>
            </a:r>
          </a:p>
          <a:p>
            <a:pPr marL="0" marR="0">
              <a:spcBef>
                <a:spcPts val="0"/>
              </a:spcBef>
              <a:spcAft>
                <a:spcPts val="0"/>
              </a:spcAft>
            </a:pPr>
            <a:r>
              <a:rPr lang="en-US" sz="2400" dirty="0">
                <a:effectLst/>
                <a:latin typeface="Times New Roman" panose="02020603050405020304" pitchFamily="18" charset="0"/>
                <a:ea typeface="Times New Roman" panose="02020603050405020304" pitchFamily="18" charset="0"/>
              </a:rPr>
              <a:t> </a:t>
            </a:r>
          </a:p>
          <a:p>
            <a:endParaRPr lang="en-US" dirty="0"/>
          </a:p>
        </p:txBody>
      </p:sp>
    </p:spTree>
    <p:extLst>
      <p:ext uri="{BB962C8B-B14F-4D97-AF65-F5344CB8AC3E}">
        <p14:creationId xmlns:p14="http://schemas.microsoft.com/office/powerpoint/2010/main" val="3662086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176B8-7C3F-450B-96C8-AE91CDE81165}"/>
              </a:ext>
            </a:extLst>
          </p:cNvPr>
          <p:cNvSpPr>
            <a:spLocks noGrp="1"/>
          </p:cNvSpPr>
          <p:nvPr>
            <p:ph type="title"/>
          </p:nvPr>
        </p:nvSpPr>
        <p:spPr/>
        <p:txBody>
          <a:bodyPr/>
          <a:lstStyle/>
          <a:p>
            <a:pPr algn="ctr"/>
            <a:r>
              <a:rPr lang="en-US" dirty="0"/>
              <a:t>Relational Algebra</a:t>
            </a:r>
          </a:p>
        </p:txBody>
      </p:sp>
      <p:graphicFrame>
        <p:nvGraphicFramePr>
          <p:cNvPr id="4" name="Table 3">
            <a:extLst>
              <a:ext uri="{FF2B5EF4-FFF2-40B4-BE49-F238E27FC236}">
                <a16:creationId xmlns:a16="http://schemas.microsoft.com/office/drawing/2014/main" id="{417CFD61-7A49-4657-9A09-57930E4C0F4B}"/>
              </a:ext>
            </a:extLst>
          </p:cNvPr>
          <p:cNvGraphicFramePr>
            <a:graphicFrameLocks noGrp="1"/>
          </p:cNvGraphicFramePr>
          <p:nvPr>
            <p:extLst>
              <p:ext uri="{D42A27DB-BD31-4B8C-83A1-F6EECF244321}">
                <p14:modId xmlns:p14="http://schemas.microsoft.com/office/powerpoint/2010/main" val="4113335841"/>
              </p:ext>
            </p:extLst>
          </p:nvPr>
        </p:nvGraphicFramePr>
        <p:xfrm>
          <a:off x="2205038" y="1814513"/>
          <a:ext cx="7353300" cy="4610097"/>
        </p:xfrm>
        <a:graphic>
          <a:graphicData uri="http://schemas.openxmlformats.org/drawingml/2006/table">
            <a:tbl>
              <a:tblPr/>
              <a:tblGrid>
                <a:gridCol w="2451100">
                  <a:extLst>
                    <a:ext uri="{9D8B030D-6E8A-4147-A177-3AD203B41FA5}">
                      <a16:colId xmlns:a16="http://schemas.microsoft.com/office/drawing/2014/main" val="1836596181"/>
                    </a:ext>
                  </a:extLst>
                </a:gridCol>
                <a:gridCol w="2451100">
                  <a:extLst>
                    <a:ext uri="{9D8B030D-6E8A-4147-A177-3AD203B41FA5}">
                      <a16:colId xmlns:a16="http://schemas.microsoft.com/office/drawing/2014/main" val="4101574227"/>
                    </a:ext>
                  </a:extLst>
                </a:gridCol>
                <a:gridCol w="2451100">
                  <a:extLst>
                    <a:ext uri="{9D8B030D-6E8A-4147-A177-3AD203B41FA5}">
                      <a16:colId xmlns:a16="http://schemas.microsoft.com/office/drawing/2014/main" val="1947270330"/>
                    </a:ext>
                  </a:extLst>
                </a:gridCol>
              </a:tblGrid>
              <a:tr h="242637">
                <a:tc>
                  <a:txBody>
                    <a:bodyPr/>
                    <a:lstStyle/>
                    <a:p>
                      <a:pPr marL="0" marR="0">
                        <a:spcBef>
                          <a:spcPts val="0"/>
                        </a:spcBef>
                        <a:spcAft>
                          <a:spcPts val="0"/>
                        </a:spcAft>
                      </a:pPr>
                      <a:r>
                        <a:rPr lang="en-US" sz="1000" b="1" kern="0">
                          <a:effectLst/>
                          <a:latin typeface="Times New Roman" panose="02020603050405020304" pitchFamily="18" charset="0"/>
                        </a:rPr>
                        <a:t>Operation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b="1" kern="0">
                          <a:effectLst/>
                          <a:latin typeface="Times New Roman" panose="02020603050405020304" pitchFamily="18" charset="0"/>
                        </a:rPr>
                        <a:t>Type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b="1" kern="0">
                          <a:effectLst/>
                          <a:latin typeface="Times New Roman" panose="02020603050405020304" pitchFamily="18" charset="0"/>
                        </a:rPr>
                        <a:t>Resulting relation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3105790"/>
                  </a:ext>
                </a:extLst>
              </a:tr>
              <a:tr h="873492">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Union</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Binary</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Rows from the two relations are combined, eliminating duplicate rows.</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09760"/>
                  </a:ext>
                </a:extLst>
              </a:tr>
              <a:tr h="291164">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Intersection</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Binary</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Rows common to two relations.</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7131956"/>
                  </a:ext>
                </a:extLst>
              </a:tr>
              <a:tr h="582328">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Difference</a:t>
                      </a:r>
                      <a:endParaRPr lang="en-US"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Binary</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Rows that exist in the first relation but not in the second.</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7487269"/>
                  </a:ext>
                </a:extLst>
              </a:tr>
              <a:tr h="582328">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Projection</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Unary</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Rows that contain some of the columns from the source relation.</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5434017"/>
                  </a:ext>
                </a:extLst>
              </a:tr>
              <a:tr h="582328">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Selection</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Unary</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Rows from the source relation that meet query criteria.</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6121052"/>
                  </a:ext>
                </a:extLst>
              </a:tr>
              <a:tr h="582328">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Product</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Binary</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Concatenation of every row in one relation with every row in another.</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6721689"/>
                  </a:ext>
                </a:extLst>
              </a:tr>
              <a:tr h="873492">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Join</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Binary</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Concatenation of rows from one relation and related rows from another.</a:t>
                      </a:r>
                      <a:endParaRPr lang="en-US"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8364940"/>
                  </a:ext>
                </a:extLst>
              </a:tr>
            </a:tbl>
          </a:graphicData>
        </a:graphic>
      </p:graphicFrame>
    </p:spTree>
    <p:extLst>
      <p:ext uri="{BB962C8B-B14F-4D97-AF65-F5344CB8AC3E}">
        <p14:creationId xmlns:p14="http://schemas.microsoft.com/office/powerpoint/2010/main" val="18699198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313C22"/>
      </a:dk2>
      <a:lt2>
        <a:srgbClr val="E2E8E8"/>
      </a:lt2>
      <a:accent1>
        <a:srgbClr val="E73129"/>
      </a:accent1>
      <a:accent2>
        <a:srgbClr val="D56E17"/>
      </a:accent2>
      <a:accent3>
        <a:srgbClr val="B6A320"/>
      </a:accent3>
      <a:accent4>
        <a:srgbClr val="82B013"/>
      </a:accent4>
      <a:accent5>
        <a:srgbClr val="4EBB21"/>
      </a:accent5>
      <a:accent6>
        <a:srgbClr val="15BD2A"/>
      </a:accent6>
      <a:hlink>
        <a:srgbClr val="319095"/>
      </a:hlink>
      <a:folHlink>
        <a:srgbClr val="828282"/>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84</TotalTime>
  <Words>913</Words>
  <Application>Microsoft Office PowerPoint</Application>
  <PresentationFormat>Widescreen</PresentationFormat>
  <Paragraphs>98</Paragraphs>
  <Slides>12</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Century Gothic</vt:lpstr>
      <vt:lpstr>Garamond</vt:lpstr>
      <vt:lpstr>Gill Sans MT</vt:lpstr>
      <vt:lpstr>Times New Roman</vt:lpstr>
      <vt:lpstr>SavonVTI</vt:lpstr>
      <vt:lpstr>Visio</vt:lpstr>
      <vt:lpstr>Relational database design</vt:lpstr>
      <vt:lpstr>Learning Objectives</vt:lpstr>
      <vt:lpstr>Relational Database Design</vt:lpstr>
      <vt:lpstr>Entity-Relationship Diagram (E-R diagram)</vt:lpstr>
      <vt:lpstr>Relationships: One-to-one</vt:lpstr>
      <vt:lpstr>Relationships: One-to-many</vt:lpstr>
      <vt:lpstr>Relationships: Many-to-many</vt:lpstr>
      <vt:lpstr>Normalization</vt:lpstr>
      <vt:lpstr>Relational Algebra</vt:lpstr>
      <vt:lpstr>Relational Algebra</vt:lpstr>
      <vt:lpstr>Relational Algebra</vt:lpstr>
      <vt:lpstr>Relational Algebra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Ajax Demo</dc:title>
  <dc:creator>Hans Yip</dc:creator>
  <cp:lastModifiedBy>Hans Yip</cp:lastModifiedBy>
  <cp:revision>19</cp:revision>
  <dcterms:created xsi:type="dcterms:W3CDTF">2019-11-08T14:14:16Z</dcterms:created>
  <dcterms:modified xsi:type="dcterms:W3CDTF">2021-01-07T02:33:16Z</dcterms:modified>
</cp:coreProperties>
</file>