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0" r:id="rId4"/>
    <p:sldId id="285" r:id="rId5"/>
    <p:sldId id="286" r:id="rId6"/>
    <p:sldId id="289" r:id="rId7"/>
    <p:sldId id="287"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1/15/2021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1/15/2021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1/15/2021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1/15/2021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1/15/2021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wift.org/abou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Apple </a:t>
            </a:r>
            <a:r>
              <a:rPr lang="en-US" sz="4400" cap="all" spc="-100" dirty="0" err="1">
                <a:solidFill>
                  <a:schemeClr val="tx1"/>
                </a:solidFill>
              </a:rPr>
              <a:t>ios</a:t>
            </a:r>
            <a:r>
              <a:rPr lang="en-US" sz="4400" cap="all" spc="-100" dirty="0">
                <a:solidFill>
                  <a:schemeClr val="tx1"/>
                </a:solidFill>
              </a:rPr>
              <a:t> - Swift</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Autofit/>
          </a:bodyPr>
          <a:lstStyle/>
          <a:p>
            <a:pPr marL="0" indent="0" algn="ctr">
              <a:spcBef>
                <a:spcPts val="0"/>
              </a:spcBef>
              <a:spcAft>
                <a:spcPts val="600"/>
              </a:spcAft>
              <a:buNone/>
            </a:pPr>
            <a:r>
              <a:rPr lang="en-US" sz="3200"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Swift?</a:t>
            </a:r>
          </a:p>
          <a:p>
            <a:r>
              <a:rPr lang="en-US" sz="2000" dirty="0"/>
              <a:t>Swift project</a:t>
            </a:r>
          </a:p>
          <a:p>
            <a:endParaRPr lang="en-US" sz="20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32C009A2-34BF-4B85-A7B2-0A77FF64717F}"/>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4800" cap="all" spc="-100">
                <a:solidFill>
                  <a:schemeClr val="bg1"/>
                </a:solidFill>
              </a:rPr>
              <a:t>iOS Swift</a:t>
            </a:r>
          </a:p>
        </p:txBody>
      </p:sp>
      <p:sp>
        <p:nvSpPr>
          <p:cNvPr id="33"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34">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descr="A picture containing logo&#10;&#10;Description automatically generated">
            <a:extLst>
              <a:ext uri="{FF2B5EF4-FFF2-40B4-BE49-F238E27FC236}">
                <a16:creationId xmlns:a16="http://schemas.microsoft.com/office/drawing/2014/main" id="{AFE04276-6E9C-455F-A62E-9AC934CD9B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6570" y="1690811"/>
            <a:ext cx="6202238" cy="3473253"/>
          </a:xfrm>
          <a:prstGeom prst="rect">
            <a:avLst/>
          </a:prstGeom>
        </p:spPr>
      </p:pic>
    </p:spTree>
    <p:extLst>
      <p:ext uri="{BB962C8B-B14F-4D97-AF65-F5344CB8AC3E}">
        <p14:creationId xmlns:p14="http://schemas.microsoft.com/office/powerpoint/2010/main" val="328078423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6ABB-A20E-48CB-A494-3DFCA302989E}"/>
              </a:ext>
            </a:extLst>
          </p:cNvPr>
          <p:cNvSpPr>
            <a:spLocks noGrp="1"/>
          </p:cNvSpPr>
          <p:nvPr>
            <p:ph type="title"/>
          </p:nvPr>
        </p:nvSpPr>
        <p:spPr/>
        <p:txBody>
          <a:bodyPr/>
          <a:lstStyle/>
          <a:p>
            <a:pPr algn="ctr"/>
            <a:r>
              <a:rPr lang="en-US" dirty="0"/>
              <a:t>What is Swift?</a:t>
            </a:r>
          </a:p>
        </p:txBody>
      </p:sp>
      <p:sp>
        <p:nvSpPr>
          <p:cNvPr id="3" name="Content Placeholder 2">
            <a:extLst>
              <a:ext uri="{FF2B5EF4-FFF2-40B4-BE49-F238E27FC236}">
                <a16:creationId xmlns:a16="http://schemas.microsoft.com/office/drawing/2014/main" id="{03748131-EA4F-4180-A594-686476FC892D}"/>
              </a:ext>
            </a:extLst>
          </p:cNvPr>
          <p:cNvSpPr>
            <a:spLocks noGrp="1"/>
          </p:cNvSpPr>
          <p:nvPr>
            <p:ph idx="1"/>
          </p:nvPr>
        </p:nvSpPr>
        <p:spPr/>
        <p:txBody>
          <a:bodyPr/>
          <a:lstStyle/>
          <a:p>
            <a:r>
              <a:rPr lang="en-US" sz="3200" b="1" dirty="0">
                <a:highlight>
                  <a:srgbClr val="FFFF00"/>
                </a:highlight>
              </a:rPr>
              <a:t>Swift</a:t>
            </a:r>
            <a:r>
              <a:rPr lang="en-US" sz="3200" dirty="0">
                <a:highlight>
                  <a:srgbClr val="FFFF00"/>
                </a:highlight>
              </a:rPr>
              <a:t>:</a:t>
            </a:r>
            <a:r>
              <a:rPr lang="en-US" sz="3200" dirty="0"/>
              <a:t> is a powerful and intuitive programming language for macOS, iOS, </a:t>
            </a:r>
            <a:r>
              <a:rPr lang="en-US" sz="3200" dirty="0" err="1"/>
              <a:t>watchOS</a:t>
            </a:r>
            <a:r>
              <a:rPr lang="en-US" sz="3200" dirty="0"/>
              <a:t> and </a:t>
            </a:r>
            <a:r>
              <a:rPr lang="en-US" sz="3200" dirty="0" err="1"/>
              <a:t>tvOS</a:t>
            </a:r>
            <a:r>
              <a:rPr lang="en-US" sz="3200" dirty="0"/>
              <a:t>. </a:t>
            </a:r>
          </a:p>
          <a:p>
            <a:r>
              <a:rPr lang="en-US" sz="3200" dirty="0"/>
              <a:t>Writing Swift code is interactive and fun, the syntax is concise yet expressive, and Swift includes modern features developers love. </a:t>
            </a:r>
          </a:p>
          <a:p>
            <a:r>
              <a:rPr lang="en-US" sz="3200" dirty="0"/>
              <a:t>Swift code is </a:t>
            </a:r>
            <a:r>
              <a:rPr lang="en-US" sz="3200" dirty="0">
                <a:solidFill>
                  <a:srgbClr val="FF0000"/>
                </a:solidFill>
              </a:rPr>
              <a:t>safe </a:t>
            </a:r>
            <a:r>
              <a:rPr lang="en-US" sz="3200" dirty="0"/>
              <a:t>by design, yet also produces software that runs </a:t>
            </a:r>
            <a:r>
              <a:rPr lang="en-US" sz="3200" dirty="0">
                <a:solidFill>
                  <a:srgbClr val="FF0000"/>
                </a:solidFill>
              </a:rPr>
              <a:t>lightning-fast</a:t>
            </a:r>
            <a:r>
              <a:rPr lang="en-US" sz="3200" dirty="0"/>
              <a:t>.</a:t>
            </a:r>
          </a:p>
          <a:p>
            <a:endParaRPr lang="en-US" dirty="0"/>
          </a:p>
        </p:txBody>
      </p:sp>
    </p:spTree>
    <p:extLst>
      <p:ext uri="{BB962C8B-B14F-4D97-AF65-F5344CB8AC3E}">
        <p14:creationId xmlns:p14="http://schemas.microsoft.com/office/powerpoint/2010/main" val="215677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0FCC-1042-431A-AAF3-1DE9F4A4A376}"/>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A24B65A2-428B-4559-845B-362F0A48B906}"/>
              </a:ext>
            </a:extLst>
          </p:cNvPr>
          <p:cNvSpPr>
            <a:spLocks noGrp="1"/>
          </p:cNvSpPr>
          <p:nvPr>
            <p:ph idx="1"/>
          </p:nvPr>
        </p:nvSpPr>
        <p:spPr/>
        <p:txBody>
          <a:bodyPr>
            <a:normAutofit/>
          </a:bodyPr>
          <a:lstStyle/>
          <a:p>
            <a:r>
              <a:rPr lang="en-US" sz="2800" b="1" dirty="0">
                <a:highlight>
                  <a:srgbClr val="FFFF00"/>
                </a:highlight>
              </a:rPr>
              <a:t>Swift</a:t>
            </a:r>
            <a:r>
              <a:rPr lang="en-US" sz="2800" dirty="0">
                <a:highlight>
                  <a:srgbClr val="FFFF00"/>
                </a:highlight>
              </a:rPr>
              <a:t> </a:t>
            </a:r>
            <a:r>
              <a:rPr lang="en-US" sz="2800" dirty="0"/>
              <a:t>is a </a:t>
            </a:r>
            <a:r>
              <a:rPr lang="en-US" sz="2800" dirty="0">
                <a:solidFill>
                  <a:srgbClr val="FF0000"/>
                </a:solidFill>
              </a:rPr>
              <a:t>general-purpose programming language </a:t>
            </a:r>
            <a:r>
              <a:rPr lang="en-US" sz="2800" dirty="0"/>
              <a:t>built using a modern approach to </a:t>
            </a:r>
            <a:r>
              <a:rPr lang="en-US" sz="2800" dirty="0">
                <a:solidFill>
                  <a:srgbClr val="FF0000"/>
                </a:solidFill>
              </a:rPr>
              <a:t>safety, performance</a:t>
            </a:r>
            <a:r>
              <a:rPr lang="en-US" sz="2800" dirty="0"/>
              <a:t>, and software design patterns.</a:t>
            </a:r>
          </a:p>
          <a:p>
            <a:r>
              <a:rPr lang="en-US" sz="2800" dirty="0"/>
              <a:t>The </a:t>
            </a:r>
            <a:r>
              <a:rPr lang="en-US" sz="2800" dirty="0">
                <a:solidFill>
                  <a:srgbClr val="FF0000"/>
                </a:solidFill>
              </a:rPr>
              <a:t>goal of the Swift project </a:t>
            </a:r>
            <a:r>
              <a:rPr lang="en-US" sz="2800" dirty="0"/>
              <a:t>is to </a:t>
            </a:r>
            <a:r>
              <a:rPr lang="en-US" sz="2800" dirty="0">
                <a:solidFill>
                  <a:srgbClr val="FF0000"/>
                </a:solidFill>
              </a:rPr>
              <a:t>create the best available language</a:t>
            </a:r>
            <a:r>
              <a:rPr lang="en-US" sz="2800" dirty="0"/>
              <a:t> for </a:t>
            </a:r>
            <a:r>
              <a:rPr lang="en-US" sz="2800" dirty="0">
                <a:solidFill>
                  <a:srgbClr val="FF0000"/>
                </a:solidFill>
              </a:rPr>
              <a:t>uses ranging from systems programming, to mobile and desktop apps, scaling up to cloud services</a:t>
            </a:r>
            <a:r>
              <a:rPr lang="en-US" sz="2800" dirty="0"/>
              <a:t>. </a:t>
            </a:r>
          </a:p>
          <a:p>
            <a:r>
              <a:rPr lang="en-US" sz="2800" dirty="0"/>
              <a:t>Most importantly, Swift is designed to make writing and maintaining </a:t>
            </a:r>
            <a:r>
              <a:rPr lang="en-US" sz="2800" i="1" dirty="0"/>
              <a:t>correct</a:t>
            </a:r>
            <a:r>
              <a:rPr lang="en-US" sz="2800" dirty="0"/>
              <a:t> programs easier for the developer. </a:t>
            </a:r>
          </a:p>
          <a:p>
            <a:endParaRPr lang="en-US" dirty="0"/>
          </a:p>
        </p:txBody>
      </p:sp>
    </p:spTree>
    <p:extLst>
      <p:ext uri="{BB962C8B-B14F-4D97-AF65-F5344CB8AC3E}">
        <p14:creationId xmlns:p14="http://schemas.microsoft.com/office/powerpoint/2010/main" val="3652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BF02-D7F8-4B9B-A529-F37386798D15}"/>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3D3E14FA-6A83-423E-93B2-795662023C1B}"/>
              </a:ext>
            </a:extLst>
          </p:cNvPr>
          <p:cNvSpPr>
            <a:spLocks noGrp="1"/>
          </p:cNvSpPr>
          <p:nvPr>
            <p:ph idx="1"/>
          </p:nvPr>
        </p:nvSpPr>
        <p:spPr/>
        <p:txBody>
          <a:bodyPr>
            <a:normAutofit fontScale="92500"/>
          </a:bodyPr>
          <a:lstStyle/>
          <a:p>
            <a:r>
              <a:rPr lang="en-US" sz="2400" dirty="0"/>
              <a:t>To achieve this goal, the most obvious way to write Swift code must also be:</a:t>
            </a:r>
          </a:p>
          <a:p>
            <a:r>
              <a:rPr lang="en-US" sz="2400" b="1" dirty="0">
                <a:highlight>
                  <a:srgbClr val="FFFF00"/>
                </a:highlight>
              </a:rPr>
              <a:t>Safe</a:t>
            </a:r>
            <a:r>
              <a:rPr lang="en-US" sz="2400" b="1" dirty="0"/>
              <a:t>.</a:t>
            </a:r>
            <a:r>
              <a:rPr lang="en-US" sz="2400" dirty="0"/>
              <a:t> The most obvious way to write code should also behave in a safe manner. Undefined behavior is the enemy of safety, and developer mistakes should be caught before software is in production. Opting for safety sometimes means Swift will feel strict, but we believe that clarity saves time in the long run.</a:t>
            </a:r>
          </a:p>
          <a:p>
            <a:r>
              <a:rPr lang="en-US" sz="2400" b="1" dirty="0">
                <a:highlight>
                  <a:srgbClr val="FFFF00"/>
                </a:highlight>
              </a:rPr>
              <a:t>Fast</a:t>
            </a:r>
            <a:r>
              <a:rPr lang="en-US" sz="2400" b="1" dirty="0"/>
              <a:t>.</a:t>
            </a:r>
            <a:r>
              <a:rPr lang="en-US" sz="2400" dirty="0"/>
              <a:t> Swift is intended as a replacement for C-based languages (C, C++, and Objective-C). As such, Swift must be comparable to those languages in performance for most tasks. Performance must also be predictable and consistent, not just fast in short bursts that require clean-up later. There are lots of languages with novel features — being fast is rare.</a:t>
            </a:r>
          </a:p>
          <a:p>
            <a:endParaRPr lang="en-US" dirty="0"/>
          </a:p>
          <a:p>
            <a:endParaRPr lang="en-US" dirty="0"/>
          </a:p>
        </p:txBody>
      </p:sp>
    </p:spTree>
    <p:extLst>
      <p:ext uri="{BB962C8B-B14F-4D97-AF65-F5344CB8AC3E}">
        <p14:creationId xmlns:p14="http://schemas.microsoft.com/office/powerpoint/2010/main" val="53759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B4BC7-C4CA-4867-9C23-772B3E294105}"/>
              </a:ext>
            </a:extLst>
          </p:cNvPr>
          <p:cNvSpPr>
            <a:spLocks noGrp="1"/>
          </p:cNvSpPr>
          <p:nvPr>
            <p:ph type="title"/>
          </p:nvPr>
        </p:nvSpPr>
        <p:spPr/>
        <p:txBody>
          <a:bodyPr/>
          <a:lstStyle/>
          <a:p>
            <a:pPr algn="ctr"/>
            <a:r>
              <a:rPr lang="en-US" dirty="0"/>
              <a:t>About Swift Project</a:t>
            </a:r>
          </a:p>
        </p:txBody>
      </p:sp>
      <p:sp>
        <p:nvSpPr>
          <p:cNvPr id="3" name="Content Placeholder 2">
            <a:extLst>
              <a:ext uri="{FF2B5EF4-FFF2-40B4-BE49-F238E27FC236}">
                <a16:creationId xmlns:a16="http://schemas.microsoft.com/office/drawing/2014/main" id="{900A3502-5D51-4FA2-971A-A7099F86B641}"/>
              </a:ext>
            </a:extLst>
          </p:cNvPr>
          <p:cNvSpPr>
            <a:spLocks noGrp="1"/>
          </p:cNvSpPr>
          <p:nvPr>
            <p:ph idx="1"/>
          </p:nvPr>
        </p:nvSpPr>
        <p:spPr/>
        <p:txBody>
          <a:bodyPr>
            <a:normAutofit/>
          </a:bodyPr>
          <a:lstStyle/>
          <a:p>
            <a:r>
              <a:rPr lang="en-US" sz="2400" b="1" dirty="0">
                <a:highlight>
                  <a:srgbClr val="FFFF00"/>
                </a:highlight>
              </a:rPr>
              <a:t>Expressive</a:t>
            </a:r>
            <a:r>
              <a:rPr lang="en-US" sz="2400" b="1" dirty="0"/>
              <a:t>.</a:t>
            </a:r>
            <a:r>
              <a:rPr lang="en-US" sz="2400" dirty="0"/>
              <a:t> Swift benefits from decades of advancement in computer science to offer syntax that is a joy to use, with modern features developers expect. But Swift is never done. We will monitor language advancements and embrace what works, continually evolving to make Swift even better.</a:t>
            </a:r>
          </a:p>
          <a:p>
            <a:r>
              <a:rPr lang="en-US" sz="2400" dirty="0"/>
              <a:t>NOTE: Tools can make programming so much more powerful, like Swift-based playgrounds do in </a:t>
            </a:r>
            <a:r>
              <a:rPr lang="en-US" sz="2400" dirty="0" err="1"/>
              <a:t>Xcode</a:t>
            </a:r>
            <a:r>
              <a:rPr lang="en-US" sz="2400" dirty="0"/>
              <a:t>, or a web-based REPL can when working with Linux server-side code.</a:t>
            </a:r>
          </a:p>
          <a:p>
            <a:r>
              <a:rPr lang="en-US" sz="2400" dirty="0">
                <a:hlinkClick r:id="rId2"/>
              </a:rPr>
              <a:t>https://swift.org/about/#swiftorg-and-open-source</a:t>
            </a:r>
            <a:endParaRPr lang="en-US" sz="2400" dirty="0"/>
          </a:p>
          <a:p>
            <a:endParaRPr lang="en-US" dirty="0"/>
          </a:p>
        </p:txBody>
      </p:sp>
    </p:spTree>
    <p:extLst>
      <p:ext uri="{BB962C8B-B14F-4D97-AF65-F5344CB8AC3E}">
        <p14:creationId xmlns:p14="http://schemas.microsoft.com/office/powerpoint/2010/main" val="955283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0</TotalTime>
  <Words>390</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Garamond</vt:lpstr>
      <vt:lpstr>Gill Sans MT</vt:lpstr>
      <vt:lpstr>SavonVTI</vt:lpstr>
      <vt:lpstr>Apple ios - Swift</vt:lpstr>
      <vt:lpstr>Learning Objectives</vt:lpstr>
      <vt:lpstr>iOS Swift</vt:lpstr>
      <vt:lpstr>What is Swift?</vt:lpstr>
      <vt:lpstr>About Swift Project</vt:lpstr>
      <vt:lpstr>About Swift Project</vt:lpstr>
      <vt:lpstr>About Swift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Apple ios - Swift</dc:title>
  <dc:creator>Hans Yip</dc:creator>
  <cp:lastModifiedBy>Hans Yip</cp:lastModifiedBy>
  <cp:revision>1</cp:revision>
  <dcterms:created xsi:type="dcterms:W3CDTF">2021-01-15T02:47:40Z</dcterms:created>
  <dcterms:modified xsi:type="dcterms:W3CDTF">2021-01-15T02:47:55Z</dcterms:modified>
</cp:coreProperties>
</file>