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285" r:id="rId4"/>
    <p:sldId id="287" r:id="rId5"/>
    <p:sldId id="288" r:id="rId6"/>
    <p:sldId id="289" r:id="rId7"/>
    <p:sldId id="290" r:id="rId8"/>
    <p:sldId id="291" r:id="rId9"/>
    <p:sldId id="292" r:id="rId10"/>
    <p:sldId id="293" r:id="rId11"/>
    <p:sldId id="294" r:id="rId12"/>
    <p:sldId id="298" r:id="rId13"/>
    <p:sldId id="295" r:id="rId14"/>
    <p:sldId id="296" r:id="rId15"/>
    <p:sldId id="286"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1" autoAdjust="0"/>
    <p:restoredTop sz="94660"/>
  </p:normalViewPr>
  <p:slideViewPr>
    <p:cSldViewPr snapToGrid="0">
      <p:cViewPr varScale="1">
        <p:scale>
          <a:sx n="67" d="100"/>
          <a:sy n="67" d="100"/>
        </p:scale>
        <p:origin x="696" y="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1/15/2021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1/15/2021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1/15/2021</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1/15/2021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1/15/2021</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google-developer-training.github.io/android-developer-fundamentals-course-concepts-v2/" TargetMode="External"/><Relationship Id="rId2" Type="http://schemas.openxmlformats.org/officeDocument/2006/relationships/hyperlink" Target="https://www.tutorialspoint.com/android/index.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eveloper.android.com/guide/topics/resources/overview.html" TargetMode="External"/><Relationship Id="rId2" Type="http://schemas.openxmlformats.org/officeDocument/2006/relationships/hyperlink" Target="https://developer.android.com/guide/topics/ui/overview.html" TargetMode="External"/><Relationship Id="rId1" Type="http://schemas.openxmlformats.org/officeDocument/2006/relationships/slideLayout" Target="../slideLayouts/slideLayout2.xml"/><Relationship Id="rId4" Type="http://schemas.openxmlformats.org/officeDocument/2006/relationships/hyperlink" Target="https://developer.android.com/guide/components/activitie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a:bodyPr>
          <a:lstStyle/>
          <a:p>
            <a:pPr algn="ctr">
              <a:lnSpc>
                <a:spcPct val="83000"/>
              </a:lnSpc>
            </a:pPr>
            <a:r>
              <a:rPr lang="en-US" sz="4400" cap="all" spc="-100" dirty="0">
                <a:solidFill>
                  <a:schemeClr val="tx1"/>
                </a:solidFill>
              </a:rPr>
              <a:t>Android studio</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783001"/>
            <a:ext cx="10656310" cy="425961"/>
          </a:xfrm>
        </p:spPr>
        <p:txBody>
          <a:bodyPr vert="horz" lIns="91440" tIns="45720" rIns="91440" bIns="45720" rtlCol="0">
            <a:noAutofit/>
          </a:bodyPr>
          <a:lstStyle/>
          <a:p>
            <a:pPr marL="0" indent="0" algn="ctr">
              <a:spcBef>
                <a:spcPts val="0"/>
              </a:spcBef>
              <a:spcAft>
                <a:spcPts val="600"/>
              </a:spcAft>
              <a:buNone/>
            </a:pPr>
            <a:r>
              <a:rPr lang="en-US" sz="3200" spc="80" dirty="0"/>
              <a:t>Hans Yip</a:t>
            </a:r>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2FADC-5BFC-43E8-9458-6C615E4367B3}"/>
              </a:ext>
            </a:extLst>
          </p:cNvPr>
          <p:cNvSpPr>
            <a:spLocks noGrp="1"/>
          </p:cNvSpPr>
          <p:nvPr>
            <p:ph type="title"/>
          </p:nvPr>
        </p:nvSpPr>
        <p:spPr/>
        <p:txBody>
          <a:bodyPr/>
          <a:lstStyle/>
          <a:p>
            <a:pPr algn="ctr"/>
            <a:r>
              <a:rPr lang="en-US" dirty="0"/>
              <a:t>The Development Process</a:t>
            </a:r>
          </a:p>
        </p:txBody>
      </p:sp>
      <p:sp>
        <p:nvSpPr>
          <p:cNvPr id="3" name="Content Placeholder 2">
            <a:extLst>
              <a:ext uri="{FF2B5EF4-FFF2-40B4-BE49-F238E27FC236}">
                <a16:creationId xmlns:a16="http://schemas.microsoft.com/office/drawing/2014/main" id="{8243442B-E63E-4965-A17B-74D8D2CAD081}"/>
              </a:ext>
            </a:extLst>
          </p:cNvPr>
          <p:cNvSpPr>
            <a:spLocks noGrp="1"/>
          </p:cNvSpPr>
          <p:nvPr>
            <p:ph idx="1"/>
          </p:nvPr>
        </p:nvSpPr>
        <p:spPr>
          <a:xfrm>
            <a:off x="1066800" y="2103120"/>
            <a:ext cx="10058400" cy="592455"/>
          </a:xfrm>
        </p:spPr>
        <p:txBody>
          <a:bodyPr>
            <a:noAutofit/>
          </a:bodyPr>
          <a:lstStyle/>
          <a:p>
            <a:r>
              <a:rPr lang="en-US" sz="2400"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When you are ready to start coding, you use Android Studio to go through the following steps: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 Android Studio development process">
            <a:extLst>
              <a:ext uri="{FF2B5EF4-FFF2-40B4-BE49-F238E27FC236}">
                <a16:creationId xmlns:a16="http://schemas.microsoft.com/office/drawing/2014/main" id="{099AD98A-6A6D-4BD1-986A-ACAC2F67F29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92981" y="3500439"/>
            <a:ext cx="10206037" cy="1547811"/>
          </a:xfrm>
          <a:prstGeom prst="rect">
            <a:avLst/>
          </a:prstGeom>
          <a:noFill/>
          <a:ln>
            <a:noFill/>
          </a:ln>
        </p:spPr>
      </p:pic>
    </p:spTree>
    <p:extLst>
      <p:ext uri="{BB962C8B-B14F-4D97-AF65-F5344CB8AC3E}">
        <p14:creationId xmlns:p14="http://schemas.microsoft.com/office/powerpoint/2010/main" val="2536009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62A2F-B629-4476-BE6E-5FD4C586F011}"/>
              </a:ext>
            </a:extLst>
          </p:cNvPr>
          <p:cNvSpPr>
            <a:spLocks noGrp="1"/>
          </p:cNvSpPr>
          <p:nvPr>
            <p:ph type="title"/>
          </p:nvPr>
        </p:nvSpPr>
        <p:spPr/>
        <p:txBody>
          <a:bodyPr/>
          <a:lstStyle/>
          <a:p>
            <a:pPr algn="ctr"/>
            <a:r>
              <a:rPr lang="en-US" dirty="0"/>
              <a:t>The Development Process</a:t>
            </a:r>
          </a:p>
        </p:txBody>
      </p:sp>
      <p:sp>
        <p:nvSpPr>
          <p:cNvPr id="3" name="Content Placeholder 2">
            <a:extLst>
              <a:ext uri="{FF2B5EF4-FFF2-40B4-BE49-F238E27FC236}">
                <a16:creationId xmlns:a16="http://schemas.microsoft.com/office/drawing/2014/main" id="{719BF068-35CD-470C-B38B-AD3149EA9AD4}"/>
              </a:ext>
            </a:extLst>
          </p:cNvPr>
          <p:cNvSpPr>
            <a:spLocks noGrp="1"/>
          </p:cNvSpPr>
          <p:nvPr>
            <p:ph idx="1"/>
          </p:nvPr>
        </p:nvSpPr>
        <p:spPr/>
        <p:txBody>
          <a:bodyPr>
            <a:normAutofit/>
          </a:bodyPr>
          <a:lstStyle/>
          <a:p>
            <a:pPr marL="342900" marR="0" lvl="0" indent="-342900">
              <a:lnSpc>
                <a:spcPct val="107000"/>
              </a:lnSpc>
              <a:spcBef>
                <a:spcPts val="0"/>
              </a:spcBef>
              <a:spcAft>
                <a:spcPts val="800"/>
              </a:spcAft>
              <a:buFont typeface="+mj-lt"/>
              <a:buAutoNum type="arabicPeriod"/>
              <a:tabLst>
                <a:tab pos="457200" algn="l"/>
              </a:tabLst>
            </a:pPr>
            <a:r>
              <a:rPr lang="en-US" sz="1800"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Create the project in Android Studio and choose an appropriate template.</a:t>
            </a:r>
            <a:endParaRPr lang="en-US"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Define a layout for each screen that has UI elements. You can place UI elements on the screen using the layout editor, or you can write code directly in the Extensible Markup Language (XML).</a:t>
            </a:r>
            <a:endParaRPr lang="en-US"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Write code using the Java programming language. Create source code for all of the app's components.</a:t>
            </a:r>
            <a:endParaRPr lang="en-US"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Build and run the app on real and virtual devices. Use the default build configuration or create custom builds for different versions of your app.©</a:t>
            </a:r>
            <a:endParaRPr lang="en-US"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Test and debug the app's logic and UI.</a:t>
            </a:r>
            <a:endParaRPr lang="en-US"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Publish the app by assembling the final APK (package file) and distributing it through channels such as Google Play.</a:t>
            </a:r>
            <a:endParaRPr lang="en-US"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8282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EC7E010-C712-408D-9787-0842AFC9F4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14" name="Rectangle 13">
            <a:extLst>
              <a:ext uri="{FF2B5EF4-FFF2-40B4-BE49-F238E27FC236}">
                <a16:creationId xmlns:a16="http://schemas.microsoft.com/office/drawing/2014/main" id="{0503FCEF-A9BA-4991-9220-E36615FB8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16" name="Rectangle 15">
            <a:extLst>
              <a:ext uri="{FF2B5EF4-FFF2-40B4-BE49-F238E27FC236}">
                <a16:creationId xmlns:a16="http://schemas.microsoft.com/office/drawing/2014/main" id="{6B57F45B-5417-4073-A67A-343F2C8812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9028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91B6077-4778-41B2-9147-335CF2F2F9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tx1"/>
          </a:solidFill>
          <a:ln w="6350" cap="flat" cmpd="sng" algn="ctr">
            <a:noFill/>
            <a:prstDash val="solid"/>
          </a:ln>
          <a:effectLst>
            <a:softEdge rad="0"/>
          </a:effectLst>
        </p:spPr>
      </p:sp>
      <p:pic>
        <p:nvPicPr>
          <p:cNvPr id="5" name="Picture 4" descr="Logo&#10;&#10;Description automatically generated with low confidence">
            <a:extLst>
              <a:ext uri="{FF2B5EF4-FFF2-40B4-BE49-F238E27FC236}">
                <a16:creationId xmlns:a16="http://schemas.microsoft.com/office/drawing/2014/main" id="{493FE6F4-9664-470F-BD47-B7FA6B080F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467" y="702733"/>
            <a:ext cx="10905066" cy="5452533"/>
          </a:xfrm>
          <a:prstGeom prst="rect">
            <a:avLst/>
          </a:prstGeom>
        </p:spPr>
      </p:pic>
      <p:sp>
        <p:nvSpPr>
          <p:cNvPr id="20" name="Rectangle 19">
            <a:extLst>
              <a:ext uri="{FF2B5EF4-FFF2-40B4-BE49-F238E27FC236}">
                <a16:creationId xmlns:a16="http://schemas.microsoft.com/office/drawing/2014/main" id="{D527D497-40EC-49CA-9C48-FE4127084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bg1"/>
            </a:solidFill>
            <a:prstDash val="solid"/>
            <a:miter lim="800000"/>
          </a:ln>
          <a:effectLst/>
        </p:spPr>
      </p:sp>
    </p:spTree>
    <p:extLst>
      <p:ext uri="{BB962C8B-B14F-4D97-AF65-F5344CB8AC3E}">
        <p14:creationId xmlns:p14="http://schemas.microsoft.com/office/powerpoint/2010/main" val="1174911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81D14-2CBE-4FBB-AEA7-5A5E033C5D16}"/>
              </a:ext>
            </a:extLst>
          </p:cNvPr>
          <p:cNvSpPr>
            <a:spLocks noGrp="1"/>
          </p:cNvSpPr>
          <p:nvPr>
            <p:ph type="title"/>
          </p:nvPr>
        </p:nvSpPr>
        <p:spPr/>
        <p:txBody>
          <a:bodyPr/>
          <a:lstStyle/>
          <a:p>
            <a:pPr algn="ctr"/>
            <a:r>
              <a:rPr lang="en-US" dirty="0"/>
              <a:t>Install Android Studio</a:t>
            </a:r>
          </a:p>
        </p:txBody>
      </p:sp>
      <p:sp>
        <p:nvSpPr>
          <p:cNvPr id="3" name="Content Placeholder 2">
            <a:extLst>
              <a:ext uri="{FF2B5EF4-FFF2-40B4-BE49-F238E27FC236}">
                <a16:creationId xmlns:a16="http://schemas.microsoft.com/office/drawing/2014/main" id="{7DAA7D98-1D65-40A9-B83F-F2F89B0A8AD8}"/>
              </a:ext>
            </a:extLst>
          </p:cNvPr>
          <p:cNvSpPr>
            <a:spLocks noGrp="1"/>
          </p:cNvSpPr>
          <p:nvPr>
            <p:ph idx="1"/>
          </p:nvPr>
        </p:nvSpPr>
        <p:spPr/>
        <p:txBody>
          <a:bodyPr>
            <a:normAutofit/>
          </a:bodyPr>
          <a:lstStyle/>
          <a:p>
            <a:r>
              <a:rPr lang="en-US" sz="3200" dirty="0"/>
              <a:t>Please refer to the lab documents</a:t>
            </a:r>
          </a:p>
        </p:txBody>
      </p:sp>
    </p:spTree>
    <p:extLst>
      <p:ext uri="{BB962C8B-B14F-4D97-AF65-F5344CB8AC3E}">
        <p14:creationId xmlns:p14="http://schemas.microsoft.com/office/powerpoint/2010/main" val="3384927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105EE-4543-4437-BA66-784F8AA83916}"/>
              </a:ext>
            </a:extLst>
          </p:cNvPr>
          <p:cNvSpPr>
            <a:spLocks noGrp="1"/>
          </p:cNvSpPr>
          <p:nvPr>
            <p:ph type="title"/>
          </p:nvPr>
        </p:nvSpPr>
        <p:spPr/>
        <p:txBody>
          <a:bodyPr/>
          <a:lstStyle/>
          <a:p>
            <a:pPr algn="ctr"/>
            <a:r>
              <a:rPr lang="en-US" dirty="0"/>
              <a:t>Write and test </a:t>
            </a:r>
            <a:r>
              <a:rPr lang="en-US"/>
              <a:t>your Android app</a:t>
            </a:r>
          </a:p>
        </p:txBody>
      </p:sp>
      <p:sp>
        <p:nvSpPr>
          <p:cNvPr id="3" name="Content Placeholder 2">
            <a:extLst>
              <a:ext uri="{FF2B5EF4-FFF2-40B4-BE49-F238E27FC236}">
                <a16:creationId xmlns:a16="http://schemas.microsoft.com/office/drawing/2014/main" id="{74B51AA6-F3AA-4412-AB2B-42AE0A40EA3D}"/>
              </a:ext>
            </a:extLst>
          </p:cNvPr>
          <p:cNvSpPr>
            <a:spLocks noGrp="1"/>
          </p:cNvSpPr>
          <p:nvPr>
            <p:ph idx="1"/>
          </p:nvPr>
        </p:nvSpPr>
        <p:spPr/>
        <p:txBody>
          <a:bodyPr>
            <a:normAutofit/>
          </a:bodyPr>
          <a:lstStyle/>
          <a:p>
            <a:r>
              <a:rPr lang="en-US" sz="3200" dirty="0"/>
              <a:t>Please refer to the lab documents.</a:t>
            </a:r>
          </a:p>
        </p:txBody>
      </p:sp>
    </p:spTree>
    <p:extLst>
      <p:ext uri="{BB962C8B-B14F-4D97-AF65-F5344CB8AC3E}">
        <p14:creationId xmlns:p14="http://schemas.microsoft.com/office/powerpoint/2010/main" val="2725552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C24CE-206F-46D7-A715-F57EA69B5065}"/>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9BD709C1-B7B3-4059-8A43-0A99D0194338}"/>
              </a:ext>
            </a:extLst>
          </p:cNvPr>
          <p:cNvSpPr>
            <a:spLocks noGrp="1"/>
          </p:cNvSpPr>
          <p:nvPr>
            <p:ph idx="1"/>
          </p:nvPr>
        </p:nvSpPr>
        <p:spPr/>
        <p:txBody>
          <a:bodyPr/>
          <a:lstStyle/>
          <a:p>
            <a:r>
              <a:rPr lang="en-US" dirty="0">
                <a:hlinkClick r:id="rId2"/>
              </a:rPr>
              <a:t>https://www.tutorialspoint.com/android/index.htm</a:t>
            </a:r>
            <a:endParaRPr lang="en-US" dirty="0"/>
          </a:p>
          <a:p>
            <a:r>
              <a:rPr lang="en-US" dirty="0">
                <a:hlinkClick r:id="rId3"/>
              </a:rPr>
              <a:t>https://google-developer-training.github.io/android-developer-fundamentals-course-concepts-v2/</a:t>
            </a:r>
            <a:endParaRPr lang="en-US" dirty="0"/>
          </a:p>
          <a:p>
            <a:endParaRPr lang="en-US" dirty="0"/>
          </a:p>
        </p:txBody>
      </p:sp>
    </p:spTree>
    <p:extLst>
      <p:ext uri="{BB962C8B-B14F-4D97-AF65-F5344CB8AC3E}">
        <p14:creationId xmlns:p14="http://schemas.microsoft.com/office/powerpoint/2010/main" val="1465119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a:t>Learning Objectives</a:t>
            </a:r>
            <a:endParaRPr lang="en-US" dirty="0"/>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p:txBody>
          <a:bodyPr>
            <a:normAutofit/>
          </a:bodyPr>
          <a:lstStyle/>
          <a:p>
            <a:r>
              <a:rPr lang="en-US" sz="2200" dirty="0"/>
              <a:t>What is Android?</a:t>
            </a:r>
          </a:p>
          <a:p>
            <a:r>
              <a:rPr lang="en-US" sz="2200" dirty="0"/>
              <a:t>Android architecture</a:t>
            </a:r>
          </a:p>
          <a:p>
            <a:r>
              <a:rPr lang="en-US" sz="2200" dirty="0"/>
              <a:t>Development process</a:t>
            </a:r>
          </a:p>
          <a:p>
            <a:r>
              <a:rPr lang="en-US" sz="2200" dirty="0"/>
              <a:t>Android Studio</a:t>
            </a:r>
          </a:p>
          <a:p>
            <a:r>
              <a:rPr lang="en-US" sz="2200" dirty="0"/>
              <a:t>How to install Android Studio</a:t>
            </a:r>
          </a:p>
          <a:p>
            <a:r>
              <a:rPr lang="en-US" sz="2200" dirty="0"/>
              <a:t>How to write and test your first Android app</a:t>
            </a:r>
          </a:p>
        </p:txBody>
      </p:sp>
    </p:spTree>
    <p:extLst>
      <p:ext uri="{BB962C8B-B14F-4D97-AF65-F5344CB8AC3E}">
        <p14:creationId xmlns:p14="http://schemas.microsoft.com/office/powerpoint/2010/main" val="91298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F9943-ADD4-42EF-97BC-08C92459236E}"/>
              </a:ext>
            </a:extLst>
          </p:cNvPr>
          <p:cNvSpPr>
            <a:spLocks noGrp="1"/>
          </p:cNvSpPr>
          <p:nvPr>
            <p:ph type="title"/>
          </p:nvPr>
        </p:nvSpPr>
        <p:spPr/>
        <p:txBody>
          <a:bodyPr/>
          <a:lstStyle/>
          <a:p>
            <a:pPr algn="ctr"/>
            <a:r>
              <a:rPr lang="en-US" dirty="0"/>
              <a:t>What is Android?</a:t>
            </a:r>
          </a:p>
        </p:txBody>
      </p:sp>
      <p:sp>
        <p:nvSpPr>
          <p:cNvPr id="3" name="Content Placeholder 2">
            <a:extLst>
              <a:ext uri="{FF2B5EF4-FFF2-40B4-BE49-F238E27FC236}">
                <a16:creationId xmlns:a16="http://schemas.microsoft.com/office/drawing/2014/main" id="{9BAA751E-B5EC-4D25-9726-16A47545D128}"/>
              </a:ext>
            </a:extLst>
          </p:cNvPr>
          <p:cNvSpPr>
            <a:spLocks noGrp="1"/>
          </p:cNvSpPr>
          <p:nvPr>
            <p:ph idx="1"/>
          </p:nvPr>
        </p:nvSpPr>
        <p:spPr/>
        <p:txBody>
          <a:bodyPr>
            <a:normAutofit/>
          </a:bodyPr>
          <a:lstStyle/>
          <a:p>
            <a:r>
              <a:rPr lang="en-US" sz="2800" b="1" dirty="0"/>
              <a:t>Android</a:t>
            </a:r>
            <a:r>
              <a:rPr lang="en-US" sz="2800" dirty="0"/>
              <a:t> is an </a:t>
            </a:r>
            <a:r>
              <a:rPr lang="en-US" sz="2800" dirty="0">
                <a:highlight>
                  <a:srgbClr val="FFFF00"/>
                </a:highlight>
              </a:rPr>
              <a:t>open source </a:t>
            </a:r>
            <a:r>
              <a:rPr lang="en-US" sz="2800" dirty="0"/>
              <a:t>and </a:t>
            </a:r>
            <a:r>
              <a:rPr lang="en-US" sz="2800" dirty="0">
                <a:highlight>
                  <a:srgbClr val="FFFF00"/>
                </a:highlight>
              </a:rPr>
              <a:t>Linux-based</a:t>
            </a:r>
            <a:r>
              <a:rPr lang="en-US" sz="2800" dirty="0"/>
              <a:t> </a:t>
            </a:r>
            <a:r>
              <a:rPr lang="en-US" sz="2800" dirty="0">
                <a:highlight>
                  <a:srgbClr val="FFFF00"/>
                </a:highlight>
              </a:rPr>
              <a:t>operating system for mobile devices </a:t>
            </a:r>
            <a:r>
              <a:rPr lang="en-US" sz="2800" dirty="0"/>
              <a:t>such as smartphones and tablet computers. </a:t>
            </a:r>
          </a:p>
          <a:p>
            <a:r>
              <a:rPr lang="en-US" sz="2800" dirty="0"/>
              <a:t>Android was developed by the Open Handset Alliance, led by Google, and other companies.</a:t>
            </a:r>
          </a:p>
        </p:txBody>
      </p:sp>
    </p:spTree>
    <p:extLst>
      <p:ext uri="{BB962C8B-B14F-4D97-AF65-F5344CB8AC3E}">
        <p14:creationId xmlns:p14="http://schemas.microsoft.com/office/powerpoint/2010/main" val="848452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C0476-5F92-4A8B-8A9C-1EF7EE438508}"/>
              </a:ext>
            </a:extLst>
          </p:cNvPr>
          <p:cNvSpPr>
            <a:spLocks noGrp="1"/>
          </p:cNvSpPr>
          <p:nvPr>
            <p:ph type="title"/>
          </p:nvPr>
        </p:nvSpPr>
        <p:spPr/>
        <p:txBody>
          <a:bodyPr/>
          <a:lstStyle/>
          <a:p>
            <a:pPr algn="ctr"/>
            <a:r>
              <a:rPr lang="en-US" dirty="0"/>
              <a:t>What is Android? (by Google)</a:t>
            </a:r>
          </a:p>
        </p:txBody>
      </p:sp>
      <p:sp>
        <p:nvSpPr>
          <p:cNvPr id="3" name="Content Placeholder 2">
            <a:extLst>
              <a:ext uri="{FF2B5EF4-FFF2-40B4-BE49-F238E27FC236}">
                <a16:creationId xmlns:a16="http://schemas.microsoft.com/office/drawing/2014/main" id="{F83537FC-7551-47F4-B8E4-FE5D770CB7E3}"/>
              </a:ext>
            </a:extLst>
          </p:cNvPr>
          <p:cNvSpPr>
            <a:spLocks noGrp="1"/>
          </p:cNvSpPr>
          <p:nvPr>
            <p:ph idx="1"/>
          </p:nvPr>
        </p:nvSpPr>
        <p:spPr/>
        <p:txBody>
          <a:bodyPr>
            <a:noAutofit/>
          </a:bodyPr>
          <a:lstStyle/>
          <a:p>
            <a:r>
              <a:rPr lang="en-US" sz="2600" b="1" i="0" dirty="0">
                <a:solidFill>
                  <a:srgbClr val="333333"/>
                </a:solidFill>
                <a:effectLst/>
                <a:highlight>
                  <a:srgbClr val="FFFF00"/>
                </a:highlight>
                <a:latin typeface="Helvetica Neue"/>
              </a:rPr>
              <a:t>Android</a:t>
            </a:r>
            <a:r>
              <a:rPr lang="en-US" sz="2600" b="0" i="0" dirty="0">
                <a:solidFill>
                  <a:srgbClr val="333333"/>
                </a:solidFill>
                <a:effectLst/>
                <a:latin typeface="Helvetica Neue"/>
              </a:rPr>
              <a:t> is an operating system and programming platform developed by Google for mobile phones and other mobile devices, such as tablets. </a:t>
            </a:r>
          </a:p>
          <a:p>
            <a:r>
              <a:rPr lang="en-US" sz="2600" b="0" i="0" dirty="0">
                <a:solidFill>
                  <a:srgbClr val="333333"/>
                </a:solidFill>
                <a:effectLst/>
                <a:latin typeface="Helvetica Neue"/>
              </a:rPr>
              <a:t>It can run on many different devices from many different manufacturers. Android includes a software development kit (SDK) that helps you write original code and assemble software modules to create apps for Android users. </a:t>
            </a:r>
          </a:p>
          <a:p>
            <a:r>
              <a:rPr lang="en-US" sz="2600" b="0" i="0" dirty="0">
                <a:solidFill>
                  <a:srgbClr val="333333"/>
                </a:solidFill>
                <a:effectLst/>
                <a:latin typeface="Helvetica Neue"/>
              </a:rPr>
              <a:t>Android also provides a marketplace to distribute apps. </a:t>
            </a:r>
          </a:p>
          <a:p>
            <a:r>
              <a:rPr lang="en-US" sz="2600" b="0" i="0" dirty="0">
                <a:solidFill>
                  <a:srgbClr val="333333"/>
                </a:solidFill>
                <a:effectLst/>
                <a:latin typeface="Helvetica Neue"/>
              </a:rPr>
              <a:t>All together, Android represents an </a:t>
            </a:r>
            <a:r>
              <a:rPr lang="en-US" sz="2600" b="0" i="1" dirty="0">
                <a:solidFill>
                  <a:srgbClr val="333333"/>
                </a:solidFill>
                <a:effectLst/>
                <a:highlight>
                  <a:srgbClr val="FFFF00"/>
                </a:highlight>
                <a:latin typeface="Helvetica Neue"/>
              </a:rPr>
              <a:t>ecosystem</a:t>
            </a:r>
            <a:r>
              <a:rPr lang="en-US" sz="2600" b="0" i="0" dirty="0">
                <a:solidFill>
                  <a:srgbClr val="333333"/>
                </a:solidFill>
                <a:effectLst/>
                <a:highlight>
                  <a:srgbClr val="FFFF00"/>
                </a:highlight>
                <a:latin typeface="Helvetica Neue"/>
              </a:rPr>
              <a:t> for mobile apps</a:t>
            </a:r>
            <a:r>
              <a:rPr lang="en-US" sz="2600" b="0" i="0" dirty="0">
                <a:solidFill>
                  <a:srgbClr val="333333"/>
                </a:solidFill>
                <a:effectLst/>
                <a:latin typeface="Helvetica Neue"/>
              </a:rPr>
              <a:t>.</a:t>
            </a:r>
            <a:endParaRPr lang="en-US" sz="2600" dirty="0"/>
          </a:p>
        </p:txBody>
      </p:sp>
    </p:spTree>
    <p:extLst>
      <p:ext uri="{BB962C8B-B14F-4D97-AF65-F5344CB8AC3E}">
        <p14:creationId xmlns:p14="http://schemas.microsoft.com/office/powerpoint/2010/main" val="2129210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73A31-DA9C-42CB-BA6E-8CCA0CD3ED33}"/>
              </a:ext>
            </a:extLst>
          </p:cNvPr>
          <p:cNvSpPr>
            <a:spLocks noGrp="1"/>
          </p:cNvSpPr>
          <p:nvPr>
            <p:ph type="title"/>
          </p:nvPr>
        </p:nvSpPr>
        <p:spPr/>
        <p:txBody>
          <a:bodyPr/>
          <a:lstStyle/>
          <a:p>
            <a:pPr algn="ctr"/>
            <a:r>
              <a:rPr lang="en-US" dirty="0"/>
              <a:t>Android Architecture</a:t>
            </a:r>
          </a:p>
        </p:txBody>
      </p:sp>
      <p:sp>
        <p:nvSpPr>
          <p:cNvPr id="3" name="Content Placeholder 2">
            <a:extLst>
              <a:ext uri="{FF2B5EF4-FFF2-40B4-BE49-F238E27FC236}">
                <a16:creationId xmlns:a16="http://schemas.microsoft.com/office/drawing/2014/main" id="{2935664D-660B-4CDC-B0BE-C6F78C36898F}"/>
              </a:ext>
            </a:extLst>
          </p:cNvPr>
          <p:cNvSpPr>
            <a:spLocks noGrp="1"/>
          </p:cNvSpPr>
          <p:nvPr>
            <p:ph idx="1"/>
          </p:nvPr>
        </p:nvSpPr>
        <p:spPr/>
        <p:txBody>
          <a:bodyPr>
            <a:normAutofit/>
          </a:bodyPr>
          <a:lstStyle/>
          <a:p>
            <a:r>
              <a:rPr lang="en-US" sz="3200" b="0" i="0" dirty="0">
                <a:solidFill>
                  <a:srgbClr val="333333"/>
                </a:solidFill>
                <a:effectLst/>
                <a:latin typeface="Helvetica Neue"/>
              </a:rPr>
              <a:t>Android provides a rich development architecture. </a:t>
            </a:r>
          </a:p>
          <a:p>
            <a:r>
              <a:rPr lang="en-US" sz="3200" b="0" i="0" dirty="0">
                <a:solidFill>
                  <a:srgbClr val="333333"/>
                </a:solidFill>
                <a:effectLst/>
                <a:latin typeface="Helvetica Neue"/>
              </a:rPr>
              <a:t>You don't need to know much about the components of this architecture, but it is useful to know what is available in the system for your app to use. </a:t>
            </a:r>
          </a:p>
          <a:p>
            <a:r>
              <a:rPr lang="en-US" sz="3200" b="0" i="0" dirty="0">
                <a:solidFill>
                  <a:srgbClr val="333333"/>
                </a:solidFill>
                <a:effectLst/>
                <a:latin typeface="Helvetica Neue"/>
              </a:rPr>
              <a:t>The following diagram shows the major components of the Android </a:t>
            </a:r>
            <a:r>
              <a:rPr lang="en-US" sz="3200" b="0" i="1" dirty="0">
                <a:solidFill>
                  <a:srgbClr val="333333"/>
                </a:solidFill>
                <a:effectLst/>
                <a:latin typeface="Helvetica Neue"/>
              </a:rPr>
              <a:t>stack</a:t>
            </a:r>
            <a:r>
              <a:rPr lang="en-US" sz="3200" b="0" i="0" dirty="0">
                <a:solidFill>
                  <a:srgbClr val="333333"/>
                </a:solidFill>
                <a:effectLst/>
                <a:latin typeface="Helvetica Neue"/>
              </a:rPr>
              <a:t>—the operating system and development architecture.</a:t>
            </a:r>
            <a:endParaRPr lang="en-US" sz="3200" dirty="0"/>
          </a:p>
        </p:txBody>
      </p:sp>
    </p:spTree>
    <p:extLst>
      <p:ext uri="{BB962C8B-B14F-4D97-AF65-F5344CB8AC3E}">
        <p14:creationId xmlns:p14="http://schemas.microsoft.com/office/powerpoint/2010/main" val="1999245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83979-89C0-4832-BCE2-8581B769DE71}"/>
              </a:ext>
            </a:extLst>
          </p:cNvPr>
          <p:cNvSpPr>
            <a:spLocks noGrp="1"/>
          </p:cNvSpPr>
          <p:nvPr>
            <p:ph type="title"/>
          </p:nvPr>
        </p:nvSpPr>
        <p:spPr/>
        <p:txBody>
          <a:bodyPr/>
          <a:lstStyle/>
          <a:p>
            <a:pPr algn="ctr"/>
            <a:r>
              <a:rPr lang="en-US" dirty="0"/>
              <a:t>Android Architecture</a:t>
            </a:r>
          </a:p>
        </p:txBody>
      </p:sp>
      <p:pic>
        <p:nvPicPr>
          <p:cNvPr id="4" name="Picture 3" descr=" The Android stack">
            <a:extLst>
              <a:ext uri="{FF2B5EF4-FFF2-40B4-BE49-F238E27FC236}">
                <a16:creationId xmlns:a16="http://schemas.microsoft.com/office/drawing/2014/main" id="{0B6BD608-4777-41DA-9256-109D8B811EE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105149" y="2014194"/>
            <a:ext cx="5038725" cy="4371975"/>
          </a:xfrm>
          <a:prstGeom prst="rect">
            <a:avLst/>
          </a:prstGeom>
          <a:noFill/>
          <a:ln>
            <a:noFill/>
          </a:ln>
        </p:spPr>
      </p:pic>
    </p:spTree>
    <p:extLst>
      <p:ext uri="{BB962C8B-B14F-4D97-AF65-F5344CB8AC3E}">
        <p14:creationId xmlns:p14="http://schemas.microsoft.com/office/powerpoint/2010/main" val="714027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4F24C-2676-447E-A772-1BB60174717B}"/>
              </a:ext>
            </a:extLst>
          </p:cNvPr>
          <p:cNvSpPr>
            <a:spLocks noGrp="1"/>
          </p:cNvSpPr>
          <p:nvPr>
            <p:ph type="title"/>
          </p:nvPr>
        </p:nvSpPr>
        <p:spPr/>
        <p:txBody>
          <a:bodyPr/>
          <a:lstStyle/>
          <a:p>
            <a:pPr algn="ctr"/>
            <a:r>
              <a:rPr lang="en-US" dirty="0"/>
              <a:t>Android Architecture</a:t>
            </a:r>
          </a:p>
        </p:txBody>
      </p:sp>
      <p:sp>
        <p:nvSpPr>
          <p:cNvPr id="3" name="Content Placeholder 2">
            <a:extLst>
              <a:ext uri="{FF2B5EF4-FFF2-40B4-BE49-F238E27FC236}">
                <a16:creationId xmlns:a16="http://schemas.microsoft.com/office/drawing/2014/main" id="{46F11044-7B5D-4AA8-9E1C-D5F64EDA70E4}"/>
              </a:ext>
            </a:extLst>
          </p:cNvPr>
          <p:cNvSpPr>
            <a:spLocks noGrp="1"/>
          </p:cNvSpPr>
          <p:nvPr>
            <p:ph idx="1"/>
          </p:nvPr>
        </p:nvSpPr>
        <p:spPr/>
        <p:txBody>
          <a:bodyPr>
            <a:noAutofit/>
          </a:bodyPr>
          <a:lstStyle/>
          <a:p>
            <a:pPr marL="342900" marR="0" lvl="0" indent="-342900">
              <a:lnSpc>
                <a:spcPct val="107000"/>
              </a:lnSpc>
              <a:spcBef>
                <a:spcPts val="0"/>
              </a:spcBef>
              <a:spcAft>
                <a:spcPts val="800"/>
              </a:spcAft>
              <a:buFont typeface="+mj-lt"/>
              <a:buAutoNum type="arabicPeriod"/>
              <a:tabLst>
                <a:tab pos="457200" algn="l"/>
              </a:tabLst>
            </a:pPr>
            <a:r>
              <a:rPr lang="en-US" sz="2000" i="1" spc="15" dirty="0">
                <a:solidFill>
                  <a:srgbClr val="333333"/>
                </a:solidFill>
                <a:effectLst/>
                <a:highlight>
                  <a:srgbClr val="FFFF00"/>
                </a:highlight>
                <a:latin typeface="Helvetica" panose="020B0604020202020204" pitchFamily="34" charset="0"/>
                <a:ea typeface="Times New Roman" panose="02020603050405020304" pitchFamily="18" charset="0"/>
                <a:cs typeface="Times New Roman" panose="02020603050405020304" pitchFamily="18" charset="0"/>
              </a:rPr>
              <a:t>Apps:</a:t>
            </a:r>
            <a:r>
              <a:rPr lang="en-US" sz="2000" spc="15" dirty="0">
                <a:solidFill>
                  <a:srgbClr val="333333"/>
                </a:solidFill>
                <a:effectLst/>
                <a:highlight>
                  <a:srgbClr val="FFFF00"/>
                </a:highlight>
                <a:latin typeface="Helvetica" panose="020B0604020202020204" pitchFamily="34" charset="0"/>
                <a:ea typeface="Times New Roman" panose="02020603050405020304" pitchFamily="18" charset="0"/>
                <a:cs typeface="Times New Roman" panose="02020603050405020304" pitchFamily="18" charset="0"/>
              </a:rPr>
              <a:t> </a:t>
            </a:r>
            <a:r>
              <a:rPr lang="en-US" sz="2000"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Your apps live at this level, along with core system apps for email, SMS messaging, calendars, internet browsing, and contacts.</a:t>
            </a:r>
            <a:endParaRPr lang="en-US" sz="20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000" i="1" spc="15" dirty="0">
                <a:solidFill>
                  <a:srgbClr val="333333"/>
                </a:solidFill>
                <a:effectLst/>
                <a:highlight>
                  <a:srgbClr val="FFFF00"/>
                </a:highlight>
                <a:latin typeface="Helvetica" panose="020B0604020202020204" pitchFamily="34" charset="0"/>
                <a:ea typeface="Times New Roman" panose="02020603050405020304" pitchFamily="18" charset="0"/>
                <a:cs typeface="Times New Roman" panose="02020603050405020304" pitchFamily="18" charset="0"/>
              </a:rPr>
              <a:t>Java API framework</a:t>
            </a:r>
            <a:r>
              <a:rPr lang="en-US" sz="2000" i="1"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a:t>
            </a:r>
            <a:r>
              <a:rPr lang="en-US" sz="2000"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All features for Android development, such as </a:t>
            </a:r>
            <a:r>
              <a:rPr lang="en-US" sz="2000" u="sng" spc="15" dirty="0">
                <a:solidFill>
                  <a:srgbClr val="15B0CC"/>
                </a:solidFill>
                <a:effectLst/>
                <a:latin typeface="Helvetica" panose="020B0604020202020204" pitchFamily="34" charset="0"/>
                <a:ea typeface="Times New Roman" panose="02020603050405020304" pitchFamily="18" charset="0"/>
                <a:cs typeface="Times New Roman" panose="02020603050405020304" pitchFamily="18" charset="0"/>
                <a:hlinkClick r:id="rId2"/>
              </a:rPr>
              <a:t>UI components</a:t>
            </a:r>
            <a:r>
              <a:rPr lang="en-US" sz="2000"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en-US" sz="2000" u="sng" spc="15" dirty="0">
                <a:solidFill>
                  <a:srgbClr val="15B0CC"/>
                </a:solidFill>
                <a:effectLst/>
                <a:latin typeface="Helvetica" panose="020B0604020202020204" pitchFamily="34" charset="0"/>
                <a:ea typeface="Times New Roman" panose="02020603050405020304" pitchFamily="18" charset="0"/>
                <a:cs typeface="Times New Roman" panose="02020603050405020304" pitchFamily="18" charset="0"/>
                <a:hlinkClick r:id="rId3"/>
              </a:rPr>
              <a:t>resource management</a:t>
            </a:r>
            <a:r>
              <a:rPr lang="en-US" sz="2000"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and </a:t>
            </a:r>
            <a:r>
              <a:rPr lang="en-US" sz="2000" u="sng" spc="15" dirty="0">
                <a:solidFill>
                  <a:srgbClr val="15B0CC"/>
                </a:solidFill>
                <a:effectLst/>
                <a:latin typeface="Helvetica" panose="020B0604020202020204" pitchFamily="34" charset="0"/>
                <a:ea typeface="Times New Roman" panose="02020603050405020304" pitchFamily="18" charset="0"/>
                <a:cs typeface="Times New Roman" panose="02020603050405020304" pitchFamily="18" charset="0"/>
                <a:hlinkClick r:id="rId4"/>
              </a:rPr>
              <a:t>lifecycle management</a:t>
            </a:r>
            <a:r>
              <a:rPr lang="en-US" sz="2000"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are available through application programming interfaces (APIs). You don't need to know the details of how the APIs work. You only need to learn how to use them.</a:t>
            </a:r>
            <a:endParaRPr lang="en-US" sz="20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000" i="1" spc="15" dirty="0">
                <a:solidFill>
                  <a:srgbClr val="333333"/>
                </a:solidFill>
                <a:effectLst/>
                <a:highlight>
                  <a:srgbClr val="FFFF00"/>
                </a:highlight>
                <a:latin typeface="Helvetica" panose="020B0604020202020204" pitchFamily="34" charset="0"/>
                <a:ea typeface="Times New Roman" panose="02020603050405020304" pitchFamily="18" charset="0"/>
                <a:cs typeface="Times New Roman" panose="02020603050405020304" pitchFamily="18" charset="0"/>
              </a:rPr>
              <a:t>Libraries and Android runtime</a:t>
            </a:r>
            <a:r>
              <a:rPr lang="en-US" sz="2000" i="1"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a:t>
            </a:r>
            <a:r>
              <a:rPr lang="en-US" sz="2000"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Each app runs in its own process, with its own instance of the Android runtime. Android includes a set of core runtime libraries that provide most of the functionality of the Java programming language. Many core Android system components and services are built from native code that require native libraries written in C and C++. These native libraries are available to apps through the Java API framework.</a:t>
            </a:r>
            <a:endParaRPr lang="en-US" sz="20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39017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04C79-ED2B-4515-BCDF-5C068CDC8B4A}"/>
              </a:ext>
            </a:extLst>
          </p:cNvPr>
          <p:cNvSpPr>
            <a:spLocks noGrp="1"/>
          </p:cNvSpPr>
          <p:nvPr>
            <p:ph type="title"/>
          </p:nvPr>
        </p:nvSpPr>
        <p:spPr/>
        <p:txBody>
          <a:bodyPr/>
          <a:lstStyle/>
          <a:p>
            <a:pPr algn="ctr"/>
            <a:r>
              <a:rPr lang="en-US" dirty="0"/>
              <a:t>Android Architecture</a:t>
            </a:r>
          </a:p>
        </p:txBody>
      </p:sp>
      <p:sp>
        <p:nvSpPr>
          <p:cNvPr id="3" name="Content Placeholder 2">
            <a:extLst>
              <a:ext uri="{FF2B5EF4-FFF2-40B4-BE49-F238E27FC236}">
                <a16:creationId xmlns:a16="http://schemas.microsoft.com/office/drawing/2014/main" id="{F5685FAB-661C-4AAB-B326-8771BED42677}"/>
              </a:ext>
            </a:extLst>
          </p:cNvPr>
          <p:cNvSpPr>
            <a:spLocks noGrp="1"/>
          </p:cNvSpPr>
          <p:nvPr>
            <p:ph idx="1"/>
          </p:nvPr>
        </p:nvSpPr>
        <p:spPr/>
        <p:txBody>
          <a:bodyPr>
            <a:normAutofit/>
          </a:bodyPr>
          <a:lstStyle/>
          <a:p>
            <a:pPr marL="0" marR="0" lvl="0" indent="0">
              <a:lnSpc>
                <a:spcPct val="107000"/>
              </a:lnSpc>
              <a:spcBef>
                <a:spcPts val="0"/>
              </a:spcBef>
              <a:spcAft>
                <a:spcPts val="800"/>
              </a:spcAft>
              <a:buNone/>
              <a:tabLst>
                <a:tab pos="457200" algn="l"/>
              </a:tabLst>
            </a:pPr>
            <a:r>
              <a:rPr lang="en-US" sz="1800" i="1"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4. 	</a:t>
            </a:r>
            <a:r>
              <a:rPr lang="en-US" sz="1800" i="1" spc="15" dirty="0">
                <a:solidFill>
                  <a:srgbClr val="333333"/>
                </a:solidFill>
                <a:effectLst/>
                <a:highlight>
                  <a:srgbClr val="FFFF00"/>
                </a:highlight>
                <a:latin typeface="Helvetica" panose="020B0604020202020204" pitchFamily="34" charset="0"/>
                <a:ea typeface="Times New Roman" panose="02020603050405020304" pitchFamily="18" charset="0"/>
                <a:cs typeface="Times New Roman" panose="02020603050405020304" pitchFamily="18" charset="0"/>
              </a:rPr>
              <a:t>Hardware abstraction layer (HAL):</a:t>
            </a:r>
            <a:r>
              <a:rPr lang="en-US" sz="1800" spc="15" dirty="0">
                <a:solidFill>
                  <a:srgbClr val="333333"/>
                </a:solidFill>
                <a:effectLst/>
                <a:highlight>
                  <a:srgbClr val="FFFF00"/>
                </a:highlight>
                <a:latin typeface="Helvetica" panose="020B0604020202020204" pitchFamily="34" charset="0"/>
                <a:ea typeface="Times New Roman" panose="02020603050405020304" pitchFamily="18" charset="0"/>
                <a:cs typeface="Times New Roman" panose="02020603050405020304" pitchFamily="18" charset="0"/>
              </a:rPr>
              <a:t> </a:t>
            </a:r>
            <a:r>
              <a:rPr lang="en-US" sz="1800"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This layer provides standard interfaces that expose 	device hardware capabilities to the higher-level Java API framework. The HAL consists of 	multiple library modules, each of which implements an interface for a specific type of 	hardware component, such as the camera or Bluetooth module.</a:t>
            </a:r>
            <a:endParaRPr lang="en-US"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i="1"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5. 	</a:t>
            </a:r>
            <a:r>
              <a:rPr lang="en-US" sz="1800" i="1" spc="15" dirty="0">
                <a:solidFill>
                  <a:srgbClr val="333333"/>
                </a:solidFill>
                <a:effectLst/>
                <a:highlight>
                  <a:srgbClr val="FFFF00"/>
                </a:highlight>
                <a:latin typeface="Helvetica" panose="020B0604020202020204" pitchFamily="34" charset="0"/>
                <a:ea typeface="Times New Roman" panose="02020603050405020304" pitchFamily="18" charset="0"/>
                <a:cs typeface="Times New Roman" panose="02020603050405020304" pitchFamily="18" charset="0"/>
              </a:rPr>
              <a:t>Linux kernel:</a:t>
            </a:r>
            <a:r>
              <a:rPr lang="en-US" sz="1800" spc="15" dirty="0">
                <a:solidFill>
                  <a:srgbClr val="333333"/>
                </a:solidFill>
                <a:effectLst/>
                <a:highlight>
                  <a:srgbClr val="FFFF00"/>
                </a:highlight>
                <a:latin typeface="Helvetica" panose="020B0604020202020204" pitchFamily="34" charset="0"/>
                <a:ea typeface="Times New Roman" panose="02020603050405020304" pitchFamily="18" charset="0"/>
                <a:cs typeface="Times New Roman" panose="02020603050405020304" pitchFamily="18" charset="0"/>
              </a:rPr>
              <a:t> </a:t>
            </a:r>
            <a:r>
              <a:rPr lang="en-US" sz="1800" spc="15"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The foundation of the Android platform is the Linux kernel. The layers above 	the Linux kernel rely on the Linux kernel for threading, low-level memory management, and 	other underlying functionality. Using a Linux kernel enables Android to take advantage of 	Linux-based security features and allows device manufacturers to develop hardware 	drivers for a well-known kernel.</a:t>
            </a:r>
            <a:endParaRPr lang="en-US"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91105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C8F70-E43C-4697-9888-32BFEC3D0013}"/>
              </a:ext>
            </a:extLst>
          </p:cNvPr>
          <p:cNvSpPr>
            <a:spLocks noGrp="1"/>
          </p:cNvSpPr>
          <p:nvPr>
            <p:ph type="title"/>
          </p:nvPr>
        </p:nvSpPr>
        <p:spPr/>
        <p:txBody>
          <a:bodyPr/>
          <a:lstStyle/>
          <a:p>
            <a:pPr algn="ctr"/>
            <a:r>
              <a:rPr lang="en-US" dirty="0"/>
              <a:t>The Development Process</a:t>
            </a:r>
          </a:p>
        </p:txBody>
      </p:sp>
      <p:sp>
        <p:nvSpPr>
          <p:cNvPr id="3" name="Content Placeholder 2">
            <a:extLst>
              <a:ext uri="{FF2B5EF4-FFF2-40B4-BE49-F238E27FC236}">
                <a16:creationId xmlns:a16="http://schemas.microsoft.com/office/drawing/2014/main" id="{74CCFA35-678B-4363-AE48-13CA3C390E11}"/>
              </a:ext>
            </a:extLst>
          </p:cNvPr>
          <p:cNvSpPr>
            <a:spLocks noGrp="1"/>
          </p:cNvSpPr>
          <p:nvPr>
            <p:ph idx="1"/>
          </p:nvPr>
        </p:nvSpPr>
        <p:spPr/>
        <p:txBody>
          <a:bodyPr>
            <a:normAutofit/>
          </a:bodyPr>
          <a:lstStyle/>
          <a:p>
            <a:r>
              <a:rPr lang="en-US" sz="3200" b="0" i="0" dirty="0">
                <a:solidFill>
                  <a:srgbClr val="333333"/>
                </a:solidFill>
                <a:effectLst/>
                <a:latin typeface="Helvetica Neue"/>
              </a:rPr>
              <a:t>An Android app project begins with an idea and a definition of the requirements necessary to realize that idea. </a:t>
            </a:r>
          </a:p>
          <a:p>
            <a:r>
              <a:rPr lang="en-US" sz="3200" b="0" i="0" dirty="0">
                <a:solidFill>
                  <a:srgbClr val="333333"/>
                </a:solidFill>
                <a:effectLst/>
                <a:latin typeface="Helvetica Neue"/>
              </a:rPr>
              <a:t>You may want to sketch user interfaces (UIs) for the various app functions. To show what a UI would look like and how it would work, use drawings, mockups, and prototypes.</a:t>
            </a:r>
            <a:endParaRPr lang="en-US" sz="3200" dirty="0"/>
          </a:p>
        </p:txBody>
      </p:sp>
    </p:spTree>
    <p:extLst>
      <p:ext uri="{BB962C8B-B14F-4D97-AF65-F5344CB8AC3E}">
        <p14:creationId xmlns:p14="http://schemas.microsoft.com/office/powerpoint/2010/main" val="4836966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1</TotalTime>
  <Words>770</Words>
  <Application>Microsoft Office PowerPoint</Application>
  <PresentationFormat>Widescreen</PresentationFormat>
  <Paragraphs>48</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Calibri</vt:lpstr>
      <vt:lpstr>Century Gothic</vt:lpstr>
      <vt:lpstr>Garamond</vt:lpstr>
      <vt:lpstr>Gill Sans MT</vt:lpstr>
      <vt:lpstr>Helvetica</vt:lpstr>
      <vt:lpstr>Helvetica Neue</vt:lpstr>
      <vt:lpstr>SavonVTI</vt:lpstr>
      <vt:lpstr>Android studio</vt:lpstr>
      <vt:lpstr>Learning Objectives</vt:lpstr>
      <vt:lpstr>What is Android?</vt:lpstr>
      <vt:lpstr>What is Android? (by Google)</vt:lpstr>
      <vt:lpstr>Android Architecture</vt:lpstr>
      <vt:lpstr>Android Architecture</vt:lpstr>
      <vt:lpstr>Android Architecture</vt:lpstr>
      <vt:lpstr>Android Architecture</vt:lpstr>
      <vt:lpstr>The Development Process</vt:lpstr>
      <vt:lpstr>The Development Process</vt:lpstr>
      <vt:lpstr>The Development Process</vt:lpstr>
      <vt:lpstr>PowerPoint Presentation</vt:lpstr>
      <vt:lpstr>Install Android Studio</vt:lpstr>
      <vt:lpstr>Write and test your Android app</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Android studio</dc:title>
  <dc:creator>Hans Yip</dc:creator>
  <cp:lastModifiedBy>Hans Yip</cp:lastModifiedBy>
  <cp:revision>1</cp:revision>
  <dcterms:created xsi:type="dcterms:W3CDTF">2021-01-15T02:53:17Z</dcterms:created>
  <dcterms:modified xsi:type="dcterms:W3CDTF">2021-01-15T02:55:15Z</dcterms:modified>
</cp:coreProperties>
</file>