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9" r:id="rId4"/>
    <p:sldId id="258" r:id="rId5"/>
    <p:sldId id="310" r:id="rId6"/>
    <p:sldId id="259" r:id="rId7"/>
    <p:sldId id="260" r:id="rId8"/>
    <p:sldId id="311" r:id="rId9"/>
    <p:sldId id="261" r:id="rId10"/>
    <p:sldId id="262" r:id="rId11"/>
    <p:sldId id="263" r:id="rId12"/>
    <p:sldId id="272" r:id="rId13"/>
    <p:sldId id="281" r:id="rId14"/>
    <p:sldId id="283" r:id="rId15"/>
    <p:sldId id="284" r:id="rId16"/>
    <p:sldId id="289" r:id="rId17"/>
    <p:sldId id="291" r:id="rId18"/>
    <p:sldId id="295" r:id="rId19"/>
    <p:sldId id="29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p:cViewPr varScale="1">
        <p:scale>
          <a:sx n="62" d="100"/>
          <a:sy n="62" d="100"/>
        </p:scale>
        <p:origin x="142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CE152D-9ED8-47FD-B297-81DC2C8303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E152D-9ED8-47FD-B297-81DC2C8303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E152D-9ED8-47FD-B297-81DC2C8303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E152D-9ED8-47FD-B297-81DC2C8303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CE152D-9ED8-47FD-B297-81DC2C830309}" type="datetimeFigureOut">
              <a:rPr lang="en-US" smtClean="0"/>
              <a:pPr/>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CE152D-9ED8-47FD-B297-81DC2C830309}" type="datetimeFigureOut">
              <a:rPr lang="en-US" smtClean="0"/>
              <a:pPr/>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CE152D-9ED8-47FD-B297-81DC2C830309}" type="datetimeFigureOut">
              <a:rPr lang="en-US" smtClean="0"/>
              <a:pPr/>
              <a:t>2/22/2020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CE152D-9ED8-47FD-B297-81DC2C830309}" type="datetimeFigureOut">
              <a:rPr lang="en-US" smtClean="0"/>
              <a:pPr/>
              <a:t>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CE152D-9ED8-47FD-B297-81DC2C830309}" type="datetimeFigureOut">
              <a:rPr lang="en-US" smtClean="0"/>
              <a:pPr/>
              <a:t>2/22/2020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CE152D-9ED8-47FD-B297-81DC2C830309}" type="datetimeFigureOut">
              <a:rPr lang="en-US" smtClean="0"/>
              <a:pPr/>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CE152D-9ED8-47FD-B297-81DC2C830309}" type="datetimeFigureOut">
              <a:rPr lang="en-US" smtClean="0"/>
              <a:pPr/>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861B6-F9FA-427B-A3FD-666B222FD8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CE152D-9ED8-47FD-B297-81DC2C830309}" type="datetimeFigureOut">
              <a:rPr lang="en-US" smtClean="0"/>
              <a:pPr/>
              <a:t>2/22/2020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9861B6-F9FA-427B-A3FD-666B222FD8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fog.ccsf.edu/~hyip/nodejs/week01/note/week_01_install_nodejs_mac.doc" TargetMode="External"/><Relationship Id="rId2" Type="http://schemas.openxmlformats.org/officeDocument/2006/relationships/hyperlink" Target="http://fog.ccsf.edu/~hyip/nodejs/week01/note/week_01_install_nodejs_windows.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Week 05</a:t>
            </a:r>
          </a:p>
        </p:txBody>
      </p:sp>
      <p:sp>
        <p:nvSpPr>
          <p:cNvPr id="3" name="Subtitle 2"/>
          <p:cNvSpPr>
            <a:spLocks noGrp="1"/>
          </p:cNvSpPr>
          <p:nvPr>
            <p:ph type="subTitle" idx="1"/>
          </p:nvPr>
        </p:nvSpPr>
        <p:spPr/>
        <p:txBody>
          <a:bodyPr/>
          <a:lstStyle/>
          <a:p>
            <a:r>
              <a:rPr lang="en-US" dirty="0"/>
              <a:t>Node.js (Simplified version)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Blocking </a:t>
            </a:r>
            <a:r>
              <a:rPr lang="en-US" dirty="0" err="1"/>
              <a:t>vs</a:t>
            </a:r>
            <a:r>
              <a:rPr lang="en-US" dirty="0"/>
              <a:t> Non-Blocking codes</a:t>
            </a:r>
          </a:p>
        </p:txBody>
      </p:sp>
      <p:sp>
        <p:nvSpPr>
          <p:cNvPr id="3" name="Content Placeholder 2"/>
          <p:cNvSpPr>
            <a:spLocks noGrp="1"/>
          </p:cNvSpPr>
          <p:nvPr>
            <p:ph idx="1"/>
          </p:nvPr>
        </p:nvSpPr>
        <p:spPr/>
        <p:txBody>
          <a:bodyPr>
            <a:normAutofit fontScale="62500" lnSpcReduction="20000"/>
          </a:bodyPr>
          <a:lstStyle/>
          <a:p>
            <a:pPr>
              <a:defRPr/>
            </a:pPr>
            <a:r>
              <a:rPr lang="en-US" dirty="0"/>
              <a:t>Using the File System modules, this is a </a:t>
            </a:r>
            <a:r>
              <a:rPr lang="en-US" dirty="0">
                <a:highlight>
                  <a:srgbClr val="FFFF00"/>
                </a:highlight>
              </a:rPr>
              <a:t>synchronous</a:t>
            </a:r>
            <a:r>
              <a:rPr lang="en-US" dirty="0"/>
              <a:t> file read:</a:t>
            </a:r>
          </a:p>
          <a:p>
            <a:pPr marL="0" indent="0">
              <a:buNone/>
              <a:defRPr/>
            </a:pPr>
            <a:r>
              <a:rPr lang="en-US" dirty="0"/>
              <a:t>	const </a:t>
            </a:r>
            <a:r>
              <a:rPr lang="en-US" dirty="0" err="1"/>
              <a:t>fs</a:t>
            </a:r>
            <a:r>
              <a:rPr lang="en-US" dirty="0"/>
              <a:t> = require("</a:t>
            </a:r>
            <a:r>
              <a:rPr lang="en-US" dirty="0" err="1"/>
              <a:t>fs</a:t>
            </a:r>
            <a:r>
              <a:rPr lang="en-US" dirty="0"/>
              <a:t>");</a:t>
            </a:r>
          </a:p>
          <a:p>
            <a:pPr marL="0" indent="0">
              <a:buNone/>
              <a:defRPr/>
            </a:pPr>
            <a:r>
              <a:rPr lang="en-US" dirty="0"/>
              <a:t>	const data = </a:t>
            </a:r>
            <a:r>
              <a:rPr lang="en-US" dirty="0" err="1"/>
              <a:t>fs.readFileSync</a:t>
            </a:r>
            <a:r>
              <a:rPr lang="en-US" dirty="0"/>
              <a:t>("/test.txt");   // blocks until file is read</a:t>
            </a:r>
          </a:p>
          <a:p>
            <a:pPr marL="0" indent="0">
              <a:buNone/>
              <a:defRPr/>
            </a:pPr>
            <a:r>
              <a:rPr lang="en-US" dirty="0"/>
              <a:t>	console.log(data);</a:t>
            </a:r>
          </a:p>
          <a:p>
            <a:pPr marL="0" indent="0">
              <a:buNone/>
              <a:defRPr/>
            </a:pPr>
            <a:r>
              <a:rPr lang="en-US" dirty="0"/>
              <a:t>	</a:t>
            </a:r>
            <a:r>
              <a:rPr lang="en-US" dirty="0" err="1"/>
              <a:t>moreWork</a:t>
            </a:r>
            <a:r>
              <a:rPr lang="en-US" dirty="0"/>
              <a:t>();   // will run after console.log</a:t>
            </a:r>
          </a:p>
          <a:p>
            <a:pPr marL="0" indent="0">
              <a:buNone/>
              <a:defRPr/>
            </a:pPr>
            <a:endParaRPr lang="en-US" dirty="0"/>
          </a:p>
          <a:p>
            <a:pPr>
              <a:defRPr/>
            </a:pPr>
            <a:r>
              <a:rPr lang="en-US" dirty="0"/>
              <a:t>Here is an equivalent </a:t>
            </a:r>
            <a:r>
              <a:rPr lang="en-US" dirty="0">
                <a:highlight>
                  <a:srgbClr val="FFFF00"/>
                </a:highlight>
              </a:rPr>
              <a:t>asynchronous </a:t>
            </a:r>
            <a:r>
              <a:rPr lang="en-US" dirty="0"/>
              <a:t>example:</a:t>
            </a:r>
          </a:p>
          <a:p>
            <a:pPr marL="0" indent="0">
              <a:buNone/>
              <a:defRPr/>
            </a:pPr>
            <a:r>
              <a:rPr lang="en-US" dirty="0"/>
              <a:t>	const </a:t>
            </a:r>
            <a:r>
              <a:rPr lang="en-US" dirty="0" err="1"/>
              <a:t>fs</a:t>
            </a:r>
            <a:r>
              <a:rPr lang="en-US" dirty="0"/>
              <a:t> = require("</a:t>
            </a:r>
            <a:r>
              <a:rPr lang="en-US" dirty="0" err="1"/>
              <a:t>fs</a:t>
            </a:r>
            <a:r>
              <a:rPr lang="en-US" dirty="0"/>
              <a:t>");</a:t>
            </a:r>
          </a:p>
          <a:p>
            <a:pPr marL="0" indent="0">
              <a:buNone/>
              <a:defRPr/>
            </a:pPr>
            <a:r>
              <a:rPr lang="en-US" dirty="0"/>
              <a:t>	</a:t>
            </a:r>
            <a:r>
              <a:rPr lang="en-US" dirty="0" err="1"/>
              <a:t>fs.readFile</a:t>
            </a:r>
            <a:r>
              <a:rPr lang="en-US" dirty="0"/>
              <a:t>("/test.txt", (err, data) =&gt; {</a:t>
            </a:r>
          </a:p>
          <a:p>
            <a:pPr marL="0" indent="0">
              <a:buNone/>
              <a:defRPr/>
            </a:pPr>
            <a:r>
              <a:rPr lang="en-US" dirty="0"/>
              <a:t>		if(err) throw err;</a:t>
            </a:r>
          </a:p>
          <a:p>
            <a:pPr marL="0" indent="0">
              <a:buNone/>
              <a:defRPr/>
            </a:pPr>
            <a:r>
              <a:rPr lang="en-US" dirty="0"/>
              <a:t>		console.log(data);</a:t>
            </a:r>
          </a:p>
          <a:p>
            <a:pPr marL="0" indent="0">
              <a:buNone/>
              <a:defRPr/>
            </a:pPr>
            <a:r>
              <a:rPr lang="en-US" dirty="0"/>
              <a:t>	});</a:t>
            </a:r>
          </a:p>
          <a:p>
            <a:pPr marL="0" indent="0">
              <a:buNone/>
              <a:defRPr/>
            </a:pPr>
            <a:r>
              <a:rPr lang="en-US" dirty="0"/>
              <a:t>	</a:t>
            </a:r>
            <a:r>
              <a:rPr lang="en-US" dirty="0" err="1"/>
              <a:t>moreWork</a:t>
            </a:r>
            <a:r>
              <a:rPr lang="en-US" dirty="0"/>
              <a:t>();  // will run before console.log</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Download and Install Node.js</a:t>
            </a:r>
          </a:p>
        </p:txBody>
      </p:sp>
      <p:sp>
        <p:nvSpPr>
          <p:cNvPr id="3" name="Content Placeholder 2"/>
          <p:cNvSpPr>
            <a:spLocks noGrp="1"/>
          </p:cNvSpPr>
          <p:nvPr>
            <p:ph idx="1"/>
          </p:nvPr>
        </p:nvSpPr>
        <p:spPr/>
        <p:txBody>
          <a:bodyPr>
            <a:normAutofit fontScale="85000" lnSpcReduction="10000"/>
          </a:bodyPr>
          <a:lstStyle/>
          <a:p>
            <a:pPr>
              <a:defRPr/>
            </a:pPr>
            <a:r>
              <a:rPr lang="en-US" altLang="en-US" dirty="0"/>
              <a:t>Download and install latest version of Node.js </a:t>
            </a:r>
          </a:p>
          <a:p>
            <a:pPr lvl="1">
              <a:buFont typeface="Arial" panose="020B0604020202020204" pitchFamily="34" charset="0"/>
              <a:buChar char="•"/>
              <a:defRPr/>
            </a:pPr>
            <a:r>
              <a:rPr lang="en-US" altLang="en-US" dirty="0"/>
              <a:t>Instruction for windows O/S click </a:t>
            </a:r>
            <a:r>
              <a:rPr lang="en-US" altLang="en-US" dirty="0">
                <a:hlinkClick r:id="rId2"/>
              </a:rPr>
              <a:t>here</a:t>
            </a:r>
            <a:r>
              <a:rPr lang="en-US" altLang="en-US" dirty="0"/>
              <a:t> (</a:t>
            </a:r>
            <a:r>
              <a:rPr lang="en-US" altLang="en-US" dirty="0">
                <a:hlinkClick r:id="rId2"/>
              </a:rPr>
              <a:t>http://fog.ccsf.edu/~hyip/nodejs/week01/note/week_01_install_nodejs_windows.doc</a:t>
            </a:r>
            <a:r>
              <a:rPr lang="en-US" altLang="en-US" dirty="0"/>
              <a:t>).</a:t>
            </a:r>
          </a:p>
          <a:p>
            <a:pPr lvl="1">
              <a:buFont typeface="Arial" panose="020B0604020202020204" pitchFamily="34" charset="0"/>
              <a:buChar char="•"/>
              <a:defRPr/>
            </a:pPr>
            <a:r>
              <a:rPr lang="en-US" altLang="en-US" dirty="0"/>
              <a:t>Instruction for Mac O/S click </a:t>
            </a:r>
            <a:r>
              <a:rPr lang="en-US" altLang="en-US" dirty="0">
                <a:hlinkClick r:id="rId3"/>
              </a:rPr>
              <a:t>here</a:t>
            </a:r>
            <a:r>
              <a:rPr lang="en-US" altLang="en-US" dirty="0"/>
              <a:t> (</a:t>
            </a:r>
            <a:r>
              <a:rPr lang="en-US" altLang="en-US" dirty="0">
                <a:hlinkClick r:id="rId3"/>
              </a:rPr>
              <a:t>http://fog.ccsf.edu/~hyip/nodejs/week01/note/week_01_install_nodejs_mac.doc</a:t>
            </a:r>
            <a:r>
              <a:rPr lang="en-US" altLang="en-US" dirty="0"/>
              <a:t>).</a:t>
            </a:r>
          </a:p>
          <a:p>
            <a:pPr>
              <a:defRPr/>
            </a:pPr>
            <a:r>
              <a:rPr lang="en-US" altLang="en-US" dirty="0"/>
              <a:t>Create a working folder (</a:t>
            </a:r>
            <a:r>
              <a:rPr lang="en-US" altLang="en-US" dirty="0" err="1"/>
              <a:t>nodejs_workspace</a:t>
            </a:r>
            <a:r>
              <a:rPr lang="en-US" altLang="en-US" dirty="0"/>
              <a:t>).</a:t>
            </a:r>
          </a:p>
          <a:p>
            <a:pPr>
              <a:defRPr/>
            </a:pPr>
            <a:r>
              <a:rPr lang="en-US" altLang="en-US" dirty="0"/>
              <a:t>Check the Node.js version that just installed.</a:t>
            </a:r>
          </a:p>
          <a:p>
            <a:pPr marL="0" indent="0">
              <a:buNone/>
              <a:defRPr/>
            </a:pPr>
            <a:r>
              <a:rPr lang="en-US" altLang="en-US" dirty="0"/>
              <a:t>	</a:t>
            </a:r>
          </a:p>
          <a:p>
            <a:pPr marL="0" indent="0">
              <a:buNone/>
              <a:defRPr/>
            </a:pPr>
            <a:r>
              <a:rPr lang="en-US" altLang="en-US" dirty="0"/>
              <a:t>	c:\nodejs_workspace&gt;node --version  (or node –v)</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Node.js - NPM</a:t>
            </a:r>
            <a:endParaRPr lang="en-US" dirty="0"/>
          </a:p>
        </p:txBody>
      </p:sp>
      <p:sp>
        <p:nvSpPr>
          <p:cNvPr id="3" name="Content Placeholder 2"/>
          <p:cNvSpPr>
            <a:spLocks noGrp="1"/>
          </p:cNvSpPr>
          <p:nvPr>
            <p:ph idx="1"/>
          </p:nvPr>
        </p:nvSpPr>
        <p:spPr/>
        <p:txBody>
          <a:bodyPr>
            <a:normAutofit fontScale="92500" lnSpcReduction="10000"/>
          </a:bodyPr>
          <a:lstStyle/>
          <a:p>
            <a:pPr>
              <a:defRPr/>
            </a:pPr>
            <a:r>
              <a:rPr lang="en-US" b="1" dirty="0">
                <a:highlight>
                  <a:srgbClr val="FFFF00"/>
                </a:highlight>
              </a:rPr>
              <a:t>Node Package Manger (NPM) </a:t>
            </a:r>
            <a:r>
              <a:rPr lang="en-US" dirty="0"/>
              <a:t>provides two main functionalities:</a:t>
            </a:r>
          </a:p>
          <a:p>
            <a:pPr marL="971550" lvl="1" indent="-514350">
              <a:buFont typeface="+mj-lt"/>
              <a:buAutoNum type="arabicPeriod"/>
              <a:defRPr/>
            </a:pPr>
            <a:r>
              <a:rPr lang="en-US" dirty="0"/>
              <a:t>Online repositories for Node.js packages/modules.</a:t>
            </a:r>
          </a:p>
          <a:p>
            <a:pPr marL="971550" lvl="1" indent="-514350">
              <a:buFont typeface="+mj-lt"/>
              <a:buAutoNum type="arabicPeriod"/>
              <a:defRPr/>
            </a:pPr>
            <a:r>
              <a:rPr lang="en-US" dirty="0"/>
              <a:t>Command line utility to install packages, do version management and dependency management of Node.js packages. </a:t>
            </a:r>
          </a:p>
          <a:p>
            <a:pPr marL="457200" lvl="1" indent="0">
              <a:buNone/>
              <a:defRPr/>
            </a:pPr>
            <a:r>
              <a:rPr lang="en-US" dirty="0"/>
              <a:t>NOTE: NPM comes bundled with Node.js after v0.6.3 version. To verify the NPM version:</a:t>
            </a:r>
          </a:p>
          <a:p>
            <a:pPr marL="457200" lvl="1" indent="0">
              <a:buNone/>
              <a:defRPr/>
            </a:pPr>
            <a:endParaRPr lang="en-US" dirty="0"/>
          </a:p>
          <a:p>
            <a:pPr marL="457200" lvl="1" indent="0">
              <a:buNone/>
              <a:defRPr/>
            </a:pPr>
            <a:r>
              <a:rPr lang="en-US" dirty="0"/>
              <a:t>C:\Nodejs_WorkSpace&gt;</a:t>
            </a:r>
            <a:r>
              <a:rPr lang="en-US" dirty="0" err="1"/>
              <a:t>npm</a:t>
            </a:r>
            <a:r>
              <a:rPr lang="en-US" dirty="0"/>
              <a:t> --version  (or </a:t>
            </a:r>
            <a:r>
              <a:rPr lang="en-US" dirty="0" err="1"/>
              <a:t>npm</a:t>
            </a:r>
            <a:r>
              <a:rPr lang="en-US" dirty="0"/>
              <a:t> –v)</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Callbacks Concept</a:t>
            </a:r>
            <a:endParaRPr lang="en-US" dirty="0"/>
          </a:p>
        </p:txBody>
      </p:sp>
      <p:sp>
        <p:nvSpPr>
          <p:cNvPr id="3" name="Content Placeholder 2"/>
          <p:cNvSpPr>
            <a:spLocks noGrp="1"/>
          </p:cNvSpPr>
          <p:nvPr>
            <p:ph idx="1"/>
          </p:nvPr>
        </p:nvSpPr>
        <p:spPr/>
        <p:txBody>
          <a:bodyPr>
            <a:normAutofit fontScale="55000" lnSpcReduction="20000"/>
          </a:bodyPr>
          <a:lstStyle/>
          <a:p>
            <a:r>
              <a:rPr lang="en-US" altLang="en-US" sz="4400" dirty="0">
                <a:highlight>
                  <a:srgbClr val="FFFF00"/>
                </a:highlight>
              </a:rPr>
              <a:t>Callback</a:t>
            </a:r>
            <a:r>
              <a:rPr lang="en-US" altLang="en-US" sz="4400" dirty="0"/>
              <a:t> is an </a:t>
            </a:r>
            <a:r>
              <a:rPr lang="en-US" altLang="en-US" sz="4400" b="1" dirty="0"/>
              <a:t>asynchronous</a:t>
            </a:r>
            <a:r>
              <a:rPr lang="en-US" altLang="en-US" sz="4400" dirty="0"/>
              <a:t> equivalent for a </a:t>
            </a:r>
            <a:r>
              <a:rPr lang="en-US" altLang="en-US" sz="4400" b="1" dirty="0"/>
              <a:t>function</a:t>
            </a:r>
            <a:r>
              <a:rPr lang="en-US" altLang="en-US" sz="4400" dirty="0"/>
              <a:t>. </a:t>
            </a:r>
          </a:p>
          <a:p>
            <a:r>
              <a:rPr lang="en-US" altLang="en-US" sz="4400" dirty="0"/>
              <a:t>A callback function is called at the completion of a given task.</a:t>
            </a:r>
          </a:p>
          <a:p>
            <a:r>
              <a:rPr lang="en-US" altLang="en-US" sz="4400" dirty="0"/>
              <a:t>Node.js makes heavy use of callbacks.</a:t>
            </a:r>
          </a:p>
          <a:p>
            <a:r>
              <a:rPr lang="en-US" altLang="en-US" sz="4400" dirty="0"/>
              <a:t>For example (non-blocking) </a:t>
            </a:r>
            <a:r>
              <a:rPr lang="en-US" altLang="en-US" sz="4400" dirty="0" err="1"/>
              <a:t>readFile</a:t>
            </a:r>
            <a:r>
              <a:rPr lang="en-US" altLang="en-US" sz="4400" dirty="0"/>
              <a:t>(), a function to read a file may start reading file and return the control to execution environment immediately so that next instruction can be executed. </a:t>
            </a:r>
          </a:p>
          <a:p>
            <a:r>
              <a:rPr lang="en-US" altLang="en-US" sz="4400" dirty="0"/>
              <a:t>Once file I/O is complete, it will call the callback function while passing the callback function, the content of the file as parameter. So there is no blocking or wait for file I/O. </a:t>
            </a:r>
          </a:p>
          <a:p>
            <a:r>
              <a:rPr lang="en-US" altLang="en-US" sz="4400" dirty="0"/>
              <a:t>This makes Node.js highly scalable, as it can process high number of request without waiting for any function to return result.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Event Loop Overview</a:t>
            </a:r>
            <a:endParaRPr lang="en-US" dirty="0"/>
          </a:p>
        </p:txBody>
      </p:sp>
      <p:sp>
        <p:nvSpPr>
          <p:cNvPr id="3" name="Content Placeholder 2"/>
          <p:cNvSpPr>
            <a:spLocks noGrp="1"/>
          </p:cNvSpPr>
          <p:nvPr>
            <p:ph idx="1"/>
          </p:nvPr>
        </p:nvSpPr>
        <p:spPr/>
        <p:txBody>
          <a:bodyPr>
            <a:normAutofit fontScale="77500" lnSpcReduction="20000"/>
          </a:bodyPr>
          <a:lstStyle/>
          <a:p>
            <a:r>
              <a:rPr lang="en-US" altLang="en-US" dirty="0"/>
              <a:t>Node.js is a </a:t>
            </a:r>
            <a:r>
              <a:rPr lang="en-US" altLang="en-US" b="1" dirty="0">
                <a:highlight>
                  <a:srgbClr val="FFFF00"/>
                </a:highlight>
              </a:rPr>
              <a:t>single threaded </a:t>
            </a:r>
            <a:r>
              <a:rPr lang="en-US" altLang="en-US" dirty="0"/>
              <a:t>application but it supports concurrency via concept of </a:t>
            </a:r>
            <a:r>
              <a:rPr lang="en-US" altLang="en-US" b="1" dirty="0">
                <a:highlight>
                  <a:srgbClr val="FFFF00"/>
                </a:highlight>
              </a:rPr>
              <a:t>event and callbacks</a:t>
            </a:r>
            <a:r>
              <a:rPr lang="en-US" altLang="en-US" dirty="0"/>
              <a:t>.</a:t>
            </a:r>
          </a:p>
          <a:p>
            <a:r>
              <a:rPr lang="en-US" altLang="en-US" dirty="0"/>
              <a:t>As every API of Node.js are asynchronous and being a single thread. It uses asynchronous function calls to maintain the concurrency.</a:t>
            </a:r>
          </a:p>
          <a:p>
            <a:r>
              <a:rPr lang="en-US" altLang="en-US" dirty="0"/>
              <a:t>Node uses observer pattern (waiting for event).</a:t>
            </a:r>
          </a:p>
          <a:p>
            <a:r>
              <a:rPr lang="en-US" altLang="en-US" dirty="0"/>
              <a:t>Node thread keeps an event loop and whenever any task get completed, it fires the corresponding event which signals the even listener function to get executed.</a:t>
            </a:r>
          </a:p>
          <a:p>
            <a:r>
              <a:rPr lang="en-US" altLang="en-US" dirty="0"/>
              <a:t>Event Loop process:</a:t>
            </a:r>
          </a:p>
          <a:p>
            <a:pPr marL="457200" lvl="1" indent="0">
              <a:buFont typeface="Arial" charset="0"/>
              <a:buNone/>
            </a:pPr>
            <a:r>
              <a:rPr lang="en-US" altLang="en-US" dirty="0"/>
              <a:t>(1) Load the program – (2) wait for event – (3) handle event – (4) execute callbacks – (5) exit if no more to do or wait for event [repeat from (2)]</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Event Driven programming</a:t>
            </a:r>
            <a:endParaRPr lang="en-US" dirty="0"/>
          </a:p>
        </p:txBody>
      </p:sp>
      <p:sp>
        <p:nvSpPr>
          <p:cNvPr id="3" name="Content Placeholder 2"/>
          <p:cNvSpPr>
            <a:spLocks noGrp="1"/>
          </p:cNvSpPr>
          <p:nvPr>
            <p:ph idx="1"/>
          </p:nvPr>
        </p:nvSpPr>
        <p:spPr/>
        <p:txBody>
          <a:bodyPr>
            <a:normAutofit fontScale="85000" lnSpcReduction="20000"/>
          </a:bodyPr>
          <a:lstStyle/>
          <a:p>
            <a:r>
              <a:rPr lang="en-US" altLang="en-US" dirty="0"/>
              <a:t>Node.js uses </a:t>
            </a:r>
            <a:r>
              <a:rPr lang="en-US" altLang="en-US" dirty="0">
                <a:highlight>
                  <a:srgbClr val="FFFF00"/>
                </a:highlight>
              </a:rPr>
              <a:t>Events </a:t>
            </a:r>
            <a:r>
              <a:rPr lang="en-US" altLang="en-US" dirty="0"/>
              <a:t>heavily and it is also one of the reason why Node.js is pretty fast compared to other similar technologies.</a:t>
            </a:r>
          </a:p>
          <a:p>
            <a:r>
              <a:rPr lang="en-US" altLang="en-US" dirty="0"/>
              <a:t>As soon as Node starts its server, it simply initiates its variables, declares functions and then simply waits for event to occur.</a:t>
            </a:r>
          </a:p>
          <a:p>
            <a:r>
              <a:rPr lang="en-US" altLang="en-US" dirty="0"/>
              <a:t>What is the difference between Events and callbacks?</a:t>
            </a:r>
          </a:p>
          <a:p>
            <a:pPr lvl="1">
              <a:buFont typeface="Wingdings" pitchFamily="2" charset="2"/>
              <a:buChar char="§"/>
            </a:pPr>
            <a:r>
              <a:rPr lang="en-US" altLang="en-US" dirty="0"/>
              <a:t>The difference lies in the fact that callback functions are called when an asynchronous function returns its result where event handling works on the observer pattern. The functions which listens to events acts as observer. Whenever an event got fired, its listener function starts executing.</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Node.js - Streams</a:t>
            </a:r>
            <a:endParaRPr lang="en-US" dirty="0"/>
          </a:p>
        </p:txBody>
      </p:sp>
      <p:sp>
        <p:nvSpPr>
          <p:cNvPr id="3" name="Content Placeholder 2"/>
          <p:cNvSpPr>
            <a:spLocks noGrp="1"/>
          </p:cNvSpPr>
          <p:nvPr>
            <p:ph idx="1"/>
          </p:nvPr>
        </p:nvSpPr>
        <p:spPr/>
        <p:txBody>
          <a:bodyPr>
            <a:normAutofit fontScale="92500" lnSpcReduction="20000"/>
          </a:bodyPr>
          <a:lstStyle/>
          <a:p>
            <a:r>
              <a:rPr lang="en-US" altLang="en-US" dirty="0">
                <a:highlight>
                  <a:srgbClr val="FFFF00"/>
                </a:highlight>
              </a:rPr>
              <a:t>What are Streams</a:t>
            </a:r>
            <a:r>
              <a:rPr lang="en-US" altLang="en-US" dirty="0"/>
              <a:t>?</a:t>
            </a:r>
          </a:p>
          <a:p>
            <a:pPr lvl="1">
              <a:buFont typeface="Wingdings" pitchFamily="2" charset="2"/>
              <a:buChar char="§"/>
            </a:pPr>
            <a:r>
              <a:rPr lang="en-US" altLang="en-US" dirty="0"/>
              <a:t>Streams are objects that let you </a:t>
            </a:r>
            <a:r>
              <a:rPr lang="en-US" altLang="en-US" b="1" dirty="0"/>
              <a:t>read</a:t>
            </a:r>
            <a:r>
              <a:rPr lang="en-US" altLang="en-US" dirty="0"/>
              <a:t> data from a source </a:t>
            </a:r>
            <a:r>
              <a:rPr lang="en-US" altLang="en-US" b="1" dirty="0"/>
              <a:t>or</a:t>
            </a:r>
            <a:r>
              <a:rPr lang="en-US" altLang="en-US" dirty="0"/>
              <a:t> </a:t>
            </a:r>
            <a:r>
              <a:rPr lang="en-US" altLang="en-US" b="1" dirty="0"/>
              <a:t>write data </a:t>
            </a:r>
            <a:r>
              <a:rPr lang="en-US" altLang="en-US" dirty="0"/>
              <a:t>to destination </a:t>
            </a:r>
            <a:r>
              <a:rPr lang="en-US" altLang="en-US" b="1" dirty="0"/>
              <a:t>in continuous fashion</a:t>
            </a:r>
            <a:r>
              <a:rPr lang="en-US" altLang="en-US" dirty="0"/>
              <a:t>.</a:t>
            </a:r>
          </a:p>
          <a:p>
            <a:r>
              <a:rPr lang="en-US" altLang="en-US" dirty="0"/>
              <a:t>In Node, there are four types of streams:</a:t>
            </a:r>
          </a:p>
          <a:p>
            <a:pPr lvl="1">
              <a:buFont typeface="Wingdings" pitchFamily="2" charset="2"/>
              <a:buChar char="§"/>
            </a:pPr>
            <a:r>
              <a:rPr lang="en-US" altLang="en-US" dirty="0"/>
              <a:t>Readable: stream which is used for read operation.</a:t>
            </a:r>
          </a:p>
          <a:p>
            <a:pPr lvl="1">
              <a:buFont typeface="Wingdings" pitchFamily="2" charset="2"/>
              <a:buChar char="§"/>
            </a:pPr>
            <a:r>
              <a:rPr lang="en-US" altLang="en-US" dirty="0"/>
              <a:t>Writable: stream which is used for write operation.</a:t>
            </a:r>
          </a:p>
          <a:p>
            <a:pPr lvl="1">
              <a:buFont typeface="Wingdings" pitchFamily="2" charset="2"/>
              <a:buChar char="§"/>
            </a:pPr>
            <a:r>
              <a:rPr lang="en-US" altLang="en-US" dirty="0"/>
              <a:t>Duplex: stream which can be used for both read and write operation.</a:t>
            </a:r>
          </a:p>
          <a:p>
            <a:pPr lvl="1">
              <a:buFont typeface="Wingdings" pitchFamily="2" charset="2"/>
              <a:buChar char="§"/>
            </a:pPr>
            <a:r>
              <a:rPr lang="en-US" altLang="en-US" dirty="0"/>
              <a:t>Transform: a type of duplex stream where the output is computed based on input.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Piping Streams</a:t>
            </a:r>
          </a:p>
        </p:txBody>
      </p:sp>
      <p:sp>
        <p:nvSpPr>
          <p:cNvPr id="3" name="Content Placeholder 2"/>
          <p:cNvSpPr>
            <a:spLocks noGrp="1"/>
          </p:cNvSpPr>
          <p:nvPr>
            <p:ph idx="1"/>
          </p:nvPr>
        </p:nvSpPr>
        <p:spPr/>
        <p:txBody>
          <a:bodyPr>
            <a:normAutofit/>
          </a:bodyPr>
          <a:lstStyle/>
          <a:p>
            <a:r>
              <a:rPr lang="en-US" altLang="en-US" b="1" dirty="0">
                <a:highlight>
                  <a:srgbClr val="FFFF00"/>
                </a:highlight>
              </a:rPr>
              <a:t>Piping streams</a:t>
            </a:r>
            <a:r>
              <a:rPr lang="en-US" altLang="en-US" dirty="0"/>
              <a:t>: Piping is a mechanism to connect output of one stream to another stream. </a:t>
            </a:r>
          </a:p>
          <a:p>
            <a:r>
              <a:rPr lang="en-US" altLang="en-US" dirty="0"/>
              <a:t>It is normally used to get data from one stream and to pass output of that stream to another stream.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Node.js – Sync &amp; </a:t>
            </a:r>
            <a:r>
              <a:rPr lang="en-US" dirty="0" err="1"/>
              <a:t>Async</a:t>
            </a:r>
            <a:r>
              <a:rPr lang="en-US" dirty="0"/>
              <a:t> Read</a:t>
            </a:r>
          </a:p>
        </p:txBody>
      </p:sp>
      <p:sp>
        <p:nvSpPr>
          <p:cNvPr id="3" name="Content Placeholder 2"/>
          <p:cNvSpPr>
            <a:spLocks noGrp="1"/>
          </p:cNvSpPr>
          <p:nvPr>
            <p:ph idx="1"/>
          </p:nvPr>
        </p:nvSpPr>
        <p:spPr/>
        <p:txBody>
          <a:bodyPr>
            <a:normAutofit fontScale="70000" lnSpcReduction="20000"/>
          </a:bodyPr>
          <a:lstStyle/>
          <a:p>
            <a:pPr>
              <a:buNone/>
            </a:pPr>
            <a:r>
              <a:rPr lang="en-US" dirty="0" err="1"/>
              <a:t>var</a:t>
            </a:r>
            <a:r>
              <a:rPr lang="en-US" dirty="0"/>
              <a:t> </a:t>
            </a:r>
            <a:r>
              <a:rPr lang="en-US" dirty="0" err="1"/>
              <a:t>fs</a:t>
            </a:r>
            <a:r>
              <a:rPr lang="en-US" dirty="0"/>
              <a:t> = require('</a:t>
            </a:r>
            <a:r>
              <a:rPr lang="en-US" dirty="0" err="1"/>
              <a:t>fs'</a:t>
            </a:r>
            <a:r>
              <a:rPr lang="en-US" dirty="0"/>
              <a:t>);</a:t>
            </a:r>
          </a:p>
          <a:p>
            <a:pPr>
              <a:buNone/>
            </a:pPr>
            <a:endParaRPr lang="en-US" dirty="0"/>
          </a:p>
          <a:p>
            <a:pPr>
              <a:buNone/>
            </a:pPr>
            <a:r>
              <a:rPr lang="en-US" dirty="0"/>
              <a:t>// Asynchronous read</a:t>
            </a:r>
          </a:p>
          <a:p>
            <a:pPr>
              <a:buNone/>
            </a:pPr>
            <a:r>
              <a:rPr lang="en-US" dirty="0" err="1"/>
              <a:t>fs.readFile</a:t>
            </a:r>
            <a:r>
              <a:rPr lang="en-US" dirty="0"/>
              <a:t>('./test.txt', function (err, data) {</a:t>
            </a:r>
          </a:p>
          <a:p>
            <a:pPr>
              <a:buNone/>
            </a:pPr>
            <a:r>
              <a:rPr lang="en-US" dirty="0"/>
              <a:t>	if (err) </a:t>
            </a:r>
            <a:r>
              <a:rPr lang="en-US" dirty="0" err="1"/>
              <a:t>console.error</a:t>
            </a:r>
            <a:r>
              <a:rPr lang="en-US" dirty="0"/>
              <a:t>(err);</a:t>
            </a:r>
          </a:p>
          <a:p>
            <a:pPr>
              <a:buNone/>
            </a:pPr>
            <a:r>
              <a:rPr lang="en-US" dirty="0"/>
              <a:t>	console.log('Asynchronous read: ' + </a:t>
            </a:r>
            <a:r>
              <a:rPr lang="en-US" dirty="0" err="1"/>
              <a:t>data.toString</a:t>
            </a:r>
            <a:r>
              <a:rPr lang="en-US" dirty="0"/>
              <a:t>());</a:t>
            </a:r>
          </a:p>
          <a:p>
            <a:pPr>
              <a:buNone/>
            </a:pPr>
            <a:r>
              <a:rPr lang="en-US" dirty="0"/>
              <a:t>});</a:t>
            </a:r>
          </a:p>
          <a:p>
            <a:pPr>
              <a:buNone/>
            </a:pPr>
            <a:endParaRPr lang="en-US" dirty="0"/>
          </a:p>
          <a:p>
            <a:pPr>
              <a:buNone/>
            </a:pPr>
            <a:r>
              <a:rPr lang="en-US" dirty="0"/>
              <a:t>// Synchronous read</a:t>
            </a:r>
          </a:p>
          <a:p>
            <a:pPr>
              <a:buNone/>
            </a:pPr>
            <a:r>
              <a:rPr lang="en-US" dirty="0" err="1"/>
              <a:t>var</a:t>
            </a:r>
            <a:r>
              <a:rPr lang="en-US" dirty="0"/>
              <a:t> data = </a:t>
            </a:r>
            <a:r>
              <a:rPr lang="en-US" dirty="0" err="1"/>
              <a:t>fs.readFileSync</a:t>
            </a:r>
            <a:r>
              <a:rPr lang="en-US" dirty="0"/>
              <a:t>('./test.txt');</a:t>
            </a:r>
          </a:p>
          <a:p>
            <a:pPr>
              <a:buNone/>
            </a:pPr>
            <a:r>
              <a:rPr lang="en-US" dirty="0"/>
              <a:t>console.log('Synchronous read: ' + </a:t>
            </a:r>
            <a:r>
              <a:rPr lang="en-US" dirty="0" err="1"/>
              <a:t>data.toString</a:t>
            </a:r>
            <a:r>
              <a:rPr lang="en-US" dirty="0"/>
              <a:t>());</a:t>
            </a:r>
          </a:p>
          <a:p>
            <a:pPr>
              <a:buNone/>
            </a:pPr>
            <a:endParaRPr lang="en-US" dirty="0"/>
          </a:p>
          <a:p>
            <a:pPr>
              <a:buNone/>
            </a:pPr>
            <a:r>
              <a:rPr lang="en-US" dirty="0"/>
              <a:t>console.log('Program Ended.');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Node.js – Sync &amp; </a:t>
            </a:r>
            <a:r>
              <a:rPr lang="en-US" dirty="0" err="1"/>
              <a:t>Async</a:t>
            </a:r>
            <a:r>
              <a:rPr lang="en-US" dirty="0"/>
              <a:t> Write</a:t>
            </a:r>
          </a:p>
        </p:txBody>
      </p:sp>
      <p:sp>
        <p:nvSpPr>
          <p:cNvPr id="3" name="Content Placeholder 2"/>
          <p:cNvSpPr>
            <a:spLocks noGrp="1"/>
          </p:cNvSpPr>
          <p:nvPr>
            <p:ph idx="1"/>
          </p:nvPr>
        </p:nvSpPr>
        <p:spPr/>
        <p:txBody>
          <a:bodyPr>
            <a:normAutofit fontScale="47500" lnSpcReduction="20000"/>
          </a:bodyPr>
          <a:lstStyle/>
          <a:p>
            <a:pPr>
              <a:buNone/>
            </a:pPr>
            <a:r>
              <a:rPr lang="en-US" dirty="0" err="1"/>
              <a:t>var</a:t>
            </a:r>
            <a:r>
              <a:rPr lang="en-US" dirty="0"/>
              <a:t> </a:t>
            </a:r>
            <a:r>
              <a:rPr lang="en-US" dirty="0" err="1"/>
              <a:t>fs</a:t>
            </a:r>
            <a:r>
              <a:rPr lang="en-US" dirty="0"/>
              <a:t> = require('</a:t>
            </a:r>
            <a:r>
              <a:rPr lang="en-US" dirty="0" err="1"/>
              <a:t>fs'</a:t>
            </a:r>
            <a:r>
              <a:rPr lang="en-US" dirty="0"/>
              <a:t>);</a:t>
            </a:r>
          </a:p>
          <a:p>
            <a:pPr>
              <a:buNone/>
            </a:pPr>
            <a:endParaRPr lang="en-US" dirty="0"/>
          </a:p>
          <a:p>
            <a:pPr>
              <a:buNone/>
            </a:pPr>
            <a:r>
              <a:rPr lang="en-US" dirty="0" err="1"/>
              <a:t>var</a:t>
            </a:r>
            <a:r>
              <a:rPr lang="en-US" dirty="0"/>
              <a:t> </a:t>
            </a:r>
            <a:r>
              <a:rPr lang="en-US" dirty="0" err="1"/>
              <a:t>out_data</a:t>
            </a:r>
            <a:r>
              <a:rPr lang="en-US" dirty="0"/>
              <a:t> = '</a:t>
            </a:r>
            <a:r>
              <a:rPr lang="en-US" dirty="0" err="1"/>
              <a:t>Outdata</a:t>
            </a:r>
            <a:r>
              <a:rPr lang="en-US" dirty="0"/>
              <a:t> line 1. \r\</a:t>
            </a:r>
            <a:r>
              <a:rPr lang="en-US" dirty="0" err="1"/>
              <a:t>nOutdata</a:t>
            </a:r>
            <a:r>
              <a:rPr lang="en-US" dirty="0"/>
              <a:t> line 2. \r\</a:t>
            </a:r>
            <a:r>
              <a:rPr lang="en-US" dirty="0" err="1"/>
              <a:t>nOutdata</a:t>
            </a:r>
            <a:r>
              <a:rPr lang="en-US" dirty="0"/>
              <a:t> last line.';</a:t>
            </a:r>
          </a:p>
          <a:p>
            <a:pPr>
              <a:buNone/>
            </a:pPr>
            <a:endParaRPr lang="en-US" dirty="0"/>
          </a:p>
          <a:p>
            <a:pPr>
              <a:buNone/>
            </a:pPr>
            <a:r>
              <a:rPr lang="en-US" dirty="0"/>
              <a:t>// Asynchronous write</a:t>
            </a:r>
          </a:p>
          <a:p>
            <a:pPr>
              <a:buNone/>
            </a:pPr>
            <a:endParaRPr lang="en-US" dirty="0"/>
          </a:p>
          <a:p>
            <a:pPr>
              <a:buNone/>
            </a:pPr>
            <a:r>
              <a:rPr lang="en-US" dirty="0" err="1"/>
              <a:t>fs.writeFile</a:t>
            </a:r>
            <a:r>
              <a:rPr lang="en-US" dirty="0"/>
              <a:t>('./fs_write_output_async.txt', </a:t>
            </a:r>
            <a:r>
              <a:rPr lang="en-US" dirty="0" err="1"/>
              <a:t>out_data</a:t>
            </a:r>
            <a:r>
              <a:rPr lang="en-US" dirty="0"/>
              <a:t>, function (err) {</a:t>
            </a:r>
          </a:p>
          <a:p>
            <a:pPr>
              <a:buNone/>
            </a:pPr>
            <a:r>
              <a:rPr lang="en-US" dirty="0"/>
              <a:t>		if (err) console.log(err);</a:t>
            </a:r>
          </a:p>
          <a:p>
            <a:pPr>
              <a:buNone/>
            </a:pPr>
            <a:r>
              <a:rPr lang="en-US" dirty="0"/>
              <a:t>		console.log('Output </a:t>
            </a:r>
            <a:r>
              <a:rPr lang="en-US" dirty="0" err="1"/>
              <a:t>Async</a:t>
            </a:r>
            <a:r>
              <a:rPr lang="en-US" dirty="0"/>
              <a:t> file content: ' + </a:t>
            </a:r>
            <a:r>
              <a:rPr lang="en-US" dirty="0" err="1"/>
              <a:t>out_data</a:t>
            </a:r>
            <a:r>
              <a:rPr lang="en-US" dirty="0"/>
              <a:t>);</a:t>
            </a:r>
          </a:p>
          <a:p>
            <a:pPr>
              <a:buNone/>
            </a:pPr>
            <a:r>
              <a:rPr lang="en-US" dirty="0"/>
              <a:t>});</a:t>
            </a:r>
          </a:p>
          <a:p>
            <a:pPr>
              <a:buNone/>
            </a:pPr>
            <a:endParaRPr lang="en-US" dirty="0"/>
          </a:p>
          <a:p>
            <a:pPr>
              <a:buNone/>
            </a:pPr>
            <a:r>
              <a:rPr lang="en-US" dirty="0"/>
              <a:t>// Synchronous write</a:t>
            </a:r>
          </a:p>
          <a:p>
            <a:pPr>
              <a:buNone/>
            </a:pPr>
            <a:endParaRPr lang="en-US" dirty="0"/>
          </a:p>
          <a:p>
            <a:pPr>
              <a:buNone/>
            </a:pPr>
            <a:r>
              <a:rPr lang="en-US" dirty="0" err="1"/>
              <a:t>fs.writeFileSync</a:t>
            </a:r>
            <a:r>
              <a:rPr lang="en-US" dirty="0"/>
              <a:t>('./fs_write_output_sync.txt', </a:t>
            </a:r>
            <a:r>
              <a:rPr lang="en-US" dirty="0" err="1"/>
              <a:t>out_data</a:t>
            </a:r>
            <a:r>
              <a:rPr lang="en-US" dirty="0"/>
              <a:t>);</a:t>
            </a:r>
          </a:p>
          <a:p>
            <a:pPr>
              <a:buNone/>
            </a:pPr>
            <a:r>
              <a:rPr lang="en-US" dirty="0"/>
              <a:t>console.log('Output Sync file content: ' + </a:t>
            </a:r>
            <a:r>
              <a:rPr lang="en-US" dirty="0" err="1"/>
              <a:t>out_data</a:t>
            </a:r>
            <a:r>
              <a:rPr lang="en-US" dirty="0"/>
              <a:t>);</a:t>
            </a:r>
          </a:p>
          <a:p>
            <a:pPr>
              <a:buNone/>
            </a:pPr>
            <a:endParaRPr lang="en-US" dirty="0"/>
          </a:p>
          <a:p>
            <a:pPr>
              <a:buNone/>
            </a:pPr>
            <a:r>
              <a:rPr lang="en-US" dirty="0"/>
              <a:t>console.log('Program Ended.');</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Node.js?</a:t>
            </a:r>
          </a:p>
        </p:txBody>
      </p:sp>
      <p:sp>
        <p:nvSpPr>
          <p:cNvPr id="3" name="Content Placeholder 2"/>
          <p:cNvSpPr>
            <a:spLocks noGrp="1"/>
          </p:cNvSpPr>
          <p:nvPr>
            <p:ph idx="1"/>
          </p:nvPr>
        </p:nvSpPr>
        <p:spPr/>
        <p:txBody>
          <a:bodyPr>
            <a:normAutofit fontScale="85000" lnSpcReduction="20000"/>
          </a:bodyPr>
          <a:lstStyle/>
          <a:p>
            <a:pPr>
              <a:defRPr/>
            </a:pPr>
            <a:r>
              <a:rPr lang="en-US" b="1" dirty="0">
                <a:highlight>
                  <a:srgbClr val="FFFF00"/>
                </a:highlight>
              </a:rPr>
              <a:t>Node.js</a:t>
            </a:r>
            <a:r>
              <a:rPr lang="en-US" dirty="0">
                <a:highlight>
                  <a:srgbClr val="FFFF00"/>
                </a:highlight>
              </a:rPr>
              <a:t> </a:t>
            </a:r>
            <a:r>
              <a:rPr lang="en-US" dirty="0"/>
              <a:t>provides a </a:t>
            </a:r>
            <a:r>
              <a:rPr lang="en-US" b="1" dirty="0"/>
              <a:t>non-blocking architecture </a:t>
            </a:r>
            <a:r>
              <a:rPr lang="en-US" dirty="0"/>
              <a:t>using </a:t>
            </a:r>
            <a:r>
              <a:rPr lang="en-US" b="1" dirty="0"/>
              <a:t>event loop processing </a:t>
            </a:r>
            <a:r>
              <a:rPr lang="en-US" dirty="0"/>
              <a:t>based on </a:t>
            </a:r>
            <a:r>
              <a:rPr lang="en-US" dirty="0">
                <a:solidFill>
                  <a:srgbClr val="FF0000"/>
                </a:solidFill>
              </a:rPr>
              <a:t>single threaded </a:t>
            </a:r>
            <a:r>
              <a:rPr lang="en-US" dirty="0">
                <a:solidFill>
                  <a:srgbClr val="00B050"/>
                </a:solidFill>
              </a:rPr>
              <a:t>JavaScript</a:t>
            </a:r>
            <a:r>
              <a:rPr lang="en-US" dirty="0"/>
              <a:t> model and built on top of Google’s V8 JavaScript Engine. </a:t>
            </a:r>
          </a:p>
          <a:p>
            <a:r>
              <a:rPr lang="en-US" b="1" dirty="0">
                <a:highlight>
                  <a:srgbClr val="FFFF00"/>
                </a:highlight>
              </a:rPr>
              <a:t>Non-blocking</a:t>
            </a:r>
            <a:r>
              <a:rPr lang="en-US" dirty="0"/>
              <a:t> execution means asynchronous execution. </a:t>
            </a:r>
          </a:p>
          <a:p>
            <a:r>
              <a:rPr lang="en-US" dirty="0"/>
              <a:t>For any Input or Output (I/O) execution, an I/O event will call the I/O event handler to handle the I/O with callback function. Node.js will not wait for the I/O to complete, and then </a:t>
            </a:r>
            <a:r>
              <a:rPr lang="en-US"/>
              <a:t>will execute </a:t>
            </a:r>
            <a:r>
              <a:rPr lang="en-US" dirty="0"/>
              <a:t>the next instruction. When the I/O completed, callback function will be called.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200DA-A9E3-4EA2-88FE-00093429F4B8}"/>
              </a:ext>
            </a:extLst>
          </p:cNvPr>
          <p:cNvSpPr>
            <a:spLocks noGrp="1"/>
          </p:cNvSpPr>
          <p:nvPr>
            <p:ph type="title"/>
          </p:nvPr>
        </p:nvSpPr>
        <p:spPr/>
        <p:txBody>
          <a:bodyPr/>
          <a:lstStyle/>
          <a:p>
            <a:r>
              <a:rPr lang="en-US" dirty="0"/>
              <a:t>Event Loop Processing</a:t>
            </a:r>
          </a:p>
        </p:txBody>
      </p:sp>
      <p:sp>
        <p:nvSpPr>
          <p:cNvPr id="3" name="Content Placeholder 2">
            <a:extLst>
              <a:ext uri="{FF2B5EF4-FFF2-40B4-BE49-F238E27FC236}">
                <a16:creationId xmlns:a16="http://schemas.microsoft.com/office/drawing/2014/main" id="{CA2BB8F7-898B-4CFB-9895-10B8D3C9D0A8}"/>
              </a:ext>
            </a:extLst>
          </p:cNvPr>
          <p:cNvSpPr>
            <a:spLocks noGrp="1"/>
          </p:cNvSpPr>
          <p:nvPr>
            <p:ph idx="1"/>
          </p:nvPr>
        </p:nvSpPr>
        <p:spPr/>
        <p:txBody>
          <a:bodyPr>
            <a:normAutofit fontScale="25000" lnSpcReduction="20000"/>
          </a:bodyPr>
          <a:lstStyle/>
          <a:p>
            <a:pPr>
              <a:defRPr/>
            </a:pPr>
            <a:r>
              <a:rPr lang="en-US" sz="9600" b="1" dirty="0">
                <a:highlight>
                  <a:srgbClr val="FFFF00"/>
                </a:highlight>
              </a:rPr>
              <a:t>Event loop processing </a:t>
            </a:r>
            <a:r>
              <a:rPr lang="en-US" sz="9600" dirty="0"/>
              <a:t>in Node.js is a programming style where the </a:t>
            </a:r>
            <a:r>
              <a:rPr lang="en-US" sz="9600" dirty="0">
                <a:solidFill>
                  <a:srgbClr val="FF0000"/>
                </a:solidFill>
              </a:rPr>
              <a:t>flow of execution </a:t>
            </a:r>
            <a:r>
              <a:rPr lang="en-US" sz="9600" dirty="0"/>
              <a:t>is determined by </a:t>
            </a:r>
            <a:r>
              <a:rPr lang="en-US" sz="9600" dirty="0">
                <a:solidFill>
                  <a:srgbClr val="FF0000"/>
                </a:solidFill>
              </a:rPr>
              <a:t>events</a:t>
            </a:r>
            <a:r>
              <a:rPr lang="en-US" sz="9600" dirty="0"/>
              <a:t>. </a:t>
            </a:r>
          </a:p>
          <a:p>
            <a:pPr>
              <a:defRPr/>
            </a:pPr>
            <a:r>
              <a:rPr lang="en-US" sz="9600" dirty="0"/>
              <a:t>Events are </a:t>
            </a:r>
            <a:r>
              <a:rPr lang="en-US" sz="9600" dirty="0">
                <a:solidFill>
                  <a:srgbClr val="FF0000"/>
                </a:solidFill>
              </a:rPr>
              <a:t>handled</a:t>
            </a:r>
            <a:r>
              <a:rPr lang="en-US" sz="9600" dirty="0"/>
              <a:t> by </a:t>
            </a:r>
            <a:r>
              <a:rPr lang="en-US" sz="9600" dirty="0">
                <a:solidFill>
                  <a:srgbClr val="FF0000"/>
                </a:solidFill>
              </a:rPr>
              <a:t>event handlers </a:t>
            </a:r>
            <a:r>
              <a:rPr lang="en-US" sz="9600" dirty="0"/>
              <a:t>or </a:t>
            </a:r>
            <a:r>
              <a:rPr lang="en-US" sz="9600" dirty="0">
                <a:solidFill>
                  <a:srgbClr val="FF0000"/>
                </a:solidFill>
              </a:rPr>
              <a:t>event callbacks</a:t>
            </a:r>
            <a:r>
              <a:rPr lang="en-US" sz="9600" dirty="0"/>
              <a:t>. </a:t>
            </a:r>
          </a:p>
          <a:p>
            <a:pPr>
              <a:defRPr/>
            </a:pPr>
            <a:r>
              <a:rPr lang="en-US" sz="9600" dirty="0"/>
              <a:t>An </a:t>
            </a:r>
            <a:r>
              <a:rPr lang="en-US" sz="9600" dirty="0">
                <a:solidFill>
                  <a:srgbClr val="FF0000"/>
                </a:solidFill>
              </a:rPr>
              <a:t>event callback is a function </a:t>
            </a:r>
            <a:r>
              <a:rPr lang="en-US" sz="9600" dirty="0"/>
              <a:t>that is invoked when </a:t>
            </a:r>
            <a:r>
              <a:rPr lang="en-US" sz="9600" dirty="0">
                <a:solidFill>
                  <a:srgbClr val="FF0000"/>
                </a:solidFill>
              </a:rPr>
              <a:t>something significant happens </a:t>
            </a:r>
            <a:r>
              <a:rPr lang="en-US" sz="9600" dirty="0"/>
              <a:t>such as when the result of a database query is available. Therefore, Node.js is an event-driven or </a:t>
            </a:r>
            <a:r>
              <a:rPr lang="en-US" sz="9600" dirty="0">
                <a:solidFill>
                  <a:srgbClr val="FF0000"/>
                </a:solidFill>
                <a:highlight>
                  <a:srgbClr val="FFFF00"/>
                </a:highlight>
              </a:rPr>
              <a:t>asynchronous programming</a:t>
            </a:r>
            <a:r>
              <a:rPr lang="en-US" sz="9600" dirty="0"/>
              <a:t>. </a:t>
            </a:r>
          </a:p>
          <a:p>
            <a:pPr>
              <a:defRPr/>
            </a:pPr>
            <a:r>
              <a:rPr lang="en-US" sz="9600" dirty="0"/>
              <a:t>It’s important to know that event loop in Node.js is just </a:t>
            </a:r>
            <a:r>
              <a:rPr lang="en-US" sz="9600" dirty="0">
                <a:solidFill>
                  <a:srgbClr val="FF0000"/>
                </a:solidFill>
              </a:rPr>
              <a:t>one thread running</a:t>
            </a:r>
            <a:r>
              <a:rPr lang="en-US" sz="9600" dirty="0"/>
              <a:t> inside one process, which means that, when an event happens, the event handler can run without interruption. </a:t>
            </a:r>
          </a:p>
          <a:p>
            <a:pPr>
              <a:defRPr/>
            </a:pPr>
            <a:r>
              <a:rPr lang="en-US" sz="9600" dirty="0"/>
              <a:t>In other words, there is at most one event handler running at any given time and any event handler will run to completion without being interrupted. </a:t>
            </a:r>
          </a:p>
          <a:p>
            <a:endParaRPr lang="en-US" dirty="0"/>
          </a:p>
        </p:txBody>
      </p:sp>
    </p:spTree>
    <p:extLst>
      <p:ext uri="{BB962C8B-B14F-4D97-AF65-F5344CB8AC3E}">
        <p14:creationId xmlns:p14="http://schemas.microsoft.com/office/powerpoint/2010/main" val="597398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Node.js Background</a:t>
            </a:r>
          </a:p>
        </p:txBody>
      </p:sp>
      <p:sp>
        <p:nvSpPr>
          <p:cNvPr id="3" name="Content Placeholder 2"/>
          <p:cNvSpPr>
            <a:spLocks noGrp="1"/>
          </p:cNvSpPr>
          <p:nvPr>
            <p:ph idx="1"/>
          </p:nvPr>
        </p:nvSpPr>
        <p:spPr/>
        <p:txBody>
          <a:bodyPr>
            <a:normAutofit fontScale="77500" lnSpcReduction="20000"/>
          </a:bodyPr>
          <a:lstStyle/>
          <a:p>
            <a:pPr>
              <a:defRPr/>
            </a:pPr>
            <a:r>
              <a:rPr lang="en-US" b="1" dirty="0"/>
              <a:t>Node.js</a:t>
            </a:r>
            <a:r>
              <a:rPr lang="en-US" dirty="0"/>
              <a:t> was </a:t>
            </a:r>
            <a:r>
              <a:rPr lang="en-US" dirty="0">
                <a:solidFill>
                  <a:srgbClr val="FF0000"/>
                </a:solidFill>
              </a:rPr>
              <a:t>invented in 2009 </a:t>
            </a:r>
            <a:r>
              <a:rPr lang="en-US" dirty="0"/>
              <a:t>by Ryan Dahl along with other developers while working at </a:t>
            </a:r>
            <a:r>
              <a:rPr lang="en-US" dirty="0" err="1"/>
              <a:t>Joyent</a:t>
            </a:r>
            <a:r>
              <a:rPr lang="en-US" dirty="0"/>
              <a:t>. </a:t>
            </a:r>
          </a:p>
          <a:p>
            <a:pPr>
              <a:defRPr/>
            </a:pPr>
            <a:r>
              <a:rPr lang="en-US" dirty="0"/>
              <a:t>The </a:t>
            </a:r>
            <a:r>
              <a:rPr lang="en-US" b="1" dirty="0">
                <a:highlight>
                  <a:srgbClr val="FFFF00"/>
                </a:highlight>
              </a:rPr>
              <a:t>Node.js’ Package Manager (NPM) </a:t>
            </a:r>
            <a:r>
              <a:rPr lang="en-US" dirty="0"/>
              <a:t>was introduced in 2011, allowing </a:t>
            </a:r>
            <a:r>
              <a:rPr lang="en-US" dirty="0">
                <a:solidFill>
                  <a:srgbClr val="FF0000"/>
                </a:solidFill>
              </a:rPr>
              <a:t>publishing and sharing node.js source code </a:t>
            </a:r>
            <a:r>
              <a:rPr lang="en-US" dirty="0"/>
              <a:t>by the community. </a:t>
            </a:r>
          </a:p>
          <a:p>
            <a:pPr>
              <a:defRPr/>
            </a:pPr>
            <a:r>
              <a:rPr lang="en-US" b="1" dirty="0"/>
              <a:t>Node.js </a:t>
            </a:r>
            <a:r>
              <a:rPr lang="en-US" dirty="0"/>
              <a:t>was originally developed for the </a:t>
            </a:r>
            <a:r>
              <a:rPr lang="en-US" b="1" dirty="0"/>
              <a:t>Linux environment</a:t>
            </a:r>
            <a:r>
              <a:rPr lang="en-US" dirty="0"/>
              <a:t>. </a:t>
            </a:r>
          </a:p>
          <a:p>
            <a:pPr>
              <a:defRPr/>
            </a:pPr>
            <a:r>
              <a:rPr lang="en-US" dirty="0"/>
              <a:t>The first node.js to support </a:t>
            </a:r>
            <a:r>
              <a:rPr lang="en-US" b="1" dirty="0"/>
              <a:t>Windows </a:t>
            </a:r>
            <a:r>
              <a:rPr lang="en-US" dirty="0"/>
              <a:t>was released in July 2011. </a:t>
            </a:r>
          </a:p>
          <a:p>
            <a:pPr>
              <a:defRPr/>
            </a:pPr>
            <a:r>
              <a:rPr lang="en-US" dirty="0"/>
              <a:t>Node.js </a:t>
            </a:r>
            <a:r>
              <a:rPr lang="en-US" dirty="0">
                <a:solidFill>
                  <a:srgbClr val="FF0000"/>
                </a:solidFill>
              </a:rPr>
              <a:t>went through several technical changes </a:t>
            </a:r>
            <a:r>
              <a:rPr lang="en-US" dirty="0"/>
              <a:t>including internal conflict over </a:t>
            </a:r>
            <a:r>
              <a:rPr lang="en-US" dirty="0" err="1"/>
              <a:t>Joyent’s</a:t>
            </a:r>
            <a:r>
              <a:rPr lang="en-US" dirty="0"/>
              <a:t> governance, resulting in </a:t>
            </a:r>
            <a:r>
              <a:rPr lang="en-US" dirty="0" err="1"/>
              <a:t>Fedor</a:t>
            </a:r>
            <a:r>
              <a:rPr lang="en-US" dirty="0"/>
              <a:t> </a:t>
            </a:r>
            <a:r>
              <a:rPr lang="en-US" dirty="0" err="1"/>
              <a:t>Indutny</a:t>
            </a:r>
            <a:r>
              <a:rPr lang="en-US" dirty="0"/>
              <a:t>  (Node.js core team developer) starting io.js, a fork of Node.js.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968F-5406-448A-9802-A40A0CC2A07C}"/>
              </a:ext>
            </a:extLst>
          </p:cNvPr>
          <p:cNvSpPr>
            <a:spLocks noGrp="1"/>
          </p:cNvSpPr>
          <p:nvPr>
            <p:ph type="title"/>
          </p:nvPr>
        </p:nvSpPr>
        <p:spPr/>
        <p:txBody>
          <a:bodyPr/>
          <a:lstStyle/>
          <a:p>
            <a:r>
              <a:rPr lang="en-US" dirty="0"/>
              <a:t>Node.js Background</a:t>
            </a:r>
          </a:p>
        </p:txBody>
      </p:sp>
      <p:sp>
        <p:nvSpPr>
          <p:cNvPr id="3" name="Content Placeholder 2">
            <a:extLst>
              <a:ext uri="{FF2B5EF4-FFF2-40B4-BE49-F238E27FC236}">
                <a16:creationId xmlns:a16="http://schemas.microsoft.com/office/drawing/2014/main" id="{952EB7D6-5A76-4093-89AD-BA544C1F7AA1}"/>
              </a:ext>
            </a:extLst>
          </p:cNvPr>
          <p:cNvSpPr>
            <a:spLocks noGrp="1"/>
          </p:cNvSpPr>
          <p:nvPr>
            <p:ph idx="1"/>
          </p:nvPr>
        </p:nvSpPr>
        <p:spPr/>
        <p:txBody>
          <a:bodyPr>
            <a:normAutofit fontScale="85000" lnSpcReduction="20000"/>
          </a:bodyPr>
          <a:lstStyle/>
          <a:p>
            <a:pPr>
              <a:defRPr/>
            </a:pPr>
            <a:r>
              <a:rPr lang="en-US" dirty="0"/>
              <a:t>In February 2015, the </a:t>
            </a:r>
            <a:r>
              <a:rPr lang="en-US" dirty="0">
                <a:solidFill>
                  <a:srgbClr val="FF0000"/>
                </a:solidFill>
              </a:rPr>
              <a:t>Node.js foundation </a:t>
            </a:r>
            <a:r>
              <a:rPr lang="en-US" dirty="0"/>
              <a:t>was announced, providing the opportunity of </a:t>
            </a:r>
            <a:r>
              <a:rPr lang="en-US" dirty="0">
                <a:solidFill>
                  <a:srgbClr val="FF0000"/>
                </a:solidFill>
              </a:rPr>
              <a:t>merging Node.js and io.js communities </a:t>
            </a:r>
            <a:r>
              <a:rPr lang="en-US" dirty="0"/>
              <a:t>together under the Node.js foundation. </a:t>
            </a:r>
          </a:p>
          <a:p>
            <a:pPr>
              <a:defRPr/>
            </a:pPr>
            <a:r>
              <a:rPr lang="en-US" dirty="0"/>
              <a:t>On 10/12/2015, </a:t>
            </a:r>
            <a:r>
              <a:rPr lang="en-US" dirty="0">
                <a:solidFill>
                  <a:srgbClr val="FF0000"/>
                </a:solidFill>
              </a:rPr>
              <a:t>Node 4.2.0 (LTS) </a:t>
            </a:r>
            <a:r>
              <a:rPr lang="en-US" dirty="0"/>
              <a:t>was announced, the first release covered under the new </a:t>
            </a:r>
            <a:r>
              <a:rPr lang="en-US" dirty="0">
                <a:solidFill>
                  <a:srgbClr val="FF0000"/>
                </a:solidFill>
              </a:rPr>
              <a:t>LTS plan (Long Term Support).</a:t>
            </a:r>
          </a:p>
          <a:p>
            <a:pPr>
              <a:defRPr/>
            </a:pPr>
            <a:r>
              <a:rPr lang="en-US" dirty="0"/>
              <a:t>Node’s </a:t>
            </a:r>
            <a:r>
              <a:rPr lang="en-US" dirty="0">
                <a:solidFill>
                  <a:srgbClr val="FF0000"/>
                </a:solidFill>
              </a:rPr>
              <a:t>core functionalities </a:t>
            </a:r>
            <a:r>
              <a:rPr lang="en-US" dirty="0"/>
              <a:t>are kept to a </a:t>
            </a:r>
            <a:r>
              <a:rPr lang="en-US" dirty="0">
                <a:solidFill>
                  <a:srgbClr val="FF0000"/>
                </a:solidFill>
              </a:rPr>
              <a:t>minimum</a:t>
            </a:r>
            <a:r>
              <a:rPr lang="en-US" dirty="0"/>
              <a:t>. There are many </a:t>
            </a:r>
            <a:r>
              <a:rPr lang="en-US" b="1" dirty="0"/>
              <a:t>third-party modules</a:t>
            </a:r>
            <a:r>
              <a:rPr lang="en-US" dirty="0"/>
              <a:t> supporting Node.js and can be downloaded, installed, and managed using </a:t>
            </a:r>
            <a:r>
              <a:rPr lang="en-US" b="1" dirty="0"/>
              <a:t>Node Package Manager (NPM) </a:t>
            </a:r>
            <a:r>
              <a:rPr lang="en-US" dirty="0"/>
              <a:t>to expand node’s functionalities. </a:t>
            </a:r>
          </a:p>
          <a:p>
            <a:pPr>
              <a:defRPr/>
            </a:pPr>
            <a:endParaRPr lang="en-US" dirty="0"/>
          </a:p>
          <a:p>
            <a:endParaRPr lang="en-US" dirty="0"/>
          </a:p>
        </p:txBody>
      </p:sp>
    </p:spTree>
    <p:extLst>
      <p:ext uri="{BB962C8B-B14F-4D97-AF65-F5344CB8AC3E}">
        <p14:creationId xmlns:p14="http://schemas.microsoft.com/office/powerpoint/2010/main" val="3935306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of Node.js</a:t>
            </a:r>
          </a:p>
        </p:txBody>
      </p:sp>
      <p:sp>
        <p:nvSpPr>
          <p:cNvPr id="3" name="Content Placeholder 2"/>
          <p:cNvSpPr>
            <a:spLocks noGrp="1"/>
          </p:cNvSpPr>
          <p:nvPr>
            <p:ph idx="1"/>
          </p:nvPr>
        </p:nvSpPr>
        <p:spPr/>
        <p:txBody>
          <a:bodyPr>
            <a:normAutofit fontScale="77500" lnSpcReduction="20000"/>
          </a:bodyPr>
          <a:lstStyle/>
          <a:p>
            <a:pPr>
              <a:defRPr/>
            </a:pPr>
            <a:r>
              <a:rPr lang="en-US" sz="3400" b="1" dirty="0">
                <a:highlight>
                  <a:srgbClr val="FFFF00"/>
                </a:highlight>
              </a:rPr>
              <a:t>Asynchronous</a:t>
            </a:r>
            <a:r>
              <a:rPr lang="en-US" sz="3400" dirty="0">
                <a:highlight>
                  <a:srgbClr val="FFFF00"/>
                </a:highlight>
              </a:rPr>
              <a:t> </a:t>
            </a:r>
            <a:r>
              <a:rPr lang="en-US" sz="3400" dirty="0"/>
              <a:t>and </a:t>
            </a:r>
            <a:r>
              <a:rPr lang="en-US" sz="3400" b="1" dirty="0">
                <a:highlight>
                  <a:srgbClr val="FFFF00"/>
                </a:highlight>
              </a:rPr>
              <a:t>Event Driven</a:t>
            </a:r>
            <a:r>
              <a:rPr lang="en-US" sz="3400" dirty="0"/>
              <a:t>: All APIs of Node.js library are asynchronous and </a:t>
            </a:r>
            <a:r>
              <a:rPr lang="en-US" sz="3400" b="1" dirty="0">
                <a:highlight>
                  <a:srgbClr val="FFFF00"/>
                </a:highlight>
              </a:rPr>
              <a:t>non-blocking</a:t>
            </a:r>
            <a:r>
              <a:rPr lang="en-US" sz="3400" dirty="0"/>
              <a:t>. Node.js server never waits for an API to return data. Server moves to next API after calling it and a notification mechanism of Events of Node.js helps server to get response from the previous API call.</a:t>
            </a:r>
          </a:p>
          <a:p>
            <a:pPr>
              <a:defRPr/>
            </a:pPr>
            <a:r>
              <a:rPr lang="en-US" sz="3400" b="1" dirty="0">
                <a:highlight>
                  <a:srgbClr val="FFFF00"/>
                </a:highlight>
              </a:rPr>
              <a:t>Single-Threaded</a:t>
            </a:r>
            <a:r>
              <a:rPr lang="en-US" sz="3400" dirty="0"/>
              <a:t>: Node is a single-threaded environment. At most, only one line of your code will ever be executing at any time. Node </a:t>
            </a:r>
            <a:r>
              <a:rPr lang="en-US" sz="3400" b="1" dirty="0"/>
              <a:t>I/O tasks are using non-blocking techniques</a:t>
            </a:r>
            <a:r>
              <a:rPr lang="en-US" sz="3400" dirty="0"/>
              <a:t>. Rather than waiting line-by-line for an operation to finish, it creates a callback that will be invoked when the operation eventually succeed or fails.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Overview of Blocking </a:t>
            </a:r>
            <a:r>
              <a:rPr lang="en-US" dirty="0" err="1"/>
              <a:t>vs</a:t>
            </a:r>
            <a:r>
              <a:rPr lang="en-US" dirty="0"/>
              <a:t> Non-Blocking</a:t>
            </a:r>
          </a:p>
        </p:txBody>
      </p:sp>
      <p:sp>
        <p:nvSpPr>
          <p:cNvPr id="3" name="Content Placeholder 2"/>
          <p:cNvSpPr>
            <a:spLocks noGrp="1"/>
          </p:cNvSpPr>
          <p:nvPr>
            <p:ph idx="1"/>
          </p:nvPr>
        </p:nvSpPr>
        <p:spPr/>
        <p:txBody>
          <a:bodyPr>
            <a:normAutofit/>
          </a:bodyPr>
          <a:lstStyle/>
          <a:p>
            <a:r>
              <a:rPr lang="en-US" altLang="en-US" b="1" dirty="0">
                <a:highlight>
                  <a:srgbClr val="FFFF00"/>
                </a:highlight>
              </a:rPr>
              <a:t>Blocking</a:t>
            </a:r>
            <a:r>
              <a:rPr lang="en-US" altLang="en-US" dirty="0"/>
              <a:t> is when the executing of additional JavaScript in the Node.js process </a:t>
            </a:r>
            <a:r>
              <a:rPr lang="en-US" altLang="en-US" dirty="0">
                <a:solidFill>
                  <a:srgbClr val="FF0000"/>
                </a:solidFill>
              </a:rPr>
              <a:t>must wait </a:t>
            </a:r>
            <a:r>
              <a:rPr lang="en-US" altLang="en-US" dirty="0"/>
              <a:t>until a non-JavaScript operation completes.  </a:t>
            </a:r>
          </a:p>
          <a:p>
            <a:r>
              <a:rPr lang="en-US" altLang="en-US" dirty="0"/>
              <a:t>This happens because the event loop is unable to continue running JavaScript while a blocking operation is occurring.</a:t>
            </a:r>
          </a:p>
          <a:p>
            <a:r>
              <a:rPr lang="en-US" altLang="en-US" b="1" dirty="0"/>
              <a:t>Synchronous</a:t>
            </a:r>
            <a:r>
              <a:rPr lang="en-US" altLang="en-US" dirty="0"/>
              <a:t> methods in the Node.js are the most commonly used </a:t>
            </a:r>
            <a:r>
              <a:rPr lang="en-US" altLang="en-US" b="1" dirty="0"/>
              <a:t>blocking operations</a:t>
            </a:r>
            <a:r>
              <a:rPr lang="en-US" altLang="en-US" dirty="0"/>
              <a: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117CB-ED06-4BC8-AA71-14F6911479CF}"/>
              </a:ext>
            </a:extLst>
          </p:cNvPr>
          <p:cNvSpPr>
            <a:spLocks noGrp="1"/>
          </p:cNvSpPr>
          <p:nvPr>
            <p:ph type="title"/>
          </p:nvPr>
        </p:nvSpPr>
        <p:spPr/>
        <p:txBody>
          <a:bodyPr>
            <a:normAutofit fontScale="90000"/>
          </a:bodyPr>
          <a:lstStyle/>
          <a:p>
            <a:r>
              <a:rPr lang="en-US" dirty="0"/>
              <a:t>Overview of Blocking vs Non-Blocking</a:t>
            </a:r>
          </a:p>
        </p:txBody>
      </p:sp>
      <p:sp>
        <p:nvSpPr>
          <p:cNvPr id="3" name="Content Placeholder 2">
            <a:extLst>
              <a:ext uri="{FF2B5EF4-FFF2-40B4-BE49-F238E27FC236}">
                <a16:creationId xmlns:a16="http://schemas.microsoft.com/office/drawing/2014/main" id="{2A35EE3F-342D-46F8-A4AF-3ED2026540BB}"/>
              </a:ext>
            </a:extLst>
          </p:cNvPr>
          <p:cNvSpPr>
            <a:spLocks noGrp="1"/>
          </p:cNvSpPr>
          <p:nvPr>
            <p:ph idx="1"/>
          </p:nvPr>
        </p:nvSpPr>
        <p:spPr/>
        <p:txBody>
          <a:bodyPr/>
          <a:lstStyle/>
          <a:p>
            <a:r>
              <a:rPr lang="en-US" altLang="en-US" dirty="0"/>
              <a:t>All of the </a:t>
            </a:r>
            <a:r>
              <a:rPr lang="en-US" altLang="en-US" b="1" dirty="0"/>
              <a:t>I/O methods</a:t>
            </a:r>
            <a:r>
              <a:rPr lang="en-US" altLang="en-US" dirty="0"/>
              <a:t> in the Node.js standard library provide </a:t>
            </a:r>
            <a:r>
              <a:rPr lang="en-US" altLang="en-US" b="1" dirty="0"/>
              <a:t>asynchronous</a:t>
            </a:r>
            <a:r>
              <a:rPr lang="en-US" altLang="en-US" dirty="0"/>
              <a:t> versions, which are </a:t>
            </a:r>
            <a:r>
              <a:rPr lang="en-US" altLang="en-US" b="1" dirty="0">
                <a:highlight>
                  <a:srgbClr val="FFFF00"/>
                </a:highlight>
              </a:rPr>
              <a:t>non-blocking</a:t>
            </a:r>
            <a:r>
              <a:rPr lang="en-US" altLang="en-US" dirty="0">
                <a:highlight>
                  <a:srgbClr val="FFFF00"/>
                </a:highlight>
              </a:rPr>
              <a:t>,</a:t>
            </a:r>
            <a:r>
              <a:rPr lang="en-US" altLang="en-US" dirty="0"/>
              <a:t> and accept callback functions. </a:t>
            </a:r>
          </a:p>
          <a:p>
            <a:r>
              <a:rPr lang="en-US" altLang="en-US" dirty="0"/>
              <a:t>Some methods also have blocking counterparts, which have names that end with sync.</a:t>
            </a:r>
          </a:p>
          <a:p>
            <a:endParaRPr lang="en-US" dirty="0"/>
          </a:p>
        </p:txBody>
      </p:sp>
    </p:spTree>
    <p:extLst>
      <p:ext uri="{BB962C8B-B14F-4D97-AF65-F5344CB8AC3E}">
        <p14:creationId xmlns:p14="http://schemas.microsoft.com/office/powerpoint/2010/main" val="2839661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Code</a:t>
            </a:r>
          </a:p>
        </p:txBody>
      </p:sp>
      <p:sp>
        <p:nvSpPr>
          <p:cNvPr id="3" name="Content Placeholder 2"/>
          <p:cNvSpPr>
            <a:spLocks noGrp="1"/>
          </p:cNvSpPr>
          <p:nvPr>
            <p:ph idx="1"/>
          </p:nvPr>
        </p:nvSpPr>
        <p:spPr/>
        <p:txBody>
          <a:bodyPr>
            <a:normAutofit fontScale="70000" lnSpcReduction="20000"/>
          </a:bodyPr>
          <a:lstStyle/>
          <a:p>
            <a:pPr>
              <a:defRPr/>
            </a:pPr>
            <a:r>
              <a:rPr lang="en-US" sz="3400" b="1" dirty="0">
                <a:solidFill>
                  <a:srgbClr val="FF0000"/>
                </a:solidFill>
              </a:rPr>
              <a:t>Blocking</a:t>
            </a:r>
            <a:r>
              <a:rPr lang="en-US" sz="3400" dirty="0">
                <a:solidFill>
                  <a:srgbClr val="FF0000"/>
                </a:solidFill>
              </a:rPr>
              <a:t> methods execute synchronously </a:t>
            </a:r>
            <a:r>
              <a:rPr lang="en-US" sz="3400" dirty="0"/>
              <a:t>and </a:t>
            </a:r>
            <a:r>
              <a:rPr lang="en-US" sz="3400" b="1" dirty="0">
                <a:solidFill>
                  <a:srgbClr val="FF0000"/>
                </a:solidFill>
              </a:rPr>
              <a:t>non-blocking</a:t>
            </a:r>
            <a:r>
              <a:rPr lang="en-US" sz="3400" dirty="0">
                <a:solidFill>
                  <a:srgbClr val="FF0000"/>
                </a:solidFill>
              </a:rPr>
              <a:t> methods executes asynchronously.</a:t>
            </a:r>
          </a:p>
          <a:p>
            <a:pPr>
              <a:defRPr/>
            </a:pPr>
            <a:r>
              <a:rPr lang="en-US" sz="3400" dirty="0"/>
              <a:t>Using the File System modules, this is a </a:t>
            </a:r>
            <a:r>
              <a:rPr lang="en-US" sz="3400" b="1" dirty="0">
                <a:highlight>
                  <a:srgbClr val="FFFF00"/>
                </a:highlight>
              </a:rPr>
              <a:t>synchronous</a:t>
            </a:r>
            <a:r>
              <a:rPr lang="en-US" sz="3400" dirty="0"/>
              <a:t> file read (blocking):</a:t>
            </a:r>
          </a:p>
          <a:p>
            <a:pPr marL="0" indent="0">
              <a:buNone/>
              <a:defRPr/>
            </a:pPr>
            <a:r>
              <a:rPr lang="en-US" sz="3400" dirty="0"/>
              <a:t>  	const </a:t>
            </a:r>
            <a:r>
              <a:rPr lang="en-US" sz="3400" dirty="0" err="1"/>
              <a:t>fs</a:t>
            </a:r>
            <a:r>
              <a:rPr lang="en-US" sz="3400" dirty="0"/>
              <a:t> = require("</a:t>
            </a:r>
            <a:r>
              <a:rPr lang="en-US" sz="3400" dirty="0" err="1"/>
              <a:t>fs</a:t>
            </a:r>
            <a:r>
              <a:rPr lang="en-US" sz="3400" dirty="0"/>
              <a:t>");</a:t>
            </a:r>
          </a:p>
          <a:p>
            <a:pPr marL="0" indent="0">
              <a:buNone/>
              <a:defRPr/>
            </a:pPr>
            <a:r>
              <a:rPr lang="en-US" sz="3400" dirty="0"/>
              <a:t>  	const data = </a:t>
            </a:r>
            <a:r>
              <a:rPr lang="en-US" sz="3400" dirty="0" err="1"/>
              <a:t>fs.readFileSync</a:t>
            </a:r>
            <a:r>
              <a:rPr lang="en-US" sz="3400" dirty="0"/>
              <a:t>("/test.txt");   // blocking</a:t>
            </a:r>
          </a:p>
          <a:p>
            <a:pPr marL="0" indent="0">
              <a:buNone/>
              <a:defRPr/>
            </a:pPr>
            <a:r>
              <a:rPr lang="en-US" sz="3400" dirty="0"/>
              <a:t>	</a:t>
            </a:r>
          </a:p>
          <a:p>
            <a:pPr>
              <a:defRPr/>
            </a:pPr>
            <a:r>
              <a:rPr lang="en-US" sz="3400" dirty="0"/>
              <a:t>Here is an equivalent </a:t>
            </a:r>
            <a:r>
              <a:rPr lang="en-US" sz="3400" b="1" dirty="0">
                <a:highlight>
                  <a:srgbClr val="FFFF00"/>
                </a:highlight>
              </a:rPr>
              <a:t>asynchronous</a:t>
            </a:r>
            <a:r>
              <a:rPr lang="en-US" sz="3400" b="1" dirty="0"/>
              <a:t> </a:t>
            </a:r>
            <a:r>
              <a:rPr lang="en-US" sz="3400" dirty="0"/>
              <a:t>example (non-blocking):</a:t>
            </a:r>
          </a:p>
          <a:p>
            <a:pPr marL="0" indent="0">
              <a:buNone/>
              <a:defRPr/>
            </a:pPr>
            <a:r>
              <a:rPr lang="en-US" sz="3400" dirty="0"/>
              <a:t>	const </a:t>
            </a:r>
            <a:r>
              <a:rPr lang="en-US" sz="3400" dirty="0" err="1"/>
              <a:t>fs</a:t>
            </a:r>
            <a:r>
              <a:rPr lang="en-US" sz="3400" dirty="0"/>
              <a:t> = require("</a:t>
            </a:r>
            <a:r>
              <a:rPr lang="en-US" sz="3400" dirty="0" err="1"/>
              <a:t>fs</a:t>
            </a:r>
            <a:r>
              <a:rPr lang="en-US" sz="3400" dirty="0"/>
              <a:t>");</a:t>
            </a:r>
          </a:p>
          <a:p>
            <a:pPr marL="0" indent="0">
              <a:buNone/>
              <a:defRPr/>
            </a:pPr>
            <a:r>
              <a:rPr lang="en-US" sz="3400" dirty="0"/>
              <a:t>	</a:t>
            </a:r>
            <a:r>
              <a:rPr lang="en-US" sz="3400" dirty="0" err="1"/>
              <a:t>fs.readFile</a:t>
            </a:r>
            <a:r>
              <a:rPr lang="en-US" sz="3400" dirty="0"/>
              <a:t>("/test.txt", function (err, data) {</a:t>
            </a:r>
          </a:p>
          <a:p>
            <a:pPr marL="0" indent="0">
              <a:buNone/>
              <a:defRPr/>
            </a:pPr>
            <a:r>
              <a:rPr lang="en-US" sz="3400" dirty="0"/>
              <a:t>		if(err) throw err;</a:t>
            </a:r>
          </a:p>
          <a:p>
            <a:pPr marL="0" indent="0">
              <a:buNone/>
              <a:defRPr/>
            </a:pPr>
            <a:r>
              <a:rPr lang="en-US" sz="3400" dirty="0"/>
              <a: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1244</TotalTime>
  <Words>1860</Words>
  <Application>Microsoft Office PowerPoint</Application>
  <PresentationFormat>On-screen Show (4:3)</PresentationFormat>
  <Paragraphs>134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Office Theme</vt:lpstr>
      <vt:lpstr>Week 05</vt:lpstr>
      <vt:lpstr>What is Node.js?</vt:lpstr>
      <vt:lpstr>Event Loop Processing</vt:lpstr>
      <vt:lpstr>Node.js Background</vt:lpstr>
      <vt:lpstr>Node.js Background</vt:lpstr>
      <vt:lpstr>Features of Node.js</vt:lpstr>
      <vt:lpstr>Overview of Blocking vs Non-Blocking</vt:lpstr>
      <vt:lpstr>Overview of Blocking vs Non-Blocking</vt:lpstr>
      <vt:lpstr>Comparing Code</vt:lpstr>
      <vt:lpstr>Blocking vs Non-Blocking codes</vt:lpstr>
      <vt:lpstr>Download and Install Node.js</vt:lpstr>
      <vt:lpstr>Node.js - NPM</vt:lpstr>
      <vt:lpstr>Callbacks Concept</vt:lpstr>
      <vt:lpstr>Event Loop Overview</vt:lpstr>
      <vt:lpstr>Event Driven programming</vt:lpstr>
      <vt:lpstr>Node.js - Streams</vt:lpstr>
      <vt:lpstr>Piping Streams</vt:lpstr>
      <vt:lpstr>Node.js – Sync &amp; Async Read</vt:lpstr>
      <vt:lpstr>Node.js – Sync &amp; Async Write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Hans</dc:creator>
  <cp:lastModifiedBy>Hans Yip</cp:lastModifiedBy>
  <cp:revision>136</cp:revision>
  <dcterms:created xsi:type="dcterms:W3CDTF">2017-12-16T12:45:26Z</dcterms:created>
  <dcterms:modified xsi:type="dcterms:W3CDTF">2020-02-22T01:24:40Z</dcterms:modified>
</cp:coreProperties>
</file>