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98"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1" autoAdjust="0"/>
    <p:restoredTop sz="94660"/>
  </p:normalViewPr>
  <p:slideViewPr>
    <p:cSldViewPr snapToGrid="0">
      <p:cViewPr varScale="1">
        <p:scale>
          <a:sx n="64" d="100"/>
          <a:sy n="64" d="100"/>
        </p:scale>
        <p:origin x="804"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12/23/2021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12/23/2021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12/23/2021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12/23/2021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12/23/2021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roberthalf.com/technology/blog/6-basic-sdlc-methodologies-the-pros-and-con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stackify.com/sdlc-phases-identify-problem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tutorialspoint.com/sdlc/index.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Software development life cycle (SDLC)</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995982"/>
            <a:ext cx="10656310" cy="614368"/>
          </a:xfrm>
        </p:spPr>
        <p:txBody>
          <a:bodyPr vert="horz" lIns="91440" tIns="45720" rIns="91440" bIns="45720" rtlCol="0">
            <a:normAutofit fontScale="70000" lnSpcReduction="20000"/>
          </a:bodyPr>
          <a:lstStyle/>
          <a:p>
            <a:pPr marL="0" indent="0" algn="ctr">
              <a:spcBef>
                <a:spcPts val="0"/>
              </a:spcBef>
              <a:spcAft>
                <a:spcPts val="600"/>
              </a:spcAft>
              <a:buNone/>
            </a:pPr>
            <a:r>
              <a:rPr lang="en-US" sz="5100" spc="80" dirty="0"/>
              <a:t>Hans Yip</a:t>
            </a:r>
          </a:p>
          <a:p>
            <a:pPr marL="0" indent="0" algn="ctr">
              <a:spcBef>
                <a:spcPts val="0"/>
              </a:spcBef>
              <a:spcAft>
                <a:spcPts val="600"/>
              </a:spcAft>
              <a:buNone/>
            </a:pPr>
            <a:endParaRPr lang="en-US" spc="80" dirty="0"/>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1E3AD-A150-4FAB-892D-B9175E0B92C0}"/>
              </a:ext>
            </a:extLst>
          </p:cNvPr>
          <p:cNvSpPr>
            <a:spLocks noGrp="1"/>
          </p:cNvSpPr>
          <p:nvPr>
            <p:ph type="title"/>
          </p:nvPr>
        </p:nvSpPr>
        <p:spPr/>
        <p:txBody>
          <a:bodyPr/>
          <a:lstStyle/>
          <a:p>
            <a:pPr algn="ctr"/>
            <a:r>
              <a:rPr lang="en-US" dirty="0"/>
              <a:t>Test Phase</a:t>
            </a:r>
          </a:p>
        </p:txBody>
      </p:sp>
      <p:sp>
        <p:nvSpPr>
          <p:cNvPr id="3" name="Content Placeholder 2">
            <a:extLst>
              <a:ext uri="{FF2B5EF4-FFF2-40B4-BE49-F238E27FC236}">
                <a16:creationId xmlns:a16="http://schemas.microsoft.com/office/drawing/2014/main" id="{31EEDEE2-0279-419F-83BE-E4439061B02F}"/>
              </a:ext>
            </a:extLst>
          </p:cNvPr>
          <p:cNvSpPr>
            <a:spLocks noGrp="1"/>
          </p:cNvSpPr>
          <p:nvPr>
            <p:ph idx="1"/>
          </p:nvPr>
        </p:nvSpPr>
        <p:spPr/>
        <p:txBody>
          <a:bodyPr>
            <a:normAutofit lnSpcReduction="10000"/>
          </a:bodyPr>
          <a:lstStyle/>
          <a:p>
            <a:r>
              <a:rPr lang="en-US" sz="3600" b="1" dirty="0"/>
              <a:t>Input</a:t>
            </a:r>
            <a:r>
              <a:rPr lang="en-US" sz="3600" dirty="0"/>
              <a:t>: </a:t>
            </a:r>
            <a:r>
              <a:rPr lang="en-US" sz="3600" dirty="0">
                <a:highlight>
                  <a:srgbClr val="FFFF00"/>
                </a:highlight>
              </a:rPr>
              <a:t>Un-tested program</a:t>
            </a:r>
            <a:r>
              <a:rPr lang="en-US" sz="3600" dirty="0"/>
              <a:t>/software, </a:t>
            </a:r>
            <a:r>
              <a:rPr lang="en-US" sz="3600" dirty="0">
                <a:highlight>
                  <a:srgbClr val="FFFF00"/>
                </a:highlight>
              </a:rPr>
              <a:t>Test plan </a:t>
            </a:r>
            <a:r>
              <a:rPr lang="en-US" sz="3600" dirty="0"/>
              <a:t>document.</a:t>
            </a:r>
          </a:p>
          <a:p>
            <a:r>
              <a:rPr lang="en-US" sz="3600" dirty="0"/>
              <a:t>This phase refers to the </a:t>
            </a:r>
            <a:r>
              <a:rPr lang="en-US" sz="3600" dirty="0">
                <a:highlight>
                  <a:srgbClr val="FFFF00"/>
                </a:highlight>
              </a:rPr>
              <a:t>testing only stage of the product where product defects are reported, tracked, fixed and retested,</a:t>
            </a:r>
            <a:r>
              <a:rPr lang="en-US" sz="3600" dirty="0"/>
              <a:t> until the product reaches the quality standards defined in the SRS.</a:t>
            </a:r>
          </a:p>
          <a:p>
            <a:r>
              <a:rPr lang="en-US" sz="3600" b="1" dirty="0"/>
              <a:t>Output: </a:t>
            </a:r>
            <a:r>
              <a:rPr lang="en-US" sz="3600" dirty="0">
                <a:highlight>
                  <a:srgbClr val="FFFF00"/>
                </a:highlight>
              </a:rPr>
              <a:t>tested program</a:t>
            </a:r>
            <a:r>
              <a:rPr lang="en-US" sz="3600" dirty="0"/>
              <a:t>/software.</a:t>
            </a:r>
          </a:p>
          <a:p>
            <a:endParaRPr lang="en-US" dirty="0"/>
          </a:p>
        </p:txBody>
      </p:sp>
    </p:spTree>
    <p:extLst>
      <p:ext uri="{BB962C8B-B14F-4D97-AF65-F5344CB8AC3E}">
        <p14:creationId xmlns:p14="http://schemas.microsoft.com/office/powerpoint/2010/main" val="3230014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F7C17-A88C-46B4-975D-8DF9AE14D691}"/>
              </a:ext>
            </a:extLst>
          </p:cNvPr>
          <p:cNvSpPr>
            <a:spLocks noGrp="1"/>
          </p:cNvSpPr>
          <p:nvPr>
            <p:ph type="title"/>
          </p:nvPr>
        </p:nvSpPr>
        <p:spPr/>
        <p:txBody>
          <a:bodyPr/>
          <a:lstStyle/>
          <a:p>
            <a:pPr algn="ctr"/>
            <a:r>
              <a:rPr lang="en-US" dirty="0"/>
              <a:t>Deployment Phase</a:t>
            </a:r>
          </a:p>
        </p:txBody>
      </p:sp>
      <p:sp>
        <p:nvSpPr>
          <p:cNvPr id="3" name="Content Placeholder 2">
            <a:extLst>
              <a:ext uri="{FF2B5EF4-FFF2-40B4-BE49-F238E27FC236}">
                <a16:creationId xmlns:a16="http://schemas.microsoft.com/office/drawing/2014/main" id="{0C2AC55D-8F52-4EBC-94E9-6B46277136A7}"/>
              </a:ext>
            </a:extLst>
          </p:cNvPr>
          <p:cNvSpPr>
            <a:spLocks noGrp="1"/>
          </p:cNvSpPr>
          <p:nvPr>
            <p:ph idx="1"/>
          </p:nvPr>
        </p:nvSpPr>
        <p:spPr/>
        <p:txBody>
          <a:bodyPr>
            <a:normAutofit lnSpcReduction="10000"/>
          </a:bodyPr>
          <a:lstStyle/>
          <a:p>
            <a:r>
              <a:rPr lang="en-US" sz="2400" b="1" dirty="0"/>
              <a:t>Input</a:t>
            </a:r>
            <a:r>
              <a:rPr lang="en-US" sz="2400" dirty="0"/>
              <a:t>: </a:t>
            </a:r>
            <a:r>
              <a:rPr lang="en-US" sz="2400" dirty="0">
                <a:highlight>
                  <a:srgbClr val="FFFF00"/>
                </a:highlight>
              </a:rPr>
              <a:t>Tested program</a:t>
            </a:r>
            <a:r>
              <a:rPr lang="en-US" sz="2400" dirty="0"/>
              <a:t>/software, </a:t>
            </a:r>
            <a:r>
              <a:rPr lang="en-US" sz="2400" dirty="0">
                <a:highlight>
                  <a:srgbClr val="FFFF00"/>
                </a:highlight>
              </a:rPr>
              <a:t>migration plan</a:t>
            </a:r>
            <a:r>
              <a:rPr lang="en-US" sz="2400" dirty="0"/>
              <a:t>.</a:t>
            </a:r>
            <a:endParaRPr lang="en-US" sz="2400" b="1" dirty="0"/>
          </a:p>
          <a:p>
            <a:r>
              <a:rPr lang="en-US" sz="2400" dirty="0"/>
              <a:t>Once the product is tested and </a:t>
            </a:r>
            <a:r>
              <a:rPr lang="en-US" sz="2400" dirty="0">
                <a:highlight>
                  <a:srgbClr val="FFFF00"/>
                </a:highlight>
              </a:rPr>
              <a:t>ready to be deployed </a:t>
            </a:r>
            <a:r>
              <a:rPr lang="en-US" sz="2400" dirty="0"/>
              <a:t>it is released formally in the appropriate market. Sometimes product deployment happens in stages as per the business strategy of that organization. The product may first be released in a limited segment and tested in the real business environment (</a:t>
            </a:r>
            <a:r>
              <a:rPr lang="en-US" sz="2400" b="1" dirty="0"/>
              <a:t>UAT- User acceptance testing</a:t>
            </a:r>
            <a:r>
              <a:rPr lang="en-US" sz="2400" dirty="0"/>
              <a:t>).</a:t>
            </a:r>
          </a:p>
          <a:p>
            <a:r>
              <a:rPr lang="en-US" sz="2400" dirty="0"/>
              <a:t>Then based on the feedback, the product may be released as it is or with suggested enhancements in the targeting market segment. After the product is released in the market, its maintenance is done for the existing customer base.</a:t>
            </a:r>
          </a:p>
          <a:p>
            <a:r>
              <a:rPr lang="en-US" sz="2400" b="1" dirty="0"/>
              <a:t>Output</a:t>
            </a:r>
            <a:r>
              <a:rPr lang="en-US" sz="2400" dirty="0"/>
              <a:t>: Tested program/software migrated into </a:t>
            </a:r>
            <a:r>
              <a:rPr lang="en-US" sz="2400" dirty="0">
                <a:highlight>
                  <a:srgbClr val="FFFF00"/>
                </a:highlight>
              </a:rPr>
              <a:t>production, and celebrate. </a:t>
            </a:r>
            <a:endParaRPr lang="en-US" sz="2400" b="1" dirty="0">
              <a:highlight>
                <a:srgbClr val="FFFF00"/>
              </a:highlight>
            </a:endParaRPr>
          </a:p>
          <a:p>
            <a:endParaRPr lang="en-US" dirty="0"/>
          </a:p>
        </p:txBody>
      </p:sp>
    </p:spTree>
    <p:extLst>
      <p:ext uri="{BB962C8B-B14F-4D97-AF65-F5344CB8AC3E}">
        <p14:creationId xmlns:p14="http://schemas.microsoft.com/office/powerpoint/2010/main" val="1857304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CB2F7-73BB-4E29-9561-04D5CE8AF34E}"/>
              </a:ext>
            </a:extLst>
          </p:cNvPr>
          <p:cNvSpPr>
            <a:spLocks noGrp="1"/>
          </p:cNvSpPr>
          <p:nvPr>
            <p:ph type="title"/>
          </p:nvPr>
        </p:nvSpPr>
        <p:spPr/>
        <p:txBody>
          <a:bodyPr/>
          <a:lstStyle/>
          <a:p>
            <a:pPr algn="ctr"/>
            <a:r>
              <a:rPr lang="en-US" dirty="0"/>
              <a:t>Software Development Models</a:t>
            </a:r>
          </a:p>
        </p:txBody>
      </p:sp>
      <p:sp>
        <p:nvSpPr>
          <p:cNvPr id="3" name="Content Placeholder 2">
            <a:extLst>
              <a:ext uri="{FF2B5EF4-FFF2-40B4-BE49-F238E27FC236}">
                <a16:creationId xmlns:a16="http://schemas.microsoft.com/office/drawing/2014/main" id="{51692BBC-3E65-4C7B-ADD1-CEC3569B9998}"/>
              </a:ext>
            </a:extLst>
          </p:cNvPr>
          <p:cNvSpPr>
            <a:spLocks noGrp="1"/>
          </p:cNvSpPr>
          <p:nvPr>
            <p:ph idx="1"/>
          </p:nvPr>
        </p:nvSpPr>
        <p:spPr/>
        <p:txBody>
          <a:bodyPr>
            <a:normAutofit fontScale="85000" lnSpcReduction="20000"/>
          </a:bodyPr>
          <a:lstStyle/>
          <a:p>
            <a:r>
              <a:rPr lang="en-US" sz="2800" dirty="0"/>
              <a:t>Following are the most important and popular SD models:</a:t>
            </a:r>
          </a:p>
          <a:p>
            <a:r>
              <a:rPr lang="en-US" sz="2800" b="1" dirty="0"/>
              <a:t>Waterfall Model (SDLC model) </a:t>
            </a:r>
            <a:r>
              <a:rPr lang="en-US" sz="2800" dirty="0"/>
              <a:t>is the oldest and most straightforward. With this methodology, we finish one phase and then start the next. Each phase has its own mini-plan and each phase “waterfalls” into the next. The biggest drawback of this model is that </a:t>
            </a:r>
            <a:r>
              <a:rPr lang="en-US" sz="2800" dirty="0">
                <a:highlight>
                  <a:srgbClr val="FFFF00"/>
                </a:highlight>
              </a:rPr>
              <a:t>small details left incomplete can hold up the entire process.</a:t>
            </a:r>
          </a:p>
          <a:p>
            <a:r>
              <a:rPr lang="en-US" sz="2800" b="1" dirty="0"/>
              <a:t>Agile Model. </a:t>
            </a:r>
            <a:r>
              <a:rPr lang="en-US" sz="2800" dirty="0"/>
              <a:t>The </a:t>
            </a:r>
            <a:r>
              <a:rPr lang="en-US" sz="2800"/>
              <a:t>Agile SD </a:t>
            </a:r>
            <a:r>
              <a:rPr lang="en-US" sz="2800" dirty="0"/>
              <a:t>model separates the product into cycles and delivers a working product very quickly. This methodology produces a succession of releases. Testing of each release feeds back info that’s incorporated into the next version. </a:t>
            </a:r>
            <a:r>
              <a:rPr lang="en-US" sz="2800" dirty="0">
                <a:hlinkClick r:id="rId2"/>
              </a:rPr>
              <a:t>According to Robert Half</a:t>
            </a:r>
            <a:r>
              <a:rPr lang="en-US" sz="2800" dirty="0"/>
              <a:t>, the drawback of this model is that the </a:t>
            </a:r>
            <a:r>
              <a:rPr lang="en-US" sz="2800" dirty="0">
                <a:highlight>
                  <a:srgbClr val="FFFF00"/>
                </a:highlight>
              </a:rPr>
              <a:t>heavy emphasis on customer interaction can lead the project in the wrong direction</a:t>
            </a:r>
            <a:r>
              <a:rPr lang="en-US" sz="2800" dirty="0"/>
              <a:t> in some cases.</a:t>
            </a:r>
          </a:p>
          <a:p>
            <a:endParaRPr lang="en-US" dirty="0"/>
          </a:p>
        </p:txBody>
      </p:sp>
    </p:spTree>
    <p:extLst>
      <p:ext uri="{BB962C8B-B14F-4D97-AF65-F5344CB8AC3E}">
        <p14:creationId xmlns:p14="http://schemas.microsoft.com/office/powerpoint/2010/main" val="1285917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43193-F507-4496-B726-BE9B19C3165F}"/>
              </a:ext>
            </a:extLst>
          </p:cNvPr>
          <p:cNvSpPr>
            <a:spLocks noGrp="1"/>
          </p:cNvSpPr>
          <p:nvPr>
            <p:ph type="title"/>
          </p:nvPr>
        </p:nvSpPr>
        <p:spPr/>
        <p:txBody>
          <a:bodyPr/>
          <a:lstStyle/>
          <a:p>
            <a:pPr algn="ctr"/>
            <a:r>
              <a:rPr lang="en-US" dirty="0"/>
              <a:t>SDLC Models</a:t>
            </a:r>
          </a:p>
        </p:txBody>
      </p:sp>
      <p:sp>
        <p:nvSpPr>
          <p:cNvPr id="3" name="Content Placeholder 2">
            <a:extLst>
              <a:ext uri="{FF2B5EF4-FFF2-40B4-BE49-F238E27FC236}">
                <a16:creationId xmlns:a16="http://schemas.microsoft.com/office/drawing/2014/main" id="{40133141-EEAF-4CAF-A477-4656E81AF8A6}"/>
              </a:ext>
            </a:extLst>
          </p:cNvPr>
          <p:cNvSpPr>
            <a:spLocks noGrp="1"/>
          </p:cNvSpPr>
          <p:nvPr>
            <p:ph idx="1"/>
          </p:nvPr>
        </p:nvSpPr>
        <p:spPr/>
        <p:txBody>
          <a:bodyPr>
            <a:normAutofit fontScale="85000" lnSpcReduction="20000"/>
          </a:bodyPr>
          <a:lstStyle/>
          <a:p>
            <a:r>
              <a:rPr lang="en-US" sz="2400" b="1" dirty="0"/>
              <a:t>Iterative Model. </a:t>
            </a:r>
            <a:r>
              <a:rPr lang="en-US" sz="2400" dirty="0"/>
              <a:t>This SDLC model emphasizes repetition. Developers create a version very quickly and for relatively little cost, then test and improve it through rapid and successive versions. One big disadvantage here is that it can eat up resources fast if left unchecked.</a:t>
            </a:r>
          </a:p>
          <a:p>
            <a:r>
              <a:rPr lang="en-US" sz="2400" b="1" dirty="0"/>
              <a:t>V-Shaped Model. </a:t>
            </a:r>
            <a:r>
              <a:rPr lang="en-US" sz="2400" dirty="0"/>
              <a:t>An extension of the waterfall model, this SDLC methodology tests at each stage of development. As with waterfall, this process can run into roadblocks.</a:t>
            </a:r>
          </a:p>
          <a:p>
            <a:r>
              <a:rPr lang="en-US" sz="2400" b="1" dirty="0"/>
              <a:t>Big Bang Model. </a:t>
            </a:r>
            <a:r>
              <a:rPr lang="en-US" sz="2400" dirty="0"/>
              <a:t>This high-risk SDLC model throws most of its resources at development and works best for small projects. It lacks the thorough requirements definition stage of the other methods.</a:t>
            </a:r>
          </a:p>
          <a:p>
            <a:r>
              <a:rPr lang="en-US" sz="2400" b="1" dirty="0"/>
              <a:t>Spiral Model. </a:t>
            </a:r>
            <a:r>
              <a:rPr lang="en-US" sz="2400" dirty="0"/>
              <a:t>The most flexible of the SDLC models, the spiral model is similar to the iterative model in its emphasis on repetition. The spiral model goes through the planning, design, build and test </a:t>
            </a:r>
            <a:r>
              <a:rPr lang="en-US" sz="2400" dirty="0">
                <a:hlinkClick r:id="rId2"/>
              </a:rPr>
              <a:t>phases</a:t>
            </a:r>
            <a:r>
              <a:rPr lang="en-US" sz="2400" dirty="0"/>
              <a:t> over and over, with gradual improvements at each pass.</a:t>
            </a:r>
          </a:p>
          <a:p>
            <a:r>
              <a:rPr lang="en-US" sz="2400" dirty="0"/>
              <a:t>Other related methodologies are </a:t>
            </a:r>
            <a:r>
              <a:rPr lang="en-US" sz="2400" dirty="0">
                <a:highlight>
                  <a:srgbClr val="FFFF00"/>
                </a:highlight>
              </a:rPr>
              <a:t>RAD Model, Rapid Application Development </a:t>
            </a:r>
            <a:r>
              <a:rPr lang="en-US" sz="2400" dirty="0"/>
              <a:t>and </a:t>
            </a:r>
            <a:r>
              <a:rPr lang="en-US" sz="2400" dirty="0">
                <a:highlight>
                  <a:srgbClr val="FFFF00"/>
                </a:highlight>
              </a:rPr>
              <a:t>Prototyping Models.</a:t>
            </a:r>
          </a:p>
          <a:p>
            <a:endParaRPr lang="en-US" dirty="0"/>
          </a:p>
        </p:txBody>
      </p:sp>
    </p:spTree>
    <p:extLst>
      <p:ext uri="{BB962C8B-B14F-4D97-AF65-F5344CB8AC3E}">
        <p14:creationId xmlns:p14="http://schemas.microsoft.com/office/powerpoint/2010/main" val="2640701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2E6F-CC63-45A4-B266-F075BBE4CADA}"/>
              </a:ext>
            </a:extLst>
          </p:cNvPr>
          <p:cNvSpPr>
            <a:spLocks noGrp="1"/>
          </p:cNvSpPr>
          <p:nvPr>
            <p:ph type="title"/>
          </p:nvPr>
        </p:nvSpPr>
        <p:spPr/>
        <p:txBody>
          <a:bodyPr/>
          <a:lstStyle/>
          <a:p>
            <a:pPr algn="ctr"/>
            <a:r>
              <a:rPr lang="en-US" dirty="0"/>
              <a:t>Waterfall Model</a:t>
            </a:r>
          </a:p>
        </p:txBody>
      </p:sp>
      <p:grpSp>
        <p:nvGrpSpPr>
          <p:cNvPr id="4" name="Canvas 12">
            <a:extLst>
              <a:ext uri="{FF2B5EF4-FFF2-40B4-BE49-F238E27FC236}">
                <a16:creationId xmlns:a16="http://schemas.microsoft.com/office/drawing/2014/main" id="{EFB0BEC4-9D01-485F-8ADB-3252B1BBDFB5}"/>
              </a:ext>
            </a:extLst>
          </p:cNvPr>
          <p:cNvGrpSpPr>
            <a:grpSpLocks/>
          </p:cNvGrpSpPr>
          <p:nvPr/>
        </p:nvGrpSpPr>
        <p:grpSpPr bwMode="auto">
          <a:xfrm>
            <a:off x="1271588" y="1847850"/>
            <a:ext cx="9420225" cy="4367556"/>
            <a:chOff x="0" y="-3835"/>
            <a:chExt cx="60738" cy="26801"/>
          </a:xfrm>
        </p:grpSpPr>
        <p:sp>
          <p:nvSpPr>
            <p:cNvPr id="5" name="AutoShape 14">
              <a:extLst>
                <a:ext uri="{FF2B5EF4-FFF2-40B4-BE49-F238E27FC236}">
                  <a16:creationId xmlns:a16="http://schemas.microsoft.com/office/drawing/2014/main" id="{F413C2AE-B03D-4633-87F8-C7ABA2F78B28}"/>
                </a:ext>
              </a:extLst>
            </p:cNvPr>
            <p:cNvSpPr>
              <a:spLocks noChangeAspect="1" noChangeArrowheads="1"/>
            </p:cNvSpPr>
            <p:nvPr/>
          </p:nvSpPr>
          <p:spPr bwMode="auto">
            <a:xfrm>
              <a:off x="0" y="-3835"/>
              <a:ext cx="60738" cy="2680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6" name="Rectangle 13">
              <a:extLst>
                <a:ext uri="{FF2B5EF4-FFF2-40B4-BE49-F238E27FC236}">
                  <a16:creationId xmlns:a16="http://schemas.microsoft.com/office/drawing/2014/main" id="{F59077EF-BD03-4253-9C36-F77D3919F946}"/>
                </a:ext>
              </a:extLst>
            </p:cNvPr>
            <p:cNvSpPr>
              <a:spLocks noChangeArrowheads="1"/>
            </p:cNvSpPr>
            <p:nvPr/>
          </p:nvSpPr>
          <p:spPr bwMode="auto">
            <a:xfrm>
              <a:off x="1283" y="-1962"/>
              <a:ext cx="8369" cy="299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Planning</a:t>
              </a:r>
              <a:endParaRPr lang="en-US">
                <a:solidFill>
                  <a:prstClr val="black"/>
                </a:solidFill>
                <a:latin typeface="Arial" pitchFamily="34" charset="0"/>
                <a:cs typeface="Arial" pitchFamily="34" charset="0"/>
              </a:endParaRPr>
            </a:p>
          </p:txBody>
        </p:sp>
        <p:sp>
          <p:nvSpPr>
            <p:cNvPr id="7" name="Rectangle 12">
              <a:extLst>
                <a:ext uri="{FF2B5EF4-FFF2-40B4-BE49-F238E27FC236}">
                  <a16:creationId xmlns:a16="http://schemas.microsoft.com/office/drawing/2014/main" id="{3BA4E433-50B0-4F68-B6B8-F992A5FEE4E5}"/>
                </a:ext>
              </a:extLst>
            </p:cNvPr>
            <p:cNvSpPr>
              <a:spLocks noChangeArrowheads="1"/>
            </p:cNvSpPr>
            <p:nvPr/>
          </p:nvSpPr>
          <p:spPr bwMode="auto">
            <a:xfrm>
              <a:off x="9652" y="1473"/>
              <a:ext cx="8357" cy="298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Analysis</a:t>
              </a:r>
              <a:endParaRPr lang="en-US">
                <a:solidFill>
                  <a:prstClr val="black"/>
                </a:solidFill>
                <a:latin typeface="Arial" pitchFamily="34" charset="0"/>
                <a:cs typeface="Arial" pitchFamily="34" charset="0"/>
              </a:endParaRPr>
            </a:p>
          </p:txBody>
        </p:sp>
        <p:sp>
          <p:nvSpPr>
            <p:cNvPr id="8" name="Rectangle 11">
              <a:extLst>
                <a:ext uri="{FF2B5EF4-FFF2-40B4-BE49-F238E27FC236}">
                  <a16:creationId xmlns:a16="http://schemas.microsoft.com/office/drawing/2014/main" id="{56D25C58-C704-4DE3-9DBD-D29A093D0DE3}"/>
                </a:ext>
              </a:extLst>
            </p:cNvPr>
            <p:cNvSpPr>
              <a:spLocks noChangeArrowheads="1"/>
            </p:cNvSpPr>
            <p:nvPr/>
          </p:nvSpPr>
          <p:spPr bwMode="auto">
            <a:xfrm>
              <a:off x="18714" y="4635"/>
              <a:ext cx="7474" cy="299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Design</a:t>
              </a:r>
              <a:endParaRPr lang="en-US">
                <a:solidFill>
                  <a:prstClr val="black"/>
                </a:solidFill>
                <a:latin typeface="Arial" pitchFamily="34" charset="0"/>
                <a:cs typeface="Arial" pitchFamily="34" charset="0"/>
              </a:endParaRPr>
            </a:p>
          </p:txBody>
        </p:sp>
        <p:sp>
          <p:nvSpPr>
            <p:cNvPr id="9" name="Rectangle 10">
              <a:extLst>
                <a:ext uri="{FF2B5EF4-FFF2-40B4-BE49-F238E27FC236}">
                  <a16:creationId xmlns:a16="http://schemas.microsoft.com/office/drawing/2014/main" id="{0055DF88-F52F-42D1-B4E2-E534A037FEC3}"/>
                </a:ext>
              </a:extLst>
            </p:cNvPr>
            <p:cNvSpPr>
              <a:spLocks noChangeArrowheads="1"/>
            </p:cNvSpPr>
            <p:nvPr/>
          </p:nvSpPr>
          <p:spPr bwMode="auto">
            <a:xfrm>
              <a:off x="33928" y="11054"/>
              <a:ext cx="6592" cy="325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Test</a:t>
              </a:r>
              <a:endParaRPr lang="en-US">
                <a:solidFill>
                  <a:prstClr val="black"/>
                </a:solidFill>
                <a:latin typeface="Arial" pitchFamily="34" charset="0"/>
                <a:cs typeface="Arial" pitchFamily="34" charset="0"/>
              </a:endParaRPr>
            </a:p>
          </p:txBody>
        </p:sp>
        <p:sp>
          <p:nvSpPr>
            <p:cNvPr id="10" name="Rectangle 9">
              <a:extLst>
                <a:ext uri="{FF2B5EF4-FFF2-40B4-BE49-F238E27FC236}">
                  <a16:creationId xmlns:a16="http://schemas.microsoft.com/office/drawing/2014/main" id="{3C13F934-AF04-4DDB-8E4E-E498E80D42CA}"/>
                </a:ext>
              </a:extLst>
            </p:cNvPr>
            <p:cNvSpPr>
              <a:spLocks noChangeArrowheads="1"/>
            </p:cNvSpPr>
            <p:nvPr/>
          </p:nvSpPr>
          <p:spPr bwMode="auto">
            <a:xfrm>
              <a:off x="40958" y="14832"/>
              <a:ext cx="11601" cy="35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Deployment</a:t>
              </a:r>
              <a:endParaRPr lang="en-US">
                <a:solidFill>
                  <a:prstClr val="black"/>
                </a:solidFill>
                <a:latin typeface="Arial" pitchFamily="34" charset="0"/>
                <a:cs typeface="Arial" pitchFamily="34" charset="0"/>
              </a:endParaRPr>
            </a:p>
          </p:txBody>
        </p:sp>
        <p:sp>
          <p:nvSpPr>
            <p:cNvPr id="11" name="Rectangle 8">
              <a:extLst>
                <a:ext uri="{FF2B5EF4-FFF2-40B4-BE49-F238E27FC236}">
                  <a16:creationId xmlns:a16="http://schemas.microsoft.com/office/drawing/2014/main" id="{BEA82AF5-F087-4995-9874-70E96910ECB3}"/>
                </a:ext>
              </a:extLst>
            </p:cNvPr>
            <p:cNvSpPr>
              <a:spLocks noChangeArrowheads="1"/>
            </p:cNvSpPr>
            <p:nvPr/>
          </p:nvSpPr>
          <p:spPr bwMode="auto">
            <a:xfrm>
              <a:off x="26886" y="7626"/>
              <a:ext cx="6242" cy="28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Build</a:t>
              </a:r>
              <a:endParaRPr lang="en-US">
                <a:solidFill>
                  <a:prstClr val="black"/>
                </a:solidFill>
                <a:latin typeface="Arial" pitchFamily="34" charset="0"/>
                <a:cs typeface="Arial" pitchFamily="34" charset="0"/>
              </a:endParaRPr>
            </a:p>
          </p:txBody>
        </p:sp>
        <p:sp>
          <p:nvSpPr>
            <p:cNvPr id="12" name="AutoShape 7">
              <a:extLst>
                <a:ext uri="{FF2B5EF4-FFF2-40B4-BE49-F238E27FC236}">
                  <a16:creationId xmlns:a16="http://schemas.microsoft.com/office/drawing/2014/main" id="{E355DE77-E067-46A6-A7C3-D02E5AC7925A}"/>
                </a:ext>
              </a:extLst>
            </p:cNvPr>
            <p:cNvSpPr>
              <a:spLocks noChangeShapeType="1"/>
            </p:cNvSpPr>
            <p:nvPr/>
          </p:nvSpPr>
          <p:spPr bwMode="auto">
            <a:xfrm>
              <a:off x="9652" y="-463"/>
              <a:ext cx="4178" cy="1936"/>
            </a:xfrm>
            <a:prstGeom prst="bentConnector2">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3" name="AutoShape 6">
              <a:extLst>
                <a:ext uri="{FF2B5EF4-FFF2-40B4-BE49-F238E27FC236}">
                  <a16:creationId xmlns:a16="http://schemas.microsoft.com/office/drawing/2014/main" id="{DD7685B8-DFC1-4B2E-91CD-23B590423F27}"/>
                </a:ext>
              </a:extLst>
            </p:cNvPr>
            <p:cNvSpPr>
              <a:spLocks noChangeShapeType="1"/>
            </p:cNvSpPr>
            <p:nvPr/>
          </p:nvSpPr>
          <p:spPr bwMode="auto">
            <a:xfrm>
              <a:off x="18009" y="2521"/>
              <a:ext cx="4178" cy="1936"/>
            </a:xfrm>
            <a:prstGeom prst="bentConnector2">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4" name="AutoShape 5">
              <a:extLst>
                <a:ext uri="{FF2B5EF4-FFF2-40B4-BE49-F238E27FC236}">
                  <a16:creationId xmlns:a16="http://schemas.microsoft.com/office/drawing/2014/main" id="{2AAFFA0A-E1E9-4CB9-A5AA-A03D6CC34F20}"/>
                </a:ext>
              </a:extLst>
            </p:cNvPr>
            <p:cNvSpPr>
              <a:spLocks noChangeShapeType="1"/>
            </p:cNvSpPr>
            <p:nvPr/>
          </p:nvSpPr>
          <p:spPr bwMode="auto">
            <a:xfrm>
              <a:off x="26188" y="5689"/>
              <a:ext cx="4178" cy="1937"/>
            </a:xfrm>
            <a:prstGeom prst="bentConnector2">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5" name="AutoShape 4">
              <a:extLst>
                <a:ext uri="{FF2B5EF4-FFF2-40B4-BE49-F238E27FC236}">
                  <a16:creationId xmlns:a16="http://schemas.microsoft.com/office/drawing/2014/main" id="{9DBE56AD-F5A1-4436-BC43-B29C8E356ABD}"/>
                </a:ext>
              </a:extLst>
            </p:cNvPr>
            <p:cNvSpPr>
              <a:spLocks noChangeShapeType="1"/>
            </p:cNvSpPr>
            <p:nvPr/>
          </p:nvSpPr>
          <p:spPr bwMode="auto">
            <a:xfrm>
              <a:off x="33128" y="8502"/>
              <a:ext cx="4096" cy="2552"/>
            </a:xfrm>
            <a:prstGeom prst="bentConnector2">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6" name="AutoShape 3">
              <a:extLst>
                <a:ext uri="{FF2B5EF4-FFF2-40B4-BE49-F238E27FC236}">
                  <a16:creationId xmlns:a16="http://schemas.microsoft.com/office/drawing/2014/main" id="{BB4C56AB-40B6-417E-94F9-D8A8C9CE03EA}"/>
                </a:ext>
              </a:extLst>
            </p:cNvPr>
            <p:cNvSpPr>
              <a:spLocks noChangeShapeType="1"/>
            </p:cNvSpPr>
            <p:nvPr/>
          </p:nvSpPr>
          <p:spPr bwMode="auto">
            <a:xfrm>
              <a:off x="40520" y="12369"/>
              <a:ext cx="6242" cy="2463"/>
            </a:xfrm>
            <a:prstGeom prst="bentConnector2">
              <a:avLst/>
            </a:prstGeom>
            <a:noFill/>
            <a:ln w="9525">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7" name="Oval 2">
              <a:extLst>
                <a:ext uri="{FF2B5EF4-FFF2-40B4-BE49-F238E27FC236}">
                  <a16:creationId xmlns:a16="http://schemas.microsoft.com/office/drawing/2014/main" id="{63E9FAA7-4178-4031-B532-E8DB98A60B5C}"/>
                </a:ext>
              </a:extLst>
            </p:cNvPr>
            <p:cNvSpPr>
              <a:spLocks noChangeArrowheads="1"/>
            </p:cNvSpPr>
            <p:nvPr/>
          </p:nvSpPr>
          <p:spPr bwMode="auto">
            <a:xfrm>
              <a:off x="11589" y="13258"/>
              <a:ext cx="12662" cy="656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200" b="1">
                  <a:solidFill>
                    <a:prstClr val="black"/>
                  </a:solidFill>
                  <a:latin typeface="Calibri" pitchFamily="34" charset="0"/>
                  <a:ea typeface="Calibri" pitchFamily="34" charset="0"/>
                  <a:cs typeface="Times New Roman" pitchFamily="18" charset="0"/>
                </a:rPr>
                <a:t>Waterfall Model</a:t>
              </a:r>
              <a:endParaRPr lang="en-US">
                <a:solidFill>
                  <a:prstClr val="black"/>
                </a:solidFill>
                <a:latin typeface="Arial" pitchFamily="34" charset="0"/>
                <a:cs typeface="Arial" pitchFamily="34" charset="0"/>
              </a:endParaRPr>
            </a:p>
          </p:txBody>
        </p:sp>
      </p:grpSp>
    </p:spTree>
    <p:extLst>
      <p:ext uri="{BB962C8B-B14F-4D97-AF65-F5344CB8AC3E}">
        <p14:creationId xmlns:p14="http://schemas.microsoft.com/office/powerpoint/2010/main" val="991793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02436-ABD9-40A9-93F1-CC292DA9899B}"/>
              </a:ext>
            </a:extLst>
          </p:cNvPr>
          <p:cNvSpPr>
            <a:spLocks noGrp="1"/>
          </p:cNvSpPr>
          <p:nvPr>
            <p:ph type="title"/>
          </p:nvPr>
        </p:nvSpPr>
        <p:spPr/>
        <p:txBody>
          <a:bodyPr/>
          <a:lstStyle/>
          <a:p>
            <a:pPr algn="ctr"/>
            <a:r>
              <a:rPr lang="en-US" dirty="0"/>
              <a:t>Agile Model</a:t>
            </a:r>
          </a:p>
        </p:txBody>
      </p:sp>
      <p:grpSp>
        <p:nvGrpSpPr>
          <p:cNvPr id="4" name="Canvas 12">
            <a:extLst>
              <a:ext uri="{FF2B5EF4-FFF2-40B4-BE49-F238E27FC236}">
                <a16:creationId xmlns:a16="http://schemas.microsoft.com/office/drawing/2014/main" id="{AE9AA053-C30D-46DA-81F9-75612AB377FA}"/>
              </a:ext>
            </a:extLst>
          </p:cNvPr>
          <p:cNvGrpSpPr>
            <a:grpSpLocks/>
          </p:cNvGrpSpPr>
          <p:nvPr/>
        </p:nvGrpSpPr>
        <p:grpSpPr bwMode="auto">
          <a:xfrm>
            <a:off x="1133475" y="1809749"/>
            <a:ext cx="9801225" cy="4638675"/>
            <a:chOff x="-3708" y="-3835"/>
            <a:chExt cx="63291" cy="36935"/>
          </a:xfrm>
        </p:grpSpPr>
        <p:sp>
          <p:nvSpPr>
            <p:cNvPr id="5" name="AutoShape 23">
              <a:extLst>
                <a:ext uri="{FF2B5EF4-FFF2-40B4-BE49-F238E27FC236}">
                  <a16:creationId xmlns:a16="http://schemas.microsoft.com/office/drawing/2014/main" id="{1E7C94F4-501F-4506-8C07-886935C617F5}"/>
                </a:ext>
              </a:extLst>
            </p:cNvPr>
            <p:cNvSpPr>
              <a:spLocks noChangeAspect="1" noChangeArrowheads="1"/>
            </p:cNvSpPr>
            <p:nvPr/>
          </p:nvSpPr>
          <p:spPr bwMode="auto">
            <a:xfrm>
              <a:off x="-3708" y="-3835"/>
              <a:ext cx="63291" cy="36935"/>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6" name="AutoShape 22">
              <a:extLst>
                <a:ext uri="{FF2B5EF4-FFF2-40B4-BE49-F238E27FC236}">
                  <a16:creationId xmlns:a16="http://schemas.microsoft.com/office/drawing/2014/main" id="{7A96A658-73DA-4936-9E40-06845DD61B24}"/>
                </a:ext>
              </a:extLst>
            </p:cNvPr>
            <p:cNvSpPr>
              <a:spLocks noChangeShapeType="1"/>
            </p:cNvSpPr>
            <p:nvPr/>
          </p:nvSpPr>
          <p:spPr bwMode="auto">
            <a:xfrm>
              <a:off x="851" y="23817"/>
              <a:ext cx="54992"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7" name="Oval 21">
              <a:extLst>
                <a:ext uri="{FF2B5EF4-FFF2-40B4-BE49-F238E27FC236}">
                  <a16:creationId xmlns:a16="http://schemas.microsoft.com/office/drawing/2014/main" id="{79E92324-D0EA-4C44-B8A8-402857DE1ABA}"/>
                </a:ext>
              </a:extLst>
            </p:cNvPr>
            <p:cNvSpPr>
              <a:spLocks noChangeArrowheads="1"/>
            </p:cNvSpPr>
            <p:nvPr/>
          </p:nvSpPr>
          <p:spPr bwMode="auto">
            <a:xfrm>
              <a:off x="9995" y="16693"/>
              <a:ext cx="6154" cy="589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Test</a:t>
              </a:r>
              <a:endParaRPr lang="en-US">
                <a:solidFill>
                  <a:prstClr val="black"/>
                </a:solidFill>
                <a:latin typeface="Arial" pitchFamily="34" charset="0"/>
                <a:cs typeface="Arial" pitchFamily="34" charset="0"/>
              </a:endParaRPr>
            </a:p>
          </p:txBody>
        </p:sp>
        <p:sp>
          <p:nvSpPr>
            <p:cNvPr id="8" name="Oval 20">
              <a:extLst>
                <a:ext uri="{FF2B5EF4-FFF2-40B4-BE49-F238E27FC236}">
                  <a16:creationId xmlns:a16="http://schemas.microsoft.com/office/drawing/2014/main" id="{40B291BF-3A48-40F8-B7BD-26BE7F59E1D1}"/>
                </a:ext>
              </a:extLst>
            </p:cNvPr>
            <p:cNvSpPr>
              <a:spLocks noChangeArrowheads="1"/>
            </p:cNvSpPr>
            <p:nvPr/>
          </p:nvSpPr>
          <p:spPr bwMode="auto">
            <a:xfrm>
              <a:off x="5417" y="16693"/>
              <a:ext cx="6509" cy="6159"/>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Build</a:t>
              </a:r>
              <a:endParaRPr lang="en-US">
                <a:solidFill>
                  <a:prstClr val="black"/>
                </a:solidFill>
                <a:latin typeface="Arial" pitchFamily="34" charset="0"/>
                <a:cs typeface="Arial" pitchFamily="34" charset="0"/>
              </a:endParaRPr>
            </a:p>
          </p:txBody>
        </p:sp>
        <p:sp>
          <p:nvSpPr>
            <p:cNvPr id="9" name="Oval 19">
              <a:extLst>
                <a:ext uri="{FF2B5EF4-FFF2-40B4-BE49-F238E27FC236}">
                  <a16:creationId xmlns:a16="http://schemas.microsoft.com/office/drawing/2014/main" id="{174F7F21-5A6E-4F3C-B646-DF583C231026}"/>
                </a:ext>
              </a:extLst>
            </p:cNvPr>
            <p:cNvSpPr>
              <a:spLocks noChangeArrowheads="1"/>
            </p:cNvSpPr>
            <p:nvPr/>
          </p:nvSpPr>
          <p:spPr bwMode="auto">
            <a:xfrm>
              <a:off x="235" y="16521"/>
              <a:ext cx="6947" cy="685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Plan</a:t>
              </a:r>
              <a:endParaRPr lang="en-US">
                <a:solidFill>
                  <a:prstClr val="black"/>
                </a:solidFill>
                <a:latin typeface="Arial" pitchFamily="34" charset="0"/>
                <a:cs typeface="Arial" pitchFamily="34" charset="0"/>
              </a:endParaRPr>
            </a:p>
          </p:txBody>
        </p:sp>
        <p:sp>
          <p:nvSpPr>
            <p:cNvPr id="10" name="Oval 18">
              <a:extLst>
                <a:ext uri="{FF2B5EF4-FFF2-40B4-BE49-F238E27FC236}">
                  <a16:creationId xmlns:a16="http://schemas.microsoft.com/office/drawing/2014/main" id="{F6BC9892-CA0F-49B2-B46D-2213ECC2E5B3}"/>
                </a:ext>
              </a:extLst>
            </p:cNvPr>
            <p:cNvSpPr>
              <a:spLocks noChangeArrowheads="1"/>
            </p:cNvSpPr>
            <p:nvPr/>
          </p:nvSpPr>
          <p:spPr bwMode="auto">
            <a:xfrm>
              <a:off x="26182" y="16693"/>
              <a:ext cx="6153" cy="589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Test</a:t>
              </a:r>
              <a:endParaRPr lang="en-US">
                <a:solidFill>
                  <a:prstClr val="black"/>
                </a:solidFill>
                <a:latin typeface="Arial" pitchFamily="34" charset="0"/>
                <a:cs typeface="Arial" pitchFamily="34" charset="0"/>
              </a:endParaRPr>
            </a:p>
          </p:txBody>
        </p:sp>
        <p:sp>
          <p:nvSpPr>
            <p:cNvPr id="11" name="Oval 17">
              <a:extLst>
                <a:ext uri="{FF2B5EF4-FFF2-40B4-BE49-F238E27FC236}">
                  <a16:creationId xmlns:a16="http://schemas.microsoft.com/office/drawing/2014/main" id="{E769BCD3-58BE-4195-979B-17D7DD688FBB}"/>
                </a:ext>
              </a:extLst>
            </p:cNvPr>
            <p:cNvSpPr>
              <a:spLocks noChangeArrowheads="1"/>
            </p:cNvSpPr>
            <p:nvPr/>
          </p:nvSpPr>
          <p:spPr bwMode="auto">
            <a:xfrm>
              <a:off x="21972" y="16693"/>
              <a:ext cx="6508" cy="6159"/>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Build</a:t>
              </a:r>
              <a:endParaRPr lang="en-US">
                <a:solidFill>
                  <a:prstClr val="black"/>
                </a:solidFill>
                <a:latin typeface="Arial" pitchFamily="34" charset="0"/>
                <a:cs typeface="Arial" pitchFamily="34" charset="0"/>
              </a:endParaRPr>
            </a:p>
          </p:txBody>
        </p:sp>
        <p:sp>
          <p:nvSpPr>
            <p:cNvPr id="12" name="Oval 16">
              <a:extLst>
                <a:ext uri="{FF2B5EF4-FFF2-40B4-BE49-F238E27FC236}">
                  <a16:creationId xmlns:a16="http://schemas.microsoft.com/office/drawing/2014/main" id="{D5BE6253-2237-4A1C-9156-009265FD1E5B}"/>
                </a:ext>
              </a:extLst>
            </p:cNvPr>
            <p:cNvSpPr>
              <a:spLocks noChangeArrowheads="1"/>
            </p:cNvSpPr>
            <p:nvPr/>
          </p:nvSpPr>
          <p:spPr bwMode="auto">
            <a:xfrm>
              <a:off x="17146" y="16521"/>
              <a:ext cx="6947" cy="685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Plan</a:t>
              </a:r>
              <a:endParaRPr lang="en-US">
                <a:solidFill>
                  <a:prstClr val="black"/>
                </a:solidFill>
                <a:latin typeface="Arial" pitchFamily="34" charset="0"/>
                <a:cs typeface="Arial" pitchFamily="34" charset="0"/>
              </a:endParaRPr>
            </a:p>
          </p:txBody>
        </p:sp>
        <p:sp>
          <p:nvSpPr>
            <p:cNvPr id="13" name="AutoShape 15">
              <a:extLst>
                <a:ext uri="{FF2B5EF4-FFF2-40B4-BE49-F238E27FC236}">
                  <a16:creationId xmlns:a16="http://schemas.microsoft.com/office/drawing/2014/main" id="{3CD2DDA2-2CE6-415F-99E8-051160C6B2ED}"/>
                </a:ext>
              </a:extLst>
            </p:cNvPr>
            <p:cNvSpPr>
              <a:spLocks noChangeArrowheads="1"/>
            </p:cNvSpPr>
            <p:nvPr/>
          </p:nvSpPr>
          <p:spPr bwMode="auto">
            <a:xfrm>
              <a:off x="15006" y="-800"/>
              <a:ext cx="5537" cy="8000"/>
            </a:xfrm>
            <a:prstGeom prst="verticalScroll">
              <a:avLst>
                <a:gd name="adj" fmla="val 12500"/>
              </a:avLst>
            </a:prstGeom>
            <a:solidFill>
              <a:srgbClr val="FFFFFF"/>
            </a:solidFill>
            <a:ln w="9525">
              <a:solidFill>
                <a:srgbClr val="000000"/>
              </a:solidFill>
              <a:round/>
              <a:headEnd/>
              <a:tailEnd/>
            </a:ln>
          </p:spPr>
          <p:txBody>
            <a:bodyPr vert="eaVert"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Backlog</a:t>
              </a:r>
              <a:endParaRPr lang="en-US">
                <a:solidFill>
                  <a:prstClr val="black"/>
                </a:solidFill>
                <a:latin typeface="Arial" pitchFamily="34" charset="0"/>
                <a:cs typeface="Arial" pitchFamily="34" charset="0"/>
              </a:endParaRPr>
            </a:p>
          </p:txBody>
        </p:sp>
        <p:sp>
          <p:nvSpPr>
            <p:cNvPr id="14" name="AutoShape 14">
              <a:extLst>
                <a:ext uri="{FF2B5EF4-FFF2-40B4-BE49-F238E27FC236}">
                  <a16:creationId xmlns:a16="http://schemas.microsoft.com/office/drawing/2014/main" id="{C4415536-52B2-4A2D-897E-15842CA3D38F}"/>
                </a:ext>
              </a:extLst>
            </p:cNvPr>
            <p:cNvSpPr>
              <a:spLocks noChangeShapeType="1"/>
            </p:cNvSpPr>
            <p:nvPr/>
          </p:nvSpPr>
          <p:spPr bwMode="auto">
            <a:xfrm>
              <a:off x="17774" y="7200"/>
              <a:ext cx="2845" cy="932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5" name="AutoShape 13">
              <a:extLst>
                <a:ext uri="{FF2B5EF4-FFF2-40B4-BE49-F238E27FC236}">
                  <a16:creationId xmlns:a16="http://schemas.microsoft.com/office/drawing/2014/main" id="{1A7C6CEC-DABC-4E1C-9BF6-B4749B1D8485}"/>
                </a:ext>
              </a:extLst>
            </p:cNvPr>
            <p:cNvSpPr>
              <a:spLocks noChangeShapeType="1"/>
            </p:cNvSpPr>
            <p:nvPr/>
          </p:nvSpPr>
          <p:spPr bwMode="auto">
            <a:xfrm>
              <a:off x="17774" y="7200"/>
              <a:ext cx="23368" cy="1032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6" name="Oval 12">
              <a:extLst>
                <a:ext uri="{FF2B5EF4-FFF2-40B4-BE49-F238E27FC236}">
                  <a16:creationId xmlns:a16="http://schemas.microsoft.com/office/drawing/2014/main" id="{4D454957-001D-40C0-85D1-E2557434D104}"/>
                </a:ext>
              </a:extLst>
            </p:cNvPr>
            <p:cNvSpPr>
              <a:spLocks noChangeArrowheads="1"/>
            </p:cNvSpPr>
            <p:nvPr/>
          </p:nvSpPr>
          <p:spPr bwMode="auto">
            <a:xfrm>
              <a:off x="49690" y="16960"/>
              <a:ext cx="6153" cy="589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Test</a:t>
              </a:r>
              <a:endParaRPr lang="en-US">
                <a:solidFill>
                  <a:prstClr val="black"/>
                </a:solidFill>
                <a:latin typeface="Arial" pitchFamily="34" charset="0"/>
                <a:cs typeface="Arial" pitchFamily="34" charset="0"/>
              </a:endParaRPr>
            </a:p>
          </p:txBody>
        </p:sp>
        <p:sp>
          <p:nvSpPr>
            <p:cNvPr id="17" name="Oval 11">
              <a:extLst>
                <a:ext uri="{FF2B5EF4-FFF2-40B4-BE49-F238E27FC236}">
                  <a16:creationId xmlns:a16="http://schemas.microsoft.com/office/drawing/2014/main" id="{4513EF2C-5307-421E-8B33-625CBA537AB4}"/>
                </a:ext>
              </a:extLst>
            </p:cNvPr>
            <p:cNvSpPr>
              <a:spLocks noChangeArrowheads="1"/>
            </p:cNvSpPr>
            <p:nvPr/>
          </p:nvSpPr>
          <p:spPr bwMode="auto">
            <a:xfrm>
              <a:off x="45302" y="16960"/>
              <a:ext cx="6509" cy="6159"/>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Build</a:t>
              </a:r>
              <a:endParaRPr lang="en-US">
                <a:solidFill>
                  <a:prstClr val="black"/>
                </a:solidFill>
                <a:latin typeface="Arial" pitchFamily="34" charset="0"/>
                <a:cs typeface="Arial" pitchFamily="34" charset="0"/>
              </a:endParaRPr>
            </a:p>
          </p:txBody>
        </p:sp>
        <p:sp>
          <p:nvSpPr>
            <p:cNvPr id="18" name="Oval 10">
              <a:extLst>
                <a:ext uri="{FF2B5EF4-FFF2-40B4-BE49-F238E27FC236}">
                  <a16:creationId xmlns:a16="http://schemas.microsoft.com/office/drawing/2014/main" id="{47704FB4-0D8F-4BFC-A8B6-41479E5F1206}"/>
                </a:ext>
              </a:extLst>
            </p:cNvPr>
            <p:cNvSpPr>
              <a:spLocks noChangeArrowheads="1"/>
            </p:cNvSpPr>
            <p:nvPr/>
          </p:nvSpPr>
          <p:spPr bwMode="auto">
            <a:xfrm>
              <a:off x="40126" y="16521"/>
              <a:ext cx="6947" cy="685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Plan</a:t>
              </a:r>
              <a:endParaRPr lang="en-US">
                <a:solidFill>
                  <a:prstClr val="black"/>
                </a:solidFill>
                <a:latin typeface="Arial" pitchFamily="34" charset="0"/>
                <a:cs typeface="Arial" pitchFamily="34" charset="0"/>
              </a:endParaRPr>
            </a:p>
          </p:txBody>
        </p:sp>
        <p:sp>
          <p:nvSpPr>
            <p:cNvPr id="19" name="AutoShape 9">
              <a:extLst>
                <a:ext uri="{FF2B5EF4-FFF2-40B4-BE49-F238E27FC236}">
                  <a16:creationId xmlns:a16="http://schemas.microsoft.com/office/drawing/2014/main" id="{8D4F525B-5A9A-4CE8-ADAC-6C4F2EE26EA6}"/>
                </a:ext>
              </a:extLst>
            </p:cNvPr>
            <p:cNvSpPr>
              <a:spLocks noChangeShapeType="1"/>
            </p:cNvSpPr>
            <p:nvPr/>
          </p:nvSpPr>
          <p:spPr bwMode="auto">
            <a:xfrm flipH="1" flipV="1">
              <a:off x="17774" y="7200"/>
              <a:ext cx="12503" cy="976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20" name="AutoShape 8">
              <a:extLst>
                <a:ext uri="{FF2B5EF4-FFF2-40B4-BE49-F238E27FC236}">
                  <a16:creationId xmlns:a16="http://schemas.microsoft.com/office/drawing/2014/main" id="{BF5AEB43-61A6-4E23-9731-CCB64F647AEF}"/>
                </a:ext>
              </a:extLst>
            </p:cNvPr>
            <p:cNvSpPr>
              <a:spLocks noChangeShapeType="1"/>
            </p:cNvSpPr>
            <p:nvPr/>
          </p:nvSpPr>
          <p:spPr bwMode="auto">
            <a:xfrm flipH="1" flipV="1">
              <a:off x="20016" y="6089"/>
              <a:ext cx="32753" cy="1087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21" name="AutoShape 7">
              <a:extLst>
                <a:ext uri="{FF2B5EF4-FFF2-40B4-BE49-F238E27FC236}">
                  <a16:creationId xmlns:a16="http://schemas.microsoft.com/office/drawing/2014/main" id="{D890B7E6-68D2-453D-B0C3-A1E489C0D913}"/>
                </a:ext>
              </a:extLst>
            </p:cNvPr>
            <p:cNvSpPr>
              <a:spLocks noChangeArrowheads="1"/>
            </p:cNvSpPr>
            <p:nvPr/>
          </p:nvSpPr>
          <p:spPr bwMode="auto">
            <a:xfrm>
              <a:off x="1512" y="25252"/>
              <a:ext cx="12084" cy="4857"/>
            </a:xfrm>
            <a:prstGeom prst="rightArrow">
              <a:avLst>
                <a:gd name="adj1" fmla="val 50000"/>
                <a:gd name="adj2" fmla="val 62199"/>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Iteration 1</a:t>
              </a:r>
              <a:endParaRPr lang="en-US">
                <a:solidFill>
                  <a:prstClr val="black"/>
                </a:solidFill>
                <a:latin typeface="Arial" pitchFamily="34" charset="0"/>
                <a:cs typeface="Arial" pitchFamily="34" charset="0"/>
              </a:endParaRPr>
            </a:p>
          </p:txBody>
        </p:sp>
        <p:sp>
          <p:nvSpPr>
            <p:cNvPr id="22" name="AutoShape 6">
              <a:extLst>
                <a:ext uri="{FF2B5EF4-FFF2-40B4-BE49-F238E27FC236}">
                  <a16:creationId xmlns:a16="http://schemas.microsoft.com/office/drawing/2014/main" id="{C814F963-B013-4A89-9A74-C69E6A71C432}"/>
                </a:ext>
              </a:extLst>
            </p:cNvPr>
            <p:cNvSpPr>
              <a:spLocks noChangeArrowheads="1"/>
            </p:cNvSpPr>
            <p:nvPr/>
          </p:nvSpPr>
          <p:spPr bwMode="auto">
            <a:xfrm>
              <a:off x="15006" y="25252"/>
              <a:ext cx="12084" cy="4857"/>
            </a:xfrm>
            <a:prstGeom prst="rightArrow">
              <a:avLst>
                <a:gd name="adj1" fmla="val 50000"/>
                <a:gd name="adj2" fmla="val 62199"/>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Iteration 2</a:t>
              </a:r>
              <a:endParaRPr lang="en-US">
                <a:solidFill>
                  <a:prstClr val="black"/>
                </a:solidFill>
                <a:latin typeface="Arial" pitchFamily="34" charset="0"/>
                <a:cs typeface="Arial" pitchFamily="34" charset="0"/>
              </a:endParaRPr>
            </a:p>
          </p:txBody>
        </p:sp>
        <p:sp>
          <p:nvSpPr>
            <p:cNvPr id="23" name="AutoShape 5">
              <a:extLst>
                <a:ext uri="{FF2B5EF4-FFF2-40B4-BE49-F238E27FC236}">
                  <a16:creationId xmlns:a16="http://schemas.microsoft.com/office/drawing/2014/main" id="{12AF96E8-F97B-4753-BE51-0DCF1D10BE75}"/>
                </a:ext>
              </a:extLst>
            </p:cNvPr>
            <p:cNvSpPr>
              <a:spLocks noChangeArrowheads="1"/>
            </p:cNvSpPr>
            <p:nvPr/>
          </p:nvSpPr>
          <p:spPr bwMode="auto">
            <a:xfrm>
              <a:off x="28042" y="25252"/>
              <a:ext cx="12084" cy="4857"/>
            </a:xfrm>
            <a:prstGeom prst="rightArrow">
              <a:avLst>
                <a:gd name="adj1" fmla="val 50000"/>
                <a:gd name="adj2" fmla="val 62199"/>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Iteration n</a:t>
              </a:r>
              <a:endParaRPr lang="en-US">
                <a:solidFill>
                  <a:prstClr val="black"/>
                </a:solidFill>
                <a:latin typeface="Arial" pitchFamily="34" charset="0"/>
                <a:cs typeface="Arial" pitchFamily="34" charset="0"/>
              </a:endParaRPr>
            </a:p>
          </p:txBody>
        </p:sp>
        <p:sp>
          <p:nvSpPr>
            <p:cNvPr id="24" name="AutoShape 4">
              <a:extLst>
                <a:ext uri="{FF2B5EF4-FFF2-40B4-BE49-F238E27FC236}">
                  <a16:creationId xmlns:a16="http://schemas.microsoft.com/office/drawing/2014/main" id="{8E6E6849-401C-4292-BA2A-C5F9578358B2}"/>
                </a:ext>
              </a:extLst>
            </p:cNvPr>
            <p:cNvSpPr>
              <a:spLocks noChangeShapeType="1"/>
            </p:cNvSpPr>
            <p:nvPr/>
          </p:nvSpPr>
          <p:spPr bwMode="auto">
            <a:xfrm flipV="1">
              <a:off x="13075" y="7200"/>
              <a:ext cx="4699" cy="949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25" name="Rectangle 3">
              <a:extLst>
                <a:ext uri="{FF2B5EF4-FFF2-40B4-BE49-F238E27FC236}">
                  <a16:creationId xmlns:a16="http://schemas.microsoft.com/office/drawing/2014/main" id="{131EAC81-567C-4D05-AC3D-8681F889886E}"/>
                </a:ext>
              </a:extLst>
            </p:cNvPr>
            <p:cNvSpPr>
              <a:spLocks noChangeArrowheads="1"/>
            </p:cNvSpPr>
            <p:nvPr/>
          </p:nvSpPr>
          <p:spPr bwMode="auto">
            <a:xfrm>
              <a:off x="46356" y="28509"/>
              <a:ext cx="12725" cy="254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r" fontAlgn="base">
                <a:spcBef>
                  <a:spcPct val="0"/>
                </a:spcBef>
                <a:spcAft>
                  <a:spcPct val="0"/>
                </a:spcAft>
              </a:pPr>
              <a:r>
                <a:rPr lang="en-US" sz="1100" b="1">
                  <a:solidFill>
                    <a:prstClr val="black"/>
                  </a:solidFill>
                  <a:latin typeface="Calibri" pitchFamily="34" charset="0"/>
                  <a:ea typeface="Calibri" pitchFamily="34" charset="0"/>
                  <a:cs typeface="Times New Roman" pitchFamily="18" charset="0"/>
                </a:rPr>
                <a:t>Software due date</a:t>
              </a:r>
              <a:endParaRPr lang="en-US">
                <a:solidFill>
                  <a:prstClr val="black"/>
                </a:solidFill>
                <a:latin typeface="Arial" pitchFamily="34" charset="0"/>
                <a:cs typeface="Arial" pitchFamily="34" charset="0"/>
              </a:endParaRPr>
            </a:p>
          </p:txBody>
        </p:sp>
        <p:sp>
          <p:nvSpPr>
            <p:cNvPr id="26" name="AutoShape 2">
              <a:extLst>
                <a:ext uri="{FF2B5EF4-FFF2-40B4-BE49-F238E27FC236}">
                  <a16:creationId xmlns:a16="http://schemas.microsoft.com/office/drawing/2014/main" id="{53F9944F-491B-4CBC-8B8B-8F5963C01CAC}"/>
                </a:ext>
              </a:extLst>
            </p:cNvPr>
            <p:cNvSpPr>
              <a:spLocks noChangeShapeType="1"/>
            </p:cNvSpPr>
            <p:nvPr/>
          </p:nvSpPr>
          <p:spPr bwMode="auto">
            <a:xfrm flipV="1">
              <a:off x="55011" y="23817"/>
              <a:ext cx="1" cy="469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grpSp>
    </p:spTree>
    <p:extLst>
      <p:ext uri="{BB962C8B-B14F-4D97-AF65-F5344CB8AC3E}">
        <p14:creationId xmlns:p14="http://schemas.microsoft.com/office/powerpoint/2010/main" val="733296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626DF-C293-4ADD-9C94-240E38A0F76B}"/>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DFB3BF5A-2C93-4973-9F08-5C487FC77586}"/>
              </a:ext>
            </a:extLst>
          </p:cNvPr>
          <p:cNvSpPr>
            <a:spLocks noGrp="1"/>
          </p:cNvSpPr>
          <p:nvPr>
            <p:ph idx="1"/>
          </p:nvPr>
        </p:nvSpPr>
        <p:spPr/>
        <p:txBody>
          <a:bodyPr/>
          <a:lstStyle/>
          <a:p>
            <a:r>
              <a:rPr lang="en-US" sz="2800" dirty="0">
                <a:hlinkClick r:id="rId2"/>
              </a:rPr>
              <a:t>https://www.tutorialspoint.com/sdlc/index.htm</a:t>
            </a:r>
            <a:endParaRPr lang="en-US" sz="2800" dirty="0"/>
          </a:p>
          <a:p>
            <a:endParaRPr lang="en-US" dirty="0"/>
          </a:p>
        </p:txBody>
      </p:sp>
    </p:spTree>
    <p:extLst>
      <p:ext uri="{BB962C8B-B14F-4D97-AF65-F5344CB8AC3E}">
        <p14:creationId xmlns:p14="http://schemas.microsoft.com/office/powerpoint/2010/main" val="48099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Software Development Life Cycle (SDLC)?</a:t>
            </a:r>
          </a:p>
          <a:p>
            <a:r>
              <a:rPr lang="en-US" sz="2200" dirty="0"/>
              <a:t>SDLC phases:</a:t>
            </a:r>
          </a:p>
          <a:p>
            <a:pPr lvl="1"/>
            <a:r>
              <a:rPr lang="en-US" sz="2000" dirty="0"/>
              <a:t>Planning</a:t>
            </a:r>
          </a:p>
          <a:p>
            <a:pPr lvl="1"/>
            <a:r>
              <a:rPr lang="en-US" sz="2000" dirty="0"/>
              <a:t>Analysis</a:t>
            </a:r>
          </a:p>
          <a:p>
            <a:pPr lvl="1"/>
            <a:r>
              <a:rPr lang="en-US" sz="2000" dirty="0"/>
              <a:t>Design</a:t>
            </a:r>
          </a:p>
          <a:p>
            <a:pPr lvl="1"/>
            <a:r>
              <a:rPr lang="en-US" sz="2000" dirty="0"/>
              <a:t>Build</a:t>
            </a:r>
          </a:p>
          <a:p>
            <a:pPr lvl="1"/>
            <a:r>
              <a:rPr lang="en-US" sz="2000" dirty="0"/>
              <a:t>Test</a:t>
            </a:r>
          </a:p>
          <a:p>
            <a:pPr lvl="1"/>
            <a:r>
              <a:rPr lang="en-US" sz="2000" dirty="0"/>
              <a:t>Deployment</a:t>
            </a:r>
          </a:p>
          <a:p>
            <a:r>
              <a:rPr lang="en-US" sz="2200" dirty="0"/>
              <a:t>SDLC Models</a:t>
            </a:r>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 name="Rectangle 38">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5" name="Rectangle 40">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67" name="Rectangle 42">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69" name="Rectangle 44">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0" name="Group 46">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48" name="Straight Connector 47">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71" name="Rectangle 51">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72" name="Rectangle 53">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3" name="Rectangle 55">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iagram&#10;&#10;Description automatically generated">
            <a:extLst>
              <a:ext uri="{FF2B5EF4-FFF2-40B4-BE49-F238E27FC236}">
                <a16:creationId xmlns:a16="http://schemas.microsoft.com/office/drawing/2014/main" id="{700D2A33-1E95-4FFD-A9E4-22241D307C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483" y="640856"/>
            <a:ext cx="7051559" cy="5566304"/>
          </a:xfrm>
          <a:prstGeom prst="rect">
            <a:avLst/>
          </a:prstGeom>
        </p:spPr>
      </p:pic>
      <p:sp>
        <p:nvSpPr>
          <p:cNvPr id="74" name="Rectangle 57">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75" name="Rectangle 59">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DC9181F1-2B81-4F92-BCD5-C1BA04BE9642}"/>
              </a:ext>
            </a:extLst>
          </p:cNvPr>
          <p:cNvSpPr>
            <a:spLocks noGrp="1"/>
          </p:cNvSpPr>
          <p:nvPr>
            <p:ph type="title"/>
          </p:nvPr>
        </p:nvSpPr>
        <p:spPr>
          <a:xfrm>
            <a:off x="7957225" y="1559768"/>
            <a:ext cx="2978281" cy="3135379"/>
          </a:xfrm>
        </p:spPr>
        <p:txBody>
          <a:bodyPr vert="horz" lIns="91440" tIns="45720" rIns="91440" bIns="45720" rtlCol="0" anchor="ctr">
            <a:normAutofit/>
          </a:bodyPr>
          <a:lstStyle/>
          <a:p>
            <a:pPr algn="ctr">
              <a:lnSpc>
                <a:spcPct val="83000"/>
              </a:lnSpc>
            </a:pPr>
            <a:r>
              <a:rPr lang="en-US" sz="3000" cap="all" spc="-100" dirty="0">
                <a:solidFill>
                  <a:schemeClr val="bg1"/>
                </a:solidFill>
              </a:rPr>
              <a:t>Software Development Life Cycle (SDLC)</a:t>
            </a:r>
          </a:p>
        </p:txBody>
      </p:sp>
      <p:sp>
        <p:nvSpPr>
          <p:cNvPr id="62" name="Rectangle 61">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03768"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4" name="Straight Connector 63">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0970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5284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0AB48-CAF0-4F85-A242-F44250AD4FEA}"/>
              </a:ext>
            </a:extLst>
          </p:cNvPr>
          <p:cNvSpPr>
            <a:spLocks noGrp="1"/>
          </p:cNvSpPr>
          <p:nvPr>
            <p:ph type="title"/>
          </p:nvPr>
        </p:nvSpPr>
        <p:spPr/>
        <p:txBody>
          <a:bodyPr/>
          <a:lstStyle/>
          <a:p>
            <a:pPr algn="ctr"/>
            <a:r>
              <a:rPr lang="en-US" dirty="0"/>
              <a:t>What is Software Development Life Cycle (SDLC)?</a:t>
            </a:r>
          </a:p>
        </p:txBody>
      </p:sp>
      <p:sp>
        <p:nvSpPr>
          <p:cNvPr id="3" name="Content Placeholder 2">
            <a:extLst>
              <a:ext uri="{FF2B5EF4-FFF2-40B4-BE49-F238E27FC236}">
                <a16:creationId xmlns:a16="http://schemas.microsoft.com/office/drawing/2014/main" id="{1FCA90B8-6E8E-406F-B81F-BF5047E2026D}"/>
              </a:ext>
            </a:extLst>
          </p:cNvPr>
          <p:cNvSpPr>
            <a:spLocks noGrp="1"/>
          </p:cNvSpPr>
          <p:nvPr>
            <p:ph idx="1"/>
          </p:nvPr>
        </p:nvSpPr>
        <p:spPr/>
        <p:txBody>
          <a:bodyPr/>
          <a:lstStyle/>
          <a:p>
            <a:r>
              <a:rPr lang="en-US" sz="3200" b="1" dirty="0">
                <a:highlight>
                  <a:srgbClr val="FFFF00"/>
                </a:highlight>
              </a:rPr>
              <a:t>SDLC (Software Development Life Cycle)</a:t>
            </a:r>
            <a:r>
              <a:rPr lang="en-US" sz="3200" dirty="0">
                <a:highlight>
                  <a:srgbClr val="FFFF00"/>
                </a:highlight>
              </a:rPr>
              <a:t>: </a:t>
            </a:r>
            <a:r>
              <a:rPr lang="en-US" sz="3200" dirty="0"/>
              <a:t>is a process used in the software industry to produce software with the </a:t>
            </a:r>
            <a:r>
              <a:rPr lang="en-US" sz="3200" dirty="0">
                <a:highlight>
                  <a:srgbClr val="FFFF00"/>
                </a:highlight>
              </a:rPr>
              <a:t>highest quality </a:t>
            </a:r>
            <a:r>
              <a:rPr lang="en-US" sz="3200" dirty="0"/>
              <a:t>and lowest cost in the shortest time.</a:t>
            </a:r>
          </a:p>
          <a:p>
            <a:r>
              <a:rPr lang="en-US" sz="3200" dirty="0"/>
              <a:t>SDLC consists of multiple phases describing how to develop, maintain, replace and alter or enhance the software.</a:t>
            </a:r>
          </a:p>
          <a:p>
            <a:endParaRPr lang="en-US" dirty="0"/>
          </a:p>
        </p:txBody>
      </p:sp>
    </p:spTree>
    <p:extLst>
      <p:ext uri="{BB962C8B-B14F-4D97-AF65-F5344CB8AC3E}">
        <p14:creationId xmlns:p14="http://schemas.microsoft.com/office/powerpoint/2010/main" val="975507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4B1EF-EAC3-4D45-BD6D-305041B57C25}"/>
              </a:ext>
            </a:extLst>
          </p:cNvPr>
          <p:cNvSpPr>
            <a:spLocks noGrp="1"/>
          </p:cNvSpPr>
          <p:nvPr>
            <p:ph type="title"/>
          </p:nvPr>
        </p:nvSpPr>
        <p:spPr/>
        <p:txBody>
          <a:bodyPr/>
          <a:lstStyle/>
          <a:p>
            <a:pPr algn="ctr"/>
            <a:r>
              <a:rPr lang="en-US" dirty="0"/>
              <a:t>SDLC Phases</a:t>
            </a:r>
          </a:p>
        </p:txBody>
      </p:sp>
      <p:grpSp>
        <p:nvGrpSpPr>
          <p:cNvPr id="4" name="Canvas 12">
            <a:extLst>
              <a:ext uri="{FF2B5EF4-FFF2-40B4-BE49-F238E27FC236}">
                <a16:creationId xmlns:a16="http://schemas.microsoft.com/office/drawing/2014/main" id="{70BE9F3C-E5CC-448A-A575-915C26A6253F}"/>
              </a:ext>
            </a:extLst>
          </p:cNvPr>
          <p:cNvGrpSpPr>
            <a:grpSpLocks/>
          </p:cNvGrpSpPr>
          <p:nvPr/>
        </p:nvGrpSpPr>
        <p:grpSpPr bwMode="auto">
          <a:xfrm>
            <a:off x="995362" y="1752600"/>
            <a:ext cx="10353675" cy="4586288"/>
            <a:chOff x="0" y="-3835"/>
            <a:chExt cx="57925" cy="33525"/>
          </a:xfrm>
        </p:grpSpPr>
        <p:sp>
          <p:nvSpPr>
            <p:cNvPr id="5" name="AutoShape 15">
              <a:extLst>
                <a:ext uri="{FF2B5EF4-FFF2-40B4-BE49-F238E27FC236}">
                  <a16:creationId xmlns:a16="http://schemas.microsoft.com/office/drawing/2014/main" id="{C77AEE3F-E444-40B5-80F0-F390485431B3}"/>
                </a:ext>
              </a:extLst>
            </p:cNvPr>
            <p:cNvSpPr>
              <a:spLocks noChangeAspect="1" noChangeArrowheads="1"/>
            </p:cNvSpPr>
            <p:nvPr/>
          </p:nvSpPr>
          <p:spPr bwMode="auto">
            <a:xfrm>
              <a:off x="0" y="-3835"/>
              <a:ext cx="57925" cy="33525"/>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6" name="Rectangle 14">
              <a:extLst>
                <a:ext uri="{FF2B5EF4-FFF2-40B4-BE49-F238E27FC236}">
                  <a16:creationId xmlns:a16="http://schemas.microsoft.com/office/drawing/2014/main" id="{E12F5157-67C3-416D-8F41-274474D5625D}"/>
                </a:ext>
              </a:extLst>
            </p:cNvPr>
            <p:cNvSpPr>
              <a:spLocks noChangeArrowheads="1"/>
            </p:cNvSpPr>
            <p:nvPr/>
          </p:nvSpPr>
          <p:spPr bwMode="auto">
            <a:xfrm>
              <a:off x="7366" y="4680"/>
              <a:ext cx="10814" cy="40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Planning</a:t>
              </a:r>
              <a:endParaRPr lang="en-US">
                <a:solidFill>
                  <a:prstClr val="black"/>
                </a:solidFill>
                <a:latin typeface="Arial" pitchFamily="34" charset="0"/>
                <a:cs typeface="Arial" pitchFamily="34" charset="0"/>
              </a:endParaRPr>
            </a:p>
          </p:txBody>
        </p:sp>
        <p:sp>
          <p:nvSpPr>
            <p:cNvPr id="7" name="Rectangle 13">
              <a:extLst>
                <a:ext uri="{FF2B5EF4-FFF2-40B4-BE49-F238E27FC236}">
                  <a16:creationId xmlns:a16="http://schemas.microsoft.com/office/drawing/2014/main" id="{D97DE446-DB50-4525-8738-B5147B482E2D}"/>
                </a:ext>
              </a:extLst>
            </p:cNvPr>
            <p:cNvSpPr>
              <a:spLocks noChangeArrowheads="1"/>
            </p:cNvSpPr>
            <p:nvPr/>
          </p:nvSpPr>
          <p:spPr bwMode="auto">
            <a:xfrm>
              <a:off x="25394" y="197"/>
              <a:ext cx="10814" cy="404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Analysis</a:t>
              </a:r>
              <a:endParaRPr lang="en-US">
                <a:solidFill>
                  <a:prstClr val="black"/>
                </a:solidFill>
                <a:latin typeface="Arial" pitchFamily="34" charset="0"/>
                <a:cs typeface="Arial" pitchFamily="34" charset="0"/>
              </a:endParaRPr>
            </a:p>
          </p:txBody>
        </p:sp>
        <p:sp>
          <p:nvSpPr>
            <p:cNvPr id="8" name="Rectangle 12">
              <a:extLst>
                <a:ext uri="{FF2B5EF4-FFF2-40B4-BE49-F238E27FC236}">
                  <a16:creationId xmlns:a16="http://schemas.microsoft.com/office/drawing/2014/main" id="{3FFF921E-82FB-4252-8E10-92AFF4CB40A9}"/>
                </a:ext>
              </a:extLst>
            </p:cNvPr>
            <p:cNvSpPr>
              <a:spLocks noChangeArrowheads="1"/>
            </p:cNvSpPr>
            <p:nvPr/>
          </p:nvSpPr>
          <p:spPr bwMode="auto">
            <a:xfrm>
              <a:off x="43771" y="5645"/>
              <a:ext cx="10814" cy="40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Design</a:t>
              </a:r>
              <a:endParaRPr lang="en-US">
                <a:solidFill>
                  <a:prstClr val="black"/>
                </a:solidFill>
                <a:latin typeface="Arial" pitchFamily="34" charset="0"/>
                <a:cs typeface="Arial" pitchFamily="34" charset="0"/>
              </a:endParaRPr>
            </a:p>
          </p:txBody>
        </p:sp>
        <p:sp>
          <p:nvSpPr>
            <p:cNvPr id="9" name="Rectangle 11">
              <a:extLst>
                <a:ext uri="{FF2B5EF4-FFF2-40B4-BE49-F238E27FC236}">
                  <a16:creationId xmlns:a16="http://schemas.microsoft.com/office/drawing/2014/main" id="{14E3A843-BE25-43AE-A94A-D20348B55204}"/>
                </a:ext>
              </a:extLst>
            </p:cNvPr>
            <p:cNvSpPr>
              <a:spLocks noChangeArrowheads="1"/>
            </p:cNvSpPr>
            <p:nvPr/>
          </p:nvSpPr>
          <p:spPr bwMode="auto">
            <a:xfrm>
              <a:off x="26010" y="20680"/>
              <a:ext cx="10814" cy="404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Test</a:t>
              </a:r>
              <a:endParaRPr lang="en-US">
                <a:solidFill>
                  <a:prstClr val="black"/>
                </a:solidFill>
                <a:latin typeface="Arial" pitchFamily="34" charset="0"/>
                <a:cs typeface="Arial" pitchFamily="34" charset="0"/>
              </a:endParaRPr>
            </a:p>
          </p:txBody>
        </p:sp>
        <p:sp>
          <p:nvSpPr>
            <p:cNvPr id="10" name="Rectangle 10">
              <a:extLst>
                <a:ext uri="{FF2B5EF4-FFF2-40B4-BE49-F238E27FC236}">
                  <a16:creationId xmlns:a16="http://schemas.microsoft.com/office/drawing/2014/main" id="{9172EA3D-D245-4073-9222-18F9FDBC69A2}"/>
                </a:ext>
              </a:extLst>
            </p:cNvPr>
            <p:cNvSpPr>
              <a:spLocks noChangeArrowheads="1"/>
            </p:cNvSpPr>
            <p:nvPr/>
          </p:nvSpPr>
          <p:spPr bwMode="auto">
            <a:xfrm>
              <a:off x="7988" y="16636"/>
              <a:ext cx="11691" cy="40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Deployment</a:t>
              </a:r>
              <a:endParaRPr lang="en-US">
                <a:solidFill>
                  <a:prstClr val="black"/>
                </a:solidFill>
                <a:latin typeface="Arial" pitchFamily="34" charset="0"/>
                <a:cs typeface="Arial" pitchFamily="34" charset="0"/>
              </a:endParaRPr>
            </a:p>
          </p:txBody>
        </p:sp>
        <p:sp>
          <p:nvSpPr>
            <p:cNvPr id="11" name="Rectangle 9">
              <a:extLst>
                <a:ext uri="{FF2B5EF4-FFF2-40B4-BE49-F238E27FC236}">
                  <a16:creationId xmlns:a16="http://schemas.microsoft.com/office/drawing/2014/main" id="{43ED5FD8-AD46-462D-B798-31F6307CF58A}"/>
                </a:ext>
              </a:extLst>
            </p:cNvPr>
            <p:cNvSpPr>
              <a:spLocks noChangeArrowheads="1"/>
            </p:cNvSpPr>
            <p:nvPr/>
          </p:nvSpPr>
          <p:spPr bwMode="auto">
            <a:xfrm>
              <a:off x="43771" y="16636"/>
              <a:ext cx="10814" cy="40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b="1">
                  <a:solidFill>
                    <a:prstClr val="black"/>
                  </a:solidFill>
                  <a:latin typeface="Calibri" pitchFamily="34" charset="0"/>
                  <a:ea typeface="Calibri" pitchFamily="34" charset="0"/>
                  <a:cs typeface="Times New Roman" pitchFamily="18" charset="0"/>
                </a:rPr>
                <a:t>Build</a:t>
              </a:r>
              <a:endParaRPr lang="en-US">
                <a:solidFill>
                  <a:prstClr val="black"/>
                </a:solidFill>
                <a:latin typeface="Arial" pitchFamily="34" charset="0"/>
                <a:cs typeface="Arial" pitchFamily="34" charset="0"/>
              </a:endParaRPr>
            </a:p>
          </p:txBody>
        </p:sp>
        <p:sp>
          <p:nvSpPr>
            <p:cNvPr id="12" name="AutoShape 8">
              <a:extLst>
                <a:ext uri="{FF2B5EF4-FFF2-40B4-BE49-F238E27FC236}">
                  <a16:creationId xmlns:a16="http://schemas.microsoft.com/office/drawing/2014/main" id="{13A945FF-EEA8-4E38-A3F9-78BB8A9FCFE4}"/>
                </a:ext>
              </a:extLst>
            </p:cNvPr>
            <p:cNvSpPr>
              <a:spLocks noChangeShapeType="1"/>
            </p:cNvSpPr>
            <p:nvPr/>
          </p:nvSpPr>
          <p:spPr bwMode="auto">
            <a:xfrm flipV="1">
              <a:off x="12776" y="2222"/>
              <a:ext cx="12618" cy="2458"/>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3" name="Oval 7">
              <a:extLst>
                <a:ext uri="{FF2B5EF4-FFF2-40B4-BE49-F238E27FC236}">
                  <a16:creationId xmlns:a16="http://schemas.microsoft.com/office/drawing/2014/main" id="{A277F1FA-63C2-4498-9FB4-E5B165BBB861}"/>
                </a:ext>
              </a:extLst>
            </p:cNvPr>
            <p:cNvSpPr>
              <a:spLocks noChangeArrowheads="1"/>
            </p:cNvSpPr>
            <p:nvPr/>
          </p:nvSpPr>
          <p:spPr bwMode="auto">
            <a:xfrm>
              <a:off x="26010" y="9689"/>
              <a:ext cx="10198" cy="562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600" b="1">
                  <a:solidFill>
                    <a:prstClr val="black"/>
                  </a:solidFill>
                  <a:latin typeface="Calibri" pitchFamily="34" charset="0"/>
                  <a:ea typeface="Calibri" pitchFamily="34" charset="0"/>
                  <a:cs typeface="Times New Roman" pitchFamily="18" charset="0"/>
                </a:rPr>
                <a:t>SDLC</a:t>
              </a:r>
              <a:endParaRPr lang="en-US">
                <a:solidFill>
                  <a:prstClr val="black"/>
                </a:solidFill>
                <a:latin typeface="Arial" pitchFamily="34" charset="0"/>
                <a:cs typeface="Arial" pitchFamily="34" charset="0"/>
              </a:endParaRPr>
            </a:p>
          </p:txBody>
        </p:sp>
        <p:sp>
          <p:nvSpPr>
            <p:cNvPr id="14" name="AutoShape 6">
              <a:extLst>
                <a:ext uri="{FF2B5EF4-FFF2-40B4-BE49-F238E27FC236}">
                  <a16:creationId xmlns:a16="http://schemas.microsoft.com/office/drawing/2014/main" id="{E1B6210F-02D8-4712-A1A5-12FD4F760DD9}"/>
                </a:ext>
              </a:extLst>
            </p:cNvPr>
            <p:cNvSpPr>
              <a:spLocks noChangeShapeType="1"/>
            </p:cNvSpPr>
            <p:nvPr/>
          </p:nvSpPr>
          <p:spPr bwMode="auto">
            <a:xfrm>
              <a:off x="36208" y="2222"/>
              <a:ext cx="12973" cy="342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5" name="AutoShape 5">
              <a:extLst>
                <a:ext uri="{FF2B5EF4-FFF2-40B4-BE49-F238E27FC236}">
                  <a16:creationId xmlns:a16="http://schemas.microsoft.com/office/drawing/2014/main" id="{95E54597-891D-4088-A3C1-795FFA6EF06A}"/>
                </a:ext>
              </a:extLst>
            </p:cNvPr>
            <p:cNvSpPr>
              <a:spLocks noChangeShapeType="1"/>
            </p:cNvSpPr>
            <p:nvPr/>
          </p:nvSpPr>
          <p:spPr bwMode="auto">
            <a:xfrm>
              <a:off x="49181" y="9689"/>
              <a:ext cx="1" cy="694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6" name="AutoShape 4">
              <a:extLst>
                <a:ext uri="{FF2B5EF4-FFF2-40B4-BE49-F238E27FC236}">
                  <a16:creationId xmlns:a16="http://schemas.microsoft.com/office/drawing/2014/main" id="{43C5C004-C176-4CB9-B69F-953812D802BB}"/>
                </a:ext>
              </a:extLst>
            </p:cNvPr>
            <p:cNvSpPr>
              <a:spLocks noChangeShapeType="1"/>
            </p:cNvSpPr>
            <p:nvPr/>
          </p:nvSpPr>
          <p:spPr bwMode="auto">
            <a:xfrm flipH="1">
              <a:off x="36824" y="20680"/>
              <a:ext cx="12357" cy="202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7" name="AutoShape 3">
              <a:extLst>
                <a:ext uri="{FF2B5EF4-FFF2-40B4-BE49-F238E27FC236}">
                  <a16:creationId xmlns:a16="http://schemas.microsoft.com/office/drawing/2014/main" id="{0F863E2E-D6CD-4BB0-996D-B9D4212F20A6}"/>
                </a:ext>
              </a:extLst>
            </p:cNvPr>
            <p:cNvSpPr>
              <a:spLocks noChangeShapeType="1"/>
            </p:cNvSpPr>
            <p:nvPr/>
          </p:nvSpPr>
          <p:spPr bwMode="auto">
            <a:xfrm flipH="1" flipV="1">
              <a:off x="13837" y="20680"/>
              <a:ext cx="12173" cy="202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8" name="AutoShape 2">
              <a:extLst>
                <a:ext uri="{FF2B5EF4-FFF2-40B4-BE49-F238E27FC236}">
                  <a16:creationId xmlns:a16="http://schemas.microsoft.com/office/drawing/2014/main" id="{6E67D24F-26B4-4A33-9A52-5DD729219D57}"/>
                </a:ext>
              </a:extLst>
            </p:cNvPr>
            <p:cNvSpPr>
              <a:spLocks noChangeShapeType="1"/>
            </p:cNvSpPr>
            <p:nvPr/>
          </p:nvSpPr>
          <p:spPr bwMode="auto">
            <a:xfrm flipH="1" flipV="1">
              <a:off x="13259" y="8724"/>
              <a:ext cx="578" cy="791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grpSp>
    </p:spTree>
    <p:extLst>
      <p:ext uri="{BB962C8B-B14F-4D97-AF65-F5344CB8AC3E}">
        <p14:creationId xmlns:p14="http://schemas.microsoft.com/office/powerpoint/2010/main" val="117209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4F6DF-3EEC-457B-9791-24A9FC19C4F0}"/>
              </a:ext>
            </a:extLst>
          </p:cNvPr>
          <p:cNvSpPr>
            <a:spLocks noGrp="1"/>
          </p:cNvSpPr>
          <p:nvPr>
            <p:ph type="title"/>
          </p:nvPr>
        </p:nvSpPr>
        <p:spPr/>
        <p:txBody>
          <a:bodyPr/>
          <a:lstStyle/>
          <a:p>
            <a:pPr algn="ctr"/>
            <a:r>
              <a:rPr lang="en-US" dirty="0"/>
              <a:t>Planning Phase</a:t>
            </a:r>
          </a:p>
        </p:txBody>
      </p:sp>
      <p:sp>
        <p:nvSpPr>
          <p:cNvPr id="3" name="Content Placeholder 2">
            <a:extLst>
              <a:ext uri="{FF2B5EF4-FFF2-40B4-BE49-F238E27FC236}">
                <a16:creationId xmlns:a16="http://schemas.microsoft.com/office/drawing/2014/main" id="{D8C4EF49-DADE-43BA-B9F8-B75FD7B1731A}"/>
              </a:ext>
            </a:extLst>
          </p:cNvPr>
          <p:cNvSpPr>
            <a:spLocks noGrp="1"/>
          </p:cNvSpPr>
          <p:nvPr>
            <p:ph idx="1"/>
          </p:nvPr>
        </p:nvSpPr>
        <p:spPr/>
        <p:txBody>
          <a:bodyPr>
            <a:normAutofit fontScale="70000" lnSpcReduction="20000"/>
          </a:bodyPr>
          <a:lstStyle/>
          <a:p>
            <a:r>
              <a:rPr lang="en-US" sz="3100" b="1" dirty="0"/>
              <a:t>Input: </a:t>
            </a:r>
            <a:r>
              <a:rPr lang="en-US" sz="3100" dirty="0"/>
              <a:t>Client </a:t>
            </a:r>
            <a:r>
              <a:rPr lang="en-US" sz="3100" dirty="0">
                <a:highlight>
                  <a:srgbClr val="FFFF00"/>
                </a:highlight>
              </a:rPr>
              <a:t>proposal</a:t>
            </a:r>
            <a:r>
              <a:rPr lang="en-US" sz="3100" dirty="0"/>
              <a:t> or requirements.</a:t>
            </a:r>
          </a:p>
          <a:p>
            <a:r>
              <a:rPr lang="en-US" sz="3100" b="1" dirty="0"/>
              <a:t>Requirement analysis </a:t>
            </a:r>
            <a:r>
              <a:rPr lang="en-US" sz="3100" dirty="0"/>
              <a:t>is the most important and fundamental phase in SDLC. </a:t>
            </a:r>
          </a:p>
          <a:p>
            <a:r>
              <a:rPr lang="en-US" sz="3100" dirty="0"/>
              <a:t>It is performed by the senior members of the team with inputs from the customer, the sales department, market surveys and domain experts in the industry. This information is then used to </a:t>
            </a:r>
            <a:r>
              <a:rPr lang="en-US" sz="3100" dirty="0">
                <a:highlight>
                  <a:srgbClr val="FFFF00"/>
                </a:highlight>
              </a:rPr>
              <a:t>plan the basic project approach </a:t>
            </a:r>
            <a:r>
              <a:rPr lang="en-US" sz="3100" dirty="0"/>
              <a:t>and to </a:t>
            </a:r>
            <a:r>
              <a:rPr lang="en-US" sz="3100" dirty="0">
                <a:highlight>
                  <a:srgbClr val="FFFF00"/>
                </a:highlight>
              </a:rPr>
              <a:t>conduct product feasibility study </a:t>
            </a:r>
            <a:r>
              <a:rPr lang="en-US" sz="3100" dirty="0"/>
              <a:t>in the economical, operational and technical areas.</a:t>
            </a:r>
          </a:p>
          <a:p>
            <a:r>
              <a:rPr lang="en-US" sz="3100" dirty="0"/>
              <a:t>Planning for the </a:t>
            </a:r>
            <a:r>
              <a:rPr lang="en-US" sz="3100" dirty="0">
                <a:highlight>
                  <a:srgbClr val="FFFF00"/>
                </a:highlight>
              </a:rPr>
              <a:t>quality assurance requirements </a:t>
            </a:r>
            <a:r>
              <a:rPr lang="en-US" sz="3100" dirty="0"/>
              <a:t>and </a:t>
            </a:r>
            <a:r>
              <a:rPr lang="en-US" sz="3100" dirty="0">
                <a:highlight>
                  <a:srgbClr val="FFFF00"/>
                </a:highlight>
              </a:rPr>
              <a:t>identification of the risks </a:t>
            </a:r>
            <a:r>
              <a:rPr lang="en-US" sz="3100" dirty="0"/>
              <a:t>associated with the project is also done in the planning stage. The outcome of the </a:t>
            </a:r>
            <a:r>
              <a:rPr lang="en-US" sz="3100" b="1" dirty="0"/>
              <a:t>technical feasibility study </a:t>
            </a:r>
            <a:r>
              <a:rPr lang="en-US" sz="3100" dirty="0"/>
              <a:t>is to define the </a:t>
            </a:r>
            <a:r>
              <a:rPr lang="en-US" sz="3100" dirty="0">
                <a:highlight>
                  <a:srgbClr val="FFFF00"/>
                </a:highlight>
              </a:rPr>
              <a:t>various technical approaches </a:t>
            </a:r>
            <a:r>
              <a:rPr lang="en-US" sz="3100" dirty="0"/>
              <a:t>that can be followed to implement the project successfully with minimum risks.</a:t>
            </a:r>
          </a:p>
          <a:p>
            <a:r>
              <a:rPr lang="en-US" sz="3100" b="1" dirty="0"/>
              <a:t>Output</a:t>
            </a:r>
            <a:r>
              <a:rPr lang="en-US" sz="3100" dirty="0"/>
              <a:t>: </a:t>
            </a:r>
            <a:r>
              <a:rPr lang="en-US" sz="3100" dirty="0">
                <a:highlight>
                  <a:srgbClr val="FFFF00"/>
                </a:highlight>
              </a:rPr>
              <a:t>Technical Feasibility Study</a:t>
            </a:r>
            <a:r>
              <a:rPr lang="en-US" sz="3100" dirty="0"/>
              <a:t>/Project initiation.</a:t>
            </a:r>
          </a:p>
          <a:p>
            <a:endParaRPr lang="en-US" dirty="0"/>
          </a:p>
        </p:txBody>
      </p:sp>
    </p:spTree>
    <p:extLst>
      <p:ext uri="{BB962C8B-B14F-4D97-AF65-F5344CB8AC3E}">
        <p14:creationId xmlns:p14="http://schemas.microsoft.com/office/powerpoint/2010/main" val="227774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5EFE0-386A-41CD-B494-139DAE73A1F1}"/>
              </a:ext>
            </a:extLst>
          </p:cNvPr>
          <p:cNvSpPr>
            <a:spLocks noGrp="1"/>
          </p:cNvSpPr>
          <p:nvPr>
            <p:ph type="title"/>
          </p:nvPr>
        </p:nvSpPr>
        <p:spPr/>
        <p:txBody>
          <a:bodyPr/>
          <a:lstStyle/>
          <a:p>
            <a:pPr algn="ctr"/>
            <a:r>
              <a:rPr lang="en-US" dirty="0"/>
              <a:t>Analysis Phase</a:t>
            </a:r>
          </a:p>
        </p:txBody>
      </p:sp>
      <p:sp>
        <p:nvSpPr>
          <p:cNvPr id="3" name="Content Placeholder 2">
            <a:extLst>
              <a:ext uri="{FF2B5EF4-FFF2-40B4-BE49-F238E27FC236}">
                <a16:creationId xmlns:a16="http://schemas.microsoft.com/office/drawing/2014/main" id="{4327F65B-57C8-45EA-B1F3-578615D6550C}"/>
              </a:ext>
            </a:extLst>
          </p:cNvPr>
          <p:cNvSpPr>
            <a:spLocks noGrp="1"/>
          </p:cNvSpPr>
          <p:nvPr>
            <p:ph idx="1"/>
          </p:nvPr>
        </p:nvSpPr>
        <p:spPr/>
        <p:txBody>
          <a:bodyPr>
            <a:normAutofit fontScale="92500"/>
          </a:bodyPr>
          <a:lstStyle/>
          <a:p>
            <a:r>
              <a:rPr lang="en-US" sz="2800" b="1" dirty="0"/>
              <a:t>Input</a:t>
            </a:r>
            <a:r>
              <a:rPr lang="en-US" sz="2800" dirty="0"/>
              <a:t>: </a:t>
            </a:r>
            <a:r>
              <a:rPr lang="en-US" sz="2800" dirty="0">
                <a:highlight>
                  <a:srgbClr val="FFFF00"/>
                </a:highlight>
              </a:rPr>
              <a:t>Technical feasibility study </a:t>
            </a:r>
            <a:r>
              <a:rPr lang="en-US" sz="2800" dirty="0"/>
              <a:t>and </a:t>
            </a:r>
            <a:r>
              <a:rPr lang="en-US" sz="2800" dirty="0">
                <a:highlight>
                  <a:srgbClr val="FFFF00"/>
                </a:highlight>
              </a:rPr>
              <a:t>funding</a:t>
            </a:r>
            <a:r>
              <a:rPr lang="en-US" sz="2800" dirty="0"/>
              <a:t>.</a:t>
            </a:r>
            <a:endParaRPr lang="en-US" sz="2800" b="1" dirty="0"/>
          </a:p>
          <a:p>
            <a:r>
              <a:rPr lang="en-US" sz="2800" b="1" dirty="0"/>
              <a:t>Project analysis</a:t>
            </a:r>
            <a:r>
              <a:rPr lang="en-US" sz="2800" dirty="0"/>
              <a:t>: Once the requirement analysis is done the next phase is to clearly </a:t>
            </a:r>
            <a:r>
              <a:rPr lang="en-US" sz="2800" dirty="0">
                <a:highlight>
                  <a:srgbClr val="FFFF00"/>
                </a:highlight>
              </a:rPr>
              <a:t>define and document the </a:t>
            </a:r>
            <a:r>
              <a:rPr lang="en-US" sz="2800" b="1" dirty="0">
                <a:highlight>
                  <a:srgbClr val="FFFF00"/>
                </a:highlight>
              </a:rPr>
              <a:t>product requirements </a:t>
            </a:r>
            <a:r>
              <a:rPr lang="en-US" sz="2800" dirty="0"/>
              <a:t>and get them approved from the customer or the market analysts. </a:t>
            </a:r>
          </a:p>
          <a:p>
            <a:r>
              <a:rPr lang="en-US" sz="2800" dirty="0"/>
              <a:t>This is done through an </a:t>
            </a:r>
            <a:r>
              <a:rPr lang="en-US" sz="2800" b="1" dirty="0"/>
              <a:t>SRS (Software Requirement Specification)</a:t>
            </a:r>
            <a:r>
              <a:rPr lang="en-US" sz="2800" dirty="0"/>
              <a:t> document which consists of all the product requirements to be designed and developed during the project life cycle.</a:t>
            </a:r>
          </a:p>
          <a:p>
            <a:r>
              <a:rPr lang="en-US" sz="2800" b="1" dirty="0"/>
              <a:t>Output: </a:t>
            </a:r>
            <a:r>
              <a:rPr lang="en-US" sz="2800" dirty="0">
                <a:highlight>
                  <a:srgbClr val="FFFF00"/>
                </a:highlight>
              </a:rPr>
              <a:t>SRS (Software Requirement Specification)</a:t>
            </a:r>
          </a:p>
          <a:p>
            <a:endParaRPr lang="en-US" dirty="0"/>
          </a:p>
        </p:txBody>
      </p:sp>
    </p:spTree>
    <p:extLst>
      <p:ext uri="{BB962C8B-B14F-4D97-AF65-F5344CB8AC3E}">
        <p14:creationId xmlns:p14="http://schemas.microsoft.com/office/powerpoint/2010/main" val="255229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3E81E-78DB-4A47-B439-D11C303CB520}"/>
              </a:ext>
            </a:extLst>
          </p:cNvPr>
          <p:cNvSpPr>
            <a:spLocks noGrp="1"/>
          </p:cNvSpPr>
          <p:nvPr>
            <p:ph type="title"/>
          </p:nvPr>
        </p:nvSpPr>
        <p:spPr/>
        <p:txBody>
          <a:bodyPr/>
          <a:lstStyle/>
          <a:p>
            <a:pPr algn="ctr"/>
            <a:r>
              <a:rPr lang="en-US" dirty="0"/>
              <a:t>Design Phase</a:t>
            </a:r>
          </a:p>
        </p:txBody>
      </p:sp>
      <p:sp>
        <p:nvSpPr>
          <p:cNvPr id="3" name="Content Placeholder 2">
            <a:extLst>
              <a:ext uri="{FF2B5EF4-FFF2-40B4-BE49-F238E27FC236}">
                <a16:creationId xmlns:a16="http://schemas.microsoft.com/office/drawing/2014/main" id="{DBFEAC5C-ADC1-47D9-8CD2-44E592FDA99F}"/>
              </a:ext>
            </a:extLst>
          </p:cNvPr>
          <p:cNvSpPr>
            <a:spLocks noGrp="1"/>
          </p:cNvSpPr>
          <p:nvPr>
            <p:ph idx="1"/>
          </p:nvPr>
        </p:nvSpPr>
        <p:spPr/>
        <p:txBody>
          <a:bodyPr>
            <a:normAutofit fontScale="25000" lnSpcReduction="20000"/>
          </a:bodyPr>
          <a:lstStyle/>
          <a:p>
            <a:r>
              <a:rPr lang="en-US" sz="8000" b="1" dirty="0"/>
              <a:t>Input: </a:t>
            </a:r>
            <a:r>
              <a:rPr lang="en-US" sz="8000" dirty="0">
                <a:highlight>
                  <a:srgbClr val="FFFF00"/>
                </a:highlight>
              </a:rPr>
              <a:t>SRS (Software Requirement Specification).</a:t>
            </a:r>
          </a:p>
          <a:p>
            <a:r>
              <a:rPr lang="en-US" sz="8000" b="1" dirty="0"/>
              <a:t>Project design</a:t>
            </a:r>
            <a:r>
              <a:rPr lang="en-US" sz="8000" dirty="0"/>
              <a:t>: Based on the requirements specified in SRS, usually </a:t>
            </a:r>
            <a:r>
              <a:rPr lang="en-US" sz="8000" dirty="0">
                <a:highlight>
                  <a:srgbClr val="FFFF00"/>
                </a:highlight>
              </a:rPr>
              <a:t>more than one design approach for the product architecture is proposed and documented </a:t>
            </a:r>
            <a:r>
              <a:rPr lang="en-US" sz="8000" dirty="0"/>
              <a:t>in a </a:t>
            </a:r>
            <a:r>
              <a:rPr lang="en-US" sz="8000" b="1" dirty="0"/>
              <a:t>DDS - Design Document Specification</a:t>
            </a:r>
            <a:r>
              <a:rPr lang="en-US" sz="8000" dirty="0"/>
              <a:t>.</a:t>
            </a:r>
          </a:p>
          <a:p>
            <a:r>
              <a:rPr lang="en-US" sz="8000" dirty="0"/>
              <a:t>This DDS is reviewed by all the important stakeholders and based on various parameters as risk assessment, product robustness, design modularity, budget and time constraints, the </a:t>
            </a:r>
            <a:r>
              <a:rPr lang="en-US" sz="8000" dirty="0">
                <a:highlight>
                  <a:srgbClr val="FFFF00"/>
                </a:highlight>
              </a:rPr>
              <a:t>best design approach is selected </a:t>
            </a:r>
            <a:r>
              <a:rPr lang="en-US" sz="8000" dirty="0"/>
              <a:t>for the product.</a:t>
            </a:r>
          </a:p>
          <a:p>
            <a:r>
              <a:rPr lang="en-US" sz="8000" dirty="0"/>
              <a:t>A design approach clearly </a:t>
            </a:r>
            <a:r>
              <a:rPr lang="en-US" sz="8000" dirty="0">
                <a:highlight>
                  <a:srgbClr val="FFFF00"/>
                </a:highlight>
              </a:rPr>
              <a:t>defines all the architectural modules </a:t>
            </a:r>
            <a:r>
              <a:rPr lang="en-US" sz="8000" dirty="0"/>
              <a:t>of the product along with its communication and </a:t>
            </a:r>
            <a:r>
              <a:rPr lang="en-US" sz="8000" dirty="0">
                <a:highlight>
                  <a:srgbClr val="FFFF00"/>
                </a:highlight>
              </a:rPr>
              <a:t>data flow </a:t>
            </a:r>
            <a:r>
              <a:rPr lang="en-US" sz="8000" dirty="0"/>
              <a:t>representation with the external and third party modules (if any). </a:t>
            </a:r>
          </a:p>
          <a:p>
            <a:r>
              <a:rPr lang="en-US" sz="8000" dirty="0"/>
              <a:t>The internal design of all the modules of the proposed architecture should be clearly defined with the minutest of the details in DDS.</a:t>
            </a:r>
          </a:p>
          <a:p>
            <a:r>
              <a:rPr lang="en-US" sz="8000" dirty="0"/>
              <a:t>Based on the DDS, the internal design documents – </a:t>
            </a:r>
            <a:r>
              <a:rPr lang="en-US" sz="8000" b="1" dirty="0"/>
              <a:t>High level design (HLD) </a:t>
            </a:r>
            <a:r>
              <a:rPr lang="en-US" sz="8000" dirty="0"/>
              <a:t>and </a:t>
            </a:r>
            <a:r>
              <a:rPr lang="en-US" sz="8000" b="1" dirty="0"/>
              <a:t>Detail design (DDD) </a:t>
            </a:r>
            <a:r>
              <a:rPr lang="en-US" sz="8000" dirty="0"/>
              <a:t>documents can be created.</a:t>
            </a:r>
          </a:p>
          <a:p>
            <a:r>
              <a:rPr lang="en-US" sz="8000" b="1" dirty="0"/>
              <a:t>Output</a:t>
            </a:r>
            <a:r>
              <a:rPr lang="en-US" sz="8000" dirty="0"/>
              <a:t>: </a:t>
            </a:r>
            <a:r>
              <a:rPr lang="en-US" sz="8000" dirty="0">
                <a:highlight>
                  <a:srgbClr val="FFFF00"/>
                </a:highlight>
              </a:rPr>
              <a:t>HLD and/or DDD</a:t>
            </a:r>
            <a:r>
              <a:rPr lang="en-US" sz="8000" dirty="0"/>
              <a:t> (Sometimes, DDD may be developed by the developers).</a:t>
            </a:r>
          </a:p>
          <a:p>
            <a:endParaRPr lang="en-US" dirty="0"/>
          </a:p>
        </p:txBody>
      </p:sp>
    </p:spTree>
    <p:extLst>
      <p:ext uri="{BB962C8B-B14F-4D97-AF65-F5344CB8AC3E}">
        <p14:creationId xmlns:p14="http://schemas.microsoft.com/office/powerpoint/2010/main" val="1415427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7AE0B-764A-44B5-9331-5C545101CA47}"/>
              </a:ext>
            </a:extLst>
          </p:cNvPr>
          <p:cNvSpPr>
            <a:spLocks noGrp="1"/>
          </p:cNvSpPr>
          <p:nvPr>
            <p:ph type="title"/>
          </p:nvPr>
        </p:nvSpPr>
        <p:spPr/>
        <p:txBody>
          <a:bodyPr/>
          <a:lstStyle/>
          <a:p>
            <a:pPr algn="ctr"/>
            <a:r>
              <a:rPr lang="en-US" dirty="0"/>
              <a:t>Build Phase</a:t>
            </a:r>
          </a:p>
        </p:txBody>
      </p:sp>
      <p:sp>
        <p:nvSpPr>
          <p:cNvPr id="3" name="Content Placeholder 2">
            <a:extLst>
              <a:ext uri="{FF2B5EF4-FFF2-40B4-BE49-F238E27FC236}">
                <a16:creationId xmlns:a16="http://schemas.microsoft.com/office/drawing/2014/main" id="{D80DF9F1-3607-461D-8370-B9A190D0944C}"/>
              </a:ext>
            </a:extLst>
          </p:cNvPr>
          <p:cNvSpPr>
            <a:spLocks noGrp="1"/>
          </p:cNvSpPr>
          <p:nvPr>
            <p:ph idx="1"/>
          </p:nvPr>
        </p:nvSpPr>
        <p:spPr/>
        <p:txBody>
          <a:bodyPr/>
          <a:lstStyle/>
          <a:p>
            <a:r>
              <a:rPr lang="en-US" sz="2400" b="1" dirty="0"/>
              <a:t>Input</a:t>
            </a:r>
            <a:r>
              <a:rPr lang="en-US" sz="2400" dirty="0"/>
              <a:t>: </a:t>
            </a:r>
            <a:r>
              <a:rPr lang="en-US" sz="2400" dirty="0">
                <a:highlight>
                  <a:srgbClr val="FFFF00"/>
                </a:highlight>
              </a:rPr>
              <a:t>DDD (Detail Design Document).</a:t>
            </a:r>
            <a:endParaRPr lang="en-US" sz="2400" b="1" dirty="0">
              <a:highlight>
                <a:srgbClr val="FFFF00"/>
              </a:highlight>
            </a:endParaRPr>
          </a:p>
          <a:p>
            <a:r>
              <a:rPr lang="en-US" sz="2400" dirty="0"/>
              <a:t>In this phase of SDLC the </a:t>
            </a:r>
            <a:r>
              <a:rPr lang="en-US" sz="2400" dirty="0">
                <a:highlight>
                  <a:srgbClr val="FFFF00"/>
                </a:highlight>
              </a:rPr>
              <a:t>actual development starts </a:t>
            </a:r>
            <a:r>
              <a:rPr lang="en-US" sz="2400" dirty="0"/>
              <a:t>and the product is built. </a:t>
            </a:r>
          </a:p>
          <a:p>
            <a:r>
              <a:rPr lang="en-US" sz="2400" dirty="0"/>
              <a:t>The programming code is generated as per DDD (Detail Design Document) during this phase. If the design is performed in a detailed and organized manner, code generation can be accomplished without much hassle.</a:t>
            </a:r>
          </a:p>
          <a:p>
            <a:r>
              <a:rPr lang="en-US" sz="2400" dirty="0"/>
              <a:t>Developers must follow the coding guidelines defined by their organization and programming tools like compilers, interpreters, debuggers, etc. are used to generate the code. </a:t>
            </a:r>
          </a:p>
          <a:p>
            <a:r>
              <a:rPr lang="en-US" sz="2400" b="1" dirty="0"/>
              <a:t>Output: </a:t>
            </a:r>
            <a:r>
              <a:rPr lang="en-US" sz="2400" dirty="0">
                <a:highlight>
                  <a:srgbClr val="FFFF00"/>
                </a:highlight>
              </a:rPr>
              <a:t>Program/software</a:t>
            </a:r>
            <a:r>
              <a:rPr lang="en-US" sz="2400" dirty="0"/>
              <a:t>.</a:t>
            </a:r>
          </a:p>
          <a:p>
            <a:endParaRPr lang="en-US" dirty="0"/>
          </a:p>
        </p:txBody>
      </p:sp>
    </p:spTree>
    <p:extLst>
      <p:ext uri="{BB962C8B-B14F-4D97-AF65-F5344CB8AC3E}">
        <p14:creationId xmlns:p14="http://schemas.microsoft.com/office/powerpoint/2010/main" val="4077846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43</TotalTime>
  <Words>1152</Words>
  <Application>Microsoft Office PowerPoint</Application>
  <PresentationFormat>Widescreen</PresentationFormat>
  <Paragraphs>93</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Garamond</vt:lpstr>
      <vt:lpstr>Gill Sans MT</vt:lpstr>
      <vt:lpstr>SavonVTI</vt:lpstr>
      <vt:lpstr>Software development life cycle (SDLC)</vt:lpstr>
      <vt:lpstr>Learning Objectives</vt:lpstr>
      <vt:lpstr>Software Development Life Cycle (SDLC)</vt:lpstr>
      <vt:lpstr>What is Software Development Life Cycle (SDLC)?</vt:lpstr>
      <vt:lpstr>SDLC Phases</vt:lpstr>
      <vt:lpstr>Planning Phase</vt:lpstr>
      <vt:lpstr>Analysis Phase</vt:lpstr>
      <vt:lpstr>Design Phase</vt:lpstr>
      <vt:lpstr>Build Phase</vt:lpstr>
      <vt:lpstr>Test Phase</vt:lpstr>
      <vt:lpstr>Deployment Phase</vt:lpstr>
      <vt:lpstr>Software Development Models</vt:lpstr>
      <vt:lpstr>SDLC Models</vt:lpstr>
      <vt:lpstr>Waterfall Model</vt:lpstr>
      <vt:lpstr>Agile Model</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development life cycle (SDLC)</dc:title>
  <dc:creator>Hans Yip</dc:creator>
  <cp:lastModifiedBy>Hans Yip</cp:lastModifiedBy>
  <cp:revision>6</cp:revision>
  <dcterms:created xsi:type="dcterms:W3CDTF">2021-01-15T08:34:28Z</dcterms:created>
  <dcterms:modified xsi:type="dcterms:W3CDTF">2021-12-23T04:19:32Z</dcterms:modified>
</cp:coreProperties>
</file>