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308" r:id="rId4"/>
    <p:sldId id="285" r:id="rId5"/>
    <p:sldId id="286" r:id="rId6"/>
    <p:sldId id="287" r:id="rId7"/>
    <p:sldId id="288" r:id="rId8"/>
    <p:sldId id="289" r:id="rId9"/>
    <p:sldId id="291" r:id="rId10"/>
    <p:sldId id="293" r:id="rId11"/>
    <p:sldId id="292" r:id="rId12"/>
    <p:sldId id="294" r:id="rId13"/>
    <p:sldId id="295" r:id="rId14"/>
    <p:sldId id="296" r:id="rId15"/>
    <p:sldId id="299" r:id="rId16"/>
    <p:sldId id="300" r:id="rId17"/>
    <p:sldId id="301" r:id="rId18"/>
    <p:sldId id="302" r:id="rId19"/>
    <p:sldId id="303" r:id="rId20"/>
    <p:sldId id="304" r:id="rId21"/>
    <p:sldId id="305" r:id="rId22"/>
    <p:sldId id="306" r:id="rId23"/>
    <p:sldId id="307" r:id="rId24"/>
    <p:sldId id="298"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7" d="100"/>
          <a:sy n="67" d="100"/>
        </p:scale>
        <p:origin x="696"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1/15/2021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1/15/2021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1/15/2021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1/15/2021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1/15/2021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aws.amazon.com/cloudwatch/"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aws.amazon.com/api-gateway/faq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aws.amazon.com/api-gateway/detail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ocs.microsoft.com/en-us/azure/api-management/api-management-key-concepts" TargetMode="External"/><Relationship Id="rId2" Type="http://schemas.openxmlformats.org/officeDocument/2006/relationships/hyperlink" Target="http://j.mp/ms-apim-whitepape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blog.aujas.com/2015/02/24/understanding-and-testing-web-services-part-1/" TargetMode="External"/><Relationship Id="rId3" Type="http://schemas.openxmlformats.org/officeDocument/2006/relationships/hyperlink" Target="https://www.tutorialspoint.com/restful/index.htm" TargetMode="External"/><Relationship Id="rId7" Type="http://schemas.openxmlformats.org/officeDocument/2006/relationships/hyperlink" Target="https://www.tutorialspoint.com/webservices/what_are_web_services.htm" TargetMode="External"/><Relationship Id="rId12" Type="http://schemas.openxmlformats.org/officeDocument/2006/relationships/hyperlink" Target="https://maxivak.com/rest-vs-xml-rpc-vs-soap/" TargetMode="External"/><Relationship Id="rId2" Type="http://schemas.openxmlformats.org/officeDocument/2006/relationships/hyperlink" Target="https://www.tutorialspoint.com/uddi/index.htm" TargetMode="External"/><Relationship Id="rId1" Type="http://schemas.openxmlformats.org/officeDocument/2006/relationships/slideLayout" Target="../slideLayouts/slideLayout2.xml"/><Relationship Id="rId6" Type="http://schemas.openxmlformats.org/officeDocument/2006/relationships/hyperlink" Target="http://searchmicroservices.techtarget.com/tip/REST-vs-SOAP-Choosing-the-best-web-service" TargetMode="External"/><Relationship Id="rId11" Type="http://schemas.openxmlformats.org/officeDocument/2006/relationships/hyperlink" Target="https://www.codeproject.com/Articles/17908/What-is-Web-Service" TargetMode="External"/><Relationship Id="rId5" Type="http://schemas.openxmlformats.org/officeDocument/2006/relationships/hyperlink" Target="http://searchmicroservices.techtarget.com/definition/application-program-interface-API" TargetMode="External"/><Relationship Id="rId10" Type="http://schemas.openxmlformats.org/officeDocument/2006/relationships/hyperlink" Target="https://www.w3schools.com/xml/xml_services.asp" TargetMode="External"/><Relationship Id="rId4" Type="http://schemas.openxmlformats.org/officeDocument/2006/relationships/hyperlink" Target="https://www.youtube.com/watch?v=s7wmiS2mSXY" TargetMode="External"/><Relationship Id="rId9" Type="http://schemas.openxmlformats.org/officeDocument/2006/relationships/hyperlink" Target="https://docs.microsoft.com/en-us/azure/api-management/api-management-key-concept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Application Programming Interface (API)</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Autofit/>
          </a:bodyPr>
          <a:lstStyle/>
          <a:p>
            <a:pPr marL="0" indent="0" algn="ctr">
              <a:spcBef>
                <a:spcPts val="0"/>
              </a:spcBef>
              <a:spcAft>
                <a:spcPts val="600"/>
              </a:spcAft>
              <a:buNone/>
            </a:pPr>
            <a:r>
              <a:rPr lang="en-US" sz="3200"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94EBD-F68D-44DC-AC82-B97987765EC4}"/>
              </a:ext>
            </a:extLst>
          </p:cNvPr>
          <p:cNvSpPr>
            <a:spLocks noGrp="1"/>
          </p:cNvSpPr>
          <p:nvPr>
            <p:ph type="title"/>
          </p:nvPr>
        </p:nvSpPr>
        <p:spPr/>
        <p:txBody>
          <a:bodyPr/>
          <a:lstStyle/>
          <a:p>
            <a:pPr algn="ctr"/>
            <a:r>
              <a:rPr lang="en-US" dirty="0"/>
              <a:t>What is RESTful Web Service?</a:t>
            </a:r>
          </a:p>
        </p:txBody>
      </p:sp>
      <p:sp>
        <p:nvSpPr>
          <p:cNvPr id="3" name="Content Placeholder 2">
            <a:extLst>
              <a:ext uri="{FF2B5EF4-FFF2-40B4-BE49-F238E27FC236}">
                <a16:creationId xmlns:a16="http://schemas.microsoft.com/office/drawing/2014/main" id="{EBF418CB-6228-431D-9059-F458818B15A7}"/>
              </a:ext>
            </a:extLst>
          </p:cNvPr>
          <p:cNvSpPr>
            <a:spLocks noGrp="1"/>
          </p:cNvSpPr>
          <p:nvPr>
            <p:ph idx="1"/>
          </p:nvPr>
        </p:nvSpPr>
        <p:spPr/>
        <p:txBody>
          <a:bodyPr/>
          <a:lstStyle/>
          <a:p>
            <a:r>
              <a:rPr lang="en-US" sz="2400" b="1" dirty="0">
                <a:highlight>
                  <a:srgbClr val="FFFF00"/>
                </a:highlight>
              </a:rPr>
              <a:t>RESTful (</a:t>
            </a:r>
            <a:r>
              <a:rPr lang="en-US" sz="2400" b="1" dirty="0" err="1">
                <a:highlight>
                  <a:srgbClr val="FFFF00"/>
                </a:highlight>
              </a:rPr>
              <a:t>REpresentational</a:t>
            </a:r>
            <a:r>
              <a:rPr lang="en-US" sz="2400" b="1" dirty="0">
                <a:highlight>
                  <a:srgbClr val="FFFF00"/>
                </a:highlight>
              </a:rPr>
              <a:t> State Transfer) Web Service</a:t>
            </a:r>
            <a:r>
              <a:rPr lang="en-US" sz="2400" dirty="0">
                <a:highlight>
                  <a:srgbClr val="FFFF00"/>
                </a:highlight>
              </a:rPr>
              <a:t>: </a:t>
            </a:r>
            <a:r>
              <a:rPr lang="en-US" sz="2400" dirty="0"/>
              <a:t>also known as </a:t>
            </a:r>
            <a:r>
              <a:rPr lang="en-US" sz="2400" dirty="0">
                <a:solidFill>
                  <a:srgbClr val="FF0000"/>
                </a:solidFill>
              </a:rPr>
              <a:t>RESTful API</a:t>
            </a:r>
            <a:r>
              <a:rPr lang="en-US" sz="2400" dirty="0"/>
              <a:t>, is </a:t>
            </a:r>
            <a:r>
              <a:rPr lang="en-US" sz="2400" dirty="0">
                <a:solidFill>
                  <a:srgbClr val="FF0000"/>
                </a:solidFill>
              </a:rPr>
              <a:t>based on REST technology </a:t>
            </a:r>
            <a:r>
              <a:rPr lang="en-US" sz="2400" dirty="0"/>
              <a:t>which is an web application that </a:t>
            </a:r>
            <a:r>
              <a:rPr lang="en-US" sz="2400" dirty="0">
                <a:solidFill>
                  <a:srgbClr val="FF0000"/>
                </a:solidFill>
              </a:rPr>
              <a:t>uses HTTP requests </a:t>
            </a:r>
            <a:r>
              <a:rPr lang="en-US" sz="2400" dirty="0"/>
              <a:t>to GET, PUT, POST and DELETE data.</a:t>
            </a:r>
          </a:p>
          <a:p>
            <a:r>
              <a:rPr lang="en-US" sz="2400" dirty="0"/>
              <a:t>REST technology is generally preferred to the more robust Simple Object Access Protocol (SOAP) technology because REST leverages less bandwidth, making it more suitable for internet usage. </a:t>
            </a:r>
          </a:p>
          <a:p>
            <a:r>
              <a:rPr lang="en-US" sz="2400" dirty="0"/>
              <a:t>With cloud use on the rise, APIs are emerging to expose web services. REST is a logical choice for building APIs that allow users to connect and interact with cloud services.</a:t>
            </a:r>
            <a:endParaRPr lang="en-US" sz="2400" b="1" dirty="0"/>
          </a:p>
          <a:p>
            <a:endParaRPr lang="en-US" dirty="0"/>
          </a:p>
        </p:txBody>
      </p:sp>
    </p:spTree>
    <p:extLst>
      <p:ext uri="{BB962C8B-B14F-4D97-AF65-F5344CB8AC3E}">
        <p14:creationId xmlns:p14="http://schemas.microsoft.com/office/powerpoint/2010/main" val="4022990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45">
            <a:extLst>
              <a:ext uri="{FF2B5EF4-FFF2-40B4-BE49-F238E27FC236}">
                <a16:creationId xmlns:a16="http://schemas.microsoft.com/office/drawing/2014/main" id="{94C58ED0-C700-47B2-8D54-31F4BB36B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081" cy="6858000"/>
          </a:xfrm>
          <a:prstGeom prst="rect">
            <a:avLst/>
          </a:prstGeom>
          <a:ln>
            <a:noFill/>
          </a:ln>
        </p:spPr>
        <p:style>
          <a:lnRef idx="2">
            <a:schemeClr val="accent1">
              <a:shade val="50000"/>
            </a:schemeClr>
          </a:lnRef>
          <a:fillRef idx="1002">
            <a:schemeClr val="lt1"/>
          </a:fillRef>
          <a:effectRef idx="0">
            <a:schemeClr val="accent1"/>
          </a:effectRef>
          <a:fontRef idx="minor">
            <a:schemeClr val="lt1"/>
          </a:fontRef>
        </p:style>
        <p:txBody>
          <a:bodyPr rtlCol="0" anchor="ctr"/>
          <a:lstStyle/>
          <a:p>
            <a:pPr algn="ctr"/>
            <a:endParaRPr lang="en-US"/>
          </a:p>
        </p:txBody>
      </p:sp>
      <p:sp>
        <p:nvSpPr>
          <p:cNvPr id="53" name="Rectangle 47">
            <a:extLst>
              <a:ext uri="{FF2B5EF4-FFF2-40B4-BE49-F238E27FC236}">
                <a16:creationId xmlns:a16="http://schemas.microsoft.com/office/drawing/2014/main" id="{B2D40F7A-4BD9-4F50-A33B-8CB290C00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54" name="Rectangle 49">
            <a:extLst>
              <a:ext uri="{FF2B5EF4-FFF2-40B4-BE49-F238E27FC236}">
                <a16:creationId xmlns:a16="http://schemas.microsoft.com/office/drawing/2014/main" id="{BD2FDAD1-72F9-4134-9A38-92BDC75F7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5B39CE-4AF9-44B8-B20A-BDE94D52ABD8}"/>
              </a:ext>
            </a:extLst>
          </p:cNvPr>
          <p:cNvSpPr>
            <a:spLocks noGrp="1"/>
          </p:cNvSpPr>
          <p:nvPr>
            <p:ph type="title"/>
          </p:nvPr>
        </p:nvSpPr>
        <p:spPr>
          <a:xfrm>
            <a:off x="7747000" y="965200"/>
            <a:ext cx="3454400" cy="4936067"/>
          </a:xfrm>
        </p:spPr>
        <p:txBody>
          <a:bodyPr>
            <a:normAutofit/>
          </a:bodyPr>
          <a:lstStyle/>
          <a:p>
            <a:pPr algn="ctr"/>
            <a:r>
              <a:rPr lang="en-US" dirty="0"/>
              <a:t>RESTful Web Service</a:t>
            </a:r>
          </a:p>
        </p:txBody>
      </p:sp>
      <p:grpSp>
        <p:nvGrpSpPr>
          <p:cNvPr id="17" name="Canvas 12">
            <a:extLst>
              <a:ext uri="{FF2B5EF4-FFF2-40B4-BE49-F238E27FC236}">
                <a16:creationId xmlns:a16="http://schemas.microsoft.com/office/drawing/2014/main" id="{127C5614-FB21-48DA-ACA6-6AB4A346A177}"/>
              </a:ext>
            </a:extLst>
          </p:cNvPr>
          <p:cNvGrpSpPr>
            <a:grpSpLocks/>
          </p:cNvGrpSpPr>
          <p:nvPr/>
        </p:nvGrpSpPr>
        <p:grpSpPr bwMode="auto">
          <a:xfrm>
            <a:off x="552450" y="2000250"/>
            <a:ext cx="6553200" cy="3352800"/>
            <a:chOff x="2184" y="-5962"/>
            <a:chExt cx="57836" cy="28871"/>
          </a:xfrm>
        </p:grpSpPr>
        <p:sp>
          <p:nvSpPr>
            <p:cNvPr id="28" name="AutoShape 11">
              <a:extLst>
                <a:ext uri="{FF2B5EF4-FFF2-40B4-BE49-F238E27FC236}">
                  <a16:creationId xmlns:a16="http://schemas.microsoft.com/office/drawing/2014/main" id="{DC7DE8F7-667D-4EFC-B630-1F0B72893384}"/>
                </a:ext>
              </a:extLst>
            </p:cNvPr>
            <p:cNvSpPr>
              <a:spLocks noChangeAspect="1" noChangeArrowheads="1"/>
            </p:cNvSpPr>
            <p:nvPr/>
          </p:nvSpPr>
          <p:spPr bwMode="auto">
            <a:xfrm>
              <a:off x="2184" y="-5962"/>
              <a:ext cx="57836" cy="2887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Oval 10">
              <a:extLst>
                <a:ext uri="{FF2B5EF4-FFF2-40B4-BE49-F238E27FC236}">
                  <a16:creationId xmlns:a16="http://schemas.microsoft.com/office/drawing/2014/main" id="{F5481ED2-40BE-4C28-A25B-206D2B26EBA8}"/>
                </a:ext>
              </a:extLst>
            </p:cNvPr>
            <p:cNvSpPr>
              <a:spLocks noChangeArrowheads="1"/>
            </p:cNvSpPr>
            <p:nvPr/>
          </p:nvSpPr>
          <p:spPr bwMode="auto">
            <a:xfrm>
              <a:off x="7880" y="4146"/>
              <a:ext cx="15208" cy="55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App 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1" name="Rectangle 9">
              <a:extLst>
                <a:ext uri="{FF2B5EF4-FFF2-40B4-BE49-F238E27FC236}">
                  <a16:creationId xmlns:a16="http://schemas.microsoft.com/office/drawing/2014/main" id="{D618EA15-E12C-48A2-853A-C248F02F004C}"/>
                </a:ext>
              </a:extLst>
            </p:cNvPr>
            <p:cNvSpPr>
              <a:spLocks noChangeArrowheads="1"/>
            </p:cNvSpPr>
            <p:nvPr/>
          </p:nvSpPr>
          <p:spPr bwMode="auto">
            <a:xfrm>
              <a:off x="9392" y="14432"/>
              <a:ext cx="10553" cy="28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Client</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2" name="AutoShape 8">
              <a:extLst>
                <a:ext uri="{FF2B5EF4-FFF2-40B4-BE49-F238E27FC236}">
                  <a16:creationId xmlns:a16="http://schemas.microsoft.com/office/drawing/2014/main" id="{4688F226-DE02-4139-930C-ED081C5DF99A}"/>
                </a:ext>
              </a:extLst>
            </p:cNvPr>
            <p:cNvSpPr>
              <a:spLocks noChangeShapeType="1"/>
            </p:cNvSpPr>
            <p:nvPr/>
          </p:nvSpPr>
          <p:spPr bwMode="auto">
            <a:xfrm flipV="1">
              <a:off x="23088" y="6845"/>
              <a:ext cx="17768" cy="5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 name="Oval 7">
              <a:extLst>
                <a:ext uri="{FF2B5EF4-FFF2-40B4-BE49-F238E27FC236}">
                  <a16:creationId xmlns:a16="http://schemas.microsoft.com/office/drawing/2014/main" id="{46381F39-CFFE-4A24-B481-049CBAE39221}"/>
                </a:ext>
              </a:extLst>
            </p:cNvPr>
            <p:cNvSpPr>
              <a:spLocks noChangeArrowheads="1"/>
            </p:cNvSpPr>
            <p:nvPr/>
          </p:nvSpPr>
          <p:spPr bwMode="auto">
            <a:xfrm>
              <a:off x="40856" y="4026"/>
              <a:ext cx="14421" cy="563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App B</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4" name="AutoShape 6">
              <a:extLst>
                <a:ext uri="{FF2B5EF4-FFF2-40B4-BE49-F238E27FC236}">
                  <a16:creationId xmlns:a16="http://schemas.microsoft.com/office/drawing/2014/main" id="{4BE382BC-C45F-4DD7-B1D2-5437231BF324}"/>
                </a:ext>
              </a:extLst>
            </p:cNvPr>
            <p:cNvSpPr>
              <a:spLocks noChangeShapeType="1"/>
            </p:cNvSpPr>
            <p:nvPr/>
          </p:nvSpPr>
          <p:spPr bwMode="auto">
            <a:xfrm flipH="1">
              <a:off x="20859" y="8832"/>
              <a:ext cx="22111" cy="1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5" name="Rectangle 5">
              <a:extLst>
                <a:ext uri="{FF2B5EF4-FFF2-40B4-BE49-F238E27FC236}">
                  <a16:creationId xmlns:a16="http://schemas.microsoft.com/office/drawing/2014/main" id="{FBCFB860-BD35-479D-AA5B-71C5AAE91C1D}"/>
                </a:ext>
              </a:extLst>
            </p:cNvPr>
            <p:cNvSpPr>
              <a:spLocks noChangeArrowheads="1"/>
            </p:cNvSpPr>
            <p:nvPr/>
          </p:nvSpPr>
          <p:spPr bwMode="auto">
            <a:xfrm>
              <a:off x="43669" y="13861"/>
              <a:ext cx="10553" cy="28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Server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6" name="Oval 4">
              <a:extLst>
                <a:ext uri="{FF2B5EF4-FFF2-40B4-BE49-F238E27FC236}">
                  <a16:creationId xmlns:a16="http://schemas.microsoft.com/office/drawing/2014/main" id="{F14D9406-E9E8-49A2-8F68-23C935E1A2FE}"/>
                </a:ext>
              </a:extLst>
            </p:cNvPr>
            <p:cNvSpPr>
              <a:spLocks noChangeArrowheads="1"/>
            </p:cNvSpPr>
            <p:nvPr/>
          </p:nvSpPr>
          <p:spPr bwMode="auto">
            <a:xfrm>
              <a:off x="26466" y="9658"/>
              <a:ext cx="9145" cy="91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HTTP</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7" name="Oval 3">
              <a:extLst>
                <a:ext uri="{FF2B5EF4-FFF2-40B4-BE49-F238E27FC236}">
                  <a16:creationId xmlns:a16="http://schemas.microsoft.com/office/drawing/2014/main" id="{CA4DB9E0-2EC7-4A23-9AEF-A4F946588665}"/>
                </a:ext>
              </a:extLst>
            </p:cNvPr>
            <p:cNvSpPr>
              <a:spLocks noChangeArrowheads="1"/>
            </p:cNvSpPr>
            <p:nvPr/>
          </p:nvSpPr>
          <p:spPr bwMode="auto">
            <a:xfrm>
              <a:off x="27756" y="13861"/>
              <a:ext cx="6604" cy="39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JSON</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8" name="Oval 2">
              <a:extLst>
                <a:ext uri="{FF2B5EF4-FFF2-40B4-BE49-F238E27FC236}">
                  <a16:creationId xmlns:a16="http://schemas.microsoft.com/office/drawing/2014/main" id="{93495610-D365-4492-B900-20E6A03974A0}"/>
                </a:ext>
              </a:extLst>
            </p:cNvPr>
            <p:cNvSpPr>
              <a:spLocks noChangeArrowheads="1"/>
            </p:cNvSpPr>
            <p:nvPr/>
          </p:nvSpPr>
          <p:spPr bwMode="auto">
            <a:xfrm>
              <a:off x="26028" y="-2971"/>
              <a:ext cx="9144" cy="91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HTTP</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2982114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B8CB8-82F4-426A-AF4D-76DE9AE2E8DE}"/>
              </a:ext>
            </a:extLst>
          </p:cNvPr>
          <p:cNvSpPr>
            <a:spLocks noGrp="1"/>
          </p:cNvSpPr>
          <p:nvPr>
            <p:ph type="title"/>
          </p:nvPr>
        </p:nvSpPr>
        <p:spPr/>
        <p:txBody>
          <a:bodyPr/>
          <a:lstStyle/>
          <a:p>
            <a:pPr algn="ctr"/>
            <a:r>
              <a:rPr lang="en-US" dirty="0"/>
              <a:t>REST vs SOAP Web Services</a:t>
            </a:r>
          </a:p>
        </p:txBody>
      </p:sp>
      <p:sp>
        <p:nvSpPr>
          <p:cNvPr id="3" name="Content Placeholder 2">
            <a:extLst>
              <a:ext uri="{FF2B5EF4-FFF2-40B4-BE49-F238E27FC236}">
                <a16:creationId xmlns:a16="http://schemas.microsoft.com/office/drawing/2014/main" id="{0356E0A1-305B-492C-848C-0BB026A8197C}"/>
              </a:ext>
            </a:extLst>
          </p:cNvPr>
          <p:cNvSpPr>
            <a:spLocks noGrp="1"/>
          </p:cNvSpPr>
          <p:nvPr>
            <p:ph idx="1"/>
          </p:nvPr>
        </p:nvSpPr>
        <p:spPr/>
        <p:txBody>
          <a:bodyPr>
            <a:normAutofit fontScale="25000" lnSpcReduction="20000"/>
          </a:bodyPr>
          <a:lstStyle/>
          <a:p>
            <a:r>
              <a:rPr lang="en-US" sz="7200" b="1" dirty="0">
                <a:highlight>
                  <a:srgbClr val="FFFF00"/>
                </a:highlight>
              </a:rPr>
              <a:t>REST Web Services</a:t>
            </a:r>
            <a:r>
              <a:rPr lang="en-US" sz="7200" b="1" dirty="0"/>
              <a:t>:</a:t>
            </a:r>
          </a:p>
          <a:p>
            <a:pPr lvl="1">
              <a:buFont typeface="Wingdings" pitchFamily="2" charset="2"/>
              <a:buChar char="§"/>
            </a:pPr>
            <a:r>
              <a:rPr lang="en-US" sz="7200" dirty="0"/>
              <a:t>RESTful web services are </a:t>
            </a:r>
            <a:r>
              <a:rPr lang="en-US" sz="7200" dirty="0">
                <a:solidFill>
                  <a:srgbClr val="FF0000"/>
                </a:solidFill>
              </a:rPr>
              <a:t>stateless</a:t>
            </a:r>
            <a:r>
              <a:rPr lang="en-US" sz="7200" dirty="0"/>
              <a:t>. You can test this condition by restarting the server and checking if interactions survive.</a:t>
            </a:r>
          </a:p>
          <a:p>
            <a:pPr lvl="1">
              <a:buFont typeface="Wingdings" pitchFamily="2" charset="2"/>
              <a:buChar char="§"/>
            </a:pPr>
            <a:r>
              <a:rPr lang="en-US" sz="7200" dirty="0"/>
              <a:t>For most servers, RESTful web services provide a </a:t>
            </a:r>
            <a:r>
              <a:rPr lang="en-US" sz="7200" dirty="0">
                <a:solidFill>
                  <a:srgbClr val="FF0000"/>
                </a:solidFill>
              </a:rPr>
              <a:t>good caching infrastructure </a:t>
            </a:r>
            <a:r>
              <a:rPr lang="en-US" sz="7200" dirty="0"/>
              <a:t>over an HTTP GET method. This can improve the </a:t>
            </a:r>
            <a:r>
              <a:rPr lang="en-US" sz="7200" dirty="0">
                <a:solidFill>
                  <a:srgbClr val="FF0000"/>
                </a:solidFill>
              </a:rPr>
              <a:t>performance</a:t>
            </a:r>
            <a:r>
              <a:rPr lang="en-US" sz="7200" dirty="0"/>
              <a:t> if the information the service returns is not altered frequently and is not dynamic.</a:t>
            </a:r>
          </a:p>
          <a:p>
            <a:pPr lvl="1">
              <a:buFont typeface="Wingdings" pitchFamily="2" charset="2"/>
              <a:buChar char="§"/>
            </a:pPr>
            <a:r>
              <a:rPr lang="en-US" sz="7200" dirty="0"/>
              <a:t>REST is </a:t>
            </a:r>
            <a:r>
              <a:rPr lang="en-US" sz="7200" dirty="0">
                <a:solidFill>
                  <a:srgbClr val="FF0000"/>
                </a:solidFill>
              </a:rPr>
              <a:t>useful for restricted-profile devices, such as mobile</a:t>
            </a:r>
            <a:r>
              <a:rPr lang="en-US" sz="7200" dirty="0"/>
              <a:t>, for which the overhead of additional parameters are less (e.g., headers).</a:t>
            </a:r>
          </a:p>
          <a:p>
            <a:pPr lvl="1">
              <a:buFont typeface="Wingdings" pitchFamily="2" charset="2"/>
              <a:buChar char="§"/>
            </a:pPr>
            <a:r>
              <a:rPr lang="en-US" sz="7200" dirty="0"/>
              <a:t>REST services are </a:t>
            </a:r>
            <a:r>
              <a:rPr lang="en-US" sz="7200" dirty="0">
                <a:solidFill>
                  <a:srgbClr val="FF0000"/>
                </a:solidFill>
              </a:rPr>
              <a:t>easy to integrate with existing websites</a:t>
            </a:r>
            <a:r>
              <a:rPr lang="en-US" sz="7200" dirty="0"/>
              <a:t> and are exposed with XML so the HTML pages can consume the same with ease. There is little need to refactor the existing site architecture. As such, developers are more productive because they don't need to rewrite everything from scratch; instead, they just need to add on the existing functionality.</a:t>
            </a:r>
          </a:p>
          <a:p>
            <a:pPr lvl="1">
              <a:buFont typeface="Wingdings" pitchFamily="2" charset="2"/>
              <a:buChar char="§"/>
            </a:pPr>
            <a:r>
              <a:rPr lang="en-US" sz="7200" dirty="0"/>
              <a:t>A REST-based </a:t>
            </a:r>
            <a:r>
              <a:rPr lang="en-US" sz="7200" dirty="0">
                <a:solidFill>
                  <a:srgbClr val="FF0000"/>
                </a:solidFill>
              </a:rPr>
              <a:t>implementation is simple </a:t>
            </a:r>
            <a:r>
              <a:rPr lang="en-US" sz="7200" dirty="0"/>
              <a:t>compared to SOAP.</a:t>
            </a:r>
          </a:p>
          <a:p>
            <a:pPr lvl="1">
              <a:buFont typeface="Wingdings" pitchFamily="2" charset="2"/>
              <a:buChar char="§"/>
            </a:pPr>
            <a:r>
              <a:rPr lang="en-US" sz="7200" dirty="0"/>
              <a:t>REST </a:t>
            </a:r>
            <a:r>
              <a:rPr lang="en-US" sz="7200" dirty="0">
                <a:solidFill>
                  <a:srgbClr val="FF0000"/>
                </a:solidFill>
              </a:rPr>
              <a:t>does not enforce any message format such as XML or JSON</a:t>
            </a:r>
            <a:r>
              <a:rPr lang="en-US" sz="7200" dirty="0"/>
              <a:t>. Whereas, SOAP is XML based messaging protocol.</a:t>
            </a:r>
          </a:p>
          <a:p>
            <a:endParaRPr lang="en-US" dirty="0"/>
          </a:p>
        </p:txBody>
      </p:sp>
    </p:spTree>
    <p:extLst>
      <p:ext uri="{BB962C8B-B14F-4D97-AF65-F5344CB8AC3E}">
        <p14:creationId xmlns:p14="http://schemas.microsoft.com/office/powerpoint/2010/main" val="3682511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95C81-7721-4D22-A2CE-C98BCF406791}"/>
              </a:ext>
            </a:extLst>
          </p:cNvPr>
          <p:cNvSpPr>
            <a:spLocks noGrp="1"/>
          </p:cNvSpPr>
          <p:nvPr>
            <p:ph type="title"/>
          </p:nvPr>
        </p:nvSpPr>
        <p:spPr/>
        <p:txBody>
          <a:bodyPr/>
          <a:lstStyle/>
          <a:p>
            <a:pPr algn="ctr"/>
            <a:r>
              <a:rPr lang="en-US" dirty="0"/>
              <a:t>REST vs SOAP Web Services</a:t>
            </a:r>
          </a:p>
        </p:txBody>
      </p:sp>
      <p:sp>
        <p:nvSpPr>
          <p:cNvPr id="3" name="Content Placeholder 2">
            <a:extLst>
              <a:ext uri="{FF2B5EF4-FFF2-40B4-BE49-F238E27FC236}">
                <a16:creationId xmlns:a16="http://schemas.microsoft.com/office/drawing/2014/main" id="{A304DE84-AB0F-477E-BCD7-5B928F22BA65}"/>
              </a:ext>
            </a:extLst>
          </p:cNvPr>
          <p:cNvSpPr>
            <a:spLocks noGrp="1"/>
          </p:cNvSpPr>
          <p:nvPr>
            <p:ph idx="1"/>
          </p:nvPr>
        </p:nvSpPr>
        <p:spPr/>
        <p:txBody>
          <a:bodyPr>
            <a:normAutofit/>
          </a:bodyPr>
          <a:lstStyle/>
          <a:p>
            <a:r>
              <a:rPr lang="en-US" sz="2000" b="1" dirty="0">
                <a:highlight>
                  <a:srgbClr val="FFFF00"/>
                </a:highlight>
              </a:rPr>
              <a:t>SOAP Web Services</a:t>
            </a:r>
            <a:r>
              <a:rPr lang="en-US" sz="2000" b="1" dirty="0"/>
              <a:t>:</a:t>
            </a:r>
          </a:p>
          <a:p>
            <a:pPr lvl="1">
              <a:buFont typeface="Wingdings" pitchFamily="2" charset="2"/>
              <a:buChar char="§"/>
            </a:pPr>
            <a:r>
              <a:rPr lang="en-US" sz="2000" dirty="0"/>
              <a:t>The </a:t>
            </a:r>
            <a:r>
              <a:rPr lang="en-US" sz="2000" dirty="0">
                <a:solidFill>
                  <a:srgbClr val="FF0000"/>
                </a:solidFill>
              </a:rPr>
              <a:t>Web Services Description Language (WSDL) describes a common set of rules </a:t>
            </a:r>
            <a:r>
              <a:rPr lang="en-US" sz="2000" dirty="0"/>
              <a:t>to define the messages, bindings, operations and location of the service. WSDL is akin to a contract to define the interface that the service offers.</a:t>
            </a:r>
          </a:p>
          <a:p>
            <a:pPr lvl="1">
              <a:buFont typeface="Wingdings" pitchFamily="2" charset="2"/>
              <a:buChar char="§"/>
            </a:pPr>
            <a:r>
              <a:rPr lang="en-US" sz="2000" dirty="0"/>
              <a:t>SOAP web services, such as JAX-WS (Java API for XML Web Services = Java RPC using XML and SOAP), are </a:t>
            </a:r>
            <a:r>
              <a:rPr lang="en-US" sz="2000" dirty="0">
                <a:solidFill>
                  <a:srgbClr val="FF0000"/>
                </a:solidFill>
              </a:rPr>
              <a:t>useful for asynchronous processing </a:t>
            </a:r>
            <a:r>
              <a:rPr lang="en-US" sz="2000" dirty="0"/>
              <a:t>and invocation.</a:t>
            </a:r>
          </a:p>
          <a:p>
            <a:pPr lvl="1">
              <a:buFont typeface="Wingdings" pitchFamily="2" charset="2"/>
              <a:buChar char="§"/>
            </a:pPr>
            <a:r>
              <a:rPr lang="en-US" sz="2000" dirty="0"/>
              <a:t>SOAP </a:t>
            </a:r>
            <a:r>
              <a:rPr lang="en-US" sz="2000" dirty="0">
                <a:solidFill>
                  <a:srgbClr val="FF0000"/>
                </a:solidFill>
              </a:rPr>
              <a:t>supports several protocols and technologies</a:t>
            </a:r>
            <a:r>
              <a:rPr lang="en-US" sz="2000" dirty="0"/>
              <a:t>, including WSDL, XSDs and WS-Addressing.</a:t>
            </a:r>
          </a:p>
          <a:p>
            <a:endParaRPr lang="en-US" dirty="0"/>
          </a:p>
        </p:txBody>
      </p:sp>
    </p:spTree>
    <p:extLst>
      <p:ext uri="{BB962C8B-B14F-4D97-AF65-F5344CB8AC3E}">
        <p14:creationId xmlns:p14="http://schemas.microsoft.com/office/powerpoint/2010/main" val="3459495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55E10-66D8-4005-A4B2-BAA17D031086}"/>
              </a:ext>
            </a:extLst>
          </p:cNvPr>
          <p:cNvSpPr>
            <a:spLocks noGrp="1"/>
          </p:cNvSpPr>
          <p:nvPr>
            <p:ph type="title"/>
          </p:nvPr>
        </p:nvSpPr>
        <p:spPr/>
        <p:txBody>
          <a:bodyPr/>
          <a:lstStyle/>
          <a:p>
            <a:pPr algn="ctr"/>
            <a:r>
              <a:rPr lang="en-US" dirty="0"/>
              <a:t>API Economy</a:t>
            </a:r>
          </a:p>
        </p:txBody>
      </p:sp>
      <p:sp>
        <p:nvSpPr>
          <p:cNvPr id="3" name="Content Placeholder 2">
            <a:extLst>
              <a:ext uri="{FF2B5EF4-FFF2-40B4-BE49-F238E27FC236}">
                <a16:creationId xmlns:a16="http://schemas.microsoft.com/office/drawing/2014/main" id="{D0DC24EC-BB09-4586-B784-1BB0AEEA1D62}"/>
              </a:ext>
            </a:extLst>
          </p:cNvPr>
          <p:cNvSpPr>
            <a:spLocks noGrp="1"/>
          </p:cNvSpPr>
          <p:nvPr>
            <p:ph idx="1"/>
          </p:nvPr>
        </p:nvSpPr>
        <p:spPr/>
        <p:txBody>
          <a:bodyPr>
            <a:normAutofit fontScale="92500" lnSpcReduction="10000"/>
          </a:bodyPr>
          <a:lstStyle/>
          <a:p>
            <a:r>
              <a:rPr lang="en-US" sz="2400" b="1" dirty="0">
                <a:highlight>
                  <a:srgbClr val="FFFF00"/>
                </a:highlight>
              </a:rPr>
              <a:t>API economy (application programming interface economy)</a:t>
            </a:r>
            <a:r>
              <a:rPr lang="en-US" sz="2400" dirty="0">
                <a:highlight>
                  <a:srgbClr val="FFFF00"/>
                </a:highlight>
              </a:rPr>
              <a:t>: </a:t>
            </a:r>
            <a:r>
              <a:rPr lang="en-US" sz="2400" dirty="0"/>
              <a:t>is a general term that </a:t>
            </a:r>
            <a:r>
              <a:rPr lang="en-US" sz="2400" dirty="0">
                <a:solidFill>
                  <a:srgbClr val="FF0000"/>
                </a:solidFill>
              </a:rPr>
              <a:t>describes the way application programming interfaces (APIs) can positively affect an organization's profitability </a:t>
            </a:r>
            <a:r>
              <a:rPr lang="en-US" sz="2400" dirty="0"/>
              <a:t>. </a:t>
            </a:r>
          </a:p>
          <a:p>
            <a:r>
              <a:rPr lang="en-US" sz="2400" dirty="0"/>
              <a:t>An API is a customer interface for technology products that allows software components to communicate.</a:t>
            </a:r>
          </a:p>
          <a:p>
            <a:r>
              <a:rPr lang="en-US" sz="2400" dirty="0"/>
              <a:t>There was a time when only software professionals knew about APIs. </a:t>
            </a:r>
            <a:r>
              <a:rPr lang="en-US" sz="2400" dirty="0">
                <a:solidFill>
                  <a:srgbClr val="FF0000"/>
                </a:solidFill>
              </a:rPr>
              <a:t>Today, business leaders are aware of the financial impact APIs can have and companies are generating revenue by exposing APIs as business building blocks for third party applications.</a:t>
            </a:r>
          </a:p>
          <a:p>
            <a:r>
              <a:rPr lang="en-US" sz="2400" dirty="0"/>
              <a:t>The emerging financial effects of APIs on businesses have gained steam thanks in part to mobile and social media technologies. Major companies that have gained revenue from APIs include SalesForce.com, Amazon, Facebook, Twitter, and Google.</a:t>
            </a:r>
          </a:p>
          <a:p>
            <a:endParaRPr lang="en-US" dirty="0"/>
          </a:p>
        </p:txBody>
      </p:sp>
    </p:spTree>
    <p:extLst>
      <p:ext uri="{BB962C8B-B14F-4D97-AF65-F5344CB8AC3E}">
        <p14:creationId xmlns:p14="http://schemas.microsoft.com/office/powerpoint/2010/main" val="2379073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95E92-08A7-4135-A9FB-EA9BB6890B9F}"/>
              </a:ext>
            </a:extLst>
          </p:cNvPr>
          <p:cNvSpPr>
            <a:spLocks noGrp="1"/>
          </p:cNvSpPr>
          <p:nvPr>
            <p:ph type="title"/>
          </p:nvPr>
        </p:nvSpPr>
        <p:spPr/>
        <p:txBody>
          <a:bodyPr/>
          <a:lstStyle/>
          <a:p>
            <a:pPr algn="ctr"/>
            <a:r>
              <a:rPr lang="en-US" dirty="0"/>
              <a:t>Amazon AWS – Amazon API Gateway</a:t>
            </a:r>
          </a:p>
        </p:txBody>
      </p:sp>
      <p:sp>
        <p:nvSpPr>
          <p:cNvPr id="3" name="Content Placeholder 2">
            <a:extLst>
              <a:ext uri="{FF2B5EF4-FFF2-40B4-BE49-F238E27FC236}">
                <a16:creationId xmlns:a16="http://schemas.microsoft.com/office/drawing/2014/main" id="{8766C772-9CF0-4E30-AFD3-CFB6A6A11CB2}"/>
              </a:ext>
            </a:extLst>
          </p:cNvPr>
          <p:cNvSpPr>
            <a:spLocks noGrp="1"/>
          </p:cNvSpPr>
          <p:nvPr>
            <p:ph idx="1"/>
          </p:nvPr>
        </p:nvSpPr>
        <p:spPr/>
        <p:txBody>
          <a:bodyPr>
            <a:normAutofit fontScale="92500" lnSpcReduction="10000"/>
          </a:bodyPr>
          <a:lstStyle/>
          <a:p>
            <a:r>
              <a:rPr lang="en-US" sz="2400" b="1" dirty="0"/>
              <a:t>Amazon API Gateway </a:t>
            </a:r>
            <a:r>
              <a:rPr lang="en-US" sz="2400" dirty="0"/>
              <a:t>: is a fully managed service that makes it easy for developers to create, publish, maintain, monitor, and secure APIs at any scale. </a:t>
            </a:r>
          </a:p>
          <a:p>
            <a:r>
              <a:rPr lang="en-US" sz="2400" dirty="0"/>
              <a:t>With a few clicks in the AWS Management Console, you can create an API that acts as a “front door” for applications to access data, business logic, or functionality from your back-end services, such as workloads running on Amazon Elastic Compute Cloud (Amazon EC2), code running on AWS Lambda, or any Web application. </a:t>
            </a:r>
          </a:p>
          <a:p>
            <a:r>
              <a:rPr lang="en-US" sz="2400" dirty="0"/>
              <a:t>Amazon API Gateway handles all the tasks involved in accepting and processing up to hundreds of thousands of concurrent API calls, including traffic management, authorization and access control, monitoring, and API version management. </a:t>
            </a:r>
          </a:p>
          <a:p>
            <a:r>
              <a:rPr lang="en-US" sz="2400" dirty="0"/>
              <a:t>Amazon API Gateway has no minimum fees or startup costs. You pay only for the API calls you receive and the amount of data transferred out.</a:t>
            </a:r>
          </a:p>
          <a:p>
            <a:endParaRPr lang="en-US" dirty="0"/>
          </a:p>
        </p:txBody>
      </p:sp>
    </p:spTree>
    <p:extLst>
      <p:ext uri="{BB962C8B-B14F-4D97-AF65-F5344CB8AC3E}">
        <p14:creationId xmlns:p14="http://schemas.microsoft.com/office/powerpoint/2010/main" val="4068074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FC03A-7EE4-43E8-B298-3C9D1BE259E6}"/>
              </a:ext>
            </a:extLst>
          </p:cNvPr>
          <p:cNvSpPr>
            <a:spLocks noGrp="1"/>
          </p:cNvSpPr>
          <p:nvPr>
            <p:ph type="title"/>
          </p:nvPr>
        </p:nvSpPr>
        <p:spPr/>
        <p:txBody>
          <a:bodyPr/>
          <a:lstStyle/>
          <a:p>
            <a:pPr algn="ctr"/>
            <a:r>
              <a:rPr lang="en-US" dirty="0"/>
              <a:t>Amazon API Gateway - Benefits</a:t>
            </a:r>
          </a:p>
        </p:txBody>
      </p:sp>
      <p:sp>
        <p:nvSpPr>
          <p:cNvPr id="3" name="Content Placeholder 2">
            <a:extLst>
              <a:ext uri="{FF2B5EF4-FFF2-40B4-BE49-F238E27FC236}">
                <a16:creationId xmlns:a16="http://schemas.microsoft.com/office/drawing/2014/main" id="{2B49E561-730E-4E0A-B7D5-2FDFA739A6BB}"/>
              </a:ext>
            </a:extLst>
          </p:cNvPr>
          <p:cNvSpPr>
            <a:spLocks noGrp="1"/>
          </p:cNvSpPr>
          <p:nvPr>
            <p:ph idx="1"/>
          </p:nvPr>
        </p:nvSpPr>
        <p:spPr/>
        <p:txBody>
          <a:bodyPr>
            <a:normAutofit fontScale="85000" lnSpcReduction="20000"/>
          </a:bodyPr>
          <a:lstStyle/>
          <a:p>
            <a:r>
              <a:rPr lang="en-US" sz="2800" b="1" dirty="0"/>
              <a:t>Low-Cost and Efficient:</a:t>
            </a:r>
          </a:p>
          <a:p>
            <a:pPr lvl="1">
              <a:buFont typeface="Wingdings" pitchFamily="2" charset="2"/>
              <a:buChar char="§"/>
            </a:pPr>
            <a:r>
              <a:rPr lang="en-US" sz="2800" dirty="0"/>
              <a:t>With Amazon API Gateway, you pay only for calls made to your APIs and data transfer out. There are no minimum fees or upfront commitments.</a:t>
            </a:r>
          </a:p>
          <a:p>
            <a:r>
              <a:rPr lang="en-US" sz="2800" b="1" dirty="0"/>
              <a:t>Performance at Any Scale:</a:t>
            </a:r>
          </a:p>
          <a:p>
            <a:pPr lvl="1">
              <a:buFont typeface="Wingdings" pitchFamily="2" charset="2"/>
              <a:buChar char="§"/>
            </a:pPr>
            <a:r>
              <a:rPr lang="en-US" sz="2800" dirty="0"/>
              <a:t>With Amazon CloudFront integration, API Gateway allows you to take advantage of the worldwide network of edge locations to provide your end users with the lowest possible latency for API requests and responses. Amazon API Gateway also helps you manage traffic through throttling, so that back-end operations can withstand traffic spikes. Additionally, Amazon API Gateway helps you improve the performance of your APIs by caching the output of API calls to avoid calling your backend systems unnecessarily.</a:t>
            </a:r>
          </a:p>
          <a:p>
            <a:pPr marL="0" indent="0">
              <a:buNone/>
            </a:pPr>
            <a:endParaRPr lang="en-US" dirty="0"/>
          </a:p>
        </p:txBody>
      </p:sp>
    </p:spTree>
    <p:extLst>
      <p:ext uri="{BB962C8B-B14F-4D97-AF65-F5344CB8AC3E}">
        <p14:creationId xmlns:p14="http://schemas.microsoft.com/office/powerpoint/2010/main" val="2724211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0306-4A9D-4F4B-A5E3-96AAE795150B}"/>
              </a:ext>
            </a:extLst>
          </p:cNvPr>
          <p:cNvSpPr>
            <a:spLocks noGrp="1"/>
          </p:cNvSpPr>
          <p:nvPr>
            <p:ph type="title"/>
          </p:nvPr>
        </p:nvSpPr>
        <p:spPr/>
        <p:txBody>
          <a:bodyPr/>
          <a:lstStyle/>
          <a:p>
            <a:pPr algn="ctr"/>
            <a:r>
              <a:rPr lang="en-US" dirty="0"/>
              <a:t>Amazon API Gateway - Benefits</a:t>
            </a:r>
          </a:p>
        </p:txBody>
      </p:sp>
      <p:sp>
        <p:nvSpPr>
          <p:cNvPr id="3" name="Content Placeholder 2">
            <a:extLst>
              <a:ext uri="{FF2B5EF4-FFF2-40B4-BE49-F238E27FC236}">
                <a16:creationId xmlns:a16="http://schemas.microsoft.com/office/drawing/2014/main" id="{B99F726E-28B7-4AF4-930D-0386B8D9C5A2}"/>
              </a:ext>
            </a:extLst>
          </p:cNvPr>
          <p:cNvSpPr>
            <a:spLocks noGrp="1"/>
          </p:cNvSpPr>
          <p:nvPr>
            <p:ph idx="1"/>
          </p:nvPr>
        </p:nvSpPr>
        <p:spPr/>
        <p:txBody>
          <a:bodyPr>
            <a:normAutofit lnSpcReduction="10000"/>
          </a:bodyPr>
          <a:lstStyle/>
          <a:p>
            <a:r>
              <a:rPr lang="en-US" sz="2800" b="1" dirty="0"/>
              <a:t>Easily Monitor API Activity:</a:t>
            </a:r>
          </a:p>
          <a:p>
            <a:pPr lvl="1">
              <a:buFont typeface="Wingdings" pitchFamily="2" charset="2"/>
              <a:buChar char="§"/>
            </a:pPr>
            <a:r>
              <a:rPr lang="en-US" sz="2800" dirty="0"/>
              <a:t>After your API is deployed, Amazon API Gateway provides you with a dashboard to visually monitor calls to your services using </a:t>
            </a:r>
            <a:r>
              <a:rPr lang="en-US" sz="2800" dirty="0">
                <a:hlinkClick r:id="rId2"/>
              </a:rPr>
              <a:t>Amazon CloudWatch</a:t>
            </a:r>
            <a:r>
              <a:rPr lang="en-US" sz="2800" dirty="0"/>
              <a:t>, so you see performance metrics and information on API calls, data latency, and error rates.</a:t>
            </a:r>
          </a:p>
          <a:p>
            <a:r>
              <a:rPr lang="en-US" sz="2800" b="1" dirty="0"/>
              <a:t>Streamline API Development: </a:t>
            </a:r>
          </a:p>
          <a:p>
            <a:pPr lvl="1">
              <a:buFont typeface="Wingdings" pitchFamily="2" charset="2"/>
              <a:buChar char="§"/>
            </a:pPr>
            <a:r>
              <a:rPr lang="en-US" sz="2800" dirty="0"/>
              <a:t>Amazon API Gateway lets you simultaneously run multiple versions of the same API, allowing you to quickly iterate, test, and release new versions. </a:t>
            </a:r>
          </a:p>
          <a:p>
            <a:endParaRPr lang="en-US" dirty="0"/>
          </a:p>
        </p:txBody>
      </p:sp>
    </p:spTree>
    <p:extLst>
      <p:ext uri="{BB962C8B-B14F-4D97-AF65-F5344CB8AC3E}">
        <p14:creationId xmlns:p14="http://schemas.microsoft.com/office/powerpoint/2010/main" val="750038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11CD9-9E0D-470E-9645-6D3FD3405BEF}"/>
              </a:ext>
            </a:extLst>
          </p:cNvPr>
          <p:cNvSpPr>
            <a:spLocks noGrp="1"/>
          </p:cNvSpPr>
          <p:nvPr>
            <p:ph type="title"/>
          </p:nvPr>
        </p:nvSpPr>
        <p:spPr/>
        <p:txBody>
          <a:bodyPr/>
          <a:lstStyle/>
          <a:p>
            <a:pPr algn="ctr"/>
            <a:r>
              <a:rPr lang="en-US" dirty="0"/>
              <a:t>Amazon API Gateway - Benefits</a:t>
            </a:r>
          </a:p>
        </p:txBody>
      </p:sp>
      <p:sp>
        <p:nvSpPr>
          <p:cNvPr id="3" name="Content Placeholder 2">
            <a:extLst>
              <a:ext uri="{FF2B5EF4-FFF2-40B4-BE49-F238E27FC236}">
                <a16:creationId xmlns:a16="http://schemas.microsoft.com/office/drawing/2014/main" id="{C35035F5-66F3-4751-AEC7-BD8936EA9327}"/>
              </a:ext>
            </a:extLst>
          </p:cNvPr>
          <p:cNvSpPr>
            <a:spLocks noGrp="1"/>
          </p:cNvSpPr>
          <p:nvPr>
            <p:ph idx="1"/>
          </p:nvPr>
        </p:nvSpPr>
        <p:spPr/>
        <p:txBody>
          <a:bodyPr>
            <a:normAutofit fontScale="85000" lnSpcReduction="20000"/>
          </a:bodyPr>
          <a:lstStyle/>
          <a:p>
            <a:r>
              <a:rPr lang="en-US" sz="2400" b="1" dirty="0"/>
              <a:t>Flexible Security Controls: </a:t>
            </a:r>
          </a:p>
          <a:p>
            <a:pPr lvl="1">
              <a:buFont typeface="Wingdings" pitchFamily="2" charset="2"/>
              <a:buChar char="§"/>
            </a:pPr>
            <a:r>
              <a:rPr lang="en-US" sz="2400" dirty="0"/>
              <a:t>API Gateway provides you with tools to authorize access to your APIs and control service operation access. You can use AWS administration and security tools, such as AWS Identity and Access Management (IAM) and Amazon Cognito, to authorize access to your APIs. Amazon API Gateway can verify signed API calls on your behalf using the same technology AWS uses for its own APIs. If you already use </a:t>
            </a:r>
            <a:r>
              <a:rPr lang="en-US" sz="2400" dirty="0">
                <a:hlinkClick r:id="rId2"/>
              </a:rPr>
              <a:t>OAuth</a:t>
            </a:r>
            <a:r>
              <a:rPr lang="en-US" sz="2400" dirty="0"/>
              <a:t> tokens or other authorization mechanisms, Amazon API Gateway can use AWS Lambda to execute a custom authorizer to help you verify incoming requests.</a:t>
            </a:r>
          </a:p>
          <a:p>
            <a:r>
              <a:rPr lang="en-US" sz="2400" b="1" dirty="0"/>
              <a:t>Create RESTful Endpoints for Existing Services:</a:t>
            </a:r>
          </a:p>
          <a:p>
            <a:pPr lvl="1">
              <a:buFont typeface="Wingdings" pitchFamily="2" charset="2"/>
              <a:buChar char="§"/>
            </a:pPr>
            <a:r>
              <a:rPr lang="en-US" sz="2400" dirty="0"/>
              <a:t>With Amazon API Gateway, you can create modern resource based APIs, and then use the dynamic and flexible data transformation capabilities to generate the requests in the language your target services expect. API Gateway also helps you protect your existing services by setting throttling rules to avoid overwhelming your back-end infrastructure during unpredictable traffic spikes.</a:t>
            </a:r>
          </a:p>
          <a:p>
            <a:endParaRPr lang="en-US" dirty="0"/>
          </a:p>
        </p:txBody>
      </p:sp>
    </p:spTree>
    <p:extLst>
      <p:ext uri="{BB962C8B-B14F-4D97-AF65-F5344CB8AC3E}">
        <p14:creationId xmlns:p14="http://schemas.microsoft.com/office/powerpoint/2010/main" val="3481576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6CAB3-E542-40A5-B8C5-AA7B40E03136}"/>
              </a:ext>
            </a:extLst>
          </p:cNvPr>
          <p:cNvSpPr>
            <a:spLocks noGrp="1"/>
          </p:cNvSpPr>
          <p:nvPr>
            <p:ph type="title"/>
          </p:nvPr>
        </p:nvSpPr>
        <p:spPr/>
        <p:txBody>
          <a:bodyPr/>
          <a:lstStyle/>
          <a:p>
            <a:pPr algn="ctr"/>
            <a:r>
              <a:rPr lang="en-US" dirty="0"/>
              <a:t>Amazon API Gateway - Benefits</a:t>
            </a:r>
          </a:p>
        </p:txBody>
      </p:sp>
      <p:sp>
        <p:nvSpPr>
          <p:cNvPr id="3" name="Content Placeholder 2">
            <a:extLst>
              <a:ext uri="{FF2B5EF4-FFF2-40B4-BE49-F238E27FC236}">
                <a16:creationId xmlns:a16="http://schemas.microsoft.com/office/drawing/2014/main" id="{68B93A45-E480-450D-BDC3-24D168B43470}"/>
              </a:ext>
            </a:extLst>
          </p:cNvPr>
          <p:cNvSpPr>
            <a:spLocks noGrp="1"/>
          </p:cNvSpPr>
          <p:nvPr>
            <p:ph idx="1"/>
          </p:nvPr>
        </p:nvSpPr>
        <p:spPr/>
        <p:txBody>
          <a:bodyPr>
            <a:normAutofit fontScale="85000" lnSpcReduction="10000"/>
          </a:bodyPr>
          <a:lstStyle/>
          <a:p>
            <a:r>
              <a:rPr lang="en-US" sz="2800" b="1" dirty="0"/>
              <a:t>Run Your APIs Without Servers:</a:t>
            </a:r>
          </a:p>
          <a:p>
            <a:pPr lvl="1">
              <a:buFont typeface="Wingdings" pitchFamily="2" charset="2"/>
              <a:buChar char="§"/>
            </a:pPr>
            <a:r>
              <a:rPr lang="en-US" sz="2800" dirty="0"/>
              <a:t>Amazon API Gateway tightly integrates with AWS Lambda to allow you to create completely server-less APIs. With Amazon API Gateway, you create REST APIs that your mobile and web applications can use to call publicly available AWS services through your code running in AWS Lambda. AWS Lambda runs your code on a high-availability compute infrastructure and performs all the heavy lifting and administration of your compute resources.</a:t>
            </a:r>
          </a:p>
          <a:p>
            <a:r>
              <a:rPr lang="en-US" sz="2800" dirty="0"/>
              <a:t>For more information, please refer to Amazon API Gateway Product Details. </a:t>
            </a:r>
          </a:p>
          <a:p>
            <a:r>
              <a:rPr lang="en-US" sz="2800" dirty="0">
                <a:hlinkClick r:id="rId2"/>
              </a:rPr>
              <a:t>https://aws.amazon.com/api-gateway/details/</a:t>
            </a:r>
            <a:endParaRPr lang="en-US" sz="2800" dirty="0"/>
          </a:p>
          <a:p>
            <a:endParaRPr lang="en-US" dirty="0"/>
          </a:p>
        </p:txBody>
      </p:sp>
    </p:spTree>
    <p:extLst>
      <p:ext uri="{BB962C8B-B14F-4D97-AF65-F5344CB8AC3E}">
        <p14:creationId xmlns:p14="http://schemas.microsoft.com/office/powerpoint/2010/main" val="1586631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fontScale="77500" lnSpcReduction="20000"/>
          </a:bodyPr>
          <a:lstStyle/>
          <a:p>
            <a:r>
              <a:rPr lang="en-US" sz="2200" dirty="0"/>
              <a:t>What is Application Programming Interface (API)?</a:t>
            </a:r>
          </a:p>
          <a:p>
            <a:r>
              <a:rPr lang="en-US" sz="2200" dirty="0"/>
              <a:t>Types of API</a:t>
            </a:r>
          </a:p>
          <a:p>
            <a:pPr lvl="1"/>
            <a:r>
              <a:rPr lang="en-US" sz="2000" dirty="0"/>
              <a:t>Local API</a:t>
            </a:r>
          </a:p>
          <a:p>
            <a:pPr lvl="1"/>
            <a:r>
              <a:rPr lang="en-US" sz="2000" dirty="0"/>
              <a:t>Program API</a:t>
            </a:r>
          </a:p>
          <a:p>
            <a:pPr lvl="1"/>
            <a:r>
              <a:rPr lang="en-US" sz="2000" dirty="0"/>
              <a:t>Web API (Web Service)</a:t>
            </a:r>
          </a:p>
          <a:p>
            <a:pPr lvl="2"/>
            <a:r>
              <a:rPr lang="en-US" sz="1800" dirty="0"/>
              <a:t>Simple Object Access Protocol (SOAP)</a:t>
            </a:r>
          </a:p>
          <a:p>
            <a:pPr lvl="2"/>
            <a:r>
              <a:rPr lang="en-US" sz="1800" dirty="0"/>
              <a:t>RESTful (</a:t>
            </a:r>
            <a:r>
              <a:rPr lang="en-US" sz="1800" dirty="0" err="1"/>
              <a:t>REpresentational</a:t>
            </a:r>
            <a:r>
              <a:rPr lang="en-US" sz="1800" dirty="0"/>
              <a:t> State Transfer)</a:t>
            </a:r>
          </a:p>
          <a:p>
            <a:r>
              <a:rPr lang="en-US" sz="2200" dirty="0"/>
              <a:t>What is SOAP web service?</a:t>
            </a:r>
          </a:p>
          <a:p>
            <a:r>
              <a:rPr lang="en-US" sz="2200" dirty="0"/>
              <a:t>What is RESTful web service?</a:t>
            </a:r>
          </a:p>
          <a:p>
            <a:r>
              <a:rPr lang="en-US" sz="2200" dirty="0"/>
              <a:t>REST vs SOAP web services</a:t>
            </a:r>
          </a:p>
          <a:p>
            <a:r>
              <a:rPr lang="en-US" sz="2200" dirty="0"/>
              <a:t>API Economy</a:t>
            </a:r>
          </a:p>
          <a:p>
            <a:r>
              <a:rPr lang="en-US" sz="2200" dirty="0"/>
              <a:t>Amazon API Gateway</a:t>
            </a:r>
          </a:p>
          <a:p>
            <a:r>
              <a:rPr lang="en-US" sz="2200" dirty="0"/>
              <a:t>Microsoft Azure API Management</a:t>
            </a:r>
          </a:p>
          <a:p>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6DF8A-03CB-4837-865E-A31690197CCC}"/>
              </a:ext>
            </a:extLst>
          </p:cNvPr>
          <p:cNvSpPr>
            <a:spLocks noGrp="1"/>
          </p:cNvSpPr>
          <p:nvPr>
            <p:ph type="title"/>
          </p:nvPr>
        </p:nvSpPr>
        <p:spPr/>
        <p:txBody>
          <a:bodyPr/>
          <a:lstStyle/>
          <a:p>
            <a:pPr algn="ctr"/>
            <a:r>
              <a:rPr lang="en-US" dirty="0"/>
              <a:t>Microsoft Azure – API Management</a:t>
            </a:r>
          </a:p>
        </p:txBody>
      </p:sp>
      <p:sp>
        <p:nvSpPr>
          <p:cNvPr id="3" name="Content Placeholder 2">
            <a:extLst>
              <a:ext uri="{FF2B5EF4-FFF2-40B4-BE49-F238E27FC236}">
                <a16:creationId xmlns:a16="http://schemas.microsoft.com/office/drawing/2014/main" id="{72D3EA5D-3A93-4E09-AF2E-3B8385756ADB}"/>
              </a:ext>
            </a:extLst>
          </p:cNvPr>
          <p:cNvSpPr>
            <a:spLocks noGrp="1"/>
          </p:cNvSpPr>
          <p:nvPr>
            <p:ph idx="1"/>
          </p:nvPr>
        </p:nvSpPr>
        <p:spPr/>
        <p:txBody>
          <a:bodyPr>
            <a:normAutofit fontScale="92500" lnSpcReduction="20000"/>
          </a:bodyPr>
          <a:lstStyle/>
          <a:p>
            <a:r>
              <a:rPr lang="en-US" sz="2400" b="1" dirty="0"/>
              <a:t>Microsoft Azure API Management (APIM)</a:t>
            </a:r>
            <a:r>
              <a:rPr lang="en-US" sz="2400" dirty="0"/>
              <a:t>: helps organizations publish APIs to external, partner, and internal developers to unlock the potential of their data and services. </a:t>
            </a:r>
          </a:p>
          <a:p>
            <a:r>
              <a:rPr lang="en-US" sz="2400" dirty="0"/>
              <a:t>API Management provides the core competencies to ensure a successful API program through developer engagement, business insights, analytics, security, and protection. </a:t>
            </a:r>
          </a:p>
          <a:p>
            <a:r>
              <a:rPr lang="en-US" sz="2400" dirty="0"/>
              <a:t>You can use Azure API Management to take any backend and launch a full-fledged API program based on it.</a:t>
            </a:r>
          </a:p>
          <a:p>
            <a:r>
              <a:rPr lang="en-US" sz="2400" dirty="0"/>
              <a:t>To use API Management, </a:t>
            </a:r>
            <a:r>
              <a:rPr lang="en-US" sz="2400" b="1" dirty="0"/>
              <a:t>administrators</a:t>
            </a:r>
            <a:r>
              <a:rPr lang="en-US" sz="2400" dirty="0"/>
              <a:t> create APIs. Each API consists of one or more operations, and each API can be added to one or more products. </a:t>
            </a:r>
          </a:p>
          <a:p>
            <a:r>
              <a:rPr lang="en-US" sz="2400" dirty="0"/>
              <a:t>To use an API, </a:t>
            </a:r>
            <a:r>
              <a:rPr lang="en-US" sz="2400" b="1" dirty="0"/>
              <a:t>developers </a:t>
            </a:r>
            <a:r>
              <a:rPr lang="en-US" sz="2400" dirty="0"/>
              <a:t>subscribe to a product that contains that API, and then they can call the API's operation, subject to any usage policies that may be in effect. </a:t>
            </a:r>
          </a:p>
          <a:p>
            <a:endParaRPr lang="en-US" dirty="0"/>
          </a:p>
        </p:txBody>
      </p:sp>
    </p:spTree>
    <p:extLst>
      <p:ext uri="{BB962C8B-B14F-4D97-AF65-F5344CB8AC3E}">
        <p14:creationId xmlns:p14="http://schemas.microsoft.com/office/powerpoint/2010/main" val="887907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89EF4-BD78-4B11-9C68-A1B0D666EACA}"/>
              </a:ext>
            </a:extLst>
          </p:cNvPr>
          <p:cNvSpPr>
            <a:spLocks noGrp="1"/>
          </p:cNvSpPr>
          <p:nvPr>
            <p:ph type="title"/>
          </p:nvPr>
        </p:nvSpPr>
        <p:spPr/>
        <p:txBody>
          <a:bodyPr/>
          <a:lstStyle/>
          <a:p>
            <a:pPr algn="ctr"/>
            <a:r>
              <a:rPr lang="en-US" dirty="0"/>
              <a:t>Microsoft Azure – API Management</a:t>
            </a:r>
          </a:p>
        </p:txBody>
      </p:sp>
      <p:sp>
        <p:nvSpPr>
          <p:cNvPr id="3" name="Content Placeholder 2">
            <a:extLst>
              <a:ext uri="{FF2B5EF4-FFF2-40B4-BE49-F238E27FC236}">
                <a16:creationId xmlns:a16="http://schemas.microsoft.com/office/drawing/2014/main" id="{222EE8B1-1007-4D1D-B9A5-2368F234FD3C}"/>
              </a:ext>
            </a:extLst>
          </p:cNvPr>
          <p:cNvSpPr>
            <a:spLocks noGrp="1"/>
          </p:cNvSpPr>
          <p:nvPr>
            <p:ph idx="1"/>
          </p:nvPr>
        </p:nvSpPr>
        <p:spPr/>
        <p:txBody>
          <a:bodyPr/>
          <a:lstStyle/>
          <a:p>
            <a:r>
              <a:rPr lang="en-US" dirty="0"/>
              <a:t>API Management consists of the following components:</a:t>
            </a:r>
          </a:p>
          <a:p>
            <a:r>
              <a:rPr lang="en-US" dirty="0"/>
              <a:t>The </a:t>
            </a:r>
            <a:r>
              <a:rPr lang="en-US" b="1" dirty="0"/>
              <a:t>API gateway</a:t>
            </a:r>
            <a:r>
              <a:rPr lang="en-US" dirty="0"/>
              <a:t> is the endpoint that:</a:t>
            </a:r>
          </a:p>
          <a:p>
            <a:pPr lvl="1">
              <a:buFont typeface="Wingdings" pitchFamily="2" charset="2"/>
              <a:buChar char="§"/>
            </a:pPr>
            <a:r>
              <a:rPr lang="en-US" dirty="0"/>
              <a:t>Accepts API calls and routes them to your backends.</a:t>
            </a:r>
          </a:p>
          <a:p>
            <a:pPr lvl="1">
              <a:buFont typeface="Wingdings" pitchFamily="2" charset="2"/>
              <a:buChar char="§"/>
            </a:pPr>
            <a:r>
              <a:rPr lang="en-US" dirty="0"/>
              <a:t>Verifies API keys, JWT tokens, certificates, and other credentials.</a:t>
            </a:r>
          </a:p>
          <a:p>
            <a:pPr lvl="1">
              <a:buFont typeface="Wingdings" pitchFamily="2" charset="2"/>
              <a:buChar char="§"/>
            </a:pPr>
            <a:r>
              <a:rPr lang="en-US" dirty="0"/>
              <a:t>Enforces usage quotas and rate limits.</a:t>
            </a:r>
          </a:p>
          <a:p>
            <a:pPr lvl="1">
              <a:buFont typeface="Wingdings" pitchFamily="2" charset="2"/>
              <a:buChar char="§"/>
            </a:pPr>
            <a:r>
              <a:rPr lang="en-US" dirty="0"/>
              <a:t>Transforms your API on the fly without code modifications.</a:t>
            </a:r>
          </a:p>
          <a:p>
            <a:pPr lvl="1">
              <a:buFont typeface="Wingdings" pitchFamily="2" charset="2"/>
              <a:buChar char="§"/>
            </a:pPr>
            <a:r>
              <a:rPr lang="en-US" dirty="0"/>
              <a:t>Caches backend responses where set up.</a:t>
            </a:r>
          </a:p>
          <a:p>
            <a:pPr lvl="1">
              <a:buFont typeface="Wingdings" pitchFamily="2" charset="2"/>
              <a:buChar char="§"/>
            </a:pPr>
            <a:r>
              <a:rPr lang="en-US" dirty="0"/>
              <a:t>Logs call metadata for analytics purposes.</a:t>
            </a:r>
          </a:p>
          <a:p>
            <a:endParaRPr lang="en-US" dirty="0"/>
          </a:p>
        </p:txBody>
      </p:sp>
    </p:spTree>
    <p:extLst>
      <p:ext uri="{BB962C8B-B14F-4D97-AF65-F5344CB8AC3E}">
        <p14:creationId xmlns:p14="http://schemas.microsoft.com/office/powerpoint/2010/main" val="2620148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04581-6F96-48F3-B712-DAD49F8FF7BF}"/>
              </a:ext>
            </a:extLst>
          </p:cNvPr>
          <p:cNvSpPr>
            <a:spLocks noGrp="1"/>
          </p:cNvSpPr>
          <p:nvPr>
            <p:ph type="title"/>
          </p:nvPr>
        </p:nvSpPr>
        <p:spPr/>
        <p:txBody>
          <a:bodyPr/>
          <a:lstStyle/>
          <a:p>
            <a:pPr algn="ctr"/>
            <a:r>
              <a:rPr lang="en-US" dirty="0"/>
              <a:t>Microsoft Azure – API Management</a:t>
            </a:r>
          </a:p>
        </p:txBody>
      </p:sp>
      <p:sp>
        <p:nvSpPr>
          <p:cNvPr id="3" name="Content Placeholder 2">
            <a:extLst>
              <a:ext uri="{FF2B5EF4-FFF2-40B4-BE49-F238E27FC236}">
                <a16:creationId xmlns:a16="http://schemas.microsoft.com/office/drawing/2014/main" id="{A525D471-7F79-46B2-906A-D100AB7C4C20}"/>
              </a:ext>
            </a:extLst>
          </p:cNvPr>
          <p:cNvSpPr>
            <a:spLocks noGrp="1"/>
          </p:cNvSpPr>
          <p:nvPr>
            <p:ph idx="1"/>
          </p:nvPr>
        </p:nvSpPr>
        <p:spPr/>
        <p:txBody>
          <a:bodyPr/>
          <a:lstStyle/>
          <a:p>
            <a:r>
              <a:rPr lang="en-US" dirty="0"/>
              <a:t>The </a:t>
            </a:r>
            <a:r>
              <a:rPr lang="en-US" b="1" dirty="0"/>
              <a:t>publisher portal</a:t>
            </a:r>
            <a:r>
              <a:rPr lang="en-US" dirty="0"/>
              <a:t> is the administrative interface where you set up your API program. Use it to:</a:t>
            </a:r>
          </a:p>
          <a:p>
            <a:pPr lvl="1">
              <a:buFont typeface="Wingdings" pitchFamily="2" charset="2"/>
              <a:buChar char="§"/>
            </a:pPr>
            <a:r>
              <a:rPr lang="en-US" dirty="0"/>
              <a:t>Define or import API schema.</a:t>
            </a:r>
          </a:p>
          <a:p>
            <a:pPr lvl="1">
              <a:buFont typeface="Wingdings" pitchFamily="2" charset="2"/>
              <a:buChar char="§"/>
            </a:pPr>
            <a:r>
              <a:rPr lang="en-US" dirty="0"/>
              <a:t>Package APIs into products.</a:t>
            </a:r>
          </a:p>
          <a:p>
            <a:pPr lvl="1">
              <a:buFont typeface="Wingdings" pitchFamily="2" charset="2"/>
              <a:buChar char="§"/>
            </a:pPr>
            <a:r>
              <a:rPr lang="en-US" dirty="0"/>
              <a:t>Set up policies like quotas or transformations on the APIs.</a:t>
            </a:r>
          </a:p>
          <a:p>
            <a:pPr lvl="1">
              <a:buFont typeface="Wingdings" pitchFamily="2" charset="2"/>
              <a:buChar char="§"/>
            </a:pPr>
            <a:r>
              <a:rPr lang="en-US" dirty="0"/>
              <a:t>Get insights from analytics.</a:t>
            </a:r>
          </a:p>
          <a:p>
            <a:pPr lvl="1">
              <a:buFont typeface="Wingdings" pitchFamily="2" charset="2"/>
              <a:buChar char="§"/>
            </a:pPr>
            <a:r>
              <a:rPr lang="en-US" dirty="0"/>
              <a:t>Manage users.</a:t>
            </a:r>
          </a:p>
          <a:p>
            <a:endParaRPr lang="en-US" dirty="0"/>
          </a:p>
        </p:txBody>
      </p:sp>
    </p:spTree>
    <p:extLst>
      <p:ext uri="{BB962C8B-B14F-4D97-AF65-F5344CB8AC3E}">
        <p14:creationId xmlns:p14="http://schemas.microsoft.com/office/powerpoint/2010/main" val="4002640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0B868-D80E-40D6-B24D-CA1986DD0F1B}"/>
              </a:ext>
            </a:extLst>
          </p:cNvPr>
          <p:cNvSpPr>
            <a:spLocks noGrp="1"/>
          </p:cNvSpPr>
          <p:nvPr>
            <p:ph type="title"/>
          </p:nvPr>
        </p:nvSpPr>
        <p:spPr/>
        <p:txBody>
          <a:bodyPr/>
          <a:lstStyle/>
          <a:p>
            <a:pPr algn="ctr"/>
            <a:r>
              <a:rPr lang="en-US"/>
              <a:t>Microsoft Azure – API Management</a:t>
            </a:r>
          </a:p>
        </p:txBody>
      </p:sp>
      <p:sp>
        <p:nvSpPr>
          <p:cNvPr id="3" name="Content Placeholder 2">
            <a:extLst>
              <a:ext uri="{FF2B5EF4-FFF2-40B4-BE49-F238E27FC236}">
                <a16:creationId xmlns:a16="http://schemas.microsoft.com/office/drawing/2014/main" id="{2DEDF201-D2B2-4737-B44D-0908F5BEA9A3}"/>
              </a:ext>
            </a:extLst>
          </p:cNvPr>
          <p:cNvSpPr>
            <a:spLocks noGrp="1"/>
          </p:cNvSpPr>
          <p:nvPr>
            <p:ph idx="1"/>
          </p:nvPr>
        </p:nvSpPr>
        <p:spPr/>
        <p:txBody>
          <a:bodyPr>
            <a:normAutofit fontScale="70000" lnSpcReduction="20000"/>
          </a:bodyPr>
          <a:lstStyle/>
          <a:p>
            <a:r>
              <a:rPr lang="en-US" sz="3300" dirty="0"/>
              <a:t>The </a:t>
            </a:r>
            <a:r>
              <a:rPr lang="en-US" sz="3300" b="1" dirty="0"/>
              <a:t>developer portal</a:t>
            </a:r>
            <a:r>
              <a:rPr lang="en-US" sz="3300" dirty="0"/>
              <a:t> serves as the main web presence for developers, where they can:</a:t>
            </a:r>
          </a:p>
          <a:p>
            <a:pPr lvl="1">
              <a:buFont typeface="Wingdings" pitchFamily="2" charset="2"/>
              <a:buChar char="§"/>
            </a:pPr>
            <a:r>
              <a:rPr lang="en-US" sz="3300" dirty="0"/>
              <a:t>Read API documentation.</a:t>
            </a:r>
          </a:p>
          <a:p>
            <a:pPr lvl="1">
              <a:buFont typeface="Wingdings" pitchFamily="2" charset="2"/>
              <a:buChar char="§"/>
            </a:pPr>
            <a:r>
              <a:rPr lang="en-US" sz="3300" dirty="0"/>
              <a:t>Try out an API via the interactive console.</a:t>
            </a:r>
          </a:p>
          <a:p>
            <a:pPr lvl="1">
              <a:buFont typeface="Wingdings" pitchFamily="2" charset="2"/>
              <a:buChar char="§"/>
            </a:pPr>
            <a:r>
              <a:rPr lang="en-US" sz="3300" dirty="0"/>
              <a:t>Create an account and subscribe to get API keys.</a:t>
            </a:r>
          </a:p>
          <a:p>
            <a:pPr lvl="1">
              <a:buFont typeface="Wingdings" pitchFamily="2" charset="2"/>
              <a:buChar char="§"/>
            </a:pPr>
            <a:r>
              <a:rPr lang="en-US" sz="3300" dirty="0"/>
              <a:t>Access analytics on their own usage.</a:t>
            </a:r>
          </a:p>
          <a:p>
            <a:pPr lvl="1">
              <a:buFont typeface="Wingdings" pitchFamily="2" charset="2"/>
              <a:buChar char="§"/>
            </a:pPr>
            <a:endParaRPr lang="en-US" sz="3300" dirty="0"/>
          </a:p>
          <a:p>
            <a:r>
              <a:rPr lang="en-US" sz="3300" dirty="0"/>
              <a:t>NOTE: For more information, see the </a:t>
            </a:r>
            <a:r>
              <a:rPr lang="en-US" sz="3300" dirty="0">
                <a:hlinkClick r:id="rId2"/>
              </a:rPr>
              <a:t>Cloud-based API Management: Harnessing the Power of APIs</a:t>
            </a:r>
            <a:r>
              <a:rPr lang="en-US" sz="3300" dirty="0"/>
              <a:t> PDF whitepaper. </a:t>
            </a:r>
          </a:p>
          <a:p>
            <a:r>
              <a:rPr lang="en-US" sz="3300" dirty="0">
                <a:hlinkClick r:id="rId3"/>
              </a:rPr>
              <a:t>https://docs.microsoft.com/en-us/azure/api-management/api-management-key-concepts</a:t>
            </a:r>
            <a:endParaRPr lang="en-US" sz="3300" dirty="0"/>
          </a:p>
          <a:p>
            <a:endParaRPr lang="en-US" dirty="0"/>
          </a:p>
        </p:txBody>
      </p:sp>
    </p:spTree>
    <p:extLst>
      <p:ext uri="{BB962C8B-B14F-4D97-AF65-F5344CB8AC3E}">
        <p14:creationId xmlns:p14="http://schemas.microsoft.com/office/powerpoint/2010/main" val="2331198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715A-CCFA-4D37-A9E1-C063E9C846DA}"/>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70BD6CFB-8CB7-4EBC-B565-825712326001}"/>
              </a:ext>
            </a:extLst>
          </p:cNvPr>
          <p:cNvSpPr>
            <a:spLocks noGrp="1"/>
          </p:cNvSpPr>
          <p:nvPr>
            <p:ph idx="1"/>
          </p:nvPr>
        </p:nvSpPr>
        <p:spPr/>
        <p:txBody>
          <a:bodyPr>
            <a:normAutofit fontScale="92500" lnSpcReduction="20000"/>
          </a:bodyPr>
          <a:lstStyle/>
          <a:p>
            <a:r>
              <a:rPr lang="en-US" dirty="0">
                <a:hlinkClick r:id="rId2"/>
              </a:rPr>
              <a:t>https://www.tutorialspoint.com/uddi/index.htm</a:t>
            </a:r>
            <a:endParaRPr lang="en-US" dirty="0"/>
          </a:p>
          <a:p>
            <a:r>
              <a:rPr lang="en-US" dirty="0">
                <a:hlinkClick r:id="rId3"/>
              </a:rPr>
              <a:t>https://www.tutorialspoint.com/restful/index.htm</a:t>
            </a:r>
            <a:endParaRPr lang="en-US" dirty="0"/>
          </a:p>
          <a:p>
            <a:r>
              <a:rPr lang="en-US" dirty="0">
                <a:hlinkClick r:id="rId4"/>
              </a:rPr>
              <a:t>https://www.youtube.com/watch?v=s7wmiS2mSXY</a:t>
            </a:r>
            <a:endParaRPr lang="en-US" dirty="0"/>
          </a:p>
          <a:p>
            <a:r>
              <a:rPr lang="en-US" dirty="0">
                <a:hlinkClick r:id="rId5"/>
              </a:rPr>
              <a:t>http://searchmicroservices.techtarget.com/definition/application-program-interface-API</a:t>
            </a:r>
            <a:endParaRPr lang="en-US" dirty="0"/>
          </a:p>
          <a:p>
            <a:r>
              <a:rPr lang="en-US" dirty="0">
                <a:hlinkClick r:id="rId6"/>
              </a:rPr>
              <a:t>http://searchmicroservices.techtarget.com/tip/REST-vs-SOAP-Choosing-the-best-web-service</a:t>
            </a:r>
            <a:endParaRPr lang="en-US" dirty="0"/>
          </a:p>
          <a:p>
            <a:r>
              <a:rPr lang="en-US" dirty="0">
                <a:hlinkClick r:id="rId7"/>
              </a:rPr>
              <a:t>https://www.tutorialspoint.com/webservices/what_are_web_services.htm</a:t>
            </a:r>
            <a:endParaRPr lang="en-US" dirty="0"/>
          </a:p>
          <a:p>
            <a:r>
              <a:rPr lang="en-US" dirty="0">
                <a:hlinkClick r:id="rId6"/>
              </a:rPr>
              <a:t>http://searchmicroservices.techtarget.com/tip/REST-vs-SOAP-Choosing-the-best-web-service</a:t>
            </a:r>
            <a:endParaRPr lang="en-US" dirty="0"/>
          </a:p>
          <a:p>
            <a:r>
              <a:rPr lang="en-US" dirty="0">
                <a:hlinkClick r:id="rId8"/>
              </a:rPr>
              <a:t>https://blog.aujas.com/2015/02/24/understanding-and-testing-web-services-part-1/</a:t>
            </a:r>
            <a:endParaRPr lang="en-US" dirty="0"/>
          </a:p>
          <a:p>
            <a:r>
              <a:rPr lang="en-US" dirty="0">
                <a:hlinkClick r:id="rId9"/>
              </a:rPr>
              <a:t>https://docs.microsoft.com/en-us/azure/api-management/api-management-key-concepts</a:t>
            </a:r>
            <a:endParaRPr lang="en-US" dirty="0"/>
          </a:p>
          <a:p>
            <a:r>
              <a:rPr lang="en-US" dirty="0">
                <a:hlinkClick r:id="rId10"/>
              </a:rPr>
              <a:t>https://www.w3schools.com/xml/xml_services.asp</a:t>
            </a:r>
            <a:endParaRPr lang="en-US" dirty="0"/>
          </a:p>
          <a:p>
            <a:r>
              <a:rPr lang="en-US" dirty="0">
                <a:hlinkClick r:id="rId11"/>
              </a:rPr>
              <a:t>https://www.codeproject.com/Articles/17908/What-is-Web-Service</a:t>
            </a:r>
            <a:endParaRPr lang="en-US" dirty="0"/>
          </a:p>
          <a:p>
            <a:r>
              <a:rPr lang="en-US" dirty="0">
                <a:hlinkClick r:id="rId12"/>
              </a:rPr>
              <a:t>https://maxivak.com/rest-vs-xml-rpc-vs-soap/</a:t>
            </a:r>
            <a:endParaRPr lang="en-US" dirty="0"/>
          </a:p>
          <a:p>
            <a:endParaRPr lang="en-US" dirty="0"/>
          </a:p>
          <a:p>
            <a:endParaRPr lang="en-US" dirty="0"/>
          </a:p>
        </p:txBody>
      </p:sp>
    </p:spTree>
    <p:extLst>
      <p:ext uri="{BB962C8B-B14F-4D97-AF65-F5344CB8AC3E}">
        <p14:creationId xmlns:p14="http://schemas.microsoft.com/office/powerpoint/2010/main" val="2359527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6" name="Rectangle 11">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57" name="Rectangle 13">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58" name="Rectangle 15">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9" name="Group 1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9" name="Straight Connector 18">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60" name="Rectangle 22">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61" name="Rectangle 24">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26">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iagram&#10;&#10;Description automatically generated">
            <a:extLst>
              <a:ext uri="{FF2B5EF4-FFF2-40B4-BE49-F238E27FC236}">
                <a16:creationId xmlns:a16="http://schemas.microsoft.com/office/drawing/2014/main" id="{DDD0EF6F-5C88-4CC1-AA85-56F04E31BF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6" y="645106"/>
            <a:ext cx="5766489" cy="5564663"/>
          </a:xfrm>
          <a:prstGeom prst="rect">
            <a:avLst/>
          </a:prstGeom>
        </p:spPr>
      </p:pic>
      <p:sp>
        <p:nvSpPr>
          <p:cNvPr id="63" name="Rectangle 28">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64" name="Rectangle 30">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57270EEA-5BDF-486C-8A26-00DE628A6097}"/>
              </a:ext>
            </a:extLst>
          </p:cNvPr>
          <p:cNvSpPr>
            <a:spLocks noGrp="1"/>
          </p:cNvSpPr>
          <p:nvPr>
            <p:ph type="title"/>
          </p:nvPr>
        </p:nvSpPr>
        <p:spPr>
          <a:xfrm>
            <a:off x="7957225" y="1559768"/>
            <a:ext cx="2978281" cy="3135379"/>
          </a:xfrm>
        </p:spPr>
        <p:txBody>
          <a:bodyPr vert="horz" lIns="91440" tIns="45720" rIns="91440" bIns="45720" rtlCol="0" anchor="ctr">
            <a:normAutofit/>
          </a:bodyPr>
          <a:lstStyle/>
          <a:p>
            <a:pPr algn="ctr">
              <a:lnSpc>
                <a:spcPct val="83000"/>
              </a:lnSpc>
            </a:pPr>
            <a:r>
              <a:rPr lang="en-US" sz="2600" cap="all" spc="-100">
                <a:solidFill>
                  <a:schemeClr val="bg1"/>
                </a:solidFill>
              </a:rPr>
              <a:t>Application Programming Interface (API)</a:t>
            </a:r>
          </a:p>
        </p:txBody>
      </p:sp>
      <p:sp>
        <p:nvSpPr>
          <p:cNvPr id="65" name="Rectangle 32">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03768"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6" name="Straight Connector 34">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67" name="Straight Connector 36">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0970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926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9C15E-D330-4CDE-A54E-BB377C246419}"/>
              </a:ext>
            </a:extLst>
          </p:cNvPr>
          <p:cNvSpPr>
            <a:spLocks noGrp="1"/>
          </p:cNvSpPr>
          <p:nvPr>
            <p:ph type="title"/>
          </p:nvPr>
        </p:nvSpPr>
        <p:spPr/>
        <p:txBody>
          <a:bodyPr/>
          <a:lstStyle/>
          <a:p>
            <a:pPr algn="ctr"/>
            <a:r>
              <a:rPr lang="en-US" dirty="0"/>
              <a:t>What is Application Programming Interface (API)</a:t>
            </a:r>
          </a:p>
        </p:txBody>
      </p:sp>
      <p:sp>
        <p:nvSpPr>
          <p:cNvPr id="3" name="Content Placeholder 2">
            <a:extLst>
              <a:ext uri="{FF2B5EF4-FFF2-40B4-BE49-F238E27FC236}">
                <a16:creationId xmlns:a16="http://schemas.microsoft.com/office/drawing/2014/main" id="{6C4492C7-E9AD-48F1-A017-0ACE2D08F636}"/>
              </a:ext>
            </a:extLst>
          </p:cNvPr>
          <p:cNvSpPr>
            <a:spLocks noGrp="1"/>
          </p:cNvSpPr>
          <p:nvPr>
            <p:ph idx="1"/>
          </p:nvPr>
        </p:nvSpPr>
        <p:spPr/>
        <p:txBody>
          <a:bodyPr>
            <a:normAutofit lnSpcReduction="10000"/>
          </a:bodyPr>
          <a:lstStyle/>
          <a:p>
            <a:r>
              <a:rPr lang="en-US" sz="2400" b="1" dirty="0">
                <a:highlight>
                  <a:srgbClr val="FFFF00"/>
                </a:highlight>
              </a:rPr>
              <a:t>Application Programming Interface (API)</a:t>
            </a:r>
            <a:r>
              <a:rPr lang="en-US" sz="2400" dirty="0">
                <a:highlight>
                  <a:srgbClr val="FFFF00"/>
                </a:highlight>
              </a:rPr>
              <a:t>:</a:t>
            </a:r>
            <a:r>
              <a:rPr lang="en-US" sz="2400" b="1" dirty="0">
                <a:highlight>
                  <a:srgbClr val="FFFF00"/>
                </a:highlight>
              </a:rPr>
              <a:t> </a:t>
            </a:r>
            <a:r>
              <a:rPr lang="en-US" sz="2400" dirty="0"/>
              <a:t>is a </a:t>
            </a:r>
            <a:r>
              <a:rPr lang="en-US" sz="2400" dirty="0">
                <a:solidFill>
                  <a:srgbClr val="FF0000"/>
                </a:solidFill>
              </a:rPr>
              <a:t>software-to-software interface</a:t>
            </a:r>
            <a:r>
              <a:rPr lang="en-US" sz="2400" dirty="0"/>
              <a:t>, not a user interface. </a:t>
            </a:r>
          </a:p>
          <a:p>
            <a:r>
              <a:rPr lang="en-US" sz="2400" dirty="0"/>
              <a:t>With API, </a:t>
            </a:r>
            <a:r>
              <a:rPr lang="en-US" sz="2400" dirty="0">
                <a:solidFill>
                  <a:srgbClr val="FF0000"/>
                </a:solidFill>
              </a:rPr>
              <a:t>applications talk to each other without any user knowledge or intervention.</a:t>
            </a:r>
          </a:p>
          <a:p>
            <a:r>
              <a:rPr lang="en-US" sz="2400" b="1" dirty="0"/>
              <a:t>Note</a:t>
            </a:r>
            <a:r>
              <a:rPr lang="en-US" sz="2400" dirty="0"/>
              <a:t>: </a:t>
            </a:r>
            <a:r>
              <a:rPr lang="en-US" sz="2400" dirty="0">
                <a:solidFill>
                  <a:srgbClr val="FF0000"/>
                </a:solidFill>
              </a:rPr>
              <a:t>Main goal </a:t>
            </a:r>
            <a:r>
              <a:rPr lang="en-US" sz="2400" dirty="0"/>
              <a:t>of API is code/program </a:t>
            </a:r>
            <a:r>
              <a:rPr lang="en-US" sz="2400" dirty="0">
                <a:solidFill>
                  <a:srgbClr val="FF0000"/>
                </a:solidFill>
              </a:rPr>
              <a:t>reusable</a:t>
            </a:r>
            <a:r>
              <a:rPr lang="en-US" sz="2400" dirty="0"/>
              <a:t>.</a:t>
            </a:r>
          </a:p>
          <a:p>
            <a:r>
              <a:rPr lang="en-US" sz="2400" dirty="0"/>
              <a:t>An API resembles Software as a Service (SaaS), since software developers don’t have to start from scratch </a:t>
            </a:r>
            <a:r>
              <a:rPr lang="en-US" sz="2400" dirty="0" err="1"/>
              <a:t>everytime</a:t>
            </a:r>
            <a:r>
              <a:rPr lang="en-US" sz="2400" dirty="0"/>
              <a:t> they write a program. </a:t>
            </a:r>
          </a:p>
          <a:p>
            <a:r>
              <a:rPr lang="en-US" sz="2400" dirty="0">
                <a:solidFill>
                  <a:srgbClr val="FF0000"/>
                </a:solidFill>
              </a:rPr>
              <a:t>Instead of building one core application </a:t>
            </a:r>
            <a:r>
              <a:rPr lang="en-US" sz="2400" dirty="0"/>
              <a:t>that tries to do everything, the same application can </a:t>
            </a:r>
            <a:r>
              <a:rPr lang="en-US" sz="2400" dirty="0">
                <a:solidFill>
                  <a:srgbClr val="FF0000"/>
                </a:solidFill>
              </a:rPr>
              <a:t>contract out certain responsibilities to remote software </a:t>
            </a:r>
            <a:r>
              <a:rPr lang="en-US" sz="2400" dirty="0"/>
              <a:t>that does it better.</a:t>
            </a:r>
          </a:p>
          <a:p>
            <a:endParaRPr lang="en-US" dirty="0"/>
          </a:p>
        </p:txBody>
      </p:sp>
    </p:spTree>
    <p:extLst>
      <p:ext uri="{BB962C8B-B14F-4D97-AF65-F5344CB8AC3E}">
        <p14:creationId xmlns:p14="http://schemas.microsoft.com/office/powerpoint/2010/main" val="2051913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45">
            <a:extLst>
              <a:ext uri="{FF2B5EF4-FFF2-40B4-BE49-F238E27FC236}">
                <a16:creationId xmlns:a16="http://schemas.microsoft.com/office/drawing/2014/main" id="{94C58ED0-C700-47B2-8D54-31F4BB36B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081" cy="6858000"/>
          </a:xfrm>
          <a:prstGeom prst="rect">
            <a:avLst/>
          </a:prstGeom>
          <a:ln>
            <a:noFill/>
          </a:ln>
        </p:spPr>
        <p:style>
          <a:lnRef idx="2">
            <a:schemeClr val="accent1">
              <a:shade val="50000"/>
            </a:schemeClr>
          </a:lnRef>
          <a:fillRef idx="1002">
            <a:schemeClr val="lt1"/>
          </a:fillRef>
          <a:effectRef idx="0">
            <a:schemeClr val="accent1"/>
          </a:effectRef>
          <a:fontRef idx="minor">
            <a:schemeClr val="lt1"/>
          </a:fontRef>
        </p:style>
        <p:txBody>
          <a:bodyPr rtlCol="0" anchor="ctr"/>
          <a:lstStyle/>
          <a:p>
            <a:pPr algn="ctr"/>
            <a:endParaRPr lang="en-US"/>
          </a:p>
        </p:txBody>
      </p:sp>
      <p:sp>
        <p:nvSpPr>
          <p:cNvPr id="53" name="Rectangle 47">
            <a:extLst>
              <a:ext uri="{FF2B5EF4-FFF2-40B4-BE49-F238E27FC236}">
                <a16:creationId xmlns:a16="http://schemas.microsoft.com/office/drawing/2014/main" id="{B2D40F7A-4BD9-4F50-A33B-8CB290C00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54" name="Rectangle 49">
            <a:extLst>
              <a:ext uri="{FF2B5EF4-FFF2-40B4-BE49-F238E27FC236}">
                <a16:creationId xmlns:a16="http://schemas.microsoft.com/office/drawing/2014/main" id="{BD2FDAD1-72F9-4134-9A38-92BDC75F7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5B39CE-4AF9-44B8-B20A-BDE94D52ABD8}"/>
              </a:ext>
            </a:extLst>
          </p:cNvPr>
          <p:cNvSpPr>
            <a:spLocks noGrp="1"/>
          </p:cNvSpPr>
          <p:nvPr>
            <p:ph type="title"/>
          </p:nvPr>
        </p:nvSpPr>
        <p:spPr>
          <a:xfrm>
            <a:off x="7747000" y="965200"/>
            <a:ext cx="3454400" cy="4936067"/>
          </a:xfrm>
        </p:spPr>
        <p:txBody>
          <a:bodyPr>
            <a:normAutofit/>
          </a:bodyPr>
          <a:lstStyle/>
          <a:p>
            <a:pPr algn="ctr"/>
            <a:r>
              <a:rPr lang="en-US"/>
              <a:t>What is API?</a:t>
            </a:r>
            <a:endParaRPr lang="en-US" dirty="0"/>
          </a:p>
        </p:txBody>
      </p:sp>
      <p:grpSp>
        <p:nvGrpSpPr>
          <p:cNvPr id="28" name="Canvas 12">
            <a:extLst>
              <a:ext uri="{FF2B5EF4-FFF2-40B4-BE49-F238E27FC236}">
                <a16:creationId xmlns:a16="http://schemas.microsoft.com/office/drawing/2014/main" id="{16A5FFA9-7A67-4B71-968A-C2C82FDEAB8D}"/>
              </a:ext>
            </a:extLst>
          </p:cNvPr>
          <p:cNvGrpSpPr>
            <a:grpSpLocks/>
          </p:cNvGrpSpPr>
          <p:nvPr/>
        </p:nvGrpSpPr>
        <p:grpSpPr bwMode="auto">
          <a:xfrm>
            <a:off x="793590" y="1540705"/>
            <a:ext cx="6036579" cy="3772862"/>
            <a:chOff x="2184" y="-3835"/>
            <a:chExt cx="49835" cy="30541"/>
          </a:xfrm>
        </p:grpSpPr>
        <p:sp>
          <p:nvSpPr>
            <p:cNvPr id="30" name="AutoShape 10">
              <a:extLst>
                <a:ext uri="{FF2B5EF4-FFF2-40B4-BE49-F238E27FC236}">
                  <a16:creationId xmlns:a16="http://schemas.microsoft.com/office/drawing/2014/main" id="{3EBD0CD6-D884-4CB8-BEB6-95E312747783}"/>
                </a:ext>
              </a:extLst>
            </p:cNvPr>
            <p:cNvSpPr>
              <a:spLocks noChangeAspect="1" noChangeArrowheads="1"/>
            </p:cNvSpPr>
            <p:nvPr/>
          </p:nvSpPr>
          <p:spPr bwMode="auto">
            <a:xfrm>
              <a:off x="2184" y="-3835"/>
              <a:ext cx="49835" cy="3054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4" name="Oval 9">
              <a:extLst>
                <a:ext uri="{FF2B5EF4-FFF2-40B4-BE49-F238E27FC236}">
                  <a16:creationId xmlns:a16="http://schemas.microsoft.com/office/drawing/2014/main" id="{510EDD1B-D028-426C-B612-593476BAA73C}"/>
                </a:ext>
              </a:extLst>
            </p:cNvPr>
            <p:cNvSpPr>
              <a:spLocks noChangeArrowheads="1"/>
            </p:cNvSpPr>
            <p:nvPr/>
          </p:nvSpPr>
          <p:spPr bwMode="auto">
            <a:xfrm>
              <a:off x="8604" y="2743"/>
              <a:ext cx="11957" cy="756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normAutofit/>
            </a:bodyPr>
            <a:lstStyle/>
            <a:p>
              <a:pPr marL="0" marR="0" lvl="0" indent="0" algn="ctr" defTabSz="914400" rtl="0" eaLnBrk="1" fontAlgn="base" latinLnBrk="0" hangingPunct="1">
                <a:lnSpc>
                  <a:spcPct val="90000"/>
                </a:lnSpc>
                <a:spcBef>
                  <a:spcPct val="0"/>
                </a:spcBef>
                <a:spcAft>
                  <a:spcPts val="600"/>
                </a:spcAft>
                <a:buClrTx/>
                <a:buSzTx/>
                <a:buFontTx/>
                <a:buNone/>
                <a:tabLst/>
              </a:pPr>
              <a:r>
                <a:rPr kumimoji="0" lang="en-US" sz="2400" b="1" i="0" u="none" strike="noStrike" cap="none" normalizeH="0" baseline="0">
                  <a:ln>
                    <a:noFill/>
                  </a:ln>
                  <a:solidFill>
                    <a:schemeClr val="tx1"/>
                  </a:solidFill>
                  <a:effectLst/>
                  <a:latin typeface="Calibri" pitchFamily="34" charset="0"/>
                  <a:ea typeface="Calibri" pitchFamily="34" charset="0"/>
                  <a:cs typeface="Times New Roman" pitchFamily="18" charset="0"/>
                </a:rPr>
                <a:t>App A</a:t>
              </a:r>
              <a:endParaRPr kumimoji="0" lang="en-US" sz="2400" b="0" i="0" u="none" strike="noStrike" cap="none" normalizeH="0" baseline="0">
                <a:ln>
                  <a:noFill/>
                </a:ln>
                <a:solidFill>
                  <a:schemeClr val="tx1"/>
                </a:solidFill>
                <a:effectLst/>
                <a:latin typeface="Arial" pitchFamily="34" charset="0"/>
                <a:cs typeface="Arial" pitchFamily="34" charset="0"/>
              </a:endParaRPr>
            </a:p>
          </p:txBody>
        </p:sp>
        <p:sp>
          <p:nvSpPr>
            <p:cNvPr id="35" name="Rectangle 8">
              <a:extLst>
                <a:ext uri="{FF2B5EF4-FFF2-40B4-BE49-F238E27FC236}">
                  <a16:creationId xmlns:a16="http://schemas.microsoft.com/office/drawing/2014/main" id="{47EEB565-AFA5-49D9-A4AE-708D47F7E512}"/>
                </a:ext>
              </a:extLst>
            </p:cNvPr>
            <p:cNvSpPr>
              <a:spLocks noChangeArrowheads="1"/>
            </p:cNvSpPr>
            <p:nvPr/>
          </p:nvSpPr>
          <p:spPr bwMode="auto">
            <a:xfrm>
              <a:off x="9392" y="14432"/>
              <a:ext cx="10553" cy="28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normAutofit/>
            </a:bodyPr>
            <a:lstStyle/>
            <a:p>
              <a:pPr marL="0" marR="0" lvl="0" indent="0" algn="ctr" defTabSz="914400" rtl="0" eaLnBrk="1" fontAlgn="base" latinLnBrk="0" hangingPunct="1">
                <a:lnSpc>
                  <a:spcPct val="90000"/>
                </a:lnSpc>
                <a:spcBef>
                  <a:spcPct val="0"/>
                </a:spcBef>
                <a:spcAft>
                  <a:spcPts val="600"/>
                </a:spcAft>
                <a:buClrTx/>
                <a:buSzTx/>
                <a:buFontTx/>
                <a:buNone/>
                <a:tabLst/>
              </a:pPr>
              <a:r>
                <a:rPr kumimoji="0" lang="en-US" sz="1600" b="1" i="0" u="none" strike="noStrike" cap="none" normalizeH="0" baseline="0">
                  <a:ln>
                    <a:noFill/>
                  </a:ln>
                  <a:solidFill>
                    <a:schemeClr val="tx1"/>
                  </a:solidFill>
                  <a:effectLst/>
                  <a:latin typeface="Calibri" pitchFamily="34" charset="0"/>
                  <a:ea typeface="Calibri" pitchFamily="34" charset="0"/>
                  <a:cs typeface="Times New Roman" pitchFamily="18" charset="0"/>
                </a:rPr>
                <a:t>Client</a:t>
              </a:r>
              <a:endParaRPr kumimoji="0" lang="en-US" sz="1600" b="0" i="0" u="none" strike="noStrike" cap="none" normalizeH="0" baseline="0">
                <a:ln>
                  <a:noFill/>
                </a:ln>
                <a:solidFill>
                  <a:schemeClr val="tx1"/>
                </a:solidFill>
                <a:effectLst/>
                <a:latin typeface="Arial" pitchFamily="34" charset="0"/>
                <a:cs typeface="Arial" pitchFamily="34" charset="0"/>
              </a:endParaRPr>
            </a:p>
          </p:txBody>
        </p:sp>
        <p:sp>
          <p:nvSpPr>
            <p:cNvPr id="36" name="AutoShape 7">
              <a:extLst>
                <a:ext uri="{FF2B5EF4-FFF2-40B4-BE49-F238E27FC236}">
                  <a16:creationId xmlns:a16="http://schemas.microsoft.com/office/drawing/2014/main" id="{40E8A2F0-6E20-4C1D-B7B1-E6744416BFB6}"/>
                </a:ext>
              </a:extLst>
            </p:cNvPr>
            <p:cNvSpPr>
              <a:spLocks noChangeShapeType="1"/>
            </p:cNvSpPr>
            <p:nvPr/>
          </p:nvSpPr>
          <p:spPr bwMode="auto">
            <a:xfrm>
              <a:off x="20561" y="6527"/>
              <a:ext cx="13304"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7" name="Oval 6">
              <a:extLst>
                <a:ext uri="{FF2B5EF4-FFF2-40B4-BE49-F238E27FC236}">
                  <a16:creationId xmlns:a16="http://schemas.microsoft.com/office/drawing/2014/main" id="{E60FCD21-C0BF-47C8-A514-1F570CBBA344}"/>
                </a:ext>
              </a:extLst>
            </p:cNvPr>
            <p:cNvSpPr>
              <a:spLocks noChangeArrowheads="1"/>
            </p:cNvSpPr>
            <p:nvPr/>
          </p:nvSpPr>
          <p:spPr bwMode="auto">
            <a:xfrm>
              <a:off x="33865" y="2743"/>
              <a:ext cx="11957" cy="756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normAutofit/>
            </a:bodyPr>
            <a:lstStyle/>
            <a:p>
              <a:pPr marL="0" marR="0" lvl="0" indent="0" algn="ctr" defTabSz="914400" rtl="0" eaLnBrk="1" fontAlgn="base" latinLnBrk="0" hangingPunct="1">
                <a:lnSpc>
                  <a:spcPct val="90000"/>
                </a:lnSpc>
                <a:spcBef>
                  <a:spcPct val="0"/>
                </a:spcBef>
                <a:spcAft>
                  <a:spcPts val="600"/>
                </a:spcAft>
                <a:buClrTx/>
                <a:buSzTx/>
                <a:buFontTx/>
                <a:buNone/>
                <a:tabLst/>
              </a:pPr>
              <a:r>
                <a:rPr kumimoji="0" lang="en-US" sz="2400" b="1" i="0" u="none" strike="noStrike" cap="none" normalizeH="0" baseline="0">
                  <a:ln>
                    <a:noFill/>
                  </a:ln>
                  <a:solidFill>
                    <a:schemeClr val="tx1"/>
                  </a:solidFill>
                  <a:effectLst/>
                  <a:latin typeface="Calibri" pitchFamily="34" charset="0"/>
                  <a:ea typeface="Calibri" pitchFamily="34" charset="0"/>
                  <a:cs typeface="Times New Roman" pitchFamily="18" charset="0"/>
                </a:rPr>
                <a:t>App B</a:t>
              </a:r>
              <a:endParaRPr kumimoji="0" lang="en-US" sz="2400" b="0" i="0" u="none" strike="noStrike" cap="none" normalizeH="0" baseline="0">
                <a:ln>
                  <a:noFill/>
                </a:ln>
                <a:solidFill>
                  <a:schemeClr val="tx1"/>
                </a:solidFill>
                <a:effectLst/>
                <a:latin typeface="Arial" pitchFamily="34" charset="0"/>
                <a:cs typeface="Arial" pitchFamily="34" charset="0"/>
              </a:endParaRPr>
            </a:p>
          </p:txBody>
        </p:sp>
        <p:sp>
          <p:nvSpPr>
            <p:cNvPr id="38" name="AutoShape 5">
              <a:extLst>
                <a:ext uri="{FF2B5EF4-FFF2-40B4-BE49-F238E27FC236}">
                  <a16:creationId xmlns:a16="http://schemas.microsoft.com/office/drawing/2014/main" id="{AE7C34F4-7131-420C-BD99-C8B9C6BB487A}"/>
                </a:ext>
              </a:extLst>
            </p:cNvPr>
            <p:cNvSpPr>
              <a:spLocks noChangeShapeType="1"/>
            </p:cNvSpPr>
            <p:nvPr/>
          </p:nvSpPr>
          <p:spPr bwMode="auto">
            <a:xfrm flipH="1">
              <a:off x="18809" y="9200"/>
              <a:ext cx="16808"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9" name="AutoShape 4">
              <a:extLst>
                <a:ext uri="{FF2B5EF4-FFF2-40B4-BE49-F238E27FC236}">
                  <a16:creationId xmlns:a16="http://schemas.microsoft.com/office/drawing/2014/main" id="{657B7106-7D05-4CCF-BA2B-17E91947F8EB}"/>
                </a:ext>
              </a:extLst>
            </p:cNvPr>
            <p:cNvSpPr>
              <a:spLocks noChangeArrowheads="1"/>
            </p:cNvSpPr>
            <p:nvPr/>
          </p:nvSpPr>
          <p:spPr bwMode="auto">
            <a:xfrm>
              <a:off x="22060" y="279"/>
              <a:ext cx="9766" cy="4858"/>
            </a:xfrm>
            <a:prstGeom prst="rightArrow">
              <a:avLst>
                <a:gd name="adj1" fmla="val 50000"/>
                <a:gd name="adj2" fmla="val 5025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normAutofit/>
            </a:bodyPr>
            <a:lstStyle/>
            <a:p>
              <a:pPr marL="0" marR="0" lvl="0" indent="0" algn="l" defTabSz="914400" rtl="0" eaLnBrk="1" fontAlgn="base" latinLnBrk="0" hangingPunct="1">
                <a:lnSpc>
                  <a:spcPct val="90000"/>
                </a:lnSpc>
                <a:spcBef>
                  <a:spcPct val="0"/>
                </a:spcBef>
                <a:spcAft>
                  <a:spcPts val="600"/>
                </a:spcAft>
                <a:buClrTx/>
                <a:buSzTx/>
                <a:buFontTx/>
                <a:buNone/>
                <a:tabLst/>
              </a:pPr>
              <a:r>
                <a:rPr kumimoji="0" lang="en-US" sz="1300" b="0" i="0" u="none" strike="noStrike" cap="none" normalizeH="0" baseline="0">
                  <a:ln>
                    <a:noFill/>
                  </a:ln>
                  <a:solidFill>
                    <a:schemeClr val="tx1"/>
                  </a:solidFill>
                  <a:effectLst/>
                  <a:latin typeface="Calibri" pitchFamily="34" charset="0"/>
                  <a:ea typeface="Calibri" pitchFamily="34" charset="0"/>
                  <a:cs typeface="Times New Roman" pitchFamily="18" charset="0"/>
                </a:rPr>
                <a:t>Request</a:t>
              </a:r>
              <a:endParaRPr kumimoji="0" lang="en-US" sz="1300" b="0" i="0" u="none" strike="noStrike" cap="none" normalizeH="0" baseline="0">
                <a:ln>
                  <a:noFill/>
                </a:ln>
                <a:solidFill>
                  <a:schemeClr val="tx1"/>
                </a:solidFill>
                <a:effectLst/>
                <a:latin typeface="Arial" pitchFamily="34" charset="0"/>
                <a:cs typeface="Arial" pitchFamily="34" charset="0"/>
              </a:endParaRPr>
            </a:p>
          </p:txBody>
        </p:sp>
        <p:sp>
          <p:nvSpPr>
            <p:cNvPr id="40" name="AutoShape 3">
              <a:extLst>
                <a:ext uri="{FF2B5EF4-FFF2-40B4-BE49-F238E27FC236}">
                  <a16:creationId xmlns:a16="http://schemas.microsoft.com/office/drawing/2014/main" id="{EBA8E3C0-240A-43EE-88ED-6944731FC3BE}"/>
                </a:ext>
              </a:extLst>
            </p:cNvPr>
            <p:cNvSpPr>
              <a:spLocks noChangeArrowheads="1"/>
            </p:cNvSpPr>
            <p:nvPr/>
          </p:nvSpPr>
          <p:spPr bwMode="auto">
            <a:xfrm>
              <a:off x="22060" y="10839"/>
              <a:ext cx="9766" cy="4857"/>
            </a:xfrm>
            <a:prstGeom prst="leftArrow">
              <a:avLst>
                <a:gd name="adj1" fmla="val 50000"/>
                <a:gd name="adj2" fmla="val 50268"/>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normAutofit/>
            </a:bodyPr>
            <a:lstStyle/>
            <a:p>
              <a:pPr marL="0" marR="0" lvl="0" indent="0" algn="l" defTabSz="914400" rtl="0" eaLnBrk="1" fontAlgn="base" latinLnBrk="0" hangingPunct="1">
                <a:lnSpc>
                  <a:spcPct val="90000"/>
                </a:lnSpc>
                <a:spcBef>
                  <a:spcPct val="0"/>
                </a:spcBef>
                <a:spcAft>
                  <a:spcPts val="600"/>
                </a:spcAft>
                <a:buClrTx/>
                <a:buSzTx/>
                <a:buFontTx/>
                <a:buNone/>
                <a:tabLst/>
              </a:pPr>
              <a:r>
                <a:rPr kumimoji="0" lang="en-US" sz="1300" b="0" i="0" u="none" strike="noStrike" cap="none" normalizeH="0" baseline="0">
                  <a:ln>
                    <a:noFill/>
                  </a:ln>
                  <a:solidFill>
                    <a:schemeClr val="tx1"/>
                  </a:solidFill>
                  <a:effectLst/>
                  <a:latin typeface="Calibri" pitchFamily="34" charset="0"/>
                  <a:ea typeface="Calibri" pitchFamily="34" charset="0"/>
                  <a:cs typeface="Times New Roman" pitchFamily="18" charset="0"/>
                </a:rPr>
                <a:t>Response</a:t>
              </a:r>
              <a:endParaRPr kumimoji="0" lang="en-US" sz="1300" b="0" i="0" u="none" strike="noStrike" cap="none" normalizeH="0" baseline="0">
                <a:ln>
                  <a:noFill/>
                </a:ln>
                <a:solidFill>
                  <a:schemeClr val="tx1"/>
                </a:solidFill>
                <a:effectLst/>
                <a:latin typeface="Arial" pitchFamily="34" charset="0"/>
                <a:cs typeface="Arial" pitchFamily="34" charset="0"/>
              </a:endParaRPr>
            </a:p>
          </p:txBody>
        </p:sp>
        <p:sp>
          <p:nvSpPr>
            <p:cNvPr id="41" name="Rectangle 2">
              <a:extLst>
                <a:ext uri="{FF2B5EF4-FFF2-40B4-BE49-F238E27FC236}">
                  <a16:creationId xmlns:a16="http://schemas.microsoft.com/office/drawing/2014/main" id="{5D891D1F-4A24-4AD8-900E-44ABF8C44DAC}"/>
                </a:ext>
              </a:extLst>
            </p:cNvPr>
            <p:cNvSpPr>
              <a:spLocks noChangeArrowheads="1"/>
            </p:cNvSpPr>
            <p:nvPr/>
          </p:nvSpPr>
          <p:spPr bwMode="auto">
            <a:xfrm>
              <a:off x="36240" y="14432"/>
              <a:ext cx="10553" cy="28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normAutofit/>
            </a:bodyPr>
            <a:lstStyle/>
            <a:p>
              <a:pPr marL="0" marR="0" lvl="0" indent="0" algn="ctr" defTabSz="914400" rtl="0" eaLnBrk="1" fontAlgn="base" latinLnBrk="0" hangingPunct="1">
                <a:lnSpc>
                  <a:spcPct val="90000"/>
                </a:lnSpc>
                <a:spcBef>
                  <a:spcPct val="0"/>
                </a:spcBef>
                <a:spcAft>
                  <a:spcPts val="600"/>
                </a:spcAft>
                <a:buClrTx/>
                <a:buSzTx/>
                <a:buFontTx/>
                <a:buNone/>
                <a:tabLst/>
              </a:pPr>
              <a:r>
                <a:rPr kumimoji="0" lang="en-US" sz="1600" b="1" i="0" u="none" strike="noStrike" cap="none" normalizeH="0" baseline="0">
                  <a:ln>
                    <a:noFill/>
                  </a:ln>
                  <a:solidFill>
                    <a:schemeClr val="tx1"/>
                  </a:solidFill>
                  <a:effectLst/>
                  <a:latin typeface="Calibri" pitchFamily="34" charset="0"/>
                  <a:ea typeface="Calibri" pitchFamily="34" charset="0"/>
                  <a:cs typeface="Times New Roman" pitchFamily="18" charset="0"/>
                </a:rPr>
                <a:t>Server</a:t>
              </a:r>
              <a:endParaRPr kumimoji="0" lang="en-US" sz="16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2633048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78482-24C2-4D0A-B92C-075F158E288C}"/>
              </a:ext>
            </a:extLst>
          </p:cNvPr>
          <p:cNvSpPr>
            <a:spLocks noGrp="1"/>
          </p:cNvSpPr>
          <p:nvPr>
            <p:ph type="title"/>
          </p:nvPr>
        </p:nvSpPr>
        <p:spPr/>
        <p:txBody>
          <a:bodyPr/>
          <a:lstStyle/>
          <a:p>
            <a:pPr algn="ctr"/>
            <a:r>
              <a:rPr lang="en-US" dirty="0"/>
              <a:t>Types of API</a:t>
            </a:r>
          </a:p>
        </p:txBody>
      </p:sp>
      <p:sp>
        <p:nvSpPr>
          <p:cNvPr id="3" name="Content Placeholder 2">
            <a:extLst>
              <a:ext uri="{FF2B5EF4-FFF2-40B4-BE49-F238E27FC236}">
                <a16:creationId xmlns:a16="http://schemas.microsoft.com/office/drawing/2014/main" id="{0C3CB627-E05F-464A-8FA9-E4BE7691A3E8}"/>
              </a:ext>
            </a:extLst>
          </p:cNvPr>
          <p:cNvSpPr>
            <a:spLocks noGrp="1"/>
          </p:cNvSpPr>
          <p:nvPr>
            <p:ph idx="1"/>
          </p:nvPr>
        </p:nvSpPr>
        <p:spPr/>
        <p:txBody>
          <a:bodyPr>
            <a:normAutofit fontScale="92500" lnSpcReduction="10000"/>
          </a:bodyPr>
          <a:lstStyle/>
          <a:p>
            <a:r>
              <a:rPr lang="en-US" sz="2400" b="1" dirty="0">
                <a:highlight>
                  <a:srgbClr val="FFFF00"/>
                </a:highlight>
              </a:rPr>
              <a:t>Local API</a:t>
            </a:r>
            <a:r>
              <a:rPr lang="en-US" sz="2400" dirty="0"/>
              <a:t>: is the original form of API which is the OS APIs that provide services to application programs (Front-end/GUI) requesting services or data from the back-end such as voice service or data from DB. (within the same machine)</a:t>
            </a:r>
          </a:p>
          <a:p>
            <a:r>
              <a:rPr lang="en-US" sz="2400" b="1" dirty="0">
                <a:highlight>
                  <a:srgbClr val="FFFF00"/>
                </a:highlight>
              </a:rPr>
              <a:t>Program API</a:t>
            </a:r>
            <a:r>
              <a:rPr lang="en-US" sz="2400" dirty="0"/>
              <a:t>: is based on RPC (Remote Procedure Call) technology that making a remote program execution from another servers. SOA (Service Oriented Architecture) APIs are sample of Program API. (within the same network)</a:t>
            </a:r>
          </a:p>
          <a:p>
            <a:r>
              <a:rPr lang="en-US" sz="2400" b="1" dirty="0">
                <a:highlight>
                  <a:srgbClr val="FFFF00"/>
                </a:highlight>
              </a:rPr>
              <a:t>Web API</a:t>
            </a:r>
            <a:r>
              <a:rPr lang="en-US" sz="2400" dirty="0"/>
              <a:t>: also known as </a:t>
            </a:r>
            <a:r>
              <a:rPr lang="en-US" sz="2400" b="1" dirty="0">
                <a:highlight>
                  <a:srgbClr val="FFFF00"/>
                </a:highlight>
              </a:rPr>
              <a:t>Web Service</a:t>
            </a:r>
            <a:r>
              <a:rPr lang="en-US" sz="2400" dirty="0"/>
              <a:t>, is application/device communicate to each others via World Wide Web (HTTP architecture). (within different networks/Internet)</a:t>
            </a:r>
          </a:p>
          <a:p>
            <a:r>
              <a:rPr lang="en-US" sz="2400" dirty="0"/>
              <a:t>There are </a:t>
            </a:r>
            <a:r>
              <a:rPr lang="en-US" sz="2400" dirty="0">
                <a:solidFill>
                  <a:srgbClr val="FF0000"/>
                </a:solidFill>
              </a:rPr>
              <a:t>two kinds </a:t>
            </a:r>
            <a:r>
              <a:rPr lang="en-US" sz="2400" dirty="0"/>
              <a:t>of Web Service:  </a:t>
            </a:r>
            <a:r>
              <a:rPr lang="en-US" sz="2400" b="1" dirty="0">
                <a:highlight>
                  <a:srgbClr val="FFFF00"/>
                </a:highlight>
              </a:rPr>
              <a:t>SOAP (Simple Object Access Protocol)</a:t>
            </a:r>
            <a:r>
              <a:rPr lang="en-US" sz="2400" dirty="0">
                <a:highlight>
                  <a:srgbClr val="FFFF00"/>
                </a:highlight>
              </a:rPr>
              <a:t> and </a:t>
            </a:r>
            <a:r>
              <a:rPr lang="en-US" sz="2400" b="1" dirty="0">
                <a:highlight>
                  <a:srgbClr val="FFFF00"/>
                </a:highlight>
              </a:rPr>
              <a:t>RESTful (</a:t>
            </a:r>
            <a:r>
              <a:rPr lang="en-US" sz="2400" b="1" dirty="0" err="1">
                <a:highlight>
                  <a:srgbClr val="FFFF00"/>
                </a:highlight>
              </a:rPr>
              <a:t>REpresentational</a:t>
            </a:r>
            <a:r>
              <a:rPr lang="en-US" sz="2400" b="1" dirty="0">
                <a:highlight>
                  <a:srgbClr val="FFFF00"/>
                </a:highlight>
              </a:rPr>
              <a:t> State Transfer)</a:t>
            </a:r>
          </a:p>
          <a:p>
            <a:endParaRPr lang="en-US" dirty="0"/>
          </a:p>
        </p:txBody>
      </p:sp>
    </p:spTree>
    <p:extLst>
      <p:ext uri="{BB962C8B-B14F-4D97-AF65-F5344CB8AC3E}">
        <p14:creationId xmlns:p14="http://schemas.microsoft.com/office/powerpoint/2010/main" val="378281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A232B-CCCA-4D8C-A634-EE505F556484}"/>
              </a:ext>
            </a:extLst>
          </p:cNvPr>
          <p:cNvSpPr>
            <a:spLocks noGrp="1"/>
          </p:cNvSpPr>
          <p:nvPr>
            <p:ph type="title"/>
          </p:nvPr>
        </p:nvSpPr>
        <p:spPr/>
        <p:txBody>
          <a:bodyPr/>
          <a:lstStyle/>
          <a:p>
            <a:pPr algn="ctr"/>
            <a:r>
              <a:rPr lang="en-US" dirty="0"/>
              <a:t>What is SOAP Web Service?</a:t>
            </a:r>
          </a:p>
        </p:txBody>
      </p:sp>
      <p:sp>
        <p:nvSpPr>
          <p:cNvPr id="3" name="Content Placeholder 2">
            <a:extLst>
              <a:ext uri="{FF2B5EF4-FFF2-40B4-BE49-F238E27FC236}">
                <a16:creationId xmlns:a16="http://schemas.microsoft.com/office/drawing/2014/main" id="{61E1D044-5E2A-4978-928D-F13E3DAB09A4}"/>
              </a:ext>
            </a:extLst>
          </p:cNvPr>
          <p:cNvSpPr>
            <a:spLocks noGrp="1"/>
          </p:cNvSpPr>
          <p:nvPr>
            <p:ph idx="1"/>
          </p:nvPr>
        </p:nvSpPr>
        <p:spPr/>
        <p:txBody>
          <a:bodyPr>
            <a:normAutofit lnSpcReduction="10000"/>
          </a:bodyPr>
          <a:lstStyle/>
          <a:p>
            <a:r>
              <a:rPr lang="en-US" sz="2400" b="1" dirty="0">
                <a:highlight>
                  <a:srgbClr val="FFFF00"/>
                </a:highlight>
              </a:rPr>
              <a:t>SOAP Web Service</a:t>
            </a:r>
            <a:r>
              <a:rPr lang="en-US" sz="2400" dirty="0"/>
              <a:t>: describes a </a:t>
            </a:r>
            <a:r>
              <a:rPr lang="en-US" sz="2400" dirty="0">
                <a:solidFill>
                  <a:srgbClr val="FF0000"/>
                </a:solidFill>
              </a:rPr>
              <a:t>standardized way of integrating Web-based applications </a:t>
            </a:r>
            <a:r>
              <a:rPr lang="en-US" sz="2400" dirty="0"/>
              <a:t>using the </a:t>
            </a:r>
            <a:r>
              <a:rPr lang="en-US" sz="2400" dirty="0">
                <a:solidFill>
                  <a:srgbClr val="FF0000"/>
                </a:solidFill>
              </a:rPr>
              <a:t>XML, SOAP, WSDL and UDDI </a:t>
            </a:r>
            <a:r>
              <a:rPr lang="en-US" sz="2400" dirty="0"/>
              <a:t>open standards over an Internet protocol backbone.</a:t>
            </a:r>
          </a:p>
          <a:p>
            <a:r>
              <a:rPr lang="en-US" sz="2400" b="1" dirty="0">
                <a:highlight>
                  <a:srgbClr val="FFFF00"/>
                </a:highlight>
              </a:rPr>
              <a:t>XML (</a:t>
            </a:r>
            <a:r>
              <a:rPr lang="en-US" sz="2400" b="1" dirty="0" err="1">
                <a:highlight>
                  <a:srgbClr val="FFFF00"/>
                </a:highlight>
              </a:rPr>
              <a:t>EXtensible</a:t>
            </a:r>
            <a:r>
              <a:rPr lang="en-US" sz="2400" b="1" dirty="0">
                <a:highlight>
                  <a:srgbClr val="FFFF00"/>
                </a:highlight>
              </a:rPr>
              <a:t> Markup Language)</a:t>
            </a:r>
            <a:r>
              <a:rPr lang="en-US" sz="2400" dirty="0">
                <a:highlight>
                  <a:srgbClr val="FFFF00"/>
                </a:highlight>
              </a:rPr>
              <a:t> </a:t>
            </a:r>
            <a:r>
              <a:rPr lang="en-US" sz="2400" dirty="0"/>
              <a:t>is used to tag the data.</a:t>
            </a:r>
          </a:p>
          <a:p>
            <a:r>
              <a:rPr lang="en-US" sz="2400" b="1" dirty="0">
                <a:highlight>
                  <a:srgbClr val="FFFF00"/>
                </a:highlight>
              </a:rPr>
              <a:t>SOAP (Simple Object Access Protocol)</a:t>
            </a:r>
            <a:r>
              <a:rPr lang="en-US" sz="2400" dirty="0">
                <a:highlight>
                  <a:srgbClr val="FFFF00"/>
                </a:highlight>
              </a:rPr>
              <a:t> </a:t>
            </a:r>
            <a:r>
              <a:rPr lang="en-US" sz="2400" dirty="0"/>
              <a:t>is used to transfer the data. (XML-based messaging protocol)</a:t>
            </a:r>
          </a:p>
          <a:p>
            <a:r>
              <a:rPr lang="en-US" sz="2400" b="1" dirty="0">
                <a:highlight>
                  <a:srgbClr val="FFFF00"/>
                </a:highlight>
              </a:rPr>
              <a:t>WSDL (Web Services Description Language)</a:t>
            </a:r>
            <a:r>
              <a:rPr lang="en-US" sz="2400" dirty="0"/>
              <a:t> is used for describing the services available. (Written in XML)</a:t>
            </a:r>
          </a:p>
          <a:p>
            <a:r>
              <a:rPr lang="en-US" sz="2400" b="1" dirty="0">
                <a:highlight>
                  <a:srgbClr val="FFFF00"/>
                </a:highlight>
              </a:rPr>
              <a:t>UDDI (Universal Description, Discovery, and Integration)</a:t>
            </a:r>
            <a:r>
              <a:rPr lang="en-US" sz="2400" dirty="0">
                <a:highlight>
                  <a:srgbClr val="FFFF00"/>
                </a:highlight>
              </a:rPr>
              <a:t> </a:t>
            </a:r>
            <a:r>
              <a:rPr lang="en-US" sz="2400" dirty="0"/>
              <a:t>is used for listing what services are available (XML-based registry)</a:t>
            </a:r>
          </a:p>
          <a:p>
            <a:endParaRPr lang="en-US" dirty="0"/>
          </a:p>
        </p:txBody>
      </p:sp>
    </p:spTree>
    <p:extLst>
      <p:ext uri="{BB962C8B-B14F-4D97-AF65-F5344CB8AC3E}">
        <p14:creationId xmlns:p14="http://schemas.microsoft.com/office/powerpoint/2010/main" val="260909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CB54-86C5-4EC4-B1E1-2DDDE2238A1A}"/>
              </a:ext>
            </a:extLst>
          </p:cNvPr>
          <p:cNvSpPr>
            <a:spLocks noGrp="1"/>
          </p:cNvSpPr>
          <p:nvPr>
            <p:ph type="title"/>
          </p:nvPr>
        </p:nvSpPr>
        <p:spPr/>
        <p:txBody>
          <a:bodyPr/>
          <a:lstStyle/>
          <a:p>
            <a:pPr algn="ctr"/>
            <a:r>
              <a:rPr lang="en-US" dirty="0"/>
              <a:t>What is SOAP Web Service?</a:t>
            </a:r>
          </a:p>
        </p:txBody>
      </p:sp>
      <p:sp>
        <p:nvSpPr>
          <p:cNvPr id="3" name="Content Placeholder 2">
            <a:extLst>
              <a:ext uri="{FF2B5EF4-FFF2-40B4-BE49-F238E27FC236}">
                <a16:creationId xmlns:a16="http://schemas.microsoft.com/office/drawing/2014/main" id="{57F04204-7839-4BC3-A3D7-42F529E7B520}"/>
              </a:ext>
            </a:extLst>
          </p:cNvPr>
          <p:cNvSpPr>
            <a:spLocks noGrp="1"/>
          </p:cNvSpPr>
          <p:nvPr>
            <p:ph idx="1"/>
          </p:nvPr>
        </p:nvSpPr>
        <p:spPr/>
        <p:txBody>
          <a:bodyPr/>
          <a:lstStyle/>
          <a:p>
            <a:r>
              <a:rPr lang="en-US" sz="2800" b="1" dirty="0"/>
              <a:t>NOTE</a:t>
            </a:r>
            <a:r>
              <a:rPr lang="en-US" sz="2800" dirty="0"/>
              <a:t>: </a:t>
            </a:r>
            <a:r>
              <a:rPr lang="en-US" sz="2800" dirty="0">
                <a:highlight>
                  <a:srgbClr val="FFFF00"/>
                </a:highlight>
              </a:rPr>
              <a:t>Web services </a:t>
            </a:r>
            <a:r>
              <a:rPr lang="en-US" sz="2800" dirty="0"/>
              <a:t>allow </a:t>
            </a:r>
            <a:r>
              <a:rPr lang="en-US" sz="2800" dirty="0">
                <a:solidFill>
                  <a:srgbClr val="FF0000"/>
                </a:solidFill>
              </a:rPr>
              <a:t>different web applications </a:t>
            </a:r>
            <a:r>
              <a:rPr lang="en-US" sz="2800" dirty="0"/>
              <a:t>from different sources to </a:t>
            </a:r>
            <a:r>
              <a:rPr lang="en-US" sz="2800" dirty="0">
                <a:solidFill>
                  <a:srgbClr val="FF0000"/>
                </a:solidFill>
              </a:rPr>
              <a:t>communicate with each other </a:t>
            </a:r>
            <a:r>
              <a:rPr lang="en-US" sz="2800" dirty="0"/>
              <a:t>without time-consuming custom coding and because all communication is in XML. </a:t>
            </a:r>
          </a:p>
          <a:p>
            <a:r>
              <a:rPr lang="en-US" sz="2800" dirty="0">
                <a:solidFill>
                  <a:srgbClr val="FF0000"/>
                </a:solidFill>
              </a:rPr>
              <a:t>Web services are not tied to any one operating system or programming language. </a:t>
            </a:r>
            <a:r>
              <a:rPr lang="en-US" sz="2800" dirty="0"/>
              <a:t>For example, Java can talk with Perl, Windows applications can talk with UNIX applications.</a:t>
            </a:r>
          </a:p>
          <a:p>
            <a:endParaRPr lang="en-US" dirty="0"/>
          </a:p>
        </p:txBody>
      </p:sp>
    </p:spTree>
    <p:extLst>
      <p:ext uri="{BB962C8B-B14F-4D97-AF65-F5344CB8AC3E}">
        <p14:creationId xmlns:p14="http://schemas.microsoft.com/office/powerpoint/2010/main" val="3290707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45">
            <a:extLst>
              <a:ext uri="{FF2B5EF4-FFF2-40B4-BE49-F238E27FC236}">
                <a16:creationId xmlns:a16="http://schemas.microsoft.com/office/drawing/2014/main" id="{94C58ED0-C700-47B2-8D54-31F4BB36B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081" cy="6858000"/>
          </a:xfrm>
          <a:prstGeom prst="rect">
            <a:avLst/>
          </a:prstGeom>
          <a:ln>
            <a:noFill/>
          </a:ln>
        </p:spPr>
        <p:style>
          <a:lnRef idx="2">
            <a:schemeClr val="accent1">
              <a:shade val="50000"/>
            </a:schemeClr>
          </a:lnRef>
          <a:fillRef idx="1002">
            <a:schemeClr val="lt1"/>
          </a:fillRef>
          <a:effectRef idx="0">
            <a:schemeClr val="accent1"/>
          </a:effectRef>
          <a:fontRef idx="minor">
            <a:schemeClr val="lt1"/>
          </a:fontRef>
        </p:style>
        <p:txBody>
          <a:bodyPr rtlCol="0" anchor="ctr"/>
          <a:lstStyle/>
          <a:p>
            <a:pPr algn="ctr"/>
            <a:endParaRPr lang="en-US"/>
          </a:p>
        </p:txBody>
      </p:sp>
      <p:sp>
        <p:nvSpPr>
          <p:cNvPr id="53" name="Rectangle 47">
            <a:extLst>
              <a:ext uri="{FF2B5EF4-FFF2-40B4-BE49-F238E27FC236}">
                <a16:creationId xmlns:a16="http://schemas.microsoft.com/office/drawing/2014/main" id="{B2D40F7A-4BD9-4F50-A33B-8CB290C00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54" name="Rectangle 49">
            <a:extLst>
              <a:ext uri="{FF2B5EF4-FFF2-40B4-BE49-F238E27FC236}">
                <a16:creationId xmlns:a16="http://schemas.microsoft.com/office/drawing/2014/main" id="{BD2FDAD1-72F9-4134-9A38-92BDC75F7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5B39CE-4AF9-44B8-B20A-BDE94D52ABD8}"/>
              </a:ext>
            </a:extLst>
          </p:cNvPr>
          <p:cNvSpPr>
            <a:spLocks noGrp="1"/>
          </p:cNvSpPr>
          <p:nvPr>
            <p:ph type="title"/>
          </p:nvPr>
        </p:nvSpPr>
        <p:spPr>
          <a:xfrm>
            <a:off x="7747000" y="965200"/>
            <a:ext cx="3454400" cy="4936067"/>
          </a:xfrm>
        </p:spPr>
        <p:txBody>
          <a:bodyPr>
            <a:normAutofit/>
          </a:bodyPr>
          <a:lstStyle/>
          <a:p>
            <a:pPr algn="ctr"/>
            <a:r>
              <a:rPr lang="en-US" dirty="0"/>
              <a:t>SOAP Web Service</a:t>
            </a:r>
          </a:p>
        </p:txBody>
      </p:sp>
      <p:grpSp>
        <p:nvGrpSpPr>
          <p:cNvPr id="18" name="Canvas 12">
            <a:extLst>
              <a:ext uri="{FF2B5EF4-FFF2-40B4-BE49-F238E27FC236}">
                <a16:creationId xmlns:a16="http://schemas.microsoft.com/office/drawing/2014/main" id="{F4FEF06A-08A0-4DC0-84F0-D24B814C906C}"/>
              </a:ext>
            </a:extLst>
          </p:cNvPr>
          <p:cNvGrpSpPr>
            <a:grpSpLocks/>
          </p:cNvGrpSpPr>
          <p:nvPr/>
        </p:nvGrpSpPr>
        <p:grpSpPr bwMode="auto">
          <a:xfrm>
            <a:off x="821588" y="2047875"/>
            <a:ext cx="6172200" cy="3048000"/>
            <a:chOff x="2184" y="-5962"/>
            <a:chExt cx="57836" cy="28871"/>
          </a:xfrm>
        </p:grpSpPr>
        <p:sp>
          <p:nvSpPr>
            <p:cNvPr id="19" name="AutoShape 11">
              <a:extLst>
                <a:ext uri="{FF2B5EF4-FFF2-40B4-BE49-F238E27FC236}">
                  <a16:creationId xmlns:a16="http://schemas.microsoft.com/office/drawing/2014/main" id="{17ED0E6D-579A-4EA3-83B4-DBF7B9865A40}"/>
                </a:ext>
              </a:extLst>
            </p:cNvPr>
            <p:cNvSpPr>
              <a:spLocks noChangeAspect="1" noChangeArrowheads="1"/>
            </p:cNvSpPr>
            <p:nvPr/>
          </p:nvSpPr>
          <p:spPr bwMode="auto">
            <a:xfrm>
              <a:off x="2184" y="-5962"/>
              <a:ext cx="57836" cy="2887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Oval 10">
              <a:extLst>
                <a:ext uri="{FF2B5EF4-FFF2-40B4-BE49-F238E27FC236}">
                  <a16:creationId xmlns:a16="http://schemas.microsoft.com/office/drawing/2014/main" id="{C0682902-065E-45A7-8E83-0D50AA73E64C}"/>
                </a:ext>
              </a:extLst>
            </p:cNvPr>
            <p:cNvSpPr>
              <a:spLocks noChangeArrowheads="1"/>
            </p:cNvSpPr>
            <p:nvPr/>
          </p:nvSpPr>
          <p:spPr bwMode="auto">
            <a:xfrm>
              <a:off x="7880" y="4146"/>
              <a:ext cx="15208" cy="55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Calibri" pitchFamily="34" charset="0"/>
                  <a:ea typeface="Calibri" pitchFamily="34" charset="0"/>
                  <a:cs typeface="Times New Roman" pitchFamily="18" charset="0"/>
                </a:rPr>
                <a:t> </a:t>
              </a: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App 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1" name="Rectangle 9">
              <a:extLst>
                <a:ext uri="{FF2B5EF4-FFF2-40B4-BE49-F238E27FC236}">
                  <a16:creationId xmlns:a16="http://schemas.microsoft.com/office/drawing/2014/main" id="{D97F53BB-8C15-4753-8217-BBBBE66A55D9}"/>
                </a:ext>
              </a:extLst>
            </p:cNvPr>
            <p:cNvSpPr>
              <a:spLocks noChangeArrowheads="1"/>
            </p:cNvSpPr>
            <p:nvPr/>
          </p:nvSpPr>
          <p:spPr bwMode="auto">
            <a:xfrm>
              <a:off x="9392" y="14432"/>
              <a:ext cx="10553" cy="28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Client</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 name="AutoShape 8">
              <a:extLst>
                <a:ext uri="{FF2B5EF4-FFF2-40B4-BE49-F238E27FC236}">
                  <a16:creationId xmlns:a16="http://schemas.microsoft.com/office/drawing/2014/main" id="{250ECF4D-8518-41EE-A770-7E8C0BFEF8DE}"/>
                </a:ext>
              </a:extLst>
            </p:cNvPr>
            <p:cNvSpPr>
              <a:spLocks noChangeShapeType="1"/>
            </p:cNvSpPr>
            <p:nvPr/>
          </p:nvSpPr>
          <p:spPr bwMode="auto">
            <a:xfrm flipV="1">
              <a:off x="23088" y="6845"/>
              <a:ext cx="17768" cy="5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3" name="Oval 7">
              <a:extLst>
                <a:ext uri="{FF2B5EF4-FFF2-40B4-BE49-F238E27FC236}">
                  <a16:creationId xmlns:a16="http://schemas.microsoft.com/office/drawing/2014/main" id="{CAF0014D-1082-40F1-AB0E-62591BF79280}"/>
                </a:ext>
              </a:extLst>
            </p:cNvPr>
            <p:cNvSpPr>
              <a:spLocks noChangeArrowheads="1"/>
            </p:cNvSpPr>
            <p:nvPr/>
          </p:nvSpPr>
          <p:spPr bwMode="auto">
            <a:xfrm>
              <a:off x="40856" y="4026"/>
              <a:ext cx="14421" cy="563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App B</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 name="AutoShape 6">
              <a:extLst>
                <a:ext uri="{FF2B5EF4-FFF2-40B4-BE49-F238E27FC236}">
                  <a16:creationId xmlns:a16="http://schemas.microsoft.com/office/drawing/2014/main" id="{F208EB87-85A7-457A-A35E-16F0C20F6790}"/>
                </a:ext>
              </a:extLst>
            </p:cNvPr>
            <p:cNvSpPr>
              <a:spLocks noChangeShapeType="1"/>
            </p:cNvSpPr>
            <p:nvPr/>
          </p:nvSpPr>
          <p:spPr bwMode="auto">
            <a:xfrm flipH="1">
              <a:off x="20859" y="8832"/>
              <a:ext cx="22111" cy="1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5" name="Rectangle 5">
              <a:extLst>
                <a:ext uri="{FF2B5EF4-FFF2-40B4-BE49-F238E27FC236}">
                  <a16:creationId xmlns:a16="http://schemas.microsoft.com/office/drawing/2014/main" id="{ED97369E-237E-407D-A28A-57382B4E46C1}"/>
                </a:ext>
              </a:extLst>
            </p:cNvPr>
            <p:cNvSpPr>
              <a:spLocks noChangeArrowheads="1"/>
            </p:cNvSpPr>
            <p:nvPr/>
          </p:nvSpPr>
          <p:spPr bwMode="auto">
            <a:xfrm>
              <a:off x="43669" y="13861"/>
              <a:ext cx="10553" cy="28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Server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6" name="Oval 4">
              <a:extLst>
                <a:ext uri="{FF2B5EF4-FFF2-40B4-BE49-F238E27FC236}">
                  <a16:creationId xmlns:a16="http://schemas.microsoft.com/office/drawing/2014/main" id="{C8C36F8C-4D00-460D-83DF-A95576A08CEB}"/>
                </a:ext>
              </a:extLst>
            </p:cNvPr>
            <p:cNvSpPr>
              <a:spLocks noChangeArrowheads="1"/>
            </p:cNvSpPr>
            <p:nvPr/>
          </p:nvSpPr>
          <p:spPr bwMode="auto">
            <a:xfrm>
              <a:off x="26466" y="9658"/>
              <a:ext cx="9145" cy="91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SOAP</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7" name="Oval 3">
              <a:extLst>
                <a:ext uri="{FF2B5EF4-FFF2-40B4-BE49-F238E27FC236}">
                  <a16:creationId xmlns:a16="http://schemas.microsoft.com/office/drawing/2014/main" id="{5E0D769D-6206-4A66-99C3-076597F0F53D}"/>
                </a:ext>
              </a:extLst>
            </p:cNvPr>
            <p:cNvSpPr>
              <a:spLocks noChangeArrowheads="1"/>
            </p:cNvSpPr>
            <p:nvPr/>
          </p:nvSpPr>
          <p:spPr bwMode="auto">
            <a:xfrm>
              <a:off x="28289" y="13861"/>
              <a:ext cx="6071" cy="39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XML</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9" name="Oval 2">
              <a:extLst>
                <a:ext uri="{FF2B5EF4-FFF2-40B4-BE49-F238E27FC236}">
                  <a16:creationId xmlns:a16="http://schemas.microsoft.com/office/drawing/2014/main" id="{A6175841-F26C-4F57-8014-02BD31DD9081}"/>
                </a:ext>
              </a:extLst>
            </p:cNvPr>
            <p:cNvSpPr>
              <a:spLocks noChangeArrowheads="1"/>
            </p:cNvSpPr>
            <p:nvPr/>
          </p:nvSpPr>
          <p:spPr bwMode="auto">
            <a:xfrm>
              <a:off x="26028" y="-2971"/>
              <a:ext cx="9144" cy="91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SOAP</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4204343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0</TotalTime>
  <Words>2238</Words>
  <Application>Microsoft Office PowerPoint</Application>
  <PresentationFormat>Widescreen</PresentationFormat>
  <Paragraphs>151</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Century Gothic</vt:lpstr>
      <vt:lpstr>Garamond</vt:lpstr>
      <vt:lpstr>Gill Sans MT</vt:lpstr>
      <vt:lpstr>Wingdings</vt:lpstr>
      <vt:lpstr>SavonVTI</vt:lpstr>
      <vt:lpstr>Application Programming Interface (API)</vt:lpstr>
      <vt:lpstr>Learning Objectives</vt:lpstr>
      <vt:lpstr>Application Programming Interface (API)</vt:lpstr>
      <vt:lpstr>What is Application Programming Interface (API)</vt:lpstr>
      <vt:lpstr>What is API?</vt:lpstr>
      <vt:lpstr>Types of API</vt:lpstr>
      <vt:lpstr>What is SOAP Web Service?</vt:lpstr>
      <vt:lpstr>What is SOAP Web Service?</vt:lpstr>
      <vt:lpstr>SOAP Web Service</vt:lpstr>
      <vt:lpstr>What is RESTful Web Service?</vt:lpstr>
      <vt:lpstr>RESTful Web Service</vt:lpstr>
      <vt:lpstr>REST vs SOAP Web Services</vt:lpstr>
      <vt:lpstr>REST vs SOAP Web Services</vt:lpstr>
      <vt:lpstr>API Economy</vt:lpstr>
      <vt:lpstr>Amazon AWS – Amazon API Gateway</vt:lpstr>
      <vt:lpstr>Amazon API Gateway - Benefits</vt:lpstr>
      <vt:lpstr>Amazon API Gateway - Benefits</vt:lpstr>
      <vt:lpstr>Amazon API Gateway - Benefits</vt:lpstr>
      <vt:lpstr>Amazon API Gateway - Benefits</vt:lpstr>
      <vt:lpstr>Microsoft Azure – API Management</vt:lpstr>
      <vt:lpstr>Microsoft Azure – API Management</vt:lpstr>
      <vt:lpstr>Microsoft Azure – API Management</vt:lpstr>
      <vt:lpstr>Microsoft Azure – API Management</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Programming Interface (API)</dc:title>
  <dc:creator>Hans Yip</dc:creator>
  <cp:lastModifiedBy>Hans Yip</cp:lastModifiedBy>
  <cp:revision>1</cp:revision>
  <dcterms:created xsi:type="dcterms:W3CDTF">2021-01-15T03:03:42Z</dcterms:created>
  <dcterms:modified xsi:type="dcterms:W3CDTF">2021-01-15T03:03:56Z</dcterms:modified>
</cp:coreProperties>
</file>