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7" r:id="rId4"/>
    <p:sldId id="285" r:id="rId5"/>
    <p:sldId id="286" r:id="rId6"/>
    <p:sldId id="287" r:id="rId7"/>
    <p:sldId id="288" r:id="rId8"/>
    <p:sldId id="289" r:id="rId9"/>
    <p:sldId id="290" r:id="rId10"/>
    <p:sldId id="291" r:id="rId11"/>
    <p:sldId id="292" r:id="rId12"/>
    <p:sldId id="293" r:id="rId13"/>
    <p:sldId id="295" r:id="rId14"/>
    <p:sldId id="296" r:id="rId15"/>
    <p:sldId id="294"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1/15/2021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1/15/2021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1/15/2021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1/15/2021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1/15/2021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ws.amazon.com/microservic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ocs.microsoft.com/en-us/azure/architecture/guide/architecture-styles/microservic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archmicroservices.techtarget.com/definition/service-oriented-architecture-SOA" TargetMode="External"/><Relationship Id="rId2" Type="http://schemas.openxmlformats.org/officeDocument/2006/relationships/hyperlink" Target="http://searchmicroservices.techtarget.com/definition/microservices" TargetMode="External"/><Relationship Id="rId1" Type="http://schemas.openxmlformats.org/officeDocument/2006/relationships/slideLayout" Target="../slideLayouts/slideLayout2.xml"/><Relationship Id="rId5" Type="http://schemas.openxmlformats.org/officeDocument/2006/relationships/hyperlink" Target="https://www.mulesoft.com/" TargetMode="External"/><Relationship Id="rId4" Type="http://schemas.openxmlformats.org/officeDocument/2006/relationships/hyperlink" Target="https://martinfowler.com/articles/microservice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microservice</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Autofit/>
          </a:bodyPr>
          <a:lstStyle/>
          <a:p>
            <a:pPr marL="0" indent="0" algn="ctr">
              <a:spcBef>
                <a:spcPts val="0"/>
              </a:spcBef>
              <a:spcAft>
                <a:spcPts val="600"/>
              </a:spcAft>
              <a:buNone/>
            </a:pPr>
            <a:r>
              <a:rPr lang="en-US" sz="3200"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CB96-ADE3-4B46-A111-C06588B64C20}"/>
              </a:ext>
            </a:extLst>
          </p:cNvPr>
          <p:cNvSpPr>
            <a:spLocks noGrp="1"/>
          </p:cNvSpPr>
          <p:nvPr>
            <p:ph type="title"/>
          </p:nvPr>
        </p:nvSpPr>
        <p:spPr/>
        <p:txBody>
          <a:bodyPr/>
          <a:lstStyle/>
          <a:p>
            <a:pPr algn="ctr"/>
            <a:r>
              <a:rPr lang="en-US" dirty="0" err="1"/>
              <a:t>MicroServices</a:t>
            </a:r>
            <a:r>
              <a:rPr lang="en-US" dirty="0"/>
              <a:t> vs Monolithic Applications</a:t>
            </a:r>
          </a:p>
        </p:txBody>
      </p:sp>
      <p:sp>
        <p:nvSpPr>
          <p:cNvPr id="3" name="Content Placeholder 2">
            <a:extLst>
              <a:ext uri="{FF2B5EF4-FFF2-40B4-BE49-F238E27FC236}">
                <a16:creationId xmlns:a16="http://schemas.microsoft.com/office/drawing/2014/main" id="{3B4CBA00-5730-4C2D-AC4D-F5BBC5069CAB}"/>
              </a:ext>
            </a:extLst>
          </p:cNvPr>
          <p:cNvSpPr>
            <a:spLocks noGrp="1"/>
          </p:cNvSpPr>
          <p:nvPr>
            <p:ph idx="1"/>
          </p:nvPr>
        </p:nvSpPr>
        <p:spPr/>
        <p:txBody>
          <a:bodyPr/>
          <a:lstStyle/>
          <a:p>
            <a:r>
              <a:rPr lang="en-US" sz="3200" dirty="0"/>
              <a:t>The </a:t>
            </a:r>
            <a:r>
              <a:rPr lang="en-US" sz="3200" dirty="0">
                <a:highlight>
                  <a:srgbClr val="FFFF00"/>
                </a:highlight>
              </a:rPr>
              <a:t>tradeoff </a:t>
            </a:r>
            <a:r>
              <a:rPr lang="en-US" sz="3200" dirty="0"/>
              <a:t>of this flexibility is </a:t>
            </a:r>
            <a:r>
              <a:rPr lang="en-US" sz="3200" dirty="0">
                <a:solidFill>
                  <a:srgbClr val="FF0000"/>
                </a:solidFill>
              </a:rPr>
              <a:t>complexity</a:t>
            </a:r>
            <a:r>
              <a:rPr lang="en-US" sz="3200" dirty="0"/>
              <a:t>. </a:t>
            </a:r>
            <a:r>
              <a:rPr lang="en-US" sz="3200" dirty="0">
                <a:solidFill>
                  <a:srgbClr val="FF0000"/>
                </a:solidFill>
              </a:rPr>
              <a:t>Managing a multitude of distributed services at scale is difficult</a:t>
            </a:r>
            <a:r>
              <a:rPr lang="en-US" sz="3200" dirty="0"/>
              <a:t>:</a:t>
            </a:r>
          </a:p>
          <a:p>
            <a:pPr lvl="1">
              <a:buFont typeface="Wingdings" pitchFamily="2" charset="2"/>
              <a:buChar char="§"/>
            </a:pPr>
            <a:r>
              <a:rPr lang="en-US" sz="3200" dirty="0"/>
              <a:t>Services potentially are </a:t>
            </a:r>
            <a:r>
              <a:rPr lang="en-US" sz="3200" dirty="0">
                <a:solidFill>
                  <a:srgbClr val="FF0000"/>
                </a:solidFill>
              </a:rPr>
              <a:t>too granular </a:t>
            </a:r>
            <a:r>
              <a:rPr lang="en-US" sz="3200" dirty="0"/>
              <a:t>. (good documentation is needed, so that easy to search for them, and easy to id the impact during services downtime. Testing may be complex).</a:t>
            </a:r>
          </a:p>
          <a:p>
            <a:pPr lvl="1">
              <a:buFont typeface="Wingdings" pitchFamily="2" charset="2"/>
              <a:buChar char="§"/>
            </a:pPr>
            <a:r>
              <a:rPr lang="en-US" sz="3200" dirty="0">
                <a:solidFill>
                  <a:srgbClr val="FF0000"/>
                </a:solidFill>
              </a:rPr>
              <a:t>Degrading performance </a:t>
            </a:r>
            <a:r>
              <a:rPr lang="en-US" sz="3200" dirty="0"/>
              <a:t>during heavy use of services.</a:t>
            </a:r>
          </a:p>
          <a:p>
            <a:endParaRPr lang="en-US" dirty="0"/>
          </a:p>
        </p:txBody>
      </p:sp>
    </p:spTree>
    <p:extLst>
      <p:ext uri="{BB962C8B-B14F-4D97-AF65-F5344CB8AC3E}">
        <p14:creationId xmlns:p14="http://schemas.microsoft.com/office/powerpoint/2010/main" val="2753808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AD628-DDBC-491C-9647-AFAC06F3E3C8}"/>
              </a:ext>
            </a:extLst>
          </p:cNvPr>
          <p:cNvSpPr>
            <a:spLocks noGrp="1"/>
          </p:cNvSpPr>
          <p:nvPr>
            <p:ph type="title"/>
          </p:nvPr>
        </p:nvSpPr>
        <p:spPr/>
        <p:txBody>
          <a:bodyPr/>
          <a:lstStyle/>
          <a:p>
            <a:pPr algn="ctr"/>
            <a:r>
              <a:rPr lang="en-US" dirty="0"/>
              <a:t>Amazon AWS with Microservices</a:t>
            </a:r>
          </a:p>
        </p:txBody>
      </p:sp>
      <p:sp>
        <p:nvSpPr>
          <p:cNvPr id="3" name="Content Placeholder 2">
            <a:extLst>
              <a:ext uri="{FF2B5EF4-FFF2-40B4-BE49-F238E27FC236}">
                <a16:creationId xmlns:a16="http://schemas.microsoft.com/office/drawing/2014/main" id="{A0C6764B-E07A-4585-9BED-F3C1E0B4D545}"/>
              </a:ext>
            </a:extLst>
          </p:cNvPr>
          <p:cNvSpPr>
            <a:spLocks noGrp="1"/>
          </p:cNvSpPr>
          <p:nvPr>
            <p:ph idx="1"/>
          </p:nvPr>
        </p:nvSpPr>
        <p:spPr/>
        <p:txBody>
          <a:bodyPr>
            <a:normAutofit lnSpcReduction="10000"/>
          </a:bodyPr>
          <a:lstStyle/>
          <a:p>
            <a:r>
              <a:rPr lang="en-US" sz="3200" b="1" dirty="0"/>
              <a:t>Microservices:</a:t>
            </a:r>
            <a:r>
              <a:rPr lang="en-US" sz="3200" dirty="0"/>
              <a:t> are an architectural and organizational approach to software development where software is composed of small independent services that communicate over well-defined APIs. These services are owned by small, self-contained teams.</a:t>
            </a:r>
          </a:p>
          <a:p>
            <a:r>
              <a:rPr lang="en-US" sz="3200" dirty="0"/>
              <a:t>Microservices architectures make applications easier to scale and faster to develop, enabling innovation and accelerating time-to-market for new features.</a:t>
            </a:r>
          </a:p>
          <a:p>
            <a:endParaRPr lang="en-US" dirty="0"/>
          </a:p>
        </p:txBody>
      </p:sp>
    </p:spTree>
    <p:extLst>
      <p:ext uri="{BB962C8B-B14F-4D97-AF65-F5344CB8AC3E}">
        <p14:creationId xmlns:p14="http://schemas.microsoft.com/office/powerpoint/2010/main" val="1472430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B814-9328-4CE3-AA40-1D0582515776}"/>
              </a:ext>
            </a:extLst>
          </p:cNvPr>
          <p:cNvSpPr>
            <a:spLocks noGrp="1"/>
          </p:cNvSpPr>
          <p:nvPr>
            <p:ph type="title"/>
          </p:nvPr>
        </p:nvSpPr>
        <p:spPr/>
        <p:txBody>
          <a:bodyPr/>
          <a:lstStyle/>
          <a:p>
            <a:pPr algn="ctr"/>
            <a:r>
              <a:rPr lang="en-US" dirty="0"/>
              <a:t>Amazon AWS with Microservices</a:t>
            </a:r>
          </a:p>
        </p:txBody>
      </p:sp>
      <p:sp>
        <p:nvSpPr>
          <p:cNvPr id="3" name="Content Placeholder 2">
            <a:extLst>
              <a:ext uri="{FF2B5EF4-FFF2-40B4-BE49-F238E27FC236}">
                <a16:creationId xmlns:a16="http://schemas.microsoft.com/office/drawing/2014/main" id="{0E38F33E-2235-44D5-89A1-686C3F8A0FA3}"/>
              </a:ext>
            </a:extLst>
          </p:cNvPr>
          <p:cNvSpPr>
            <a:spLocks noGrp="1"/>
          </p:cNvSpPr>
          <p:nvPr>
            <p:ph idx="1"/>
          </p:nvPr>
        </p:nvSpPr>
        <p:spPr/>
        <p:txBody>
          <a:bodyPr/>
          <a:lstStyle/>
          <a:p>
            <a:r>
              <a:rPr lang="en-US" sz="3200" dirty="0"/>
              <a:t>Two ways to set up Microservices with Amazon AWS:</a:t>
            </a:r>
          </a:p>
          <a:p>
            <a:pPr lvl="1">
              <a:buFont typeface="Wingdings" pitchFamily="2" charset="2"/>
              <a:buChar char="§"/>
            </a:pPr>
            <a:r>
              <a:rPr lang="en-US" sz="3200" dirty="0"/>
              <a:t>Microservices with Amazon Elastic Container Service (Containers).</a:t>
            </a:r>
          </a:p>
          <a:p>
            <a:pPr lvl="1">
              <a:buFont typeface="Wingdings" pitchFamily="2" charset="2"/>
              <a:buChar char="§"/>
            </a:pPr>
            <a:r>
              <a:rPr lang="en-US" sz="3200" dirty="0"/>
              <a:t>Microservices with AWS </a:t>
            </a:r>
            <a:r>
              <a:rPr lang="en-US" sz="3200" dirty="0" err="1"/>
              <a:t>Lamda</a:t>
            </a:r>
            <a:r>
              <a:rPr lang="en-US" sz="3200" dirty="0"/>
              <a:t> (Serverless).</a:t>
            </a:r>
          </a:p>
          <a:p>
            <a:r>
              <a:rPr lang="en-US" sz="3200" dirty="0"/>
              <a:t>For more information, please refer to: 	</a:t>
            </a:r>
            <a:r>
              <a:rPr lang="en-US" sz="3200" dirty="0">
                <a:hlinkClick r:id="rId2"/>
              </a:rPr>
              <a:t>https://aws.amazon.com/microservices/</a:t>
            </a:r>
            <a:endParaRPr lang="en-US" sz="3200" dirty="0"/>
          </a:p>
          <a:p>
            <a:endParaRPr lang="en-US" dirty="0"/>
          </a:p>
          <a:p>
            <a:endParaRPr lang="en-US" dirty="0"/>
          </a:p>
        </p:txBody>
      </p:sp>
    </p:spTree>
    <p:extLst>
      <p:ext uri="{BB962C8B-B14F-4D97-AF65-F5344CB8AC3E}">
        <p14:creationId xmlns:p14="http://schemas.microsoft.com/office/powerpoint/2010/main" val="3683077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D7A85-E80E-4D70-BEDB-3819A738CCEB}"/>
              </a:ext>
            </a:extLst>
          </p:cNvPr>
          <p:cNvSpPr>
            <a:spLocks noGrp="1"/>
          </p:cNvSpPr>
          <p:nvPr>
            <p:ph type="title"/>
          </p:nvPr>
        </p:nvSpPr>
        <p:spPr/>
        <p:txBody>
          <a:bodyPr/>
          <a:lstStyle/>
          <a:p>
            <a:pPr algn="ctr"/>
            <a:r>
              <a:rPr lang="en-US" dirty="0"/>
              <a:t>Microsoft Azure with Microservices</a:t>
            </a:r>
          </a:p>
        </p:txBody>
      </p:sp>
      <p:sp>
        <p:nvSpPr>
          <p:cNvPr id="3" name="Content Placeholder 2">
            <a:extLst>
              <a:ext uri="{FF2B5EF4-FFF2-40B4-BE49-F238E27FC236}">
                <a16:creationId xmlns:a16="http://schemas.microsoft.com/office/drawing/2014/main" id="{D6C34690-79F8-48DB-A791-9238E6246AF0}"/>
              </a:ext>
            </a:extLst>
          </p:cNvPr>
          <p:cNvSpPr>
            <a:spLocks noGrp="1"/>
          </p:cNvSpPr>
          <p:nvPr>
            <p:ph idx="1"/>
          </p:nvPr>
        </p:nvSpPr>
        <p:spPr/>
        <p:txBody>
          <a:bodyPr>
            <a:normAutofit fontScale="62500" lnSpcReduction="20000"/>
          </a:bodyPr>
          <a:lstStyle/>
          <a:p>
            <a:r>
              <a:rPr lang="en-US" sz="3400" dirty="0"/>
              <a:t>A </a:t>
            </a:r>
            <a:r>
              <a:rPr lang="en-US" sz="3400" b="1" dirty="0"/>
              <a:t>microservices architecture </a:t>
            </a:r>
            <a:r>
              <a:rPr lang="en-US" sz="3400" dirty="0"/>
              <a:t>consists of a collection of small, autonomous services. Each service is self-contained and should implement a single business capability. </a:t>
            </a:r>
          </a:p>
          <a:p>
            <a:r>
              <a:rPr lang="en-US" sz="3400" dirty="0"/>
              <a:t>Microsoft Azure Microservices components:</a:t>
            </a:r>
          </a:p>
          <a:p>
            <a:pPr lvl="1">
              <a:buFont typeface="Wingdings" pitchFamily="2" charset="2"/>
              <a:buChar char="§"/>
            </a:pPr>
            <a:r>
              <a:rPr lang="en-US" sz="3400" b="1" dirty="0"/>
              <a:t>Clients</a:t>
            </a:r>
            <a:r>
              <a:rPr lang="en-US" sz="3400" dirty="0"/>
              <a:t>: are users of the microservices.</a:t>
            </a:r>
          </a:p>
          <a:p>
            <a:pPr lvl="1">
              <a:buFont typeface="Wingdings" pitchFamily="2" charset="2"/>
              <a:buChar char="§"/>
            </a:pPr>
            <a:r>
              <a:rPr lang="en-US" sz="3400" b="1" dirty="0"/>
              <a:t>Management</a:t>
            </a:r>
            <a:r>
              <a:rPr lang="en-US" sz="3400" dirty="0"/>
              <a:t>: is responsible for placing services on nodes, identifying failures, rebalancing services across nodes, and so forth.</a:t>
            </a:r>
          </a:p>
          <a:p>
            <a:pPr lvl="1">
              <a:buFont typeface="Wingdings" pitchFamily="2" charset="2"/>
              <a:buChar char="§"/>
            </a:pPr>
            <a:r>
              <a:rPr lang="en-US" sz="3400" b="1" dirty="0"/>
              <a:t>Service Discovery</a:t>
            </a:r>
            <a:r>
              <a:rPr lang="en-US" sz="3400" dirty="0"/>
              <a:t>: maintains a list of services and which nodes they are located on. Enables service lookup to find the endpoint for a service.</a:t>
            </a:r>
          </a:p>
          <a:p>
            <a:pPr lvl="1">
              <a:buFont typeface="Wingdings" pitchFamily="2" charset="2"/>
              <a:buChar char="§"/>
            </a:pPr>
            <a:r>
              <a:rPr lang="en-US" sz="3400" b="1" dirty="0"/>
              <a:t>API Gateway</a:t>
            </a:r>
            <a:r>
              <a:rPr lang="en-US" sz="3400" dirty="0"/>
              <a:t>: is the entry point for clients. Clients don't call services directly. Instead, they call the API gateway, which forwards the call to the appropriate services on the back end. The API gateway might aggregate the responses from several services and return the aggregated response.</a:t>
            </a:r>
          </a:p>
          <a:p>
            <a:endParaRPr lang="en-US" dirty="0"/>
          </a:p>
        </p:txBody>
      </p:sp>
    </p:spTree>
    <p:extLst>
      <p:ext uri="{BB962C8B-B14F-4D97-AF65-F5344CB8AC3E}">
        <p14:creationId xmlns:p14="http://schemas.microsoft.com/office/powerpoint/2010/main" val="360236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90C87-3C9F-4B83-A7F4-B77F0E1EC2FD}"/>
              </a:ext>
            </a:extLst>
          </p:cNvPr>
          <p:cNvSpPr>
            <a:spLocks noGrp="1"/>
          </p:cNvSpPr>
          <p:nvPr>
            <p:ph type="title"/>
          </p:nvPr>
        </p:nvSpPr>
        <p:spPr/>
        <p:txBody>
          <a:bodyPr/>
          <a:lstStyle/>
          <a:p>
            <a:pPr algn="ctr"/>
            <a:r>
              <a:rPr lang="en-US" dirty="0"/>
              <a:t>Microsoft Azure with Microservices</a:t>
            </a:r>
          </a:p>
        </p:txBody>
      </p:sp>
      <p:sp>
        <p:nvSpPr>
          <p:cNvPr id="3" name="Content Placeholder 2">
            <a:extLst>
              <a:ext uri="{FF2B5EF4-FFF2-40B4-BE49-F238E27FC236}">
                <a16:creationId xmlns:a16="http://schemas.microsoft.com/office/drawing/2014/main" id="{BBCDC99B-81D6-4F40-9D41-F43A29FAD8AA}"/>
              </a:ext>
            </a:extLst>
          </p:cNvPr>
          <p:cNvSpPr>
            <a:spLocks noGrp="1"/>
          </p:cNvSpPr>
          <p:nvPr>
            <p:ph idx="1"/>
          </p:nvPr>
        </p:nvSpPr>
        <p:spPr/>
        <p:txBody>
          <a:bodyPr>
            <a:normAutofit fontScale="92500" lnSpcReduction="10000"/>
          </a:bodyPr>
          <a:lstStyle/>
          <a:p>
            <a:r>
              <a:rPr lang="en-US" sz="3600" dirty="0"/>
              <a:t>Two ways to use Microsoft Azure with Microservices:</a:t>
            </a:r>
          </a:p>
          <a:p>
            <a:pPr lvl="1">
              <a:buFont typeface="Wingdings" pitchFamily="2" charset="2"/>
              <a:buChar char="§"/>
            </a:pPr>
            <a:r>
              <a:rPr lang="en-US" sz="3600" dirty="0"/>
              <a:t>Microservices using Azure Container Service.</a:t>
            </a:r>
          </a:p>
          <a:p>
            <a:pPr lvl="1">
              <a:buFont typeface="Wingdings" pitchFamily="2" charset="2"/>
              <a:buChar char="§"/>
            </a:pPr>
            <a:r>
              <a:rPr lang="en-US" sz="3600" dirty="0"/>
              <a:t>Microservices using Azure Service Fabric.</a:t>
            </a:r>
          </a:p>
          <a:p>
            <a:r>
              <a:rPr lang="en-US" sz="3600" dirty="0"/>
              <a:t>For more information, please refer to:  </a:t>
            </a:r>
            <a:r>
              <a:rPr lang="en-US" sz="3600" dirty="0">
                <a:hlinkClick r:id="rId2"/>
              </a:rPr>
              <a:t>https://docs.microsoft.com/en-us/azure/architecture/guide/architecture-styles/microservices</a:t>
            </a:r>
            <a:endParaRPr lang="en-US" sz="3600" dirty="0"/>
          </a:p>
          <a:p>
            <a:endParaRPr lang="en-US" dirty="0"/>
          </a:p>
        </p:txBody>
      </p:sp>
    </p:spTree>
    <p:extLst>
      <p:ext uri="{BB962C8B-B14F-4D97-AF65-F5344CB8AC3E}">
        <p14:creationId xmlns:p14="http://schemas.microsoft.com/office/powerpoint/2010/main" val="143575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A8D6-1766-4B69-AA9B-F9CC7CFB8FF7}"/>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E3162088-D457-4249-8526-0BBCFF58302F}"/>
              </a:ext>
            </a:extLst>
          </p:cNvPr>
          <p:cNvSpPr>
            <a:spLocks noGrp="1"/>
          </p:cNvSpPr>
          <p:nvPr>
            <p:ph idx="1"/>
          </p:nvPr>
        </p:nvSpPr>
        <p:spPr/>
        <p:txBody>
          <a:bodyPr/>
          <a:lstStyle/>
          <a:p>
            <a:r>
              <a:rPr lang="en-US" dirty="0">
                <a:hlinkClick r:id="rId2"/>
              </a:rPr>
              <a:t>http://searchmicroservices.techtarget.com/definition/microservices</a:t>
            </a:r>
            <a:endParaRPr lang="en-US" dirty="0"/>
          </a:p>
          <a:p>
            <a:r>
              <a:rPr lang="en-US" dirty="0">
                <a:hlinkClick r:id="rId3"/>
              </a:rPr>
              <a:t>http://searchmicroservices.techtarget.com/definition/service-oriented-architecture-SOA</a:t>
            </a:r>
            <a:endParaRPr lang="en-US" dirty="0"/>
          </a:p>
          <a:p>
            <a:r>
              <a:rPr lang="en-US" dirty="0">
                <a:hlinkClick r:id="rId4"/>
              </a:rPr>
              <a:t>https://martinfowler.com/articles/microservices.html</a:t>
            </a:r>
            <a:endParaRPr lang="en-US" dirty="0"/>
          </a:p>
          <a:p>
            <a:r>
              <a:rPr lang="en-US" dirty="0">
                <a:hlinkClick r:id="rId5"/>
              </a:rPr>
              <a:t>https://www.mulesoft.com/</a:t>
            </a:r>
            <a:endParaRPr lang="en-US" dirty="0"/>
          </a:p>
          <a:p>
            <a:endParaRPr lang="en-US" dirty="0"/>
          </a:p>
        </p:txBody>
      </p:sp>
    </p:spTree>
    <p:extLst>
      <p:ext uri="{BB962C8B-B14F-4D97-AF65-F5344CB8AC3E}">
        <p14:creationId xmlns:p14="http://schemas.microsoft.com/office/powerpoint/2010/main" val="342337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microservice?</a:t>
            </a:r>
          </a:p>
          <a:p>
            <a:r>
              <a:rPr lang="en-US" sz="2200" dirty="0"/>
              <a:t>Characteristics of Microservice</a:t>
            </a:r>
          </a:p>
          <a:p>
            <a:r>
              <a:rPr lang="en-US" sz="2200" dirty="0"/>
              <a:t>Microservice vs Monolithic applications</a:t>
            </a:r>
          </a:p>
          <a:p>
            <a:r>
              <a:rPr lang="en-US" sz="2200" dirty="0"/>
              <a:t>Amazon AWS microservices</a:t>
            </a:r>
          </a:p>
          <a:p>
            <a:r>
              <a:rPr lang="en-US" sz="2200" dirty="0"/>
              <a:t>Microsoft Azure </a:t>
            </a:r>
            <a:r>
              <a:rPr lang="en-US" sz="2200" dirty="0" err="1"/>
              <a:t>microserivces</a:t>
            </a:r>
            <a:endParaRPr lang="en-US" sz="2200" dirty="0"/>
          </a:p>
          <a:p>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F00C13DC-98CD-4303-951F-A0FE56EDC82E}"/>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2600" cap="all" spc="-100">
                <a:solidFill>
                  <a:schemeClr val="bg1"/>
                </a:solidFill>
              </a:rPr>
              <a:t>What is Microservice?</a:t>
            </a:r>
          </a:p>
        </p:txBody>
      </p:sp>
      <p:sp>
        <p:nvSpPr>
          <p:cNvPr id="33"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34">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descr="Diagram&#10;&#10;Description automatically generated">
            <a:extLst>
              <a:ext uri="{FF2B5EF4-FFF2-40B4-BE49-F238E27FC236}">
                <a16:creationId xmlns:a16="http://schemas.microsoft.com/office/drawing/2014/main" id="{A2568B6B-D2E3-457C-AFB9-40E24B10A0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5417" y="640855"/>
            <a:ext cx="6960902" cy="5559091"/>
          </a:xfrm>
          <a:prstGeom prst="rect">
            <a:avLst/>
          </a:prstGeom>
        </p:spPr>
      </p:pic>
    </p:spTree>
    <p:extLst>
      <p:ext uri="{BB962C8B-B14F-4D97-AF65-F5344CB8AC3E}">
        <p14:creationId xmlns:p14="http://schemas.microsoft.com/office/powerpoint/2010/main" val="240085728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D8AC3-D1E0-4DB3-9B30-8300DB7EF875}"/>
              </a:ext>
            </a:extLst>
          </p:cNvPr>
          <p:cNvSpPr>
            <a:spLocks noGrp="1"/>
          </p:cNvSpPr>
          <p:nvPr>
            <p:ph type="title"/>
          </p:nvPr>
        </p:nvSpPr>
        <p:spPr/>
        <p:txBody>
          <a:bodyPr/>
          <a:lstStyle/>
          <a:p>
            <a:pPr algn="ctr"/>
            <a:r>
              <a:rPr lang="en-US" dirty="0"/>
              <a:t>What is microservice?</a:t>
            </a:r>
          </a:p>
        </p:txBody>
      </p:sp>
      <p:sp>
        <p:nvSpPr>
          <p:cNvPr id="3" name="Content Placeholder 2">
            <a:extLst>
              <a:ext uri="{FF2B5EF4-FFF2-40B4-BE49-F238E27FC236}">
                <a16:creationId xmlns:a16="http://schemas.microsoft.com/office/drawing/2014/main" id="{B75264E6-87F7-4BA6-AC24-C091A8473052}"/>
              </a:ext>
            </a:extLst>
          </p:cNvPr>
          <p:cNvSpPr>
            <a:spLocks noGrp="1"/>
          </p:cNvSpPr>
          <p:nvPr>
            <p:ph idx="1"/>
          </p:nvPr>
        </p:nvSpPr>
        <p:spPr/>
        <p:txBody>
          <a:bodyPr/>
          <a:lstStyle/>
          <a:p>
            <a:r>
              <a:rPr lang="en-US" sz="3200" b="1" dirty="0" err="1">
                <a:highlight>
                  <a:srgbClr val="FFFF00"/>
                </a:highlight>
              </a:rPr>
              <a:t>microService</a:t>
            </a:r>
            <a:r>
              <a:rPr lang="en-US" sz="3200" dirty="0"/>
              <a:t>: is an </a:t>
            </a:r>
            <a:r>
              <a:rPr lang="en-US" sz="3200" dirty="0">
                <a:solidFill>
                  <a:srgbClr val="FF0000"/>
                </a:solidFill>
              </a:rPr>
              <a:t>architectural style </a:t>
            </a:r>
            <a:r>
              <a:rPr lang="en-US" sz="3200" dirty="0"/>
              <a:t>in which </a:t>
            </a:r>
            <a:r>
              <a:rPr lang="en-US" sz="3200" dirty="0">
                <a:solidFill>
                  <a:srgbClr val="FF0000"/>
                </a:solidFill>
              </a:rPr>
              <a:t>applications are composed from loosely coupled API services </a:t>
            </a:r>
            <a:r>
              <a:rPr lang="en-US" sz="3200" dirty="0"/>
              <a:t>with automated lifecycles.</a:t>
            </a:r>
          </a:p>
          <a:p>
            <a:r>
              <a:rPr lang="en-US" sz="3200" dirty="0"/>
              <a:t>NOTE: Microservice is a variant of the SOA (Service-oriented architecture) architectural style that structures an </a:t>
            </a:r>
            <a:r>
              <a:rPr lang="en-US" sz="3200" dirty="0">
                <a:highlight>
                  <a:srgbClr val="FFFF00"/>
                </a:highlight>
              </a:rPr>
              <a:t>application as a collection of loosely coupled services.</a:t>
            </a:r>
          </a:p>
          <a:p>
            <a:pPr marL="0" indent="0">
              <a:buNone/>
            </a:pPr>
            <a:endParaRPr lang="en-US" sz="3200" dirty="0"/>
          </a:p>
          <a:p>
            <a:endParaRPr lang="en-US" dirty="0"/>
          </a:p>
        </p:txBody>
      </p:sp>
    </p:spTree>
    <p:extLst>
      <p:ext uri="{BB962C8B-B14F-4D97-AF65-F5344CB8AC3E}">
        <p14:creationId xmlns:p14="http://schemas.microsoft.com/office/powerpoint/2010/main" val="2979578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8FEC6-AC4A-45C5-844D-FC1DCC6600F9}"/>
              </a:ext>
            </a:extLst>
          </p:cNvPr>
          <p:cNvSpPr>
            <a:spLocks noGrp="1"/>
          </p:cNvSpPr>
          <p:nvPr>
            <p:ph type="title"/>
          </p:nvPr>
        </p:nvSpPr>
        <p:spPr/>
        <p:txBody>
          <a:bodyPr/>
          <a:lstStyle/>
          <a:p>
            <a:pPr algn="ctr"/>
            <a:r>
              <a:rPr lang="en-US" dirty="0"/>
              <a:t>Without </a:t>
            </a:r>
            <a:r>
              <a:rPr lang="en-US" dirty="0" err="1"/>
              <a:t>MicroService</a:t>
            </a:r>
            <a:endParaRPr lang="en-US" dirty="0"/>
          </a:p>
        </p:txBody>
      </p:sp>
      <p:grpSp>
        <p:nvGrpSpPr>
          <p:cNvPr id="4" name="Canvas 12">
            <a:extLst>
              <a:ext uri="{FF2B5EF4-FFF2-40B4-BE49-F238E27FC236}">
                <a16:creationId xmlns:a16="http://schemas.microsoft.com/office/drawing/2014/main" id="{08F6FC4B-22E0-4ABD-AF30-7AD62213D1D7}"/>
              </a:ext>
            </a:extLst>
          </p:cNvPr>
          <p:cNvGrpSpPr>
            <a:grpSpLocks/>
          </p:cNvGrpSpPr>
          <p:nvPr/>
        </p:nvGrpSpPr>
        <p:grpSpPr bwMode="auto">
          <a:xfrm>
            <a:off x="2752725" y="2638425"/>
            <a:ext cx="6324600" cy="3054350"/>
            <a:chOff x="0" y="-3835"/>
            <a:chExt cx="52210" cy="30541"/>
          </a:xfrm>
        </p:grpSpPr>
        <p:sp>
          <p:nvSpPr>
            <p:cNvPr id="5" name="AutoShape 9">
              <a:extLst>
                <a:ext uri="{FF2B5EF4-FFF2-40B4-BE49-F238E27FC236}">
                  <a16:creationId xmlns:a16="http://schemas.microsoft.com/office/drawing/2014/main" id="{CD4D50EE-1044-4AEE-8299-8573CEB44F37}"/>
                </a:ext>
              </a:extLst>
            </p:cNvPr>
            <p:cNvSpPr>
              <a:spLocks noChangeAspect="1" noChangeArrowheads="1"/>
            </p:cNvSpPr>
            <p:nvPr/>
          </p:nvSpPr>
          <p:spPr bwMode="auto">
            <a:xfrm>
              <a:off x="0" y="-3835"/>
              <a:ext cx="52210"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DF38A923-BF7B-4916-9F8B-715B0903EF48}"/>
                </a:ext>
              </a:extLst>
            </p:cNvPr>
            <p:cNvSpPr txBox="1">
              <a:spLocks noChangeArrowheads="1"/>
            </p:cNvSpPr>
            <p:nvPr/>
          </p:nvSpPr>
          <p:spPr bwMode="auto">
            <a:xfrm>
              <a:off x="19939" y="-2140"/>
              <a:ext cx="15564" cy="1309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7">
              <a:extLst>
                <a:ext uri="{FF2B5EF4-FFF2-40B4-BE49-F238E27FC236}">
                  <a16:creationId xmlns:a16="http://schemas.microsoft.com/office/drawing/2014/main" id="{29257046-BB2E-46BE-BA8D-3FC462603988}"/>
                </a:ext>
              </a:extLst>
            </p:cNvPr>
            <p:cNvSpPr>
              <a:spLocks noChangeArrowheads="1"/>
            </p:cNvSpPr>
            <p:nvPr/>
          </p:nvSpPr>
          <p:spPr bwMode="auto">
            <a:xfrm>
              <a:off x="23463" y="16585"/>
              <a:ext cx="8173" cy="6768"/>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6">
              <a:extLst>
                <a:ext uri="{FF2B5EF4-FFF2-40B4-BE49-F238E27FC236}">
                  <a16:creationId xmlns:a16="http://schemas.microsoft.com/office/drawing/2014/main" id="{0BF2C53F-1E06-4D65-BC6E-64A0481ED758}"/>
                </a:ext>
              </a:extLst>
            </p:cNvPr>
            <p:cNvSpPr>
              <a:spLocks noChangeArrowheads="1"/>
            </p:cNvSpPr>
            <p:nvPr/>
          </p:nvSpPr>
          <p:spPr bwMode="auto">
            <a:xfrm>
              <a:off x="23463" y="-1086"/>
              <a:ext cx="6941" cy="29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C494A1BE-F07B-4E0D-A837-34F1C371C612}"/>
                </a:ext>
              </a:extLst>
            </p:cNvPr>
            <p:cNvSpPr>
              <a:spLocks noChangeArrowheads="1"/>
            </p:cNvSpPr>
            <p:nvPr/>
          </p:nvSpPr>
          <p:spPr bwMode="auto">
            <a:xfrm>
              <a:off x="23463" y="2870"/>
              <a:ext cx="6941" cy="29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B229602C-35CD-426F-B861-9293BB8387F9}"/>
                </a:ext>
              </a:extLst>
            </p:cNvPr>
            <p:cNvSpPr>
              <a:spLocks noChangeArrowheads="1"/>
            </p:cNvSpPr>
            <p:nvPr/>
          </p:nvSpPr>
          <p:spPr bwMode="auto">
            <a:xfrm>
              <a:off x="23463" y="6858"/>
              <a:ext cx="6941" cy="29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AutoShape 3">
              <a:extLst>
                <a:ext uri="{FF2B5EF4-FFF2-40B4-BE49-F238E27FC236}">
                  <a16:creationId xmlns:a16="http://schemas.microsoft.com/office/drawing/2014/main" id="{37003C15-97C4-4526-BC62-2318940957B9}"/>
                </a:ext>
              </a:extLst>
            </p:cNvPr>
            <p:cNvSpPr>
              <a:spLocks noChangeShapeType="1"/>
            </p:cNvSpPr>
            <p:nvPr/>
          </p:nvSpPr>
          <p:spPr bwMode="auto">
            <a:xfrm flipH="1">
              <a:off x="27553" y="10959"/>
              <a:ext cx="171" cy="562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2" name="Rectangle 2">
              <a:extLst>
                <a:ext uri="{FF2B5EF4-FFF2-40B4-BE49-F238E27FC236}">
                  <a16:creationId xmlns:a16="http://schemas.microsoft.com/office/drawing/2014/main" id="{CC7FBDFC-BBF8-4417-9416-19D651519D94}"/>
                </a:ext>
              </a:extLst>
            </p:cNvPr>
            <p:cNvSpPr>
              <a:spLocks noChangeArrowheads="1"/>
            </p:cNvSpPr>
            <p:nvPr/>
          </p:nvSpPr>
          <p:spPr bwMode="auto">
            <a:xfrm>
              <a:off x="6312" y="-1702"/>
              <a:ext cx="9144" cy="11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sng" strike="noStrike" cap="none" normalizeH="0" baseline="0">
                  <a:ln>
                    <a:noFill/>
                  </a:ln>
                  <a:solidFill>
                    <a:schemeClr val="tx1"/>
                  </a:solidFill>
                  <a:effectLst/>
                  <a:latin typeface="Arial" pitchFamily="34" charset="0"/>
                  <a:ea typeface="Calibri" pitchFamily="34" charset="0"/>
                  <a:cs typeface="Times New Roman" pitchFamily="18" charset="0"/>
                </a:rPr>
                <a:t>PAST</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Arial" pitchFamily="34" charset="0"/>
                  <a:ea typeface="Calibri" pitchFamily="34" charset="0"/>
                  <a:cs typeface="Times New Roman" pitchFamily="18" charset="0"/>
                </a:rPr>
                <a:t>Complex, single-unit, Monolithic solutions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23719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74AE6-AC9A-484B-A253-EE2EE026B2E2}"/>
              </a:ext>
            </a:extLst>
          </p:cNvPr>
          <p:cNvSpPr>
            <a:spLocks noGrp="1"/>
          </p:cNvSpPr>
          <p:nvPr>
            <p:ph type="title"/>
          </p:nvPr>
        </p:nvSpPr>
        <p:spPr/>
        <p:txBody>
          <a:bodyPr/>
          <a:lstStyle/>
          <a:p>
            <a:pPr algn="ctr"/>
            <a:r>
              <a:rPr lang="en-US" dirty="0"/>
              <a:t>With </a:t>
            </a:r>
            <a:r>
              <a:rPr lang="en-US" dirty="0" err="1"/>
              <a:t>MicroService</a:t>
            </a:r>
            <a:endParaRPr lang="en-US" dirty="0"/>
          </a:p>
        </p:txBody>
      </p:sp>
      <p:grpSp>
        <p:nvGrpSpPr>
          <p:cNvPr id="4" name="Canvas 12">
            <a:extLst>
              <a:ext uri="{FF2B5EF4-FFF2-40B4-BE49-F238E27FC236}">
                <a16:creationId xmlns:a16="http://schemas.microsoft.com/office/drawing/2014/main" id="{680CBDCE-7D90-4713-AE45-03F69A809B0D}"/>
              </a:ext>
            </a:extLst>
          </p:cNvPr>
          <p:cNvGrpSpPr>
            <a:grpSpLocks/>
          </p:cNvGrpSpPr>
          <p:nvPr/>
        </p:nvGrpSpPr>
        <p:grpSpPr bwMode="auto">
          <a:xfrm>
            <a:off x="2638425" y="2257425"/>
            <a:ext cx="6629400" cy="3359150"/>
            <a:chOff x="0" y="-3835"/>
            <a:chExt cx="52210" cy="30541"/>
          </a:xfrm>
        </p:grpSpPr>
        <p:sp>
          <p:nvSpPr>
            <p:cNvPr id="5" name="AutoShape 12">
              <a:extLst>
                <a:ext uri="{FF2B5EF4-FFF2-40B4-BE49-F238E27FC236}">
                  <a16:creationId xmlns:a16="http://schemas.microsoft.com/office/drawing/2014/main" id="{41916278-333A-41AF-B11F-290941580461}"/>
                </a:ext>
              </a:extLst>
            </p:cNvPr>
            <p:cNvSpPr>
              <a:spLocks noChangeAspect="1" noChangeArrowheads="1"/>
            </p:cNvSpPr>
            <p:nvPr/>
          </p:nvSpPr>
          <p:spPr bwMode="auto">
            <a:xfrm>
              <a:off x="0" y="-3835"/>
              <a:ext cx="52210"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AutoShape 11">
              <a:extLst>
                <a:ext uri="{FF2B5EF4-FFF2-40B4-BE49-F238E27FC236}">
                  <a16:creationId xmlns:a16="http://schemas.microsoft.com/office/drawing/2014/main" id="{4C98971A-79F5-42AD-87FE-5EE514302C8B}"/>
                </a:ext>
              </a:extLst>
            </p:cNvPr>
            <p:cNvSpPr>
              <a:spLocks noChangeArrowheads="1"/>
            </p:cNvSpPr>
            <p:nvPr/>
          </p:nvSpPr>
          <p:spPr bwMode="auto">
            <a:xfrm>
              <a:off x="17088" y="15531"/>
              <a:ext cx="8172" cy="6768"/>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10">
              <a:extLst>
                <a:ext uri="{FF2B5EF4-FFF2-40B4-BE49-F238E27FC236}">
                  <a16:creationId xmlns:a16="http://schemas.microsoft.com/office/drawing/2014/main" id="{0131DC93-75AC-42BD-9E24-775E7B271BFC}"/>
                </a:ext>
              </a:extLst>
            </p:cNvPr>
            <p:cNvSpPr>
              <a:spLocks noChangeArrowheads="1"/>
            </p:cNvSpPr>
            <p:nvPr/>
          </p:nvSpPr>
          <p:spPr bwMode="auto">
            <a:xfrm>
              <a:off x="17659" y="-387"/>
              <a:ext cx="6941" cy="29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10C3374-81A3-4404-8E16-F12EFFAF99D2}"/>
                </a:ext>
              </a:extLst>
            </p:cNvPr>
            <p:cNvSpPr>
              <a:spLocks noChangeArrowheads="1"/>
            </p:cNvSpPr>
            <p:nvPr/>
          </p:nvSpPr>
          <p:spPr bwMode="auto">
            <a:xfrm>
              <a:off x="27070" y="-387"/>
              <a:ext cx="6941" cy="29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a:extLst>
                <a:ext uri="{FF2B5EF4-FFF2-40B4-BE49-F238E27FC236}">
                  <a16:creationId xmlns:a16="http://schemas.microsoft.com/office/drawing/2014/main" id="{73B90315-F74F-4098-A7AE-2B2D02C2BDC7}"/>
                </a:ext>
              </a:extLst>
            </p:cNvPr>
            <p:cNvSpPr>
              <a:spLocks noChangeArrowheads="1"/>
            </p:cNvSpPr>
            <p:nvPr/>
          </p:nvSpPr>
          <p:spPr bwMode="auto">
            <a:xfrm>
              <a:off x="36564" y="-387"/>
              <a:ext cx="6940" cy="29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AutoShape 7">
              <a:extLst>
                <a:ext uri="{FF2B5EF4-FFF2-40B4-BE49-F238E27FC236}">
                  <a16:creationId xmlns:a16="http://schemas.microsoft.com/office/drawing/2014/main" id="{6B948EFD-8998-43C5-9FC6-90F5BB527111}"/>
                </a:ext>
              </a:extLst>
            </p:cNvPr>
            <p:cNvSpPr>
              <a:spLocks noChangeShapeType="1"/>
            </p:cNvSpPr>
            <p:nvPr/>
          </p:nvSpPr>
          <p:spPr bwMode="auto">
            <a:xfrm>
              <a:off x="21133" y="2603"/>
              <a:ext cx="44" cy="1292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1" name="Rectangle 6">
              <a:extLst>
                <a:ext uri="{FF2B5EF4-FFF2-40B4-BE49-F238E27FC236}">
                  <a16:creationId xmlns:a16="http://schemas.microsoft.com/office/drawing/2014/main" id="{D852C02D-67F0-4EF8-BFC0-FB9D1603E85E}"/>
                </a:ext>
              </a:extLst>
            </p:cNvPr>
            <p:cNvSpPr>
              <a:spLocks noChangeArrowheads="1"/>
            </p:cNvSpPr>
            <p:nvPr/>
          </p:nvSpPr>
          <p:spPr bwMode="auto">
            <a:xfrm>
              <a:off x="5607" y="-387"/>
              <a:ext cx="9766" cy="1297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sng" strike="noStrike" cap="none" normalizeH="0" baseline="0">
                  <a:ln>
                    <a:noFill/>
                  </a:ln>
                  <a:solidFill>
                    <a:schemeClr val="tx1"/>
                  </a:solidFill>
                  <a:effectLst/>
                  <a:latin typeface="Arial" pitchFamily="34" charset="0"/>
                  <a:ea typeface="Calibri" pitchFamily="34" charset="0"/>
                  <a:cs typeface="Times New Roman" pitchFamily="18" charset="0"/>
                </a:rPr>
                <a:t>FUTURE</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Arial" pitchFamily="34" charset="0"/>
                  <a:ea typeface="Calibri" pitchFamily="34" charset="0"/>
                  <a:cs typeface="Times New Roman" pitchFamily="18" charset="0"/>
                </a:rPr>
                <a:t>Cloud &amp; microService based, SaaS solutions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AutoShape 5">
              <a:extLst>
                <a:ext uri="{FF2B5EF4-FFF2-40B4-BE49-F238E27FC236}">
                  <a16:creationId xmlns:a16="http://schemas.microsoft.com/office/drawing/2014/main" id="{706F3032-719D-413D-98B6-B64966E89598}"/>
                </a:ext>
              </a:extLst>
            </p:cNvPr>
            <p:cNvSpPr>
              <a:spLocks noChangeArrowheads="1"/>
            </p:cNvSpPr>
            <p:nvPr/>
          </p:nvSpPr>
          <p:spPr bwMode="auto">
            <a:xfrm>
              <a:off x="27070" y="15531"/>
              <a:ext cx="8173" cy="6768"/>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AutoShape 4">
              <a:extLst>
                <a:ext uri="{FF2B5EF4-FFF2-40B4-BE49-F238E27FC236}">
                  <a16:creationId xmlns:a16="http://schemas.microsoft.com/office/drawing/2014/main" id="{8E32B228-A01F-4ABA-BE9E-9D2B67BF1D48}"/>
                </a:ext>
              </a:extLst>
            </p:cNvPr>
            <p:cNvSpPr>
              <a:spLocks noChangeArrowheads="1"/>
            </p:cNvSpPr>
            <p:nvPr/>
          </p:nvSpPr>
          <p:spPr bwMode="auto">
            <a:xfrm>
              <a:off x="36564" y="15531"/>
              <a:ext cx="8172" cy="6768"/>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4" name="AutoShape 3">
              <a:extLst>
                <a:ext uri="{FF2B5EF4-FFF2-40B4-BE49-F238E27FC236}">
                  <a16:creationId xmlns:a16="http://schemas.microsoft.com/office/drawing/2014/main" id="{D681683D-A246-472E-8D1E-E83CEADC139B}"/>
                </a:ext>
              </a:extLst>
            </p:cNvPr>
            <p:cNvSpPr>
              <a:spLocks noChangeShapeType="1"/>
            </p:cNvSpPr>
            <p:nvPr/>
          </p:nvSpPr>
          <p:spPr bwMode="auto">
            <a:xfrm>
              <a:off x="31160" y="2603"/>
              <a:ext cx="1" cy="1292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2">
              <a:extLst>
                <a:ext uri="{FF2B5EF4-FFF2-40B4-BE49-F238E27FC236}">
                  <a16:creationId xmlns:a16="http://schemas.microsoft.com/office/drawing/2014/main" id="{8B41FC5D-87E0-48F5-8ED7-79ABAEA937A0}"/>
                </a:ext>
              </a:extLst>
            </p:cNvPr>
            <p:cNvSpPr>
              <a:spLocks noChangeShapeType="1"/>
            </p:cNvSpPr>
            <p:nvPr/>
          </p:nvSpPr>
          <p:spPr bwMode="auto">
            <a:xfrm>
              <a:off x="40189" y="2603"/>
              <a:ext cx="45" cy="1292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227988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39BC-A680-4544-8CD8-FD09B924E33F}"/>
              </a:ext>
            </a:extLst>
          </p:cNvPr>
          <p:cNvSpPr>
            <a:spLocks noGrp="1"/>
          </p:cNvSpPr>
          <p:nvPr>
            <p:ph type="title"/>
          </p:nvPr>
        </p:nvSpPr>
        <p:spPr/>
        <p:txBody>
          <a:bodyPr/>
          <a:lstStyle/>
          <a:p>
            <a:pPr algn="ctr"/>
            <a:r>
              <a:rPr lang="en-US" dirty="0"/>
              <a:t>Characteristics of </a:t>
            </a:r>
            <a:r>
              <a:rPr lang="en-US" dirty="0" err="1"/>
              <a:t>microService</a:t>
            </a:r>
            <a:endParaRPr lang="en-US" dirty="0"/>
          </a:p>
        </p:txBody>
      </p:sp>
      <p:sp>
        <p:nvSpPr>
          <p:cNvPr id="3" name="Content Placeholder 2">
            <a:extLst>
              <a:ext uri="{FF2B5EF4-FFF2-40B4-BE49-F238E27FC236}">
                <a16:creationId xmlns:a16="http://schemas.microsoft.com/office/drawing/2014/main" id="{3CEE212E-BA6D-4B30-9046-408C14154103}"/>
              </a:ext>
            </a:extLst>
          </p:cNvPr>
          <p:cNvSpPr>
            <a:spLocks noGrp="1"/>
          </p:cNvSpPr>
          <p:nvPr>
            <p:ph idx="1"/>
          </p:nvPr>
        </p:nvSpPr>
        <p:spPr/>
        <p:txBody>
          <a:bodyPr/>
          <a:lstStyle/>
          <a:p>
            <a:pPr lvl="0"/>
            <a:r>
              <a:rPr lang="en-US" sz="3200" b="1" dirty="0">
                <a:highlight>
                  <a:srgbClr val="FFFF00"/>
                </a:highlight>
              </a:rPr>
              <a:t>Behavior</a:t>
            </a:r>
            <a:r>
              <a:rPr lang="en-US" sz="3200" dirty="0"/>
              <a:t>: Deployed Independently &amp; Frequently.</a:t>
            </a:r>
          </a:p>
          <a:p>
            <a:pPr lvl="0"/>
            <a:r>
              <a:rPr lang="en-US" sz="3200" b="1" dirty="0">
                <a:highlight>
                  <a:srgbClr val="FFFF00"/>
                </a:highlight>
              </a:rPr>
              <a:t>Control</a:t>
            </a:r>
            <a:r>
              <a:rPr lang="en-US" sz="3200" dirty="0"/>
              <a:t>: Easily Scale Development.</a:t>
            </a:r>
          </a:p>
          <a:p>
            <a:pPr lvl="0"/>
            <a:r>
              <a:rPr lang="en-US" sz="3200" b="1" dirty="0">
                <a:highlight>
                  <a:srgbClr val="FFFF00"/>
                </a:highlight>
              </a:rPr>
              <a:t>Reusability</a:t>
            </a:r>
            <a:r>
              <a:rPr lang="en-US" sz="3200" dirty="0"/>
              <a:t>: Services are built for reusable.</a:t>
            </a:r>
          </a:p>
          <a:p>
            <a:pPr lvl="0"/>
            <a:r>
              <a:rPr lang="en-US" sz="3200" b="1" dirty="0">
                <a:highlight>
                  <a:srgbClr val="FFFF00"/>
                </a:highlight>
              </a:rPr>
              <a:t>Resiliency</a:t>
            </a:r>
            <a:r>
              <a:rPr lang="en-US" sz="3200" dirty="0"/>
              <a:t>: Independently Affected &amp; Highly Observable (easy to id the problem). (Easy to recover)</a:t>
            </a:r>
          </a:p>
          <a:p>
            <a:endParaRPr lang="en-US" dirty="0"/>
          </a:p>
        </p:txBody>
      </p:sp>
    </p:spTree>
    <p:extLst>
      <p:ext uri="{BB962C8B-B14F-4D97-AF65-F5344CB8AC3E}">
        <p14:creationId xmlns:p14="http://schemas.microsoft.com/office/powerpoint/2010/main" val="3043481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F00D2-608A-41C2-ADBA-A78E88712C5C}"/>
              </a:ext>
            </a:extLst>
          </p:cNvPr>
          <p:cNvSpPr>
            <a:spLocks noGrp="1"/>
          </p:cNvSpPr>
          <p:nvPr>
            <p:ph type="title"/>
          </p:nvPr>
        </p:nvSpPr>
        <p:spPr/>
        <p:txBody>
          <a:bodyPr/>
          <a:lstStyle/>
          <a:p>
            <a:pPr algn="ctr"/>
            <a:r>
              <a:rPr lang="en-US" dirty="0" err="1"/>
              <a:t>MicroServices</a:t>
            </a:r>
            <a:r>
              <a:rPr lang="en-US" dirty="0"/>
              <a:t> vs Monolithic Applications</a:t>
            </a:r>
          </a:p>
        </p:txBody>
      </p:sp>
      <p:sp>
        <p:nvSpPr>
          <p:cNvPr id="3" name="Content Placeholder 2">
            <a:extLst>
              <a:ext uri="{FF2B5EF4-FFF2-40B4-BE49-F238E27FC236}">
                <a16:creationId xmlns:a16="http://schemas.microsoft.com/office/drawing/2014/main" id="{E13A29D2-D739-42F8-835D-B24A49702DD5}"/>
              </a:ext>
            </a:extLst>
          </p:cNvPr>
          <p:cNvSpPr>
            <a:spLocks noGrp="1"/>
          </p:cNvSpPr>
          <p:nvPr>
            <p:ph idx="1"/>
          </p:nvPr>
        </p:nvSpPr>
        <p:spPr/>
        <p:txBody>
          <a:bodyPr/>
          <a:lstStyle/>
          <a:p>
            <a:r>
              <a:rPr lang="en-US" sz="2800" b="1" dirty="0">
                <a:highlight>
                  <a:srgbClr val="FFFF00"/>
                </a:highlight>
              </a:rPr>
              <a:t>Traditional</a:t>
            </a:r>
            <a:r>
              <a:rPr lang="en-US" sz="2800" b="1" dirty="0"/>
              <a:t> software development processes </a:t>
            </a:r>
            <a:r>
              <a:rPr lang="en-US" sz="2800"/>
              <a:t>(waterfall) </a:t>
            </a:r>
            <a:r>
              <a:rPr lang="en-US" sz="2800" dirty="0"/>
              <a:t>usually result in relatively </a:t>
            </a:r>
            <a:r>
              <a:rPr lang="en-US" sz="2800" dirty="0">
                <a:solidFill>
                  <a:srgbClr val="FF0000"/>
                </a:solidFill>
              </a:rPr>
              <a:t>large teams </a:t>
            </a:r>
            <a:r>
              <a:rPr lang="en-US" sz="2800" dirty="0"/>
              <a:t>working on a </a:t>
            </a:r>
            <a:r>
              <a:rPr lang="en-US" sz="2800" dirty="0">
                <a:solidFill>
                  <a:srgbClr val="FF0000"/>
                </a:solidFill>
              </a:rPr>
              <a:t>single,</a:t>
            </a:r>
            <a:r>
              <a:rPr lang="en-US" sz="2800" dirty="0"/>
              <a:t> monolithic deployment artifact. </a:t>
            </a:r>
          </a:p>
          <a:p>
            <a:r>
              <a:rPr lang="en-US" sz="2800" dirty="0"/>
              <a:t>There are </a:t>
            </a:r>
            <a:r>
              <a:rPr lang="en-US" sz="2800" dirty="0">
                <a:solidFill>
                  <a:srgbClr val="FF0000"/>
                </a:solidFill>
              </a:rPr>
              <a:t>some issues with the traditional </a:t>
            </a:r>
            <a:r>
              <a:rPr lang="en-US" sz="2800" dirty="0"/>
              <a:t>approaches:</a:t>
            </a:r>
          </a:p>
          <a:p>
            <a:pPr lvl="1">
              <a:buFont typeface="Wingdings" pitchFamily="2" charset="2"/>
              <a:buChar char="§"/>
            </a:pPr>
            <a:r>
              <a:rPr lang="en-US" sz="2800" dirty="0">
                <a:solidFill>
                  <a:srgbClr val="FF0000"/>
                </a:solidFill>
              </a:rPr>
              <a:t>no single developer (or group of developers) understands </a:t>
            </a:r>
            <a:r>
              <a:rPr lang="en-US" sz="2800" dirty="0"/>
              <a:t>the entirety of the application. </a:t>
            </a:r>
          </a:p>
          <a:p>
            <a:pPr lvl="1">
              <a:buFont typeface="Wingdings" pitchFamily="2" charset="2"/>
              <a:buChar char="§"/>
            </a:pPr>
            <a:r>
              <a:rPr lang="en-US" sz="2800" dirty="0">
                <a:solidFill>
                  <a:srgbClr val="FF0000"/>
                </a:solidFill>
              </a:rPr>
              <a:t>Limited re-use </a:t>
            </a:r>
            <a:r>
              <a:rPr lang="en-US" sz="2800" dirty="0"/>
              <a:t>is realized across monolithic applications.</a:t>
            </a:r>
          </a:p>
          <a:p>
            <a:pPr lvl="1">
              <a:buFont typeface="Wingdings" pitchFamily="2" charset="2"/>
              <a:buChar char="§"/>
            </a:pPr>
            <a:r>
              <a:rPr lang="en-US" sz="2800" dirty="0">
                <a:solidFill>
                  <a:srgbClr val="FF0000"/>
                </a:solidFill>
              </a:rPr>
              <a:t>Scaling</a:t>
            </a:r>
            <a:r>
              <a:rPr lang="en-US" sz="2800" dirty="0"/>
              <a:t> monolithic applications </a:t>
            </a:r>
            <a:r>
              <a:rPr lang="en-US" sz="2800" dirty="0">
                <a:solidFill>
                  <a:srgbClr val="FF0000"/>
                </a:solidFill>
              </a:rPr>
              <a:t>can be challenging</a:t>
            </a:r>
            <a:r>
              <a:rPr lang="en-US" sz="2800" dirty="0"/>
              <a:t>.</a:t>
            </a:r>
          </a:p>
          <a:p>
            <a:endParaRPr lang="en-US" dirty="0"/>
          </a:p>
        </p:txBody>
      </p:sp>
    </p:spTree>
    <p:extLst>
      <p:ext uri="{BB962C8B-B14F-4D97-AF65-F5344CB8AC3E}">
        <p14:creationId xmlns:p14="http://schemas.microsoft.com/office/powerpoint/2010/main" val="407359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8CA4B-AB07-461E-AA94-189565E566D5}"/>
              </a:ext>
            </a:extLst>
          </p:cNvPr>
          <p:cNvSpPr>
            <a:spLocks noGrp="1"/>
          </p:cNvSpPr>
          <p:nvPr>
            <p:ph type="title"/>
          </p:nvPr>
        </p:nvSpPr>
        <p:spPr/>
        <p:txBody>
          <a:bodyPr/>
          <a:lstStyle/>
          <a:p>
            <a:pPr algn="ctr"/>
            <a:r>
              <a:rPr lang="en-US" dirty="0" err="1"/>
              <a:t>MicroServices</a:t>
            </a:r>
            <a:r>
              <a:rPr lang="en-US" dirty="0"/>
              <a:t> vs Monolithic Applications</a:t>
            </a:r>
          </a:p>
        </p:txBody>
      </p:sp>
      <p:sp>
        <p:nvSpPr>
          <p:cNvPr id="3" name="Content Placeholder 2">
            <a:extLst>
              <a:ext uri="{FF2B5EF4-FFF2-40B4-BE49-F238E27FC236}">
                <a16:creationId xmlns:a16="http://schemas.microsoft.com/office/drawing/2014/main" id="{7719CF6E-9C0B-4D7E-A0AD-B88314C2443A}"/>
              </a:ext>
            </a:extLst>
          </p:cNvPr>
          <p:cNvSpPr>
            <a:spLocks noGrp="1"/>
          </p:cNvSpPr>
          <p:nvPr>
            <p:ph idx="1"/>
          </p:nvPr>
        </p:nvSpPr>
        <p:spPr/>
        <p:txBody>
          <a:bodyPr>
            <a:normAutofit fontScale="47500" lnSpcReduction="20000"/>
          </a:bodyPr>
          <a:lstStyle/>
          <a:p>
            <a:r>
              <a:rPr lang="en-US" sz="5100" b="1" dirty="0"/>
              <a:t>A </a:t>
            </a:r>
            <a:r>
              <a:rPr lang="en-US" sz="5100" b="1" dirty="0">
                <a:highlight>
                  <a:srgbClr val="FFFF00"/>
                </a:highlight>
              </a:rPr>
              <a:t>microservice architecture </a:t>
            </a:r>
            <a:r>
              <a:rPr lang="en-US" sz="5100" dirty="0"/>
              <a:t>with cloud deployment technologies and  API management provides an alternate approach to software development. The monolith is instead “</a:t>
            </a:r>
            <a:r>
              <a:rPr lang="en-US" sz="5100" dirty="0">
                <a:solidFill>
                  <a:srgbClr val="FF0000"/>
                </a:solidFill>
              </a:rPr>
              <a:t>broken up” into a set of independent services </a:t>
            </a:r>
            <a:r>
              <a:rPr lang="en-US" sz="5100" dirty="0"/>
              <a:t>that are deployed and maintained separately. </a:t>
            </a:r>
          </a:p>
          <a:p>
            <a:r>
              <a:rPr lang="en-US" sz="5100" dirty="0"/>
              <a:t>This has the following </a:t>
            </a:r>
            <a:r>
              <a:rPr lang="en-US" sz="5100" dirty="0">
                <a:solidFill>
                  <a:srgbClr val="FF0000"/>
                </a:solidFill>
              </a:rPr>
              <a:t>advantages:</a:t>
            </a:r>
          </a:p>
          <a:p>
            <a:pPr lvl="1">
              <a:buFont typeface="Wingdings" pitchFamily="2" charset="2"/>
              <a:buChar char="§"/>
            </a:pPr>
            <a:r>
              <a:rPr lang="en-US" sz="5100" dirty="0"/>
              <a:t>Services are encouraged to be </a:t>
            </a:r>
            <a:r>
              <a:rPr lang="en-US" sz="5100" dirty="0">
                <a:solidFill>
                  <a:srgbClr val="FF0000"/>
                </a:solidFill>
              </a:rPr>
              <a:t>small. </a:t>
            </a:r>
            <a:r>
              <a:rPr lang="en-US" sz="5100" dirty="0"/>
              <a:t>(less time to develop, and easy to deploy)</a:t>
            </a:r>
          </a:p>
          <a:p>
            <a:pPr lvl="1">
              <a:buFont typeface="Wingdings" pitchFamily="2" charset="2"/>
              <a:buChar char="§"/>
            </a:pPr>
            <a:r>
              <a:rPr lang="en-US" sz="5100" dirty="0"/>
              <a:t>Services using standard interface protocol can be consumed and </a:t>
            </a:r>
            <a:r>
              <a:rPr lang="en-US" sz="5100" dirty="0">
                <a:solidFill>
                  <a:srgbClr val="FF0000"/>
                </a:solidFill>
              </a:rPr>
              <a:t>re-used</a:t>
            </a:r>
            <a:r>
              <a:rPr lang="en-US" sz="5100" dirty="0"/>
              <a:t> by other services.</a:t>
            </a:r>
          </a:p>
          <a:p>
            <a:pPr lvl="1">
              <a:buFont typeface="Wingdings" pitchFamily="2" charset="2"/>
              <a:buChar char="§"/>
            </a:pPr>
            <a:r>
              <a:rPr lang="en-US" sz="5100" dirty="0"/>
              <a:t>Services exist as independent deployment artifacts and </a:t>
            </a:r>
            <a:r>
              <a:rPr lang="en-US" sz="5100" dirty="0">
                <a:solidFill>
                  <a:srgbClr val="FF0000"/>
                </a:solidFill>
              </a:rPr>
              <a:t>can be scaled independently</a:t>
            </a:r>
            <a:r>
              <a:rPr lang="en-US" sz="5100" dirty="0"/>
              <a:t>.</a:t>
            </a:r>
          </a:p>
          <a:p>
            <a:endParaRPr lang="en-US" dirty="0"/>
          </a:p>
        </p:txBody>
      </p:sp>
    </p:spTree>
    <p:extLst>
      <p:ext uri="{BB962C8B-B14F-4D97-AF65-F5344CB8AC3E}">
        <p14:creationId xmlns:p14="http://schemas.microsoft.com/office/powerpoint/2010/main" val="2393475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0</TotalTime>
  <Words>711</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Garamond</vt:lpstr>
      <vt:lpstr>Gill Sans MT</vt:lpstr>
      <vt:lpstr>Wingdings</vt:lpstr>
      <vt:lpstr>SavonVTI</vt:lpstr>
      <vt:lpstr>microservice</vt:lpstr>
      <vt:lpstr>Learning Objectives</vt:lpstr>
      <vt:lpstr>What is Microservice?</vt:lpstr>
      <vt:lpstr>What is microservice?</vt:lpstr>
      <vt:lpstr>Without MicroService</vt:lpstr>
      <vt:lpstr>With MicroService</vt:lpstr>
      <vt:lpstr>Characteristics of microService</vt:lpstr>
      <vt:lpstr>MicroServices vs Monolithic Applications</vt:lpstr>
      <vt:lpstr>MicroServices vs Monolithic Applications</vt:lpstr>
      <vt:lpstr>MicroServices vs Monolithic Applications</vt:lpstr>
      <vt:lpstr>Amazon AWS with Microservices</vt:lpstr>
      <vt:lpstr>Amazon AWS with Microservices</vt:lpstr>
      <vt:lpstr>Microsoft Azure with Microservices</vt:lpstr>
      <vt:lpstr>Microsoft Azure with Microservices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microservice</dc:title>
  <dc:creator>Hans Yip</dc:creator>
  <cp:lastModifiedBy>Hans Yip</cp:lastModifiedBy>
  <cp:revision>1</cp:revision>
  <dcterms:created xsi:type="dcterms:W3CDTF">2021-01-15T01:51:21Z</dcterms:created>
  <dcterms:modified xsi:type="dcterms:W3CDTF">2021-01-15T01:51:54Z</dcterms:modified>
</cp:coreProperties>
</file>