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0" r:id="rId4"/>
    <p:sldId id="291" r:id="rId5"/>
    <p:sldId id="285" r:id="rId6"/>
    <p:sldId id="286" r:id="rId7"/>
    <p:sldId id="287" r:id="rId8"/>
    <p:sldId id="288" r:id="rId9"/>
    <p:sldId id="292" r:id="rId10"/>
    <p:sldId id="289"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1/15/2021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1/15/2021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1/15/2021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1/15/2021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1/15/2021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ibm.com/developerworks/rational/library/mar07/pollice/index.html" TargetMode="External"/><Relationship Id="rId2" Type="http://schemas.openxmlformats.org/officeDocument/2006/relationships/hyperlink" Target="http://www.agilemanifesto.org/" TargetMode="External"/><Relationship Id="rId1" Type="http://schemas.openxmlformats.org/officeDocument/2006/relationships/slideLayout" Target="../slideLayouts/slideLayout2.xml"/><Relationship Id="rId4" Type="http://schemas.openxmlformats.org/officeDocument/2006/relationships/hyperlink" Target="https://www.ibm.com/cloud/garage/content/culture/practice_agile_principl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gilemanifesto.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dirty="0">
                <a:solidFill>
                  <a:schemeClr val="tx1"/>
                </a:solidFill>
              </a:rPr>
              <a:t>Agile software development process</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995982"/>
            <a:ext cx="10656310" cy="614368"/>
          </a:xfrm>
        </p:spPr>
        <p:txBody>
          <a:bodyPr vert="horz" lIns="91440" tIns="45720" rIns="91440" bIns="45720" rtlCol="0">
            <a:normAutofit fontScale="70000" lnSpcReduction="20000"/>
          </a:bodyPr>
          <a:lstStyle/>
          <a:p>
            <a:pPr marL="0" indent="0" algn="ctr">
              <a:spcBef>
                <a:spcPts val="0"/>
              </a:spcBef>
              <a:spcAft>
                <a:spcPts val="600"/>
              </a:spcAft>
              <a:buNone/>
            </a:pPr>
            <a:r>
              <a:rPr lang="en-US" sz="5100" spc="80" dirty="0"/>
              <a:t>Hans Yip</a:t>
            </a:r>
          </a:p>
          <a:p>
            <a:pPr marL="0" indent="0" algn="ctr">
              <a:spcBef>
                <a:spcPts val="0"/>
              </a:spcBef>
              <a:spcAft>
                <a:spcPts val="600"/>
              </a:spcAft>
              <a:buNone/>
            </a:pP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8AE6-F649-4C80-9CC0-40B56E095698}"/>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B2E0A666-B409-4E2F-BB1A-49DD9A350A22}"/>
              </a:ext>
            </a:extLst>
          </p:cNvPr>
          <p:cNvSpPr>
            <a:spLocks noGrp="1"/>
          </p:cNvSpPr>
          <p:nvPr>
            <p:ph idx="1"/>
          </p:nvPr>
        </p:nvSpPr>
        <p:spPr/>
        <p:txBody>
          <a:bodyPr/>
          <a:lstStyle/>
          <a:p>
            <a:r>
              <a:rPr lang="en-US" dirty="0">
                <a:hlinkClick r:id="rId2"/>
              </a:rPr>
              <a:t>http://www.agilemanifesto.org</a:t>
            </a:r>
            <a:r>
              <a:rPr lang="en-US" dirty="0"/>
              <a:t>.</a:t>
            </a:r>
          </a:p>
          <a:p>
            <a:r>
              <a:rPr lang="en-US" dirty="0">
                <a:hlinkClick r:id="rId3"/>
              </a:rPr>
              <a:t>https://www.ibm.com/developerworks/rational/library/mar07/pollice/index.html</a:t>
            </a:r>
            <a:endParaRPr lang="en-US" dirty="0"/>
          </a:p>
          <a:p>
            <a:r>
              <a:rPr lang="en-US" dirty="0">
                <a:hlinkClick r:id="rId4"/>
              </a:rPr>
              <a:t>https://www.ibm.com/cloud/garage/content/culture/practice_agile_principles/</a:t>
            </a:r>
            <a:endParaRPr lang="en-US" dirty="0"/>
          </a:p>
          <a:p>
            <a:endParaRPr lang="en-US" dirty="0"/>
          </a:p>
        </p:txBody>
      </p:sp>
    </p:spTree>
    <p:extLst>
      <p:ext uri="{BB962C8B-B14F-4D97-AF65-F5344CB8AC3E}">
        <p14:creationId xmlns:p14="http://schemas.microsoft.com/office/powerpoint/2010/main" val="1278567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Agile?</a:t>
            </a:r>
          </a:p>
          <a:p>
            <a:r>
              <a:rPr lang="en-US" sz="2200" dirty="0"/>
              <a:t>What is the problem with SDLC?</a:t>
            </a:r>
          </a:p>
          <a:p>
            <a:r>
              <a:rPr lang="en-US" sz="2200" dirty="0"/>
              <a:t>The </a:t>
            </a:r>
            <a:r>
              <a:rPr lang="en-US" sz="2200"/>
              <a:t>Agile Manifesto</a:t>
            </a:r>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graphical user interface&#10;&#10;Description automatically generated">
            <a:extLst>
              <a:ext uri="{FF2B5EF4-FFF2-40B4-BE49-F238E27FC236}">
                <a16:creationId xmlns:a16="http://schemas.microsoft.com/office/drawing/2014/main" id="{2E8CDC62-C0D1-4EDA-9F0B-B0450F21175A}"/>
              </a:ext>
            </a:extLst>
          </p:cNvPr>
          <p:cNvPicPr>
            <a:picLocks noChangeAspect="1"/>
          </p:cNvPicPr>
          <p:nvPr/>
        </p:nvPicPr>
        <p:blipFill rotWithShape="1">
          <a:blip r:embed="rId2">
            <a:extLst>
              <a:ext uri="{28A0092B-C50C-407E-A947-70E740481C1C}">
                <a14:useLocalDpi xmlns:a14="http://schemas.microsoft.com/office/drawing/2010/main" val="0"/>
              </a:ext>
            </a:extLst>
          </a:blip>
          <a:srcRect l="466" r="4430" b="-1"/>
          <a:stretch/>
        </p:blipFill>
        <p:spPr>
          <a:xfrm>
            <a:off x="-1" y="10"/>
            <a:ext cx="12192000" cy="4551026"/>
          </a:xfrm>
          <a:prstGeom prst="rect">
            <a:avLst/>
          </a:prstGeom>
        </p:spPr>
      </p:pic>
      <p:sp>
        <p:nvSpPr>
          <p:cNvPr id="25" name="Rectangle 24">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27" name="Rectangle 26">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6C9AD47B-95E0-4D18-93AD-F744A5BC7FBC}"/>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a:solidFill>
                  <a:schemeClr val="tx1"/>
                </a:solidFill>
              </a:rPr>
              <a:t>Agile Project Management</a:t>
            </a:r>
          </a:p>
        </p:txBody>
      </p:sp>
    </p:spTree>
    <p:extLst>
      <p:ext uri="{BB962C8B-B14F-4D97-AF65-F5344CB8AC3E}">
        <p14:creationId xmlns:p14="http://schemas.microsoft.com/office/powerpoint/2010/main" val="568611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33"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4"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5"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6"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37"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agram&#10;&#10;Description automatically generated">
            <a:extLst>
              <a:ext uri="{FF2B5EF4-FFF2-40B4-BE49-F238E27FC236}">
                <a16:creationId xmlns:a16="http://schemas.microsoft.com/office/drawing/2014/main" id="{13B68857-C3F1-41ED-AE31-E5623E8C94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158" y="361848"/>
            <a:ext cx="9771277" cy="3512533"/>
          </a:xfrm>
          <a:prstGeom prst="rect">
            <a:avLst/>
          </a:prstGeom>
        </p:spPr>
      </p:pic>
      <p:sp>
        <p:nvSpPr>
          <p:cNvPr id="29"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501" y="4212709"/>
            <a:ext cx="10905302" cy="1997060"/>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1"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3348" y="4379135"/>
            <a:ext cx="10579608" cy="1664208"/>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5D2015D2-361D-4B5D-A56C-96A462C61E88}"/>
              </a:ext>
            </a:extLst>
          </p:cNvPr>
          <p:cNvSpPr>
            <a:spLocks noGrp="1"/>
          </p:cNvSpPr>
          <p:nvPr>
            <p:ph type="title"/>
          </p:nvPr>
        </p:nvSpPr>
        <p:spPr>
          <a:xfrm>
            <a:off x="925032" y="4519486"/>
            <a:ext cx="10366743" cy="1054907"/>
          </a:xfrm>
        </p:spPr>
        <p:txBody>
          <a:bodyPr vert="horz" lIns="91440" tIns="45720" rIns="91440" bIns="45720" rtlCol="0" anchor="ctr">
            <a:normAutofit/>
          </a:bodyPr>
          <a:lstStyle/>
          <a:p>
            <a:pPr algn="ctr">
              <a:lnSpc>
                <a:spcPct val="83000"/>
              </a:lnSpc>
            </a:pPr>
            <a:r>
              <a:rPr lang="en-US" sz="4800" cap="all" spc="-100">
                <a:solidFill>
                  <a:schemeClr val="bg1"/>
                </a:solidFill>
              </a:rPr>
              <a:t>What is Agile?</a:t>
            </a:r>
          </a:p>
        </p:txBody>
      </p:sp>
    </p:spTree>
    <p:extLst>
      <p:ext uri="{BB962C8B-B14F-4D97-AF65-F5344CB8AC3E}">
        <p14:creationId xmlns:p14="http://schemas.microsoft.com/office/powerpoint/2010/main" val="3727540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60CC-C1B4-4AB6-B81B-0E2B5954ECC9}"/>
              </a:ext>
            </a:extLst>
          </p:cNvPr>
          <p:cNvSpPr>
            <a:spLocks noGrp="1"/>
          </p:cNvSpPr>
          <p:nvPr>
            <p:ph type="title"/>
          </p:nvPr>
        </p:nvSpPr>
        <p:spPr/>
        <p:txBody>
          <a:bodyPr/>
          <a:lstStyle/>
          <a:p>
            <a:pPr algn="ctr"/>
            <a:r>
              <a:rPr lang="en-US" dirty="0"/>
              <a:t>What is Agile?</a:t>
            </a:r>
          </a:p>
        </p:txBody>
      </p:sp>
      <p:sp>
        <p:nvSpPr>
          <p:cNvPr id="3" name="Content Placeholder 2">
            <a:extLst>
              <a:ext uri="{FF2B5EF4-FFF2-40B4-BE49-F238E27FC236}">
                <a16:creationId xmlns:a16="http://schemas.microsoft.com/office/drawing/2014/main" id="{1AF3B3BA-416D-4653-BF35-E434313E6F74}"/>
              </a:ext>
            </a:extLst>
          </p:cNvPr>
          <p:cNvSpPr>
            <a:spLocks noGrp="1"/>
          </p:cNvSpPr>
          <p:nvPr>
            <p:ph idx="1"/>
          </p:nvPr>
        </p:nvSpPr>
        <p:spPr/>
        <p:txBody>
          <a:bodyPr/>
          <a:lstStyle/>
          <a:p>
            <a:r>
              <a:rPr lang="en-US" sz="2800" b="1" dirty="0"/>
              <a:t>Agile software development: </a:t>
            </a:r>
            <a:r>
              <a:rPr lang="en-US" sz="2800" dirty="0"/>
              <a:t>describes a set of values and principles for software development under which requirements and solutions evolve through the collaborative effort of self-organizing cross-functional teams. (Wiki)</a:t>
            </a:r>
          </a:p>
          <a:p>
            <a:r>
              <a:rPr lang="en-US" sz="2800" b="1" dirty="0"/>
              <a:t>Agile</a:t>
            </a:r>
            <a:r>
              <a:rPr lang="en-US" sz="2800" dirty="0"/>
              <a:t> is a way of producing software in short iterations on a continuous delivery schedule. Other areas of focus include self-organizing teams, simplicity, sustainable pace of development, and change based on customer feedback. (IBM)</a:t>
            </a:r>
          </a:p>
          <a:p>
            <a:endParaRPr lang="en-US" dirty="0"/>
          </a:p>
        </p:txBody>
      </p:sp>
    </p:spTree>
    <p:extLst>
      <p:ext uri="{BB962C8B-B14F-4D97-AF65-F5344CB8AC3E}">
        <p14:creationId xmlns:p14="http://schemas.microsoft.com/office/powerpoint/2010/main" val="573831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2D509-3244-4294-898B-24330DDA7DE2}"/>
              </a:ext>
            </a:extLst>
          </p:cNvPr>
          <p:cNvSpPr>
            <a:spLocks noGrp="1"/>
          </p:cNvSpPr>
          <p:nvPr>
            <p:ph type="title"/>
          </p:nvPr>
        </p:nvSpPr>
        <p:spPr/>
        <p:txBody>
          <a:bodyPr/>
          <a:lstStyle/>
          <a:p>
            <a:pPr algn="ctr"/>
            <a:r>
              <a:rPr lang="en-US" dirty="0"/>
              <a:t>What is Agile?</a:t>
            </a:r>
          </a:p>
        </p:txBody>
      </p:sp>
      <p:grpSp>
        <p:nvGrpSpPr>
          <p:cNvPr id="4" name="Canvas 12">
            <a:extLst>
              <a:ext uri="{FF2B5EF4-FFF2-40B4-BE49-F238E27FC236}">
                <a16:creationId xmlns:a16="http://schemas.microsoft.com/office/drawing/2014/main" id="{85362D5D-0139-4583-93C3-5481023BDA7E}"/>
              </a:ext>
            </a:extLst>
          </p:cNvPr>
          <p:cNvGrpSpPr>
            <a:grpSpLocks/>
          </p:cNvGrpSpPr>
          <p:nvPr/>
        </p:nvGrpSpPr>
        <p:grpSpPr bwMode="auto">
          <a:xfrm>
            <a:off x="2595563" y="1966913"/>
            <a:ext cx="7620000" cy="4151313"/>
            <a:chOff x="-3708" y="-3835"/>
            <a:chExt cx="63291" cy="36935"/>
          </a:xfrm>
        </p:grpSpPr>
        <p:sp>
          <p:nvSpPr>
            <p:cNvPr id="5" name="AutoShape 23">
              <a:extLst>
                <a:ext uri="{FF2B5EF4-FFF2-40B4-BE49-F238E27FC236}">
                  <a16:creationId xmlns:a16="http://schemas.microsoft.com/office/drawing/2014/main" id="{5FC5A319-4424-46FA-B91E-7BA71029ACB1}"/>
                </a:ext>
              </a:extLst>
            </p:cNvPr>
            <p:cNvSpPr>
              <a:spLocks noChangeAspect="1" noChangeArrowheads="1"/>
            </p:cNvSpPr>
            <p:nvPr/>
          </p:nvSpPr>
          <p:spPr bwMode="auto">
            <a:xfrm>
              <a:off x="-3708" y="-3835"/>
              <a:ext cx="63291" cy="36935"/>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6" name="AutoShape 22">
              <a:extLst>
                <a:ext uri="{FF2B5EF4-FFF2-40B4-BE49-F238E27FC236}">
                  <a16:creationId xmlns:a16="http://schemas.microsoft.com/office/drawing/2014/main" id="{FCB9FCC6-1A45-4E87-9F9E-D06D4A3D43B3}"/>
                </a:ext>
              </a:extLst>
            </p:cNvPr>
            <p:cNvSpPr>
              <a:spLocks noChangeShapeType="1"/>
            </p:cNvSpPr>
            <p:nvPr/>
          </p:nvSpPr>
          <p:spPr bwMode="auto">
            <a:xfrm>
              <a:off x="851" y="23817"/>
              <a:ext cx="54992"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7" name="Oval 21">
              <a:extLst>
                <a:ext uri="{FF2B5EF4-FFF2-40B4-BE49-F238E27FC236}">
                  <a16:creationId xmlns:a16="http://schemas.microsoft.com/office/drawing/2014/main" id="{0E5D28F2-A54C-403C-8BE7-558074AC58C3}"/>
                </a:ext>
              </a:extLst>
            </p:cNvPr>
            <p:cNvSpPr>
              <a:spLocks noChangeArrowheads="1"/>
            </p:cNvSpPr>
            <p:nvPr/>
          </p:nvSpPr>
          <p:spPr bwMode="auto">
            <a:xfrm>
              <a:off x="9995" y="16693"/>
              <a:ext cx="6154" cy="5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8" name="Oval 20">
              <a:extLst>
                <a:ext uri="{FF2B5EF4-FFF2-40B4-BE49-F238E27FC236}">
                  <a16:creationId xmlns:a16="http://schemas.microsoft.com/office/drawing/2014/main" id="{7266CA2B-7E44-44FA-BE54-4FB01E40F6D2}"/>
                </a:ext>
              </a:extLst>
            </p:cNvPr>
            <p:cNvSpPr>
              <a:spLocks noChangeArrowheads="1"/>
            </p:cNvSpPr>
            <p:nvPr/>
          </p:nvSpPr>
          <p:spPr bwMode="auto">
            <a:xfrm>
              <a:off x="5417" y="16693"/>
              <a:ext cx="6509" cy="61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9" name="Oval 19">
              <a:extLst>
                <a:ext uri="{FF2B5EF4-FFF2-40B4-BE49-F238E27FC236}">
                  <a16:creationId xmlns:a16="http://schemas.microsoft.com/office/drawing/2014/main" id="{71E90C89-2922-4AB6-AEA2-20FFD97C4102}"/>
                </a:ext>
              </a:extLst>
            </p:cNvPr>
            <p:cNvSpPr>
              <a:spLocks noChangeArrowheads="1"/>
            </p:cNvSpPr>
            <p:nvPr/>
          </p:nvSpPr>
          <p:spPr bwMode="auto">
            <a:xfrm>
              <a:off x="235" y="16521"/>
              <a:ext cx="6947" cy="68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Plan</a:t>
              </a:r>
              <a:endParaRPr lang="en-US">
                <a:solidFill>
                  <a:prstClr val="black"/>
                </a:solidFill>
                <a:latin typeface="Arial" pitchFamily="34" charset="0"/>
                <a:cs typeface="Arial" pitchFamily="34" charset="0"/>
              </a:endParaRPr>
            </a:p>
          </p:txBody>
        </p:sp>
        <p:sp>
          <p:nvSpPr>
            <p:cNvPr id="10" name="Oval 18">
              <a:extLst>
                <a:ext uri="{FF2B5EF4-FFF2-40B4-BE49-F238E27FC236}">
                  <a16:creationId xmlns:a16="http://schemas.microsoft.com/office/drawing/2014/main" id="{D63502EE-8420-43C2-87A9-E608DF05188A}"/>
                </a:ext>
              </a:extLst>
            </p:cNvPr>
            <p:cNvSpPr>
              <a:spLocks noChangeArrowheads="1"/>
            </p:cNvSpPr>
            <p:nvPr/>
          </p:nvSpPr>
          <p:spPr bwMode="auto">
            <a:xfrm>
              <a:off x="26182" y="16693"/>
              <a:ext cx="6153" cy="5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11" name="Oval 17">
              <a:extLst>
                <a:ext uri="{FF2B5EF4-FFF2-40B4-BE49-F238E27FC236}">
                  <a16:creationId xmlns:a16="http://schemas.microsoft.com/office/drawing/2014/main" id="{7FEF8FE3-2648-41FE-8E27-99D725599C67}"/>
                </a:ext>
              </a:extLst>
            </p:cNvPr>
            <p:cNvSpPr>
              <a:spLocks noChangeArrowheads="1"/>
            </p:cNvSpPr>
            <p:nvPr/>
          </p:nvSpPr>
          <p:spPr bwMode="auto">
            <a:xfrm>
              <a:off x="21972" y="16693"/>
              <a:ext cx="6508" cy="61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12" name="Oval 16">
              <a:extLst>
                <a:ext uri="{FF2B5EF4-FFF2-40B4-BE49-F238E27FC236}">
                  <a16:creationId xmlns:a16="http://schemas.microsoft.com/office/drawing/2014/main" id="{BAF24654-FC23-4B29-B022-2949835CD784}"/>
                </a:ext>
              </a:extLst>
            </p:cNvPr>
            <p:cNvSpPr>
              <a:spLocks noChangeArrowheads="1"/>
            </p:cNvSpPr>
            <p:nvPr/>
          </p:nvSpPr>
          <p:spPr bwMode="auto">
            <a:xfrm>
              <a:off x="17146" y="16521"/>
              <a:ext cx="6947" cy="68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Plan</a:t>
              </a:r>
              <a:endParaRPr lang="en-US">
                <a:solidFill>
                  <a:prstClr val="black"/>
                </a:solidFill>
                <a:latin typeface="Arial" pitchFamily="34" charset="0"/>
                <a:cs typeface="Arial" pitchFamily="34" charset="0"/>
              </a:endParaRPr>
            </a:p>
          </p:txBody>
        </p:sp>
        <p:sp>
          <p:nvSpPr>
            <p:cNvPr id="13" name="AutoShape 15">
              <a:extLst>
                <a:ext uri="{FF2B5EF4-FFF2-40B4-BE49-F238E27FC236}">
                  <a16:creationId xmlns:a16="http://schemas.microsoft.com/office/drawing/2014/main" id="{A5562F2E-D591-495B-B43B-289D0A96E6DA}"/>
                </a:ext>
              </a:extLst>
            </p:cNvPr>
            <p:cNvSpPr>
              <a:spLocks noChangeArrowheads="1"/>
            </p:cNvSpPr>
            <p:nvPr/>
          </p:nvSpPr>
          <p:spPr bwMode="auto">
            <a:xfrm>
              <a:off x="15006" y="-800"/>
              <a:ext cx="5537" cy="8000"/>
            </a:xfrm>
            <a:prstGeom prst="verticalScroll">
              <a:avLst>
                <a:gd name="adj" fmla="val 12500"/>
              </a:avLst>
            </a:prstGeom>
            <a:solidFill>
              <a:srgbClr val="FFFFFF"/>
            </a:solidFill>
            <a:ln w="9525">
              <a:solidFill>
                <a:srgbClr val="000000"/>
              </a:solidFill>
              <a:round/>
              <a:headEnd/>
              <a:tailEnd/>
            </a:ln>
          </p:spPr>
          <p:txBody>
            <a:bodyPr vert="eaVert"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Backlog</a:t>
              </a:r>
              <a:endParaRPr lang="en-US">
                <a:solidFill>
                  <a:prstClr val="black"/>
                </a:solidFill>
                <a:latin typeface="Arial" pitchFamily="34" charset="0"/>
                <a:cs typeface="Arial" pitchFamily="34" charset="0"/>
              </a:endParaRPr>
            </a:p>
          </p:txBody>
        </p:sp>
        <p:sp>
          <p:nvSpPr>
            <p:cNvPr id="14" name="AutoShape 14">
              <a:extLst>
                <a:ext uri="{FF2B5EF4-FFF2-40B4-BE49-F238E27FC236}">
                  <a16:creationId xmlns:a16="http://schemas.microsoft.com/office/drawing/2014/main" id="{FFA10EA1-4175-4B06-A93E-A3C0C23199DE}"/>
                </a:ext>
              </a:extLst>
            </p:cNvPr>
            <p:cNvSpPr>
              <a:spLocks noChangeShapeType="1"/>
            </p:cNvSpPr>
            <p:nvPr/>
          </p:nvSpPr>
          <p:spPr bwMode="auto">
            <a:xfrm>
              <a:off x="17774" y="7200"/>
              <a:ext cx="2845" cy="932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5" name="AutoShape 13">
              <a:extLst>
                <a:ext uri="{FF2B5EF4-FFF2-40B4-BE49-F238E27FC236}">
                  <a16:creationId xmlns:a16="http://schemas.microsoft.com/office/drawing/2014/main" id="{F798B8C5-D42C-41E4-921C-F597CB2F99CB}"/>
                </a:ext>
              </a:extLst>
            </p:cNvPr>
            <p:cNvSpPr>
              <a:spLocks noChangeShapeType="1"/>
            </p:cNvSpPr>
            <p:nvPr/>
          </p:nvSpPr>
          <p:spPr bwMode="auto">
            <a:xfrm>
              <a:off x="17774" y="7200"/>
              <a:ext cx="23368" cy="103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6" name="Oval 12">
              <a:extLst>
                <a:ext uri="{FF2B5EF4-FFF2-40B4-BE49-F238E27FC236}">
                  <a16:creationId xmlns:a16="http://schemas.microsoft.com/office/drawing/2014/main" id="{A3034E25-C2D3-46A6-B407-34BBA31F65E6}"/>
                </a:ext>
              </a:extLst>
            </p:cNvPr>
            <p:cNvSpPr>
              <a:spLocks noChangeArrowheads="1"/>
            </p:cNvSpPr>
            <p:nvPr/>
          </p:nvSpPr>
          <p:spPr bwMode="auto">
            <a:xfrm>
              <a:off x="49690" y="16960"/>
              <a:ext cx="6153" cy="5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17" name="Oval 11">
              <a:extLst>
                <a:ext uri="{FF2B5EF4-FFF2-40B4-BE49-F238E27FC236}">
                  <a16:creationId xmlns:a16="http://schemas.microsoft.com/office/drawing/2014/main" id="{A3CAE2E4-64A6-473B-A6B1-98F0FE75C78D}"/>
                </a:ext>
              </a:extLst>
            </p:cNvPr>
            <p:cNvSpPr>
              <a:spLocks noChangeArrowheads="1"/>
            </p:cNvSpPr>
            <p:nvPr/>
          </p:nvSpPr>
          <p:spPr bwMode="auto">
            <a:xfrm>
              <a:off x="45302" y="16960"/>
              <a:ext cx="6509" cy="61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18" name="Oval 10">
              <a:extLst>
                <a:ext uri="{FF2B5EF4-FFF2-40B4-BE49-F238E27FC236}">
                  <a16:creationId xmlns:a16="http://schemas.microsoft.com/office/drawing/2014/main" id="{54C7764C-8391-4C66-8091-884CB8ABC36B}"/>
                </a:ext>
              </a:extLst>
            </p:cNvPr>
            <p:cNvSpPr>
              <a:spLocks noChangeArrowheads="1"/>
            </p:cNvSpPr>
            <p:nvPr/>
          </p:nvSpPr>
          <p:spPr bwMode="auto">
            <a:xfrm>
              <a:off x="40126" y="16521"/>
              <a:ext cx="6947" cy="68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Plan</a:t>
              </a:r>
              <a:endParaRPr lang="en-US">
                <a:solidFill>
                  <a:prstClr val="black"/>
                </a:solidFill>
                <a:latin typeface="Arial" pitchFamily="34" charset="0"/>
                <a:cs typeface="Arial" pitchFamily="34" charset="0"/>
              </a:endParaRPr>
            </a:p>
          </p:txBody>
        </p:sp>
        <p:sp>
          <p:nvSpPr>
            <p:cNvPr id="19" name="AutoShape 9">
              <a:extLst>
                <a:ext uri="{FF2B5EF4-FFF2-40B4-BE49-F238E27FC236}">
                  <a16:creationId xmlns:a16="http://schemas.microsoft.com/office/drawing/2014/main" id="{8D084796-A124-4647-BEE4-8B0C82373504}"/>
                </a:ext>
              </a:extLst>
            </p:cNvPr>
            <p:cNvSpPr>
              <a:spLocks noChangeShapeType="1"/>
            </p:cNvSpPr>
            <p:nvPr/>
          </p:nvSpPr>
          <p:spPr bwMode="auto">
            <a:xfrm flipH="1" flipV="1">
              <a:off x="17774" y="7200"/>
              <a:ext cx="12503" cy="976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20" name="AutoShape 8">
              <a:extLst>
                <a:ext uri="{FF2B5EF4-FFF2-40B4-BE49-F238E27FC236}">
                  <a16:creationId xmlns:a16="http://schemas.microsoft.com/office/drawing/2014/main" id="{2E2F951B-A832-498D-BC98-D88A858F75BD}"/>
                </a:ext>
              </a:extLst>
            </p:cNvPr>
            <p:cNvSpPr>
              <a:spLocks noChangeShapeType="1"/>
            </p:cNvSpPr>
            <p:nvPr/>
          </p:nvSpPr>
          <p:spPr bwMode="auto">
            <a:xfrm flipH="1" flipV="1">
              <a:off x="20016" y="6089"/>
              <a:ext cx="32753" cy="1087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21" name="AutoShape 7">
              <a:extLst>
                <a:ext uri="{FF2B5EF4-FFF2-40B4-BE49-F238E27FC236}">
                  <a16:creationId xmlns:a16="http://schemas.microsoft.com/office/drawing/2014/main" id="{AB4ECC72-D6E7-4C08-BC0F-FB7CF241640A}"/>
                </a:ext>
              </a:extLst>
            </p:cNvPr>
            <p:cNvSpPr>
              <a:spLocks noChangeArrowheads="1"/>
            </p:cNvSpPr>
            <p:nvPr/>
          </p:nvSpPr>
          <p:spPr bwMode="auto">
            <a:xfrm>
              <a:off x="1512" y="25252"/>
              <a:ext cx="12084" cy="4857"/>
            </a:xfrm>
            <a:prstGeom prst="rightArrow">
              <a:avLst>
                <a:gd name="adj1" fmla="val 50000"/>
                <a:gd name="adj2" fmla="val 6219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Iteration 1</a:t>
              </a:r>
              <a:endParaRPr lang="en-US">
                <a:solidFill>
                  <a:prstClr val="black"/>
                </a:solidFill>
                <a:latin typeface="Arial" pitchFamily="34" charset="0"/>
                <a:cs typeface="Arial" pitchFamily="34" charset="0"/>
              </a:endParaRPr>
            </a:p>
          </p:txBody>
        </p:sp>
        <p:sp>
          <p:nvSpPr>
            <p:cNvPr id="22" name="AutoShape 6">
              <a:extLst>
                <a:ext uri="{FF2B5EF4-FFF2-40B4-BE49-F238E27FC236}">
                  <a16:creationId xmlns:a16="http://schemas.microsoft.com/office/drawing/2014/main" id="{8DFCF7DE-3625-4295-9C20-11B79E67D3DB}"/>
                </a:ext>
              </a:extLst>
            </p:cNvPr>
            <p:cNvSpPr>
              <a:spLocks noChangeArrowheads="1"/>
            </p:cNvSpPr>
            <p:nvPr/>
          </p:nvSpPr>
          <p:spPr bwMode="auto">
            <a:xfrm>
              <a:off x="15006" y="25252"/>
              <a:ext cx="12084" cy="4857"/>
            </a:xfrm>
            <a:prstGeom prst="rightArrow">
              <a:avLst>
                <a:gd name="adj1" fmla="val 50000"/>
                <a:gd name="adj2" fmla="val 6219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Iteration 2</a:t>
              </a:r>
              <a:endParaRPr lang="en-US">
                <a:solidFill>
                  <a:prstClr val="black"/>
                </a:solidFill>
                <a:latin typeface="Arial" pitchFamily="34" charset="0"/>
                <a:cs typeface="Arial" pitchFamily="34" charset="0"/>
              </a:endParaRPr>
            </a:p>
          </p:txBody>
        </p:sp>
        <p:sp>
          <p:nvSpPr>
            <p:cNvPr id="23" name="AutoShape 5">
              <a:extLst>
                <a:ext uri="{FF2B5EF4-FFF2-40B4-BE49-F238E27FC236}">
                  <a16:creationId xmlns:a16="http://schemas.microsoft.com/office/drawing/2014/main" id="{588B4B70-8284-4671-BFC4-963C524D8A46}"/>
                </a:ext>
              </a:extLst>
            </p:cNvPr>
            <p:cNvSpPr>
              <a:spLocks noChangeArrowheads="1"/>
            </p:cNvSpPr>
            <p:nvPr/>
          </p:nvSpPr>
          <p:spPr bwMode="auto">
            <a:xfrm>
              <a:off x="28042" y="25252"/>
              <a:ext cx="12084" cy="4857"/>
            </a:xfrm>
            <a:prstGeom prst="rightArrow">
              <a:avLst>
                <a:gd name="adj1" fmla="val 50000"/>
                <a:gd name="adj2" fmla="val 6219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Iteration n</a:t>
              </a:r>
              <a:endParaRPr lang="en-US">
                <a:solidFill>
                  <a:prstClr val="black"/>
                </a:solidFill>
                <a:latin typeface="Arial" pitchFamily="34" charset="0"/>
                <a:cs typeface="Arial" pitchFamily="34" charset="0"/>
              </a:endParaRPr>
            </a:p>
          </p:txBody>
        </p:sp>
        <p:sp>
          <p:nvSpPr>
            <p:cNvPr id="24" name="AutoShape 4">
              <a:extLst>
                <a:ext uri="{FF2B5EF4-FFF2-40B4-BE49-F238E27FC236}">
                  <a16:creationId xmlns:a16="http://schemas.microsoft.com/office/drawing/2014/main" id="{717CBB1E-F00B-4CAE-82A6-F8750EB224C1}"/>
                </a:ext>
              </a:extLst>
            </p:cNvPr>
            <p:cNvSpPr>
              <a:spLocks noChangeShapeType="1"/>
            </p:cNvSpPr>
            <p:nvPr/>
          </p:nvSpPr>
          <p:spPr bwMode="auto">
            <a:xfrm flipV="1">
              <a:off x="13075" y="7200"/>
              <a:ext cx="4699" cy="949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25" name="Rectangle 3">
              <a:extLst>
                <a:ext uri="{FF2B5EF4-FFF2-40B4-BE49-F238E27FC236}">
                  <a16:creationId xmlns:a16="http://schemas.microsoft.com/office/drawing/2014/main" id="{29808643-87D9-4C43-AC93-2206722BED79}"/>
                </a:ext>
              </a:extLst>
            </p:cNvPr>
            <p:cNvSpPr>
              <a:spLocks noChangeArrowheads="1"/>
            </p:cNvSpPr>
            <p:nvPr/>
          </p:nvSpPr>
          <p:spPr bwMode="auto">
            <a:xfrm>
              <a:off x="46356" y="28509"/>
              <a:ext cx="12725" cy="254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Software due date</a:t>
              </a:r>
              <a:endParaRPr lang="en-US">
                <a:solidFill>
                  <a:prstClr val="black"/>
                </a:solidFill>
                <a:latin typeface="Arial" pitchFamily="34" charset="0"/>
                <a:cs typeface="Arial" pitchFamily="34" charset="0"/>
              </a:endParaRPr>
            </a:p>
          </p:txBody>
        </p:sp>
        <p:sp>
          <p:nvSpPr>
            <p:cNvPr id="26" name="AutoShape 2">
              <a:extLst>
                <a:ext uri="{FF2B5EF4-FFF2-40B4-BE49-F238E27FC236}">
                  <a16:creationId xmlns:a16="http://schemas.microsoft.com/office/drawing/2014/main" id="{759F3196-0E1A-4EB0-BDBA-696D197240C8}"/>
                </a:ext>
              </a:extLst>
            </p:cNvPr>
            <p:cNvSpPr>
              <a:spLocks noChangeShapeType="1"/>
            </p:cNvSpPr>
            <p:nvPr/>
          </p:nvSpPr>
          <p:spPr bwMode="auto">
            <a:xfrm flipV="1">
              <a:off x="55011" y="23817"/>
              <a:ext cx="1" cy="469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grpSp>
    </p:spTree>
    <p:extLst>
      <p:ext uri="{BB962C8B-B14F-4D97-AF65-F5344CB8AC3E}">
        <p14:creationId xmlns:p14="http://schemas.microsoft.com/office/powerpoint/2010/main" val="1160741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78F5-254D-4E61-86AC-AA745DA218E2}"/>
              </a:ext>
            </a:extLst>
          </p:cNvPr>
          <p:cNvSpPr>
            <a:spLocks noGrp="1"/>
          </p:cNvSpPr>
          <p:nvPr>
            <p:ph type="title"/>
          </p:nvPr>
        </p:nvSpPr>
        <p:spPr/>
        <p:txBody>
          <a:bodyPr/>
          <a:lstStyle/>
          <a:p>
            <a:pPr algn="ctr"/>
            <a:r>
              <a:rPr lang="en-US" dirty="0"/>
              <a:t>What is the problem with SDLC?</a:t>
            </a:r>
          </a:p>
        </p:txBody>
      </p:sp>
      <p:sp>
        <p:nvSpPr>
          <p:cNvPr id="3" name="Content Placeholder 2">
            <a:extLst>
              <a:ext uri="{FF2B5EF4-FFF2-40B4-BE49-F238E27FC236}">
                <a16:creationId xmlns:a16="http://schemas.microsoft.com/office/drawing/2014/main" id="{1EE81955-A3F2-423A-935B-C955DE5DC3AE}"/>
              </a:ext>
            </a:extLst>
          </p:cNvPr>
          <p:cNvSpPr>
            <a:spLocks noGrp="1"/>
          </p:cNvSpPr>
          <p:nvPr>
            <p:ph idx="1"/>
          </p:nvPr>
        </p:nvSpPr>
        <p:spPr/>
        <p:txBody>
          <a:bodyPr>
            <a:normAutofit fontScale="92500" lnSpcReduction="10000"/>
          </a:bodyPr>
          <a:lstStyle/>
          <a:p>
            <a:r>
              <a:rPr lang="en-US" sz="3200" dirty="0"/>
              <a:t>Traditional software development such as SDLC/Waterfall, normally requires several months for planning and writing specifications, and multiple months for coding and testing the software. By the time you completed the software, it might be months or years behind what you clients were asking for. Change of requirements would prolong the project further.</a:t>
            </a:r>
          </a:p>
          <a:p>
            <a:r>
              <a:rPr lang="en-US" sz="3200" dirty="0"/>
              <a:t>On the other hand, one of the principles of Agile is response to change of requirements. </a:t>
            </a:r>
          </a:p>
          <a:p>
            <a:endParaRPr lang="en-US" dirty="0"/>
          </a:p>
        </p:txBody>
      </p:sp>
    </p:spTree>
    <p:extLst>
      <p:ext uri="{BB962C8B-B14F-4D97-AF65-F5344CB8AC3E}">
        <p14:creationId xmlns:p14="http://schemas.microsoft.com/office/powerpoint/2010/main" val="3632063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1A395-D465-461E-8B3F-E6DF2F0AD89A}"/>
              </a:ext>
            </a:extLst>
          </p:cNvPr>
          <p:cNvSpPr>
            <a:spLocks noGrp="1"/>
          </p:cNvSpPr>
          <p:nvPr>
            <p:ph type="title"/>
          </p:nvPr>
        </p:nvSpPr>
        <p:spPr/>
        <p:txBody>
          <a:bodyPr/>
          <a:lstStyle/>
          <a:p>
            <a:pPr algn="ctr"/>
            <a:r>
              <a:rPr lang="en-US" dirty="0"/>
              <a:t>The Agile Manifesto</a:t>
            </a:r>
          </a:p>
        </p:txBody>
      </p:sp>
      <p:sp>
        <p:nvSpPr>
          <p:cNvPr id="3" name="Content Placeholder 2">
            <a:extLst>
              <a:ext uri="{FF2B5EF4-FFF2-40B4-BE49-F238E27FC236}">
                <a16:creationId xmlns:a16="http://schemas.microsoft.com/office/drawing/2014/main" id="{EAFCD57C-E473-4D47-A4CE-81369EA2FAAB}"/>
              </a:ext>
            </a:extLst>
          </p:cNvPr>
          <p:cNvSpPr>
            <a:spLocks noGrp="1"/>
          </p:cNvSpPr>
          <p:nvPr>
            <p:ph idx="1"/>
          </p:nvPr>
        </p:nvSpPr>
        <p:spPr/>
        <p:txBody>
          <a:bodyPr>
            <a:normAutofit fontScale="92500"/>
          </a:bodyPr>
          <a:lstStyle/>
          <a:p>
            <a:r>
              <a:rPr lang="en-US" sz="3200" dirty="0"/>
              <a:t>In 2001, a group of seventeen IT professionals (consultants and developers) gathered at Snowbird, Utah.</a:t>
            </a:r>
          </a:p>
          <a:p>
            <a:r>
              <a:rPr lang="en-US" sz="3200" dirty="0"/>
              <a:t>The outcome of that meeting was “</a:t>
            </a:r>
            <a:r>
              <a:rPr lang="en-US" sz="3200" dirty="0">
                <a:hlinkClick r:id="rId2"/>
              </a:rPr>
              <a:t>The Agile Manifesto</a:t>
            </a:r>
            <a:r>
              <a:rPr lang="en-US" sz="3200" dirty="0"/>
              <a:t>”: </a:t>
            </a:r>
          </a:p>
          <a:p>
            <a:pPr lvl="1">
              <a:buFont typeface="Wingdings" pitchFamily="2" charset="2"/>
              <a:buChar char="§"/>
            </a:pPr>
            <a:r>
              <a:rPr lang="en-US" sz="3200" b="1" dirty="0"/>
              <a:t>Individuals and interactions </a:t>
            </a:r>
            <a:r>
              <a:rPr lang="en-US" sz="3200" dirty="0"/>
              <a:t>over process and tools.</a:t>
            </a:r>
          </a:p>
          <a:p>
            <a:pPr lvl="1">
              <a:buFont typeface="Wingdings" pitchFamily="2" charset="2"/>
              <a:buChar char="§"/>
            </a:pPr>
            <a:r>
              <a:rPr lang="en-US" sz="3200" b="1" dirty="0"/>
              <a:t>Working software </a:t>
            </a:r>
            <a:r>
              <a:rPr lang="en-US" sz="3200" dirty="0"/>
              <a:t>over comprehensive documentation.</a:t>
            </a:r>
          </a:p>
          <a:p>
            <a:pPr lvl="1">
              <a:buFont typeface="Wingdings" pitchFamily="2" charset="2"/>
              <a:buChar char="§"/>
            </a:pPr>
            <a:r>
              <a:rPr lang="en-US" sz="3200" b="1" dirty="0"/>
              <a:t>Customer collaboration</a:t>
            </a:r>
            <a:r>
              <a:rPr lang="en-US" sz="3200" dirty="0"/>
              <a:t> over contract negotiation.</a:t>
            </a:r>
          </a:p>
          <a:p>
            <a:pPr lvl="1">
              <a:buFont typeface="Wingdings" pitchFamily="2" charset="2"/>
              <a:buChar char="§"/>
            </a:pPr>
            <a:r>
              <a:rPr lang="en-US" sz="3200" b="1" dirty="0"/>
              <a:t>Responding to change </a:t>
            </a:r>
            <a:r>
              <a:rPr lang="en-US" sz="3200" dirty="0"/>
              <a:t>over following a plan.</a:t>
            </a:r>
          </a:p>
          <a:p>
            <a:endParaRPr lang="en-US" dirty="0"/>
          </a:p>
        </p:txBody>
      </p:sp>
    </p:spTree>
    <p:extLst>
      <p:ext uri="{BB962C8B-B14F-4D97-AF65-F5344CB8AC3E}">
        <p14:creationId xmlns:p14="http://schemas.microsoft.com/office/powerpoint/2010/main" val="39184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34"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6"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40"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41"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1"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C53BC2F5-D5DD-4152-99A2-BD7E5B281FCF}"/>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4800" cap="all" spc="-100">
                <a:solidFill>
                  <a:schemeClr val="bg1"/>
                </a:solidFill>
              </a:rPr>
              <a:t>Benefits of Agile</a:t>
            </a:r>
          </a:p>
        </p:txBody>
      </p:sp>
      <p:sp>
        <p:nvSpPr>
          <p:cNvPr id="33" name="Rectangle 32">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34">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descr="Diagram&#10;&#10;Description automatically generated">
            <a:extLst>
              <a:ext uri="{FF2B5EF4-FFF2-40B4-BE49-F238E27FC236}">
                <a16:creationId xmlns:a16="http://schemas.microsoft.com/office/drawing/2014/main" id="{C7DB4A8F-B957-4570-94D7-DC6AAAFDD9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5417" y="633641"/>
            <a:ext cx="6843546" cy="5566305"/>
          </a:xfrm>
          <a:prstGeom prst="rect">
            <a:avLst/>
          </a:prstGeom>
        </p:spPr>
      </p:pic>
    </p:spTree>
    <p:extLst>
      <p:ext uri="{BB962C8B-B14F-4D97-AF65-F5344CB8AC3E}">
        <p14:creationId xmlns:p14="http://schemas.microsoft.com/office/powerpoint/2010/main" val="3573690135"/>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0</TotalTime>
  <Words>331</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Century Gothic</vt:lpstr>
      <vt:lpstr>Garamond</vt:lpstr>
      <vt:lpstr>Gill Sans MT</vt:lpstr>
      <vt:lpstr>Wingdings</vt:lpstr>
      <vt:lpstr>SavonVTI</vt:lpstr>
      <vt:lpstr>Agile software development process</vt:lpstr>
      <vt:lpstr>Learning Objectives</vt:lpstr>
      <vt:lpstr>Agile Project Management</vt:lpstr>
      <vt:lpstr>What is Agile?</vt:lpstr>
      <vt:lpstr>What is Agile?</vt:lpstr>
      <vt:lpstr>What is Agile?</vt:lpstr>
      <vt:lpstr>What is the problem with SDLC?</vt:lpstr>
      <vt:lpstr>The Agile Manifesto</vt:lpstr>
      <vt:lpstr>Benefits of Agile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software development process</dc:title>
  <dc:creator>Hans Yip</dc:creator>
  <cp:lastModifiedBy>Hans Yip</cp:lastModifiedBy>
  <cp:revision>1</cp:revision>
  <dcterms:created xsi:type="dcterms:W3CDTF">2021-01-15T02:01:57Z</dcterms:created>
  <dcterms:modified xsi:type="dcterms:W3CDTF">2021-01-15T02:02:19Z</dcterms:modified>
</cp:coreProperties>
</file>