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88" r:id="rId3"/>
    <p:sldId id="289" r:id="rId4"/>
    <p:sldId id="290" r:id="rId5"/>
    <p:sldId id="286" r:id="rId6"/>
    <p:sldId id="287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41" autoAdjust="0"/>
    <p:restoredTop sz="94660"/>
  </p:normalViewPr>
  <p:slideViewPr>
    <p:cSldViewPr snapToGrid="0">
      <p:cViewPr varScale="1">
        <p:scale>
          <a:sx n="67" d="100"/>
          <a:sy n="67" d="100"/>
        </p:scale>
        <p:origin x="696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1/15/2021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1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9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15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3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25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75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2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94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6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1/15/2021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2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8260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0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2" r:id="rId5"/>
    <p:sldLayoutId id="2147483748" r:id="rId6"/>
    <p:sldLayoutId id="2147483749" r:id="rId7"/>
    <p:sldLayoutId id="2147483739" r:id="rId8"/>
    <p:sldLayoutId id="2147483740" r:id="rId9"/>
    <p:sldLayoutId id="2147483741" r:id="rId10"/>
    <p:sldLayoutId id="214748374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3" descr="A picture containing outdoor, kite, colorful, orange&#10;&#10;Description automatically generated">
            <a:extLst>
              <a:ext uri="{FF2B5EF4-FFF2-40B4-BE49-F238E27FC236}">
                <a16:creationId xmlns:a16="http://schemas.microsoft.com/office/drawing/2014/main" id="{0FBF40BD-B57D-42B8-B4BC-1938B6C020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2060" b="2018"/>
          <a:stretch/>
        </p:blipFill>
        <p:spPr>
          <a:xfrm>
            <a:off x="-1" y="10"/>
            <a:ext cx="12192000" cy="4551026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30074"/>
            <a:ext cx="12192000" cy="2327925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6116" y="4692768"/>
            <a:ext cx="11859768" cy="2002536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4D17C5-6542-49F6-BC63-B01891513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723" y="4956811"/>
            <a:ext cx="11439414" cy="8974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400" cap="all" spc="-100" dirty="0">
                <a:solidFill>
                  <a:schemeClr val="tx1"/>
                </a:solidFill>
              </a:rPr>
              <a:t>Waterfall vs Agile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F3F2DC-BA66-499A-887C-A390309A3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275" y="5995982"/>
            <a:ext cx="10656310" cy="614368"/>
          </a:xfr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5100" spc="80" dirty="0"/>
              <a:t>Hans Yip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endParaRPr lang="en-US" spc="80" dirty="0"/>
          </a:p>
        </p:txBody>
      </p:sp>
    </p:spTree>
    <p:extLst>
      <p:ext uri="{BB962C8B-B14F-4D97-AF65-F5344CB8AC3E}">
        <p14:creationId xmlns:p14="http://schemas.microsoft.com/office/powerpoint/2010/main" val="4184062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998292CD-F923-40AE-855F-20109246272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15" r="23996" b="-1"/>
          <a:stretch/>
        </p:blipFill>
        <p:spPr>
          <a:xfrm>
            <a:off x="4646383" y="10"/>
            <a:ext cx="7545616" cy="685799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6221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3977" y="164592"/>
            <a:ext cx="4334256" cy="6528816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38D40B-3B8A-41D7-A79D-E3797707C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524" y="1340361"/>
            <a:ext cx="3729162" cy="33417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cap="all" spc="-100">
                <a:solidFill>
                  <a:schemeClr val="tx1"/>
                </a:solidFill>
              </a:rPr>
              <a:t>Software Development Life Cycle (SDLC) (Waterfall)</a:t>
            </a:r>
          </a:p>
        </p:txBody>
      </p:sp>
    </p:spTree>
    <p:extLst>
      <p:ext uri="{BB962C8B-B14F-4D97-AF65-F5344CB8AC3E}">
        <p14:creationId xmlns:p14="http://schemas.microsoft.com/office/powerpoint/2010/main" val="4667237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9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11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5" name="Rectangle 13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6" name="Rectangle 15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7" name="Group 17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Rectangle 22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8632A528-A6FA-4076-BF8A-411E26A24C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" r="4430" b="-1"/>
          <a:stretch/>
        </p:blipFill>
        <p:spPr>
          <a:xfrm>
            <a:off x="-1" y="10"/>
            <a:ext cx="12192000" cy="4551026"/>
          </a:xfrm>
          <a:prstGeom prst="rect">
            <a:avLst/>
          </a:prstGeom>
        </p:spPr>
      </p:pic>
      <p:sp>
        <p:nvSpPr>
          <p:cNvPr id="39" name="Rectangle 24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30074"/>
            <a:ext cx="12192000" cy="2327925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40" name="Rectangle 26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6116" y="4692768"/>
            <a:ext cx="11859768" cy="2002536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291CBD-D5F0-48A7-B0DF-E59BE453E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723" y="4956811"/>
            <a:ext cx="11439414" cy="8974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400" cap="all" spc="-100">
                <a:solidFill>
                  <a:schemeClr val="tx1"/>
                </a:solidFill>
              </a:rPr>
              <a:t>Agile Development Process</a:t>
            </a:r>
          </a:p>
        </p:txBody>
      </p:sp>
    </p:spTree>
    <p:extLst>
      <p:ext uri="{BB962C8B-B14F-4D97-AF65-F5344CB8AC3E}">
        <p14:creationId xmlns:p14="http://schemas.microsoft.com/office/powerpoint/2010/main" val="37718137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9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3" name="Rectangle 11">
            <a:extLst>
              <a:ext uri="{FF2B5EF4-FFF2-40B4-BE49-F238E27FC236}">
                <a16:creationId xmlns:a16="http://schemas.microsoft.com/office/drawing/2014/main" id="{1E8D93C5-28EB-42D0-86CE-D80495565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44" name="Rectangle 13">
            <a:extLst>
              <a:ext uri="{FF2B5EF4-FFF2-40B4-BE49-F238E27FC236}">
                <a16:creationId xmlns:a16="http://schemas.microsoft.com/office/drawing/2014/main" id="{AB1B1E7D-F76D-4744-AF85-239E6998A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45" name="Rectangle 15">
            <a:extLst>
              <a:ext uri="{FF2B5EF4-FFF2-40B4-BE49-F238E27FC236}">
                <a16:creationId xmlns:a16="http://schemas.microsoft.com/office/drawing/2014/main" id="{3BB65211-00DB-45B6-A223-033B2D19C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6" name="Group 17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4DF524F-3FEF-4236-90C6-820E876A9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400A003-1BE9-49C2-8E57-DCD9B870F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3BF0991-F9A1-4282-99DB-92D70239F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ectangle 22">
            <a:extLst>
              <a:ext uri="{FF2B5EF4-FFF2-40B4-BE49-F238E27FC236}">
                <a16:creationId xmlns:a16="http://schemas.microsoft.com/office/drawing/2014/main" id="{EA4E4267-CAF0-4C38-8DC6-CD3B1A9F0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24">
            <a:extLst>
              <a:ext uri="{FF2B5EF4-FFF2-40B4-BE49-F238E27FC236}">
                <a16:creationId xmlns:a16="http://schemas.microsoft.com/office/drawing/2014/main" id="{0EE3ACC5-126D-4BA4-8B45-7F0B5B839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384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" name="Rectangle 26">
            <a:extLst>
              <a:ext uri="{FF2B5EF4-FFF2-40B4-BE49-F238E27FC236}">
                <a16:creationId xmlns:a16="http://schemas.microsoft.com/office/drawing/2014/main" id="{AB2868F7-FE10-4289-A5BD-90763C7A2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12193866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2EF6D62A-2688-4EE3-B44A-8E2DA050D9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46" y="295276"/>
            <a:ext cx="10065084" cy="3579106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BD94142C-10EE-487C-A327-404FDF358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501" y="4212709"/>
            <a:ext cx="10905302" cy="199706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F7FAC2D-7A74-4939-A917-A1A5AF935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3348" y="4379135"/>
            <a:ext cx="10579608" cy="1664208"/>
          </a:xfrm>
          <a:prstGeom prst="rect">
            <a:avLst/>
          </a:prstGeom>
          <a:noFill/>
          <a:ln w="6350" cap="sq" cmpd="sng" algn="ctr">
            <a:solidFill>
              <a:schemeClr val="bg1"/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0A32D7-5F36-4D31-AADD-310580AB9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032" y="4519486"/>
            <a:ext cx="10366743" cy="105490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800" cap="all" spc="-100">
                <a:solidFill>
                  <a:schemeClr val="bg1"/>
                </a:solidFill>
              </a:rPr>
              <a:t>Agile</a:t>
            </a:r>
          </a:p>
        </p:txBody>
      </p:sp>
    </p:spTree>
    <p:extLst>
      <p:ext uri="{BB962C8B-B14F-4D97-AF65-F5344CB8AC3E}">
        <p14:creationId xmlns:p14="http://schemas.microsoft.com/office/powerpoint/2010/main" val="3033668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22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24">
            <a:extLst>
              <a:ext uri="{FF2B5EF4-FFF2-40B4-BE49-F238E27FC236}">
                <a16:creationId xmlns:a16="http://schemas.microsoft.com/office/drawing/2014/main" id="{239EC50A-248F-46D1-97CD-65A2766F75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34" name="Rectangle 26">
            <a:extLst>
              <a:ext uri="{FF2B5EF4-FFF2-40B4-BE49-F238E27FC236}">
                <a16:creationId xmlns:a16="http://schemas.microsoft.com/office/drawing/2014/main" id="{B4C843F0-96F8-4DFC-93E8-E3533F2238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35" name="Rectangle 28">
            <a:extLst>
              <a:ext uri="{FF2B5EF4-FFF2-40B4-BE49-F238E27FC236}">
                <a16:creationId xmlns:a16="http://schemas.microsoft.com/office/drawing/2014/main" id="{ABFA8CD2-9DD1-463F-94B6-F2A390BC9F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F77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6EA37E36-05C8-484A-820D-902BA696C4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9" r="1" b="9460"/>
          <a:stretch/>
        </p:blipFill>
        <p:spPr>
          <a:xfrm>
            <a:off x="643467" y="643467"/>
            <a:ext cx="10905066" cy="5571066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92B53684-2A8B-4C6B-8F55-3B5CE39943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356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980BD-A606-4C26-9374-96AFF9ADD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Waterfall and Agile Comparison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01466B6-DA57-421F-9385-1CC6E25EF3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8213873"/>
              </p:ext>
            </p:extLst>
          </p:nvPr>
        </p:nvGraphicFramePr>
        <p:xfrm>
          <a:off x="741218" y="1576243"/>
          <a:ext cx="10515600" cy="4775200"/>
        </p:xfrm>
        <a:graphic>
          <a:graphicData uri="http://schemas.openxmlformats.org/drawingml/2006/table">
            <a:tbl>
              <a:tblPr firstRow="1" bandRow="1"/>
              <a:tblGrid>
                <a:gridCol w="3505200">
                  <a:extLst>
                    <a:ext uri="{9D8B030D-6E8A-4147-A177-3AD203B41FA5}">
                      <a16:colId xmlns:a16="http://schemas.microsoft.com/office/drawing/2014/main" val="271334164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43878302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540320597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/>
                        <a:t>SDLC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/>
                        <a:t>Agile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53763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/>
                        <a:t>Process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/>
                        <a:t>Water fall process, divided into phases (analysis, design, building, testing, migration)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/>
                        <a:t>Use of iterations, each iteration consists of – Plan, Build, Test.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279883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/>
                        <a:t>Concentration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/>
                        <a:t>Process, documentations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/>
                        <a:t>Response to changes, team work, collaboration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19615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/>
                        <a:t>Time to complete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/>
                        <a:t>Longer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/>
                        <a:t>Fixed due date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268337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/>
                        <a:t>Advantage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/>
                        <a:t>High quality products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/>
                        <a:t>React to market 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770708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/>
                        <a:t>Disadvantage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/>
                        <a:t>Longer to complete, costly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/>
                        <a:t>Poor quality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957136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/>
                        <a:t>Good for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/>
                        <a:t>Steady/stable requirements, mission critical applications, such as HR, Sales, Inventory, </a:t>
                      </a:r>
                      <a:r>
                        <a:rPr lang="en-US" dirty="0" err="1"/>
                        <a:t>etc</a:t>
                      </a:r>
                      <a:r>
                        <a:rPr lang="en-US" dirty="0"/>
                        <a:t>… Core applications.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dirty="0"/>
                        <a:t>New products, products that require constant change of requirements, products that has a fixed due date, such as smartphone, smartwatch, etc.. New products.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505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0285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">
      <a:dk1>
        <a:srgbClr val="000000"/>
      </a:dk1>
      <a:lt1>
        <a:srgbClr val="FFFFFF"/>
      </a:lt1>
      <a:dk2>
        <a:srgbClr val="313C22"/>
      </a:dk2>
      <a:lt2>
        <a:srgbClr val="E2E8E8"/>
      </a:lt2>
      <a:accent1>
        <a:srgbClr val="E73129"/>
      </a:accent1>
      <a:accent2>
        <a:srgbClr val="D56E17"/>
      </a:accent2>
      <a:accent3>
        <a:srgbClr val="B6A320"/>
      </a:accent3>
      <a:accent4>
        <a:srgbClr val="82B013"/>
      </a:accent4>
      <a:accent5>
        <a:srgbClr val="4EBB21"/>
      </a:accent5>
      <a:accent6>
        <a:srgbClr val="15BD2A"/>
      </a:accent6>
      <a:hlink>
        <a:srgbClr val="319095"/>
      </a:hlink>
      <a:folHlink>
        <a:srgbClr val="828282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Century Gothic</vt:lpstr>
      <vt:lpstr>Garamond</vt:lpstr>
      <vt:lpstr>Gill Sans MT</vt:lpstr>
      <vt:lpstr>SavonVTI</vt:lpstr>
      <vt:lpstr>Waterfall vs Agile</vt:lpstr>
      <vt:lpstr>Software Development Life Cycle (SDLC) (Waterfall)</vt:lpstr>
      <vt:lpstr>Agile Development Process</vt:lpstr>
      <vt:lpstr>Agile</vt:lpstr>
      <vt:lpstr>PowerPoint Presentation</vt:lpstr>
      <vt:lpstr>Waterfall and Agile Comparison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Waterfall vs Agile</dc:title>
  <dc:creator>Hans Yip</dc:creator>
  <cp:lastModifiedBy>Hans Yip</cp:lastModifiedBy>
  <cp:revision>1</cp:revision>
  <dcterms:created xsi:type="dcterms:W3CDTF">2021-01-15T03:17:54Z</dcterms:created>
  <dcterms:modified xsi:type="dcterms:W3CDTF">2021-01-15T03:18:36Z</dcterms:modified>
</cp:coreProperties>
</file>