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496" r:id="rId2"/>
    <p:sldId id="396" r:id="rId3"/>
    <p:sldId id="397" r:id="rId4"/>
    <p:sldId id="330" r:id="rId5"/>
    <p:sldId id="415" r:id="rId6"/>
    <p:sldId id="399" r:id="rId7"/>
    <p:sldId id="400" r:id="rId8"/>
    <p:sldId id="401" r:id="rId9"/>
    <p:sldId id="402" r:id="rId10"/>
    <p:sldId id="403" r:id="rId11"/>
    <p:sldId id="404" r:id="rId12"/>
    <p:sldId id="405" r:id="rId13"/>
    <p:sldId id="406" r:id="rId14"/>
    <p:sldId id="438" r:id="rId15"/>
    <p:sldId id="455" r:id="rId16"/>
    <p:sldId id="457" r:id="rId17"/>
    <p:sldId id="456" r:id="rId18"/>
    <p:sldId id="458" r:id="rId19"/>
    <p:sldId id="540" r:id="rId20"/>
    <p:sldId id="466" r:id="rId21"/>
    <p:sldId id="541" r:id="rId22"/>
    <p:sldId id="542" r:id="rId23"/>
    <p:sldId id="459" r:id="rId24"/>
    <p:sldId id="460" r:id="rId25"/>
    <p:sldId id="461" r:id="rId26"/>
    <p:sldId id="462" r:id="rId27"/>
    <p:sldId id="463" r:id="rId28"/>
    <p:sldId id="464" r:id="rId29"/>
    <p:sldId id="465" r:id="rId30"/>
    <p:sldId id="467" r:id="rId31"/>
    <p:sldId id="494" r:id="rId32"/>
    <p:sldId id="320" r:id="rId33"/>
    <p:sldId id="315"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bik, Gabriel" initials="KG" lastIdx="13" clrIdx="0">
    <p:extLst/>
  </p:cmAuthor>
  <p:cmAuthor id="2" name="Brannon, Brooke" initials="BB" lastIdx="25" clrIdx="1">
    <p:extLst>
      <p:ext uri="{19B8F6BF-5375-455C-9EA6-DF929625EA0E}">
        <p15:presenceInfo xmlns:p15="http://schemas.microsoft.com/office/powerpoint/2012/main" userId="S-1-5-21-1407069837-2091007605-538272213-28211697" providerId="AD"/>
      </p:ext>
    </p:extLst>
  </p:cmAuthor>
  <p:cmAuthor id="3" name="Microsoft Office User" initials="MOU" lastIdx="2"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71144" autoAdjust="0"/>
  </p:normalViewPr>
  <p:slideViewPr>
    <p:cSldViewPr snapToGrid="0" snapToObjects="1">
      <p:cViewPr varScale="1">
        <p:scale>
          <a:sx n="45" d="100"/>
          <a:sy n="45" d="100"/>
        </p:scale>
        <p:origin x="1344" y="40"/>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49" d="100"/>
          <a:sy n="49" d="100"/>
        </p:scale>
        <p:origin x="266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Server</c:v>
                </c:pt>
              </c:strCache>
            </c:strRef>
          </c:tx>
          <c:spPr>
            <a:solidFill>
              <a:schemeClr val="accent1"/>
            </a:solidFill>
            <a:ln>
              <a:noFill/>
            </a:ln>
            <a:effectLst/>
          </c:spPr>
          <c:invertIfNegative val="0"/>
          <c:cat>
            <c:strRef>
              <c:f>Sheet1!$B$1:$C$1</c:f>
              <c:strCache>
                <c:ptCount val="2"/>
                <c:pt idx="0">
                  <c:v>On-Premises</c:v>
                </c:pt>
                <c:pt idx="1">
                  <c:v>AWS</c:v>
                </c:pt>
              </c:strCache>
            </c:strRef>
          </c:cat>
          <c:val>
            <c:numRef>
              <c:f>Sheet1!$B$2:$C$2</c:f>
              <c:numCache>
                <c:formatCode>General</c:formatCode>
                <c:ptCount val="2"/>
                <c:pt idx="0">
                  <c:v>91922</c:v>
                </c:pt>
                <c:pt idx="1">
                  <c:v>2547</c:v>
                </c:pt>
              </c:numCache>
            </c:numRef>
          </c:val>
          <c:extLst>
            <c:ext xmlns:c16="http://schemas.microsoft.com/office/drawing/2014/chart" uri="{C3380CC4-5D6E-409C-BE32-E72D297353CC}">
              <c16:uniqueId val="{00000000-BAEE-B146-986A-74504D552B91}"/>
            </c:ext>
          </c:extLst>
        </c:ser>
        <c:ser>
          <c:idx val="1"/>
          <c:order val="1"/>
          <c:tx>
            <c:strRef>
              <c:f>Sheet1!$A$3</c:f>
              <c:strCache>
                <c:ptCount val="1"/>
                <c:pt idx="0">
                  <c:v>Storage</c:v>
                </c:pt>
              </c:strCache>
            </c:strRef>
          </c:tx>
          <c:spPr>
            <a:solidFill>
              <a:schemeClr val="accent2"/>
            </a:solidFill>
            <a:ln>
              <a:noFill/>
            </a:ln>
            <a:effectLst/>
          </c:spPr>
          <c:invertIfNegative val="0"/>
          <c:cat>
            <c:strRef>
              <c:f>Sheet1!$B$1:$C$1</c:f>
              <c:strCache>
                <c:ptCount val="2"/>
                <c:pt idx="0">
                  <c:v>On-Premises</c:v>
                </c:pt>
                <c:pt idx="1">
                  <c:v>AWS</c:v>
                </c:pt>
              </c:strCache>
            </c:strRef>
          </c:cat>
          <c:val>
            <c:numRef>
              <c:f>Sheet1!$B$3:$C$3</c:f>
              <c:numCache>
                <c:formatCode>General</c:formatCode>
                <c:ptCount val="2"/>
                <c:pt idx="0">
                  <c:v>67840</c:v>
                </c:pt>
                <c:pt idx="1">
                  <c:v>4963</c:v>
                </c:pt>
              </c:numCache>
            </c:numRef>
          </c:val>
          <c:extLst>
            <c:ext xmlns:c16="http://schemas.microsoft.com/office/drawing/2014/chart" uri="{C3380CC4-5D6E-409C-BE32-E72D297353CC}">
              <c16:uniqueId val="{00000001-BAEE-B146-986A-74504D552B91}"/>
            </c:ext>
          </c:extLst>
        </c:ser>
        <c:ser>
          <c:idx val="2"/>
          <c:order val="2"/>
          <c:tx>
            <c:strRef>
              <c:f>Sheet1!$A$4</c:f>
              <c:strCache>
                <c:ptCount val="1"/>
                <c:pt idx="0">
                  <c:v>Network</c:v>
                </c:pt>
              </c:strCache>
            </c:strRef>
          </c:tx>
          <c:spPr>
            <a:solidFill>
              <a:schemeClr val="accent3"/>
            </a:solidFill>
            <a:ln>
              <a:noFill/>
            </a:ln>
            <a:effectLst/>
          </c:spPr>
          <c:invertIfNegative val="0"/>
          <c:cat>
            <c:strRef>
              <c:f>Sheet1!$B$1:$C$1</c:f>
              <c:strCache>
                <c:ptCount val="2"/>
                <c:pt idx="0">
                  <c:v>On-Premises</c:v>
                </c:pt>
                <c:pt idx="1">
                  <c:v>AWS</c:v>
                </c:pt>
              </c:strCache>
            </c:strRef>
          </c:cat>
          <c:val>
            <c:numRef>
              <c:f>Sheet1!$B$4:$C$4</c:f>
              <c:numCache>
                <c:formatCode>General</c:formatCode>
                <c:ptCount val="2"/>
                <c:pt idx="0">
                  <c:v>7660</c:v>
                </c:pt>
                <c:pt idx="1">
                  <c:v>0</c:v>
                </c:pt>
              </c:numCache>
            </c:numRef>
          </c:val>
          <c:extLst>
            <c:ext xmlns:c16="http://schemas.microsoft.com/office/drawing/2014/chart" uri="{C3380CC4-5D6E-409C-BE32-E72D297353CC}">
              <c16:uniqueId val="{00000003-BAEE-B146-986A-74504D552B91}"/>
            </c:ext>
          </c:extLst>
        </c:ser>
        <c:ser>
          <c:idx val="3"/>
          <c:order val="3"/>
          <c:tx>
            <c:strRef>
              <c:f>Sheet1!$A$5</c:f>
              <c:strCache>
                <c:ptCount val="1"/>
                <c:pt idx="0">
                  <c:v>IT-Labor</c:v>
                </c:pt>
              </c:strCache>
            </c:strRef>
          </c:tx>
          <c:spPr>
            <a:solidFill>
              <a:schemeClr val="accent4"/>
            </a:solidFill>
            <a:ln>
              <a:noFill/>
            </a:ln>
            <a:effectLst/>
          </c:spPr>
          <c:invertIfNegative val="0"/>
          <c:cat>
            <c:strRef>
              <c:f>Sheet1!$B$1:$C$1</c:f>
              <c:strCache>
                <c:ptCount val="2"/>
                <c:pt idx="0">
                  <c:v>On-Premises</c:v>
                </c:pt>
                <c:pt idx="1">
                  <c:v>AWS</c:v>
                </c:pt>
              </c:strCache>
            </c:strRef>
          </c:cat>
          <c:val>
            <c:numRef>
              <c:f>Sheet1!$B$5:$C$5</c:f>
              <c:numCache>
                <c:formatCode>General</c:formatCode>
                <c:ptCount val="2"/>
                <c:pt idx="0">
                  <c:v>0</c:v>
                </c:pt>
                <c:pt idx="1">
                  <c:v>0</c:v>
                </c:pt>
              </c:numCache>
            </c:numRef>
          </c:val>
          <c:extLst>
            <c:ext xmlns:c16="http://schemas.microsoft.com/office/drawing/2014/chart" uri="{C3380CC4-5D6E-409C-BE32-E72D297353CC}">
              <c16:uniqueId val="{00000004-BAEE-B146-986A-74504D552B91}"/>
            </c:ext>
          </c:extLst>
        </c:ser>
        <c:ser>
          <c:idx val="4"/>
          <c:order val="4"/>
          <c:tx>
            <c:strRef>
              <c:f>Sheet1!$A$6</c:f>
              <c:strCache>
                <c:ptCount val="1"/>
                <c:pt idx="0">
                  <c:v>Total</c:v>
                </c:pt>
              </c:strCache>
            </c:strRef>
          </c:tx>
          <c:spPr>
            <a:solidFill>
              <a:schemeClr val="accent5"/>
            </a:solidFill>
            <a:ln>
              <a:noFill/>
            </a:ln>
            <a:effectLst/>
          </c:spPr>
          <c:invertIfNegative val="0"/>
          <c:cat>
            <c:strRef>
              <c:f>Sheet1!$B$1:$C$1</c:f>
              <c:strCache>
                <c:ptCount val="2"/>
                <c:pt idx="0">
                  <c:v>On-Premises</c:v>
                </c:pt>
                <c:pt idx="1">
                  <c:v>AWS</c:v>
                </c:pt>
              </c:strCache>
            </c:strRef>
          </c:cat>
          <c:val>
            <c:numRef>
              <c:f>Sheet1!$B$6:$C$6</c:f>
              <c:numCache>
                <c:formatCode>General</c:formatCode>
                <c:ptCount val="2"/>
                <c:pt idx="0">
                  <c:v>167422</c:v>
                </c:pt>
                <c:pt idx="1">
                  <c:v>7510</c:v>
                </c:pt>
              </c:numCache>
            </c:numRef>
          </c:val>
          <c:extLst>
            <c:ext xmlns:c16="http://schemas.microsoft.com/office/drawing/2014/chart" uri="{C3380CC4-5D6E-409C-BE32-E72D297353CC}">
              <c16:uniqueId val="{00000005-BAEE-B146-986A-74504D552B91}"/>
            </c:ext>
          </c:extLst>
        </c:ser>
        <c:dLbls>
          <c:showLegendKey val="0"/>
          <c:showVal val="0"/>
          <c:showCatName val="0"/>
          <c:showSerName val="0"/>
          <c:showPercent val="0"/>
          <c:showBubbleSize val="0"/>
        </c:dLbls>
        <c:gapWidth val="219"/>
        <c:overlap val="100"/>
        <c:axId val="1781183663"/>
        <c:axId val="1781185359"/>
      </c:barChart>
      <c:catAx>
        <c:axId val="1781183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1185359"/>
        <c:crosses val="autoZero"/>
        <c:auto val="1"/>
        <c:lblAlgn val="ctr"/>
        <c:lblOffset val="100"/>
        <c:noMultiLvlLbl val="0"/>
      </c:catAx>
      <c:valAx>
        <c:axId val="1781185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11836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mazon Ember" panose="020B0603020204020204" pitchFamily="34" charset="0"/>
              <a:ea typeface="Amazon Ember" panose="020B0603020204020204" pitchFamily="34" charset="0"/>
              <a:cs typeface="Amazon Ember" panose="020B06030202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893DF8-D520-BB40-837C-91CE1787B0EB}" type="datetimeFigureOut">
              <a:rPr lang="en-US" smtClean="0"/>
              <a:t>9/30/2019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98FB97-EEE8-A641-B9BA-ACE8418557CD}" type="slidenum">
              <a:rPr lang="en-US" smtClean="0"/>
              <a:t>‹#›</a:t>
            </a:fld>
            <a:endParaRPr lang="en-US" dirty="0"/>
          </a:p>
        </p:txBody>
      </p:sp>
    </p:spTree>
    <p:extLst>
      <p:ext uri="{BB962C8B-B14F-4D97-AF65-F5344CB8AC3E}">
        <p14:creationId xmlns:p14="http://schemas.microsoft.com/office/powerpoint/2010/main" val="14852696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FA781-CA11-2141-A5F7-C7B0DDD8E00E}" type="datetimeFigureOut">
              <a:rPr lang="en-US" smtClean="0"/>
              <a:t>9/30/2019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92397-0699-5249-96BB-FDA4CA85BF35}" type="slidenum">
              <a:rPr lang="en-US" smtClean="0"/>
              <a:t>‹#›</a:t>
            </a:fld>
            <a:endParaRPr lang="en-US" dirty="0"/>
          </a:p>
        </p:txBody>
      </p:sp>
    </p:spTree>
    <p:extLst>
      <p:ext uri="{BB962C8B-B14F-4D97-AF65-F5344CB8AC3E}">
        <p14:creationId xmlns:p14="http://schemas.microsoft.com/office/powerpoint/2010/main" val="356964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ws.amazon.com/fre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ws.amazon.com/pricin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0.awsstatic.com/whitepapers/aws_pricing_overview.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wstcocalculator.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0.awsstatic.com/whitepapers/aws_pricing_overview.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Welcom</a:t>
            </a:r>
            <a:r>
              <a:rPr lang="en-US" sz="1100" baseline="0" dirty="0"/>
              <a:t>e to Module 1, Section 2 </a:t>
            </a:r>
            <a:r>
              <a:rPr lang="en-US" sz="1100" dirty="0"/>
              <a:t>– Cloud Economics.</a:t>
            </a:r>
          </a:p>
        </p:txBody>
      </p:sp>
    </p:spTree>
    <p:extLst>
      <p:ext uri="{BB962C8B-B14F-4D97-AF65-F5344CB8AC3E}">
        <p14:creationId xmlns:p14="http://schemas.microsoft.com/office/powerpoint/2010/main" val="418188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AWS is constantly focused on reducing data center hardware costs, improving operational efficiencies, lowering power consumption, and generally lowering the cost of doing business.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optimizations and AWS’s substantial and growing economies of scale result in passing savings back to you in the form of lower pricing. Since 2006, AWS has lowered pricing </a:t>
            </a:r>
            <a:r>
              <a:rPr lang="en-US" sz="1200" b="1" kern="1200" dirty="0">
                <a:solidFill>
                  <a:schemeClr val="tx1"/>
                </a:solidFill>
                <a:effectLst/>
                <a:latin typeface="+mn-lt"/>
                <a:ea typeface="+mn-ea"/>
                <a:cs typeface="+mn-cs"/>
              </a:rPr>
              <a:t>61</a:t>
            </a:r>
            <a:r>
              <a:rPr lang="en-US" sz="1200" kern="1200" dirty="0">
                <a:solidFill>
                  <a:schemeClr val="tx1"/>
                </a:solidFill>
                <a:effectLst/>
                <a:latin typeface="+mn-lt"/>
                <a:ea typeface="+mn-ea"/>
                <a:cs typeface="+mn-cs"/>
              </a:rPr>
              <a:t> times!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benefit of AWS growth is that future, higher performing resources replace current ones for no extra charge. </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05551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AWS realizes that every customer has different needs. If none of the AWS pricing models work for your project, custom pricing is available for high-volume projects with unique requirements.</a:t>
            </a:r>
          </a:p>
        </p:txBody>
      </p:sp>
    </p:spTree>
    <p:extLst>
      <p:ext uri="{BB962C8B-B14F-4D97-AF65-F5344CB8AC3E}">
        <p14:creationId xmlns:p14="http://schemas.microsoft.com/office/powerpoint/2010/main" val="2496663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help new AWS customers get started in the cloud, AWS offers a free usage tier for new customers up to one year, applicable to certain services and options. If you’re a new AWS customer, you can run a free Amazon EC2 T1 micro instance for a year, while also leveraging a free usage tier for Amazon S3, Amazon Elastic Block Store, Elastic Load Balancing, AWS data transfer, and other AWS services.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Select the link for more details.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hlinkClick r:id="rId3"/>
              </a:rPr>
              <a:t>https://aws.amazon.com/free/</a:t>
            </a:r>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044555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406400" y="4400550"/>
            <a:ext cx="6197600" cy="3600450"/>
          </a:xfrm>
        </p:spPr>
        <p:txBody>
          <a:bodyPr/>
          <a:lstStyle/>
          <a:p>
            <a:r>
              <a:rPr lang="en-US" sz="1100" kern="1200" dirty="0">
                <a:solidFill>
                  <a:schemeClr val="tx1"/>
                </a:solidFill>
                <a:effectLst/>
                <a:latin typeface="+mn-lt"/>
                <a:ea typeface="+mn-ea"/>
                <a:cs typeface="+mn-cs"/>
              </a:rPr>
              <a:t>AWS also offers a variety of services for no additional charge.</a:t>
            </a:r>
          </a:p>
          <a:p>
            <a:r>
              <a:rPr lang="en-US" sz="11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Amazon VPC</a:t>
            </a:r>
            <a:r>
              <a:rPr lang="en-US" sz="1100" kern="1200" dirty="0">
                <a:solidFill>
                  <a:schemeClr val="tx1"/>
                </a:solidFill>
                <a:effectLst/>
                <a:latin typeface="+mn-lt"/>
                <a:ea typeface="+mn-ea"/>
                <a:cs typeface="+mn-cs"/>
              </a:rPr>
              <a:t> lets you provision a logically isolated section of the AWS Cloud where you can launch AWS resources in a virtual network that you define.</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AWS Identity and Access Management (or IAM)</a:t>
            </a:r>
            <a:r>
              <a:rPr lang="en-US" sz="1100" kern="1200" dirty="0">
                <a:solidFill>
                  <a:schemeClr val="tx1"/>
                </a:solidFill>
                <a:effectLst/>
                <a:latin typeface="+mn-lt"/>
                <a:ea typeface="+mn-ea"/>
                <a:cs typeface="+mn-cs"/>
              </a:rPr>
              <a:t> controls your users’ access to AWS services and resources.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Consolidated Billing </a:t>
            </a:r>
            <a:r>
              <a:rPr lang="en-US" sz="1100" kern="1200" dirty="0">
                <a:solidFill>
                  <a:schemeClr val="tx1"/>
                </a:solidFill>
                <a:effectLst/>
                <a:latin typeface="+mn-lt"/>
                <a:ea typeface="+mn-ea"/>
                <a:cs typeface="+mn-cs"/>
              </a:rPr>
              <a:t>is a billing feature in AWS Organizations to consolidate payment for multiple AWS accounts or multiple AISPL accounts. Consolidated billing provides:</a:t>
            </a:r>
          </a:p>
          <a:p>
            <a:pPr marL="628650" lvl="1" indent="-171450">
              <a:buFont typeface="Arial" panose="020B0604020202020204" pitchFamily="34" charset="0"/>
              <a:buChar char="•"/>
            </a:pPr>
            <a:r>
              <a:rPr lang="en-US" sz="1100" b="1" kern="1200" dirty="0">
                <a:solidFill>
                  <a:schemeClr val="tx1"/>
                </a:solidFill>
                <a:effectLst/>
                <a:latin typeface="+mn-lt"/>
                <a:ea typeface="+mn-ea"/>
                <a:cs typeface="+mn-cs"/>
              </a:rPr>
              <a:t>One bill </a:t>
            </a:r>
            <a:r>
              <a:rPr lang="en-US" sz="1100" kern="1200" dirty="0">
                <a:solidFill>
                  <a:schemeClr val="tx1"/>
                </a:solidFill>
                <a:effectLst/>
                <a:latin typeface="+mn-lt"/>
                <a:ea typeface="+mn-ea"/>
                <a:cs typeface="+mn-cs"/>
              </a:rPr>
              <a:t>for multiple accounts.</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The ability to </a:t>
            </a:r>
            <a:r>
              <a:rPr lang="en-US" sz="1100" b="1" kern="1200" dirty="0">
                <a:solidFill>
                  <a:schemeClr val="tx1"/>
                </a:solidFill>
                <a:effectLst/>
                <a:latin typeface="+mn-lt"/>
                <a:ea typeface="+mn-ea"/>
                <a:cs typeface="+mn-cs"/>
              </a:rPr>
              <a:t>easily track </a:t>
            </a:r>
            <a:r>
              <a:rPr lang="en-US" sz="1100" kern="1200" dirty="0">
                <a:solidFill>
                  <a:schemeClr val="tx1"/>
                </a:solidFill>
                <a:effectLst/>
                <a:latin typeface="+mn-lt"/>
                <a:ea typeface="+mn-ea"/>
                <a:cs typeface="+mn-cs"/>
              </a:rPr>
              <a:t>each account’s charges.</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The opportunity to decrease charges as a result of volume pricing discounts from </a:t>
            </a:r>
            <a:r>
              <a:rPr lang="en-US" sz="1100" b="1" kern="1200" dirty="0">
                <a:solidFill>
                  <a:schemeClr val="tx1"/>
                </a:solidFill>
                <a:effectLst/>
                <a:latin typeface="+mn-lt"/>
                <a:ea typeface="+mn-ea"/>
                <a:cs typeface="+mn-cs"/>
              </a:rPr>
              <a:t>combined usage</a:t>
            </a:r>
            <a:r>
              <a:rPr lang="en-US" sz="11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And you can consolidate all of your accounts using Consolidated Billing and get tiered benefits.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AWS Elastic Beanstalk </a:t>
            </a:r>
            <a:r>
              <a:rPr lang="en-US" sz="1100" kern="1200" dirty="0">
                <a:solidFill>
                  <a:schemeClr val="tx1"/>
                </a:solidFill>
                <a:effectLst/>
                <a:latin typeface="+mn-lt"/>
                <a:ea typeface="+mn-ea"/>
                <a:cs typeface="+mn-cs"/>
              </a:rPr>
              <a:t>is an even easier way for you to quickly deploy and manage applications in the AWS cloud.</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AWS CloudFormation</a:t>
            </a:r>
            <a:r>
              <a:rPr lang="en-US" sz="1100" kern="1200" dirty="0">
                <a:solidFill>
                  <a:schemeClr val="tx1"/>
                </a:solidFill>
                <a:effectLst/>
                <a:latin typeface="+mn-lt"/>
                <a:ea typeface="+mn-ea"/>
                <a:cs typeface="+mn-cs"/>
              </a:rPr>
              <a:t> gives developers and systems administrators an easy way to create a collection of related AWS resources and provision them in an orderly and predictable fashion.</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Automatic Scaling</a:t>
            </a:r>
            <a:r>
              <a:rPr lang="en-US" sz="1100" kern="1200" dirty="0">
                <a:solidFill>
                  <a:schemeClr val="tx1"/>
                </a:solidFill>
                <a:effectLst/>
                <a:latin typeface="+mn-lt"/>
                <a:ea typeface="+mn-ea"/>
                <a:cs typeface="+mn-cs"/>
              </a:rPr>
              <a:t> automatically adds or removes resources according to conditions you define. The resources you are using increase seamlessly during demand spikes to maintain performance and decrease automatically during demand lulls to minimize costs.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AWS </a:t>
            </a:r>
            <a:r>
              <a:rPr lang="en-US" sz="1100" b="1" kern="1200" dirty="0" err="1">
                <a:solidFill>
                  <a:schemeClr val="tx1"/>
                </a:solidFill>
                <a:effectLst/>
                <a:latin typeface="+mn-lt"/>
                <a:ea typeface="+mn-ea"/>
                <a:cs typeface="+mn-cs"/>
              </a:rPr>
              <a:t>OpsWorks</a:t>
            </a:r>
            <a:r>
              <a:rPr lang="en-US" sz="1100" b="1"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is an application management service that makes it easy to deploy and operate applications of all shapes and sizes.</a:t>
            </a:r>
          </a:p>
          <a:p>
            <a:pPr marL="0" indent="0">
              <a:buFont typeface="Arial" panose="020B0604020202020204" pitchFamily="34" charset="0"/>
              <a:buNone/>
            </a:pPr>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Note that although there is no charge for these services, there may be charges associated with other AWS services used in conjunction with these services. For example, when auto scaling additional EC2 instances, there will be charges for those instances.</a:t>
            </a:r>
          </a:p>
        </p:txBody>
      </p:sp>
    </p:spTree>
    <p:extLst>
      <p:ext uri="{BB962C8B-B14F-4D97-AF65-F5344CB8AC3E}">
        <p14:creationId xmlns:p14="http://schemas.microsoft.com/office/powerpoint/2010/main" val="1691520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In summary, while the number and types of services offered by AWS have increased dramatically, our philosophy on pricing has not changed. At the end of each month, you pay only for what you use, and you can start or stop using a product at any time. No long-term contracts are required.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The best way to estimate costs is to examine the fundamental characteristics for each AWS service, estimate your usage for each characteristic, and then map that usage to the prices posted on the website. The service pricing strategy gives you tremendous flexibility to choose the services you need for each project and to pay only for what you use.</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There are a number of free AWS services, including: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Amazon VPC,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Elastic Beanstalk,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AWS CloudFormation,</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IAM,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Automatic Scaling,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AWS </a:t>
            </a:r>
            <a:r>
              <a:rPr lang="en-US" sz="1100" kern="1200" dirty="0" err="1">
                <a:solidFill>
                  <a:schemeClr val="tx1"/>
                </a:solidFill>
                <a:effectLst/>
                <a:latin typeface="+mn-lt"/>
                <a:ea typeface="+mn-ea"/>
                <a:cs typeface="+mn-cs"/>
              </a:rPr>
              <a:t>OpsWorks</a:t>
            </a:r>
            <a:r>
              <a:rPr lang="en-US" sz="1100" kern="1200" dirty="0">
                <a:solidFill>
                  <a:schemeClr val="tx1"/>
                </a:solidFill>
                <a:effectLst/>
                <a:latin typeface="+mn-lt"/>
                <a:ea typeface="+mn-ea"/>
                <a:cs typeface="+mn-cs"/>
              </a:rPr>
              <a:t>, and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Consolidated Billing </a:t>
            </a:r>
          </a:p>
          <a:p>
            <a:r>
              <a:rPr lang="en-US" sz="1100" kern="1200" dirty="0">
                <a:solidFill>
                  <a:schemeClr val="tx1"/>
                </a:solidFill>
                <a:effectLst/>
                <a:latin typeface="+mn-lt"/>
                <a:ea typeface="+mn-ea"/>
                <a:cs typeface="+mn-cs"/>
              </a:rPr>
              <a:t>While the services themselves are free, the resources that they provision are not. Additionally, there is no charge for inbound data or data transfer between services within the same region; however, outbound data transfer costs are tiered.</a:t>
            </a:r>
            <a:br>
              <a:rPr lang="en-US" sz="1100" kern="1200" dirty="0">
                <a:solidFill>
                  <a:schemeClr val="tx1"/>
                </a:solidFill>
                <a:effectLst/>
                <a:latin typeface="+mn-lt"/>
                <a:ea typeface="+mn-ea"/>
                <a:cs typeface="+mn-cs"/>
              </a:rPr>
            </a:br>
            <a:br>
              <a:rPr lang="en-US" sz="1100" kern="1200" dirty="0">
                <a:solidFill>
                  <a:schemeClr val="tx1"/>
                </a:solidFill>
                <a:effectLst/>
                <a:latin typeface="+mn-lt"/>
                <a:ea typeface="+mn-ea"/>
                <a:cs typeface="+mn-cs"/>
              </a:rPr>
            </a:br>
            <a:r>
              <a:rPr lang="en-US" sz="1100" kern="1200" dirty="0">
                <a:solidFill>
                  <a:schemeClr val="tx1"/>
                </a:solidFill>
                <a:effectLst/>
                <a:latin typeface="+mn-lt"/>
                <a:ea typeface="+mn-ea"/>
                <a:cs typeface="+mn-cs"/>
              </a:rPr>
              <a:t>Select the links to learn more. </a:t>
            </a:r>
          </a:p>
          <a:p>
            <a:r>
              <a:rPr lang="en-US" sz="1100" u="sng" kern="1200" dirty="0">
                <a:solidFill>
                  <a:schemeClr val="tx1"/>
                </a:solidFill>
                <a:effectLst/>
                <a:latin typeface="+mn-lt"/>
                <a:ea typeface="+mn-ea"/>
                <a:cs typeface="+mn-cs"/>
                <a:hlinkClick r:id="rId3"/>
              </a:rPr>
              <a:t>http://aws.amazon.com/pricing/</a:t>
            </a:r>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hlinkClick r:id="rId4"/>
              </a:rPr>
              <a:t>https://d0.awsstatic.com/whitepapers/aws_pricing_overview.pdf</a:t>
            </a:r>
            <a:r>
              <a:rPr lang="en-US" sz="1100" kern="1200" dirty="0">
                <a:solidFill>
                  <a:schemeClr val="tx1"/>
                </a:solidFill>
                <a:effectLst/>
                <a:latin typeface="+mn-lt"/>
                <a:ea typeface="+mn-ea"/>
                <a:cs typeface="+mn-cs"/>
              </a:rPr>
              <a:t>. </a:t>
            </a:r>
          </a:p>
          <a:p>
            <a:endParaRPr lang="en-US" sz="1100" kern="1200" dirty="0">
              <a:solidFill>
                <a:schemeClr val="tx1"/>
              </a:solidFill>
              <a:effectLst/>
              <a:latin typeface="+mn-lt"/>
              <a:ea typeface="+mn-ea"/>
              <a:cs typeface="+mn-cs"/>
            </a:endParaRPr>
          </a:p>
          <a:p>
            <a:endParaRPr lang="en-US" sz="11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45029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you understand the AWS pricing philosophy and how different AWS services are priced, let’s take a look at Part 2: Total Cost of Ownership.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to prices, businesses often want to understand the total cost of ownership, which is a financial estimate that helps buyers and owners determine the direct and indirect costs of a product or system. It reflects the purchase price of an asset </a:t>
            </a:r>
            <a:r>
              <a:rPr lang="en-US" sz="1200" i="1" kern="1200" dirty="0">
                <a:solidFill>
                  <a:schemeClr val="tx1"/>
                </a:solidFill>
                <a:effectLst/>
                <a:latin typeface="+mn-lt"/>
                <a:ea typeface="+mn-ea"/>
                <a:cs typeface="+mn-cs"/>
              </a:rPr>
              <a:t>plus</a:t>
            </a:r>
            <a:r>
              <a:rPr lang="en-US" sz="1200" kern="1200" dirty="0">
                <a:solidFill>
                  <a:schemeClr val="tx1"/>
                </a:solidFill>
                <a:effectLst/>
                <a:latin typeface="+mn-lt"/>
                <a:ea typeface="+mn-ea"/>
                <a:cs typeface="+mn-cs"/>
              </a:rPr>
              <a:t> the costs of operation. Total cost of ownership information is especially helpful when you are making the decision of whether or not to deploy on Amazon Web Services.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move forward to the final part of our economic discussion and review both TCO and the TCO Calculator.</a:t>
            </a:r>
          </a:p>
          <a:p>
            <a:endParaRPr lang="en-US" sz="1100" dirty="0"/>
          </a:p>
        </p:txBody>
      </p:sp>
    </p:spTree>
    <p:extLst>
      <p:ext uri="{BB962C8B-B14F-4D97-AF65-F5344CB8AC3E}">
        <p14:creationId xmlns:p14="http://schemas.microsoft.com/office/powerpoint/2010/main" val="933207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On-premises versus cloud is a question being asked by many businesses. The difference between these two options is how they are deployed.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An on-premises infrastructure is installed locally on a company’s own computers and servers. There are several fixed costs, also known as capital expenses, associated with the traditional infrastructure including facilities, hardware, licenses, and maintenance staff. Scaling up can be expensive and time consuming. Scaling down does not reduce fixed costs.</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 cloud infrastructure is purchased from a service provider who builds and maintains the facilities, hardware, and maintenance staff. A customer pays for what is used. Scaling up or down is simple. Costs are easy to estimate because they depend on service usage.</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It is difficult to compare an on-premises IT delivery model with the AWS cloud. The two are so very different that they use different languages. </a:t>
            </a:r>
          </a:p>
          <a:p>
            <a:pPr lvl="0"/>
            <a:endParaRPr lang="en-US" sz="1100" kern="1200" dirty="0">
              <a:solidFill>
                <a:schemeClr val="tx1"/>
              </a:solidFill>
              <a:effectLst/>
              <a:latin typeface="+mn-lt"/>
              <a:ea typeface="+mn-ea"/>
              <a:cs typeface="+mn-cs"/>
            </a:endParaRPr>
          </a:p>
          <a:p>
            <a:pPr lvl="0"/>
            <a:r>
              <a:rPr lang="en-US" sz="1100" kern="1200" dirty="0">
                <a:solidFill>
                  <a:schemeClr val="tx1"/>
                </a:solidFill>
                <a:effectLst/>
                <a:latin typeface="+mn-lt"/>
                <a:ea typeface="+mn-ea"/>
                <a:cs typeface="+mn-cs"/>
              </a:rPr>
              <a:t>On-premises IT is a discussion based on capital expenditure, long planning cycles, and multiple components to buy, build, manage, and refresh over time.</a:t>
            </a:r>
          </a:p>
          <a:p>
            <a:pPr lvl="0"/>
            <a:r>
              <a:rPr lang="en-US" sz="1100" kern="1200" dirty="0">
                <a:solidFill>
                  <a:schemeClr val="tx1"/>
                </a:solidFill>
                <a:effectLst/>
                <a:latin typeface="+mn-lt"/>
                <a:ea typeface="+mn-ea"/>
                <a:cs typeface="+mn-cs"/>
              </a:rPr>
              <a:t>AWS is a discussion about flexibility, agility, and consumption based costs.</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So, how can we identify the best option?</a:t>
            </a:r>
          </a:p>
          <a:p>
            <a:endParaRPr lang="en-US" sz="105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76828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We can identify the best option by comparing the on-premises solution to a cloud solution. Total Cost of Ownership (or TCO) is a tool that can be used for this comparison. TCO is a financial estimate intended to help buyers and owners determine the direct and indirect costs of a product or system. TCO includes the cost of a service plus all the costs associated with owning the service.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In the cloud environment, TCO is used for comparing the costs of running an entire infrastructure environment for a specific workload in an on-premises or co-location facility, to the same workload running on a cloud-based infrastructure. This comparison is done for budgeting purposes or to build a business case for business decisions regarding the optimal deployment solution.</a:t>
            </a:r>
          </a:p>
        </p:txBody>
      </p:sp>
    </p:spTree>
    <p:extLst>
      <p:ext uri="{BB962C8B-B14F-4D97-AF65-F5344CB8AC3E}">
        <p14:creationId xmlns:p14="http://schemas.microsoft.com/office/powerpoint/2010/main" val="646880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68788" cy="3600450"/>
          </a:xfrm>
        </p:spPr>
        <p:txBody>
          <a:bodyPr/>
          <a:lstStyle/>
          <a:p>
            <a:r>
              <a:rPr lang="en-US" sz="1100" kern="1200" dirty="0">
                <a:solidFill>
                  <a:schemeClr val="tx1"/>
                </a:solidFill>
                <a:effectLst/>
                <a:latin typeface="+mn-lt"/>
                <a:ea typeface="+mn-ea"/>
                <a:cs typeface="+mn-cs"/>
              </a:rPr>
              <a:t>So, what are some of the costs associated with data center management? These costs include: </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Server</a:t>
            </a:r>
            <a:r>
              <a:rPr lang="en-US" sz="1100" kern="1200" dirty="0">
                <a:solidFill>
                  <a:schemeClr val="tx1"/>
                </a:solidFill>
                <a:effectLst/>
                <a:latin typeface="+mn-lt"/>
                <a:ea typeface="+mn-ea"/>
                <a:cs typeface="+mn-cs"/>
              </a:rPr>
              <a:t> costs for both hardware and software, along and facilities costs to house the equipment. </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Storage</a:t>
            </a:r>
            <a:r>
              <a:rPr lang="en-US" sz="1100" kern="1200" dirty="0">
                <a:solidFill>
                  <a:schemeClr val="tx1"/>
                </a:solidFill>
                <a:effectLst/>
                <a:latin typeface="+mn-lt"/>
                <a:ea typeface="+mn-ea"/>
                <a:cs typeface="+mn-cs"/>
              </a:rPr>
              <a:t> costs are associated with the hardware, administration and facilities. </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Network</a:t>
            </a:r>
            <a:r>
              <a:rPr lang="en-US" sz="1100" kern="1200" dirty="0">
                <a:solidFill>
                  <a:schemeClr val="tx1"/>
                </a:solidFill>
                <a:effectLst/>
                <a:latin typeface="+mn-lt"/>
                <a:ea typeface="+mn-ea"/>
                <a:cs typeface="+mn-cs"/>
              </a:rPr>
              <a:t> costs are similar to the storage costs and include hardware, administration, and facilities costs.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And </a:t>
            </a:r>
            <a:r>
              <a:rPr lang="en-US" sz="1100" b="1" kern="1200" dirty="0">
                <a:solidFill>
                  <a:schemeClr val="tx1"/>
                </a:solidFill>
                <a:effectLst/>
                <a:latin typeface="+mn-lt"/>
                <a:ea typeface="+mn-ea"/>
                <a:cs typeface="+mn-cs"/>
              </a:rPr>
              <a:t>IT labor </a:t>
            </a:r>
            <a:r>
              <a:rPr lang="en-US" sz="1100" kern="1200" dirty="0">
                <a:solidFill>
                  <a:schemeClr val="tx1"/>
                </a:solidFill>
                <a:effectLst/>
                <a:latin typeface="+mn-lt"/>
                <a:ea typeface="+mn-ea"/>
                <a:cs typeface="+mn-cs"/>
              </a:rPr>
              <a:t>costs that are required to administer the entire solution.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When comparing an on-premises to cloud solution, it is important to accurately assess the true costs of both options. With the Cloud, most costs are upfront and readily calculated. For example, cloud providers give transparent pricing based on different usage metrics, such as RAM, storage, and bandwidth, among others. Pricing is frequently fixed per unit of time.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Customers gain certainty over pricing and are then able to readily calculate costs based on several different usage estimates.</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Compare this to on-premise technology. Although they are sometimes difficult to determine, calculations of in-house costs must take into account all:</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Direct costs </a:t>
            </a:r>
            <a:r>
              <a:rPr lang="en-US" sz="1100" kern="1200" dirty="0">
                <a:solidFill>
                  <a:schemeClr val="tx1"/>
                </a:solidFill>
                <a:effectLst/>
                <a:latin typeface="+mn-lt"/>
                <a:ea typeface="+mn-ea"/>
                <a:cs typeface="+mn-cs"/>
              </a:rPr>
              <a:t>that accompany running a server like power, floor space, storage, and IT operations to manage those resources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Indirect costs </a:t>
            </a:r>
            <a:r>
              <a:rPr lang="en-US" sz="1100" kern="1200" dirty="0">
                <a:solidFill>
                  <a:schemeClr val="tx1"/>
                </a:solidFill>
                <a:effectLst/>
                <a:latin typeface="+mn-lt"/>
                <a:ea typeface="+mn-ea"/>
                <a:cs typeface="+mn-cs"/>
              </a:rPr>
              <a:t>of running a server like network and storage infrastructure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Please note that this diagram is conceptual and does not include every cost item. For example, depending on the solution you are implementing, software costs can include database, management, and middle-tier costs. Facilities costs can include upgrades, maintenance, building security, taxes, and so on. IT labor costs can include security admin and application admin costs.  This is an abbreviated list to demonstrate the type of costs that are involved in data center maintenance. </a:t>
            </a:r>
          </a:p>
        </p:txBody>
      </p:sp>
    </p:spTree>
    <p:extLst>
      <p:ext uri="{BB962C8B-B14F-4D97-AF65-F5344CB8AC3E}">
        <p14:creationId xmlns:p14="http://schemas.microsoft.com/office/powerpoint/2010/main" val="615963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Let’s take a look at a cost comparison. This example shows a cost comparison for an on-premises and cloud solution over 3 years. For this comparison, two similar environments were constructed to represent the on-premises and AWS environments. Note that additional direct and indirect costs associated with the on-premises solution have not been included. The components of the on-premises solution include:</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1 virtual machine with 4 CPUs, 16 GB of RAM, and a Linux operating system</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Average utilization is 100%</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Optimized by RAM</a:t>
            </a:r>
          </a:p>
          <a:p>
            <a:r>
              <a:rPr lang="en-US" sz="1100" kern="1200" dirty="0">
                <a:solidFill>
                  <a:schemeClr val="tx1"/>
                </a:solidFill>
                <a:effectLst/>
                <a:latin typeface="+mn-lt"/>
                <a:ea typeface="+mn-ea"/>
                <a:cs typeface="+mn-cs"/>
              </a:rPr>
              <a:t>The components of a comparable AWS environment include:</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1 m4.xlarge instance with 4 CPUs, 16 GB of RAM</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The Instance type is a 3 year partial upfront reserved instance</a:t>
            </a:r>
          </a:p>
          <a:p>
            <a:pPr marL="171450" lvl="0" indent="-171450">
              <a:buFont typeface="Arial" panose="020B0604020202020204" pitchFamily="34" charset="0"/>
              <a:buChar char="•"/>
            </a:pP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on-premises 3-year total cost is $167,422. The AWS Cloud 3-year total cost is $7,509, which is a 96% savings over the on-premises solution. Thus, the 3-year total savings on cloud infrastructure would be $159,913. This comparison helps a business clearly understand the differences between the alternatives.</a:t>
            </a:r>
          </a:p>
          <a:p>
            <a:r>
              <a:rPr lang="en-US" sz="1100" kern="1200" dirty="0">
                <a:solidFill>
                  <a:schemeClr val="tx1"/>
                </a:solidFill>
                <a:effectLst/>
                <a:latin typeface="+mn-lt"/>
                <a:ea typeface="+mn-ea"/>
                <a:cs typeface="+mn-cs"/>
              </a:rPr>
              <a:t> </a:t>
            </a:r>
          </a:p>
          <a:p>
            <a:r>
              <a:rPr lang="en-US" sz="1100" b="1" kern="1200" dirty="0">
                <a:solidFill>
                  <a:schemeClr val="tx1"/>
                </a:solidFill>
                <a:effectLst/>
                <a:latin typeface="+mn-lt"/>
                <a:ea typeface="+mn-ea"/>
                <a:cs typeface="+mn-cs"/>
              </a:rPr>
              <a:t>So, what is the difference in the costs? </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Remember, the on-premises solution is “predicted” and then continues to incur costs whether or not the capacity is utilized.</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In contrast, the AWS solution is commissioned when needed and decommissioned when the resources are no longer in use, resulting in the lower overall costs.</a:t>
            </a:r>
          </a:p>
        </p:txBody>
      </p:sp>
    </p:spTree>
    <p:extLst>
      <p:ext uri="{BB962C8B-B14F-4D97-AF65-F5344CB8AC3E}">
        <p14:creationId xmlns:p14="http://schemas.microsoft.com/office/powerpoint/2010/main" val="395183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module, we are going to discuss the economics of cloud computing.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 one will introduce you to the fundamentals of pricing, and in part two we’ll review total cost of ownership.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17249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There are tools available to assist you with these comparisons. The </a:t>
            </a:r>
            <a:r>
              <a:rPr lang="en-US" sz="1100" b="1" kern="1200" dirty="0">
                <a:solidFill>
                  <a:schemeClr val="tx1"/>
                </a:solidFill>
                <a:effectLst/>
                <a:latin typeface="+mn-lt"/>
                <a:ea typeface="+mn-ea"/>
                <a:cs typeface="+mn-cs"/>
              </a:rPr>
              <a:t>AWS Simple Monthly Calculator</a:t>
            </a:r>
            <a:r>
              <a:rPr lang="en-US" sz="1100" kern="1200" dirty="0">
                <a:solidFill>
                  <a:schemeClr val="tx1"/>
                </a:solidFill>
                <a:effectLst/>
                <a:latin typeface="+mn-lt"/>
                <a:ea typeface="+mn-ea"/>
                <a:cs typeface="+mn-cs"/>
              </a:rPr>
              <a:t> helps estimate a monthly AWS bill. Using this tool, you can add, modify and remove services from your 'bill' and it will recalculate the estimated monthly charges automatically.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The calculator incorporates a wide array of pricing calculations across all services in all regions. It also shows a breakdown of features for each service in each region.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The </a:t>
            </a:r>
            <a:r>
              <a:rPr lang="en-US" sz="1100" b="1" kern="1200" dirty="0">
                <a:solidFill>
                  <a:schemeClr val="tx1"/>
                </a:solidFill>
                <a:effectLst/>
                <a:latin typeface="+mn-lt"/>
                <a:ea typeface="+mn-ea"/>
                <a:cs typeface="+mn-cs"/>
              </a:rPr>
              <a:t>Simple Monthly Calculator </a:t>
            </a:r>
            <a:r>
              <a:rPr lang="en-US" sz="1100" kern="1200" dirty="0">
                <a:solidFill>
                  <a:schemeClr val="tx1"/>
                </a:solidFill>
                <a:effectLst/>
                <a:latin typeface="+mn-lt"/>
                <a:ea typeface="+mn-ea"/>
                <a:cs typeface="+mn-cs"/>
              </a:rPr>
              <a:t>is a tool that helps you:	</a:t>
            </a:r>
          </a:p>
          <a:p>
            <a:pPr lvl="0"/>
            <a:r>
              <a:rPr lang="en-US" sz="1100" kern="1200" dirty="0">
                <a:solidFill>
                  <a:schemeClr val="tx1"/>
                </a:solidFill>
                <a:effectLst/>
                <a:latin typeface="+mn-lt"/>
                <a:ea typeface="+mn-ea"/>
                <a:cs typeface="+mn-cs"/>
              </a:rPr>
              <a:t>Estimate monthly services costs when using AWS</a:t>
            </a:r>
          </a:p>
          <a:p>
            <a:pPr lvl="0"/>
            <a:r>
              <a:rPr lang="en-US" sz="1100" kern="1200" dirty="0">
                <a:solidFill>
                  <a:schemeClr val="tx1"/>
                </a:solidFill>
                <a:effectLst/>
                <a:latin typeface="+mn-lt"/>
                <a:ea typeface="+mn-ea"/>
                <a:cs typeface="+mn-cs"/>
              </a:rPr>
              <a:t>Identify opportunities for cost reduction</a:t>
            </a:r>
          </a:p>
          <a:p>
            <a:pPr lvl="0"/>
            <a:r>
              <a:rPr lang="en-US" sz="1100" kern="1200" dirty="0">
                <a:solidFill>
                  <a:schemeClr val="tx1"/>
                </a:solidFill>
                <a:effectLst/>
                <a:latin typeface="+mn-lt"/>
                <a:ea typeface="+mn-ea"/>
                <a:cs typeface="+mn-cs"/>
              </a:rPr>
              <a:t>And use templates to model solutions to compare services and deployment models</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The calculator also shows common customer samples and their usage. You can click on the “Disaster Recovery and Backup” sample or “Web Application” sample and see the uses of each service. </a:t>
            </a:r>
            <a:br>
              <a:rPr lang="en-US" sz="1100" kern="1200" dirty="0">
                <a:solidFill>
                  <a:schemeClr val="tx1"/>
                </a:solidFill>
                <a:effectLst/>
                <a:latin typeface="+mn-lt"/>
                <a:ea typeface="+mn-ea"/>
                <a:cs typeface="+mn-cs"/>
              </a:rPr>
            </a:br>
            <a:br>
              <a:rPr lang="en-US" sz="1100" kern="1200" dirty="0">
                <a:solidFill>
                  <a:schemeClr val="tx1"/>
                </a:solidFill>
                <a:effectLst/>
                <a:latin typeface="+mn-lt"/>
                <a:ea typeface="+mn-ea"/>
                <a:cs typeface="+mn-cs"/>
              </a:rPr>
            </a:br>
            <a:r>
              <a:rPr lang="en-US" sz="1100" kern="1200" dirty="0">
                <a:solidFill>
                  <a:schemeClr val="tx1"/>
                </a:solidFill>
                <a:effectLst/>
                <a:latin typeface="+mn-lt"/>
                <a:ea typeface="+mn-ea"/>
                <a:cs typeface="+mn-cs"/>
              </a:rPr>
              <a:t>Select the link to launch the Simple Monthly calculator. </a:t>
            </a:r>
            <a:endParaRPr lang="en-US" sz="105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69816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The </a:t>
            </a:r>
            <a:r>
              <a:rPr lang="en-US" sz="1100" b="1" kern="1200" dirty="0">
                <a:solidFill>
                  <a:schemeClr val="tx1"/>
                </a:solidFill>
                <a:effectLst/>
                <a:latin typeface="+mn-lt"/>
                <a:ea typeface="+mn-ea"/>
                <a:cs typeface="+mn-cs"/>
              </a:rPr>
              <a:t>AWS TCO Calculator </a:t>
            </a:r>
            <a:r>
              <a:rPr lang="en-US" sz="1100" kern="1200" dirty="0">
                <a:solidFill>
                  <a:schemeClr val="tx1"/>
                </a:solidFill>
                <a:effectLst/>
                <a:latin typeface="+mn-lt"/>
                <a:ea typeface="+mn-ea"/>
                <a:cs typeface="+mn-cs"/>
              </a:rPr>
              <a:t>helps you evaluate the total cost of ownership of a solution. Eliminating the need to invest in large capital expenditures, or </a:t>
            </a:r>
            <a:r>
              <a:rPr lang="en-US" sz="1100" b="1" kern="1200" dirty="0">
                <a:solidFill>
                  <a:schemeClr val="tx1"/>
                </a:solidFill>
                <a:effectLst/>
                <a:latin typeface="+mn-lt"/>
                <a:ea typeface="+mn-ea"/>
                <a:cs typeface="+mn-cs"/>
              </a:rPr>
              <a:t>capex</a:t>
            </a:r>
            <a:r>
              <a:rPr lang="en-US" sz="1100" i="1" kern="1200" dirty="0">
                <a:solidFill>
                  <a:schemeClr val="tx1"/>
                </a:solidFill>
                <a:effectLst/>
                <a:latin typeface="+mn-lt"/>
                <a:ea typeface="+mn-ea"/>
                <a:cs typeface="+mn-cs"/>
              </a:rPr>
              <a:t>,</a:t>
            </a:r>
            <a:r>
              <a:rPr lang="en-US" sz="1100" kern="1200" dirty="0">
                <a:solidFill>
                  <a:schemeClr val="tx1"/>
                </a:solidFill>
                <a:effectLst/>
                <a:latin typeface="+mn-lt"/>
                <a:ea typeface="+mn-ea"/>
                <a:cs typeface="+mn-cs"/>
              </a:rPr>
              <a:t> and providing a pay-as-you-go model that empowers you to invest in the capacity you need, and use it only when you require it, helps reduce total cost of ownership.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The TCO calculator is a tool that helps you: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Estimate cost savings when using AWS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Uses a detailed set of reports, which can be used in executive presentations.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And modify assumptions that best meets your needs.</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An additional benefit of the calculator includes the ability to weigh the financial considerations of owning and operating a data center versus using a cloud infrastructure. Also, the TCO calculator explains the assumptions and the methodology behind the calculations.</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Select the link to launch the TCO calculator. </a:t>
            </a:r>
            <a:br>
              <a:rPr lang="en-US" sz="1100" kern="1200" dirty="0">
                <a:solidFill>
                  <a:schemeClr val="tx1"/>
                </a:solidFill>
                <a:effectLst/>
                <a:latin typeface="+mn-lt"/>
                <a:ea typeface="+mn-ea"/>
                <a:cs typeface="+mn-cs"/>
              </a:rPr>
            </a:br>
            <a:r>
              <a:rPr lang="en-US" sz="1100" kern="1200" dirty="0">
                <a:solidFill>
                  <a:schemeClr val="tx1"/>
                </a:solidFill>
                <a:effectLst/>
                <a:latin typeface="+mn-lt"/>
                <a:ea typeface="+mn-ea"/>
                <a:cs typeface="+mn-cs"/>
                <a:hlinkClick r:id="rId3"/>
              </a:rPr>
              <a:t>https://awstcocalculator.com</a:t>
            </a:r>
            <a:r>
              <a:rPr lang="en-US" sz="11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998639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Hard benefits include reduced spending on compute, storage, networking and security. Avoid hardware and software purchases and reductions in operational costs, backup and disaster recovery and a reduction in operations personnel. </a:t>
            </a:r>
          </a:p>
          <a:p>
            <a:r>
              <a:rPr lang="en-US" sz="11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Cloud Total Cost of Ownership </a:t>
            </a:r>
            <a:r>
              <a:rPr lang="en-US" sz="1100" kern="1200" dirty="0">
                <a:solidFill>
                  <a:schemeClr val="tx1"/>
                </a:solidFill>
                <a:effectLst/>
                <a:latin typeface="+mn-lt"/>
                <a:ea typeface="+mn-ea"/>
                <a:cs typeface="+mn-cs"/>
              </a:rPr>
              <a:t>defines what will be spent on the technology after adoption - or what it costs to “run the engine”. Typically, a TCO analysis looks at the “as is” on-premises infrastructure and compares this with the cost of the “to be” infrastructure state in the cloud. While this is easy to calculate, it may only provide a narrow view of the total financial impact of moving to the cloud.</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 </a:t>
            </a:r>
            <a:r>
              <a:rPr lang="en-US" sz="1100" b="1" kern="1200" dirty="0">
                <a:solidFill>
                  <a:schemeClr val="tx1"/>
                </a:solidFill>
                <a:effectLst/>
                <a:latin typeface="+mn-lt"/>
                <a:ea typeface="+mn-ea"/>
                <a:cs typeface="+mn-cs"/>
              </a:rPr>
              <a:t>Return on Investment </a:t>
            </a:r>
            <a:r>
              <a:rPr lang="en-US" sz="1100" kern="1200" dirty="0">
                <a:solidFill>
                  <a:schemeClr val="tx1"/>
                </a:solidFill>
                <a:effectLst/>
                <a:latin typeface="+mn-lt"/>
                <a:ea typeface="+mn-ea"/>
                <a:cs typeface="+mn-cs"/>
              </a:rPr>
              <a:t>analysis can be used to determine the value generated while taking spending and saving into consideration. This analysis starts by identifying the hard benefits in terms of direct and visible cost reductions and efficiency improvements.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Next, </a:t>
            </a:r>
            <a:r>
              <a:rPr lang="en-US" sz="1100" b="1" kern="1200" dirty="0">
                <a:solidFill>
                  <a:schemeClr val="tx1"/>
                </a:solidFill>
                <a:effectLst/>
                <a:latin typeface="+mn-lt"/>
                <a:ea typeface="+mn-ea"/>
                <a:cs typeface="+mn-cs"/>
              </a:rPr>
              <a:t>soft savings </a:t>
            </a:r>
            <a:r>
              <a:rPr lang="en-US" sz="1100" kern="1200" dirty="0">
                <a:solidFill>
                  <a:schemeClr val="tx1"/>
                </a:solidFill>
                <a:effectLst/>
                <a:latin typeface="+mn-lt"/>
                <a:ea typeface="+mn-ea"/>
                <a:cs typeface="+mn-cs"/>
              </a:rPr>
              <a:t>are identified. Soft savings are value points that are challenging to accurately quantify but can be more valuable than the hard savings. It is important for you to understand both hard and soft benefits to understand the full value of cloud. Soft benefits include:</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Reusing service and applications that allow you to define, and redefine solutions using the same cloud service</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Increased developer productivity</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Improved customer satisfaction</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Improved employee morale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Agile business processes able to quickly respond to new and emerging opportunities, and</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Increased global reach</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Now, let’s review a case study from Delaware North to see an actual TCO example.</a:t>
            </a:r>
          </a:p>
          <a:p>
            <a:r>
              <a:rPr lang="en-US" sz="1100" kern="1200" dirty="0">
                <a:solidFill>
                  <a:schemeClr val="tx1"/>
                </a:solidFill>
                <a:effectLst/>
                <a:latin typeface="+mn-lt"/>
                <a:ea typeface="+mn-ea"/>
                <a:cs typeface="+mn-cs"/>
              </a:rPr>
              <a:t> </a:t>
            </a:r>
          </a:p>
          <a:p>
            <a:endParaRPr lang="en-US" sz="1100" dirty="0"/>
          </a:p>
        </p:txBody>
      </p:sp>
    </p:spTree>
    <p:extLst>
      <p:ext uri="{BB962C8B-B14F-4D97-AF65-F5344CB8AC3E}">
        <p14:creationId xmlns:p14="http://schemas.microsoft.com/office/powerpoint/2010/main" val="3885392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none" kern="1200" dirty="0">
                <a:solidFill>
                  <a:schemeClr val="tx1"/>
                </a:solidFill>
                <a:effectLst/>
                <a:latin typeface="+mn-lt"/>
                <a:ea typeface="+mn-ea"/>
                <a:cs typeface="+mn-cs"/>
              </a:rPr>
              <a:t>Background:</a:t>
            </a:r>
          </a:p>
          <a:p>
            <a:r>
              <a:rPr lang="en-US" sz="1100" u="none" kern="1200" dirty="0">
                <a:solidFill>
                  <a:schemeClr val="tx1"/>
                </a:solidFill>
                <a:effectLst/>
                <a:latin typeface="+mn-lt"/>
                <a:ea typeface="+mn-ea"/>
                <a:cs typeface="+mn-cs"/>
              </a:rPr>
              <a:t>Delaware North originated in 1915 as a peanut and popcorn concessions vendor; today, it’s a major food and hospitality company. Although the company deliberately keeps a low profile, it is a leader in the food-service and hospitality industry. </a:t>
            </a:r>
          </a:p>
          <a:p>
            <a:endParaRPr lang="en-US" sz="1100" u="none" kern="1200" dirty="0">
              <a:solidFill>
                <a:schemeClr val="tx1"/>
              </a:solidFill>
              <a:effectLst/>
              <a:latin typeface="+mn-lt"/>
              <a:ea typeface="+mn-ea"/>
              <a:cs typeface="+mn-cs"/>
            </a:endParaRPr>
          </a:p>
          <a:p>
            <a:r>
              <a:rPr lang="en-US" sz="1100" u="none" kern="1200" dirty="0">
                <a:solidFill>
                  <a:schemeClr val="tx1"/>
                </a:solidFill>
                <a:effectLst/>
                <a:latin typeface="+mn-lt"/>
                <a:ea typeface="+mn-ea"/>
                <a:cs typeface="+mn-cs"/>
              </a:rPr>
              <a:t>Delaware North serves more than </a:t>
            </a:r>
            <a:r>
              <a:rPr lang="en-US" sz="1100" b="1" u="none" kern="1200" dirty="0">
                <a:solidFill>
                  <a:schemeClr val="tx1"/>
                </a:solidFill>
                <a:effectLst/>
                <a:latin typeface="+mn-lt"/>
                <a:ea typeface="+mn-ea"/>
                <a:cs typeface="+mn-cs"/>
              </a:rPr>
              <a:t>500 million customers </a:t>
            </a:r>
            <a:r>
              <a:rPr lang="en-US" sz="1100" u="none" kern="1200" dirty="0">
                <a:solidFill>
                  <a:schemeClr val="tx1"/>
                </a:solidFill>
                <a:effectLst/>
                <a:latin typeface="+mn-lt"/>
                <a:ea typeface="+mn-ea"/>
                <a:cs typeface="+mn-cs"/>
              </a:rPr>
              <a:t>annually at more than </a:t>
            </a:r>
            <a:r>
              <a:rPr lang="en-US" sz="1100" b="1" u="none" kern="1200" dirty="0">
                <a:solidFill>
                  <a:schemeClr val="tx1"/>
                </a:solidFill>
                <a:effectLst/>
                <a:latin typeface="+mn-lt"/>
                <a:ea typeface="+mn-ea"/>
                <a:cs typeface="+mn-cs"/>
              </a:rPr>
              <a:t>200 locations </a:t>
            </a:r>
            <a:r>
              <a:rPr lang="en-US" sz="1100" u="none" kern="1200" dirty="0">
                <a:solidFill>
                  <a:schemeClr val="tx1"/>
                </a:solidFill>
                <a:effectLst/>
                <a:latin typeface="+mn-lt"/>
                <a:ea typeface="+mn-ea"/>
                <a:cs typeface="+mn-cs"/>
              </a:rPr>
              <a:t>around the world, including venues as diverse as the Kennedy Space Center in Florida, London Heathrow Airport, Kings Canyon Resort in Australia, and the Green Bay Packers’ Lambeau Field in Wisconsin. This global presence has turned Delaware North into a </a:t>
            </a:r>
            <a:r>
              <a:rPr lang="en-US" sz="1100" b="1" u="none" kern="1200" dirty="0">
                <a:solidFill>
                  <a:schemeClr val="tx1"/>
                </a:solidFill>
                <a:effectLst/>
                <a:latin typeface="+mn-lt"/>
                <a:ea typeface="+mn-ea"/>
                <a:cs typeface="+mn-cs"/>
              </a:rPr>
              <a:t>$3 billion enterprise</a:t>
            </a:r>
            <a:r>
              <a:rPr lang="en-US" sz="1100" u="none"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113349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The company’s on-premises data center was becoming too expensive and inefficient to support its global business operations.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Kevin </a:t>
            </a:r>
            <a:r>
              <a:rPr lang="en-US" sz="1100" kern="1200" dirty="0" err="1">
                <a:solidFill>
                  <a:schemeClr val="tx1"/>
                </a:solidFill>
                <a:effectLst/>
                <a:latin typeface="+mn-lt"/>
                <a:ea typeface="+mn-ea"/>
                <a:cs typeface="+mn-cs"/>
              </a:rPr>
              <a:t>Quinlivan</a:t>
            </a:r>
            <a:r>
              <a:rPr lang="en-US" sz="1100" kern="1200" dirty="0">
                <a:solidFill>
                  <a:schemeClr val="tx1"/>
                </a:solidFill>
                <a:effectLst/>
                <a:latin typeface="+mn-lt"/>
                <a:ea typeface="+mn-ea"/>
                <a:cs typeface="+mn-cs"/>
              </a:rPr>
              <a:t>, Delaware North’s Chief Information Officer, says, “As the company continued to grow, the </a:t>
            </a:r>
            <a:r>
              <a:rPr lang="en-US" sz="1100" b="1" kern="1200" dirty="0">
                <a:solidFill>
                  <a:schemeClr val="tx1"/>
                </a:solidFill>
                <a:effectLst/>
                <a:latin typeface="+mn-lt"/>
                <a:ea typeface="+mn-ea"/>
                <a:cs typeface="+mn-cs"/>
              </a:rPr>
              <a:t>demand to rapidly deploy new solutions</a:t>
            </a:r>
            <a:r>
              <a:rPr lang="en-US" sz="1100" kern="1200" dirty="0">
                <a:solidFill>
                  <a:schemeClr val="tx1"/>
                </a:solidFill>
                <a:effectLst/>
                <a:latin typeface="+mn-lt"/>
                <a:ea typeface="+mn-ea"/>
                <a:cs typeface="+mn-cs"/>
              </a:rPr>
              <a:t> to meet customer requirements increased as well. This fact, combined with the </a:t>
            </a:r>
            <a:r>
              <a:rPr lang="en-US" sz="1100" b="1" kern="1200" dirty="0">
                <a:solidFill>
                  <a:schemeClr val="tx1"/>
                </a:solidFill>
                <a:effectLst/>
                <a:latin typeface="+mn-lt"/>
                <a:ea typeface="+mn-ea"/>
                <a:cs typeface="+mn-cs"/>
              </a:rPr>
              <a:t>need to constantly upgrade aging equipment</a:t>
            </a:r>
            <a:r>
              <a:rPr lang="en-US" sz="1100" kern="1200" dirty="0">
                <a:solidFill>
                  <a:schemeClr val="tx1"/>
                </a:solidFill>
                <a:effectLst/>
                <a:latin typeface="+mn-lt"/>
                <a:ea typeface="+mn-ea"/>
                <a:cs typeface="+mn-cs"/>
              </a:rPr>
              <a:t>, required an even greater commitment of resources on our part. We had to find a better strategy.” </a:t>
            </a:r>
            <a:br>
              <a:rPr lang="en-US" sz="1100" kern="1200" dirty="0">
                <a:solidFill>
                  <a:schemeClr val="tx1"/>
                </a:solidFill>
                <a:effectLst/>
                <a:latin typeface="+mn-lt"/>
                <a:ea typeface="+mn-ea"/>
                <a:cs typeface="+mn-cs"/>
              </a:rPr>
            </a:br>
            <a:br>
              <a:rPr lang="en-US" sz="1100" kern="1200" dirty="0">
                <a:solidFill>
                  <a:schemeClr val="tx1"/>
                </a:solidFill>
                <a:effectLst/>
                <a:latin typeface="+mn-lt"/>
                <a:ea typeface="+mn-ea"/>
                <a:cs typeface="+mn-cs"/>
              </a:rPr>
            </a:br>
            <a:r>
              <a:rPr lang="en-US" sz="1100" kern="1200" dirty="0">
                <a:solidFill>
                  <a:schemeClr val="tx1"/>
                </a:solidFill>
                <a:effectLst/>
                <a:latin typeface="+mn-lt"/>
                <a:ea typeface="+mn-ea"/>
                <a:cs typeface="+mn-cs"/>
              </a:rPr>
              <a:t>Delaware North turned to AWS for a solution.</a:t>
            </a:r>
          </a:p>
        </p:txBody>
      </p:sp>
    </p:spTree>
    <p:extLst>
      <p:ext uri="{BB962C8B-B14F-4D97-AF65-F5344CB8AC3E}">
        <p14:creationId xmlns:p14="http://schemas.microsoft.com/office/powerpoint/2010/main" val="1895356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After a successful migration of about 50 websites to AWS in 2013, Delaware North evaluated the cost benefit and total cost of ownership to move their IT infrastructure to AWS. Their focus was to answer C-Suite level business demands for measurable benefits that could convince an executive committee that the AWS cloud was the right approach.</a:t>
            </a:r>
            <a:br>
              <a:rPr lang="en-US" sz="1100" kern="1200" dirty="0">
                <a:solidFill>
                  <a:schemeClr val="tx1"/>
                </a:solidFill>
                <a:effectLst/>
                <a:latin typeface="+mn-lt"/>
                <a:ea typeface="+mn-ea"/>
                <a:cs typeface="+mn-cs"/>
              </a:rPr>
            </a:br>
            <a:br>
              <a:rPr lang="en-US" sz="1100" kern="1200" dirty="0">
                <a:solidFill>
                  <a:schemeClr val="tx1"/>
                </a:solidFill>
                <a:effectLst/>
                <a:latin typeface="+mn-lt"/>
                <a:ea typeface="+mn-ea"/>
                <a:cs typeface="+mn-cs"/>
              </a:rPr>
            </a:br>
            <a:r>
              <a:rPr lang="en-US" sz="1100" kern="1200" dirty="0">
                <a:solidFill>
                  <a:schemeClr val="tx1"/>
                </a:solidFill>
                <a:effectLst/>
                <a:latin typeface="+mn-lt"/>
                <a:ea typeface="+mn-ea"/>
                <a:cs typeface="+mn-cs"/>
              </a:rPr>
              <a:t>The evaluation process centered on three criteria: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First, a cloud solution needed a broad set of technologies that could </a:t>
            </a:r>
            <a:r>
              <a:rPr lang="en-US" sz="1100" b="1" kern="1200" dirty="0">
                <a:solidFill>
                  <a:schemeClr val="tx1"/>
                </a:solidFill>
                <a:effectLst/>
                <a:latin typeface="+mn-lt"/>
                <a:ea typeface="+mn-ea"/>
                <a:cs typeface="+mn-cs"/>
              </a:rPr>
              <a:t>handle all of Delaware North’s enterprise workloads</a:t>
            </a:r>
            <a:r>
              <a:rPr lang="en-US" sz="1100" kern="1200" dirty="0">
                <a:solidFill>
                  <a:schemeClr val="tx1"/>
                </a:solidFill>
                <a:effectLst/>
                <a:latin typeface="+mn-lt"/>
                <a:ea typeface="+mn-ea"/>
                <a:cs typeface="+mn-cs"/>
              </a:rPr>
              <a:t> while delivering support for critical functions.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From an operational perspective, Delaware North wanted the features and flexibility to </a:t>
            </a:r>
            <a:r>
              <a:rPr lang="en-US" sz="1100" b="1" kern="1200" dirty="0">
                <a:solidFill>
                  <a:schemeClr val="tx1"/>
                </a:solidFill>
                <a:effectLst/>
                <a:latin typeface="+mn-lt"/>
                <a:ea typeface="+mn-ea"/>
                <a:cs typeface="+mn-cs"/>
              </a:rPr>
              <a:t>modify core IT processes to improve efficiencies and lower costs</a:t>
            </a:r>
            <a:r>
              <a:rPr lang="en-US" sz="1100" kern="1200" dirty="0">
                <a:solidFill>
                  <a:schemeClr val="tx1"/>
                </a:solidFill>
                <a:effectLst/>
                <a:latin typeface="+mn-lt"/>
                <a:ea typeface="+mn-ea"/>
                <a:cs typeface="+mn-cs"/>
              </a:rPr>
              <a:t>. This included </a:t>
            </a:r>
            <a:r>
              <a:rPr lang="en-US" sz="1100" b="1" kern="1200" dirty="0">
                <a:solidFill>
                  <a:schemeClr val="tx1"/>
                </a:solidFill>
                <a:effectLst/>
                <a:latin typeface="+mn-lt"/>
                <a:ea typeface="+mn-ea"/>
                <a:cs typeface="+mn-cs"/>
              </a:rPr>
              <a:t>eliminating redundant or time-consuming tasks </a:t>
            </a:r>
            <a:r>
              <a:rPr lang="en-US" sz="1100" kern="1200" dirty="0">
                <a:solidFill>
                  <a:schemeClr val="tx1"/>
                </a:solidFill>
                <a:effectLst/>
                <a:latin typeface="+mn-lt"/>
                <a:ea typeface="+mn-ea"/>
                <a:cs typeface="+mn-cs"/>
              </a:rPr>
              <a:t>like patching software and pushing test and development tasks through outdated systems that, in the past, added months to the deployment of new services.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Finally, financial requirements needed to </a:t>
            </a:r>
            <a:r>
              <a:rPr lang="en-US" sz="1100" b="1" kern="1200" dirty="0">
                <a:solidFill>
                  <a:schemeClr val="tx1"/>
                </a:solidFill>
                <a:effectLst/>
                <a:latin typeface="+mn-lt"/>
                <a:ea typeface="+mn-ea"/>
                <a:cs typeface="+mn-cs"/>
              </a:rPr>
              <a:t>demonstrate a return on investment </a:t>
            </a:r>
            <a:r>
              <a:rPr lang="en-US" sz="1100" kern="1200" dirty="0">
                <a:solidFill>
                  <a:schemeClr val="tx1"/>
                </a:solidFill>
                <a:effectLst/>
                <a:latin typeface="+mn-lt"/>
                <a:ea typeface="+mn-ea"/>
                <a:cs typeface="+mn-cs"/>
              </a:rPr>
              <a:t>with a solid cost-benefit justification for moving away from their existing data center environment.</a:t>
            </a:r>
          </a:p>
        </p:txBody>
      </p:sp>
    </p:spTree>
    <p:extLst>
      <p:ext uri="{BB962C8B-B14F-4D97-AF65-F5344CB8AC3E}">
        <p14:creationId xmlns:p14="http://schemas.microsoft.com/office/powerpoint/2010/main" val="4120618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6165" y="4400550"/>
            <a:ext cx="6024282" cy="3600450"/>
          </a:xfrm>
        </p:spPr>
        <p:txBody>
          <a:bodyPr/>
          <a:lstStyle/>
          <a:p>
            <a:r>
              <a:rPr lang="en-US" sz="1100" kern="1200" dirty="0">
                <a:solidFill>
                  <a:schemeClr val="tx1"/>
                </a:solidFill>
                <a:effectLst/>
                <a:latin typeface="+mn-lt"/>
                <a:ea typeface="+mn-ea"/>
                <a:cs typeface="+mn-cs"/>
              </a:rPr>
              <a:t>A cost comparison completed by Delaware North demonstrated that it could save 3.5 million dollars based on a five-year run rate by </a:t>
            </a:r>
            <a:r>
              <a:rPr lang="en-US" sz="1100" b="1" kern="1200" dirty="0">
                <a:solidFill>
                  <a:schemeClr val="tx1"/>
                </a:solidFill>
                <a:effectLst/>
                <a:latin typeface="+mn-lt"/>
                <a:ea typeface="+mn-ea"/>
                <a:cs typeface="+mn-cs"/>
              </a:rPr>
              <a:t>moving its on-premises data center to AWS</a:t>
            </a:r>
            <a:r>
              <a:rPr lang="en-US" sz="1100" kern="1200" dirty="0">
                <a:solidFill>
                  <a:schemeClr val="tx1"/>
                </a:solidFill>
                <a:effectLst/>
                <a:latin typeface="+mn-lt"/>
                <a:ea typeface="+mn-ea"/>
                <a:cs typeface="+mn-cs"/>
              </a:rPr>
              <a:t> and using three-year Amazon EC2 Reserved Instances and Reserved Instance renewals. </a:t>
            </a:r>
          </a:p>
          <a:p>
            <a:r>
              <a:rPr lang="en-US" sz="1100" i="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100" kern="1200" dirty="0" err="1">
                <a:solidFill>
                  <a:schemeClr val="tx1"/>
                </a:solidFill>
                <a:effectLst/>
                <a:latin typeface="+mn-lt"/>
                <a:ea typeface="+mn-ea"/>
                <a:cs typeface="+mn-cs"/>
              </a:rPr>
              <a:t>Quinlivan</a:t>
            </a:r>
            <a:r>
              <a:rPr lang="en-US" sz="1100" kern="1200" dirty="0">
                <a:solidFill>
                  <a:schemeClr val="tx1"/>
                </a:solidFill>
                <a:effectLst/>
                <a:latin typeface="+mn-lt"/>
                <a:ea typeface="+mn-ea"/>
                <a:cs typeface="+mn-cs"/>
              </a:rPr>
              <a:t> noted that the deep technology stack available on AWS was more than sufficient to meet the company’s technical and operational requirements. The pricing structure of the AWS offerings, which includes paying only for what is used, provided total cost of ownership benefits which was presented to senior leaders.</a:t>
            </a:r>
          </a:p>
          <a:p>
            <a:r>
              <a:rPr lang="en-US" sz="1100" kern="1200" dirty="0">
                <a:solidFill>
                  <a:schemeClr val="tx1"/>
                </a:solidFill>
                <a:effectLst/>
                <a:latin typeface="+mn-lt"/>
                <a:ea typeface="+mn-ea"/>
                <a:cs typeface="+mn-cs"/>
              </a:rPr>
              <a:t> </a:t>
            </a:r>
          </a:p>
          <a:p>
            <a:r>
              <a:rPr lang="en-US" sz="1100" kern="1200" dirty="0" err="1">
                <a:solidFill>
                  <a:schemeClr val="tx1"/>
                </a:solidFill>
                <a:effectLst/>
                <a:latin typeface="+mn-lt"/>
                <a:ea typeface="+mn-ea"/>
                <a:cs typeface="+mn-cs"/>
              </a:rPr>
              <a:t>Quinlivan</a:t>
            </a:r>
            <a:r>
              <a:rPr lang="en-US" sz="1100" kern="1200" dirty="0">
                <a:solidFill>
                  <a:schemeClr val="tx1"/>
                </a:solidFill>
                <a:effectLst/>
                <a:latin typeface="+mn-lt"/>
                <a:ea typeface="+mn-ea"/>
                <a:cs typeface="+mn-cs"/>
              </a:rPr>
              <a:t> stated, “We compared the costs of keeping our on-premises data center versus moving to the AWS cloud, measuring basic infrastructure items such as hardware cost and maintenance.” He also says “We estimate that moving to AWS will save us at least $3.5 million over five years by </a:t>
            </a:r>
            <a:r>
              <a:rPr lang="en-US" sz="1100" b="1" kern="1200" dirty="0">
                <a:solidFill>
                  <a:schemeClr val="tx1"/>
                </a:solidFill>
                <a:effectLst/>
                <a:latin typeface="+mn-lt"/>
                <a:ea typeface="+mn-ea"/>
                <a:cs typeface="+mn-cs"/>
              </a:rPr>
              <a:t>reducing our server hardware by more than 90 percent</a:t>
            </a:r>
            <a:r>
              <a:rPr lang="en-US" sz="1100" kern="1200" dirty="0">
                <a:solidFill>
                  <a:schemeClr val="tx1"/>
                </a:solidFill>
                <a:effectLst/>
                <a:latin typeface="+mn-lt"/>
                <a:ea typeface="+mn-ea"/>
                <a:cs typeface="+mn-cs"/>
              </a:rPr>
              <a:t>. However, the cost savings will likely be greater due to additional benefits, like the increased compute capacity we can get using AWS. That lets us continually add more and larger workloads than we could using a traditional data center infrastructure, and achieve savings by only paying for what we use.”</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Delaware North moved almost all of its applications to AWS, including enterprise software such as its </a:t>
            </a:r>
            <a:r>
              <a:rPr lang="en-US" sz="1100" kern="1200" dirty="0" err="1">
                <a:solidFill>
                  <a:schemeClr val="tx1"/>
                </a:solidFill>
                <a:effectLst/>
                <a:latin typeface="+mn-lt"/>
                <a:ea typeface="+mn-ea"/>
                <a:cs typeface="+mn-cs"/>
              </a:rPr>
              <a:t>Fiorano</a:t>
            </a:r>
            <a:r>
              <a:rPr lang="en-US" sz="1100" kern="1200" dirty="0">
                <a:solidFill>
                  <a:schemeClr val="tx1"/>
                </a:solidFill>
                <a:effectLst/>
                <a:latin typeface="+mn-lt"/>
                <a:ea typeface="+mn-ea"/>
                <a:cs typeface="+mn-cs"/>
              </a:rPr>
              <a:t> middleware, Crystal Reports and QLIK business intelligence solutions, its Citrix virtual desktop system, and Microsoft System Center Configuration Manager, which is used to manage workstations. </a:t>
            </a:r>
            <a:br>
              <a:rPr lang="en-US" sz="1100" kern="1200" dirty="0">
                <a:solidFill>
                  <a:schemeClr val="tx1"/>
                </a:solidFill>
                <a:effectLst/>
                <a:latin typeface="+mn-lt"/>
                <a:ea typeface="+mn-ea"/>
                <a:cs typeface="+mn-cs"/>
              </a:rPr>
            </a:br>
            <a:r>
              <a:rPr lang="en-US" sz="1100" kern="1200" dirty="0">
                <a:solidFill>
                  <a:schemeClr val="tx1"/>
                </a:solidFill>
                <a:effectLst/>
                <a:latin typeface="+mn-lt"/>
                <a:ea typeface="+mn-ea"/>
                <a:cs typeface="+mn-cs"/>
              </a:rPr>
              <a:t>The most dramatic physical change was the </a:t>
            </a:r>
            <a:r>
              <a:rPr lang="en-US" sz="1100" b="1" kern="1200" dirty="0">
                <a:solidFill>
                  <a:schemeClr val="tx1"/>
                </a:solidFill>
                <a:effectLst/>
                <a:latin typeface="+mn-lt"/>
                <a:ea typeface="+mn-ea"/>
                <a:cs typeface="+mn-cs"/>
              </a:rPr>
              <a:t>elimination of 205 servers. </a:t>
            </a:r>
            <a:r>
              <a:rPr lang="en-US" sz="1100" kern="1200" dirty="0">
                <a:solidFill>
                  <a:schemeClr val="tx1"/>
                </a:solidFill>
                <a:effectLst/>
                <a:latin typeface="+mn-lt"/>
                <a:ea typeface="+mn-ea"/>
                <a:cs typeface="+mn-cs"/>
              </a:rPr>
              <a:t>Everything running on that hardware was migrated to AWS. The IT department decided to keep about 20 servers on-premises at the new headquarters building to run communications and file-and-print tasks.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“We erred on the side of caution to ensure there is no latency with these tasks, but once we reach a certain comfort level, we may move these to the cloud as well,” says Brian Mercer, Senior Software Architect for the project.</a:t>
            </a:r>
          </a:p>
        </p:txBody>
      </p:sp>
    </p:spTree>
    <p:extLst>
      <p:ext uri="{BB962C8B-B14F-4D97-AF65-F5344CB8AC3E}">
        <p14:creationId xmlns:p14="http://schemas.microsoft.com/office/powerpoint/2010/main" val="949421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chart displays the cost comparison done by Delaware North showing the costs of their on-premises environment and the proposed AWS environment. The estimates showed a $3.5 million based on a five-year run rate by moving from an on-premises data center to AWS.</a:t>
            </a:r>
          </a:p>
          <a:p>
            <a:endParaRPr lang="en-US" sz="1100" dirty="0"/>
          </a:p>
        </p:txBody>
      </p:sp>
    </p:spTree>
    <p:extLst>
      <p:ext uri="{BB962C8B-B14F-4D97-AF65-F5344CB8AC3E}">
        <p14:creationId xmlns:p14="http://schemas.microsoft.com/office/powerpoint/2010/main" val="1532886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Six months into its cloud migration, Delaware North was realizing benefits in addition to its data center consolidation, including cost-effective security compliance, enhanced disaster recovery, and faster deployment times for new services.</a:t>
            </a:r>
            <a:br>
              <a:rPr lang="en-US" sz="1100" kern="1200" dirty="0">
                <a:solidFill>
                  <a:schemeClr val="tx1"/>
                </a:solidFill>
                <a:effectLst/>
                <a:latin typeface="+mn-lt"/>
                <a:ea typeface="+mn-ea"/>
                <a:cs typeface="+mn-cs"/>
              </a:rPr>
            </a:br>
            <a:br>
              <a:rPr lang="en-US" sz="1100" kern="1200" dirty="0">
                <a:solidFill>
                  <a:schemeClr val="tx1"/>
                </a:solidFill>
                <a:effectLst/>
                <a:latin typeface="+mn-lt"/>
                <a:ea typeface="+mn-ea"/>
                <a:cs typeface="+mn-cs"/>
              </a:rPr>
            </a:br>
            <a:r>
              <a:rPr lang="en-US" sz="1100" kern="1200" dirty="0">
                <a:solidFill>
                  <a:schemeClr val="tx1"/>
                </a:solidFill>
                <a:effectLst/>
                <a:latin typeface="+mn-lt"/>
                <a:ea typeface="+mn-ea"/>
                <a:cs typeface="+mn-cs"/>
              </a:rPr>
              <a:t>“Robust security in a retail environment is critical for us because of our many retail operations, and AWS is enormously helpful for that,” says Brian Mercer, the senior software architect for the project. “By leveraging the security best practices of AWS, we’ve been able to eliminate a lot of compliance tasks that in the past took up valuable time and money.”</a:t>
            </a:r>
            <a:br>
              <a:rPr lang="en-US" sz="1100" kern="1200" dirty="0">
                <a:solidFill>
                  <a:schemeClr val="tx1"/>
                </a:solidFill>
                <a:effectLst/>
                <a:latin typeface="+mn-lt"/>
                <a:ea typeface="+mn-ea"/>
                <a:cs typeface="+mn-cs"/>
              </a:rPr>
            </a:br>
            <a:br>
              <a:rPr lang="en-US" sz="1100" kern="1200" dirty="0">
                <a:solidFill>
                  <a:schemeClr val="tx1"/>
                </a:solidFill>
                <a:effectLst/>
                <a:latin typeface="+mn-lt"/>
                <a:ea typeface="+mn-ea"/>
                <a:cs typeface="+mn-cs"/>
              </a:rPr>
            </a:br>
            <a:r>
              <a:rPr lang="en-US" sz="1100" kern="1200" dirty="0">
                <a:solidFill>
                  <a:schemeClr val="tx1"/>
                </a:solidFill>
                <a:effectLst/>
                <a:latin typeface="+mn-lt"/>
                <a:ea typeface="+mn-ea"/>
                <a:cs typeface="+mn-cs"/>
              </a:rPr>
              <a:t>He adds that the company also has increased its disaster recovery capabilities at a lower cost than what was available in its previous data center deployment. “It significantly improved our business continuity capabilities, including seamless failovers,” he says.</a:t>
            </a:r>
            <a:br>
              <a:rPr lang="en-US" sz="1100" kern="1200" dirty="0">
                <a:solidFill>
                  <a:schemeClr val="tx1"/>
                </a:solidFill>
                <a:effectLst/>
                <a:latin typeface="+mn-lt"/>
                <a:ea typeface="+mn-ea"/>
                <a:cs typeface="+mn-cs"/>
              </a:rPr>
            </a:br>
            <a:br>
              <a:rPr lang="en-US" sz="1100" kern="1200" dirty="0">
                <a:solidFill>
                  <a:schemeClr val="tx1"/>
                </a:solidFill>
                <a:effectLst/>
                <a:latin typeface="+mn-lt"/>
                <a:ea typeface="+mn-ea"/>
                <a:cs typeface="+mn-cs"/>
              </a:rPr>
            </a:br>
            <a:r>
              <a:rPr lang="en-US" sz="1100" kern="1200" dirty="0">
                <a:solidFill>
                  <a:schemeClr val="tx1"/>
                </a:solidFill>
                <a:effectLst/>
                <a:latin typeface="+mn-lt"/>
                <a:ea typeface="+mn-ea"/>
                <a:cs typeface="+mn-cs"/>
              </a:rPr>
              <a:t>The solution is also helping Delaware North operate with greater speed and agility. For example, it can bring in new businesses - either through contracts or acquisitions - and get them online much faster than in the past by eliminating the need for traditional IT procurement and provisioning. It used to take between two and three weeks to provision new business units; now it takes one day. The Delaware North IT team is also using AWS to overhaul its operations by eliminating outdated and cumbersome processes, cleaning up documentation, and leveraging the benefits of running test and development tasks in combination with rapid deployment of services through the cloud.</a:t>
            </a:r>
            <a:br>
              <a:rPr lang="en-US" sz="1100" kern="1200" dirty="0">
                <a:solidFill>
                  <a:schemeClr val="tx1"/>
                </a:solidFill>
                <a:effectLst/>
                <a:latin typeface="+mn-lt"/>
                <a:ea typeface="+mn-ea"/>
                <a:cs typeface="+mn-cs"/>
              </a:rPr>
            </a:br>
            <a:br>
              <a:rPr lang="en-US" sz="1100" kern="1200" dirty="0">
                <a:solidFill>
                  <a:schemeClr val="tx1"/>
                </a:solidFill>
                <a:effectLst/>
                <a:latin typeface="+mn-lt"/>
                <a:ea typeface="+mn-ea"/>
                <a:cs typeface="+mn-cs"/>
              </a:rPr>
            </a:br>
            <a:r>
              <a:rPr lang="en-US" sz="1100" kern="1200" dirty="0">
                <a:solidFill>
                  <a:schemeClr val="tx1"/>
                </a:solidFill>
                <a:effectLst/>
                <a:latin typeface="+mn-lt"/>
                <a:ea typeface="+mn-ea"/>
                <a:cs typeface="+mn-cs"/>
              </a:rPr>
              <a:t>“Our DevOps team can now spin up the resources to push out a service in just minutes, compared to the weeks it used to take,” says Brian Mercer. “With AWS, we can respond much faster to business needs. And we can start repurposing time and resources to deliver more value and services to our internal teams and to our customers.”</a:t>
            </a:r>
          </a:p>
          <a:p>
            <a:endParaRPr lang="en-US" sz="10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4228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If you are interested in learning more, there are a number of resources available. Here are some links for you to look at later. Try out the simple online calculator, and access additional resources.</a:t>
            </a:r>
          </a:p>
        </p:txBody>
      </p:sp>
    </p:spTree>
    <p:extLst>
      <p:ext uri="{BB962C8B-B14F-4D97-AF65-F5344CB8AC3E}">
        <p14:creationId xmlns:p14="http://schemas.microsoft.com/office/powerpoint/2010/main" val="114798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Upon completing this module, you’ll understand the Amazon Web Services pricing philosophy, review fundamental pricing characteristics and understand the elements of total cost of ownership, which is used to calculate the total cost of purchasing and operating a technology product during its useful life. Total cost of ownership gives businesses a framework to evaluate competing solutions to a problem and will be part of cloud conversations with your business partners. </a:t>
            </a:r>
          </a:p>
          <a:p>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8202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In summary, the total cost of ownership is a valuable tool that can be used to understand and compare the costs associated to different deployments. AWS provides the AWS Simple Monthly Calculator and the TCO Calculator to assist you with the calculations needed to estimate cost savings.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Use the AWS </a:t>
            </a:r>
            <a:r>
              <a:rPr lang="en-US" sz="1100" b="1" kern="1200" dirty="0">
                <a:solidFill>
                  <a:schemeClr val="tx1"/>
                </a:solidFill>
                <a:effectLst/>
                <a:latin typeface="+mn-lt"/>
                <a:ea typeface="+mn-ea"/>
                <a:cs typeface="+mn-cs"/>
              </a:rPr>
              <a:t>Simple Monthly Calculator </a:t>
            </a:r>
            <a:r>
              <a:rPr lang="en-US" sz="1100" kern="1200" dirty="0">
                <a:solidFill>
                  <a:schemeClr val="tx1"/>
                </a:solidFill>
                <a:effectLst/>
                <a:latin typeface="+mn-lt"/>
                <a:ea typeface="+mn-ea"/>
                <a:cs typeface="+mn-cs"/>
              </a:rPr>
              <a:t>to:</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Estimate monthly costs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Identify opportunities to reduce monthly costs, and</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Use templates to compare services and deployment models</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Use the </a:t>
            </a:r>
            <a:r>
              <a:rPr lang="en-US" sz="1100" b="1" kern="1200" dirty="0">
                <a:solidFill>
                  <a:schemeClr val="tx1"/>
                </a:solidFill>
                <a:effectLst/>
                <a:latin typeface="+mn-lt"/>
                <a:ea typeface="+mn-ea"/>
                <a:cs typeface="+mn-cs"/>
              </a:rPr>
              <a:t>TCO Calculator to</a:t>
            </a:r>
            <a:r>
              <a:rPr lang="en-US" sz="11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Analyze detailed reports that show a 3-year TCO comparison by cost categories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Reports that are appropriate for inclusion in executive presentations, and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The ability to modify assumptions for business needs</a:t>
            </a:r>
          </a:p>
          <a:p>
            <a:r>
              <a:rPr lang="en-US" sz="1100" kern="1200" dirty="0">
                <a:solidFill>
                  <a:schemeClr val="tx1"/>
                </a:solidFill>
                <a:effectLst/>
                <a:latin typeface="+mn-lt"/>
                <a:ea typeface="+mn-ea"/>
                <a:cs typeface="+mn-cs"/>
              </a:rPr>
              <a:t> </a:t>
            </a:r>
          </a:p>
          <a:p>
            <a:endParaRPr lang="en-US" sz="105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39753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In review, we:</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Explored the fundamental of AWS pricing</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Reviewed the Total Cost of Ownership concepts, and</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Introduced the AWS Simple Monthly Calculator and the AWS TCO calculator.</a:t>
            </a:r>
          </a:p>
          <a:p>
            <a:pPr marL="0" indent="0">
              <a:buFont typeface="Arial" panose="020B0604020202020204" pitchFamily="34" charset="0"/>
              <a:buNone/>
            </a:pPr>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To complete this module, complete the knowledge assessment. </a:t>
            </a:r>
          </a:p>
        </p:txBody>
      </p:sp>
    </p:spTree>
    <p:extLst>
      <p:ext uri="{BB962C8B-B14F-4D97-AF65-F5344CB8AC3E}">
        <p14:creationId xmlns:p14="http://schemas.microsoft.com/office/powerpoint/2010/main" val="2730113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Next, we’ll review the AWS Global Infrastructure and understand managed versus unmanaged services. </a:t>
            </a:r>
          </a:p>
        </p:txBody>
      </p:sp>
    </p:spTree>
    <p:extLst>
      <p:ext uri="{BB962C8B-B14F-4D97-AF65-F5344CB8AC3E}">
        <p14:creationId xmlns:p14="http://schemas.microsoft.com/office/powerpoint/2010/main" val="202630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Thanks for participating! You may now exit this module. </a:t>
            </a:r>
          </a:p>
        </p:txBody>
      </p:sp>
    </p:spTree>
    <p:extLst>
      <p:ext uri="{BB962C8B-B14F-4D97-AF65-F5344CB8AC3E}">
        <p14:creationId xmlns:p14="http://schemas.microsoft.com/office/powerpoint/2010/main" val="405715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Introducing Part 1: Fundamentals of AWS Pricing. </a:t>
            </a:r>
          </a:p>
        </p:txBody>
      </p:sp>
    </p:spTree>
    <p:extLst>
      <p:ext uri="{BB962C8B-B14F-4D97-AF65-F5344CB8AC3E}">
        <p14:creationId xmlns:p14="http://schemas.microsoft.com/office/powerpoint/2010/main" val="146668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three fundamental drivers of cost with AWS: </a:t>
            </a:r>
            <a:r>
              <a:rPr lang="en-US" sz="1200" b="1" kern="1200" dirty="0">
                <a:solidFill>
                  <a:schemeClr val="tx1"/>
                </a:solidFill>
                <a:effectLst/>
                <a:latin typeface="+mn-lt"/>
                <a:ea typeface="+mn-ea"/>
                <a:cs typeface="+mn-cs"/>
              </a:rPr>
              <a:t>compute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storage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outbound data transfer</a:t>
            </a:r>
            <a:r>
              <a:rPr lang="en-US" sz="1200" kern="1200" dirty="0">
                <a:solidFill>
                  <a:schemeClr val="tx1"/>
                </a:solidFill>
                <a:effectLst/>
                <a:latin typeface="+mn-lt"/>
                <a:ea typeface="+mn-ea"/>
                <a:cs typeface="+mn-cs"/>
              </a:rPr>
              <a:t>. These characteristics vary somewhat, depending on the AWS product and pricing model you choose.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most cases,</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here is no charge for inbound data transfer or for data transfer between other AWS services within the same AWS Region. There are some exceptions,</a:t>
            </a:r>
            <a:r>
              <a:rPr lang="en-US" sz="1200" kern="1200" baseline="0" dirty="0">
                <a:solidFill>
                  <a:schemeClr val="tx1"/>
                </a:solidFill>
                <a:effectLst/>
                <a:latin typeface="+mn-lt"/>
                <a:ea typeface="+mn-ea"/>
                <a:cs typeface="+mn-cs"/>
              </a:rPr>
              <a:t> so be sure to verify data transfer rates before you begin to use the AWS service.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Outbound data transfer is aggregated across services</a:t>
            </a:r>
            <a:r>
              <a:rPr lang="en-US" sz="1200" kern="1200" baseline="0" dirty="0">
                <a:solidFill>
                  <a:schemeClr val="tx1"/>
                </a:solidFill>
                <a:effectLst/>
                <a:latin typeface="+mn-lt"/>
                <a:ea typeface="+mn-ea"/>
                <a:cs typeface="+mn-cs"/>
              </a:rPr>
              <a:t> and then charged at the outbound data transfer rate. </a:t>
            </a:r>
            <a:r>
              <a:rPr lang="en-US" sz="1200" kern="1200" dirty="0">
                <a:solidFill>
                  <a:schemeClr val="tx1"/>
                </a:solidFill>
                <a:effectLst/>
                <a:latin typeface="+mn-lt"/>
                <a:ea typeface="+mn-ea"/>
                <a:cs typeface="+mn-cs"/>
              </a:rPr>
              <a:t>This charge appears on the monthly statement as AWS Data Transfer Out.</a:t>
            </a:r>
          </a:p>
        </p:txBody>
      </p:sp>
    </p:spTree>
    <p:extLst>
      <p:ext uri="{BB962C8B-B14F-4D97-AF65-F5344CB8AC3E}">
        <p14:creationId xmlns:p14="http://schemas.microsoft.com/office/powerpoint/2010/main" val="190097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philosophy is what underlies AWS pricing. While the number and types of services offered by AWS have increased dramatically, our philosophy on pricing has not changed. At the end of each month, you pay for what you use. You can start or stop using a product at any time. No long-term contracts are required.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AWS offers a range of cloud computing services. For each service, you pay for exactly the amount of resources you actually need. This utility-style pricing model includes: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Pay for what you use,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Pay less when you reserve,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Pay less when you use more,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Pay even less as AWS grows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take a closer look at these core concepts of pricing.</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Select the link to review the AWS pricing white paper. </a:t>
            </a:r>
          </a:p>
          <a:p>
            <a:r>
              <a:rPr lang="en-US" sz="1200" kern="1200" dirty="0">
                <a:solidFill>
                  <a:schemeClr val="tx1"/>
                </a:solidFill>
                <a:effectLst/>
                <a:latin typeface="+mn-lt"/>
                <a:ea typeface="+mn-ea"/>
                <a:cs typeface="+mn-cs"/>
                <a:hlinkClick r:id="rId3"/>
              </a:rPr>
              <a:t>https://d0.awsstatic.com/whitepapers/aws_pricing_overview.pdf</a:t>
            </a:r>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33028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Unless you build data centers for a living, you have likely spent too much time and money building them. With AWS, you pay only for the services you consume with no large upfront expenses. You’re able to lower variable costs, so you no longer need to dedicate valuable resources to building costly infrastructure, including purchasing servers, software licenses, or leasing facilities.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Quickly adapt to changing business needs and redirect your focus on innovation and invention by paying only for what you use and for as long as you need it. All AWS services are available on demand, require no long-term contracts, and have no complex licensing dependencies.</a:t>
            </a:r>
          </a:p>
        </p:txBody>
      </p:sp>
    </p:spTree>
    <p:extLst>
      <p:ext uri="{BB962C8B-B14F-4D97-AF65-F5344CB8AC3E}">
        <p14:creationId xmlns:p14="http://schemas.microsoft.com/office/powerpoint/2010/main" val="3866001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certain services like Amazon EC2 and Amazon RDS, you can invest in reserved capacity. With Reserved Instances, you can save up to 75 percent over equivalent on-demand capacity. Reserved Instances are available in 3 options: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up-front reserved instance (or AURI)</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Partial up-front reserved instance (or PURI),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upfront payments reserved instance (or NURI)</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you buy Reserved Instances, the larger the upfront payment, the greater the discount. To maximize your savings, you can pay all up-front and receive the largest discount. Partial up-front RIs offer lower discounts but give you the option to spend less up front. Lastly, you can choose to spend nothing up front and receive a smaller discount, allowing you to free up capital to spend in other projects.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using reserved capacity, your organization can minimize risks, more predictably manage budgets, and comply with policies that require longer-term commitments.</a:t>
            </a:r>
          </a:p>
        </p:txBody>
      </p:sp>
    </p:spTree>
    <p:extLst>
      <p:ext uri="{BB962C8B-B14F-4D97-AF65-F5344CB8AC3E}">
        <p14:creationId xmlns:p14="http://schemas.microsoft.com/office/powerpoint/2010/main" val="1654138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AWS, you can get volume based discounts and realize important savings as your usage increases. For services like Amazon S3, pricing is tiered, meaning the more you use, the less you pay per GB. In addition, data transfer IN is always free of charge. Multiple storage services deliver lower storage costs based on your needs. As a result, as your AWS usage needs increase, you benefit from the economies of scale that allow you to increase adoption and keep costs under control.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your organization evolves, AWS also gives you options to acquire services that help you address your business needs. For example, the AWS storage services portfolio offers options to help you lower pricing based on how frequently you access data and the performance you need to retrieve it. To optimize your savings, choose the right combination of storage solutions that help you reduce costs while preserving performance, security and durability.</a:t>
            </a:r>
          </a:p>
        </p:txBody>
      </p:sp>
    </p:spTree>
    <p:extLst>
      <p:ext uri="{BB962C8B-B14F-4D97-AF65-F5344CB8AC3E}">
        <p14:creationId xmlns:p14="http://schemas.microsoft.com/office/powerpoint/2010/main" val="3346413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817" cy="6858000"/>
          </a:xfrm>
          <a:prstGeom prst="rect">
            <a:avLst/>
          </a:prstGeom>
        </p:spPr>
      </p:pic>
      <p:sp>
        <p:nvSpPr>
          <p:cNvPr id="2" name="Title 1"/>
          <p:cNvSpPr>
            <a:spLocks noGrp="1"/>
          </p:cNvSpPr>
          <p:nvPr>
            <p:ph type="ctrTitle"/>
          </p:nvPr>
        </p:nvSpPr>
        <p:spPr>
          <a:xfrm>
            <a:off x="5436732" y="2688719"/>
            <a:ext cx="6609493" cy="834496"/>
          </a:xfrm>
        </p:spPr>
        <p:txBody>
          <a:bodyPr anchor="b">
            <a:noAutofit/>
          </a:bodyPr>
          <a:lstStyle>
            <a:lvl1pPr algn="l">
              <a:defRPr sz="4000" b="0" i="0">
                <a:solidFill>
                  <a:schemeClr val="bg1"/>
                </a:solidFill>
                <a:latin typeface="Amazon Ember Light" charset="0"/>
                <a:ea typeface="Amazon Ember Light" charset="0"/>
                <a:cs typeface="Amazon Ember Light" charset="0"/>
              </a:defRPr>
            </a:lvl1pPr>
          </a:lstStyle>
          <a:p>
            <a:r>
              <a:rPr lang="en-US" dirty="0"/>
              <a:t>Click to edit Master title style</a:t>
            </a:r>
          </a:p>
        </p:txBody>
      </p:sp>
      <p:sp>
        <p:nvSpPr>
          <p:cNvPr id="3" name="Subtitle 2"/>
          <p:cNvSpPr>
            <a:spLocks noGrp="1"/>
          </p:cNvSpPr>
          <p:nvPr>
            <p:ph type="subTitle" idx="1"/>
          </p:nvPr>
        </p:nvSpPr>
        <p:spPr>
          <a:xfrm>
            <a:off x="5436733" y="3523215"/>
            <a:ext cx="6056582" cy="418570"/>
          </a:xfrm>
        </p:spPr>
        <p:txBody>
          <a:bodyPr>
            <a:normAutofit/>
          </a:bodyPr>
          <a:lstStyle>
            <a:lvl1pPr marL="0" indent="0" algn="l">
              <a:buNone/>
              <a:defRPr sz="2000" b="0" i="0">
                <a:solidFill>
                  <a:schemeClr val="bg1"/>
                </a:solidFill>
                <a:latin typeface="Amazon Ember Light" charset="0"/>
                <a:ea typeface="Amazon Ember Light" charset="0"/>
                <a:cs typeface="Amazon Ember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524"/>
          </a:xfrm>
          <a:prstGeom prst="rect">
            <a:avLst/>
          </a:prstGeom>
        </p:spPr>
      </p:pic>
      <p:sp>
        <p:nvSpPr>
          <p:cNvPr id="2" name="Title 1"/>
          <p:cNvSpPr>
            <a:spLocks noGrp="1"/>
          </p:cNvSpPr>
          <p:nvPr>
            <p:ph type="title"/>
          </p:nvPr>
        </p:nvSpPr>
        <p:spPr>
          <a:xfrm>
            <a:off x="238539" y="263527"/>
            <a:ext cx="9362662" cy="779463"/>
          </a:xfrm>
        </p:spPr>
        <p:txBody>
          <a:bodyPr/>
          <a:lstStyle>
            <a:lvl1pPr>
              <a:defRPr b="0" i="0">
                <a:solidFill>
                  <a:schemeClr val="bg1"/>
                </a:solidFill>
                <a:latin typeface="Amazon Ember Light" charset="0"/>
                <a:ea typeface="Amazon Ember Light" charset="0"/>
                <a:cs typeface="Amazon Ember Light" charset="0"/>
              </a:defRPr>
            </a:lvl1pPr>
          </a:lstStyle>
          <a:p>
            <a:r>
              <a:rPr lang="en-US" dirty="0"/>
              <a:t>Click to edit Master title style</a:t>
            </a:r>
          </a:p>
        </p:txBody>
      </p:sp>
      <p:sp>
        <p:nvSpPr>
          <p:cNvPr id="3" name="Content Placeholder 2"/>
          <p:cNvSpPr>
            <a:spLocks noGrp="1"/>
          </p:cNvSpPr>
          <p:nvPr>
            <p:ph idx="1"/>
          </p:nvPr>
        </p:nvSpPr>
        <p:spPr>
          <a:xfrm>
            <a:off x="238538" y="1243016"/>
            <a:ext cx="10515600" cy="4913308"/>
          </a:xfrm>
        </p:spPr>
        <p:txBody>
          <a:bodyPr/>
          <a:lstStyle>
            <a:lvl1pPr marL="228600" indent="-228600">
              <a:buFontTx/>
              <a:buBlip>
                <a:blip r:embed="rId3"/>
              </a:buBlip>
              <a:defRPr b="0" i="0">
                <a:solidFill>
                  <a:schemeClr val="bg1"/>
                </a:solidFill>
                <a:latin typeface="Amazon Ember Light" charset="0"/>
                <a:ea typeface="Amazon Ember Light" charset="0"/>
                <a:cs typeface="Amazon Ember Light" charset="0"/>
              </a:defRPr>
            </a:lvl1pPr>
            <a:lvl2pPr marL="685800" indent="-228600">
              <a:buFontTx/>
              <a:buBlip>
                <a:blip r:embed="rId3"/>
              </a:buBlip>
              <a:defRPr b="0" i="0">
                <a:solidFill>
                  <a:schemeClr val="bg1"/>
                </a:solidFill>
                <a:latin typeface="Amazon Ember Light" charset="0"/>
                <a:ea typeface="Amazon Ember Light" charset="0"/>
                <a:cs typeface="Amazon Ember Light" charset="0"/>
              </a:defRPr>
            </a:lvl2pPr>
            <a:lvl3pPr marL="1143000" indent="-228600">
              <a:buFontTx/>
              <a:buBlip>
                <a:blip r:embed="rId3"/>
              </a:buBlip>
              <a:defRPr b="0" i="0">
                <a:solidFill>
                  <a:schemeClr val="bg1"/>
                </a:solidFill>
                <a:latin typeface="Amazon Ember Light" charset="0"/>
                <a:ea typeface="Amazon Ember Light" charset="0"/>
                <a:cs typeface="Amazon Ember Light" charset="0"/>
              </a:defRPr>
            </a:lvl3pPr>
            <a:lvl4pPr marL="1600200" indent="-228600">
              <a:buFontTx/>
              <a:buBlip>
                <a:blip r:embed="rId3"/>
              </a:buBlip>
              <a:defRPr b="0" i="0">
                <a:solidFill>
                  <a:schemeClr val="bg1"/>
                </a:solidFill>
                <a:latin typeface="Amazon Ember Light" charset="0"/>
                <a:ea typeface="Amazon Ember Light" charset="0"/>
                <a:cs typeface="Amazon Ember Light" charset="0"/>
              </a:defRPr>
            </a:lvl4pPr>
            <a:lvl5pPr marL="2057400" indent="-228600">
              <a:buFontTx/>
              <a:buBlip>
                <a:blip r:embed="rId3"/>
              </a:buBlip>
              <a:defRPr b="0" i="0">
                <a:solidFill>
                  <a:schemeClr val="bg1"/>
                </a:solidFill>
                <a:latin typeface="Amazon Ember Light" charset="0"/>
                <a:ea typeface="Amazon Ember Light" charset="0"/>
                <a:cs typeface="Amazon Ember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i="0">
                <a:solidFill>
                  <a:schemeClr val="bg1"/>
                </a:solidFill>
                <a:latin typeface="Helvetica Neue LT Std 65 Medium" charset="0"/>
                <a:ea typeface="Helvetica Neue LT Std 65 Medium" charset="0"/>
                <a:cs typeface="Helvetica Neue LT Std 65 Medium" charset="0"/>
              </a:defRPr>
            </a:lvl1pPr>
          </a:lstStyle>
          <a:p>
            <a:fld id="{9FC43BFD-8FF7-A343-A8A6-E2338FCE8046}" type="slidenum">
              <a:rPr lang="en-US" smtClean="0"/>
              <a:pPr/>
              <a:t>‹#›</a:t>
            </a:fld>
            <a:endParaRPr lang="en-US" dirty="0"/>
          </a:p>
        </p:txBody>
      </p:sp>
      <p:sp>
        <p:nvSpPr>
          <p:cNvPr id="7" name="TextBox 6"/>
          <p:cNvSpPr txBox="1"/>
          <p:nvPr userDrawn="1"/>
        </p:nvSpPr>
        <p:spPr>
          <a:xfrm>
            <a:off x="251791" y="6480313"/>
            <a:ext cx="4108174" cy="230832"/>
          </a:xfrm>
          <a:prstGeom prst="rect">
            <a:avLst/>
          </a:prstGeom>
          <a:noFill/>
        </p:spPr>
        <p:txBody>
          <a:bodyPr wrap="square" rtlCol="0">
            <a:spAutoFit/>
          </a:bodyPr>
          <a:lstStyle/>
          <a:p>
            <a:r>
              <a:rPr lang="en-US" sz="900" b="0" i="0" dirty="0">
                <a:solidFill>
                  <a:schemeClr val="tx1">
                    <a:lumMod val="85000"/>
                    <a:lumOff val="15000"/>
                  </a:schemeClr>
                </a:solidFill>
                <a:latin typeface="Amazon Ember Light" charset="0"/>
                <a:ea typeface="Amazon Ember Light" charset="0"/>
                <a:cs typeface="Amazon Ember Light" charset="0"/>
              </a:rPr>
              <a:t>© 2018, Amazon Web Services, Inc. or its Affiliates. All rights reserved.</a:t>
            </a:r>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524"/>
          </a:xfrm>
          <a:prstGeom prst="rect">
            <a:avLst/>
          </a:prstGeom>
        </p:spPr>
      </p:pic>
      <p:sp>
        <p:nvSpPr>
          <p:cNvPr id="2" name="Title 1"/>
          <p:cNvSpPr>
            <a:spLocks noGrp="1"/>
          </p:cNvSpPr>
          <p:nvPr>
            <p:ph type="title"/>
          </p:nvPr>
        </p:nvSpPr>
        <p:spPr>
          <a:xfrm>
            <a:off x="662608" y="2770243"/>
            <a:ext cx="11115261" cy="779463"/>
          </a:xfrm>
        </p:spPr>
        <p:txBody>
          <a:bodyPr>
            <a:noAutofit/>
          </a:bodyPr>
          <a:lstStyle>
            <a:lvl1pPr>
              <a:defRPr sz="6000" b="0" i="0">
                <a:solidFill>
                  <a:schemeClr val="bg1"/>
                </a:solidFill>
                <a:latin typeface="Amazon Ember Light" charset="0"/>
                <a:ea typeface="Amazon Ember Light" charset="0"/>
                <a:cs typeface="Amazon Ember Light"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b="0" i="0">
                <a:solidFill>
                  <a:schemeClr val="bg1"/>
                </a:solidFill>
                <a:latin typeface="Helvetica Neue LT Std 65 Medium" charset="0"/>
                <a:ea typeface="Helvetica Neue LT Std 65 Medium" charset="0"/>
                <a:cs typeface="Helvetica Neue LT Std 65 Medium" charset="0"/>
              </a:defRPr>
            </a:lvl1pPr>
          </a:lstStyle>
          <a:p>
            <a:fld id="{9FC43BFD-8FF7-A343-A8A6-E2338FCE8046}" type="slidenum">
              <a:rPr lang="en-US" smtClean="0"/>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268" cy="6860237"/>
          </a:xfrm>
          <a:prstGeom prst="rect">
            <a:avLst/>
          </a:prstGeom>
        </p:spPr>
      </p:pic>
      <p:sp>
        <p:nvSpPr>
          <p:cNvPr id="2" name="Title 1"/>
          <p:cNvSpPr>
            <a:spLocks noGrp="1"/>
          </p:cNvSpPr>
          <p:nvPr userDrawn="1">
            <p:ph type="title"/>
          </p:nvPr>
        </p:nvSpPr>
        <p:spPr>
          <a:xfrm>
            <a:off x="238540" y="263527"/>
            <a:ext cx="9348374" cy="779463"/>
          </a:xfrm>
        </p:spPr>
        <p:txBody>
          <a:bodyPr/>
          <a:lstStyle>
            <a:lvl1pPr>
              <a:defRPr b="0" i="0">
                <a:solidFill>
                  <a:schemeClr val="bg1"/>
                </a:solidFill>
                <a:latin typeface="Amazon Ember Light" charset="0"/>
                <a:ea typeface="Amazon Ember Light" charset="0"/>
                <a:cs typeface="Amazon Ember Light" charset="0"/>
              </a:defRPr>
            </a:lvl1pPr>
          </a:lstStyle>
          <a:p>
            <a:r>
              <a:rPr lang="en-US" dirty="0"/>
              <a:t>Click to edit Master title style</a:t>
            </a:r>
          </a:p>
        </p:txBody>
      </p:sp>
      <p:sp>
        <p:nvSpPr>
          <p:cNvPr id="3" name="Content Placeholder 2"/>
          <p:cNvSpPr>
            <a:spLocks noGrp="1"/>
          </p:cNvSpPr>
          <p:nvPr userDrawn="1">
            <p:ph idx="1"/>
          </p:nvPr>
        </p:nvSpPr>
        <p:spPr>
          <a:xfrm>
            <a:off x="238539" y="1440305"/>
            <a:ext cx="10515600" cy="4913308"/>
          </a:xfrm>
        </p:spPr>
        <p:txBody>
          <a:bodyPr/>
          <a:lstStyle>
            <a:lvl1pPr marL="228600" indent="-228600">
              <a:buFontTx/>
              <a:buBlip>
                <a:blip r:embed="rId3"/>
              </a:buBlip>
              <a:defRPr b="0" i="0">
                <a:solidFill>
                  <a:schemeClr val="tx1"/>
                </a:solidFill>
                <a:latin typeface="Amazon Ember Light" charset="0"/>
                <a:ea typeface="Amazon Ember Light" charset="0"/>
                <a:cs typeface="Amazon Ember Light" charset="0"/>
              </a:defRPr>
            </a:lvl1pPr>
            <a:lvl2pPr marL="685800" indent="-228600">
              <a:buFontTx/>
              <a:buBlip>
                <a:blip r:embed="rId3"/>
              </a:buBlip>
              <a:defRPr b="0" i="0">
                <a:solidFill>
                  <a:schemeClr val="tx1"/>
                </a:solidFill>
                <a:latin typeface="Amazon Ember Light" charset="0"/>
                <a:ea typeface="Amazon Ember Light" charset="0"/>
                <a:cs typeface="Amazon Ember Light" charset="0"/>
              </a:defRPr>
            </a:lvl2pPr>
            <a:lvl3pPr marL="1143000" indent="-228600">
              <a:buFontTx/>
              <a:buBlip>
                <a:blip r:embed="rId3"/>
              </a:buBlip>
              <a:defRPr b="0" i="0">
                <a:solidFill>
                  <a:schemeClr val="tx1"/>
                </a:solidFill>
                <a:latin typeface="Amazon Ember Light" charset="0"/>
                <a:ea typeface="Amazon Ember Light" charset="0"/>
                <a:cs typeface="Amazon Ember Light" charset="0"/>
              </a:defRPr>
            </a:lvl3pPr>
            <a:lvl4pPr marL="1600200" indent="-228600">
              <a:buFontTx/>
              <a:buBlip>
                <a:blip r:embed="rId3"/>
              </a:buBlip>
              <a:defRPr b="0" i="0">
                <a:solidFill>
                  <a:schemeClr val="tx1"/>
                </a:solidFill>
                <a:latin typeface="Amazon Ember Light" charset="0"/>
                <a:ea typeface="Amazon Ember Light" charset="0"/>
                <a:cs typeface="Amazon Ember Light" charset="0"/>
              </a:defRPr>
            </a:lvl4pPr>
            <a:lvl5pPr marL="2057400" indent="-228600">
              <a:buFontTx/>
              <a:buBlip>
                <a:blip r:embed="rId3"/>
              </a:buBlip>
              <a:defRPr b="0" i="0">
                <a:solidFill>
                  <a:schemeClr val="tx1"/>
                </a:solidFill>
                <a:latin typeface="Amazon Ember Light" charset="0"/>
                <a:ea typeface="Amazon Ember Light" charset="0"/>
                <a:cs typeface="Amazon Ember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userDrawn="1">
            <p:ph type="sldNum" sz="quarter" idx="12"/>
          </p:nvPr>
        </p:nvSpPr>
        <p:spPr/>
        <p:txBody>
          <a:bodyPr/>
          <a:lstStyle>
            <a:lvl1pPr>
              <a:defRPr b="0" i="0">
                <a:solidFill>
                  <a:schemeClr val="tx1"/>
                </a:solidFill>
                <a:latin typeface="Helvetica Neue LT Std 65 Medium" charset="0"/>
                <a:ea typeface="Helvetica Neue LT Std 65 Medium" charset="0"/>
                <a:cs typeface="Helvetica Neue LT Std 65 Medium" charset="0"/>
              </a:defRPr>
            </a:lvl1pPr>
          </a:lstStyle>
          <a:p>
            <a:fld id="{9FC43BFD-8FF7-A343-A8A6-E2338FCE8046}" type="slidenum">
              <a:rPr lang="en-US" smtClean="0"/>
              <a:pPr/>
              <a:t>‹#›</a:t>
            </a:fld>
            <a:endParaRPr lang="en-US" dirty="0"/>
          </a:p>
        </p:txBody>
      </p:sp>
      <p:sp>
        <p:nvSpPr>
          <p:cNvPr id="4" name="TextBox 3"/>
          <p:cNvSpPr txBox="1"/>
          <p:nvPr userDrawn="1"/>
        </p:nvSpPr>
        <p:spPr>
          <a:xfrm>
            <a:off x="251791" y="6480313"/>
            <a:ext cx="4108174" cy="230832"/>
          </a:xfrm>
          <a:prstGeom prst="rect">
            <a:avLst/>
          </a:prstGeom>
          <a:noFill/>
        </p:spPr>
        <p:txBody>
          <a:bodyPr wrap="square" rtlCol="0">
            <a:spAutoFit/>
          </a:bodyPr>
          <a:lstStyle/>
          <a:p>
            <a:r>
              <a:rPr lang="en-US" sz="900" b="0" i="0" dirty="0">
                <a:solidFill>
                  <a:schemeClr val="tx1">
                    <a:lumMod val="85000"/>
                    <a:lumOff val="15000"/>
                  </a:schemeClr>
                </a:solidFill>
                <a:latin typeface="Amazon Ember Light" charset="0"/>
                <a:ea typeface="Amazon Ember Light" charset="0"/>
                <a:cs typeface="Amazon Ember Light" charset="0"/>
              </a:rPr>
              <a:t>© 2018, Amazon Web Services, Inc. or its Affiliates. All rights reserved.</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268" cy="6860237"/>
          </a:xfrm>
          <a:prstGeom prst="rect">
            <a:avLst/>
          </a:prstGeom>
        </p:spPr>
      </p:pic>
      <p:sp>
        <p:nvSpPr>
          <p:cNvPr id="2" name="Title 1"/>
          <p:cNvSpPr>
            <a:spLocks noGrp="1"/>
          </p:cNvSpPr>
          <p:nvPr userDrawn="1">
            <p:ph type="title"/>
          </p:nvPr>
        </p:nvSpPr>
        <p:spPr>
          <a:xfrm>
            <a:off x="238539" y="263527"/>
            <a:ext cx="9362661" cy="779463"/>
          </a:xfrm>
        </p:spPr>
        <p:txBody>
          <a:bodyPr/>
          <a:lstStyle>
            <a:lvl1pPr>
              <a:defRPr b="0" i="0">
                <a:solidFill>
                  <a:schemeClr val="bg1"/>
                </a:solidFill>
                <a:latin typeface="Amazon Ember Light" charset="0"/>
                <a:ea typeface="Amazon Ember Light" charset="0"/>
                <a:cs typeface="Amazon Ember Light" charset="0"/>
              </a:defRPr>
            </a:lvl1pPr>
          </a:lstStyle>
          <a:p>
            <a:r>
              <a:rPr lang="en-US" dirty="0"/>
              <a:t>Click to edit Master title style</a:t>
            </a:r>
          </a:p>
        </p:txBody>
      </p:sp>
      <p:sp>
        <p:nvSpPr>
          <p:cNvPr id="3" name="Content Placeholder 2"/>
          <p:cNvSpPr>
            <a:spLocks noGrp="1"/>
          </p:cNvSpPr>
          <p:nvPr userDrawn="1">
            <p:ph idx="1"/>
          </p:nvPr>
        </p:nvSpPr>
        <p:spPr>
          <a:xfrm>
            <a:off x="238539" y="1440305"/>
            <a:ext cx="5075583" cy="4913308"/>
          </a:xfrm>
        </p:spPr>
        <p:txBody>
          <a:bodyPr/>
          <a:lstStyle>
            <a:lvl1pPr marL="228600" indent="-228600">
              <a:buFontTx/>
              <a:buBlip>
                <a:blip r:embed="rId3"/>
              </a:buBlip>
              <a:defRPr b="0" i="0">
                <a:solidFill>
                  <a:schemeClr val="tx1"/>
                </a:solidFill>
                <a:latin typeface="Amazon Ember Light" charset="0"/>
                <a:ea typeface="Amazon Ember Light" charset="0"/>
                <a:cs typeface="Amazon Ember Light" charset="0"/>
              </a:defRPr>
            </a:lvl1pPr>
            <a:lvl2pPr marL="685800" indent="-228600">
              <a:buFontTx/>
              <a:buBlip>
                <a:blip r:embed="rId3"/>
              </a:buBlip>
              <a:defRPr b="0" i="0">
                <a:solidFill>
                  <a:schemeClr val="tx1"/>
                </a:solidFill>
                <a:latin typeface="Amazon Ember Light" charset="0"/>
                <a:ea typeface="Amazon Ember Light" charset="0"/>
                <a:cs typeface="Amazon Ember Light" charset="0"/>
              </a:defRPr>
            </a:lvl2pPr>
            <a:lvl3pPr marL="1143000" indent="-228600">
              <a:buFontTx/>
              <a:buBlip>
                <a:blip r:embed="rId3"/>
              </a:buBlip>
              <a:defRPr b="0" i="0">
                <a:solidFill>
                  <a:schemeClr val="tx1"/>
                </a:solidFill>
                <a:latin typeface="Amazon Ember Light" charset="0"/>
                <a:ea typeface="Amazon Ember Light" charset="0"/>
                <a:cs typeface="Amazon Ember Light" charset="0"/>
              </a:defRPr>
            </a:lvl3pPr>
            <a:lvl4pPr marL="1600200" indent="-228600">
              <a:buFontTx/>
              <a:buBlip>
                <a:blip r:embed="rId3"/>
              </a:buBlip>
              <a:defRPr b="0" i="0">
                <a:solidFill>
                  <a:schemeClr val="tx1"/>
                </a:solidFill>
                <a:latin typeface="Amazon Ember Light" charset="0"/>
                <a:ea typeface="Amazon Ember Light" charset="0"/>
                <a:cs typeface="Amazon Ember Light" charset="0"/>
              </a:defRPr>
            </a:lvl4pPr>
            <a:lvl5pPr marL="2057400" indent="-228600">
              <a:buFontTx/>
              <a:buBlip>
                <a:blip r:embed="rId3"/>
              </a:buBlip>
              <a:defRPr b="0" i="0">
                <a:solidFill>
                  <a:schemeClr val="tx1"/>
                </a:solidFill>
                <a:latin typeface="Amazon Ember Light" charset="0"/>
                <a:ea typeface="Amazon Ember Light" charset="0"/>
                <a:cs typeface="Amazon Ember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userDrawn="1">
            <p:ph type="sldNum" sz="quarter" idx="12"/>
          </p:nvPr>
        </p:nvSpPr>
        <p:spPr/>
        <p:txBody>
          <a:bodyPr/>
          <a:lstStyle>
            <a:lvl1pPr>
              <a:defRPr b="0" i="0">
                <a:solidFill>
                  <a:schemeClr val="tx1"/>
                </a:solidFill>
                <a:latin typeface="Helvetica Neue LT Std 65 Medium" charset="0"/>
                <a:ea typeface="Helvetica Neue LT Std 65 Medium" charset="0"/>
                <a:cs typeface="Helvetica Neue LT Std 65 Medium" charset="0"/>
              </a:defRPr>
            </a:lvl1pPr>
          </a:lstStyle>
          <a:p>
            <a:fld id="{9FC43BFD-8FF7-A343-A8A6-E2338FCE8046}" type="slidenum">
              <a:rPr lang="en-US" smtClean="0"/>
              <a:pPr/>
              <a:t>‹#›</a:t>
            </a:fld>
            <a:endParaRPr lang="en-US" dirty="0"/>
          </a:p>
        </p:txBody>
      </p:sp>
      <p:sp>
        <p:nvSpPr>
          <p:cNvPr id="10" name="Content Placeholder 2"/>
          <p:cNvSpPr>
            <a:spLocks noGrp="1"/>
          </p:cNvSpPr>
          <p:nvPr>
            <p:ph idx="13"/>
          </p:nvPr>
        </p:nvSpPr>
        <p:spPr>
          <a:xfrm>
            <a:off x="5796169" y="1440305"/>
            <a:ext cx="5075583" cy="4913308"/>
          </a:xfrm>
        </p:spPr>
        <p:txBody>
          <a:bodyPr/>
          <a:lstStyle>
            <a:lvl1pPr marL="228600" indent="-228600">
              <a:buFontTx/>
              <a:buBlip>
                <a:blip r:embed="rId3"/>
              </a:buBlip>
              <a:defRPr b="0" i="0">
                <a:solidFill>
                  <a:schemeClr val="tx1"/>
                </a:solidFill>
                <a:latin typeface="Amazon Ember Light" charset="0"/>
                <a:ea typeface="Amazon Ember Light" charset="0"/>
                <a:cs typeface="Amazon Ember Light" charset="0"/>
              </a:defRPr>
            </a:lvl1pPr>
            <a:lvl2pPr marL="685800" indent="-228600">
              <a:buFontTx/>
              <a:buBlip>
                <a:blip r:embed="rId3"/>
              </a:buBlip>
              <a:defRPr b="0" i="0">
                <a:solidFill>
                  <a:schemeClr val="tx1"/>
                </a:solidFill>
                <a:latin typeface="Amazon Ember Light" charset="0"/>
                <a:ea typeface="Amazon Ember Light" charset="0"/>
                <a:cs typeface="Amazon Ember Light" charset="0"/>
              </a:defRPr>
            </a:lvl2pPr>
            <a:lvl3pPr marL="1143000" indent="-228600">
              <a:buFontTx/>
              <a:buBlip>
                <a:blip r:embed="rId3"/>
              </a:buBlip>
              <a:defRPr b="0" i="0">
                <a:solidFill>
                  <a:schemeClr val="tx1"/>
                </a:solidFill>
                <a:latin typeface="Amazon Ember Light" charset="0"/>
                <a:ea typeface="Amazon Ember Light" charset="0"/>
                <a:cs typeface="Amazon Ember Light" charset="0"/>
              </a:defRPr>
            </a:lvl3pPr>
            <a:lvl4pPr marL="1600200" indent="-228600">
              <a:buFontTx/>
              <a:buBlip>
                <a:blip r:embed="rId3"/>
              </a:buBlip>
              <a:defRPr b="0" i="0">
                <a:solidFill>
                  <a:schemeClr val="tx1"/>
                </a:solidFill>
                <a:latin typeface="Amazon Ember Light" charset="0"/>
                <a:ea typeface="Amazon Ember Light" charset="0"/>
                <a:cs typeface="Amazon Ember Light" charset="0"/>
              </a:defRPr>
            </a:lvl4pPr>
            <a:lvl5pPr marL="2057400" indent="-228600">
              <a:buFontTx/>
              <a:buBlip>
                <a:blip r:embed="rId3"/>
              </a:buBlip>
              <a:defRPr b="0" i="0">
                <a:solidFill>
                  <a:schemeClr val="tx1"/>
                </a:solidFill>
                <a:latin typeface="Amazon Ember Light" charset="0"/>
                <a:ea typeface="Amazon Ember Light" charset="0"/>
                <a:cs typeface="Amazon Ember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251791" y="6480313"/>
            <a:ext cx="4108174" cy="230832"/>
          </a:xfrm>
          <a:prstGeom prst="rect">
            <a:avLst/>
          </a:prstGeom>
          <a:noFill/>
        </p:spPr>
        <p:txBody>
          <a:bodyPr wrap="square" rtlCol="0">
            <a:spAutoFit/>
          </a:bodyPr>
          <a:lstStyle/>
          <a:p>
            <a:r>
              <a:rPr lang="en-US" sz="900" b="0" i="0" dirty="0">
                <a:solidFill>
                  <a:schemeClr val="tx1">
                    <a:lumMod val="85000"/>
                    <a:lumOff val="15000"/>
                  </a:schemeClr>
                </a:solidFill>
                <a:latin typeface="Amazon Ember Light" charset="0"/>
                <a:ea typeface="Amazon Ember Light" charset="0"/>
                <a:cs typeface="Amazon Ember Light" charset="0"/>
              </a:rPr>
              <a:t>© 2018, Amazon Web Services, Inc. or its Affiliates. All rights reserved.</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8D881-A1FF-A248-B220-002DCF0CB8A4}" type="datetimeFigureOut">
              <a:rPr lang="en-US" smtClean="0"/>
              <a:t>9/30/2019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43BFD-8FF7-A343-A8A6-E2338FCE8046}"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7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6.xml"/><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calculator.s3.amazonaws.com/index.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25.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4.png"/><Relationship Id="rId5" Type="http://schemas.openxmlformats.org/officeDocument/2006/relationships/hyperlink" Target="https://awstcocalculator.com/" TargetMode="External"/><Relationship Id="rId4" Type="http://schemas.openxmlformats.org/officeDocument/2006/relationships/hyperlink" Target="http://aws.amazon.com/economic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436732" y="2756453"/>
            <a:ext cx="6609493" cy="1303418"/>
          </a:xfrm>
        </p:spPr>
        <p:txBody>
          <a:bodyPr/>
          <a:lstStyle/>
          <a:p>
            <a:r>
              <a:rPr lang="en-US" sz="5400" dirty="0">
                <a:latin typeface="Amazon Ember Light" charset="0"/>
                <a:ea typeface="Amazon Ember Light" charset="0"/>
                <a:cs typeface="Amazon Ember Light" charset="0"/>
              </a:rPr>
              <a:t>Module 1, Section 2: Cloud </a:t>
            </a:r>
            <a:r>
              <a:rPr lang="en-US" sz="5400" dirty="0"/>
              <a:t>Economics</a:t>
            </a:r>
            <a:endParaRPr lang="en-US" sz="5400" dirty="0">
              <a:latin typeface="Amazon Ember Light" charset="0"/>
              <a:ea typeface="Amazon Ember Light" charset="0"/>
              <a:cs typeface="Amazon Ember Light" charset="0"/>
            </a:endParaRPr>
          </a:p>
        </p:txBody>
      </p:sp>
      <p:sp>
        <p:nvSpPr>
          <p:cNvPr id="3" name="TextBox 2">
            <a:extLst>
              <a:ext uri="{FF2B5EF4-FFF2-40B4-BE49-F238E27FC236}">
                <a16:creationId xmlns:a16="http://schemas.microsoft.com/office/drawing/2014/main" id="{C7117ACD-0B75-1148-AC63-1072C230A3CF}"/>
              </a:ext>
            </a:extLst>
          </p:cNvPr>
          <p:cNvSpPr txBox="1"/>
          <p:nvPr/>
        </p:nvSpPr>
        <p:spPr>
          <a:xfrm>
            <a:off x="251791" y="6480313"/>
            <a:ext cx="4108174" cy="230832"/>
          </a:xfrm>
          <a:prstGeom prst="rect">
            <a:avLst/>
          </a:prstGeom>
          <a:noFill/>
        </p:spPr>
        <p:txBody>
          <a:bodyPr wrap="square" rtlCol="0">
            <a:spAutoFit/>
          </a:bodyPr>
          <a:lstStyle/>
          <a:p>
            <a:r>
              <a:rPr lang="en-US" sz="900" b="0" i="0" dirty="0">
                <a:solidFill>
                  <a:schemeClr val="tx1">
                    <a:lumMod val="85000"/>
                    <a:lumOff val="15000"/>
                  </a:schemeClr>
                </a:solidFill>
                <a:latin typeface="Amazon Ember Light" charset="0"/>
                <a:ea typeface="Amazon Ember Light" charset="0"/>
                <a:cs typeface="Amazon Ember Light" charset="0"/>
              </a:rPr>
              <a:t>© 2018, Amazon Web Services, Inc. or its Affiliates. All rights reserved.</a:t>
            </a:r>
          </a:p>
        </p:txBody>
      </p:sp>
    </p:spTree>
    <p:custDataLst>
      <p:tags r:id="rId1"/>
    </p:custDataLst>
    <p:extLst>
      <p:ext uri="{BB962C8B-B14F-4D97-AF65-F5344CB8AC3E}">
        <p14:creationId xmlns:p14="http://schemas.microsoft.com/office/powerpoint/2010/main" val="330311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Even Less as AWS Grows</a:t>
            </a:r>
          </a:p>
        </p:txBody>
      </p:sp>
      <p:sp>
        <p:nvSpPr>
          <p:cNvPr id="6" name="Content Placeholder 5"/>
          <p:cNvSpPr>
            <a:spLocks noGrp="1"/>
          </p:cNvSpPr>
          <p:nvPr>
            <p:ph idx="1"/>
          </p:nvPr>
        </p:nvSpPr>
        <p:spPr>
          <a:xfrm>
            <a:off x="238539" y="1440305"/>
            <a:ext cx="9636981" cy="4913308"/>
          </a:xfrm>
        </p:spPr>
        <p:txBody>
          <a:bodyPr/>
          <a:lstStyle/>
          <a:p>
            <a:pPr marL="0" indent="0">
              <a:buNone/>
            </a:pPr>
            <a:r>
              <a:rPr lang="en-US" dirty="0"/>
              <a:t>As AWS grows:</a:t>
            </a:r>
          </a:p>
          <a:p>
            <a:pPr marL="0" indent="0">
              <a:buNone/>
            </a:pPr>
            <a:endParaRPr lang="en-US" dirty="0"/>
          </a:p>
          <a:p>
            <a:pPr marL="519113" indent="-519113"/>
            <a:r>
              <a:rPr lang="en-US" dirty="0"/>
              <a:t>AWS is focused on lowering cost of </a:t>
            </a:r>
            <a:r>
              <a:rPr lang="en-US"/>
              <a:t>doing business.</a:t>
            </a:r>
            <a:endParaRPr lang="en-US" dirty="0"/>
          </a:p>
          <a:p>
            <a:pPr marL="519113" indent="-519113"/>
            <a:r>
              <a:rPr lang="en-US" dirty="0"/>
              <a:t>Results in AWS passing savings from economies of scale to you.</a:t>
            </a:r>
          </a:p>
          <a:p>
            <a:pPr marL="519113" indent="-519113"/>
            <a:r>
              <a:rPr lang="en-US" dirty="0"/>
              <a:t>Since 2006, AWS has </a:t>
            </a:r>
            <a:r>
              <a:rPr lang="en-US" b="1" dirty="0">
                <a:solidFill>
                  <a:srgbClr val="0070C0"/>
                </a:solidFill>
              </a:rPr>
              <a:t>LOWERED PRICING </a:t>
            </a:r>
            <a:r>
              <a:rPr lang="en-US" dirty="0"/>
              <a:t>61 times.</a:t>
            </a:r>
          </a:p>
          <a:p>
            <a:pPr marL="519113" indent="-519113"/>
            <a:r>
              <a:rPr lang="en-US" dirty="0"/>
              <a:t>Future higher performing resources replace current resources for no extra charge. </a:t>
            </a:r>
          </a:p>
          <a:p>
            <a:pPr marL="519113" indent="-519113"/>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869" t="13516" r="4929" b="14765"/>
          <a:stretch/>
        </p:blipFill>
        <p:spPr>
          <a:xfrm>
            <a:off x="9875520" y="1463040"/>
            <a:ext cx="2057400" cy="1635802"/>
          </a:xfrm>
          <a:prstGeom prst="rect">
            <a:avLst/>
          </a:prstGeom>
        </p:spPr>
      </p:pic>
    </p:spTree>
    <p:extLst>
      <p:ext uri="{BB962C8B-B14F-4D97-AF65-F5344CB8AC3E}">
        <p14:creationId xmlns:p14="http://schemas.microsoft.com/office/powerpoint/2010/main" val="414781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Pricing</a:t>
            </a:r>
          </a:p>
        </p:txBody>
      </p:sp>
      <p:sp>
        <p:nvSpPr>
          <p:cNvPr id="6" name="Content Placeholder 5"/>
          <p:cNvSpPr>
            <a:spLocks noGrp="1"/>
          </p:cNvSpPr>
          <p:nvPr>
            <p:ph idx="1"/>
          </p:nvPr>
        </p:nvSpPr>
        <p:spPr/>
        <p:txBody>
          <a:bodyPr/>
          <a:lstStyle/>
          <a:p>
            <a:pPr marL="460375" indent="-460375"/>
            <a:r>
              <a:rPr lang="en-US" dirty="0"/>
              <a:t>Meet varying needs through custom pricing.</a:t>
            </a:r>
          </a:p>
          <a:p>
            <a:pPr marL="460375" indent="-460375"/>
            <a:r>
              <a:rPr lang="en-US" dirty="0"/>
              <a:t>Available for high-volume projects with unique </a:t>
            </a:r>
            <a:br>
              <a:rPr lang="en-US" dirty="0"/>
            </a:br>
            <a:r>
              <a:rPr lang="en-US" dirty="0"/>
              <a:t>requirements.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644" t="4916" r="20105" b="5053"/>
          <a:stretch/>
        </p:blipFill>
        <p:spPr>
          <a:xfrm>
            <a:off x="9875520" y="1463040"/>
            <a:ext cx="2057400" cy="3074276"/>
          </a:xfrm>
          <a:prstGeom prst="rect">
            <a:avLst/>
          </a:prstGeom>
        </p:spPr>
      </p:pic>
    </p:spTree>
    <p:extLst>
      <p:ext uri="{BB962C8B-B14F-4D97-AF65-F5344CB8AC3E}">
        <p14:creationId xmlns:p14="http://schemas.microsoft.com/office/powerpoint/2010/main" val="68006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AWS Free Tier</a:t>
            </a:r>
          </a:p>
        </p:txBody>
      </p:sp>
      <p:sp>
        <p:nvSpPr>
          <p:cNvPr id="5" name="Content Placeholder 2"/>
          <p:cNvSpPr>
            <a:spLocks noGrp="1"/>
          </p:cNvSpPr>
          <p:nvPr>
            <p:ph idx="1"/>
          </p:nvPr>
        </p:nvSpPr>
        <p:spPr>
          <a:xfrm>
            <a:off x="238539" y="1440305"/>
            <a:ext cx="9318416" cy="4913308"/>
          </a:xfrm>
        </p:spPr>
        <p:txBody>
          <a:bodyPr>
            <a:normAutofit/>
          </a:bodyPr>
          <a:lstStyle/>
          <a:p>
            <a:pPr marL="0" indent="0">
              <a:buNone/>
            </a:pPr>
            <a:r>
              <a:rPr lang="en-US" dirty="0"/>
              <a:t>AWS Free Tier helps customers get started in the cloud.</a:t>
            </a:r>
          </a:p>
          <a:p>
            <a:pPr marL="0" indent="0">
              <a:buNone/>
            </a:pPr>
            <a:endParaRPr lang="en-US" dirty="0"/>
          </a:p>
          <a:p>
            <a:pPr marL="460375" indent="-460375"/>
            <a:r>
              <a:rPr lang="en-US" dirty="0"/>
              <a:t>Limitations:</a:t>
            </a:r>
          </a:p>
          <a:p>
            <a:pPr marL="922338" lvl="1" indent="-465138"/>
            <a:r>
              <a:rPr lang="en-US" dirty="0"/>
              <a:t>Only new customers</a:t>
            </a:r>
          </a:p>
          <a:p>
            <a:pPr marL="922338" lvl="1" indent="-465138"/>
            <a:r>
              <a:rPr lang="en-US" dirty="0"/>
              <a:t>Up to one year</a:t>
            </a:r>
          </a:p>
          <a:p>
            <a:pPr marL="922338" lvl="1" indent="-465138"/>
            <a:r>
              <a:rPr lang="en-US" dirty="0"/>
              <a:t>Applicable to only certain services and options</a:t>
            </a:r>
          </a:p>
          <a:p>
            <a:pPr marL="457200" lvl="1" indent="0">
              <a:buNone/>
            </a:pPr>
            <a:endParaRPr lang="en-US" dirty="0"/>
          </a:p>
          <a:p>
            <a:pPr marL="457200" lvl="1" indent="0">
              <a:buNone/>
            </a:pPr>
            <a:r>
              <a:rPr lang="en-US" i="1" dirty="0"/>
              <a:t>For more details: www.aws.amazon.com/free</a:t>
            </a:r>
          </a:p>
          <a:p>
            <a:pPr marL="0" indent="0">
              <a:buNone/>
            </a:pPr>
            <a:endParaRPr lang="en-US" dirty="0"/>
          </a:p>
          <a:p>
            <a:pPr marL="457200" lvl="1" indent="0">
              <a:buNone/>
            </a:pPr>
            <a:endParaRPr lang="en-US" dirty="0"/>
          </a:p>
        </p:txBody>
      </p:sp>
      <p:sp>
        <p:nvSpPr>
          <p:cNvPr id="3" name="Title 1"/>
          <p:cNvSpPr txBox="1">
            <a:spLocks/>
          </p:cNvSpPr>
          <p:nvPr/>
        </p:nvSpPr>
        <p:spPr>
          <a:xfrm>
            <a:off x="238539" y="263527"/>
            <a:ext cx="11115261"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bg1"/>
                </a:solidFill>
                <a:latin typeface="Amazon Ember Light" charset="0"/>
                <a:ea typeface="Amazon Ember Light" charset="0"/>
                <a:cs typeface="Amazon Ember Light" charset="0"/>
              </a:defRPr>
            </a:lvl1pPr>
          </a:lstStyle>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688" t="13964" r="4376" b="14086"/>
          <a:stretch/>
        </p:blipFill>
        <p:spPr>
          <a:xfrm>
            <a:off x="9326880" y="1463040"/>
            <a:ext cx="2652267" cy="2075688"/>
          </a:xfrm>
          <a:prstGeom prst="rect">
            <a:avLst/>
          </a:prstGeom>
        </p:spPr>
      </p:pic>
    </p:spTree>
    <p:extLst>
      <p:ext uri="{BB962C8B-B14F-4D97-AF65-F5344CB8AC3E}">
        <p14:creationId xmlns:p14="http://schemas.microsoft.com/office/powerpoint/2010/main" val="3146833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No Charge</a:t>
            </a:r>
          </a:p>
        </p:txBody>
      </p:sp>
      <p:sp>
        <p:nvSpPr>
          <p:cNvPr id="11" name="Content Placeholder 2"/>
          <p:cNvSpPr>
            <a:spLocks noGrp="1"/>
          </p:cNvSpPr>
          <p:nvPr>
            <p:ph idx="1"/>
          </p:nvPr>
        </p:nvSpPr>
        <p:spPr>
          <a:xfrm>
            <a:off x="238538" y="1440304"/>
            <a:ext cx="11804305" cy="5417695"/>
          </a:xfrm>
        </p:spPr>
        <p:txBody>
          <a:bodyPr>
            <a:normAutofit/>
          </a:bodyPr>
          <a:lstStyle/>
          <a:p>
            <a:pPr marL="0" indent="0">
              <a:buNone/>
            </a:pPr>
            <a:r>
              <a:rPr lang="en-US" dirty="0"/>
              <a:t>AWS services for no additional charge:</a:t>
            </a:r>
          </a:p>
          <a:p>
            <a:pPr marL="519113" indent="-519113"/>
            <a:r>
              <a:rPr lang="en-US" dirty="0"/>
              <a:t>Amazon VPC</a:t>
            </a:r>
          </a:p>
          <a:p>
            <a:pPr marL="519113" indent="-519113"/>
            <a:r>
              <a:rPr lang="en-US" dirty="0"/>
              <a:t>AWS Identity and Access Management (IAM)</a:t>
            </a:r>
          </a:p>
          <a:p>
            <a:pPr marL="519113" indent="-519113">
              <a:spcAft>
                <a:spcPts val="600"/>
              </a:spcAft>
            </a:pPr>
            <a:r>
              <a:rPr lang="en-US" dirty="0"/>
              <a:t>Consolidated Billing</a:t>
            </a:r>
          </a:p>
          <a:p>
            <a:pPr marL="519113" indent="-519113"/>
            <a:r>
              <a:rPr lang="en-US" dirty="0"/>
              <a:t>AWS Elastic Beanstalk**</a:t>
            </a:r>
          </a:p>
          <a:p>
            <a:pPr marL="519113" indent="-519113"/>
            <a:r>
              <a:rPr lang="en-US" dirty="0"/>
              <a:t>AWS </a:t>
            </a:r>
            <a:r>
              <a:rPr lang="en-US" dirty="0" err="1"/>
              <a:t>CloudFormation</a:t>
            </a:r>
            <a:r>
              <a:rPr lang="en-US" dirty="0"/>
              <a:t>**</a:t>
            </a:r>
          </a:p>
          <a:p>
            <a:pPr marL="519113" indent="-519113"/>
            <a:r>
              <a:rPr lang="en-US" dirty="0"/>
              <a:t>Automatic Scaling**</a:t>
            </a:r>
          </a:p>
          <a:p>
            <a:pPr marL="519113" indent="-519113"/>
            <a:r>
              <a:rPr lang="en-US" dirty="0"/>
              <a:t>AWS </a:t>
            </a:r>
            <a:r>
              <a:rPr lang="en-US" dirty="0" err="1"/>
              <a:t>OpsWorks</a:t>
            </a:r>
            <a:r>
              <a:rPr lang="en-US" dirty="0"/>
              <a:t>**</a:t>
            </a:r>
          </a:p>
          <a:p>
            <a:pPr marL="0" indent="0">
              <a:buNone/>
            </a:pPr>
            <a:r>
              <a:rPr lang="en-US" sz="2400" dirty="0"/>
              <a:t>**</a:t>
            </a:r>
            <a:r>
              <a:rPr lang="en-US" sz="2400" b="1" dirty="0"/>
              <a:t>Note</a:t>
            </a:r>
            <a:r>
              <a:rPr lang="en-US" sz="2400" dirty="0"/>
              <a:t>: There may be charges associated with other AWS services used in conjunction with these services. </a:t>
            </a:r>
          </a:p>
        </p:txBody>
      </p:sp>
      <p:sp>
        <p:nvSpPr>
          <p:cNvPr id="3" name="Title 1"/>
          <p:cNvSpPr txBox="1">
            <a:spLocks/>
          </p:cNvSpPr>
          <p:nvPr/>
        </p:nvSpPr>
        <p:spPr>
          <a:xfrm>
            <a:off x="238539" y="263527"/>
            <a:ext cx="11115261"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bg1"/>
                </a:solidFill>
                <a:latin typeface="Amazon Ember Light" charset="0"/>
                <a:ea typeface="Amazon Ember Light" charset="0"/>
                <a:cs typeface="Amazon Ember Light" charset="0"/>
              </a:defRPr>
            </a:lvl1pPr>
          </a:lstStyle>
          <a:p>
            <a:endParaRPr lang="en-US" dirty="0"/>
          </a:p>
        </p:txBody>
      </p:sp>
      <p:grpSp>
        <p:nvGrpSpPr>
          <p:cNvPr id="2" name="Group 1"/>
          <p:cNvGrpSpPr/>
          <p:nvPr/>
        </p:nvGrpSpPr>
        <p:grpSpPr>
          <a:xfrm>
            <a:off x="9520665" y="1297024"/>
            <a:ext cx="2671335" cy="2844518"/>
            <a:chOff x="9520665" y="1297024"/>
            <a:chExt cx="2671335" cy="2844518"/>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224" r="20110"/>
            <a:stretch/>
          </p:blipFill>
          <p:spPr>
            <a:xfrm>
              <a:off x="9520665" y="1297024"/>
              <a:ext cx="1590049" cy="23850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5781" y="2065323"/>
              <a:ext cx="2076219" cy="2076219"/>
            </a:xfrm>
            <a:prstGeom prst="rect">
              <a:avLst/>
            </a:prstGeom>
          </p:spPr>
        </p:pic>
      </p:grpSp>
    </p:spTree>
    <p:extLst>
      <p:ext uri="{BB962C8B-B14F-4D97-AF65-F5344CB8AC3E}">
        <p14:creationId xmlns:p14="http://schemas.microsoft.com/office/powerpoint/2010/main" val="3435152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In Review</a:t>
            </a:r>
          </a:p>
        </p:txBody>
      </p:sp>
      <p:sp>
        <p:nvSpPr>
          <p:cNvPr id="6" name="Content Placeholder 5"/>
          <p:cNvSpPr>
            <a:spLocks noGrp="1"/>
          </p:cNvSpPr>
          <p:nvPr>
            <p:ph idx="1"/>
          </p:nvPr>
        </p:nvSpPr>
        <p:spPr>
          <a:xfrm>
            <a:off x="238538" y="1440304"/>
            <a:ext cx="10124662" cy="5107979"/>
          </a:xfrm>
        </p:spPr>
        <p:txBody>
          <a:bodyPr>
            <a:normAutofit/>
          </a:bodyPr>
          <a:lstStyle/>
          <a:p>
            <a:pPr marL="0" indent="0">
              <a:buNone/>
            </a:pPr>
            <a:r>
              <a:rPr lang="en-US" dirty="0"/>
              <a:t>There is no charge for:</a:t>
            </a:r>
          </a:p>
          <a:p>
            <a:pPr marL="922338" lvl="1" indent="-465138"/>
            <a:r>
              <a:rPr lang="en-US" dirty="0"/>
              <a:t>Inbound data transfer</a:t>
            </a:r>
          </a:p>
          <a:p>
            <a:pPr marL="922338" lvl="1" indent="-465138"/>
            <a:r>
              <a:rPr lang="en-US" dirty="0"/>
              <a:t>Data transfer between services within the same region</a:t>
            </a:r>
          </a:p>
          <a:p>
            <a:pPr marL="519113" indent="-519113"/>
            <a:r>
              <a:rPr lang="en-US" dirty="0"/>
              <a:t>Pay for what you use.</a:t>
            </a:r>
          </a:p>
          <a:p>
            <a:pPr marL="519113" indent="-519113"/>
            <a:r>
              <a:rPr lang="en-US" dirty="0"/>
              <a:t>Start and stop any time.</a:t>
            </a:r>
          </a:p>
          <a:p>
            <a:pPr marL="519113" indent="-519113"/>
            <a:r>
              <a:rPr lang="en-US" dirty="0"/>
              <a:t>No long-term contracts required.</a:t>
            </a:r>
          </a:p>
          <a:p>
            <a:pPr marL="519113" indent="-519113"/>
            <a:r>
              <a:rPr lang="en-US" dirty="0"/>
              <a:t>Some services are free, but AWS services used in conjunction with these services are not.</a:t>
            </a:r>
          </a:p>
          <a:p>
            <a:pPr marL="465138" indent="-465138"/>
            <a:endParaRPr lang="en-US" dirty="0"/>
          </a:p>
          <a:p>
            <a:pPr marL="457200" lvl="1" indent="0">
              <a:buNone/>
            </a:pPr>
            <a:endParaRPr lang="en-US" dirty="0"/>
          </a:p>
        </p:txBody>
      </p:sp>
      <p:sp>
        <p:nvSpPr>
          <p:cNvPr id="3" name="Title 1"/>
          <p:cNvSpPr txBox="1">
            <a:spLocks/>
          </p:cNvSpPr>
          <p:nvPr/>
        </p:nvSpPr>
        <p:spPr>
          <a:xfrm>
            <a:off x="238539" y="263527"/>
            <a:ext cx="11115261"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bg1"/>
                </a:solidFill>
                <a:latin typeface="Amazon Ember Light" charset="0"/>
                <a:ea typeface="Amazon Ember Light" charset="0"/>
                <a:cs typeface="Amazon Ember Light" charset="0"/>
              </a:defRPr>
            </a:lvl1pPr>
          </a:lstStyle>
          <a:p>
            <a:endParaRPr lang="en-US" dirty="0"/>
          </a:p>
        </p:txBody>
      </p:sp>
    </p:spTree>
    <p:extLst>
      <p:ext uri="{BB962C8B-B14F-4D97-AF65-F5344CB8AC3E}">
        <p14:creationId xmlns:p14="http://schemas.microsoft.com/office/powerpoint/2010/main" val="243743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59" y="2932909"/>
            <a:ext cx="11095836" cy="779463"/>
          </a:xfrm>
        </p:spPr>
        <p:txBody>
          <a:bodyPr>
            <a:noAutofit/>
          </a:bodyPr>
          <a:lstStyle/>
          <a:p>
            <a:r>
              <a:rPr lang="en-US" dirty="0"/>
              <a:t>Part 2: Total Cost of Ownership (TCO)</a:t>
            </a:r>
            <a:endParaRPr lang="en-US" sz="6000" dirty="0"/>
          </a:p>
        </p:txBody>
      </p:sp>
    </p:spTree>
    <p:custDataLst>
      <p:tags r:id="rId1"/>
    </p:custDataLst>
    <p:extLst>
      <p:ext uri="{BB962C8B-B14F-4D97-AF65-F5344CB8AC3E}">
        <p14:creationId xmlns:p14="http://schemas.microsoft.com/office/powerpoint/2010/main" val="204746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58621"/>
            <a:ext cx="11115261" cy="989044"/>
          </a:xfrm>
        </p:spPr>
        <p:txBody>
          <a:bodyPr>
            <a:noAutofit/>
          </a:bodyPr>
          <a:lstStyle/>
          <a:p>
            <a:r>
              <a:rPr lang="en-US" dirty="0"/>
              <a:t>On-Premises versus Cloud</a:t>
            </a:r>
          </a:p>
        </p:txBody>
      </p:sp>
      <p:sp>
        <p:nvSpPr>
          <p:cNvPr id="12" name="Rectangle 11">
            <a:extLst>
              <a:ext uri="{FF2B5EF4-FFF2-40B4-BE49-F238E27FC236}">
                <a16:creationId xmlns:a16="http://schemas.microsoft.com/office/drawing/2014/main" id="{CCEDD93D-2690-764A-8D49-12A4D1D2ABD9}"/>
              </a:ext>
            </a:extLst>
          </p:cNvPr>
          <p:cNvSpPr/>
          <p:nvPr/>
        </p:nvSpPr>
        <p:spPr>
          <a:xfrm>
            <a:off x="785365" y="1750660"/>
            <a:ext cx="4751842" cy="4557655"/>
          </a:xfrm>
          <a:prstGeom prst="rect">
            <a:avLst/>
          </a:prstGeom>
          <a:no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AD61B49-F7BF-D847-B74D-4484717A8FC4}"/>
              </a:ext>
            </a:extLst>
          </p:cNvPr>
          <p:cNvSpPr/>
          <p:nvPr/>
        </p:nvSpPr>
        <p:spPr>
          <a:xfrm>
            <a:off x="6737661" y="1750660"/>
            <a:ext cx="4751842" cy="4557655"/>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75127B0-1CD9-D246-B93E-0AD34E5C535A}"/>
              </a:ext>
            </a:extLst>
          </p:cNvPr>
          <p:cNvSpPr txBox="1"/>
          <p:nvPr/>
        </p:nvSpPr>
        <p:spPr>
          <a:xfrm>
            <a:off x="913715" y="1489050"/>
            <a:ext cx="4495141" cy="523220"/>
          </a:xfrm>
          <a:prstGeom prst="rect">
            <a:avLst/>
          </a:prstGeom>
          <a:solidFill>
            <a:schemeClr val="bg1"/>
          </a:solidFill>
        </p:spPr>
        <p:txBody>
          <a:bodyPr wrap="none" rtlCol="0">
            <a:spAutoFit/>
          </a:bodyPr>
          <a:lstStyle/>
          <a:p>
            <a:r>
              <a:rPr lang="en-US" sz="2800" b="1" dirty="0">
                <a:latin typeface="Amazon Ember" panose="020B0603020204020204" pitchFamily="34" charset="0"/>
                <a:ea typeface="Amazon Ember" panose="020B0603020204020204" pitchFamily="34" charset="0"/>
                <a:cs typeface="Amazon Ember" panose="020B0603020204020204" pitchFamily="34" charset="0"/>
              </a:rPr>
              <a:t>Traditional Infrastructure</a:t>
            </a:r>
          </a:p>
        </p:txBody>
      </p:sp>
      <p:sp>
        <p:nvSpPr>
          <p:cNvPr id="16" name="TextBox 15">
            <a:extLst>
              <a:ext uri="{FF2B5EF4-FFF2-40B4-BE49-F238E27FC236}">
                <a16:creationId xmlns:a16="http://schemas.microsoft.com/office/drawing/2014/main" id="{893C5E06-D7E5-504F-99D5-F3BA4798ACBF}"/>
              </a:ext>
            </a:extLst>
          </p:cNvPr>
          <p:cNvSpPr txBox="1"/>
          <p:nvPr/>
        </p:nvSpPr>
        <p:spPr>
          <a:xfrm>
            <a:off x="8085095" y="1494917"/>
            <a:ext cx="2056973" cy="523220"/>
          </a:xfrm>
          <a:prstGeom prst="rect">
            <a:avLst/>
          </a:prstGeom>
          <a:solidFill>
            <a:schemeClr val="bg1"/>
          </a:solidFill>
        </p:spPr>
        <p:txBody>
          <a:bodyPr wrap="none" rtlCol="0">
            <a:spAutoFit/>
          </a:bodyPr>
          <a:lstStyle/>
          <a:p>
            <a:r>
              <a:rPr lang="en-US" sz="2800" b="1" dirty="0">
                <a:latin typeface="Amazon Ember" panose="020B0603020204020204" pitchFamily="34" charset="0"/>
                <a:ea typeface="Amazon Ember" panose="020B0603020204020204" pitchFamily="34" charset="0"/>
                <a:cs typeface="Amazon Ember" panose="020B0603020204020204" pitchFamily="34" charset="0"/>
              </a:rPr>
              <a:t>AWS Cloud</a:t>
            </a:r>
          </a:p>
        </p:txBody>
      </p:sp>
      <p:sp>
        <p:nvSpPr>
          <p:cNvPr id="18" name="TextBox 17">
            <a:extLst>
              <a:ext uri="{FF2B5EF4-FFF2-40B4-BE49-F238E27FC236}">
                <a16:creationId xmlns:a16="http://schemas.microsoft.com/office/drawing/2014/main" id="{8D34638F-3176-FC42-8EB4-360DFB9DEDDC}"/>
              </a:ext>
            </a:extLst>
          </p:cNvPr>
          <p:cNvSpPr txBox="1"/>
          <p:nvPr/>
        </p:nvSpPr>
        <p:spPr>
          <a:xfrm>
            <a:off x="1481461" y="3520204"/>
            <a:ext cx="1242648" cy="338554"/>
          </a:xfrm>
          <a:prstGeom prst="rect">
            <a:avLst/>
          </a:prstGeom>
          <a:noFill/>
        </p:spPr>
        <p:txBody>
          <a:bodyPr wrap="none" rtlCol="0">
            <a:spAutoFit/>
          </a:bodyPr>
          <a:lstStyle/>
          <a:p>
            <a:pPr algn="ctr"/>
            <a:r>
              <a:rPr lang="en-US" sz="1600" b="1" dirty="0">
                <a:latin typeface="Amazon Ember" panose="020B0603020204020204" pitchFamily="34" charset="0"/>
                <a:ea typeface="Amazon Ember" panose="020B0603020204020204" pitchFamily="34" charset="0"/>
                <a:cs typeface="Amazon Ember" panose="020B0603020204020204" pitchFamily="34" charset="0"/>
              </a:rPr>
              <a:t>Equipment</a:t>
            </a:r>
          </a:p>
        </p:txBody>
      </p:sp>
      <p:sp>
        <p:nvSpPr>
          <p:cNvPr id="19" name="TextBox 18">
            <a:extLst>
              <a:ext uri="{FF2B5EF4-FFF2-40B4-BE49-F238E27FC236}">
                <a16:creationId xmlns:a16="http://schemas.microsoft.com/office/drawing/2014/main" id="{D10977B5-C41A-B840-B207-946D42684AC0}"/>
              </a:ext>
            </a:extLst>
          </p:cNvPr>
          <p:cNvSpPr txBox="1"/>
          <p:nvPr/>
        </p:nvSpPr>
        <p:spPr>
          <a:xfrm>
            <a:off x="3360275" y="3469405"/>
            <a:ext cx="1877101" cy="584775"/>
          </a:xfrm>
          <a:prstGeom prst="rect">
            <a:avLst/>
          </a:prstGeom>
          <a:noFill/>
        </p:spPr>
        <p:txBody>
          <a:bodyPr wrap="square" rtlCol="0">
            <a:spAutoFit/>
          </a:bodyPr>
          <a:lstStyle/>
          <a:p>
            <a:pPr algn="ctr"/>
            <a:r>
              <a:rPr lang="en-US" sz="1600" b="1" dirty="0">
                <a:latin typeface="Amazon Ember" panose="020B0603020204020204" pitchFamily="34" charset="0"/>
                <a:ea typeface="Amazon Ember" panose="020B0603020204020204" pitchFamily="34" charset="0"/>
                <a:cs typeface="Amazon Ember" panose="020B0603020204020204" pitchFamily="34" charset="0"/>
              </a:rPr>
              <a:t>Resources and Administration</a:t>
            </a:r>
          </a:p>
        </p:txBody>
      </p:sp>
      <p:sp>
        <p:nvSpPr>
          <p:cNvPr id="20" name="TextBox 19">
            <a:extLst>
              <a:ext uri="{FF2B5EF4-FFF2-40B4-BE49-F238E27FC236}">
                <a16:creationId xmlns:a16="http://schemas.microsoft.com/office/drawing/2014/main" id="{2207D24E-311B-6245-9FFE-A44A0806D1CE}"/>
              </a:ext>
            </a:extLst>
          </p:cNvPr>
          <p:cNvSpPr txBox="1"/>
          <p:nvPr/>
        </p:nvSpPr>
        <p:spPr>
          <a:xfrm>
            <a:off x="3996624" y="5622925"/>
            <a:ext cx="604402" cy="338554"/>
          </a:xfrm>
          <a:prstGeom prst="rect">
            <a:avLst/>
          </a:prstGeom>
          <a:noFill/>
        </p:spPr>
        <p:txBody>
          <a:bodyPr wrap="square" rtlCol="0">
            <a:spAutoFit/>
          </a:bodyPr>
          <a:lstStyle/>
          <a:p>
            <a:r>
              <a:rPr lang="en-US" sz="1600" b="1" dirty="0">
                <a:latin typeface="Amazon Ember" panose="020B0603020204020204" pitchFamily="34" charset="0"/>
                <a:ea typeface="Amazon Ember" panose="020B0603020204020204" pitchFamily="34" charset="0"/>
                <a:cs typeface="Amazon Ember" panose="020B0603020204020204" pitchFamily="34" charset="0"/>
              </a:rPr>
              <a:t>Cost</a:t>
            </a:r>
          </a:p>
        </p:txBody>
      </p:sp>
      <p:sp>
        <p:nvSpPr>
          <p:cNvPr id="21" name="TextBox 20">
            <a:extLst>
              <a:ext uri="{FF2B5EF4-FFF2-40B4-BE49-F238E27FC236}">
                <a16:creationId xmlns:a16="http://schemas.microsoft.com/office/drawing/2014/main" id="{4FE1111C-F490-DC4D-B3AC-93ED839A4196}"/>
              </a:ext>
            </a:extLst>
          </p:cNvPr>
          <p:cNvSpPr txBox="1"/>
          <p:nvPr/>
        </p:nvSpPr>
        <p:spPr>
          <a:xfrm>
            <a:off x="1514670" y="5622925"/>
            <a:ext cx="1176230" cy="338554"/>
          </a:xfrm>
          <a:prstGeom prst="rect">
            <a:avLst/>
          </a:prstGeom>
          <a:noFill/>
        </p:spPr>
        <p:txBody>
          <a:bodyPr wrap="square" rtlCol="0">
            <a:spAutoFit/>
          </a:bodyPr>
          <a:lstStyle/>
          <a:p>
            <a:r>
              <a:rPr lang="en-US" sz="1600" b="1" dirty="0">
                <a:latin typeface="Amazon Ember" panose="020B0603020204020204" pitchFamily="34" charset="0"/>
                <a:ea typeface="Amazon Ember" panose="020B0603020204020204" pitchFamily="34" charset="0"/>
                <a:cs typeface="Amazon Ember" panose="020B0603020204020204" pitchFamily="34" charset="0"/>
              </a:rPr>
              <a:t>Contracts</a:t>
            </a:r>
          </a:p>
        </p:txBody>
      </p:sp>
      <p:pic>
        <p:nvPicPr>
          <p:cNvPr id="22" name="Picture 21">
            <a:extLst>
              <a:ext uri="{FF2B5EF4-FFF2-40B4-BE49-F238E27FC236}">
                <a16:creationId xmlns:a16="http://schemas.microsoft.com/office/drawing/2014/main" id="{29A0A9DF-7B33-7246-BF7A-A48402F59C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81" t="9240" r="9067" b="9808"/>
          <a:stretch/>
        </p:blipFill>
        <p:spPr>
          <a:xfrm>
            <a:off x="7395464" y="2155416"/>
            <a:ext cx="1136520" cy="1136519"/>
          </a:xfrm>
          <a:prstGeom prst="rect">
            <a:avLst/>
          </a:prstGeom>
        </p:spPr>
      </p:pic>
      <p:pic>
        <p:nvPicPr>
          <p:cNvPr id="23" name="Picture 22">
            <a:extLst>
              <a:ext uri="{FF2B5EF4-FFF2-40B4-BE49-F238E27FC236}">
                <a16:creationId xmlns:a16="http://schemas.microsoft.com/office/drawing/2014/main" id="{D4458424-786F-FB41-9536-8852858091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2774" y="2242140"/>
            <a:ext cx="1260022" cy="1260022"/>
          </a:xfrm>
          <a:prstGeom prst="rect">
            <a:avLst/>
          </a:prstGeom>
        </p:spPr>
      </p:pic>
      <p:pic>
        <p:nvPicPr>
          <p:cNvPr id="24" name="Picture 23">
            <a:extLst>
              <a:ext uri="{FF2B5EF4-FFF2-40B4-BE49-F238E27FC236}">
                <a16:creationId xmlns:a16="http://schemas.microsoft.com/office/drawing/2014/main" id="{BC94A01A-EF14-8B4D-8A09-47606E7218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2590" y="4366790"/>
            <a:ext cx="1222269" cy="1222269"/>
          </a:xfrm>
          <a:prstGeom prst="rect">
            <a:avLst/>
          </a:prstGeom>
        </p:spPr>
      </p:pic>
      <p:pic>
        <p:nvPicPr>
          <p:cNvPr id="25" name="Picture 24">
            <a:extLst>
              <a:ext uri="{FF2B5EF4-FFF2-40B4-BE49-F238E27FC236}">
                <a16:creationId xmlns:a16="http://schemas.microsoft.com/office/drawing/2014/main" id="{1DA81006-189B-3448-AD0C-AE3BC23219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97" t="9662" r="4294" b="15667"/>
          <a:stretch/>
        </p:blipFill>
        <p:spPr>
          <a:xfrm>
            <a:off x="3548237" y="4392620"/>
            <a:ext cx="1501176" cy="1222269"/>
          </a:xfrm>
          <a:prstGeom prst="rect">
            <a:avLst/>
          </a:prstGeom>
        </p:spPr>
      </p:pic>
      <p:pic>
        <p:nvPicPr>
          <p:cNvPr id="26" name="Picture 25">
            <a:extLst>
              <a:ext uri="{FF2B5EF4-FFF2-40B4-BE49-F238E27FC236}">
                <a16:creationId xmlns:a16="http://schemas.microsoft.com/office/drawing/2014/main" id="{3D680833-8B82-3E45-BD3F-1640801E2D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1934" y="2191341"/>
            <a:ext cx="1193783" cy="1153991"/>
          </a:xfrm>
          <a:prstGeom prst="rect">
            <a:avLst/>
          </a:prstGeom>
        </p:spPr>
      </p:pic>
      <p:pic>
        <p:nvPicPr>
          <p:cNvPr id="27" name="Picture 26">
            <a:extLst>
              <a:ext uri="{FF2B5EF4-FFF2-40B4-BE49-F238E27FC236}">
                <a16:creationId xmlns:a16="http://schemas.microsoft.com/office/drawing/2014/main" id="{068ACEFD-D822-A64A-86A5-B328BB34BD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29773" y="1537279"/>
            <a:ext cx="603504" cy="393954"/>
          </a:xfrm>
          <a:prstGeom prst="rect">
            <a:avLst/>
          </a:prstGeom>
        </p:spPr>
      </p:pic>
      <p:sp>
        <p:nvSpPr>
          <p:cNvPr id="30" name="TextBox 29">
            <a:extLst>
              <a:ext uri="{FF2B5EF4-FFF2-40B4-BE49-F238E27FC236}">
                <a16:creationId xmlns:a16="http://schemas.microsoft.com/office/drawing/2014/main" id="{CD734C30-1BC2-864B-A542-3D758113AF98}"/>
              </a:ext>
            </a:extLst>
          </p:cNvPr>
          <p:cNvSpPr txBox="1"/>
          <p:nvPr/>
        </p:nvSpPr>
        <p:spPr>
          <a:xfrm>
            <a:off x="7476470" y="5477317"/>
            <a:ext cx="974509" cy="830997"/>
          </a:xfrm>
          <a:prstGeom prst="rect">
            <a:avLst/>
          </a:prstGeom>
          <a:noFill/>
        </p:spPr>
        <p:txBody>
          <a:bodyPr wrap="square" rtlCol="0">
            <a:spAutoFit/>
          </a:bodyPr>
          <a:lstStyle/>
          <a:p>
            <a:pPr algn="ctr"/>
            <a:r>
              <a:rPr lang="en-US" sz="1600" b="1" dirty="0">
                <a:latin typeface="Amazon Ember" panose="020B0603020204020204" pitchFamily="34" charset="0"/>
                <a:ea typeface="Amazon Ember" panose="020B0603020204020204" pitchFamily="34" charset="0"/>
                <a:cs typeface="Amazon Ember" panose="020B0603020204020204" pitchFamily="34" charset="0"/>
              </a:rPr>
              <a:t>Scale Up and  Down</a:t>
            </a:r>
          </a:p>
        </p:txBody>
      </p:sp>
      <p:sp>
        <p:nvSpPr>
          <p:cNvPr id="31" name="TextBox 30">
            <a:extLst>
              <a:ext uri="{FF2B5EF4-FFF2-40B4-BE49-F238E27FC236}">
                <a16:creationId xmlns:a16="http://schemas.microsoft.com/office/drawing/2014/main" id="{F34762D4-C304-0A4D-9204-467D7927FAC1}"/>
              </a:ext>
            </a:extLst>
          </p:cNvPr>
          <p:cNvSpPr txBox="1"/>
          <p:nvPr/>
        </p:nvSpPr>
        <p:spPr>
          <a:xfrm>
            <a:off x="7024318" y="3361387"/>
            <a:ext cx="1878813" cy="830997"/>
          </a:xfrm>
          <a:prstGeom prst="rect">
            <a:avLst/>
          </a:prstGeom>
          <a:noFill/>
        </p:spPr>
        <p:txBody>
          <a:bodyPr wrap="square" rtlCol="0">
            <a:spAutoFit/>
          </a:bodyPr>
          <a:lstStyle/>
          <a:p>
            <a:pPr algn="ctr"/>
            <a:r>
              <a:rPr lang="en-US" sz="1600" b="1" dirty="0">
                <a:latin typeface="Amazon Ember" panose="020B0603020204020204" pitchFamily="34" charset="0"/>
                <a:ea typeface="Amazon Ember" panose="020B0603020204020204" pitchFamily="34" charset="0"/>
                <a:cs typeface="Amazon Ember" panose="020B0603020204020204" pitchFamily="34" charset="0"/>
              </a:rPr>
              <a:t>No Up Front Expense -- Pay for what you use</a:t>
            </a:r>
          </a:p>
        </p:txBody>
      </p:sp>
      <p:sp>
        <p:nvSpPr>
          <p:cNvPr id="32" name="TextBox 31">
            <a:extLst>
              <a:ext uri="{FF2B5EF4-FFF2-40B4-BE49-F238E27FC236}">
                <a16:creationId xmlns:a16="http://schemas.microsoft.com/office/drawing/2014/main" id="{B39FBA3C-4BEE-8948-9DDA-C8249FF83FCA}"/>
              </a:ext>
            </a:extLst>
          </p:cNvPr>
          <p:cNvSpPr txBox="1"/>
          <p:nvPr/>
        </p:nvSpPr>
        <p:spPr>
          <a:xfrm>
            <a:off x="9262922" y="3361387"/>
            <a:ext cx="1878813" cy="584775"/>
          </a:xfrm>
          <a:prstGeom prst="rect">
            <a:avLst/>
          </a:prstGeom>
          <a:noFill/>
        </p:spPr>
        <p:txBody>
          <a:bodyPr wrap="square" rtlCol="0">
            <a:spAutoFit/>
          </a:bodyPr>
          <a:lstStyle/>
          <a:p>
            <a:pPr algn="ctr"/>
            <a:r>
              <a:rPr lang="en-US" sz="1600" b="1" dirty="0">
                <a:latin typeface="Amazon Ember" panose="020B0603020204020204" pitchFamily="34" charset="0"/>
                <a:ea typeface="Amazon Ember" panose="020B0603020204020204" pitchFamily="34" charset="0"/>
                <a:cs typeface="Amazon Ember" panose="020B0603020204020204" pitchFamily="34" charset="0"/>
              </a:rPr>
              <a:t>Improve Time to Market &amp; Agility</a:t>
            </a:r>
          </a:p>
        </p:txBody>
      </p:sp>
      <p:sp>
        <p:nvSpPr>
          <p:cNvPr id="33" name="TextBox 32">
            <a:extLst>
              <a:ext uri="{FF2B5EF4-FFF2-40B4-BE49-F238E27FC236}">
                <a16:creationId xmlns:a16="http://schemas.microsoft.com/office/drawing/2014/main" id="{188C2285-9B43-584B-B7DC-31F47B68811A}"/>
              </a:ext>
            </a:extLst>
          </p:cNvPr>
          <p:cNvSpPr txBox="1"/>
          <p:nvPr/>
        </p:nvSpPr>
        <p:spPr>
          <a:xfrm>
            <a:off x="9262922" y="5477317"/>
            <a:ext cx="1878813" cy="584775"/>
          </a:xfrm>
          <a:prstGeom prst="rect">
            <a:avLst/>
          </a:prstGeom>
          <a:noFill/>
        </p:spPr>
        <p:txBody>
          <a:bodyPr wrap="square" rtlCol="0">
            <a:spAutoFit/>
          </a:bodyPr>
          <a:lstStyle/>
          <a:p>
            <a:pPr algn="ctr"/>
            <a:r>
              <a:rPr lang="en-US" sz="1600" b="1" dirty="0">
                <a:latin typeface="Amazon Ember" panose="020B0603020204020204" pitchFamily="34" charset="0"/>
                <a:ea typeface="Amazon Ember" panose="020B0603020204020204" pitchFamily="34" charset="0"/>
                <a:cs typeface="Amazon Ember" panose="020B0603020204020204" pitchFamily="34" charset="0"/>
              </a:rPr>
              <a:t>Self-service Infrastructure</a:t>
            </a:r>
          </a:p>
        </p:txBody>
      </p:sp>
      <p:pic>
        <p:nvPicPr>
          <p:cNvPr id="34" name="Picture 33">
            <a:extLst>
              <a:ext uri="{FF2B5EF4-FFF2-40B4-BE49-F238E27FC236}">
                <a16:creationId xmlns:a16="http://schemas.microsoft.com/office/drawing/2014/main" id="{89660597-A9F5-154A-848B-E1F1A4354C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53932" y="4392619"/>
            <a:ext cx="896793" cy="896793"/>
          </a:xfrm>
          <a:prstGeom prst="rect">
            <a:avLst/>
          </a:prstGeom>
        </p:spPr>
      </p:pic>
      <p:pic>
        <p:nvPicPr>
          <p:cNvPr id="36" name="Picture 35">
            <a:extLst>
              <a:ext uri="{FF2B5EF4-FFF2-40B4-BE49-F238E27FC236}">
                <a16:creationId xmlns:a16="http://schemas.microsoft.com/office/drawing/2014/main" id="{8571BE65-BD43-834D-BF2F-DC1C24548017}"/>
              </a:ext>
            </a:extLst>
          </p:cNvPr>
          <p:cNvPicPr>
            <a:picLocks noChangeAspect="1"/>
          </p:cNvPicPr>
          <p:nvPr/>
        </p:nvPicPr>
        <p:blipFill>
          <a:blip r:embed="rId11"/>
          <a:stretch>
            <a:fillRect/>
          </a:stretch>
        </p:blipFill>
        <p:spPr>
          <a:xfrm>
            <a:off x="9776878" y="2370181"/>
            <a:ext cx="850900" cy="812800"/>
          </a:xfrm>
          <a:prstGeom prst="rect">
            <a:avLst/>
          </a:prstGeom>
        </p:spPr>
      </p:pic>
      <p:pic>
        <p:nvPicPr>
          <p:cNvPr id="28" name="Picture 27">
            <a:extLst>
              <a:ext uri="{FF2B5EF4-FFF2-40B4-BE49-F238E27FC236}">
                <a16:creationId xmlns:a16="http://schemas.microsoft.com/office/drawing/2014/main" id="{6B6CEE44-71DF-FA46-9D78-5C96E54BBB9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5244" t="4150" r="16822" b="4624"/>
          <a:stretch/>
        </p:blipFill>
        <p:spPr>
          <a:xfrm>
            <a:off x="1687387" y="4374157"/>
            <a:ext cx="830795" cy="1115638"/>
          </a:xfrm>
          <a:prstGeom prst="rect">
            <a:avLst/>
          </a:prstGeom>
        </p:spPr>
      </p:pic>
      <p:sp>
        <p:nvSpPr>
          <p:cNvPr id="35" name="TextBox 34">
            <a:extLst>
              <a:ext uri="{FF2B5EF4-FFF2-40B4-BE49-F238E27FC236}">
                <a16:creationId xmlns:a16="http://schemas.microsoft.com/office/drawing/2014/main" id="{0BDC3E52-22DB-CB42-9A25-33B34FD5D0D8}"/>
              </a:ext>
            </a:extLst>
          </p:cNvPr>
          <p:cNvSpPr txBox="1"/>
          <p:nvPr/>
        </p:nvSpPr>
        <p:spPr>
          <a:xfrm>
            <a:off x="4955278" y="2872151"/>
            <a:ext cx="2321669" cy="1897892"/>
          </a:xfrm>
          <a:prstGeom prst="rect">
            <a:avLst/>
          </a:prstGeom>
          <a:noFill/>
        </p:spPr>
        <p:txBody>
          <a:bodyPr wrap="square" rtlCol="0">
            <a:spAutoFit/>
          </a:bodyPr>
          <a:lstStyle/>
          <a:p>
            <a:pPr algn="ctr"/>
            <a:r>
              <a:rPr lang="en-US" sz="11733" dirty="0">
                <a:solidFill>
                  <a:srgbClr val="414042"/>
                </a:solidFill>
              </a:rPr>
              <a:t>≠</a:t>
            </a:r>
          </a:p>
        </p:txBody>
      </p:sp>
    </p:spTree>
    <p:custDataLst>
      <p:tags r:id="rId1"/>
    </p:custDataLst>
    <p:extLst>
      <p:ext uri="{BB962C8B-B14F-4D97-AF65-F5344CB8AC3E}">
        <p14:creationId xmlns:p14="http://schemas.microsoft.com/office/powerpoint/2010/main" val="112763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58621"/>
            <a:ext cx="11115261" cy="989044"/>
          </a:xfrm>
        </p:spPr>
        <p:txBody>
          <a:bodyPr>
            <a:noAutofit/>
          </a:bodyPr>
          <a:lstStyle/>
          <a:p>
            <a:r>
              <a:rPr lang="en-US" sz="4000" dirty="0"/>
              <a:t>What is Total Cost of Ownership (TCO)?                                                   </a:t>
            </a:r>
          </a:p>
        </p:txBody>
      </p:sp>
      <p:sp>
        <p:nvSpPr>
          <p:cNvPr id="4" name="Content Placeholder 5">
            <a:extLst>
              <a:ext uri="{FF2B5EF4-FFF2-40B4-BE49-F238E27FC236}">
                <a16:creationId xmlns:a16="http://schemas.microsoft.com/office/drawing/2014/main" id="{4C0AC4C3-036C-024C-8B71-CFB4D394F92A}"/>
              </a:ext>
            </a:extLst>
          </p:cNvPr>
          <p:cNvSpPr>
            <a:spLocks noGrp="1"/>
          </p:cNvSpPr>
          <p:nvPr>
            <p:ph idx="1"/>
          </p:nvPr>
        </p:nvSpPr>
        <p:spPr>
          <a:xfrm>
            <a:off x="238539" y="1585581"/>
            <a:ext cx="7203661" cy="4408819"/>
          </a:xfrm>
        </p:spPr>
        <p:txBody>
          <a:bodyPr>
            <a:normAutofit lnSpcReduction="10000"/>
          </a:bodyPr>
          <a:lstStyle/>
          <a:p>
            <a:pPr marL="0" indent="0" defTabSz="609585">
              <a:buNone/>
              <a:defRPr/>
            </a:pPr>
            <a:r>
              <a:rPr lang="en-US"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Total Cost of Ownership (TCO) </a:t>
            </a:r>
            <a:r>
              <a:rPr lang="en-US" dirty="0">
                <a:latin typeface="Amazon Ember" panose="020B0603020204020204" pitchFamily="34" charset="0"/>
                <a:ea typeface="Amazon Ember" panose="020B0603020204020204" pitchFamily="34" charset="0"/>
                <a:cs typeface="Amazon Ember" panose="020B0603020204020204" pitchFamily="34" charset="0"/>
              </a:rPr>
              <a:t>is the financial estimate to help identify direct and indirect costs of a system.</a:t>
            </a:r>
          </a:p>
          <a:p>
            <a:pPr marL="0" indent="0" defTabSz="609585">
              <a:buNone/>
              <a:defRPr/>
            </a:pPr>
            <a:endParaRPr lang="en-US" dirty="0"/>
          </a:p>
          <a:p>
            <a:pPr marL="0" indent="0">
              <a:spcBef>
                <a:spcPts val="600"/>
              </a:spcBef>
              <a:spcAft>
                <a:spcPts val="600"/>
              </a:spcAft>
              <a:buNone/>
            </a:pPr>
            <a:r>
              <a:rPr lang="en-US" dirty="0"/>
              <a:t>Why use TCO?</a:t>
            </a:r>
          </a:p>
          <a:p>
            <a:pPr marL="465138" indent="-465138">
              <a:spcBef>
                <a:spcPts val="600"/>
              </a:spcBef>
              <a:spcAft>
                <a:spcPts val="600"/>
              </a:spcAft>
            </a:pPr>
            <a:r>
              <a:rPr lang="en-US" dirty="0"/>
              <a:t>To compare the costs of running an </a:t>
            </a:r>
            <a:r>
              <a:rPr lang="en-US" b="1" dirty="0">
                <a:solidFill>
                  <a:srgbClr val="0070C0"/>
                </a:solidFill>
              </a:rPr>
              <a:t>entire infrastructure environment or specific workload </a:t>
            </a:r>
            <a:r>
              <a:rPr lang="en-US" dirty="0"/>
              <a:t>on-premises versus on AWS.</a:t>
            </a:r>
          </a:p>
          <a:p>
            <a:pPr marL="465138" indent="-465138">
              <a:spcBef>
                <a:spcPts val="600"/>
              </a:spcBef>
              <a:spcAft>
                <a:spcPts val="600"/>
              </a:spcAft>
            </a:pPr>
            <a:r>
              <a:rPr lang="en-US" dirty="0"/>
              <a:t>To budget and </a:t>
            </a:r>
            <a:r>
              <a:rPr lang="en-US" b="1" dirty="0">
                <a:solidFill>
                  <a:srgbClr val="0070C0"/>
                </a:solidFill>
              </a:rPr>
              <a:t>build the business case </a:t>
            </a:r>
            <a:r>
              <a:rPr lang="en-US" dirty="0"/>
              <a:t>for moving to the cloud.</a:t>
            </a:r>
          </a:p>
        </p:txBody>
      </p:sp>
      <p:pic>
        <p:nvPicPr>
          <p:cNvPr id="6" name="Picture 5">
            <a:extLst>
              <a:ext uri="{FF2B5EF4-FFF2-40B4-BE49-F238E27FC236}">
                <a16:creationId xmlns:a16="http://schemas.microsoft.com/office/drawing/2014/main" id="{FA00FA1E-2908-7143-A1E1-08FBE2D321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9" t="17083" r="1" b="17489"/>
          <a:stretch/>
        </p:blipFill>
        <p:spPr>
          <a:xfrm>
            <a:off x="7582567" y="1856277"/>
            <a:ext cx="4609433" cy="3034400"/>
          </a:xfrm>
          <a:prstGeom prst="rect">
            <a:avLst/>
          </a:prstGeom>
        </p:spPr>
      </p:pic>
      <p:pic>
        <p:nvPicPr>
          <p:cNvPr id="7" name="Picture 6">
            <a:extLst>
              <a:ext uri="{FF2B5EF4-FFF2-40B4-BE49-F238E27FC236}">
                <a16:creationId xmlns:a16="http://schemas.microsoft.com/office/drawing/2014/main" id="{2DB5C9FD-982A-6D44-A477-D08278E6E2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946" y="3001276"/>
            <a:ext cx="1584114" cy="1584114"/>
          </a:xfrm>
          <a:prstGeom prst="rect">
            <a:avLst/>
          </a:prstGeom>
        </p:spPr>
      </p:pic>
      <p:pic>
        <p:nvPicPr>
          <p:cNvPr id="8" name="Picture 7">
            <a:extLst>
              <a:ext uri="{FF2B5EF4-FFF2-40B4-BE49-F238E27FC236}">
                <a16:creationId xmlns:a16="http://schemas.microsoft.com/office/drawing/2014/main" id="{06F3638B-5724-D04F-9B3A-F998ABFBC5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9916" y="3001276"/>
            <a:ext cx="1584114" cy="1584114"/>
          </a:xfrm>
          <a:prstGeom prst="rect">
            <a:avLst/>
          </a:prstGeom>
        </p:spPr>
      </p:pic>
    </p:spTree>
    <p:custDataLst>
      <p:tags r:id="rId1"/>
    </p:custDataLst>
    <p:extLst>
      <p:ext uri="{BB962C8B-B14F-4D97-AF65-F5344CB8AC3E}">
        <p14:creationId xmlns:p14="http://schemas.microsoft.com/office/powerpoint/2010/main" val="4101078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58621"/>
            <a:ext cx="11115261" cy="989044"/>
          </a:xfrm>
        </p:spPr>
        <p:txBody>
          <a:bodyPr>
            <a:noAutofit/>
          </a:bodyPr>
          <a:lstStyle/>
          <a:p>
            <a:r>
              <a:rPr lang="en-US" dirty="0"/>
              <a:t>TCO Considerations</a:t>
            </a:r>
          </a:p>
        </p:txBody>
      </p:sp>
      <p:sp>
        <p:nvSpPr>
          <p:cNvPr id="10" name="Rectangle 9"/>
          <p:cNvSpPr/>
          <p:nvPr/>
        </p:nvSpPr>
        <p:spPr>
          <a:xfrm>
            <a:off x="672737" y="4875117"/>
            <a:ext cx="2127880" cy="736647"/>
          </a:xfrm>
          <a:prstGeom prst="rect">
            <a:avLst/>
          </a:prstGeom>
          <a:solidFill>
            <a:srgbClr val="F79646">
              <a:lumMod val="75000"/>
            </a:srgbClr>
          </a:solidFill>
          <a:ln w="9525" cap="flat" cmpd="sng" algn="ctr">
            <a:noFill/>
            <a:prstDash val="solid"/>
          </a:ln>
          <a:effectLst/>
        </p:spPr>
        <p:txBody>
          <a:bodyPr rtlCol="0" anchor="ctr"/>
          <a:lstStyle/>
          <a:p>
            <a:pPr algn="r" defTabSz="1219170">
              <a:defRPr/>
            </a:pPr>
            <a:endParaRPr lang="en-US" sz="1867" kern="0" dirty="0">
              <a:solidFill>
                <a:prstClr val="white"/>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 name="Rectangle 10"/>
          <p:cNvSpPr/>
          <p:nvPr/>
        </p:nvSpPr>
        <p:spPr>
          <a:xfrm>
            <a:off x="672737" y="3919435"/>
            <a:ext cx="2127880" cy="736647"/>
          </a:xfrm>
          <a:prstGeom prst="rect">
            <a:avLst/>
          </a:prstGeom>
          <a:solidFill>
            <a:srgbClr val="F79646">
              <a:lumMod val="75000"/>
            </a:srgbClr>
          </a:solidFill>
          <a:ln w="9525" cap="flat" cmpd="sng" algn="ctr">
            <a:noFill/>
            <a:prstDash val="solid"/>
          </a:ln>
          <a:effectLst/>
        </p:spPr>
        <p:txBody>
          <a:bodyPr rtlCol="0" anchor="ctr"/>
          <a:lstStyle/>
          <a:p>
            <a:pPr algn="r" defTabSz="1219170">
              <a:defRPr/>
            </a:pPr>
            <a:endParaRPr lang="en-US" sz="1867" kern="0" dirty="0">
              <a:solidFill>
                <a:prstClr val="white"/>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2" name="Rectangle 11"/>
          <p:cNvSpPr/>
          <p:nvPr/>
        </p:nvSpPr>
        <p:spPr>
          <a:xfrm>
            <a:off x="659767" y="2962652"/>
            <a:ext cx="2140851" cy="735693"/>
          </a:xfrm>
          <a:prstGeom prst="rect">
            <a:avLst/>
          </a:prstGeom>
          <a:solidFill>
            <a:srgbClr val="F79646">
              <a:lumMod val="75000"/>
            </a:srgbClr>
          </a:solidFill>
          <a:ln w="9525" cap="flat" cmpd="sng" algn="ctr">
            <a:noFill/>
            <a:prstDash val="solid"/>
          </a:ln>
          <a:effectLst/>
        </p:spPr>
        <p:txBody>
          <a:bodyPr rtlCol="0" anchor="ctr"/>
          <a:lstStyle/>
          <a:p>
            <a:pPr algn="r" defTabSz="1219170">
              <a:defRPr/>
            </a:pPr>
            <a:endParaRPr lang="en-US" sz="1867" kern="0" dirty="0">
              <a:solidFill>
                <a:prstClr val="white"/>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3" name="Rectangle 12"/>
          <p:cNvSpPr/>
          <p:nvPr/>
        </p:nvSpPr>
        <p:spPr>
          <a:xfrm>
            <a:off x="666011" y="2005735"/>
            <a:ext cx="2149619" cy="729339"/>
          </a:xfrm>
          <a:prstGeom prst="rect">
            <a:avLst/>
          </a:prstGeom>
          <a:solidFill>
            <a:srgbClr val="F79646">
              <a:lumMod val="75000"/>
            </a:srgbClr>
          </a:solidFill>
          <a:ln w="9525" cap="flat" cmpd="sng" algn="ctr">
            <a:noFill/>
            <a:prstDash val="solid"/>
          </a:ln>
          <a:effectLst/>
        </p:spPr>
        <p:txBody>
          <a:bodyPr rtlCol="0" anchor="ctr"/>
          <a:lstStyle/>
          <a:p>
            <a:pPr algn="r" defTabSz="1219170">
              <a:defRPr/>
            </a:pPr>
            <a:endParaRPr lang="en-US" sz="1867" kern="0" dirty="0">
              <a:solidFill>
                <a:prstClr val="white"/>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4" name="Rectangle 13"/>
          <p:cNvSpPr/>
          <p:nvPr/>
        </p:nvSpPr>
        <p:spPr>
          <a:xfrm>
            <a:off x="3002842" y="2005734"/>
            <a:ext cx="2651156" cy="729340"/>
          </a:xfrm>
          <a:prstGeom prst="rect">
            <a:avLst/>
          </a:prstGeom>
          <a:solidFill>
            <a:srgbClr val="D0DBCC"/>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Hardware—server, Rack Chassis PDUs, Tor Switches (+Maintenance)</a:t>
            </a:r>
          </a:p>
        </p:txBody>
      </p:sp>
      <p:sp>
        <p:nvSpPr>
          <p:cNvPr id="15" name="Rectangle 14"/>
          <p:cNvSpPr/>
          <p:nvPr/>
        </p:nvSpPr>
        <p:spPr>
          <a:xfrm>
            <a:off x="5856222" y="2005735"/>
            <a:ext cx="2455812" cy="729339"/>
          </a:xfrm>
          <a:prstGeom prst="rect">
            <a:avLst/>
          </a:prstGeom>
          <a:solidFill>
            <a:srgbClr val="D0DBCC"/>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Software—OS, Virtualization Licenses</a:t>
            </a:r>
          </a:p>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(+Maintenance)</a:t>
            </a:r>
          </a:p>
        </p:txBody>
      </p:sp>
      <p:sp>
        <p:nvSpPr>
          <p:cNvPr id="16" name="Rectangle 15"/>
          <p:cNvSpPr/>
          <p:nvPr/>
        </p:nvSpPr>
        <p:spPr>
          <a:xfrm>
            <a:off x="8499245" y="2005735"/>
            <a:ext cx="3000107" cy="314517"/>
          </a:xfrm>
          <a:prstGeom prst="rect">
            <a:avLst/>
          </a:prstGeom>
          <a:solidFill>
            <a:srgbClr val="FFEEA3"/>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Facilities Cost</a:t>
            </a:r>
          </a:p>
        </p:txBody>
      </p:sp>
      <p:sp>
        <p:nvSpPr>
          <p:cNvPr id="17" name="Rectangle 16"/>
          <p:cNvSpPr/>
          <p:nvPr/>
        </p:nvSpPr>
        <p:spPr>
          <a:xfrm>
            <a:off x="3002842" y="2962652"/>
            <a:ext cx="2651156" cy="735693"/>
          </a:xfrm>
          <a:prstGeom prst="rect">
            <a:avLst/>
          </a:prstGeom>
          <a:solidFill>
            <a:srgbClr val="FEECD2"/>
          </a:solidFill>
          <a:ln w="9525" cap="flat" cmpd="sng" algn="ctr">
            <a:noFill/>
            <a:prstDash val="solid"/>
          </a:ln>
          <a:effectLst/>
        </p:spPr>
        <p:txBody>
          <a:bodyPr rtlCol="0" anchor="ctr"/>
          <a:lstStyle/>
          <a:p>
            <a:pPr algn="ctr" defTabSz="1219170">
              <a:defRPr/>
            </a:pPr>
            <a:endParaRPr lang="en-US" sz="1600"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endParaRPr>
          </a:p>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Hardware—storage Disks, San/Fc Switches</a:t>
            </a:r>
          </a:p>
          <a:p>
            <a:pPr algn="ctr" defTabSz="1219170">
              <a:defRPr/>
            </a:pPr>
            <a:endPar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8" name="Rectangle 17"/>
          <p:cNvSpPr/>
          <p:nvPr/>
        </p:nvSpPr>
        <p:spPr>
          <a:xfrm>
            <a:off x="5856222" y="2962652"/>
            <a:ext cx="2455812" cy="735693"/>
          </a:xfrm>
          <a:prstGeom prst="rect">
            <a:avLst/>
          </a:prstGeom>
          <a:solidFill>
            <a:srgbClr val="FEECD2"/>
          </a:solidFill>
          <a:ln w="9525" cap="flat" cmpd="sng" algn="ctr">
            <a:noFill/>
            <a:prstDash val="solid"/>
          </a:ln>
          <a:effectLst/>
        </p:spPr>
        <p:txBody>
          <a:bodyPr rtlCol="0" anchor="ctr"/>
          <a:lstStyle/>
          <a:p>
            <a:pPr algn="ctr" defTabSz="1219170">
              <a:defRPr/>
            </a:pPr>
            <a:endParaRPr lang="en-US" sz="1600"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endParaRPr>
          </a:p>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Storage Admin Costs</a:t>
            </a:r>
          </a:p>
          <a:p>
            <a:pPr algn="ctr" defTabSz="1219170">
              <a:defRPr/>
            </a:pPr>
            <a:endPar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9" name="Rectangle 18"/>
          <p:cNvSpPr/>
          <p:nvPr/>
        </p:nvSpPr>
        <p:spPr>
          <a:xfrm>
            <a:off x="3002842" y="3919436"/>
            <a:ext cx="2651156" cy="722129"/>
          </a:xfrm>
          <a:prstGeom prst="rect">
            <a:avLst/>
          </a:prstGeom>
          <a:solidFill>
            <a:srgbClr val="CAD2EB"/>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Network Hardware—LAN Switches, Load Balancer</a:t>
            </a:r>
          </a:p>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Bandwidth Costs</a:t>
            </a:r>
          </a:p>
        </p:txBody>
      </p:sp>
      <p:sp>
        <p:nvSpPr>
          <p:cNvPr id="20" name="Rectangle 19"/>
          <p:cNvSpPr/>
          <p:nvPr/>
        </p:nvSpPr>
        <p:spPr>
          <a:xfrm>
            <a:off x="5856222" y="3919436"/>
            <a:ext cx="2455812" cy="722129"/>
          </a:xfrm>
          <a:prstGeom prst="rect">
            <a:avLst/>
          </a:prstGeom>
          <a:solidFill>
            <a:srgbClr val="CAD2EB"/>
          </a:solidFill>
          <a:ln w="9525" cap="flat" cmpd="sng" algn="ctr">
            <a:noFill/>
            <a:prstDash val="solid"/>
          </a:ln>
          <a:effectLst/>
        </p:spPr>
        <p:txBody>
          <a:bodyPr rtlCol="0" anchor="ctr"/>
          <a:lstStyle/>
          <a:p>
            <a:pPr algn="ctr" defTabSz="1219170">
              <a:defRPr/>
            </a:pPr>
            <a:endParaRPr lang="en-US" sz="1600"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endParaRPr>
          </a:p>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Network Admin Costs</a:t>
            </a:r>
          </a:p>
          <a:p>
            <a:pPr algn="ctr" defTabSz="1219170">
              <a:defRPr/>
            </a:pPr>
            <a:endPar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1" name="Rectangle 20"/>
          <p:cNvSpPr/>
          <p:nvPr/>
        </p:nvSpPr>
        <p:spPr>
          <a:xfrm>
            <a:off x="2968974" y="4878554"/>
            <a:ext cx="8530377" cy="733209"/>
          </a:xfrm>
          <a:prstGeom prst="rect">
            <a:avLst/>
          </a:prstGeom>
          <a:solidFill>
            <a:srgbClr val="E6E6E7"/>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Server Admin</a:t>
            </a:r>
          </a:p>
        </p:txBody>
      </p:sp>
      <p:sp>
        <p:nvSpPr>
          <p:cNvPr id="22" name="Oval 21"/>
          <p:cNvSpPr/>
          <p:nvPr/>
        </p:nvSpPr>
        <p:spPr>
          <a:xfrm>
            <a:off x="304800" y="4932513"/>
            <a:ext cx="609600" cy="613083"/>
          </a:xfrm>
          <a:prstGeom prst="ellipse">
            <a:avLst/>
          </a:prstGeom>
          <a:solidFill>
            <a:sysClr val="window" lastClr="FFFFFF"/>
          </a:solidFill>
          <a:ln w="9525" cap="flat" cmpd="sng" algn="ctr">
            <a:solidFill>
              <a:srgbClr val="F79646">
                <a:lumMod val="75000"/>
              </a:srgbClr>
            </a:solidFill>
            <a:prstDash val="solid"/>
          </a:ln>
          <a:effectLst/>
        </p:spPr>
        <p:txBody>
          <a:bodyPr rtlCol="0" anchor="ctr"/>
          <a:lstStyle/>
          <a:p>
            <a:pPr algn="ctr" defTabSz="1219170">
              <a:defRPr/>
            </a:pPr>
            <a:r>
              <a:rPr lang="en-US" sz="2400" kern="0" dirty="0">
                <a:solidFill>
                  <a:srgbClr val="F79646">
                    <a:lumMod val="75000"/>
                  </a:srgbClr>
                </a:solidFill>
                <a:latin typeface="Amazon Ember" panose="020B0603020204020204" pitchFamily="34" charset="0"/>
                <a:ea typeface="Amazon Ember" panose="020B0603020204020204" pitchFamily="34" charset="0"/>
                <a:cs typeface="Amazon Ember" panose="020B0603020204020204" pitchFamily="34" charset="0"/>
              </a:rPr>
              <a:t>4</a:t>
            </a:r>
          </a:p>
        </p:txBody>
      </p:sp>
      <p:sp>
        <p:nvSpPr>
          <p:cNvPr id="23" name="Rectangle 22"/>
          <p:cNvSpPr/>
          <p:nvPr/>
        </p:nvSpPr>
        <p:spPr>
          <a:xfrm>
            <a:off x="8499245" y="2390993"/>
            <a:ext cx="975360" cy="344081"/>
          </a:xfrm>
          <a:prstGeom prst="rect">
            <a:avLst/>
          </a:prstGeom>
          <a:solidFill>
            <a:srgbClr val="FFEEA3"/>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Space</a:t>
            </a:r>
          </a:p>
        </p:txBody>
      </p:sp>
      <p:sp>
        <p:nvSpPr>
          <p:cNvPr id="24" name="Rectangle 23"/>
          <p:cNvSpPr/>
          <p:nvPr/>
        </p:nvSpPr>
        <p:spPr>
          <a:xfrm>
            <a:off x="9516292" y="2390993"/>
            <a:ext cx="975360" cy="344081"/>
          </a:xfrm>
          <a:prstGeom prst="rect">
            <a:avLst/>
          </a:prstGeom>
          <a:solidFill>
            <a:srgbClr val="FFEEA3"/>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Power</a:t>
            </a:r>
          </a:p>
        </p:txBody>
      </p:sp>
      <p:sp>
        <p:nvSpPr>
          <p:cNvPr id="25" name="Rectangle 24"/>
          <p:cNvSpPr/>
          <p:nvPr/>
        </p:nvSpPr>
        <p:spPr>
          <a:xfrm>
            <a:off x="10523992" y="2390993"/>
            <a:ext cx="975360" cy="344081"/>
          </a:xfrm>
          <a:prstGeom prst="rect">
            <a:avLst/>
          </a:prstGeom>
          <a:solidFill>
            <a:srgbClr val="FFEEA3"/>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Cooling</a:t>
            </a:r>
          </a:p>
        </p:txBody>
      </p:sp>
      <p:sp>
        <p:nvSpPr>
          <p:cNvPr id="26" name="Rectangle 25"/>
          <p:cNvSpPr/>
          <p:nvPr/>
        </p:nvSpPr>
        <p:spPr>
          <a:xfrm>
            <a:off x="8499245" y="2958732"/>
            <a:ext cx="3000107" cy="314517"/>
          </a:xfrm>
          <a:prstGeom prst="rect">
            <a:avLst/>
          </a:prstGeom>
          <a:solidFill>
            <a:srgbClr val="FFEEA3"/>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Facilities Cost</a:t>
            </a:r>
          </a:p>
        </p:txBody>
      </p:sp>
      <p:sp>
        <p:nvSpPr>
          <p:cNvPr id="27" name="Rectangle 26"/>
          <p:cNvSpPr/>
          <p:nvPr/>
        </p:nvSpPr>
        <p:spPr>
          <a:xfrm>
            <a:off x="8499245" y="3343990"/>
            <a:ext cx="975360" cy="344081"/>
          </a:xfrm>
          <a:prstGeom prst="rect">
            <a:avLst/>
          </a:prstGeom>
          <a:solidFill>
            <a:srgbClr val="FFEEA3"/>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Space</a:t>
            </a:r>
          </a:p>
        </p:txBody>
      </p:sp>
      <p:sp>
        <p:nvSpPr>
          <p:cNvPr id="28" name="Rectangle 27"/>
          <p:cNvSpPr/>
          <p:nvPr/>
        </p:nvSpPr>
        <p:spPr>
          <a:xfrm>
            <a:off x="9516292" y="3343990"/>
            <a:ext cx="975360" cy="344081"/>
          </a:xfrm>
          <a:prstGeom prst="rect">
            <a:avLst/>
          </a:prstGeom>
          <a:solidFill>
            <a:srgbClr val="FFEEA3"/>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Power</a:t>
            </a:r>
          </a:p>
        </p:txBody>
      </p:sp>
      <p:sp>
        <p:nvSpPr>
          <p:cNvPr id="29" name="Rectangle 28"/>
          <p:cNvSpPr/>
          <p:nvPr/>
        </p:nvSpPr>
        <p:spPr>
          <a:xfrm>
            <a:off x="10523992" y="3343990"/>
            <a:ext cx="975360" cy="344081"/>
          </a:xfrm>
          <a:prstGeom prst="rect">
            <a:avLst/>
          </a:prstGeom>
          <a:solidFill>
            <a:srgbClr val="FFEEA3"/>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Cooling</a:t>
            </a:r>
          </a:p>
        </p:txBody>
      </p:sp>
      <p:sp>
        <p:nvSpPr>
          <p:cNvPr id="30" name="Rectangle 29"/>
          <p:cNvSpPr/>
          <p:nvPr/>
        </p:nvSpPr>
        <p:spPr>
          <a:xfrm>
            <a:off x="8499245" y="3912226"/>
            <a:ext cx="3000107" cy="314517"/>
          </a:xfrm>
          <a:prstGeom prst="rect">
            <a:avLst/>
          </a:prstGeom>
          <a:solidFill>
            <a:srgbClr val="FFEEA3"/>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Facilities Cost</a:t>
            </a:r>
          </a:p>
        </p:txBody>
      </p:sp>
      <p:sp>
        <p:nvSpPr>
          <p:cNvPr id="31" name="Rectangle 30"/>
          <p:cNvSpPr/>
          <p:nvPr/>
        </p:nvSpPr>
        <p:spPr>
          <a:xfrm>
            <a:off x="8499245" y="4297484"/>
            <a:ext cx="975360" cy="344081"/>
          </a:xfrm>
          <a:prstGeom prst="rect">
            <a:avLst/>
          </a:prstGeom>
          <a:solidFill>
            <a:srgbClr val="FFEEA3"/>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Space</a:t>
            </a:r>
          </a:p>
        </p:txBody>
      </p:sp>
      <p:sp>
        <p:nvSpPr>
          <p:cNvPr id="32" name="Rectangle 31"/>
          <p:cNvSpPr/>
          <p:nvPr/>
        </p:nvSpPr>
        <p:spPr>
          <a:xfrm>
            <a:off x="9516292" y="4297484"/>
            <a:ext cx="975360" cy="344081"/>
          </a:xfrm>
          <a:prstGeom prst="rect">
            <a:avLst/>
          </a:prstGeom>
          <a:solidFill>
            <a:srgbClr val="FFEEA3"/>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Power</a:t>
            </a:r>
          </a:p>
        </p:txBody>
      </p:sp>
      <p:sp>
        <p:nvSpPr>
          <p:cNvPr id="33" name="Rectangle 32"/>
          <p:cNvSpPr/>
          <p:nvPr/>
        </p:nvSpPr>
        <p:spPr>
          <a:xfrm>
            <a:off x="10523992" y="4297484"/>
            <a:ext cx="975360" cy="344081"/>
          </a:xfrm>
          <a:prstGeom prst="rect">
            <a:avLst/>
          </a:prstGeom>
          <a:solidFill>
            <a:srgbClr val="FFEEA3"/>
          </a:solidFill>
          <a:ln w="9525" cap="flat" cmpd="sng" algn="ctr">
            <a:noFill/>
            <a:prstDash val="solid"/>
          </a:ln>
          <a:effectLst/>
        </p:spPr>
        <p:txBody>
          <a:bodyPr rtlCol="0" anchor="ctr"/>
          <a:lstStyle/>
          <a:p>
            <a:pPr algn="ctr" defTabSz="1219170">
              <a:defRPr/>
            </a:pPr>
            <a:r>
              <a:rPr lang="en-US" sz="1467" kern="0" dirty="0">
                <a:solidFill>
                  <a:srgbClr val="595A5D"/>
                </a:solidFill>
                <a:latin typeface="Amazon Ember" panose="020B0603020204020204" pitchFamily="34" charset="0"/>
                <a:ea typeface="Amazon Ember" panose="020B0603020204020204" pitchFamily="34" charset="0"/>
                <a:cs typeface="Amazon Ember" panose="020B0603020204020204" pitchFamily="34" charset="0"/>
              </a:rPr>
              <a:t>Cooling</a:t>
            </a:r>
          </a:p>
        </p:txBody>
      </p:sp>
      <p:sp>
        <p:nvSpPr>
          <p:cNvPr id="34" name="Rectangle 33"/>
          <p:cNvSpPr/>
          <p:nvPr/>
        </p:nvSpPr>
        <p:spPr>
          <a:xfrm>
            <a:off x="1030042" y="2161735"/>
            <a:ext cx="1523174" cy="379656"/>
          </a:xfrm>
          <a:prstGeom prst="rect">
            <a:avLst/>
          </a:prstGeom>
        </p:spPr>
        <p:txBody>
          <a:bodyPr wrap="none">
            <a:spAutoFit/>
          </a:bodyPr>
          <a:lstStyle/>
          <a:p>
            <a:pPr algn="r" defTabSz="1219170">
              <a:defRPr/>
            </a:pPr>
            <a:r>
              <a:rPr lang="en-US" sz="1867" kern="0" dirty="0">
                <a:solidFill>
                  <a:prstClr val="white"/>
                </a:solidFill>
                <a:latin typeface="Amazon Ember" panose="020B0603020204020204" pitchFamily="34" charset="0"/>
                <a:ea typeface="Amazon Ember" panose="020B0603020204020204" pitchFamily="34" charset="0"/>
                <a:cs typeface="Amazon Ember" panose="020B0603020204020204" pitchFamily="34" charset="0"/>
              </a:rPr>
              <a:t>Server Costs</a:t>
            </a:r>
          </a:p>
        </p:txBody>
      </p:sp>
      <p:sp>
        <p:nvSpPr>
          <p:cNvPr id="35" name="Rectangle 34"/>
          <p:cNvSpPr/>
          <p:nvPr/>
        </p:nvSpPr>
        <p:spPr>
          <a:xfrm>
            <a:off x="1030042" y="3121803"/>
            <a:ext cx="1681871" cy="379656"/>
          </a:xfrm>
          <a:prstGeom prst="rect">
            <a:avLst/>
          </a:prstGeom>
        </p:spPr>
        <p:txBody>
          <a:bodyPr wrap="none">
            <a:spAutoFit/>
          </a:bodyPr>
          <a:lstStyle/>
          <a:p>
            <a:pPr algn="r" defTabSz="1219170">
              <a:defRPr/>
            </a:pPr>
            <a:r>
              <a:rPr lang="en-US" sz="1867" kern="0" dirty="0">
                <a:solidFill>
                  <a:prstClr val="white"/>
                </a:solidFill>
                <a:latin typeface="Amazon Ember" panose="020B0603020204020204" pitchFamily="34" charset="0"/>
                <a:ea typeface="Amazon Ember" panose="020B0603020204020204" pitchFamily="34" charset="0"/>
                <a:cs typeface="Amazon Ember" panose="020B0603020204020204" pitchFamily="34" charset="0"/>
              </a:rPr>
              <a:t>Storage Costs</a:t>
            </a:r>
          </a:p>
        </p:txBody>
      </p:sp>
      <p:sp>
        <p:nvSpPr>
          <p:cNvPr id="36" name="Rectangle 35"/>
          <p:cNvSpPr/>
          <p:nvPr/>
        </p:nvSpPr>
        <p:spPr>
          <a:xfrm>
            <a:off x="1030042" y="4084681"/>
            <a:ext cx="1762021" cy="379656"/>
          </a:xfrm>
          <a:prstGeom prst="rect">
            <a:avLst/>
          </a:prstGeom>
        </p:spPr>
        <p:txBody>
          <a:bodyPr wrap="none">
            <a:spAutoFit/>
          </a:bodyPr>
          <a:lstStyle/>
          <a:p>
            <a:pPr algn="r" defTabSz="1219170">
              <a:defRPr/>
            </a:pPr>
            <a:r>
              <a:rPr lang="en-US" sz="1867" kern="0" dirty="0">
                <a:solidFill>
                  <a:prstClr val="white"/>
                </a:solidFill>
                <a:latin typeface="Amazon Ember" panose="020B0603020204020204" pitchFamily="34" charset="0"/>
                <a:ea typeface="Amazon Ember" panose="020B0603020204020204" pitchFamily="34" charset="0"/>
                <a:cs typeface="Amazon Ember" panose="020B0603020204020204" pitchFamily="34" charset="0"/>
              </a:rPr>
              <a:t>Network Costs</a:t>
            </a:r>
          </a:p>
        </p:txBody>
      </p:sp>
      <p:sp>
        <p:nvSpPr>
          <p:cNvPr id="37" name="Rectangle 36"/>
          <p:cNvSpPr/>
          <p:nvPr/>
        </p:nvSpPr>
        <p:spPr>
          <a:xfrm>
            <a:off x="973937" y="5011444"/>
            <a:ext cx="1721946" cy="379656"/>
          </a:xfrm>
          <a:prstGeom prst="rect">
            <a:avLst/>
          </a:prstGeom>
        </p:spPr>
        <p:txBody>
          <a:bodyPr wrap="none">
            <a:spAutoFit/>
          </a:bodyPr>
          <a:lstStyle/>
          <a:p>
            <a:pPr algn="r" defTabSz="1219170">
              <a:defRPr/>
            </a:pPr>
            <a:r>
              <a:rPr lang="en-US" sz="1867" kern="0" dirty="0">
                <a:solidFill>
                  <a:prstClr val="white"/>
                </a:solidFill>
                <a:latin typeface="Amazon Ember" panose="020B0603020204020204" pitchFamily="34" charset="0"/>
                <a:ea typeface="Amazon Ember" panose="020B0603020204020204" pitchFamily="34" charset="0"/>
                <a:cs typeface="Amazon Ember" panose="020B0603020204020204" pitchFamily="34" charset="0"/>
              </a:rPr>
              <a:t>IT Labor Costs</a:t>
            </a:r>
          </a:p>
        </p:txBody>
      </p:sp>
      <p:sp>
        <p:nvSpPr>
          <p:cNvPr id="38" name="Oval 37"/>
          <p:cNvSpPr/>
          <p:nvPr/>
        </p:nvSpPr>
        <p:spPr>
          <a:xfrm>
            <a:off x="304800" y="2054828"/>
            <a:ext cx="609600" cy="613083"/>
          </a:xfrm>
          <a:prstGeom prst="ellipse">
            <a:avLst/>
          </a:prstGeom>
          <a:solidFill>
            <a:sysClr val="window" lastClr="FFFFFF"/>
          </a:solidFill>
          <a:ln w="9525" cap="flat" cmpd="sng" algn="ctr">
            <a:solidFill>
              <a:srgbClr val="F79646">
                <a:lumMod val="75000"/>
              </a:srgbClr>
            </a:solidFill>
            <a:prstDash val="solid"/>
          </a:ln>
          <a:effectLst/>
        </p:spPr>
        <p:txBody>
          <a:bodyPr rtlCol="0" anchor="ctr"/>
          <a:lstStyle/>
          <a:p>
            <a:pPr algn="ctr" defTabSz="1219170">
              <a:defRPr/>
            </a:pPr>
            <a:r>
              <a:rPr lang="en-US" sz="2400" kern="0" dirty="0">
                <a:solidFill>
                  <a:srgbClr val="F79646">
                    <a:lumMod val="75000"/>
                  </a:srgbClr>
                </a:solidFill>
                <a:latin typeface="Amazon Ember" panose="020B0603020204020204" pitchFamily="34" charset="0"/>
                <a:ea typeface="Amazon Ember" panose="020B0603020204020204" pitchFamily="34" charset="0"/>
                <a:cs typeface="Amazon Ember" panose="020B0603020204020204" pitchFamily="34" charset="0"/>
              </a:rPr>
              <a:t>1</a:t>
            </a:r>
          </a:p>
        </p:txBody>
      </p:sp>
      <p:sp>
        <p:nvSpPr>
          <p:cNvPr id="39" name="Oval 38"/>
          <p:cNvSpPr/>
          <p:nvPr/>
        </p:nvSpPr>
        <p:spPr>
          <a:xfrm>
            <a:off x="304800" y="3030291"/>
            <a:ext cx="609600" cy="613083"/>
          </a:xfrm>
          <a:prstGeom prst="ellipse">
            <a:avLst/>
          </a:prstGeom>
          <a:solidFill>
            <a:sysClr val="window" lastClr="FFFFFF"/>
          </a:solidFill>
          <a:ln w="9525" cap="flat" cmpd="sng" algn="ctr">
            <a:solidFill>
              <a:srgbClr val="F79646">
                <a:lumMod val="75000"/>
              </a:srgbClr>
            </a:solidFill>
            <a:prstDash val="solid"/>
          </a:ln>
          <a:effectLst/>
        </p:spPr>
        <p:txBody>
          <a:bodyPr rtlCol="0" anchor="ctr"/>
          <a:lstStyle/>
          <a:p>
            <a:pPr algn="ctr" defTabSz="1219170">
              <a:defRPr/>
            </a:pPr>
            <a:r>
              <a:rPr lang="en-US" sz="2400" kern="0" dirty="0">
                <a:solidFill>
                  <a:srgbClr val="F79646">
                    <a:lumMod val="75000"/>
                  </a:srgbClr>
                </a:solidFill>
                <a:latin typeface="Amazon Ember" panose="020B0603020204020204" pitchFamily="34" charset="0"/>
                <a:ea typeface="Amazon Ember" panose="020B0603020204020204" pitchFamily="34" charset="0"/>
                <a:cs typeface="Amazon Ember" panose="020B0603020204020204" pitchFamily="34" charset="0"/>
              </a:rPr>
              <a:t>2</a:t>
            </a:r>
          </a:p>
        </p:txBody>
      </p:sp>
      <p:sp>
        <p:nvSpPr>
          <p:cNvPr id="40" name="Oval 39"/>
          <p:cNvSpPr/>
          <p:nvPr/>
        </p:nvSpPr>
        <p:spPr>
          <a:xfrm>
            <a:off x="304800" y="3977339"/>
            <a:ext cx="609600" cy="613083"/>
          </a:xfrm>
          <a:prstGeom prst="ellipse">
            <a:avLst/>
          </a:prstGeom>
          <a:solidFill>
            <a:sysClr val="window" lastClr="FFFFFF"/>
          </a:solidFill>
          <a:ln w="9525" cap="flat" cmpd="sng" algn="ctr">
            <a:solidFill>
              <a:srgbClr val="F79646">
                <a:lumMod val="75000"/>
              </a:srgbClr>
            </a:solidFill>
            <a:prstDash val="solid"/>
          </a:ln>
          <a:effectLst/>
        </p:spPr>
        <p:txBody>
          <a:bodyPr rtlCol="0" anchor="ctr"/>
          <a:lstStyle/>
          <a:p>
            <a:pPr algn="ctr" defTabSz="1219170">
              <a:defRPr/>
            </a:pPr>
            <a:r>
              <a:rPr lang="en-US" sz="2400" kern="0" dirty="0">
                <a:solidFill>
                  <a:srgbClr val="F79646">
                    <a:lumMod val="75000"/>
                  </a:srgbClr>
                </a:solidFill>
                <a:latin typeface="Amazon Ember" panose="020B0603020204020204" pitchFamily="34" charset="0"/>
                <a:ea typeface="Amazon Ember" panose="020B0603020204020204" pitchFamily="34" charset="0"/>
                <a:cs typeface="Amazon Ember" panose="020B0603020204020204" pitchFamily="34" charset="0"/>
              </a:rPr>
              <a:t>3</a:t>
            </a:r>
          </a:p>
        </p:txBody>
      </p:sp>
    </p:spTree>
    <p:custDataLst>
      <p:tags r:id="rId1"/>
    </p:custDataLst>
    <p:extLst>
      <p:ext uri="{BB962C8B-B14F-4D97-AF65-F5344CB8AC3E}">
        <p14:creationId xmlns:p14="http://schemas.microsoft.com/office/powerpoint/2010/main" val="180723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12C9-CEA8-0C4E-BFCD-A9A52DCEDC04}"/>
              </a:ext>
            </a:extLst>
          </p:cNvPr>
          <p:cNvSpPr>
            <a:spLocks noGrp="1"/>
          </p:cNvSpPr>
          <p:nvPr>
            <p:ph type="title"/>
          </p:nvPr>
        </p:nvSpPr>
        <p:spPr/>
        <p:txBody>
          <a:bodyPr/>
          <a:lstStyle/>
          <a:p>
            <a:r>
              <a:rPr lang="en-US" dirty="0"/>
              <a:t>On-Premises versus All-In Cloud</a:t>
            </a:r>
          </a:p>
        </p:txBody>
      </p:sp>
      <p:graphicFrame>
        <p:nvGraphicFramePr>
          <p:cNvPr id="3" name="Table 2">
            <a:extLst>
              <a:ext uri="{FF2B5EF4-FFF2-40B4-BE49-F238E27FC236}">
                <a16:creationId xmlns:a16="http://schemas.microsoft.com/office/drawing/2014/main" id="{24317CF7-67BE-9346-A690-8893DE2C2CF9}"/>
              </a:ext>
            </a:extLst>
          </p:cNvPr>
          <p:cNvGraphicFramePr>
            <a:graphicFrameLocks noGrp="1"/>
          </p:cNvGraphicFramePr>
          <p:nvPr>
            <p:extLst/>
          </p:nvPr>
        </p:nvGraphicFramePr>
        <p:xfrm>
          <a:off x="643697" y="2782891"/>
          <a:ext cx="4996881" cy="2834640"/>
        </p:xfrm>
        <a:graphic>
          <a:graphicData uri="http://schemas.openxmlformats.org/drawingml/2006/table">
            <a:tbl>
              <a:tblPr firstRow="1" bandRow="1">
                <a:tableStyleId>{5C22544A-7EE6-4342-B048-85BDC9FD1C3A}</a:tableStyleId>
              </a:tblPr>
              <a:tblGrid>
                <a:gridCol w="1519643">
                  <a:extLst>
                    <a:ext uri="{9D8B030D-6E8A-4147-A177-3AD203B41FA5}">
                      <a16:colId xmlns:a16="http://schemas.microsoft.com/office/drawing/2014/main" val="1711205940"/>
                    </a:ext>
                  </a:extLst>
                </a:gridCol>
                <a:gridCol w="2239461">
                  <a:extLst>
                    <a:ext uri="{9D8B030D-6E8A-4147-A177-3AD203B41FA5}">
                      <a16:colId xmlns:a16="http://schemas.microsoft.com/office/drawing/2014/main" val="142945063"/>
                    </a:ext>
                  </a:extLst>
                </a:gridCol>
                <a:gridCol w="1237777">
                  <a:extLst>
                    <a:ext uri="{9D8B030D-6E8A-4147-A177-3AD203B41FA5}">
                      <a16:colId xmlns:a16="http://schemas.microsoft.com/office/drawing/2014/main" val="1302532375"/>
                    </a:ext>
                  </a:extLst>
                </a:gridCol>
              </a:tblGrid>
              <a:tr h="370840">
                <a:tc gridSpan="3">
                  <a:txBody>
                    <a:bodyPr/>
                    <a:lstStyle/>
                    <a:p>
                      <a:pPr algn="ctr"/>
                      <a:r>
                        <a:rPr lang="en-US" sz="2200" dirty="0"/>
                        <a:t>3 Year Total Cost of Ownership</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27237390"/>
                  </a:ext>
                </a:extLst>
              </a:tr>
              <a:tr h="370840">
                <a:tc>
                  <a:txBody>
                    <a:bodyPr/>
                    <a:lstStyle/>
                    <a:p>
                      <a:endParaRPr lang="en-US" sz="2200" dirty="0"/>
                    </a:p>
                  </a:txBody>
                  <a:tcPr/>
                </a:tc>
                <a:tc>
                  <a:txBody>
                    <a:bodyPr/>
                    <a:lstStyle/>
                    <a:p>
                      <a:pPr algn="ctr"/>
                      <a:r>
                        <a:rPr lang="en-US" sz="2200" b="1" dirty="0"/>
                        <a:t>On-Premises</a:t>
                      </a:r>
                    </a:p>
                  </a:txBody>
                  <a:tcPr/>
                </a:tc>
                <a:tc>
                  <a:txBody>
                    <a:bodyPr/>
                    <a:lstStyle/>
                    <a:p>
                      <a:pPr algn="ctr"/>
                      <a:r>
                        <a:rPr lang="en-US" sz="2200" b="1" dirty="0"/>
                        <a:t>AWS</a:t>
                      </a:r>
                    </a:p>
                  </a:txBody>
                  <a:tcPr/>
                </a:tc>
                <a:extLst>
                  <a:ext uri="{0D108BD9-81ED-4DB2-BD59-A6C34878D82A}">
                    <a16:rowId xmlns:a16="http://schemas.microsoft.com/office/drawing/2014/main" val="2248750133"/>
                  </a:ext>
                </a:extLst>
              </a:tr>
              <a:tr h="370840">
                <a:tc>
                  <a:txBody>
                    <a:bodyPr/>
                    <a:lstStyle/>
                    <a:p>
                      <a:r>
                        <a:rPr lang="en-US" sz="2000" dirty="0"/>
                        <a:t>Server</a:t>
                      </a:r>
                    </a:p>
                  </a:txBody>
                  <a:tcPr/>
                </a:tc>
                <a:tc>
                  <a:txBody>
                    <a:bodyPr/>
                    <a:lstStyle/>
                    <a:p>
                      <a:pPr algn="r"/>
                      <a:r>
                        <a:rPr lang="en-US" sz="2000" dirty="0"/>
                        <a:t>$91,922</a:t>
                      </a:r>
                    </a:p>
                  </a:txBody>
                  <a:tcPr/>
                </a:tc>
                <a:tc>
                  <a:txBody>
                    <a:bodyPr/>
                    <a:lstStyle/>
                    <a:p>
                      <a:pPr algn="r"/>
                      <a:r>
                        <a:rPr lang="en-US" sz="2000" dirty="0"/>
                        <a:t>$2,547</a:t>
                      </a:r>
                    </a:p>
                  </a:txBody>
                  <a:tcPr/>
                </a:tc>
                <a:extLst>
                  <a:ext uri="{0D108BD9-81ED-4DB2-BD59-A6C34878D82A}">
                    <a16:rowId xmlns:a16="http://schemas.microsoft.com/office/drawing/2014/main" val="3575942548"/>
                  </a:ext>
                </a:extLst>
              </a:tr>
              <a:tr h="370840">
                <a:tc>
                  <a:txBody>
                    <a:bodyPr/>
                    <a:lstStyle/>
                    <a:p>
                      <a:r>
                        <a:rPr lang="en-US" sz="2000" dirty="0"/>
                        <a:t>Storage</a:t>
                      </a:r>
                    </a:p>
                  </a:txBody>
                  <a:tcPr/>
                </a:tc>
                <a:tc>
                  <a:txBody>
                    <a:bodyPr/>
                    <a:lstStyle/>
                    <a:p>
                      <a:pPr algn="r"/>
                      <a:r>
                        <a:rPr lang="en-US" sz="2000" dirty="0"/>
                        <a:t>$67,840</a:t>
                      </a:r>
                    </a:p>
                  </a:txBody>
                  <a:tcPr/>
                </a:tc>
                <a:tc>
                  <a:txBody>
                    <a:bodyPr/>
                    <a:lstStyle/>
                    <a:p>
                      <a:pPr algn="r"/>
                      <a:r>
                        <a:rPr lang="en-US" sz="2000" dirty="0"/>
                        <a:t>$4,963</a:t>
                      </a:r>
                    </a:p>
                  </a:txBody>
                  <a:tcPr/>
                </a:tc>
                <a:extLst>
                  <a:ext uri="{0D108BD9-81ED-4DB2-BD59-A6C34878D82A}">
                    <a16:rowId xmlns:a16="http://schemas.microsoft.com/office/drawing/2014/main" val="2746864487"/>
                  </a:ext>
                </a:extLst>
              </a:tr>
              <a:tr h="370840">
                <a:tc>
                  <a:txBody>
                    <a:bodyPr/>
                    <a:lstStyle/>
                    <a:p>
                      <a:r>
                        <a:rPr lang="en-US" sz="2000" dirty="0"/>
                        <a:t>Network</a:t>
                      </a:r>
                    </a:p>
                  </a:txBody>
                  <a:tcPr/>
                </a:tc>
                <a:tc>
                  <a:txBody>
                    <a:bodyPr/>
                    <a:lstStyle/>
                    <a:p>
                      <a:pPr algn="r"/>
                      <a:r>
                        <a:rPr lang="en-US" sz="2000" dirty="0"/>
                        <a:t>$7,660</a:t>
                      </a:r>
                    </a:p>
                  </a:txBody>
                  <a:tcPr/>
                </a:tc>
                <a:tc>
                  <a:txBody>
                    <a:bodyPr/>
                    <a:lstStyle/>
                    <a:p>
                      <a:pPr algn="r"/>
                      <a:r>
                        <a:rPr lang="en-US" sz="2000" dirty="0"/>
                        <a:t>$------- </a:t>
                      </a:r>
                    </a:p>
                  </a:txBody>
                  <a:tcPr/>
                </a:tc>
                <a:extLst>
                  <a:ext uri="{0D108BD9-81ED-4DB2-BD59-A6C34878D82A}">
                    <a16:rowId xmlns:a16="http://schemas.microsoft.com/office/drawing/2014/main" val="1977035347"/>
                  </a:ext>
                </a:extLst>
              </a:tr>
              <a:tr h="370840">
                <a:tc>
                  <a:txBody>
                    <a:bodyPr/>
                    <a:lstStyle/>
                    <a:p>
                      <a:r>
                        <a:rPr lang="en-US" sz="2000" dirty="0"/>
                        <a:t>IT – Labor</a:t>
                      </a:r>
                    </a:p>
                  </a:txBody>
                  <a:tcPr/>
                </a:tc>
                <a:tc>
                  <a:txBody>
                    <a:bodyPr/>
                    <a:lstStyle/>
                    <a:p>
                      <a:r>
                        <a:rPr lang="en-US" sz="2000" dirty="0"/>
                        <a:t>             $  ----------</a:t>
                      </a:r>
                    </a:p>
                  </a:txBody>
                  <a:tcPr/>
                </a:tc>
                <a:tc>
                  <a:txBody>
                    <a:bodyPr/>
                    <a:lstStyle/>
                    <a:p>
                      <a:pPr algn="r"/>
                      <a:r>
                        <a:rPr lang="en-US" sz="2000" dirty="0"/>
                        <a:t>$------- </a:t>
                      </a:r>
                    </a:p>
                  </a:txBody>
                  <a:tcPr/>
                </a:tc>
                <a:extLst>
                  <a:ext uri="{0D108BD9-81ED-4DB2-BD59-A6C34878D82A}">
                    <a16:rowId xmlns:a16="http://schemas.microsoft.com/office/drawing/2014/main" val="2616535436"/>
                  </a:ext>
                </a:extLst>
              </a:tr>
              <a:tr h="0">
                <a:tc>
                  <a:txBody>
                    <a:bodyPr/>
                    <a:lstStyle/>
                    <a:p>
                      <a:r>
                        <a:rPr lang="en-US" sz="2000" b="1" dirty="0"/>
                        <a:t>Total</a:t>
                      </a:r>
                    </a:p>
                  </a:txBody>
                  <a:tcPr/>
                </a:tc>
                <a:tc>
                  <a:txBody>
                    <a:bodyPr/>
                    <a:lstStyle/>
                    <a:p>
                      <a:pPr algn="r"/>
                      <a:r>
                        <a:rPr lang="en-US" sz="2000" b="1" dirty="0"/>
                        <a:t>$167, 422</a:t>
                      </a:r>
                    </a:p>
                  </a:txBody>
                  <a:tcPr/>
                </a:tc>
                <a:tc>
                  <a:txBody>
                    <a:bodyPr/>
                    <a:lstStyle/>
                    <a:p>
                      <a:pPr algn="r"/>
                      <a:r>
                        <a:rPr lang="en-US" sz="2000" b="1" dirty="0"/>
                        <a:t>$7,509</a:t>
                      </a:r>
                    </a:p>
                  </a:txBody>
                  <a:tcPr/>
                </a:tc>
                <a:extLst>
                  <a:ext uri="{0D108BD9-81ED-4DB2-BD59-A6C34878D82A}">
                    <a16:rowId xmlns:a16="http://schemas.microsoft.com/office/drawing/2014/main" val="318299297"/>
                  </a:ext>
                </a:extLst>
              </a:tr>
            </a:tbl>
          </a:graphicData>
        </a:graphic>
      </p:graphicFrame>
      <p:sp>
        <p:nvSpPr>
          <p:cNvPr id="4" name="TextBox 3">
            <a:extLst>
              <a:ext uri="{FF2B5EF4-FFF2-40B4-BE49-F238E27FC236}">
                <a16:creationId xmlns:a16="http://schemas.microsoft.com/office/drawing/2014/main" id="{7E06EFFC-FAF0-884E-97B3-094988EF9F10}"/>
              </a:ext>
            </a:extLst>
          </p:cNvPr>
          <p:cNvSpPr txBox="1"/>
          <p:nvPr/>
        </p:nvSpPr>
        <p:spPr>
          <a:xfrm>
            <a:off x="1201258" y="5726819"/>
            <a:ext cx="4049507" cy="338554"/>
          </a:xfrm>
          <a:prstGeom prst="rect">
            <a:avLst/>
          </a:prstGeom>
          <a:noFill/>
        </p:spPr>
        <p:txBody>
          <a:bodyPr wrap="none" rtlCol="0">
            <a:spAutoFit/>
          </a:bodyPr>
          <a:lstStyle/>
          <a:p>
            <a:r>
              <a:rPr lang="en-US" sz="1600" dirty="0">
                <a:latin typeface="Amazon Ember Medium" panose="020B0603020204020204" pitchFamily="34" charset="0"/>
                <a:ea typeface="Amazon Ember Medium" panose="020B0603020204020204" pitchFamily="34" charset="0"/>
                <a:cs typeface="Amazon Ember Medium" panose="020B0603020204020204" pitchFamily="34" charset="0"/>
              </a:rPr>
              <a:t>AWS cost includes business level support</a:t>
            </a:r>
          </a:p>
        </p:txBody>
      </p:sp>
      <p:graphicFrame>
        <p:nvGraphicFramePr>
          <p:cNvPr id="6" name="Chart 5">
            <a:extLst>
              <a:ext uri="{FF2B5EF4-FFF2-40B4-BE49-F238E27FC236}">
                <a16:creationId xmlns:a16="http://schemas.microsoft.com/office/drawing/2014/main" id="{7F610A78-AB78-C045-A17A-1607BCD1D8BD}"/>
              </a:ext>
            </a:extLst>
          </p:cNvPr>
          <p:cNvGraphicFramePr/>
          <p:nvPr>
            <p:extLst/>
          </p:nvPr>
        </p:nvGraphicFramePr>
        <p:xfrm>
          <a:off x="6304802" y="2311213"/>
          <a:ext cx="5359373" cy="415341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67865AF-2762-4848-9A55-2D43B2335AC8}"/>
              </a:ext>
            </a:extLst>
          </p:cNvPr>
          <p:cNvSpPr txBox="1"/>
          <p:nvPr/>
        </p:nvSpPr>
        <p:spPr>
          <a:xfrm>
            <a:off x="599944" y="1402087"/>
            <a:ext cx="10992113" cy="954107"/>
          </a:xfrm>
          <a:prstGeom prst="rect">
            <a:avLst/>
          </a:prstGeom>
          <a:noFill/>
        </p:spPr>
        <p:txBody>
          <a:bodyPr wrap="none" rtlCol="0">
            <a:spAutoFit/>
          </a:bodyPr>
          <a:lstStyle/>
          <a:p>
            <a:pPr algn="ctr"/>
            <a:r>
              <a:rPr lang="en-US" sz="2800" dirty="0">
                <a:latin typeface="Amazon Ember" panose="020B0603020204020204" pitchFamily="34" charset="0"/>
                <a:ea typeface="Amazon Ember" panose="020B0603020204020204" pitchFamily="34" charset="0"/>
                <a:cs typeface="Amazon Ember" panose="020B0603020204020204" pitchFamily="34" charset="0"/>
              </a:rPr>
              <a:t>You could save </a:t>
            </a:r>
            <a:r>
              <a:rPr lang="en-US" sz="2800" b="1" dirty="0">
                <a:solidFill>
                  <a:schemeClr val="accent6">
                    <a:lumMod val="75000"/>
                  </a:schemeClr>
                </a:solidFill>
                <a:latin typeface="Amazon Ember" panose="020B0603020204020204" pitchFamily="34" charset="0"/>
                <a:ea typeface="Amazon Ember" panose="020B0603020204020204" pitchFamily="34" charset="0"/>
                <a:cs typeface="Amazon Ember" panose="020B0603020204020204" pitchFamily="34" charset="0"/>
              </a:rPr>
              <a:t>96% </a:t>
            </a:r>
            <a:r>
              <a:rPr lang="en-US" sz="2800" dirty="0">
                <a:latin typeface="Amazon Ember" panose="020B0603020204020204" pitchFamily="34" charset="0"/>
                <a:ea typeface="Amazon Ember" panose="020B0603020204020204" pitchFamily="34" charset="0"/>
                <a:cs typeface="Amazon Ember" panose="020B0603020204020204" pitchFamily="34" charset="0"/>
              </a:rPr>
              <a:t>a year by moving your infrastructure to AWS. </a:t>
            </a:r>
          </a:p>
          <a:p>
            <a:pPr algn="ctr"/>
            <a:r>
              <a:rPr lang="en-US" sz="2800" dirty="0">
                <a:latin typeface="Amazon Ember" panose="020B0603020204020204" pitchFamily="34" charset="0"/>
                <a:ea typeface="Amazon Ember" panose="020B0603020204020204" pitchFamily="34" charset="0"/>
                <a:cs typeface="Amazon Ember" panose="020B0603020204020204" pitchFamily="34" charset="0"/>
              </a:rPr>
              <a:t>Your three year total savings would be </a:t>
            </a:r>
            <a:r>
              <a:rPr lang="en-US" sz="2800" b="1" dirty="0">
                <a:solidFill>
                  <a:schemeClr val="accent6">
                    <a:lumMod val="75000"/>
                  </a:schemeClr>
                </a:solidFill>
                <a:latin typeface="Amazon Ember" panose="020B0603020204020204" pitchFamily="34" charset="0"/>
                <a:ea typeface="Amazon Ember" panose="020B0603020204020204" pitchFamily="34" charset="0"/>
                <a:cs typeface="Amazon Ember" panose="020B0603020204020204" pitchFamily="34" charset="0"/>
              </a:rPr>
              <a:t>$159,913</a:t>
            </a:r>
            <a:r>
              <a:rPr lang="en-US" sz="2800" dirty="0">
                <a:latin typeface="Amazon Ember" panose="020B0603020204020204" pitchFamily="34" charset="0"/>
                <a:ea typeface="Amazon Ember" panose="020B0603020204020204" pitchFamily="34" charset="0"/>
                <a:cs typeface="Amazon Ember" panose="020B0603020204020204" pitchFamily="34" charset="0"/>
              </a:rPr>
              <a:t>.</a:t>
            </a:r>
          </a:p>
        </p:txBody>
      </p:sp>
    </p:spTree>
    <p:custDataLst>
      <p:tags r:id="rId1"/>
    </p:custDataLst>
    <p:extLst>
      <p:ext uri="{BB962C8B-B14F-4D97-AF65-F5344CB8AC3E}">
        <p14:creationId xmlns:p14="http://schemas.microsoft.com/office/powerpoint/2010/main" val="398853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This Module</a:t>
            </a:r>
          </a:p>
        </p:txBody>
      </p:sp>
      <p:sp>
        <p:nvSpPr>
          <p:cNvPr id="5" name="Content Placeholder 4"/>
          <p:cNvSpPr>
            <a:spLocks noGrp="1"/>
          </p:cNvSpPr>
          <p:nvPr>
            <p:ph idx="1"/>
          </p:nvPr>
        </p:nvSpPr>
        <p:spPr/>
        <p:txBody>
          <a:bodyPr>
            <a:noAutofit/>
          </a:bodyPr>
          <a:lstStyle/>
          <a:p>
            <a:pPr marL="493713" indent="-493713">
              <a:spcBef>
                <a:spcPts val="1800"/>
              </a:spcBef>
            </a:pPr>
            <a:r>
              <a:rPr lang="en-US" dirty="0"/>
              <a:t>Part 1: Fundamentals of Pricing</a:t>
            </a:r>
          </a:p>
          <a:p>
            <a:pPr marL="493713" indent="-493713">
              <a:spcBef>
                <a:spcPts val="1800"/>
              </a:spcBef>
            </a:pPr>
            <a:r>
              <a:rPr lang="en-US" dirty="0"/>
              <a:t>Part 2: Total Cost of Ownership (TCO)</a:t>
            </a:r>
          </a:p>
        </p:txBody>
      </p:sp>
    </p:spTree>
    <p:custDataLst>
      <p:tags r:id="rId1"/>
    </p:custDataLst>
    <p:extLst>
      <p:ext uri="{BB962C8B-B14F-4D97-AF65-F5344CB8AC3E}">
        <p14:creationId xmlns:p14="http://schemas.microsoft.com/office/powerpoint/2010/main" val="1468419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CA3F39CA-5E24-E149-AC47-FC0388A2732F}"/>
              </a:ext>
            </a:extLst>
          </p:cNvPr>
          <p:cNvSpPr txBox="1">
            <a:spLocks/>
          </p:cNvSpPr>
          <p:nvPr/>
        </p:nvSpPr>
        <p:spPr>
          <a:xfrm>
            <a:off x="4575267" y="4258226"/>
            <a:ext cx="8379302" cy="17017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mazon Ember Light" charset="0"/>
                <a:ea typeface="Amazon Ember Light" charset="0"/>
                <a:cs typeface="Amazon Ember Light"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mazon Ember Light" charset="0"/>
                <a:ea typeface="Amazon Ember Light" charset="0"/>
                <a:cs typeface="Amazon Ember Light"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600" dirty="0"/>
          </a:p>
          <a:p>
            <a:pPr marL="0" indent="0">
              <a:buNone/>
            </a:pPr>
            <a:endParaRPr lang="en-US" sz="2600" dirty="0"/>
          </a:p>
          <a:p>
            <a:pPr marL="468313" indent="-468313"/>
            <a:r>
              <a:rPr lang="en-US" sz="2600" dirty="0">
                <a:hlinkClick r:id="rId4"/>
              </a:rPr>
              <a:t>http://calculator.s3.amazonaws.com/index.html</a:t>
            </a:r>
            <a:endParaRPr lang="en-US" sz="2600" dirty="0"/>
          </a:p>
        </p:txBody>
      </p:sp>
      <p:sp>
        <p:nvSpPr>
          <p:cNvPr id="5" name="Title 4"/>
          <p:cNvSpPr>
            <a:spLocks noGrp="1"/>
          </p:cNvSpPr>
          <p:nvPr>
            <p:ph type="title"/>
          </p:nvPr>
        </p:nvSpPr>
        <p:spPr/>
        <p:txBody>
          <a:bodyPr/>
          <a:lstStyle/>
          <a:p>
            <a:r>
              <a:rPr lang="en-US" dirty="0"/>
              <a:t>AWS Simple Monthly Calculator</a:t>
            </a:r>
          </a:p>
        </p:txBody>
      </p:sp>
      <p:sp>
        <p:nvSpPr>
          <p:cNvPr id="6" name="Content Placeholder 5"/>
          <p:cNvSpPr>
            <a:spLocks noGrp="1"/>
          </p:cNvSpPr>
          <p:nvPr>
            <p:ph idx="1"/>
          </p:nvPr>
        </p:nvSpPr>
        <p:spPr>
          <a:xfrm>
            <a:off x="238539" y="1440305"/>
            <a:ext cx="4553397" cy="4913308"/>
          </a:xfrm>
        </p:spPr>
        <p:txBody>
          <a:bodyPr>
            <a:normAutofit lnSpcReduction="10000"/>
          </a:bodyPr>
          <a:lstStyle/>
          <a:p>
            <a:pPr marL="0" indent="0">
              <a:buNone/>
            </a:pPr>
            <a:r>
              <a:rPr lang="en-US" dirty="0"/>
              <a:t>Use the </a:t>
            </a:r>
            <a:r>
              <a:rPr lang="en-US" b="1" dirty="0">
                <a:solidFill>
                  <a:srgbClr val="0070C0"/>
                </a:solidFill>
              </a:rPr>
              <a:t>Simple Monthly Calculator </a:t>
            </a:r>
            <a:r>
              <a:rPr lang="en-US" dirty="0"/>
              <a:t>to:</a:t>
            </a:r>
          </a:p>
          <a:p>
            <a:pPr marL="465138" indent="-465138"/>
            <a:r>
              <a:rPr lang="en-US" dirty="0"/>
              <a:t>Estimate monthly costs</a:t>
            </a:r>
          </a:p>
          <a:p>
            <a:pPr marL="465138" indent="-465138"/>
            <a:r>
              <a:rPr lang="en-US" dirty="0"/>
              <a:t>Identify opportunities to reduce monthly costs</a:t>
            </a:r>
          </a:p>
          <a:p>
            <a:pPr marL="465138" indent="-465138"/>
            <a:r>
              <a:rPr lang="en-US" dirty="0"/>
              <a:t>Use templates to compare services and deployment models</a:t>
            </a:r>
          </a:p>
          <a:p>
            <a:pPr marL="0" indent="0">
              <a:buNone/>
            </a:pPr>
            <a:endParaRPr lang="en-US" b="1" dirty="0"/>
          </a:p>
          <a:p>
            <a:pPr marL="0" indent="0">
              <a:buNone/>
            </a:pPr>
            <a:r>
              <a:rPr lang="en-US" b="1" dirty="0"/>
              <a:t>Access the Simple Monthly Calculator.</a:t>
            </a:r>
          </a:p>
          <a:p>
            <a:pPr marL="0" indent="0">
              <a:buNone/>
            </a:pPr>
            <a:endParaRPr lang="en-US" b="1" dirty="0"/>
          </a:p>
          <a:p>
            <a:pPr lvl="1"/>
            <a:endParaRPr lang="en-US" dirty="0"/>
          </a:p>
        </p:txBody>
      </p:sp>
      <p:pic>
        <p:nvPicPr>
          <p:cNvPr id="4" name="Picture 3">
            <a:extLst>
              <a:ext uri="{FF2B5EF4-FFF2-40B4-BE49-F238E27FC236}">
                <a16:creationId xmlns:a16="http://schemas.microsoft.com/office/drawing/2014/main" id="{96ADBD13-0A99-5148-B6F6-9EA0C01F0DC4}"/>
              </a:ext>
            </a:extLst>
          </p:cNvPr>
          <p:cNvPicPr>
            <a:picLocks noChangeAspect="1"/>
          </p:cNvPicPr>
          <p:nvPr/>
        </p:nvPicPr>
        <p:blipFill>
          <a:blip r:embed="rId5"/>
          <a:stretch>
            <a:fillRect/>
          </a:stretch>
        </p:blipFill>
        <p:spPr>
          <a:xfrm>
            <a:off x="4840871" y="1410509"/>
            <a:ext cx="7159740" cy="3624066"/>
          </a:xfrm>
          <a:prstGeom prst="rect">
            <a:avLst/>
          </a:prstGeom>
        </p:spPr>
      </p:pic>
    </p:spTree>
    <p:extLst>
      <p:ext uri="{BB962C8B-B14F-4D97-AF65-F5344CB8AC3E}">
        <p14:creationId xmlns:p14="http://schemas.microsoft.com/office/powerpoint/2010/main" val="4023501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AWS TCO Calculator</a:t>
            </a:r>
          </a:p>
        </p:txBody>
      </p:sp>
      <p:sp>
        <p:nvSpPr>
          <p:cNvPr id="6" name="Content Placeholder 5"/>
          <p:cNvSpPr>
            <a:spLocks noGrp="1"/>
          </p:cNvSpPr>
          <p:nvPr>
            <p:ph idx="1"/>
          </p:nvPr>
        </p:nvSpPr>
        <p:spPr/>
        <p:txBody>
          <a:bodyPr>
            <a:normAutofit/>
          </a:bodyPr>
          <a:lstStyle/>
          <a:p>
            <a:pPr marL="0" indent="0">
              <a:buNone/>
            </a:pPr>
            <a:r>
              <a:rPr lang="en-US" dirty="0"/>
              <a:t>Use the </a:t>
            </a:r>
            <a:r>
              <a:rPr lang="en-US" b="1" dirty="0">
                <a:solidFill>
                  <a:srgbClr val="0070C0"/>
                </a:solidFill>
              </a:rPr>
              <a:t>TCO Calculator </a:t>
            </a:r>
            <a:r>
              <a:rPr lang="en-US" dirty="0"/>
              <a:t>to:</a:t>
            </a:r>
          </a:p>
          <a:p>
            <a:pPr marL="465138" indent="-465138"/>
            <a:r>
              <a:rPr lang="en-US" dirty="0"/>
              <a:t>Estimate cost savings</a:t>
            </a:r>
          </a:p>
          <a:p>
            <a:pPr marL="465138" indent="-465138"/>
            <a:r>
              <a:rPr lang="en-US" dirty="0"/>
              <a:t>Use detailed reports</a:t>
            </a:r>
          </a:p>
          <a:p>
            <a:pPr marL="465138" indent="-465138"/>
            <a:r>
              <a:rPr lang="en-US" dirty="0"/>
              <a:t>Modify assumptions</a:t>
            </a:r>
          </a:p>
          <a:p>
            <a:endParaRPr lang="en-US" dirty="0"/>
          </a:p>
          <a:p>
            <a:pPr marL="0" indent="0">
              <a:buNone/>
            </a:pPr>
            <a:r>
              <a:rPr lang="en-US" b="1" dirty="0"/>
              <a:t>Accessing the TCO Calculator:</a:t>
            </a:r>
          </a:p>
          <a:p>
            <a:r>
              <a:rPr lang="en-US" dirty="0"/>
              <a:t>https://awstcocalculator.com</a:t>
            </a:r>
          </a:p>
          <a:p>
            <a:pPr lvl="1"/>
            <a:endParaRPr lang="en-US" dirty="0"/>
          </a:p>
          <a:p>
            <a:pPr marL="0" indent="0">
              <a:buNone/>
            </a:pPr>
            <a:endParaRPr lang="en-US" b="1" dirty="0"/>
          </a:p>
          <a:p>
            <a:pPr marL="0" indent="0">
              <a:buNone/>
            </a:pPr>
            <a:endParaRPr lang="en-US" b="1" dirty="0"/>
          </a:p>
          <a:p>
            <a:pPr lvl="1"/>
            <a:endParaRPr lang="en-US" dirty="0"/>
          </a:p>
        </p:txBody>
      </p:sp>
      <p:pic>
        <p:nvPicPr>
          <p:cNvPr id="9" name="Picture 8">
            <a:extLst>
              <a:ext uri="{FF2B5EF4-FFF2-40B4-BE49-F238E27FC236}">
                <a16:creationId xmlns:a16="http://schemas.microsoft.com/office/drawing/2014/main" id="{89A43F21-E6E1-184C-9874-1C6996D654E3}"/>
              </a:ext>
            </a:extLst>
          </p:cNvPr>
          <p:cNvPicPr>
            <a:picLocks noChangeAspect="1"/>
          </p:cNvPicPr>
          <p:nvPr/>
        </p:nvPicPr>
        <p:blipFill>
          <a:blip r:embed="rId3"/>
          <a:stretch>
            <a:fillRect/>
          </a:stretch>
        </p:blipFill>
        <p:spPr>
          <a:xfrm>
            <a:off x="5316586" y="1584963"/>
            <a:ext cx="6452373" cy="4681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1837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802A-07C6-954E-8FCD-139EE47157E8}"/>
              </a:ext>
            </a:extLst>
          </p:cNvPr>
          <p:cNvSpPr>
            <a:spLocks noGrp="1"/>
          </p:cNvSpPr>
          <p:nvPr>
            <p:ph type="title"/>
          </p:nvPr>
        </p:nvSpPr>
        <p:spPr/>
        <p:txBody>
          <a:bodyPr/>
          <a:lstStyle/>
          <a:p>
            <a:r>
              <a:rPr lang="en-US" dirty="0"/>
              <a:t>Additional Benefit Considerations</a:t>
            </a:r>
          </a:p>
        </p:txBody>
      </p:sp>
      <p:sp>
        <p:nvSpPr>
          <p:cNvPr id="3" name="Content Placeholder 2">
            <a:extLst>
              <a:ext uri="{FF2B5EF4-FFF2-40B4-BE49-F238E27FC236}">
                <a16:creationId xmlns:a16="http://schemas.microsoft.com/office/drawing/2014/main" id="{DE30A2A0-EA5C-914B-AAB7-746723AF2355}"/>
              </a:ext>
            </a:extLst>
          </p:cNvPr>
          <p:cNvSpPr>
            <a:spLocks noGrp="1"/>
          </p:cNvSpPr>
          <p:nvPr>
            <p:ph idx="1"/>
          </p:nvPr>
        </p:nvSpPr>
        <p:spPr>
          <a:xfrm>
            <a:off x="340139" y="1440305"/>
            <a:ext cx="4769743" cy="4913308"/>
          </a:xfrm>
        </p:spPr>
        <p:txBody>
          <a:bodyPr/>
          <a:lstStyle/>
          <a:p>
            <a:pPr marL="0" indent="0" algn="ctr">
              <a:buNone/>
            </a:pPr>
            <a:r>
              <a:rPr lang="en-US" b="1" dirty="0"/>
              <a:t>Hard Benefits</a:t>
            </a:r>
          </a:p>
          <a:p>
            <a:pPr marL="457200" indent="-457200"/>
            <a:r>
              <a:rPr lang="en-US" sz="2400" dirty="0"/>
              <a:t>Reduced spending on compute, storage, networking, security</a:t>
            </a:r>
          </a:p>
          <a:p>
            <a:pPr marL="457200" indent="-457200"/>
            <a:r>
              <a:rPr lang="en-US" sz="2400" dirty="0"/>
              <a:t>Avoidance of hardware and software purchases (CapEx)</a:t>
            </a:r>
          </a:p>
          <a:p>
            <a:pPr marL="457200" indent="-457200"/>
            <a:r>
              <a:rPr lang="en-US" sz="2400" dirty="0"/>
              <a:t>Reductions in operational costs, backup and disaster recovery</a:t>
            </a:r>
          </a:p>
          <a:p>
            <a:pPr marL="457200" indent="-457200"/>
            <a:r>
              <a:rPr lang="en-US" sz="2400" dirty="0"/>
              <a:t>Reduction in operations personnel</a:t>
            </a:r>
          </a:p>
        </p:txBody>
      </p:sp>
      <p:sp>
        <p:nvSpPr>
          <p:cNvPr id="4" name="Content Placeholder 3">
            <a:extLst>
              <a:ext uri="{FF2B5EF4-FFF2-40B4-BE49-F238E27FC236}">
                <a16:creationId xmlns:a16="http://schemas.microsoft.com/office/drawing/2014/main" id="{6D2BBB17-9FBA-F94F-9621-694E5B3EAE79}"/>
              </a:ext>
            </a:extLst>
          </p:cNvPr>
          <p:cNvSpPr>
            <a:spLocks noGrp="1"/>
          </p:cNvSpPr>
          <p:nvPr>
            <p:ph idx="13"/>
          </p:nvPr>
        </p:nvSpPr>
        <p:spPr>
          <a:xfrm>
            <a:off x="6507369" y="1440305"/>
            <a:ext cx="5349240" cy="4913308"/>
          </a:xfrm>
        </p:spPr>
        <p:txBody>
          <a:bodyPr>
            <a:normAutofit lnSpcReduction="10000"/>
          </a:bodyPr>
          <a:lstStyle/>
          <a:p>
            <a:pPr marL="0" indent="0" algn="ctr">
              <a:buNone/>
            </a:pPr>
            <a:r>
              <a:rPr lang="en-US" b="1" dirty="0"/>
              <a:t>Soft Benefits</a:t>
            </a:r>
          </a:p>
          <a:p>
            <a:pPr marL="457200" indent="-457200"/>
            <a:r>
              <a:rPr lang="en-US" sz="2600" dirty="0"/>
              <a:t>Reuse of service and applications that allow you to define, and redefine solutions using the same cloud service</a:t>
            </a:r>
          </a:p>
          <a:p>
            <a:pPr marL="457200" indent="-457200"/>
            <a:r>
              <a:rPr lang="en-US" sz="2600" dirty="0"/>
              <a:t>Increased developer productivity</a:t>
            </a:r>
          </a:p>
          <a:p>
            <a:pPr marL="457200" indent="-457200"/>
            <a:r>
              <a:rPr lang="en-US" sz="2600" dirty="0"/>
              <a:t>Improved customer satisfaction</a:t>
            </a:r>
          </a:p>
          <a:p>
            <a:pPr marL="457200" indent="-457200"/>
            <a:r>
              <a:rPr lang="en-US" sz="2600" dirty="0"/>
              <a:t>Improved employee morale </a:t>
            </a:r>
          </a:p>
          <a:p>
            <a:pPr marL="457200" indent="-457200"/>
            <a:r>
              <a:rPr lang="en-US" sz="2600" dirty="0"/>
              <a:t>Agile business processes able to quickly respond to new and emerging opportunities</a:t>
            </a:r>
          </a:p>
          <a:p>
            <a:pPr marL="457200" indent="-457200"/>
            <a:r>
              <a:rPr lang="en-US" sz="2600" dirty="0"/>
              <a:t>Increase global reach</a:t>
            </a:r>
            <a:endParaRPr lang="en-US" dirty="0"/>
          </a:p>
        </p:txBody>
      </p:sp>
      <p:sp>
        <p:nvSpPr>
          <p:cNvPr id="5" name="Cross 4">
            <a:extLst>
              <a:ext uri="{FF2B5EF4-FFF2-40B4-BE49-F238E27FC236}">
                <a16:creationId xmlns:a16="http://schemas.microsoft.com/office/drawing/2014/main" id="{3BA8F58E-4D59-A34D-B99D-3C3E6892F305}"/>
              </a:ext>
            </a:extLst>
          </p:cNvPr>
          <p:cNvSpPr/>
          <p:nvPr/>
        </p:nvSpPr>
        <p:spPr>
          <a:xfrm>
            <a:off x="5278723" y="3503259"/>
            <a:ext cx="817769" cy="7874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1753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58621"/>
            <a:ext cx="11115261" cy="989044"/>
          </a:xfrm>
        </p:spPr>
        <p:txBody>
          <a:bodyPr>
            <a:noAutofit/>
          </a:bodyPr>
          <a:lstStyle/>
          <a:p>
            <a:r>
              <a:rPr lang="en-US" sz="3400" dirty="0"/>
              <a:t>Case Study: Total Cost of Ownership                                                   </a:t>
            </a:r>
          </a:p>
        </p:txBody>
      </p:sp>
      <p:sp>
        <p:nvSpPr>
          <p:cNvPr id="41" name="TextBox 40"/>
          <p:cNvSpPr txBox="1"/>
          <p:nvPr/>
        </p:nvSpPr>
        <p:spPr>
          <a:xfrm>
            <a:off x="3767198" y="1452891"/>
            <a:ext cx="2403222" cy="523220"/>
          </a:xfrm>
          <a:prstGeom prst="rect">
            <a:avLst/>
          </a:prstGeom>
          <a:noFill/>
        </p:spPr>
        <p:txBody>
          <a:bodyPr wrap="none" rtlCol="0">
            <a:spAutoFit/>
          </a:bodyPr>
          <a:lstStyle/>
          <a:p>
            <a:r>
              <a:rPr lang="en-US" sz="2800" b="1" dirty="0"/>
              <a:t>Background:</a:t>
            </a:r>
          </a:p>
        </p:txBody>
      </p:sp>
      <p:sp>
        <p:nvSpPr>
          <p:cNvPr id="42" name="TextBox 41"/>
          <p:cNvSpPr txBox="1"/>
          <p:nvPr/>
        </p:nvSpPr>
        <p:spPr>
          <a:xfrm>
            <a:off x="3767198" y="2122931"/>
            <a:ext cx="7743866" cy="892552"/>
          </a:xfrm>
          <a:prstGeom prst="rect">
            <a:avLst/>
          </a:prstGeom>
          <a:noFill/>
        </p:spPr>
        <p:txBody>
          <a:bodyPr wrap="square" rtlCol="0">
            <a:spAutoFit/>
          </a:bodyPr>
          <a:lstStyle/>
          <a:p>
            <a:pPr marL="285750" indent="-285750">
              <a:buClr>
                <a:srgbClr val="FF9900"/>
              </a:buClr>
              <a:buFont typeface="Wingdings" panose="05000000000000000000" pitchFamily="2" charset="2"/>
              <a:buChar char="§"/>
            </a:pPr>
            <a:r>
              <a:rPr lang="en-US" sz="2600" dirty="0">
                <a:latin typeface="Amazon Ember Light" charset="0"/>
                <a:ea typeface="Amazon Ember Light" charset="0"/>
                <a:cs typeface="Amazon Ember Light" charset="0"/>
              </a:rPr>
              <a:t>Growing global company with over 200 locations</a:t>
            </a:r>
          </a:p>
          <a:p>
            <a:pPr marL="285750" indent="-285750">
              <a:buClr>
                <a:srgbClr val="FF9900"/>
              </a:buClr>
              <a:buFont typeface="Wingdings" panose="05000000000000000000" pitchFamily="2" charset="2"/>
              <a:buChar char="§"/>
            </a:pPr>
            <a:r>
              <a:rPr lang="en-US" sz="2600" dirty="0">
                <a:latin typeface="Amazon Ember Light" charset="0"/>
                <a:ea typeface="Amazon Ember Light" charset="0"/>
                <a:cs typeface="Amazon Ember Light" charset="0"/>
              </a:rPr>
              <a:t>500 million customers, $3 billion annual revenue </a:t>
            </a:r>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893" y="1371601"/>
            <a:ext cx="2695946" cy="943582"/>
          </a:xfrm>
          <a:prstGeom prst="rect">
            <a:avLst/>
          </a:prstGeom>
        </p:spPr>
      </p:pic>
    </p:spTree>
    <p:custDataLst>
      <p:tags r:id="rId1"/>
    </p:custDataLst>
    <p:extLst>
      <p:ext uri="{BB962C8B-B14F-4D97-AF65-F5344CB8AC3E}">
        <p14:creationId xmlns:p14="http://schemas.microsoft.com/office/powerpoint/2010/main" val="104345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58621"/>
            <a:ext cx="11115261" cy="989044"/>
          </a:xfrm>
        </p:spPr>
        <p:txBody>
          <a:bodyPr>
            <a:noAutofit/>
          </a:bodyPr>
          <a:lstStyle/>
          <a:p>
            <a:r>
              <a:rPr lang="en-US" sz="3400" dirty="0"/>
              <a:t>Case Study: Total Cost of Ownership                                                   </a:t>
            </a:r>
          </a:p>
        </p:txBody>
      </p:sp>
      <p:sp>
        <p:nvSpPr>
          <p:cNvPr id="41" name="TextBox 40"/>
          <p:cNvSpPr txBox="1"/>
          <p:nvPr/>
        </p:nvSpPr>
        <p:spPr>
          <a:xfrm>
            <a:off x="2324026" y="1373688"/>
            <a:ext cx="1768433" cy="400110"/>
          </a:xfrm>
          <a:prstGeom prst="rect">
            <a:avLst/>
          </a:prstGeom>
          <a:noFill/>
        </p:spPr>
        <p:txBody>
          <a:bodyPr wrap="none" rtlCol="0">
            <a:spAutoFit/>
          </a:bodyPr>
          <a:lstStyle/>
          <a:p>
            <a:r>
              <a:rPr lang="en-US" sz="2000" b="1" dirty="0"/>
              <a:t>Background:</a:t>
            </a:r>
          </a:p>
        </p:txBody>
      </p:sp>
      <p:sp>
        <p:nvSpPr>
          <p:cNvPr id="42" name="TextBox 41"/>
          <p:cNvSpPr txBox="1"/>
          <p:nvPr/>
        </p:nvSpPr>
        <p:spPr>
          <a:xfrm>
            <a:off x="4151784" y="1371601"/>
            <a:ext cx="7659469" cy="892552"/>
          </a:xfrm>
          <a:prstGeom prst="rect">
            <a:avLst/>
          </a:prstGeom>
          <a:noFill/>
        </p:spPr>
        <p:txBody>
          <a:bodyPr wrap="none" rtlCol="0">
            <a:spAutoFit/>
          </a:bodyPr>
          <a:lstStyle/>
          <a:p>
            <a:pPr marL="285750" indent="-285750">
              <a:buClr>
                <a:srgbClr val="FF9900"/>
              </a:buClr>
              <a:buFont typeface="Wingdings" panose="05000000000000000000" pitchFamily="2" charset="2"/>
              <a:buChar char="§"/>
            </a:pPr>
            <a:r>
              <a:rPr lang="en-US" sz="2600" dirty="0">
                <a:latin typeface="Amazon Ember Light" charset="0"/>
                <a:ea typeface="Amazon Ember Light" charset="0"/>
                <a:cs typeface="Amazon Ember Light" charset="0"/>
              </a:rPr>
              <a:t>Growing global company with over 200 locations</a:t>
            </a:r>
          </a:p>
          <a:p>
            <a:pPr marL="285750" indent="-285750">
              <a:buClr>
                <a:srgbClr val="FF9900"/>
              </a:buClr>
              <a:buFont typeface="Wingdings" panose="05000000000000000000" pitchFamily="2" charset="2"/>
              <a:buChar char="§"/>
            </a:pPr>
            <a:r>
              <a:rPr lang="en-US" sz="2600" dirty="0">
                <a:latin typeface="Amazon Ember Light" charset="0"/>
                <a:ea typeface="Amazon Ember Light" charset="0"/>
                <a:cs typeface="Amazon Ember Light" charset="0"/>
              </a:rPr>
              <a:t>500 million customers, $3 billion annual revenue </a:t>
            </a:r>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1371601"/>
            <a:ext cx="1959427" cy="685800"/>
          </a:xfrm>
          <a:prstGeom prst="rect">
            <a:avLst/>
          </a:prstGeom>
        </p:spPr>
      </p:pic>
      <p:sp>
        <p:nvSpPr>
          <p:cNvPr id="6" name="TextBox 5"/>
          <p:cNvSpPr txBox="1"/>
          <p:nvPr/>
        </p:nvSpPr>
        <p:spPr>
          <a:xfrm>
            <a:off x="2324026" y="2318311"/>
            <a:ext cx="1495922" cy="400110"/>
          </a:xfrm>
          <a:prstGeom prst="rect">
            <a:avLst/>
          </a:prstGeom>
          <a:noFill/>
        </p:spPr>
        <p:txBody>
          <a:bodyPr wrap="none" rtlCol="0">
            <a:spAutoFit/>
          </a:bodyPr>
          <a:lstStyle/>
          <a:p>
            <a:r>
              <a:rPr lang="en-US" sz="2000" b="1" dirty="0"/>
              <a:t>Challenge:</a:t>
            </a:r>
          </a:p>
        </p:txBody>
      </p:sp>
      <p:sp>
        <p:nvSpPr>
          <p:cNvPr id="7" name="TextBox 6"/>
          <p:cNvSpPr txBox="1"/>
          <p:nvPr/>
        </p:nvSpPr>
        <p:spPr>
          <a:xfrm>
            <a:off x="4151784" y="2318311"/>
            <a:ext cx="7144905" cy="892552"/>
          </a:xfrm>
          <a:prstGeom prst="rect">
            <a:avLst/>
          </a:prstGeom>
          <a:noFill/>
        </p:spPr>
        <p:txBody>
          <a:bodyPr wrap="none" rtlCol="0">
            <a:spAutoFit/>
          </a:bodyPr>
          <a:lstStyle/>
          <a:p>
            <a:pPr marL="285750" indent="-285750">
              <a:buClr>
                <a:srgbClr val="FF9900"/>
              </a:buClr>
              <a:buFont typeface="Wingdings" panose="05000000000000000000" pitchFamily="2" charset="2"/>
              <a:buChar char="§"/>
            </a:pPr>
            <a:r>
              <a:rPr lang="en-US" sz="2600" dirty="0">
                <a:latin typeface="Amazon Ember Light" charset="0"/>
                <a:ea typeface="Amazon Ember Light" charset="0"/>
                <a:cs typeface="Amazon Ember Light" charset="0"/>
              </a:rPr>
              <a:t>Meet demand to rapidly deploy new solutions</a:t>
            </a:r>
          </a:p>
          <a:p>
            <a:pPr marL="285750" indent="-285750">
              <a:buClr>
                <a:srgbClr val="FF9900"/>
              </a:buClr>
              <a:buFont typeface="Wingdings" panose="05000000000000000000" pitchFamily="2" charset="2"/>
              <a:buChar char="§"/>
            </a:pPr>
            <a:r>
              <a:rPr lang="en-US" sz="2600" dirty="0">
                <a:latin typeface="Amazon Ember Light" charset="0"/>
                <a:ea typeface="Amazon Ember Light" charset="0"/>
                <a:cs typeface="Amazon Ember Light" charset="0"/>
              </a:rPr>
              <a:t>Constantly upgrade aging equipment</a:t>
            </a:r>
          </a:p>
        </p:txBody>
      </p:sp>
    </p:spTree>
    <p:custDataLst>
      <p:tags r:id="rId1"/>
    </p:custDataLst>
    <p:extLst>
      <p:ext uri="{BB962C8B-B14F-4D97-AF65-F5344CB8AC3E}">
        <p14:creationId xmlns:p14="http://schemas.microsoft.com/office/powerpoint/2010/main" val="4076057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58621"/>
            <a:ext cx="11115261" cy="989044"/>
          </a:xfrm>
        </p:spPr>
        <p:txBody>
          <a:bodyPr>
            <a:noAutofit/>
          </a:bodyPr>
          <a:lstStyle/>
          <a:p>
            <a:r>
              <a:rPr lang="en-US" sz="3400" dirty="0"/>
              <a:t>Case Study: Total Cost of Ownership                                                   </a:t>
            </a:r>
          </a:p>
        </p:txBody>
      </p:sp>
      <p:sp>
        <p:nvSpPr>
          <p:cNvPr id="41" name="TextBox 40"/>
          <p:cNvSpPr txBox="1"/>
          <p:nvPr/>
        </p:nvSpPr>
        <p:spPr>
          <a:xfrm>
            <a:off x="2324026" y="1373688"/>
            <a:ext cx="2403222" cy="523220"/>
          </a:xfrm>
          <a:prstGeom prst="rect">
            <a:avLst/>
          </a:prstGeom>
          <a:noFill/>
        </p:spPr>
        <p:txBody>
          <a:bodyPr wrap="none" rtlCol="0">
            <a:spAutoFit/>
          </a:bodyPr>
          <a:lstStyle/>
          <a:p>
            <a:r>
              <a:rPr lang="en-US" sz="2800" b="1" dirty="0"/>
              <a:t>Background:</a:t>
            </a:r>
          </a:p>
        </p:txBody>
      </p:sp>
      <p:sp>
        <p:nvSpPr>
          <p:cNvPr id="42" name="TextBox 41"/>
          <p:cNvSpPr txBox="1"/>
          <p:nvPr/>
        </p:nvSpPr>
        <p:spPr>
          <a:xfrm>
            <a:off x="4727248" y="1371601"/>
            <a:ext cx="7276684" cy="1692771"/>
          </a:xfrm>
          <a:prstGeom prst="rect">
            <a:avLst/>
          </a:prstGeom>
          <a:noFill/>
        </p:spPr>
        <p:txBody>
          <a:bodyPr wrap="square" rtlCol="0">
            <a:spAutoFit/>
          </a:bodyPr>
          <a:lstStyle/>
          <a:p>
            <a:pPr marL="285750" indent="-285750">
              <a:buClr>
                <a:srgbClr val="FF9900"/>
              </a:buClr>
              <a:buFont typeface="Wingdings" panose="05000000000000000000" pitchFamily="2" charset="2"/>
              <a:buChar char="§"/>
            </a:pPr>
            <a:r>
              <a:rPr lang="en-US" sz="2600" dirty="0">
                <a:latin typeface="Amazon Ember Light" charset="0"/>
                <a:ea typeface="Amazon Ember Light" charset="0"/>
                <a:cs typeface="Amazon Ember Light" charset="0"/>
              </a:rPr>
              <a:t>Growing global company with over 200 locations</a:t>
            </a:r>
          </a:p>
          <a:p>
            <a:pPr marL="285750" indent="-285750">
              <a:buClr>
                <a:srgbClr val="FF9900"/>
              </a:buClr>
              <a:buFont typeface="Wingdings" panose="05000000000000000000" pitchFamily="2" charset="2"/>
              <a:buChar char="§"/>
            </a:pPr>
            <a:r>
              <a:rPr lang="en-US" sz="2600" dirty="0">
                <a:latin typeface="Amazon Ember Light" charset="0"/>
                <a:ea typeface="Amazon Ember Light" charset="0"/>
                <a:cs typeface="Amazon Ember Light" charset="0"/>
              </a:rPr>
              <a:t>500 million customers, $3 billion annual revenue </a:t>
            </a:r>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1371601"/>
            <a:ext cx="1959427" cy="685800"/>
          </a:xfrm>
          <a:prstGeom prst="rect">
            <a:avLst/>
          </a:prstGeom>
        </p:spPr>
      </p:pic>
      <p:sp>
        <p:nvSpPr>
          <p:cNvPr id="6" name="TextBox 5"/>
          <p:cNvSpPr txBox="1"/>
          <p:nvPr/>
        </p:nvSpPr>
        <p:spPr>
          <a:xfrm>
            <a:off x="2324026" y="3216172"/>
            <a:ext cx="2023311" cy="523220"/>
          </a:xfrm>
          <a:prstGeom prst="rect">
            <a:avLst/>
          </a:prstGeom>
          <a:noFill/>
        </p:spPr>
        <p:txBody>
          <a:bodyPr wrap="none" rtlCol="0">
            <a:spAutoFit/>
          </a:bodyPr>
          <a:lstStyle/>
          <a:p>
            <a:r>
              <a:rPr lang="en-US" sz="2800" b="1" dirty="0"/>
              <a:t>Challenge:</a:t>
            </a:r>
          </a:p>
        </p:txBody>
      </p:sp>
      <p:sp>
        <p:nvSpPr>
          <p:cNvPr id="7" name="TextBox 6"/>
          <p:cNvSpPr txBox="1"/>
          <p:nvPr/>
        </p:nvSpPr>
        <p:spPr>
          <a:xfrm>
            <a:off x="4727248" y="3209009"/>
            <a:ext cx="6770846" cy="1292662"/>
          </a:xfrm>
          <a:prstGeom prst="rect">
            <a:avLst/>
          </a:prstGeom>
          <a:noFill/>
        </p:spPr>
        <p:txBody>
          <a:bodyPr wrap="square" rtlCol="0">
            <a:spAutoFit/>
          </a:bodyPr>
          <a:lstStyle/>
          <a:p>
            <a:pPr marL="285750" indent="-285750">
              <a:buClr>
                <a:srgbClr val="FF9900"/>
              </a:buClr>
              <a:buFont typeface="Wingdings" panose="05000000000000000000" pitchFamily="2" charset="2"/>
              <a:buChar char="§"/>
            </a:pPr>
            <a:r>
              <a:rPr lang="en-US" sz="2600" dirty="0">
                <a:latin typeface="Amazon Ember Light" charset="0"/>
                <a:ea typeface="Amazon Ember Light" charset="0"/>
                <a:cs typeface="Amazon Ember Light" charset="0"/>
              </a:rPr>
              <a:t>Meet demand to rapidly deploy new solutions</a:t>
            </a:r>
          </a:p>
          <a:p>
            <a:pPr marL="285750" indent="-285750">
              <a:buClr>
                <a:srgbClr val="FF9900"/>
              </a:buClr>
              <a:buFont typeface="Wingdings" panose="05000000000000000000" pitchFamily="2" charset="2"/>
              <a:buChar char="§"/>
            </a:pPr>
            <a:r>
              <a:rPr lang="en-US" sz="2600" dirty="0">
                <a:latin typeface="Amazon Ember Light" charset="0"/>
                <a:ea typeface="Amazon Ember Light" charset="0"/>
                <a:cs typeface="Amazon Ember Light" charset="0"/>
              </a:rPr>
              <a:t>Constantly upgrade aging equipment</a:t>
            </a:r>
          </a:p>
        </p:txBody>
      </p:sp>
      <p:sp>
        <p:nvSpPr>
          <p:cNvPr id="8" name="TextBox 7"/>
          <p:cNvSpPr txBox="1"/>
          <p:nvPr/>
        </p:nvSpPr>
        <p:spPr>
          <a:xfrm>
            <a:off x="2324026" y="4733937"/>
            <a:ext cx="1563248" cy="523220"/>
          </a:xfrm>
          <a:prstGeom prst="rect">
            <a:avLst/>
          </a:prstGeom>
          <a:noFill/>
        </p:spPr>
        <p:txBody>
          <a:bodyPr wrap="none" rtlCol="0">
            <a:spAutoFit/>
          </a:bodyPr>
          <a:lstStyle/>
          <a:p>
            <a:r>
              <a:rPr lang="en-US" sz="2800" b="1" dirty="0"/>
              <a:t>Criteria:</a:t>
            </a:r>
          </a:p>
        </p:txBody>
      </p:sp>
      <p:sp>
        <p:nvSpPr>
          <p:cNvPr id="9" name="TextBox 8"/>
          <p:cNvSpPr txBox="1"/>
          <p:nvPr/>
        </p:nvSpPr>
        <p:spPr>
          <a:xfrm>
            <a:off x="4727248" y="4646308"/>
            <a:ext cx="7464752" cy="2092881"/>
          </a:xfrm>
          <a:prstGeom prst="rect">
            <a:avLst/>
          </a:prstGeom>
          <a:noFill/>
        </p:spPr>
        <p:txBody>
          <a:bodyPr wrap="square" rtlCol="0">
            <a:spAutoFit/>
          </a:bodyPr>
          <a:lstStyle/>
          <a:p>
            <a:pPr marL="285750" indent="-285750">
              <a:buClr>
                <a:srgbClr val="FF9900"/>
              </a:buClr>
              <a:buFont typeface="Wingdings" panose="05000000000000000000" pitchFamily="2" charset="2"/>
              <a:buChar char="§"/>
            </a:pPr>
            <a:r>
              <a:rPr lang="en-US" sz="2600" dirty="0">
                <a:latin typeface="Amazon Ember Light" charset="0"/>
                <a:ea typeface="Amazon Ember Light" charset="0"/>
                <a:cs typeface="Amazon Ember Light" charset="0"/>
              </a:rPr>
              <a:t>Broad solution to handle all workloads</a:t>
            </a:r>
          </a:p>
          <a:p>
            <a:pPr marL="285750" indent="-285750">
              <a:buClr>
                <a:srgbClr val="FF9900"/>
              </a:buClr>
              <a:buFont typeface="Wingdings" panose="05000000000000000000" pitchFamily="2" charset="2"/>
              <a:buChar char="§"/>
            </a:pPr>
            <a:r>
              <a:rPr lang="en-US" sz="2600" dirty="0">
                <a:latin typeface="Amazon Ember Light" charset="0"/>
                <a:ea typeface="Amazon Ember Light" charset="0"/>
                <a:cs typeface="Amazon Ember Light" charset="0"/>
              </a:rPr>
              <a:t>Ability to modify processes to improve efficiency and lower costs</a:t>
            </a:r>
          </a:p>
          <a:p>
            <a:pPr marL="285750" indent="-285750">
              <a:buClr>
                <a:srgbClr val="FF9900"/>
              </a:buClr>
              <a:buFont typeface="Wingdings" panose="05000000000000000000" pitchFamily="2" charset="2"/>
              <a:buChar char="§"/>
            </a:pPr>
            <a:r>
              <a:rPr lang="en-US" sz="2600" dirty="0">
                <a:latin typeface="Amazon Ember Light" charset="0"/>
                <a:ea typeface="Amazon Ember Light" charset="0"/>
                <a:cs typeface="Amazon Ember Light" charset="0"/>
              </a:rPr>
              <a:t>Eliminate busy work (e.g. patching software)</a:t>
            </a:r>
          </a:p>
          <a:p>
            <a:pPr marL="285750" indent="-285750">
              <a:buClr>
                <a:srgbClr val="FF9900"/>
              </a:buClr>
              <a:buFont typeface="Wingdings" panose="05000000000000000000" pitchFamily="2" charset="2"/>
              <a:buChar char="§"/>
            </a:pPr>
            <a:r>
              <a:rPr lang="en-US" sz="2600" dirty="0">
                <a:latin typeface="Amazon Ember Light" charset="0"/>
                <a:ea typeface="Amazon Ember Light" charset="0"/>
                <a:cs typeface="Amazon Ember Light" charset="0"/>
              </a:rPr>
              <a:t>Achieve a positive return on investment (ROI)</a:t>
            </a:r>
          </a:p>
        </p:txBody>
      </p:sp>
    </p:spTree>
    <p:custDataLst>
      <p:tags r:id="rId1"/>
    </p:custDataLst>
    <p:extLst>
      <p:ext uri="{BB962C8B-B14F-4D97-AF65-F5344CB8AC3E}">
        <p14:creationId xmlns:p14="http://schemas.microsoft.com/office/powerpoint/2010/main" val="552828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58621"/>
            <a:ext cx="11115261" cy="989044"/>
          </a:xfrm>
        </p:spPr>
        <p:txBody>
          <a:bodyPr>
            <a:noAutofit/>
          </a:bodyPr>
          <a:lstStyle/>
          <a:p>
            <a:r>
              <a:rPr lang="en-US" sz="3400" dirty="0"/>
              <a:t>Case Study: Total Cost of Ownership                                                   </a:t>
            </a:r>
          </a:p>
        </p:txBody>
      </p:sp>
      <p:sp>
        <p:nvSpPr>
          <p:cNvPr id="41" name="TextBox 40"/>
          <p:cNvSpPr txBox="1"/>
          <p:nvPr/>
        </p:nvSpPr>
        <p:spPr>
          <a:xfrm>
            <a:off x="2324026" y="1373688"/>
            <a:ext cx="2403222" cy="523220"/>
          </a:xfrm>
          <a:prstGeom prst="rect">
            <a:avLst/>
          </a:prstGeom>
          <a:noFill/>
        </p:spPr>
        <p:txBody>
          <a:bodyPr wrap="none" rtlCol="0">
            <a:spAutoFit/>
          </a:bodyPr>
          <a:lstStyle/>
          <a:p>
            <a:r>
              <a:rPr lang="en-US" sz="2800" b="1" dirty="0"/>
              <a:t>Background:</a:t>
            </a:r>
          </a:p>
        </p:txBody>
      </p:sp>
      <p:sp>
        <p:nvSpPr>
          <p:cNvPr id="42" name="TextBox 41"/>
          <p:cNvSpPr txBox="1"/>
          <p:nvPr/>
        </p:nvSpPr>
        <p:spPr>
          <a:xfrm>
            <a:off x="4727248" y="1373688"/>
            <a:ext cx="7659469" cy="707886"/>
          </a:xfrm>
          <a:prstGeom prst="rect">
            <a:avLst/>
          </a:prstGeom>
          <a:noFill/>
        </p:spPr>
        <p:txBody>
          <a:bodyPr wrap="square" rtlCol="0">
            <a:spAutoFit/>
          </a:bodyPr>
          <a:lstStyle>
            <a:defPPr>
              <a:defRPr lang="en-US"/>
            </a:defPPr>
            <a:lvl1pPr marL="285750" indent="-285750">
              <a:buClr>
                <a:srgbClr val="FF9900"/>
              </a:buClr>
              <a:buFont typeface="Wingdings" panose="05000000000000000000" pitchFamily="2" charset="2"/>
              <a:buChar char="§"/>
              <a:defRPr sz="2600">
                <a:latin typeface="Amazon Ember Light" charset="0"/>
                <a:ea typeface="Amazon Ember Light" charset="0"/>
                <a:cs typeface="Amazon Ember Light" charset="0"/>
              </a:defRPr>
            </a:lvl1pPr>
          </a:lstStyle>
          <a:p>
            <a:r>
              <a:rPr lang="en-US" sz="2000" dirty="0"/>
              <a:t>Growing global company with over 200 locations</a:t>
            </a:r>
          </a:p>
          <a:p>
            <a:r>
              <a:rPr lang="en-US" sz="2000" dirty="0"/>
              <a:t>500 million customers, $3 billion annual revenue </a:t>
            </a:r>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1371601"/>
            <a:ext cx="1959427" cy="685800"/>
          </a:xfrm>
          <a:prstGeom prst="rect">
            <a:avLst/>
          </a:prstGeom>
        </p:spPr>
      </p:pic>
      <p:sp>
        <p:nvSpPr>
          <p:cNvPr id="6" name="TextBox 5"/>
          <p:cNvSpPr txBox="1"/>
          <p:nvPr/>
        </p:nvSpPr>
        <p:spPr>
          <a:xfrm>
            <a:off x="2324026" y="2318311"/>
            <a:ext cx="2023311" cy="523220"/>
          </a:xfrm>
          <a:prstGeom prst="rect">
            <a:avLst/>
          </a:prstGeom>
          <a:noFill/>
        </p:spPr>
        <p:txBody>
          <a:bodyPr wrap="none" rtlCol="0">
            <a:spAutoFit/>
          </a:bodyPr>
          <a:lstStyle/>
          <a:p>
            <a:r>
              <a:rPr lang="en-US" sz="2800" b="1" dirty="0"/>
              <a:t>Challenge:</a:t>
            </a:r>
          </a:p>
        </p:txBody>
      </p:sp>
      <p:sp>
        <p:nvSpPr>
          <p:cNvPr id="7" name="TextBox 6"/>
          <p:cNvSpPr txBox="1"/>
          <p:nvPr/>
        </p:nvSpPr>
        <p:spPr>
          <a:xfrm>
            <a:off x="4727248" y="2320398"/>
            <a:ext cx="5606022" cy="707886"/>
          </a:xfrm>
          <a:prstGeom prst="rect">
            <a:avLst/>
          </a:prstGeom>
          <a:noFill/>
        </p:spPr>
        <p:txBody>
          <a:bodyPr wrap="square" rtlCol="0">
            <a:spAutoFit/>
          </a:bodyPr>
          <a:lstStyle>
            <a:defPPr>
              <a:defRPr lang="en-US"/>
            </a:defPPr>
            <a:lvl1pPr marL="285750" indent="-285750">
              <a:buClr>
                <a:srgbClr val="FF9900"/>
              </a:buClr>
              <a:buFont typeface="Wingdings" panose="05000000000000000000" pitchFamily="2" charset="2"/>
              <a:buChar char="§"/>
              <a:defRPr sz="2000">
                <a:latin typeface="Amazon Ember Light" charset="0"/>
                <a:ea typeface="Amazon Ember Light" charset="0"/>
                <a:cs typeface="Amazon Ember Light" charset="0"/>
              </a:defRPr>
            </a:lvl1pPr>
          </a:lstStyle>
          <a:p>
            <a:r>
              <a:rPr lang="en-US" dirty="0"/>
              <a:t>Meet demand to rapidly deploy new solutions</a:t>
            </a:r>
          </a:p>
          <a:p>
            <a:r>
              <a:rPr lang="en-US" dirty="0"/>
              <a:t>Constantly upgrade aging equipment</a:t>
            </a:r>
          </a:p>
        </p:txBody>
      </p:sp>
      <p:sp>
        <p:nvSpPr>
          <p:cNvPr id="8" name="TextBox 7"/>
          <p:cNvSpPr txBox="1"/>
          <p:nvPr/>
        </p:nvSpPr>
        <p:spPr>
          <a:xfrm>
            <a:off x="2324026" y="3262934"/>
            <a:ext cx="1563248" cy="523220"/>
          </a:xfrm>
          <a:prstGeom prst="rect">
            <a:avLst/>
          </a:prstGeom>
          <a:noFill/>
        </p:spPr>
        <p:txBody>
          <a:bodyPr wrap="none" rtlCol="0">
            <a:spAutoFit/>
          </a:bodyPr>
          <a:lstStyle/>
          <a:p>
            <a:r>
              <a:rPr lang="en-US" sz="2800" b="1" dirty="0"/>
              <a:t>Criteria:</a:t>
            </a:r>
          </a:p>
        </p:txBody>
      </p:sp>
      <p:sp>
        <p:nvSpPr>
          <p:cNvPr id="9" name="TextBox 8"/>
          <p:cNvSpPr txBox="1"/>
          <p:nvPr/>
        </p:nvSpPr>
        <p:spPr>
          <a:xfrm>
            <a:off x="4727249" y="3265021"/>
            <a:ext cx="7276684" cy="1631216"/>
          </a:xfrm>
          <a:prstGeom prst="rect">
            <a:avLst/>
          </a:prstGeom>
          <a:noFill/>
        </p:spPr>
        <p:txBody>
          <a:bodyPr wrap="square" rtlCol="0">
            <a:spAutoFit/>
          </a:bodyPr>
          <a:lstStyle>
            <a:defPPr>
              <a:defRPr lang="en-US"/>
            </a:defPPr>
            <a:lvl1pPr marL="285750" indent="-285750">
              <a:buClr>
                <a:srgbClr val="FF9900"/>
              </a:buClr>
              <a:buFont typeface="Wingdings" panose="05000000000000000000" pitchFamily="2" charset="2"/>
              <a:buChar char="§"/>
              <a:defRPr sz="2000">
                <a:latin typeface="Amazon Ember Light" charset="0"/>
                <a:ea typeface="Amazon Ember Light" charset="0"/>
                <a:cs typeface="Amazon Ember Light" charset="0"/>
              </a:defRPr>
            </a:lvl1pPr>
          </a:lstStyle>
          <a:p>
            <a:r>
              <a:rPr lang="en-US" dirty="0"/>
              <a:t>Broad solution to handle all workloads</a:t>
            </a:r>
          </a:p>
          <a:p>
            <a:r>
              <a:rPr lang="en-US" dirty="0"/>
              <a:t>Ability to modify processes to improve efficiency and lower costs</a:t>
            </a:r>
          </a:p>
          <a:p>
            <a:r>
              <a:rPr lang="en-US" dirty="0"/>
              <a:t>Eliminate busy work (e.g. patching software)</a:t>
            </a:r>
          </a:p>
          <a:p>
            <a:r>
              <a:rPr lang="en-US" dirty="0"/>
              <a:t>Achieve a positive return on investment (ROI)</a:t>
            </a:r>
          </a:p>
        </p:txBody>
      </p:sp>
      <p:sp>
        <p:nvSpPr>
          <p:cNvPr id="10" name="TextBox 9"/>
          <p:cNvSpPr txBox="1"/>
          <p:nvPr/>
        </p:nvSpPr>
        <p:spPr>
          <a:xfrm>
            <a:off x="4727248" y="5132974"/>
            <a:ext cx="5388013" cy="1323439"/>
          </a:xfrm>
          <a:prstGeom prst="rect">
            <a:avLst/>
          </a:prstGeom>
          <a:noFill/>
        </p:spPr>
        <p:txBody>
          <a:bodyPr wrap="square" rtlCol="0">
            <a:spAutoFit/>
          </a:bodyPr>
          <a:lstStyle>
            <a:defPPr>
              <a:defRPr lang="en-US"/>
            </a:defPPr>
            <a:lvl1pPr marL="285750" indent="-285750">
              <a:buClr>
                <a:srgbClr val="FF9900"/>
              </a:buClr>
              <a:buFont typeface="Wingdings" panose="05000000000000000000" pitchFamily="2" charset="2"/>
              <a:buChar char="§"/>
              <a:defRPr sz="2000">
                <a:latin typeface="Amazon Ember Light" charset="0"/>
                <a:ea typeface="Amazon Ember Light" charset="0"/>
                <a:cs typeface="Amazon Ember Light" charset="0"/>
              </a:defRPr>
            </a:lvl1pPr>
          </a:lstStyle>
          <a:p>
            <a:r>
              <a:rPr lang="en-US" dirty="0"/>
              <a:t>Moved its on-premises data center to AWS</a:t>
            </a:r>
            <a:br>
              <a:rPr lang="en-US" dirty="0"/>
            </a:br>
            <a:r>
              <a:rPr lang="en-US" dirty="0">
                <a:sym typeface="Wingdings" panose="05000000000000000000" pitchFamily="2" charset="2"/>
              </a:rPr>
              <a:t> </a:t>
            </a:r>
            <a:r>
              <a:rPr lang="en-US" dirty="0"/>
              <a:t>Eliminated 205 servers (90%)</a:t>
            </a:r>
            <a:br>
              <a:rPr lang="en-US" dirty="0"/>
            </a:br>
            <a:r>
              <a:rPr lang="en-US" dirty="0">
                <a:sym typeface="Wingdings" panose="05000000000000000000" pitchFamily="2" charset="2"/>
              </a:rPr>
              <a:t> </a:t>
            </a:r>
            <a:r>
              <a:rPr lang="en-US" dirty="0"/>
              <a:t>Moved nearly all apps to AWS </a:t>
            </a:r>
          </a:p>
          <a:p>
            <a:r>
              <a:rPr lang="en-US" dirty="0"/>
              <a:t>Three-year Amazon EC2 Reserved Instances</a:t>
            </a:r>
          </a:p>
        </p:txBody>
      </p:sp>
      <p:sp>
        <p:nvSpPr>
          <p:cNvPr id="11" name="TextBox 10"/>
          <p:cNvSpPr txBox="1"/>
          <p:nvPr/>
        </p:nvSpPr>
        <p:spPr>
          <a:xfrm>
            <a:off x="2324026" y="5082074"/>
            <a:ext cx="1741182" cy="523220"/>
          </a:xfrm>
          <a:prstGeom prst="rect">
            <a:avLst/>
          </a:prstGeom>
          <a:noFill/>
        </p:spPr>
        <p:txBody>
          <a:bodyPr wrap="none" rtlCol="0">
            <a:spAutoFit/>
          </a:bodyPr>
          <a:lstStyle/>
          <a:p>
            <a:r>
              <a:rPr lang="en-US" sz="2800" b="1" dirty="0"/>
              <a:t>Solution:</a:t>
            </a:r>
          </a:p>
        </p:txBody>
      </p:sp>
    </p:spTree>
    <p:custDataLst>
      <p:tags r:id="rId1"/>
    </p:custDataLst>
    <p:extLst>
      <p:ext uri="{BB962C8B-B14F-4D97-AF65-F5344CB8AC3E}">
        <p14:creationId xmlns:p14="http://schemas.microsoft.com/office/powerpoint/2010/main" val="2258603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669" y="1887166"/>
            <a:ext cx="10760130" cy="4529639"/>
          </a:xfrm>
          <a:prstGeom prst="rect">
            <a:avLst/>
          </a:prstGeom>
        </p:spPr>
      </p:pic>
      <p:sp>
        <p:nvSpPr>
          <p:cNvPr id="2" name="Title 1"/>
          <p:cNvSpPr>
            <a:spLocks noGrp="1"/>
          </p:cNvSpPr>
          <p:nvPr>
            <p:ph type="title"/>
          </p:nvPr>
        </p:nvSpPr>
        <p:spPr>
          <a:xfrm>
            <a:off x="238539" y="158621"/>
            <a:ext cx="11115261" cy="989044"/>
          </a:xfrm>
        </p:spPr>
        <p:txBody>
          <a:bodyPr>
            <a:noAutofit/>
          </a:bodyPr>
          <a:lstStyle/>
          <a:p>
            <a:r>
              <a:rPr lang="en-US" sz="3400" dirty="0"/>
              <a:t>Case Study: Total Cost of Ownership                                                   </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9" y="1371601"/>
            <a:ext cx="1959427" cy="685800"/>
          </a:xfrm>
          <a:prstGeom prst="rect">
            <a:avLst/>
          </a:prstGeom>
        </p:spPr>
      </p:pic>
    </p:spTree>
    <p:custDataLst>
      <p:tags r:id="rId1"/>
    </p:custDataLst>
    <p:extLst>
      <p:ext uri="{BB962C8B-B14F-4D97-AF65-F5344CB8AC3E}">
        <p14:creationId xmlns:p14="http://schemas.microsoft.com/office/powerpoint/2010/main" val="3953519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58621"/>
            <a:ext cx="11115261" cy="989044"/>
          </a:xfrm>
        </p:spPr>
        <p:txBody>
          <a:bodyPr>
            <a:noAutofit/>
          </a:bodyPr>
          <a:lstStyle/>
          <a:p>
            <a:r>
              <a:rPr lang="en-US" sz="3400" dirty="0"/>
              <a:t>Case Study: Total Cost of Ownership                                                   </a:t>
            </a:r>
          </a:p>
        </p:txBody>
      </p:sp>
      <p:sp>
        <p:nvSpPr>
          <p:cNvPr id="17" name="TextBox 16"/>
          <p:cNvSpPr txBox="1"/>
          <p:nvPr/>
        </p:nvSpPr>
        <p:spPr>
          <a:xfrm>
            <a:off x="2280173" y="2133613"/>
            <a:ext cx="160492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474746"/>
                </a:solidFill>
                <a:effectLst/>
                <a:uLnTx/>
                <a:uFillTx/>
              </a:rPr>
              <a:t>Results: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91" y="1357052"/>
            <a:ext cx="1959427" cy="685800"/>
          </a:xfrm>
          <a:prstGeom prst="rect">
            <a:avLst/>
          </a:prstGeom>
        </p:spPr>
      </p:pic>
      <p:grpSp>
        <p:nvGrpSpPr>
          <p:cNvPr id="19" name="Group 18"/>
          <p:cNvGrpSpPr/>
          <p:nvPr/>
        </p:nvGrpSpPr>
        <p:grpSpPr>
          <a:xfrm>
            <a:off x="1694946" y="1357052"/>
            <a:ext cx="10072173" cy="5001642"/>
            <a:chOff x="3056920" y="823317"/>
            <a:chExt cx="7600497" cy="5001642"/>
          </a:xfrm>
        </p:grpSpPr>
        <p:sp>
          <p:nvSpPr>
            <p:cNvPr id="20" name="Flowchart: Connector 8"/>
            <p:cNvSpPr/>
            <p:nvPr/>
          </p:nvSpPr>
          <p:spPr>
            <a:xfrm>
              <a:off x="5181600" y="823317"/>
              <a:ext cx="3505200" cy="1451723"/>
            </a:xfrm>
            <a:prstGeom prst="flowChartConnector">
              <a:avLst/>
            </a:prstGeom>
            <a:solidFill>
              <a:srgbClr val="E98E31"/>
            </a:solidFill>
            <a:ln w="57150" cap="flat" cmpd="sng" algn="ctr">
              <a:solidFill>
                <a:srgbClr val="E98E31"/>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Pct val="100000"/>
                <a:buFontTx/>
                <a:buNone/>
                <a:tabLst/>
                <a:defRPr/>
              </a:pPr>
              <a:r>
                <a:rPr kumimoji="0" lang="en-US" sz="2000" b="1"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a:ea typeface=""/>
                  <a:cs typeface=""/>
                </a:rPr>
                <a:t>Business Goals:</a:t>
              </a:r>
              <a:br>
                <a:rPr kumimoji="0" lang="en-US" sz="2000" b="1"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a:ea typeface=""/>
                  <a:cs typeface=""/>
                </a:rPr>
              </a:br>
              <a:r>
                <a:rPr kumimoji="0" lang="en-US" sz="1600" b="0" i="0" u="none" strike="noStrike" kern="0" cap="none" spc="0" normalizeH="0" baseline="0" noProof="0" dirty="0">
                  <a:ln>
                    <a:noFill/>
                  </a:ln>
                  <a:solidFill>
                    <a:srgbClr val="E98E31">
                      <a:lumMod val="20000"/>
                      <a:lumOff val="80000"/>
                    </a:srgbClr>
                  </a:solidFill>
                  <a:effectLst/>
                  <a:uLnTx/>
                  <a:uFillTx/>
                  <a:latin typeface="Arial"/>
                  <a:ea typeface=""/>
                  <a:cs typeface=""/>
                </a:rPr>
                <a:t>Growth</a:t>
              </a:r>
              <a:endParaRPr kumimoji="0" lang="en-US" sz="2000" b="0" i="0" u="none" strike="noStrike" kern="0" cap="none" spc="0" normalizeH="0" baseline="0" noProof="0" dirty="0">
                <a:ln>
                  <a:noFill/>
                </a:ln>
                <a:solidFill>
                  <a:srgbClr val="E98E31">
                    <a:lumMod val="20000"/>
                    <a:lumOff val="80000"/>
                  </a:srgbClr>
                </a:solidFill>
                <a:effectLst/>
                <a:uLnTx/>
                <a:uFillTx/>
                <a:latin typeface="Arial"/>
                <a:ea typeface=""/>
                <a:cs typeface=""/>
              </a:endParaRPr>
            </a:p>
            <a:p>
              <a:pPr marL="0" marR="0" lvl="0" indent="0" algn="ctr" defTabSz="914400" eaLnBrk="1" fontAlgn="auto" latinLnBrk="0" hangingPunct="1">
                <a:lnSpc>
                  <a:spcPct val="100000"/>
                </a:lnSpc>
                <a:spcBef>
                  <a:spcPts val="0"/>
                </a:spcBef>
                <a:spcAft>
                  <a:spcPts val="0"/>
                </a:spcAft>
                <a:buClrTx/>
                <a:buSzPct val="100000"/>
                <a:buFontTx/>
                <a:buNone/>
                <a:tabLst/>
                <a:defRPr/>
              </a:pPr>
              <a:r>
                <a:rPr kumimoji="0" lang="en-US" sz="1600" b="0" i="0" u="none" strike="noStrike" kern="0" cap="none" spc="0" normalizeH="0" baseline="0" noProof="0" dirty="0">
                  <a:ln>
                    <a:noFill/>
                  </a:ln>
                  <a:solidFill>
                    <a:srgbClr val="E98E31">
                      <a:lumMod val="20000"/>
                      <a:lumOff val="80000"/>
                    </a:srgbClr>
                  </a:solidFill>
                  <a:effectLst/>
                  <a:uLnTx/>
                  <a:uFillTx/>
                  <a:latin typeface="Arial"/>
                  <a:ea typeface=""/>
                  <a:cs typeface=""/>
                </a:rPr>
                <a:t>Enhanced 24/7 business</a:t>
              </a:r>
            </a:p>
            <a:p>
              <a:pPr marL="0" marR="0" lvl="0" indent="0" algn="ctr" defTabSz="914400" eaLnBrk="1" fontAlgn="auto" latinLnBrk="0" hangingPunct="1">
                <a:lnSpc>
                  <a:spcPct val="100000"/>
                </a:lnSpc>
                <a:spcBef>
                  <a:spcPts val="0"/>
                </a:spcBef>
                <a:spcAft>
                  <a:spcPts val="0"/>
                </a:spcAft>
                <a:buClrTx/>
                <a:buSzPct val="100000"/>
                <a:buFontTx/>
                <a:buNone/>
                <a:tabLst/>
                <a:defRPr/>
              </a:pPr>
              <a:r>
                <a:rPr kumimoji="0" lang="en-US" sz="1600" b="0" i="0" u="none" strike="noStrike" kern="0" cap="none" spc="0" normalizeH="0" baseline="0" noProof="0" dirty="0">
                  <a:ln>
                    <a:noFill/>
                  </a:ln>
                  <a:solidFill>
                    <a:srgbClr val="E98E31">
                      <a:lumMod val="20000"/>
                      <a:lumOff val="80000"/>
                    </a:srgbClr>
                  </a:solidFill>
                  <a:effectLst/>
                  <a:uLnTx/>
                  <a:uFillTx/>
                  <a:latin typeface="Arial"/>
                  <a:ea typeface=""/>
                  <a:cs typeface=""/>
                </a:rPr>
                <a:t>Operational efficiency</a:t>
              </a:r>
            </a:p>
          </p:txBody>
        </p:sp>
        <p:sp>
          <p:nvSpPr>
            <p:cNvPr id="21" name="Rounded Rectangle 20"/>
            <p:cNvSpPr/>
            <p:nvPr/>
          </p:nvSpPr>
          <p:spPr>
            <a:xfrm>
              <a:off x="5711910" y="2971799"/>
              <a:ext cx="2296765" cy="2853159"/>
            </a:xfrm>
            <a:prstGeom prst="roundRect">
              <a:avLst>
                <a:gd name="adj" fmla="val 11796"/>
              </a:avLst>
            </a:prstGeom>
            <a:gradFill rotWithShape="1">
              <a:gsLst>
                <a:gs pos="90000">
                  <a:srgbClr val="474746">
                    <a:lumMod val="40000"/>
                    <a:lumOff val="60000"/>
                  </a:srgbClr>
                </a:gs>
                <a:gs pos="3896">
                  <a:srgbClr val="F8F8F8"/>
                </a:gs>
                <a:gs pos="71000">
                  <a:srgbClr val="999A98">
                    <a:tint val="37000"/>
                    <a:satMod val="300000"/>
                  </a:srgbClr>
                </a:gs>
                <a:gs pos="46000">
                  <a:srgbClr val="999A98">
                    <a:tint val="15000"/>
                    <a:satMod val="350000"/>
                  </a:srgbClr>
                </a:gs>
              </a:gsLst>
              <a:lin ang="16200000" scaled="1"/>
            </a:gradFill>
            <a:ln w="9525" cap="flat" cmpd="sng" algn="ctr">
              <a:solidFill>
                <a:srgbClr val="999A98">
                  <a:shade val="95000"/>
                  <a:satMod val="105000"/>
                </a:srgbClr>
              </a:solidFill>
              <a:prstDash val="solid"/>
            </a:ln>
            <a:effectLst>
              <a:outerShdw blurRad="40000" dist="20000" dir="5400000" rotWithShape="0">
                <a:srgbClr val="000000">
                  <a:alpha val="38000"/>
                </a:srgbClr>
              </a:outerShdw>
            </a:effectLst>
          </p:spPr>
          <p:txBody>
            <a:bodyPr rtlCol="0" anchor="t"/>
            <a:lstStyle/>
            <a:p>
              <a:pPr marL="101600" marR="0" lvl="0" indent="0" algn="ctr" defTabSz="914400" eaLnBrk="1" fontAlgn="auto" latinLnBrk="0" hangingPunct="1">
                <a:lnSpc>
                  <a:spcPct val="100000"/>
                </a:lnSpc>
                <a:spcBef>
                  <a:spcPts val="0"/>
                </a:spcBef>
                <a:spcAft>
                  <a:spcPts val="1200"/>
                </a:spcAft>
                <a:buClrTx/>
                <a:buSzPct val="100000"/>
                <a:buFontTx/>
                <a:buNone/>
                <a:tabLst/>
                <a:defRPr/>
              </a:pPr>
              <a:r>
                <a:rPr kumimoji="0" lang="en-US" sz="2400" b="1"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a:ea typeface=""/>
                  <a:cs typeface=""/>
                </a:rPr>
                <a:t>Speed to Market</a:t>
              </a:r>
            </a:p>
            <a:p>
              <a:pPr marL="174625" marR="0" lvl="0" indent="-174625" defTabSz="914400" eaLnBrk="1" fontAlgn="auto" latinLnBrk="0" hangingPunct="1">
                <a:lnSpc>
                  <a:spcPct val="90000"/>
                </a:lnSpc>
                <a:spcBef>
                  <a:spcPts val="0"/>
                </a:spcBef>
                <a:spcAft>
                  <a:spcPts val="1200"/>
                </a:spcAft>
                <a:buClrTx/>
                <a:buSzPct val="100000"/>
                <a:buFont typeface="Arial" panose="020B0604020202020204" pitchFamily="34" charset="0"/>
                <a:buChar char="•"/>
                <a:tabLst/>
                <a:defRPr/>
              </a:pPr>
              <a:r>
                <a:rPr kumimoji="0" lang="en-US" b="0" i="0" u="none" strike="noStrike" kern="0" cap="none" spc="0" normalizeH="0" baseline="0" noProof="0" dirty="0">
                  <a:ln>
                    <a:noFill/>
                  </a:ln>
                  <a:solidFill>
                    <a:srgbClr val="474746"/>
                  </a:solidFill>
                  <a:effectLst/>
                  <a:uLnTx/>
                  <a:uFillTx/>
                  <a:latin typeface="Arial"/>
                  <a:ea typeface=""/>
                  <a:cs typeface=""/>
                </a:rPr>
                <a:t>One day to provision new businesses</a:t>
              </a:r>
            </a:p>
            <a:p>
              <a:pPr marL="174625" marR="0" lvl="0" indent="-174625" defTabSz="914400" eaLnBrk="1" fontAlgn="auto" latinLnBrk="0" hangingPunct="1">
                <a:lnSpc>
                  <a:spcPct val="90000"/>
                </a:lnSpc>
                <a:spcBef>
                  <a:spcPts val="0"/>
                </a:spcBef>
                <a:spcAft>
                  <a:spcPts val="1200"/>
                </a:spcAft>
                <a:buClrTx/>
                <a:buSzPct val="100000"/>
                <a:buFont typeface="Arial" panose="020B0604020202020204" pitchFamily="34" charset="0"/>
                <a:buChar char="•"/>
                <a:tabLst/>
                <a:defRPr/>
              </a:pPr>
              <a:r>
                <a:rPr kumimoji="0" lang="en-US" b="0" i="0" u="none" strike="noStrike" kern="0" cap="none" spc="0" normalizeH="0" baseline="0" noProof="0" dirty="0">
                  <a:ln>
                    <a:noFill/>
                  </a:ln>
                  <a:solidFill>
                    <a:srgbClr val="474746"/>
                  </a:solidFill>
                  <a:effectLst/>
                  <a:uLnTx/>
                  <a:uFillTx/>
                  <a:latin typeface="Arial"/>
                  <a:ea typeface=""/>
                  <a:cs typeface=""/>
                </a:rPr>
                <a:t>Just minutes to push out a service</a:t>
              </a:r>
              <a:endParaRPr kumimoji="0" lang="en-US" sz="2000" b="1" i="0" u="none" strike="noStrike" kern="0" cap="none" spc="0" normalizeH="0" baseline="0" noProof="0" dirty="0">
                <a:ln>
                  <a:noFill/>
                </a:ln>
                <a:solidFill>
                  <a:prstClr val="white"/>
                </a:solidFill>
                <a:effectLst/>
                <a:uLnTx/>
                <a:uFillTx/>
                <a:latin typeface="Arial"/>
                <a:ea typeface=""/>
                <a:cs typeface=""/>
              </a:endParaRPr>
            </a:p>
          </p:txBody>
        </p:sp>
        <p:sp>
          <p:nvSpPr>
            <p:cNvPr id="22" name="Up Arrow 21"/>
            <p:cNvSpPr/>
            <p:nvPr/>
          </p:nvSpPr>
          <p:spPr>
            <a:xfrm>
              <a:off x="6488213" y="2438400"/>
              <a:ext cx="762000" cy="533400"/>
            </a:xfrm>
            <a:prstGeom prst="upArrow">
              <a:avLst/>
            </a:prstGeom>
            <a:gradFill flip="none" rotWithShape="1">
              <a:gsLst>
                <a:gs pos="0">
                  <a:srgbClr val="E98E31">
                    <a:lumMod val="40000"/>
                    <a:lumOff val="60000"/>
                  </a:srgbClr>
                </a:gs>
                <a:gs pos="46000">
                  <a:srgbClr val="E98E31">
                    <a:lumMod val="95000"/>
                    <a:lumOff val="5000"/>
                  </a:srgbClr>
                </a:gs>
                <a:gs pos="100000">
                  <a:srgbClr val="E98E31">
                    <a:lumMod val="60000"/>
                  </a:srgb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
                <a:cs typeface=""/>
              </a:endParaRPr>
            </a:p>
          </p:txBody>
        </p:sp>
        <p:sp>
          <p:nvSpPr>
            <p:cNvPr id="23" name="Bent Arrow 22"/>
            <p:cNvSpPr/>
            <p:nvPr/>
          </p:nvSpPr>
          <p:spPr>
            <a:xfrm rot="20700000">
              <a:off x="4197933" y="2000595"/>
              <a:ext cx="1357736" cy="1198002"/>
            </a:xfrm>
            <a:prstGeom prst="bentArrow">
              <a:avLst>
                <a:gd name="adj1" fmla="val 29084"/>
                <a:gd name="adj2" fmla="val 28961"/>
                <a:gd name="adj3" fmla="val 36955"/>
                <a:gd name="adj4" fmla="val 82604"/>
              </a:avLst>
            </a:prstGeom>
            <a:gradFill flip="none" rotWithShape="1">
              <a:gsLst>
                <a:gs pos="0">
                  <a:srgbClr val="E98E31">
                    <a:lumMod val="40000"/>
                    <a:lumOff val="60000"/>
                  </a:srgbClr>
                </a:gs>
                <a:gs pos="46000">
                  <a:srgbClr val="E98E31">
                    <a:lumMod val="95000"/>
                    <a:lumOff val="5000"/>
                  </a:srgbClr>
                </a:gs>
                <a:gs pos="100000">
                  <a:srgbClr val="E98E31">
                    <a:lumMod val="60000"/>
                  </a:srgb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
                <a:cs typeface=""/>
              </a:endParaRPr>
            </a:p>
          </p:txBody>
        </p:sp>
        <p:sp>
          <p:nvSpPr>
            <p:cNvPr id="24" name="Rounded Rectangle 23"/>
            <p:cNvSpPr/>
            <p:nvPr/>
          </p:nvSpPr>
          <p:spPr>
            <a:xfrm>
              <a:off x="3056920" y="2971800"/>
              <a:ext cx="2220527" cy="2853159"/>
            </a:xfrm>
            <a:prstGeom prst="roundRect">
              <a:avLst>
                <a:gd name="adj" fmla="val 11796"/>
              </a:avLst>
            </a:prstGeom>
            <a:gradFill rotWithShape="1">
              <a:gsLst>
                <a:gs pos="90000">
                  <a:srgbClr val="474746">
                    <a:lumMod val="40000"/>
                    <a:lumOff val="60000"/>
                  </a:srgbClr>
                </a:gs>
                <a:gs pos="3896">
                  <a:srgbClr val="F8F8F8"/>
                </a:gs>
                <a:gs pos="71000">
                  <a:srgbClr val="999A98">
                    <a:tint val="37000"/>
                    <a:satMod val="300000"/>
                  </a:srgbClr>
                </a:gs>
                <a:gs pos="46000">
                  <a:srgbClr val="999A98">
                    <a:tint val="15000"/>
                    <a:satMod val="350000"/>
                  </a:srgbClr>
                </a:gs>
              </a:gsLst>
              <a:lin ang="16200000" scaled="1"/>
            </a:gradFill>
            <a:ln w="9525" cap="flat" cmpd="sng" algn="ctr">
              <a:solidFill>
                <a:srgbClr val="999A98">
                  <a:shade val="95000"/>
                  <a:satMod val="105000"/>
                </a:srgbClr>
              </a:solidFill>
              <a:prstDash val="solid"/>
            </a:ln>
            <a:effectLst>
              <a:outerShdw blurRad="40000" dist="20000" dir="5400000" rotWithShape="0">
                <a:srgbClr val="000000">
                  <a:alpha val="38000"/>
                </a:srgbClr>
              </a:outerShdw>
            </a:effectLst>
          </p:spPr>
          <p:txBody>
            <a:bodyPr rtlCol="0" anchor="t"/>
            <a:lstStyle/>
            <a:p>
              <a:pPr marL="101600" marR="0" lvl="0" indent="0" algn="ctr" defTabSz="914400" eaLnBrk="1" fontAlgn="auto" latinLnBrk="0" hangingPunct="1">
                <a:lnSpc>
                  <a:spcPct val="100000"/>
                </a:lnSpc>
                <a:spcBef>
                  <a:spcPts val="0"/>
                </a:spcBef>
                <a:spcAft>
                  <a:spcPts val="1200"/>
                </a:spcAft>
                <a:buClrTx/>
                <a:buSzPct val="100000"/>
                <a:buFontTx/>
                <a:buNone/>
                <a:tabLst/>
                <a:defRPr/>
              </a:pPr>
              <a:r>
                <a:rPr kumimoji="0" lang="en-US" sz="2400" b="1"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a:ea typeface=""/>
                  <a:cs typeface=""/>
                </a:rPr>
                <a:t>Resource</a:t>
              </a:r>
              <a:br>
                <a:rPr kumimoji="0" lang="en-US" sz="2400" b="1"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a:ea typeface=""/>
                  <a:cs typeface=""/>
                </a:rPr>
              </a:br>
              <a:r>
                <a:rPr kumimoji="0" lang="en-US" sz="2400" b="1"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a:ea typeface=""/>
                  <a:cs typeface=""/>
                </a:rPr>
                <a:t>Optimization</a:t>
              </a:r>
            </a:p>
            <a:p>
              <a:pPr marL="174625" marR="0" lvl="0" indent="-174625" defTabSz="914400" eaLnBrk="1" fontAlgn="auto" latinLnBrk="0" hangingPunct="1">
                <a:lnSpc>
                  <a:spcPct val="90000"/>
                </a:lnSpc>
                <a:spcBef>
                  <a:spcPts val="0"/>
                </a:spcBef>
                <a:spcAft>
                  <a:spcPts val="1200"/>
                </a:spcAft>
                <a:buClrTx/>
                <a:buSzPct val="100000"/>
                <a:buFont typeface="Arial" panose="020B0604020202020204" pitchFamily="34" charset="0"/>
                <a:buChar char="•"/>
                <a:tabLst/>
                <a:defRPr/>
              </a:pPr>
              <a:r>
                <a:rPr kumimoji="0" lang="en-US" b="0" i="0" u="none" strike="noStrike" kern="0" cap="none" spc="0" normalizeH="0" baseline="0" noProof="0" dirty="0">
                  <a:ln>
                    <a:noFill/>
                  </a:ln>
                  <a:solidFill>
                    <a:srgbClr val="474746"/>
                  </a:solidFill>
                  <a:effectLst/>
                  <a:uLnTx/>
                  <a:uFillTx/>
                  <a:latin typeface="Arial"/>
                  <a:ea typeface=""/>
                  <a:cs typeface=""/>
                </a:rPr>
                <a:t>Robust security compliance</a:t>
              </a:r>
            </a:p>
            <a:p>
              <a:pPr marL="174625" marR="0" lvl="0" indent="-174625" defTabSz="914400" eaLnBrk="1" fontAlgn="auto" latinLnBrk="0" hangingPunct="1">
                <a:lnSpc>
                  <a:spcPct val="90000"/>
                </a:lnSpc>
                <a:spcBef>
                  <a:spcPts val="0"/>
                </a:spcBef>
                <a:spcAft>
                  <a:spcPts val="1200"/>
                </a:spcAft>
                <a:buClrTx/>
                <a:buSzPct val="100000"/>
                <a:buFont typeface="Arial" panose="020B0604020202020204" pitchFamily="34" charset="0"/>
                <a:buChar char="•"/>
                <a:tabLst/>
                <a:defRPr/>
              </a:pPr>
              <a:r>
                <a:rPr kumimoji="0" lang="en-US" b="0" i="0" u="none" strike="noStrike" kern="0" cap="none" spc="0" normalizeH="0" baseline="0" noProof="0" dirty="0">
                  <a:ln>
                    <a:noFill/>
                  </a:ln>
                  <a:solidFill>
                    <a:srgbClr val="474746"/>
                  </a:solidFill>
                  <a:effectLst/>
                  <a:uLnTx/>
                  <a:uFillTx/>
                  <a:latin typeface="Arial"/>
                  <a:ea typeface=""/>
                  <a:cs typeface=""/>
                </a:rPr>
                <a:t>Enhanced disaster recovery</a:t>
              </a:r>
            </a:p>
            <a:p>
              <a:pPr marL="174625" marR="0" lvl="0" indent="-174625" defTabSz="914400" eaLnBrk="1" fontAlgn="auto" latinLnBrk="0" hangingPunct="1">
                <a:lnSpc>
                  <a:spcPct val="90000"/>
                </a:lnSpc>
                <a:spcBef>
                  <a:spcPts val="0"/>
                </a:spcBef>
                <a:spcAft>
                  <a:spcPts val="1200"/>
                </a:spcAft>
                <a:buClrTx/>
                <a:buSzPct val="100000"/>
                <a:buFont typeface="Arial" panose="020B0604020202020204" pitchFamily="34" charset="0"/>
                <a:buChar char="•"/>
                <a:tabLst/>
                <a:defRPr/>
              </a:pPr>
              <a:r>
                <a:rPr kumimoji="0" lang="en-US" b="0" i="0" u="none" strike="noStrike" kern="0" cap="none" spc="0" normalizeH="0" baseline="0" noProof="0" dirty="0">
                  <a:ln>
                    <a:noFill/>
                  </a:ln>
                  <a:solidFill>
                    <a:srgbClr val="474746"/>
                  </a:solidFill>
                  <a:effectLst/>
                  <a:uLnTx/>
                  <a:uFillTx/>
                  <a:latin typeface="Arial"/>
                  <a:ea typeface=""/>
                  <a:cs typeface=""/>
                </a:rPr>
                <a:t>Increased computing capacity</a:t>
              </a:r>
              <a:endParaRPr kumimoji="0" lang="en-US" sz="2000" b="1" i="0" u="none" strike="noStrike" kern="0" cap="none" spc="0" normalizeH="0" baseline="0" noProof="0" dirty="0">
                <a:ln>
                  <a:noFill/>
                </a:ln>
                <a:solidFill>
                  <a:prstClr val="white"/>
                </a:solidFill>
                <a:effectLst/>
                <a:uLnTx/>
                <a:uFillTx/>
                <a:latin typeface="Arial"/>
                <a:ea typeface=""/>
                <a:cs typeface=""/>
              </a:endParaRPr>
            </a:p>
          </p:txBody>
        </p:sp>
        <p:sp>
          <p:nvSpPr>
            <p:cNvPr id="25" name="Bent Arrow 24"/>
            <p:cNvSpPr/>
            <p:nvPr/>
          </p:nvSpPr>
          <p:spPr>
            <a:xfrm rot="1718136" flipH="1">
              <a:off x="8189956" y="2244034"/>
              <a:ext cx="1597881" cy="1198002"/>
            </a:xfrm>
            <a:prstGeom prst="bentArrow">
              <a:avLst>
                <a:gd name="adj1" fmla="val 29084"/>
                <a:gd name="adj2" fmla="val 28961"/>
                <a:gd name="adj3" fmla="val 36955"/>
                <a:gd name="adj4" fmla="val 82604"/>
              </a:avLst>
            </a:prstGeom>
            <a:gradFill flip="none" rotWithShape="1">
              <a:gsLst>
                <a:gs pos="0">
                  <a:srgbClr val="E98E31">
                    <a:lumMod val="40000"/>
                    <a:lumOff val="60000"/>
                  </a:srgbClr>
                </a:gs>
                <a:gs pos="46000">
                  <a:srgbClr val="E98E31">
                    <a:lumMod val="95000"/>
                    <a:lumOff val="5000"/>
                  </a:srgbClr>
                </a:gs>
                <a:gs pos="100000">
                  <a:srgbClr val="E98E31">
                    <a:lumMod val="60000"/>
                  </a:srgb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
                <a:cs typeface=""/>
              </a:endParaRPr>
            </a:p>
          </p:txBody>
        </p:sp>
        <p:sp>
          <p:nvSpPr>
            <p:cNvPr id="26" name="Rounded Rectangle 25"/>
            <p:cNvSpPr/>
            <p:nvPr/>
          </p:nvSpPr>
          <p:spPr>
            <a:xfrm>
              <a:off x="8425686" y="2971800"/>
              <a:ext cx="2231731" cy="2853159"/>
            </a:xfrm>
            <a:prstGeom prst="roundRect">
              <a:avLst>
                <a:gd name="adj" fmla="val 11796"/>
              </a:avLst>
            </a:prstGeom>
            <a:gradFill rotWithShape="1">
              <a:gsLst>
                <a:gs pos="90000">
                  <a:srgbClr val="474746">
                    <a:lumMod val="40000"/>
                    <a:lumOff val="60000"/>
                  </a:srgbClr>
                </a:gs>
                <a:gs pos="3896">
                  <a:srgbClr val="F8F8F8"/>
                </a:gs>
                <a:gs pos="71000">
                  <a:srgbClr val="999A98">
                    <a:tint val="37000"/>
                    <a:satMod val="300000"/>
                  </a:srgbClr>
                </a:gs>
                <a:gs pos="46000">
                  <a:srgbClr val="999A98">
                    <a:tint val="15000"/>
                    <a:satMod val="350000"/>
                  </a:srgbClr>
                </a:gs>
              </a:gsLst>
              <a:lin ang="16200000" scaled="1"/>
            </a:gradFill>
            <a:ln w="9525" cap="flat" cmpd="sng" algn="ctr">
              <a:solidFill>
                <a:srgbClr val="999A98">
                  <a:shade val="95000"/>
                  <a:satMod val="105000"/>
                </a:srgbClr>
              </a:solidFill>
              <a:prstDash val="solid"/>
            </a:ln>
            <a:effectLst>
              <a:outerShdw blurRad="40000" dist="20000" dir="5400000" rotWithShape="0">
                <a:srgbClr val="000000">
                  <a:alpha val="38000"/>
                </a:srgbClr>
              </a:outerShdw>
            </a:effectLst>
          </p:spPr>
          <p:txBody>
            <a:bodyPr rtlCol="0" anchor="t"/>
            <a:lstStyle/>
            <a:p>
              <a:pPr marL="101600" marR="0" lvl="0" indent="0" algn="ctr" defTabSz="914400" eaLnBrk="1" fontAlgn="auto" latinLnBrk="0" hangingPunct="1">
                <a:lnSpc>
                  <a:spcPct val="100000"/>
                </a:lnSpc>
                <a:spcBef>
                  <a:spcPts val="0"/>
                </a:spcBef>
                <a:spcAft>
                  <a:spcPts val="1200"/>
                </a:spcAft>
                <a:buClrTx/>
                <a:buSzPct val="100000"/>
                <a:buFontTx/>
                <a:buNone/>
                <a:tabLst/>
                <a:defRPr/>
              </a:pPr>
              <a:r>
                <a:rPr kumimoji="0" lang="en-US" sz="2400" b="1"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a:ea typeface=""/>
                  <a:cs typeface=""/>
                </a:rPr>
                <a:t>Operational Efficiency</a:t>
              </a:r>
              <a:endParaRPr kumimoji="0" lang="en-US" sz="2000" b="1"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a:ea typeface=""/>
                <a:cs typeface=""/>
              </a:endParaRPr>
            </a:p>
            <a:p>
              <a:pPr marL="174625" marR="0" lvl="0" indent="-174625" defTabSz="914400" eaLnBrk="1" fontAlgn="auto" latinLnBrk="0" hangingPunct="1">
                <a:lnSpc>
                  <a:spcPct val="90000"/>
                </a:lnSpc>
                <a:spcBef>
                  <a:spcPts val="0"/>
                </a:spcBef>
                <a:spcAft>
                  <a:spcPts val="1200"/>
                </a:spcAft>
                <a:buClrTx/>
                <a:buSzPct val="100000"/>
                <a:buFont typeface="Arial" panose="020B0604020202020204" pitchFamily="34" charset="0"/>
                <a:buChar char="•"/>
                <a:tabLst/>
                <a:defRPr/>
              </a:pPr>
              <a:r>
                <a:rPr kumimoji="0" lang="en-US" b="0" i="0" u="none" strike="noStrike" kern="0" cap="none" spc="0" normalizeH="0" baseline="0" noProof="0" dirty="0">
                  <a:ln>
                    <a:noFill/>
                  </a:ln>
                  <a:solidFill>
                    <a:srgbClr val="474746"/>
                  </a:solidFill>
                  <a:effectLst/>
                  <a:uLnTx/>
                  <a:uFillTx/>
                  <a:latin typeface="Arial"/>
                  <a:ea typeface=""/>
                  <a:cs typeface=""/>
                </a:rPr>
                <a:t>Continuous cost optimization and reduction</a:t>
              </a:r>
              <a:endParaRPr kumimoji="0" lang="en-US" sz="2000" b="1" i="0" u="none" strike="noStrike" kern="0" cap="none" spc="0" normalizeH="0" baseline="0" noProof="0" dirty="0">
                <a:ln>
                  <a:noFill/>
                </a:ln>
                <a:solidFill>
                  <a:prstClr val="white"/>
                </a:solidFill>
                <a:effectLst/>
                <a:uLnTx/>
                <a:uFillTx/>
                <a:latin typeface="Arial"/>
                <a:ea typeface=""/>
                <a:cs typeface=""/>
              </a:endParaRPr>
            </a:p>
          </p:txBody>
        </p:sp>
      </p:grpSp>
    </p:spTree>
    <p:custDataLst>
      <p:tags r:id="rId1"/>
    </p:custDataLst>
    <p:extLst>
      <p:ext uri="{BB962C8B-B14F-4D97-AF65-F5344CB8AC3E}">
        <p14:creationId xmlns:p14="http://schemas.microsoft.com/office/powerpoint/2010/main" val="2020674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58621"/>
            <a:ext cx="11115261" cy="989044"/>
          </a:xfrm>
        </p:spPr>
        <p:txBody>
          <a:bodyPr>
            <a:noAutofit/>
          </a:bodyPr>
          <a:lstStyle/>
          <a:p>
            <a:r>
              <a:rPr lang="en-US" dirty="0"/>
              <a:t>Resources to Get You Started                                                   </a:t>
            </a:r>
          </a:p>
        </p:txBody>
      </p:sp>
      <p:sp>
        <p:nvSpPr>
          <p:cNvPr id="15" name="TextBox 14"/>
          <p:cNvSpPr txBox="1"/>
          <p:nvPr/>
        </p:nvSpPr>
        <p:spPr>
          <a:xfrm>
            <a:off x="438150" y="1600200"/>
            <a:ext cx="4502150" cy="4544962"/>
          </a:xfrm>
          <a:prstGeom prst="rect">
            <a:avLst/>
          </a:prstGeom>
          <a:noFill/>
        </p:spPr>
        <p:txBody>
          <a:bodyPr wrap="square" rtlCol="0">
            <a:spAutoFit/>
          </a:bodyPr>
          <a:lstStyle/>
          <a:p>
            <a:pPr lvl="0">
              <a:defRPr/>
            </a:pPr>
            <a:r>
              <a:rPr lang="en-US" sz="2000" kern="0" dirty="0">
                <a:solidFill>
                  <a:srgbClr val="E98E31"/>
                </a:solidFill>
              </a:rPr>
              <a:t>AWS Economics Center</a:t>
            </a:r>
          </a:p>
          <a:p>
            <a:pPr lvl="0">
              <a:spcAft>
                <a:spcPts val="800"/>
              </a:spcAft>
              <a:defRPr/>
            </a:pPr>
            <a:r>
              <a:rPr lang="en-US" sz="1600" kern="0" dirty="0">
                <a:solidFill>
                  <a:srgbClr val="474746"/>
                </a:solidFill>
                <a:hlinkClick r:id="rId4"/>
              </a:rPr>
              <a:t>http://aws.amazon.com/economics/</a:t>
            </a:r>
            <a:endParaRPr lang="en-US" sz="1600" kern="0" dirty="0">
              <a:solidFill>
                <a:srgbClr val="474746"/>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E98E3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E98E31"/>
                </a:solidFill>
                <a:effectLst/>
                <a:uLnTx/>
                <a:uFillTx/>
              </a:rPr>
              <a:t>AWS TCO Calculator</a:t>
            </a:r>
          </a:p>
          <a:p>
            <a:pPr marL="0" marR="0" lvl="0" indent="0"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dirty="0">
                <a:ln>
                  <a:noFill/>
                </a:ln>
                <a:solidFill>
                  <a:srgbClr val="474746"/>
                </a:solidFill>
                <a:effectLst/>
                <a:uLnTx/>
                <a:uFillTx/>
                <a:hlinkClick r:id="rId5"/>
              </a:rPr>
              <a:t>https://awstcocalculator.com</a:t>
            </a:r>
            <a:endParaRPr kumimoji="0" lang="en-US" sz="1600" b="0" i="0" u="none" strike="noStrike" kern="0" cap="none" spc="0" normalizeH="0" baseline="0" noProof="0" dirty="0">
              <a:ln>
                <a:noFill/>
              </a:ln>
              <a:solidFill>
                <a:srgbClr val="474746"/>
              </a:solidFill>
              <a:effectLst/>
              <a:uLnTx/>
              <a:uFillTx/>
            </a:endParaRPr>
          </a:p>
          <a:p>
            <a:pPr marL="0" marR="0" lvl="0" indent="0" defTabSz="914400" eaLnBrk="1" fontAlgn="auto" latinLnBrk="0" hangingPunct="1">
              <a:lnSpc>
                <a:spcPct val="100000"/>
              </a:lnSpc>
              <a:spcBef>
                <a:spcPts val="0"/>
              </a:spcBef>
              <a:spcAft>
                <a:spcPts val="800"/>
              </a:spcAft>
              <a:buClrTx/>
              <a:buSzTx/>
              <a:buFontTx/>
              <a:buNone/>
              <a:tabLst/>
              <a:defRPr/>
            </a:pPr>
            <a:endParaRPr kumimoji="0" lang="en-US" sz="1867" b="0" i="0" u="none" strike="noStrike" kern="0" cap="none" spc="0" normalizeH="0" baseline="0" noProof="0" dirty="0">
              <a:ln>
                <a:noFill/>
              </a:ln>
              <a:solidFill>
                <a:srgbClr val="474746"/>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E98E31"/>
                </a:solidFill>
                <a:effectLst/>
                <a:uLnTx/>
                <a:uFillTx/>
              </a:rPr>
              <a:t>Simple Monthly Calculator</a:t>
            </a:r>
          </a:p>
          <a:p>
            <a:pPr marL="0" marR="0" lvl="0" indent="0"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dirty="0">
                <a:ln>
                  <a:noFill/>
                </a:ln>
                <a:solidFill>
                  <a:srgbClr val="474746"/>
                </a:solidFill>
                <a:effectLst/>
                <a:uLnTx/>
                <a:uFillTx/>
                <a:hlinkClick r:id="rId4"/>
              </a:rPr>
              <a:t>https://calculator.s3.amazonaws.com/index.html</a:t>
            </a:r>
            <a:endParaRPr kumimoji="0" lang="en-US" sz="1600" b="0" i="0" u="none" strike="noStrike" kern="0" cap="none" spc="0" normalizeH="0" baseline="0" noProof="0" dirty="0">
              <a:ln>
                <a:noFill/>
              </a:ln>
              <a:solidFill>
                <a:srgbClr val="474746"/>
              </a:solidFill>
              <a:effectLst/>
              <a:uLnTx/>
              <a:uFillTx/>
            </a:endParaRPr>
          </a:p>
          <a:p>
            <a:pPr marL="0" marR="0" lvl="0" indent="0" defTabSz="914400" eaLnBrk="1" fontAlgn="auto" latinLnBrk="0" hangingPunct="1">
              <a:lnSpc>
                <a:spcPct val="100000"/>
              </a:lnSpc>
              <a:spcBef>
                <a:spcPts val="0"/>
              </a:spcBef>
              <a:spcAft>
                <a:spcPts val="800"/>
              </a:spcAft>
              <a:buClrTx/>
              <a:buSzTx/>
              <a:buFontTx/>
              <a:buNone/>
              <a:tabLst/>
              <a:defRPr/>
            </a:pPr>
            <a:endParaRPr kumimoji="0" lang="en-US" sz="1867" b="0" i="0" u="none" strike="noStrike" kern="0" cap="none" spc="0" normalizeH="0" baseline="0" noProof="0" dirty="0">
              <a:ln>
                <a:noFill/>
              </a:ln>
              <a:solidFill>
                <a:srgbClr val="474746"/>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E98E31"/>
                </a:solidFill>
                <a:effectLst/>
                <a:uLnTx/>
                <a:uFillTx/>
              </a:rPr>
              <a:t>Case studies and research</a:t>
            </a:r>
          </a:p>
          <a:p>
            <a:pPr marL="0" marR="0" lvl="0" indent="0"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dirty="0">
                <a:ln>
                  <a:noFill/>
                </a:ln>
                <a:solidFill>
                  <a:srgbClr val="474746"/>
                </a:solidFill>
                <a:effectLst/>
                <a:uLnTx/>
                <a:uFillTx/>
                <a:hlinkClick r:id="rId4"/>
              </a:rPr>
              <a:t>http://aws.amazon.com/economics/</a:t>
            </a:r>
            <a:endParaRPr kumimoji="0" lang="en-US" sz="1600" b="0" i="0" u="none" strike="noStrike" kern="0" cap="none" spc="0" normalizeH="0" baseline="0" noProof="0" dirty="0">
              <a:ln>
                <a:noFill/>
              </a:ln>
              <a:solidFill>
                <a:srgbClr val="474746"/>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474746"/>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474746"/>
              </a:solidFill>
              <a:effectLst/>
              <a:uLnTx/>
              <a:uFillTx/>
            </a:endParaRPr>
          </a:p>
        </p:txBody>
      </p:sp>
      <p:pic>
        <p:nvPicPr>
          <p:cNvPr id="5" name="Picture 4">
            <a:extLst>
              <a:ext uri="{FF2B5EF4-FFF2-40B4-BE49-F238E27FC236}">
                <a16:creationId xmlns:a16="http://schemas.microsoft.com/office/drawing/2014/main" id="{EBFE22CF-4D71-E249-95D4-D7E75C17BF3C}"/>
              </a:ext>
            </a:extLst>
          </p:cNvPr>
          <p:cNvPicPr>
            <a:picLocks noChangeAspect="1"/>
          </p:cNvPicPr>
          <p:nvPr/>
        </p:nvPicPr>
        <p:blipFill>
          <a:blip r:embed="rId6"/>
          <a:stretch>
            <a:fillRect/>
          </a:stretch>
        </p:blipFill>
        <p:spPr>
          <a:xfrm>
            <a:off x="5316586" y="1584963"/>
            <a:ext cx="6452373" cy="468190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0793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67E4-BDC1-B340-8993-E1E72418A01F}"/>
              </a:ext>
            </a:extLst>
          </p:cNvPr>
          <p:cNvSpPr>
            <a:spLocks noGrp="1"/>
          </p:cNvSpPr>
          <p:nvPr>
            <p:ph type="title"/>
          </p:nvPr>
        </p:nvSpPr>
        <p:spPr/>
        <p:txBody>
          <a:bodyPr/>
          <a:lstStyle/>
          <a:p>
            <a:r>
              <a:rPr lang="en-US" dirty="0"/>
              <a:t>Module Overview</a:t>
            </a:r>
          </a:p>
        </p:txBody>
      </p:sp>
      <p:sp>
        <p:nvSpPr>
          <p:cNvPr id="4" name="Content Placeholder 2">
            <a:extLst>
              <a:ext uri="{FF2B5EF4-FFF2-40B4-BE49-F238E27FC236}">
                <a16:creationId xmlns:a16="http://schemas.microsoft.com/office/drawing/2014/main" id="{AA03B58E-9CA1-F041-8923-2FE03FDDD563}"/>
              </a:ext>
            </a:extLst>
          </p:cNvPr>
          <p:cNvSpPr>
            <a:spLocks noGrp="1"/>
          </p:cNvSpPr>
          <p:nvPr>
            <p:ph idx="1"/>
          </p:nvPr>
        </p:nvSpPr>
        <p:spPr>
          <a:xfrm>
            <a:off x="527538" y="1677783"/>
            <a:ext cx="10588137" cy="3296978"/>
          </a:xfrm>
        </p:spPr>
        <p:txBody>
          <a:bodyPr anchor="ctr">
            <a:noAutofit/>
          </a:bodyPr>
          <a:lstStyle/>
          <a:p>
            <a:pPr marL="219075" lvl="1" indent="0" defTabSz="342900">
              <a:lnSpc>
                <a:spcPct val="150000"/>
              </a:lnSpc>
              <a:spcBef>
                <a:spcPts val="0"/>
              </a:spcBef>
              <a:spcAft>
                <a:spcPts val="600"/>
              </a:spcAft>
              <a:buClr>
                <a:schemeClr val="accent1"/>
              </a:buClr>
              <a:buNone/>
              <a:tabLst>
                <a:tab pos="8461375" algn="r"/>
              </a:tabLst>
            </a:pPr>
            <a:r>
              <a:rPr lang="en-US" sz="2800" dirty="0"/>
              <a:t>Review and understand the service pricing philosophy and the elements of cloud Total Cost of Ownership (TCO):</a:t>
            </a:r>
          </a:p>
          <a:p>
            <a:pPr marL="682625" lvl="1" indent="-463550" defTabSz="342900">
              <a:lnSpc>
                <a:spcPct val="150000"/>
              </a:lnSpc>
              <a:spcBef>
                <a:spcPts val="0"/>
              </a:spcBef>
              <a:spcAft>
                <a:spcPts val="600"/>
              </a:spcAft>
              <a:buClr>
                <a:schemeClr val="accent1"/>
              </a:buClr>
              <a:tabLst>
                <a:tab pos="8461375" algn="r"/>
              </a:tabLst>
            </a:pPr>
            <a:r>
              <a:rPr lang="en-US" dirty="0"/>
              <a:t>Understand the AWS pricing philosophy. </a:t>
            </a:r>
          </a:p>
          <a:p>
            <a:pPr marL="682625" lvl="1" indent="-463550" defTabSz="342900">
              <a:lnSpc>
                <a:spcPct val="150000"/>
              </a:lnSpc>
              <a:spcBef>
                <a:spcPts val="0"/>
              </a:spcBef>
              <a:spcAft>
                <a:spcPts val="600"/>
              </a:spcAft>
              <a:buClr>
                <a:schemeClr val="accent1"/>
              </a:buClr>
              <a:tabLst>
                <a:tab pos="8461375" algn="r"/>
              </a:tabLst>
            </a:pPr>
            <a:r>
              <a:rPr lang="en-US" dirty="0"/>
              <a:t>Review fundamental pricing characteristics.</a:t>
            </a:r>
          </a:p>
          <a:p>
            <a:pPr marL="682625" lvl="1" indent="-463550" defTabSz="342900">
              <a:lnSpc>
                <a:spcPct val="150000"/>
              </a:lnSpc>
              <a:spcBef>
                <a:spcPts val="0"/>
              </a:spcBef>
              <a:spcAft>
                <a:spcPts val="600"/>
              </a:spcAft>
              <a:buClr>
                <a:schemeClr val="accent1"/>
              </a:buClr>
              <a:tabLst>
                <a:tab pos="8461375" algn="r"/>
              </a:tabLst>
            </a:pPr>
            <a:r>
              <a:rPr lang="en-US" dirty="0"/>
              <a:t>Understand the elements of Total Cost of Ownership.</a:t>
            </a:r>
          </a:p>
          <a:p>
            <a:pPr marL="682625" lvl="1" indent="-463550" defTabSz="342900">
              <a:lnSpc>
                <a:spcPct val="150000"/>
              </a:lnSpc>
              <a:spcBef>
                <a:spcPts val="0"/>
              </a:spcBef>
              <a:spcAft>
                <a:spcPts val="600"/>
              </a:spcAft>
              <a:buClr>
                <a:schemeClr val="accent1"/>
              </a:buClr>
              <a:tabLst>
                <a:tab pos="8461375" algn="r"/>
              </a:tabLst>
            </a:pPr>
            <a:endParaRPr lang="en-US" dirty="0"/>
          </a:p>
        </p:txBody>
      </p:sp>
    </p:spTree>
    <p:extLst>
      <p:ext uri="{BB962C8B-B14F-4D97-AF65-F5344CB8AC3E}">
        <p14:creationId xmlns:p14="http://schemas.microsoft.com/office/powerpoint/2010/main" val="1514734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 Review</a:t>
            </a:r>
          </a:p>
        </p:txBody>
      </p:sp>
      <p:sp>
        <p:nvSpPr>
          <p:cNvPr id="6" name="Content Placeholder 5"/>
          <p:cNvSpPr>
            <a:spLocks noGrp="1"/>
          </p:cNvSpPr>
          <p:nvPr>
            <p:ph idx="1"/>
          </p:nvPr>
        </p:nvSpPr>
        <p:spPr>
          <a:xfrm>
            <a:off x="238539" y="1440305"/>
            <a:ext cx="9636981" cy="4913308"/>
          </a:xfrm>
        </p:spPr>
        <p:txBody>
          <a:bodyPr>
            <a:normAutofit/>
          </a:bodyPr>
          <a:lstStyle/>
          <a:p>
            <a:pPr marL="465138" indent="-465138">
              <a:spcBef>
                <a:spcPts val="600"/>
              </a:spcBef>
              <a:spcAft>
                <a:spcPts val="600"/>
              </a:spcAft>
            </a:pPr>
            <a:r>
              <a:rPr lang="en-US" dirty="0"/>
              <a:t>TCO is a valuable tool.</a:t>
            </a:r>
          </a:p>
          <a:p>
            <a:pPr marL="465138" indent="-465138">
              <a:spcBef>
                <a:spcPts val="600"/>
              </a:spcBef>
              <a:spcAft>
                <a:spcPts val="600"/>
              </a:spcAft>
            </a:pPr>
            <a:r>
              <a:rPr lang="en-US" dirty="0"/>
              <a:t>The AWS Simple Monthly Calculator can be used to provide accurate cost estimates.</a:t>
            </a:r>
          </a:p>
          <a:p>
            <a:pPr marL="465138" indent="-465138">
              <a:spcBef>
                <a:spcPts val="600"/>
              </a:spcBef>
              <a:spcAft>
                <a:spcPts val="600"/>
              </a:spcAft>
            </a:pPr>
            <a:r>
              <a:rPr lang="en-US" dirty="0"/>
              <a:t>The AWS TCO Calculator can be used to estimate cost savings.</a:t>
            </a:r>
          </a:p>
          <a:p>
            <a:pPr marL="465138" indent="-465138">
              <a:spcBef>
                <a:spcPts val="600"/>
              </a:spcBef>
              <a:spcAft>
                <a:spcPts val="600"/>
              </a:spcAft>
            </a:pPr>
            <a:r>
              <a:rPr lang="en-US" dirty="0"/>
              <a:t>The TCO Calculator:</a:t>
            </a:r>
          </a:p>
          <a:p>
            <a:pPr marL="922338" lvl="1" indent="-465138">
              <a:spcBef>
                <a:spcPts val="600"/>
              </a:spcBef>
              <a:spcAft>
                <a:spcPts val="600"/>
              </a:spcAft>
            </a:pPr>
            <a:r>
              <a:rPr lang="en-US" dirty="0"/>
              <a:t>Detailed reports with 3-year TCO comparison by cost categories</a:t>
            </a:r>
          </a:p>
          <a:p>
            <a:pPr marL="922338" lvl="1" indent="-465138">
              <a:spcBef>
                <a:spcPts val="600"/>
              </a:spcBef>
              <a:spcAft>
                <a:spcPts val="600"/>
              </a:spcAft>
            </a:pPr>
            <a:r>
              <a:rPr lang="en-US" dirty="0"/>
              <a:t>Executive reports</a:t>
            </a:r>
          </a:p>
          <a:p>
            <a:pPr marL="922338" lvl="1" indent="-465138">
              <a:spcBef>
                <a:spcPts val="600"/>
              </a:spcBef>
              <a:spcAft>
                <a:spcPts val="600"/>
              </a:spcAft>
            </a:pPr>
            <a:r>
              <a:rPr lang="en-US" dirty="0"/>
              <a:t>Assumptions that can be tailored to business needs</a:t>
            </a:r>
          </a:p>
          <a:p>
            <a:pPr marL="922338" lvl="1" indent="-465138"/>
            <a:endParaRPr lang="en-US" dirty="0"/>
          </a:p>
          <a:p>
            <a:pPr lvl="1"/>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415" t="7988" r="14822" b="8544"/>
          <a:stretch/>
        </p:blipFill>
        <p:spPr>
          <a:xfrm>
            <a:off x="9875520" y="1463040"/>
            <a:ext cx="2057400" cy="2461533"/>
          </a:xfrm>
          <a:prstGeom prst="rect">
            <a:avLst/>
          </a:prstGeom>
        </p:spPr>
      </p:pic>
    </p:spTree>
    <p:extLst>
      <p:ext uri="{BB962C8B-B14F-4D97-AF65-F5344CB8AC3E}">
        <p14:creationId xmlns:p14="http://schemas.microsoft.com/office/powerpoint/2010/main" val="670926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58621"/>
            <a:ext cx="11115261" cy="989044"/>
          </a:xfrm>
        </p:spPr>
        <p:txBody>
          <a:bodyPr>
            <a:noAutofit/>
          </a:bodyPr>
          <a:lstStyle/>
          <a:p>
            <a:r>
              <a:rPr lang="en-US" sz="3400" dirty="0"/>
              <a:t>Module 1.0.2 Review:                                                      </a:t>
            </a:r>
          </a:p>
        </p:txBody>
      </p:sp>
      <p:sp>
        <p:nvSpPr>
          <p:cNvPr id="62" name="Subtitle 10"/>
          <p:cNvSpPr txBox="1">
            <a:spLocks/>
          </p:cNvSpPr>
          <p:nvPr/>
        </p:nvSpPr>
        <p:spPr>
          <a:xfrm>
            <a:off x="361394" y="1398400"/>
            <a:ext cx="7823743" cy="23687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4"/>
              </a:buBlip>
              <a:defRPr sz="2800" b="0" i="0" kern="1200">
                <a:solidFill>
                  <a:schemeClr val="tx1"/>
                </a:solidFill>
                <a:latin typeface="Amazon Ember Light" charset="0"/>
                <a:ea typeface="Amazon Ember Light" charset="0"/>
                <a:cs typeface="Amazon Ember Light" charset="0"/>
              </a:defRPr>
            </a:lvl1pPr>
            <a:lvl2pPr marL="685800" indent="-228600" algn="l" defTabSz="914400" rtl="0" eaLnBrk="1" latinLnBrk="0" hangingPunct="1">
              <a:lnSpc>
                <a:spcPct val="90000"/>
              </a:lnSpc>
              <a:spcBef>
                <a:spcPts val="500"/>
              </a:spcBef>
              <a:buFontTx/>
              <a:buBlip>
                <a:blip r:embed="rId4"/>
              </a:buBlip>
              <a:defRPr sz="2400" b="0" i="0" kern="1200">
                <a:solidFill>
                  <a:schemeClr val="tx1"/>
                </a:solidFill>
                <a:latin typeface="Amazon Ember Light" charset="0"/>
                <a:ea typeface="Amazon Ember Light" charset="0"/>
                <a:cs typeface="Amazon Ember Light" charset="0"/>
              </a:defRPr>
            </a:lvl2pPr>
            <a:lvl3pPr marL="1143000" indent="-228600" algn="l" defTabSz="914400" rtl="0" eaLnBrk="1" latinLnBrk="0" hangingPunct="1">
              <a:lnSpc>
                <a:spcPct val="90000"/>
              </a:lnSpc>
              <a:spcBef>
                <a:spcPts val="500"/>
              </a:spcBef>
              <a:buFontTx/>
              <a:buBlip>
                <a:blip r:embed="rId4"/>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4"/>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4"/>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Blip>
                <a:blip r:embed="rId5"/>
              </a:buBlip>
            </a:pPr>
            <a:r>
              <a:rPr lang="en-US" sz="2200" dirty="0"/>
              <a:t>Explored the fundamental of AWS pricing</a:t>
            </a:r>
          </a:p>
          <a:p>
            <a:pPr marL="342900" indent="-342900">
              <a:lnSpc>
                <a:spcPct val="150000"/>
              </a:lnSpc>
              <a:buBlip>
                <a:blip r:embed="rId5"/>
              </a:buBlip>
            </a:pPr>
            <a:r>
              <a:rPr lang="en-US" sz="2200" dirty="0"/>
              <a:t>Reviewed TCO concepts </a:t>
            </a:r>
          </a:p>
          <a:p>
            <a:pPr marL="342900" indent="-342900">
              <a:lnSpc>
                <a:spcPct val="150000"/>
              </a:lnSpc>
              <a:buBlip>
                <a:blip r:embed="rId5"/>
              </a:buBlip>
            </a:pPr>
            <a:r>
              <a:rPr lang="en-US" sz="2200" dirty="0"/>
              <a:t>Introduced the AWS Simple Monthly Calculator and the TCO Calculator</a:t>
            </a:r>
          </a:p>
          <a:p>
            <a:pPr marL="0" indent="0">
              <a:lnSpc>
                <a:spcPct val="150000"/>
              </a:lnSpc>
              <a:buNone/>
            </a:pPr>
            <a:r>
              <a:rPr lang="en-US" sz="2200" b="1" dirty="0"/>
              <a:t>Up Next…</a:t>
            </a:r>
          </a:p>
          <a:p>
            <a:pPr marL="342900" indent="-342900">
              <a:lnSpc>
                <a:spcPct val="150000"/>
              </a:lnSpc>
              <a:buBlip>
                <a:blip r:embed="rId5"/>
              </a:buBlip>
            </a:pPr>
            <a:r>
              <a:rPr lang="en-US" sz="2200" dirty="0"/>
              <a:t>Complete:</a:t>
            </a:r>
          </a:p>
        </p:txBody>
      </p:sp>
      <p:grpSp>
        <p:nvGrpSpPr>
          <p:cNvPr id="63" name="Group 62"/>
          <p:cNvGrpSpPr/>
          <p:nvPr/>
        </p:nvGrpSpPr>
        <p:grpSpPr>
          <a:xfrm>
            <a:off x="2254689" y="4459954"/>
            <a:ext cx="3541480" cy="532323"/>
            <a:chOff x="4188879" y="4810544"/>
            <a:chExt cx="3541480" cy="532323"/>
          </a:xfrm>
        </p:grpSpPr>
        <p:sp>
          <p:nvSpPr>
            <p:cNvPr id="64" name="TextBox 63"/>
            <p:cNvSpPr txBox="1"/>
            <p:nvPr/>
          </p:nvSpPr>
          <p:spPr>
            <a:xfrm>
              <a:off x="4721202" y="4892040"/>
              <a:ext cx="3009157" cy="400110"/>
            </a:xfrm>
            <a:prstGeom prst="rect">
              <a:avLst/>
            </a:prstGeom>
            <a:noFill/>
          </p:spPr>
          <p:txBody>
            <a:bodyPr wrap="none" rtlCol="0">
              <a:spAutoFit/>
            </a:bodyPr>
            <a:lstStyle/>
            <a:p>
              <a:r>
                <a:rPr lang="en-US" sz="2000" b="1" dirty="0">
                  <a:latin typeface="Amazon Ember" panose="020B0603020204020204" pitchFamily="34" charset="0"/>
                  <a:ea typeface="Amazon Ember" panose="020B0603020204020204" pitchFamily="34" charset="0"/>
                  <a:cs typeface="Amazon Ember" panose="020B0603020204020204" pitchFamily="34" charset="0"/>
                </a:rPr>
                <a:t>Knowledge Assessment</a:t>
              </a:r>
            </a:p>
          </p:txBody>
        </p:sp>
        <p:pic>
          <p:nvPicPr>
            <p:cNvPr id="65" name="Picture 6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88879" y="4810544"/>
              <a:ext cx="532323" cy="532323"/>
            </a:xfrm>
            <a:prstGeom prst="rect">
              <a:avLst/>
            </a:prstGeom>
          </p:spPr>
        </p:pic>
      </p:grpSp>
    </p:spTree>
    <p:custDataLst>
      <p:tags r:id="rId1"/>
    </p:custDataLst>
    <p:extLst>
      <p:ext uri="{BB962C8B-B14F-4D97-AF65-F5344CB8AC3E}">
        <p14:creationId xmlns:p14="http://schemas.microsoft.com/office/powerpoint/2010/main" val="1997682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C4B9-29DC-444F-B0C6-CF540AD690CE}"/>
              </a:ext>
            </a:extLst>
          </p:cNvPr>
          <p:cNvSpPr>
            <a:spLocks noGrp="1"/>
          </p:cNvSpPr>
          <p:nvPr>
            <p:ph type="title"/>
          </p:nvPr>
        </p:nvSpPr>
        <p:spPr>
          <a:xfrm>
            <a:off x="662608" y="3322334"/>
            <a:ext cx="11115261" cy="779463"/>
          </a:xfrm>
        </p:spPr>
        <p:txBody>
          <a:bodyPr/>
          <a:lstStyle/>
          <a:p>
            <a:pPr>
              <a:spcBef>
                <a:spcPts val="2400"/>
              </a:spcBef>
            </a:pPr>
            <a:r>
              <a:rPr lang="en-US" sz="3400" b="1" dirty="0"/>
              <a:t>Up Next</a:t>
            </a:r>
            <a:r>
              <a:rPr lang="en-US" sz="3400" dirty="0"/>
              <a:t>: Unit 1.0.3 – AWS Global Infrastructure Overview</a:t>
            </a:r>
            <a:br>
              <a:rPr lang="en-US" sz="3600" dirty="0"/>
            </a:br>
            <a:r>
              <a:rPr lang="en-US" sz="3600" dirty="0"/>
              <a:t>				</a:t>
            </a:r>
            <a:r>
              <a:rPr lang="en-US" sz="2400" dirty="0"/>
              <a:t>Review AWS Global Infrastructure</a:t>
            </a:r>
            <a:br>
              <a:rPr lang="en-US" sz="2400" dirty="0"/>
            </a:br>
            <a:r>
              <a:rPr lang="en-US" sz="2400" dirty="0"/>
              <a:t>				Understand Managed vs Unmanaged Services</a:t>
            </a:r>
            <a:br>
              <a:rPr lang="en-US" sz="2400" dirty="0"/>
            </a:br>
            <a:endParaRPr lang="en-US" sz="3600" dirty="0"/>
          </a:p>
        </p:txBody>
      </p:sp>
    </p:spTree>
    <p:extLst>
      <p:ext uri="{BB962C8B-B14F-4D97-AF65-F5344CB8AC3E}">
        <p14:creationId xmlns:p14="http://schemas.microsoft.com/office/powerpoint/2010/main" val="3280524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967115"/>
            <a:ext cx="11294532" cy="1246495"/>
          </a:xfrm>
          <a:prstGeom prst="rect">
            <a:avLst/>
          </a:prstGeom>
          <a:noFill/>
        </p:spPr>
        <p:txBody>
          <a:bodyPr wrap="square" rtlCol="0">
            <a:spAutoFit/>
          </a:bodyPr>
          <a:lstStyle/>
          <a:p>
            <a:pPr algn="just"/>
            <a:r>
              <a:rPr lang="en-US" sz="1500" dirty="0">
                <a:solidFill>
                  <a:schemeClr val="bg1"/>
                </a:solidFill>
                <a:latin typeface="Amazon Ember Light" charset="0"/>
                <a:ea typeface="Amazon Ember Light" charset="0"/>
                <a:cs typeface="Amazon Ember Light" charset="0"/>
              </a:rPr>
              <a:t>© 2018 Amazon Web Services, Inc. or its affiliates. All rights reserved. This work may not be reproduced or redistributed, in whole or in part, without prior written permission from Amazon Web Services, Inc. Commercial copying, lending, or selling is prohibited. Corrections or feedback on the course, please email us at: </a:t>
            </a:r>
            <a:r>
              <a:rPr lang="en-US" sz="1500" u="sng" dirty="0">
                <a:solidFill>
                  <a:schemeClr val="bg1"/>
                </a:solidFill>
                <a:latin typeface="Amazon Ember Light" charset="0"/>
                <a:ea typeface="Amazon Ember Light" charset="0"/>
                <a:cs typeface="Amazon Ember Light" charset="0"/>
              </a:rPr>
              <a:t>aws-course-feedback@amazon.com</a:t>
            </a:r>
            <a:r>
              <a:rPr lang="en-US" sz="1500" dirty="0">
                <a:solidFill>
                  <a:schemeClr val="bg1"/>
                </a:solidFill>
                <a:latin typeface="Amazon Ember Light" charset="0"/>
                <a:ea typeface="Amazon Ember Light" charset="0"/>
                <a:cs typeface="Amazon Ember Light" charset="0"/>
              </a:rPr>
              <a:t>. For all other questions, contact us at: </a:t>
            </a:r>
            <a:r>
              <a:rPr lang="en-US" sz="1500" u="sng" dirty="0">
                <a:solidFill>
                  <a:schemeClr val="bg1"/>
                </a:solidFill>
                <a:latin typeface="Amazon Ember Light" charset="0"/>
                <a:ea typeface="Amazon Ember Light" charset="0"/>
                <a:cs typeface="Amazon Ember Light" charset="0"/>
              </a:rPr>
              <a:t>https://aws.amazon.com/contact-us/aws-training/</a:t>
            </a:r>
            <a:r>
              <a:rPr lang="en-US" sz="1500" dirty="0">
                <a:solidFill>
                  <a:schemeClr val="bg1"/>
                </a:solidFill>
                <a:latin typeface="Amazon Ember Light" charset="0"/>
                <a:ea typeface="Amazon Ember Light" charset="0"/>
                <a:cs typeface="Amazon Ember Light" charset="0"/>
              </a:rPr>
              <a:t>. All trademarks are the property of their owners.</a:t>
            </a:r>
          </a:p>
          <a:p>
            <a:pPr algn="just"/>
            <a:endParaRPr lang="en-US" sz="1500" dirty="0"/>
          </a:p>
        </p:txBody>
      </p:sp>
      <p:sp>
        <p:nvSpPr>
          <p:cNvPr id="6" name="Title 1"/>
          <p:cNvSpPr>
            <a:spLocks noGrp="1"/>
          </p:cNvSpPr>
          <p:nvPr>
            <p:ph type="ctrTitle"/>
          </p:nvPr>
        </p:nvSpPr>
        <p:spPr>
          <a:xfrm>
            <a:off x="5933197" y="2810934"/>
            <a:ext cx="6056583" cy="834496"/>
          </a:xfrm>
        </p:spPr>
        <p:txBody>
          <a:bodyPr>
            <a:normAutofit/>
          </a:bodyPr>
          <a:lstStyle/>
          <a:p>
            <a:r>
              <a:rPr lang="en-US" dirty="0"/>
              <a:t>Thanks for participating!</a:t>
            </a:r>
            <a:endParaRPr lang="en-US" dirty="0">
              <a:latin typeface="Amazon Ember Light" charset="0"/>
              <a:ea typeface="Amazon Ember Light" charset="0"/>
              <a:cs typeface="Amazon Ember Light" charset="0"/>
            </a:endParaRPr>
          </a:p>
        </p:txBody>
      </p:sp>
    </p:spTree>
    <p:custDataLst>
      <p:tags r:id="rId1"/>
    </p:custDataLst>
    <p:extLst>
      <p:ext uri="{BB962C8B-B14F-4D97-AF65-F5344CB8AC3E}">
        <p14:creationId xmlns:p14="http://schemas.microsoft.com/office/powerpoint/2010/main" val="57453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59" y="2932909"/>
            <a:ext cx="11095836" cy="779463"/>
          </a:xfrm>
        </p:spPr>
        <p:txBody>
          <a:bodyPr>
            <a:noAutofit/>
          </a:bodyPr>
          <a:lstStyle/>
          <a:p>
            <a:r>
              <a:rPr lang="en-US" sz="4800" dirty="0"/>
              <a:t>Part 1: Fundamentals of AWS Pricing</a:t>
            </a:r>
          </a:p>
        </p:txBody>
      </p:sp>
    </p:spTree>
    <p:custDataLst>
      <p:tags r:id="rId1"/>
    </p:custDataLst>
    <p:extLst>
      <p:ext uri="{BB962C8B-B14F-4D97-AF65-F5344CB8AC3E}">
        <p14:creationId xmlns:p14="http://schemas.microsoft.com/office/powerpoint/2010/main" val="212687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AWS Pricing Fundamentals</a:t>
            </a:r>
          </a:p>
        </p:txBody>
      </p:sp>
      <p:sp>
        <p:nvSpPr>
          <p:cNvPr id="5" name="Content Placeholder 2"/>
          <p:cNvSpPr>
            <a:spLocks noGrp="1"/>
          </p:cNvSpPr>
          <p:nvPr>
            <p:ph idx="1"/>
          </p:nvPr>
        </p:nvSpPr>
        <p:spPr>
          <a:xfrm>
            <a:off x="238539" y="1440305"/>
            <a:ext cx="9651419" cy="4913308"/>
          </a:xfrm>
        </p:spPr>
        <p:txBody>
          <a:bodyPr>
            <a:normAutofit/>
          </a:bodyPr>
          <a:lstStyle/>
          <a:p>
            <a:pPr marL="460375" indent="-460375"/>
            <a:r>
              <a:rPr lang="en-US" sz="3200" dirty="0"/>
              <a:t>Three fundamental drivers of cost with AWS:</a:t>
            </a:r>
          </a:p>
          <a:p>
            <a:pPr marL="922338" lvl="1" indent="-465138"/>
            <a:r>
              <a:rPr lang="en-US" sz="2800" dirty="0"/>
              <a:t>Compute</a:t>
            </a:r>
          </a:p>
          <a:p>
            <a:pPr marL="922338" lvl="1" indent="-465138"/>
            <a:r>
              <a:rPr lang="en-US" sz="2800" dirty="0"/>
              <a:t>Storage</a:t>
            </a:r>
          </a:p>
          <a:p>
            <a:pPr marL="922338" lvl="1" indent="-465138"/>
            <a:r>
              <a:rPr lang="en-US" sz="2800" dirty="0"/>
              <a:t>Outbound data transfer</a:t>
            </a:r>
          </a:p>
          <a:p>
            <a:pPr marL="519113" indent="-519113"/>
            <a:r>
              <a:rPr lang="en-US" sz="3200" dirty="0"/>
              <a:t>(In most cases) No charge:</a:t>
            </a:r>
          </a:p>
          <a:p>
            <a:pPr marL="922338" lvl="1" indent="-465138"/>
            <a:r>
              <a:rPr lang="en-US" sz="2800" dirty="0"/>
              <a:t>Inbound data transfer</a:t>
            </a:r>
          </a:p>
          <a:p>
            <a:pPr marL="922338" lvl="1" indent="-465138"/>
            <a:r>
              <a:rPr lang="en-US" sz="2800" dirty="0"/>
              <a:t>Data transfer between services within the same region</a:t>
            </a:r>
          </a:p>
          <a:p>
            <a:pPr marL="460375" indent="-460375"/>
            <a:r>
              <a:rPr lang="en-US" sz="3200" dirty="0"/>
              <a:t>Charge for aggregated outbound data transfer</a:t>
            </a:r>
          </a:p>
        </p:txBody>
      </p:sp>
      <p:sp>
        <p:nvSpPr>
          <p:cNvPr id="3" name="Title 1"/>
          <p:cNvSpPr txBox="1">
            <a:spLocks/>
          </p:cNvSpPr>
          <p:nvPr/>
        </p:nvSpPr>
        <p:spPr>
          <a:xfrm>
            <a:off x="238539" y="263527"/>
            <a:ext cx="11115261"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bg1"/>
                </a:solidFill>
                <a:latin typeface="Amazon Ember Light" charset="0"/>
                <a:ea typeface="Amazon Ember Light" charset="0"/>
                <a:cs typeface="Amazon Ember Light" charset="0"/>
              </a:defRPr>
            </a:lvl1pPr>
          </a:lstStyle>
          <a:p>
            <a:endParaRPr lang="en-US" dirty="0"/>
          </a:p>
        </p:txBody>
      </p:sp>
    </p:spTree>
    <p:custDataLst>
      <p:tags r:id="rId1"/>
    </p:custDataLst>
    <p:extLst>
      <p:ext uri="{BB962C8B-B14F-4D97-AF65-F5344CB8AC3E}">
        <p14:creationId xmlns:p14="http://schemas.microsoft.com/office/powerpoint/2010/main" val="270325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AWS Pricing Model</a:t>
            </a:r>
          </a:p>
        </p:txBody>
      </p:sp>
      <p:sp>
        <p:nvSpPr>
          <p:cNvPr id="3" name="Title 1"/>
          <p:cNvSpPr txBox="1">
            <a:spLocks/>
          </p:cNvSpPr>
          <p:nvPr/>
        </p:nvSpPr>
        <p:spPr>
          <a:xfrm>
            <a:off x="238539" y="263527"/>
            <a:ext cx="11115261"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bg1"/>
                </a:solidFill>
                <a:latin typeface="Amazon Ember Light" charset="0"/>
                <a:ea typeface="Amazon Ember Light" charset="0"/>
                <a:cs typeface="Amazon Ember Light" charset="0"/>
              </a:defRPr>
            </a:lvl1pPr>
          </a:lstStyle>
          <a:p>
            <a:endParaRPr lang="en-US" dirty="0"/>
          </a:p>
        </p:txBody>
      </p:sp>
      <p:sp>
        <p:nvSpPr>
          <p:cNvPr id="16" name="Content Placeholder 5"/>
          <p:cNvSpPr txBox="1">
            <a:spLocks/>
          </p:cNvSpPr>
          <p:nvPr/>
        </p:nvSpPr>
        <p:spPr>
          <a:xfrm>
            <a:off x="238539" y="1440305"/>
            <a:ext cx="8728480" cy="49133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200"/>
              </a:spcBef>
              <a:spcAft>
                <a:spcPts val="600"/>
              </a:spcAft>
              <a:buFontTx/>
              <a:buBlip>
                <a:blip r:embed="rId4"/>
              </a:buBlip>
              <a:defRPr sz="2800" b="0" i="0" kern="1200">
                <a:solidFill>
                  <a:schemeClr val="tx1"/>
                </a:solidFill>
                <a:latin typeface="Amazon Ember Light" charset="0"/>
                <a:ea typeface="Amazon Ember Light" charset="0"/>
                <a:cs typeface="Amazon Ember Light" charset="0"/>
              </a:defRPr>
            </a:lvl1pPr>
            <a:lvl2pPr marL="685800" indent="-228600" algn="l" defTabSz="914400" rtl="0" eaLnBrk="1" latinLnBrk="0" hangingPunct="1">
              <a:lnSpc>
                <a:spcPct val="90000"/>
              </a:lnSpc>
              <a:spcBef>
                <a:spcPts val="1200"/>
              </a:spcBef>
              <a:spcAft>
                <a:spcPts val="600"/>
              </a:spcAft>
              <a:buClr>
                <a:srgbClr val="FF9900"/>
              </a:buClr>
              <a:buSzPct val="75000"/>
              <a:buFont typeface="Wingdings 2" panose="05020102010507070707" pitchFamily="18" charset="2"/>
              <a:buChar char=""/>
              <a:defRPr sz="2400" b="0" i="0" kern="1200">
                <a:solidFill>
                  <a:schemeClr val="tx1"/>
                </a:solidFill>
                <a:latin typeface="Amazon Ember Light" charset="0"/>
                <a:ea typeface="Amazon Ember Light" charset="0"/>
                <a:cs typeface="Amazon Ember Light" charset="0"/>
              </a:defRPr>
            </a:lvl2pPr>
            <a:lvl3pPr marL="1143000" indent="-228600" algn="l" defTabSz="914400" rtl="0" eaLnBrk="1" latinLnBrk="0" hangingPunct="1">
              <a:lnSpc>
                <a:spcPct val="90000"/>
              </a:lnSpc>
              <a:spcBef>
                <a:spcPts val="1200"/>
              </a:spcBef>
              <a:spcAft>
                <a:spcPts val="600"/>
              </a:spcAft>
              <a:buClr>
                <a:srgbClr val="FF9900"/>
              </a:buClr>
              <a:buSzPct val="75000"/>
              <a:buFont typeface="Arial" panose="020B0604020202020204" pitchFamily="34" charset="0"/>
              <a:buChar char="•"/>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1200"/>
              </a:spcBef>
              <a:spcAft>
                <a:spcPts val="600"/>
              </a:spcAft>
              <a:buClr>
                <a:srgbClr val="FF9900"/>
              </a:buClr>
              <a:buSzPct val="75000"/>
              <a:buFont typeface="Arial" panose="020B0604020202020204" pitchFamily="34" charset="0"/>
              <a:buChar char="•"/>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1200"/>
              </a:spcBef>
              <a:spcAft>
                <a:spcPts val="600"/>
              </a:spcAft>
              <a:buClr>
                <a:srgbClr val="FF9900"/>
              </a:buClr>
              <a:buSzPct val="75000"/>
              <a:buFont typeface="Arial" panose="020B0604020202020204" pitchFamily="34" charset="0"/>
              <a:buChar char="•"/>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solidFill>
                  <a:srgbClr val="0070C0"/>
                </a:solidFill>
              </a:rPr>
              <a:t>AWS Pricing Policy:</a:t>
            </a:r>
          </a:p>
          <a:p>
            <a:pPr marL="0" indent="0">
              <a:lnSpc>
                <a:spcPct val="120000"/>
              </a:lnSpc>
              <a:buNone/>
            </a:pPr>
            <a:r>
              <a:rPr lang="en-US" sz="2600" dirty="0"/>
              <a:t>While the number and types of services offered by AWS have increased dramatically, our philosophy on pricing has not changed: at the end of each month, </a:t>
            </a:r>
            <a:r>
              <a:rPr lang="en-US" sz="2600" b="1" dirty="0">
                <a:solidFill>
                  <a:srgbClr val="0070C0"/>
                </a:solidFill>
              </a:rPr>
              <a:t>you pay for what you use</a:t>
            </a:r>
            <a:r>
              <a:rPr lang="en-US" sz="2600" dirty="0"/>
              <a:t>, You can start or stop using a product at any time. No long-term contracts required.</a:t>
            </a:r>
          </a:p>
          <a:p>
            <a:pPr marL="0" indent="0">
              <a:buNone/>
            </a:pPr>
            <a:endParaRPr lang="en-US" sz="1300" dirty="0"/>
          </a:p>
          <a:p>
            <a:pPr marL="458788" indent="-458788"/>
            <a:r>
              <a:rPr lang="en-US" sz="2600" dirty="0"/>
              <a:t>Pay for what you use</a:t>
            </a:r>
          </a:p>
          <a:p>
            <a:pPr marL="458788" indent="-458788"/>
            <a:r>
              <a:rPr lang="en-US" sz="2600" dirty="0"/>
              <a:t>Pay less when you reserve</a:t>
            </a:r>
          </a:p>
          <a:p>
            <a:pPr marL="458788" indent="-458788"/>
            <a:r>
              <a:rPr lang="en-US" sz="2600" dirty="0"/>
              <a:t>Pay less when you use more</a:t>
            </a:r>
          </a:p>
          <a:p>
            <a:pPr marL="458788" indent="-458788"/>
            <a:r>
              <a:rPr lang="en-US" sz="2600" dirty="0"/>
              <a:t>Pay even less as AWS grows </a:t>
            </a: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997" t="9662" r="4294" b="15667"/>
          <a:stretch/>
        </p:blipFill>
        <p:spPr>
          <a:xfrm>
            <a:off x="9326880" y="1432560"/>
            <a:ext cx="2549335" cy="2075688"/>
          </a:xfrm>
          <a:prstGeom prst="rect">
            <a:avLst/>
          </a:prstGeom>
        </p:spPr>
      </p:pic>
    </p:spTree>
    <p:custDataLst>
      <p:tags r:id="rId1"/>
    </p:custDataLst>
    <p:extLst>
      <p:ext uri="{BB962C8B-B14F-4D97-AF65-F5344CB8AC3E}">
        <p14:creationId xmlns:p14="http://schemas.microsoft.com/office/powerpoint/2010/main" val="88999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for What You Use</a:t>
            </a:r>
          </a:p>
        </p:txBody>
      </p:sp>
      <p:sp>
        <p:nvSpPr>
          <p:cNvPr id="6" name="Content Placeholder 5"/>
          <p:cNvSpPr>
            <a:spLocks noGrp="1"/>
          </p:cNvSpPr>
          <p:nvPr>
            <p:ph idx="1"/>
          </p:nvPr>
        </p:nvSpPr>
        <p:spPr/>
        <p:txBody>
          <a:bodyPr/>
          <a:lstStyle/>
          <a:p>
            <a:pPr marL="0" indent="0">
              <a:buNone/>
            </a:pPr>
            <a:r>
              <a:rPr lang="en-US" dirty="0"/>
              <a:t>Pay only for the services you consume, with no large </a:t>
            </a:r>
            <a:br>
              <a:rPr lang="en-US" dirty="0"/>
            </a:br>
            <a:r>
              <a:rPr lang="en-US" dirty="0"/>
              <a:t>upfront expenses.</a:t>
            </a:r>
            <a:br>
              <a:rPr lang="en-US" dirty="0"/>
            </a:br>
            <a:endParaRPr lang="en-US" dirty="0"/>
          </a:p>
          <a:p>
            <a:pPr marL="460375" indent="-460375"/>
            <a:r>
              <a:rPr lang="en-US" dirty="0"/>
              <a:t>Lower variable costs</a:t>
            </a:r>
          </a:p>
          <a:p>
            <a:pPr marL="460375" indent="-460375"/>
            <a:r>
              <a:rPr lang="en-US" dirty="0"/>
              <a:t>Adapt to changing business needs</a:t>
            </a:r>
          </a:p>
          <a:p>
            <a:pPr marL="460375" indent="-460375"/>
            <a:endParaRPr lang="en-US" dirty="0"/>
          </a:p>
          <a:p>
            <a:pPr marL="0" indent="0">
              <a:buNone/>
            </a:pPr>
            <a:r>
              <a:rPr lang="en-US" dirty="0"/>
              <a:t>Benefits:</a:t>
            </a:r>
          </a:p>
          <a:p>
            <a:pPr marL="460375" indent="-460375"/>
            <a:r>
              <a:rPr lang="en-US" dirty="0"/>
              <a:t>Adapt to changing business needs</a:t>
            </a:r>
          </a:p>
          <a:p>
            <a:pPr marL="460375" indent="-460375"/>
            <a:r>
              <a:rPr lang="en-US" dirty="0"/>
              <a:t>Redirect focus on innovation and invention</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8777" t="22637" r="8908" b="23378"/>
          <a:stretch/>
        </p:blipFill>
        <p:spPr>
          <a:xfrm>
            <a:off x="9326880" y="1463040"/>
            <a:ext cx="2788467" cy="1828800"/>
          </a:xfrm>
          <a:prstGeom prst="rect">
            <a:avLst/>
          </a:prstGeom>
        </p:spPr>
      </p:pic>
    </p:spTree>
    <p:custDataLst>
      <p:tags r:id="rId1"/>
    </p:custDataLst>
    <p:extLst>
      <p:ext uri="{BB962C8B-B14F-4D97-AF65-F5344CB8AC3E}">
        <p14:creationId xmlns:p14="http://schemas.microsoft.com/office/powerpoint/2010/main" val="271172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Less When You Reserve</a:t>
            </a:r>
          </a:p>
        </p:txBody>
      </p:sp>
      <p:sp>
        <p:nvSpPr>
          <p:cNvPr id="8" name="Content Placeholder 7"/>
          <p:cNvSpPr>
            <a:spLocks noGrp="1"/>
          </p:cNvSpPr>
          <p:nvPr>
            <p:ph idx="1"/>
          </p:nvPr>
        </p:nvSpPr>
        <p:spPr/>
        <p:txBody>
          <a:bodyPr>
            <a:normAutofit lnSpcReduction="10000"/>
          </a:bodyPr>
          <a:lstStyle/>
          <a:p>
            <a:pPr marL="0" indent="0">
              <a:buNone/>
            </a:pPr>
            <a:r>
              <a:rPr lang="en-US" sz="3000" dirty="0"/>
              <a:t>Invest in Reserved Instances (RIs):</a:t>
            </a:r>
            <a:endParaRPr lang="en-US" dirty="0"/>
          </a:p>
          <a:p>
            <a:pPr marL="471488" indent="-471488"/>
            <a:r>
              <a:rPr lang="en-US" dirty="0"/>
              <a:t>Save up to 75%</a:t>
            </a:r>
          </a:p>
          <a:p>
            <a:pPr marL="471488" indent="-471488"/>
            <a:r>
              <a:rPr lang="en-US" dirty="0"/>
              <a:t>Options:</a:t>
            </a:r>
          </a:p>
          <a:p>
            <a:pPr marL="928688" lvl="2" indent="-471488"/>
            <a:r>
              <a:rPr lang="en-US" sz="2400" dirty="0"/>
              <a:t>All Up-front Reserved Instance </a:t>
            </a:r>
            <a:r>
              <a:rPr lang="en-US" sz="2200" b="1" dirty="0">
                <a:solidFill>
                  <a:srgbClr val="0070C0"/>
                </a:solidFill>
              </a:rPr>
              <a:t>(AURI) </a:t>
            </a:r>
            <a:r>
              <a:rPr lang="en-US" sz="2200" b="1" dirty="0">
                <a:sym typeface="Wingdings" pitchFamily="2" charset="2"/>
              </a:rPr>
              <a:t> largest discount</a:t>
            </a:r>
            <a:endParaRPr lang="en-US" sz="2200" b="1" dirty="0"/>
          </a:p>
          <a:p>
            <a:pPr marL="928688" lvl="2" indent="-471488"/>
            <a:r>
              <a:rPr lang="en-US" sz="2400" dirty="0"/>
              <a:t>Partial Up-front Reserved Instance </a:t>
            </a:r>
            <a:r>
              <a:rPr lang="en-US" sz="2200" b="1" dirty="0">
                <a:solidFill>
                  <a:srgbClr val="0070C0"/>
                </a:solidFill>
              </a:rPr>
              <a:t>(PURI) </a:t>
            </a:r>
            <a:r>
              <a:rPr lang="en-US" sz="2200" b="1" dirty="0">
                <a:sym typeface="Wingdings" pitchFamily="2" charset="2"/>
              </a:rPr>
              <a:t> lower discounts</a:t>
            </a:r>
            <a:endParaRPr lang="en-US" sz="2200" b="1" dirty="0">
              <a:solidFill>
                <a:schemeClr val="accent4"/>
              </a:solidFill>
            </a:endParaRPr>
          </a:p>
          <a:p>
            <a:pPr marL="928688" lvl="2" indent="-471488">
              <a:lnSpc>
                <a:spcPct val="100000"/>
              </a:lnSpc>
            </a:pPr>
            <a:r>
              <a:rPr lang="en-US" sz="2400" dirty="0"/>
              <a:t>No Upfront Payments Reserved Instance </a:t>
            </a:r>
            <a:r>
              <a:rPr lang="en-US" sz="2200" b="1" dirty="0">
                <a:solidFill>
                  <a:srgbClr val="0070C0"/>
                </a:solidFill>
              </a:rPr>
              <a:t>(NURI) </a:t>
            </a:r>
            <a:r>
              <a:rPr lang="en-US" sz="2200" b="1" dirty="0">
                <a:sym typeface="Wingdings" pitchFamily="2" charset="2"/>
              </a:rPr>
              <a:t> smaller discount</a:t>
            </a:r>
            <a:endParaRPr lang="en-US" sz="2200" b="1" dirty="0">
              <a:solidFill>
                <a:schemeClr val="accent4"/>
              </a:solidFill>
            </a:endParaRPr>
          </a:p>
          <a:p>
            <a:pPr marL="914400" lvl="1" indent="-457200"/>
            <a:endParaRPr lang="en-US" dirty="0"/>
          </a:p>
          <a:p>
            <a:pPr marL="0" indent="0">
              <a:buNone/>
            </a:pPr>
            <a:r>
              <a:rPr lang="en-US" dirty="0"/>
              <a:t>Benefits:</a:t>
            </a:r>
          </a:p>
          <a:p>
            <a:pPr marL="460375" indent="-460375"/>
            <a:r>
              <a:rPr lang="en-US" dirty="0"/>
              <a:t>Minimize risk</a:t>
            </a:r>
          </a:p>
          <a:p>
            <a:pPr marL="460375" indent="-460375"/>
            <a:r>
              <a:rPr lang="en-US" dirty="0"/>
              <a:t>Predictably manage budgets</a:t>
            </a:r>
          </a:p>
          <a:p>
            <a:pPr marL="460375" indent="-460375"/>
            <a:r>
              <a:rPr lang="en-US" dirty="0"/>
              <a:t>Comply with policies that require longer-term commitments</a:t>
            </a:r>
          </a:p>
          <a:p>
            <a:pPr marL="457200" lvl="1" indent="0">
              <a:buNone/>
            </a:pP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244" t="4150" r="16822" b="4624"/>
          <a:stretch/>
        </p:blipFill>
        <p:spPr>
          <a:xfrm>
            <a:off x="10063440" y="1463041"/>
            <a:ext cx="1869480" cy="2510444"/>
          </a:xfrm>
          <a:prstGeom prst="rect">
            <a:avLst/>
          </a:prstGeom>
        </p:spPr>
      </p:pic>
    </p:spTree>
    <p:extLst>
      <p:ext uri="{BB962C8B-B14F-4D97-AF65-F5344CB8AC3E}">
        <p14:creationId xmlns:p14="http://schemas.microsoft.com/office/powerpoint/2010/main" val="1957982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Less By Using More</a:t>
            </a:r>
          </a:p>
        </p:txBody>
      </p:sp>
      <p:sp>
        <p:nvSpPr>
          <p:cNvPr id="4" name="Content Placeholder 3"/>
          <p:cNvSpPr>
            <a:spLocks noGrp="1"/>
          </p:cNvSpPr>
          <p:nvPr>
            <p:ph idx="1"/>
          </p:nvPr>
        </p:nvSpPr>
        <p:spPr>
          <a:xfrm>
            <a:off x="238539" y="1440305"/>
            <a:ext cx="10267333" cy="4913308"/>
          </a:xfrm>
        </p:spPr>
        <p:txBody>
          <a:bodyPr>
            <a:noAutofit/>
          </a:bodyPr>
          <a:lstStyle/>
          <a:p>
            <a:pPr marL="0" indent="0">
              <a:buNone/>
            </a:pPr>
            <a:r>
              <a:rPr lang="en-US" dirty="0"/>
              <a:t>Realize volume-based discounts:</a:t>
            </a:r>
          </a:p>
          <a:p>
            <a:pPr marL="519113" indent="-519113"/>
            <a:r>
              <a:rPr lang="en-US" b="1" dirty="0">
                <a:solidFill>
                  <a:srgbClr val="0070C0"/>
                </a:solidFill>
              </a:rPr>
              <a:t>Savings</a:t>
            </a:r>
            <a:r>
              <a:rPr lang="en-US" dirty="0"/>
              <a:t> as usage increases.</a:t>
            </a:r>
          </a:p>
          <a:p>
            <a:pPr marL="519113" indent="-519113"/>
            <a:r>
              <a:rPr lang="en-US" b="1" dirty="0">
                <a:solidFill>
                  <a:srgbClr val="0070C0"/>
                </a:solidFill>
              </a:rPr>
              <a:t>Tiered pricing </a:t>
            </a:r>
            <a:r>
              <a:rPr lang="en-US" dirty="0"/>
              <a:t>for services (for example, Amazon S3, EBS, EFS) </a:t>
            </a:r>
            <a:r>
              <a:rPr lang="en-US" dirty="0">
                <a:sym typeface="Wingdings" pitchFamily="2" charset="2"/>
              </a:rPr>
              <a:t> the more you use, the less you pay per GB.</a:t>
            </a:r>
            <a:endParaRPr lang="en-US" dirty="0"/>
          </a:p>
          <a:p>
            <a:pPr marL="519113" indent="-519113"/>
            <a:r>
              <a:rPr lang="en-US" dirty="0"/>
              <a:t>Data transfer </a:t>
            </a:r>
            <a:r>
              <a:rPr lang="en-US" b="1" dirty="0">
                <a:solidFill>
                  <a:srgbClr val="0070C0"/>
                </a:solidFill>
              </a:rPr>
              <a:t>IN</a:t>
            </a:r>
            <a:r>
              <a:rPr lang="en-US" dirty="0"/>
              <a:t> is always free.</a:t>
            </a:r>
          </a:p>
          <a:p>
            <a:pPr marL="519113" indent="-519113"/>
            <a:r>
              <a:rPr lang="en-US" dirty="0"/>
              <a:t>Multiple storage services deliver </a:t>
            </a:r>
            <a:r>
              <a:rPr lang="en-US" b="1" dirty="0">
                <a:solidFill>
                  <a:srgbClr val="0070C0"/>
                </a:solidFill>
              </a:rPr>
              <a:t>lower</a:t>
            </a:r>
            <a:r>
              <a:rPr lang="en-US" dirty="0"/>
              <a:t> storage costs based on needs.</a:t>
            </a:r>
          </a:p>
          <a:p>
            <a:pPr marL="0" indent="0">
              <a:buNone/>
            </a:pPr>
            <a:r>
              <a:rPr lang="en-US" dirty="0"/>
              <a:t>Benefits:</a:t>
            </a:r>
          </a:p>
          <a:p>
            <a:pPr marL="460375" indent="-460375"/>
            <a:r>
              <a:rPr lang="en-US" dirty="0"/>
              <a:t>Choosing the right combination of storage options </a:t>
            </a:r>
            <a:r>
              <a:rPr lang="en-US" b="1" dirty="0">
                <a:solidFill>
                  <a:srgbClr val="0070C0"/>
                </a:solidFill>
              </a:rPr>
              <a:t>helps</a:t>
            </a:r>
            <a:r>
              <a:rPr lang="en-US" b="1" dirty="0">
                <a:solidFill>
                  <a:schemeClr val="accent4"/>
                </a:solidFill>
              </a:rPr>
              <a:t> </a:t>
            </a:r>
            <a:r>
              <a:rPr lang="en-US" b="1" dirty="0">
                <a:solidFill>
                  <a:srgbClr val="0070C0"/>
                </a:solidFill>
              </a:rPr>
              <a:t>you reduce cost </a:t>
            </a:r>
            <a:r>
              <a:rPr lang="en-US" dirty="0"/>
              <a:t>while preserving performance, security, and durability.</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619" t="8553" r="9671" b="9737"/>
          <a:stretch/>
        </p:blipFill>
        <p:spPr>
          <a:xfrm>
            <a:off x="9875520" y="1463040"/>
            <a:ext cx="2057400" cy="2057401"/>
          </a:xfrm>
          <a:prstGeom prst="rect">
            <a:avLst/>
          </a:prstGeom>
        </p:spPr>
      </p:pic>
    </p:spTree>
    <p:extLst>
      <p:ext uri="{BB962C8B-B14F-4D97-AF65-F5344CB8AC3E}">
        <p14:creationId xmlns:p14="http://schemas.microsoft.com/office/powerpoint/2010/main" val="1191824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13046</TotalTime>
  <Words>3626</Words>
  <Application>Microsoft Office PowerPoint</Application>
  <PresentationFormat>Widescreen</PresentationFormat>
  <Paragraphs>485</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Amazon Ember</vt:lpstr>
      <vt:lpstr>Amazon Ember Light</vt:lpstr>
      <vt:lpstr>Amazon Ember Medium</vt:lpstr>
      <vt:lpstr>Arial</vt:lpstr>
      <vt:lpstr>Calibri</vt:lpstr>
      <vt:lpstr>Helvetica Neue LT Std 65 Medium</vt:lpstr>
      <vt:lpstr>Wingdings</vt:lpstr>
      <vt:lpstr>Office Theme</vt:lpstr>
      <vt:lpstr>Module 1, Section 2: Cloud Economics</vt:lpstr>
      <vt:lpstr>What’s In This Module</vt:lpstr>
      <vt:lpstr>Module Overview</vt:lpstr>
      <vt:lpstr>Part 1: Fundamentals of AWS Pricing</vt:lpstr>
      <vt:lpstr>AWS Pricing Fundamentals</vt:lpstr>
      <vt:lpstr>AWS Pricing Model</vt:lpstr>
      <vt:lpstr>Pay for What You Use</vt:lpstr>
      <vt:lpstr>Pay Less When You Reserve</vt:lpstr>
      <vt:lpstr>Pay Less By Using More</vt:lpstr>
      <vt:lpstr>Pay Even Less as AWS Grows</vt:lpstr>
      <vt:lpstr>Custom Pricing</vt:lpstr>
      <vt:lpstr>AWS Free Tier</vt:lpstr>
      <vt:lpstr>No Charge</vt:lpstr>
      <vt:lpstr>In Review</vt:lpstr>
      <vt:lpstr>Part 2: Total Cost of Ownership (TCO)</vt:lpstr>
      <vt:lpstr>On-Premises versus Cloud</vt:lpstr>
      <vt:lpstr>What is Total Cost of Ownership (TCO)?                                                   </vt:lpstr>
      <vt:lpstr>TCO Considerations</vt:lpstr>
      <vt:lpstr>On-Premises versus All-In Cloud</vt:lpstr>
      <vt:lpstr>AWS Simple Monthly Calculator</vt:lpstr>
      <vt:lpstr>AWS TCO Calculator</vt:lpstr>
      <vt:lpstr>Additional Benefit Considerations</vt:lpstr>
      <vt:lpstr>Case Study: Total Cost of Ownership                                                   </vt:lpstr>
      <vt:lpstr>Case Study: Total Cost of Ownership                                                   </vt:lpstr>
      <vt:lpstr>Case Study: Total Cost of Ownership                                                   </vt:lpstr>
      <vt:lpstr>Case Study: Total Cost of Ownership                                                   </vt:lpstr>
      <vt:lpstr>Case Study: Total Cost of Ownership                                                   </vt:lpstr>
      <vt:lpstr>Case Study: Total Cost of Ownership                                                   </vt:lpstr>
      <vt:lpstr>Resources to Get You Started                                                   </vt:lpstr>
      <vt:lpstr>In Review</vt:lpstr>
      <vt:lpstr>Module 1.0.2 Review:                                                      </vt:lpstr>
      <vt:lpstr>Up Next: Unit 1.0.3 – AWS Global Infrastructure Overview     Review AWS Global Infrastructure     Understand Managed vs Unmanaged Services </vt:lpstr>
      <vt:lpstr>Thanks for participating!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1.0.18</cp:keywords>
  <dc:description/>
  <cp:lastModifiedBy>Harris, Melissa</cp:lastModifiedBy>
  <cp:revision>381</cp:revision>
  <cp:lastPrinted>2017-08-03T20:30:13Z</cp:lastPrinted>
  <dcterms:created xsi:type="dcterms:W3CDTF">2017-05-11T23:06:57Z</dcterms:created>
  <dcterms:modified xsi:type="dcterms:W3CDTF">2019-09-30T14:22:44Z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1B49CEB6-EABE-4C46-B9B4-DDCA9A56C1C4</vt:lpwstr>
  </property>
  <property fmtid="{D5CDD505-2E9C-101B-9397-08002B2CF9AE}" pid="3" name="ArticulatePath">
    <vt:lpwstr>12P-Intro to Cloud Economics</vt:lpwstr>
  </property>
</Properties>
</file>