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84" r:id="rId3"/>
    <p:sldId id="285" r:id="rId4"/>
    <p:sldId id="28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3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5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7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2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1/12/2020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2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826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2" r:id="rId5"/>
    <p:sldLayoutId id="2147483748" r:id="rId6"/>
    <p:sldLayoutId id="2147483749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419E3D9-C5FB-41A9-B6D2-DFB210BB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7909BF-1DF7-4ACE-8F58-6CF719BB2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E8BEDB-0BBC-4F21-9CFB-8530D664C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D6D676-6F2F-4446-9935-2D8D03821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AEA2B-9C25-4B43-8C9A-A9D0C3E9B1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1FC5F3A-7F1A-4EE8-A913-C8E96ACC3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20551B3-B4DA-48EE-988C-4FAEAEB5C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A picture containing outdoor, kite, colorful, orange&#10;&#10;Description automatically generated">
            <a:extLst>
              <a:ext uri="{FF2B5EF4-FFF2-40B4-BE49-F238E27FC236}">
                <a16:creationId xmlns:a16="http://schemas.microsoft.com/office/drawing/2014/main" id="{0FBF40BD-B57D-42B8-B4BC-1938B6C02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060" b="2018"/>
          <a:stretch/>
        </p:blipFill>
        <p:spPr>
          <a:xfrm>
            <a:off x="-1" y="10"/>
            <a:ext cx="12192000" cy="455102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30074"/>
            <a:ext cx="12192000" cy="2327925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6116" y="4692768"/>
            <a:ext cx="11859768" cy="2002536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D17C5-6542-49F6-BC63-B0189151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723" y="4956811"/>
            <a:ext cx="11439414" cy="89743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tx1"/>
                </a:solidFill>
              </a:rPr>
              <a:t>Com 1008 an </a:t>
            </a:r>
            <a:r>
              <a:rPr lang="en-US" sz="4400" cap="all" spc="-100">
                <a:solidFill>
                  <a:schemeClr val="tx1"/>
                </a:solidFill>
              </a:rPr>
              <a:t>overview of cloud </a:t>
            </a:r>
            <a:r>
              <a:rPr lang="en-US" sz="4400" cap="all" spc="-100" dirty="0">
                <a:solidFill>
                  <a:schemeClr val="tx1"/>
                </a:solidFill>
              </a:rPr>
              <a:t>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F3F2DC-BA66-499A-887C-A390309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5783001"/>
            <a:ext cx="10656310" cy="42596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pc="80" dirty="0"/>
              <a:t>Hans Yip</a:t>
            </a:r>
          </a:p>
        </p:txBody>
      </p:sp>
    </p:spTree>
    <p:extLst>
      <p:ext uri="{BB962C8B-B14F-4D97-AF65-F5344CB8AC3E}">
        <p14:creationId xmlns:p14="http://schemas.microsoft.com/office/powerpoint/2010/main" val="41840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DA08-7390-4611-BD7F-02C79976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EEBF6-3F95-44F8-BF61-3DC2438D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Welcome to COM 1008 An Overview of Cloud Computing</a:t>
            </a:r>
          </a:p>
          <a:p>
            <a:r>
              <a:rPr lang="en-US" sz="2200" dirty="0"/>
              <a:t>Go over the class syllabus</a:t>
            </a:r>
          </a:p>
          <a:p>
            <a:r>
              <a:rPr lang="en-US" sz="2200" dirty="0"/>
              <a:t>Go over the requirements of this class</a:t>
            </a:r>
          </a:p>
          <a:p>
            <a:r>
              <a:rPr lang="en-US" sz="2200" dirty="0"/>
              <a:t>Background – teacher and students (programming, database, and mobile apps)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298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2BD-29C4-460D-9B64-DE71904E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D2EBB-5E37-45CA-B0C2-2562DA59C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My Name:  Hans Yip</a:t>
            </a:r>
          </a:p>
          <a:p>
            <a:r>
              <a:rPr lang="en-US" sz="2400" dirty="0"/>
              <a:t>Email: hansyip@hsu.edu.hk</a:t>
            </a:r>
          </a:p>
          <a:p>
            <a:r>
              <a:rPr lang="en-US" sz="2400" dirty="0"/>
              <a:t>Office hours: before or after class</a:t>
            </a:r>
          </a:p>
        </p:txBody>
      </p:sp>
    </p:spTree>
    <p:extLst>
      <p:ext uri="{BB962C8B-B14F-4D97-AF65-F5344CB8AC3E}">
        <p14:creationId xmlns:p14="http://schemas.microsoft.com/office/powerpoint/2010/main" val="20957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57B1-D724-422C-984F-01C71218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/>
          <a:lstStyle/>
          <a:p>
            <a:pPr algn="ctr"/>
            <a:r>
              <a:rPr lang="en-US" dirty="0"/>
              <a:t>Technologies that you should know to survive beyond 2020</a:t>
            </a:r>
          </a:p>
        </p:txBody>
      </p:sp>
      <p:grpSp>
        <p:nvGrpSpPr>
          <p:cNvPr id="8" name="Canvas 12">
            <a:extLst>
              <a:ext uri="{FF2B5EF4-FFF2-40B4-BE49-F238E27FC236}">
                <a16:creationId xmlns:a16="http://schemas.microsoft.com/office/drawing/2014/main" id="{511A3059-72D1-4E05-A459-9574E8088B07}"/>
              </a:ext>
            </a:extLst>
          </p:cNvPr>
          <p:cNvGrpSpPr>
            <a:grpSpLocks/>
          </p:cNvGrpSpPr>
          <p:nvPr/>
        </p:nvGrpSpPr>
        <p:grpSpPr bwMode="auto">
          <a:xfrm>
            <a:off x="1538909" y="1942107"/>
            <a:ext cx="9114182" cy="4542182"/>
            <a:chOff x="0" y="-3835"/>
            <a:chExt cx="54146" cy="37476"/>
          </a:xfrm>
        </p:grpSpPr>
        <p:sp>
          <p:nvSpPr>
            <p:cNvPr id="9" name="AutoShape 85">
              <a:extLst>
                <a:ext uri="{FF2B5EF4-FFF2-40B4-BE49-F238E27FC236}">
                  <a16:creationId xmlns:a16="http://schemas.microsoft.com/office/drawing/2014/main" id="{579FBBD9-826C-4065-9E50-614E60F731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-3835"/>
              <a:ext cx="54146" cy="37476"/>
            </a:xfrm>
            <a:prstGeom prst="rect">
              <a:avLst/>
            </a:prstGeom>
            <a:noFill/>
            <a:ln w="9525">
              <a:solidFill>
                <a:srgbClr val="17365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ame 3">
              <a:extLst>
                <a:ext uri="{FF2B5EF4-FFF2-40B4-BE49-F238E27FC236}">
                  <a16:creationId xmlns:a16="http://schemas.microsoft.com/office/drawing/2014/main" id="{9D597D80-FDEA-4813-A2DD-696B0109D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2318"/>
              <a:ext cx="6420" cy="10820"/>
            </a:xfrm>
            <a:custGeom>
              <a:avLst/>
              <a:gdLst>
                <a:gd name="T0" fmla="*/ 0 w 1341120"/>
                <a:gd name="T1" fmla="*/ 0 h 1143000"/>
                <a:gd name="T2" fmla="*/ 1341120 w 1341120"/>
                <a:gd name="T3" fmla="*/ 0 h 1143000"/>
                <a:gd name="T4" fmla="*/ 1341120 w 1341120"/>
                <a:gd name="T5" fmla="*/ 1143000 h 1143000"/>
                <a:gd name="T6" fmla="*/ 0 w 1341120"/>
                <a:gd name="T7" fmla="*/ 1143000 h 1143000"/>
                <a:gd name="T8" fmla="*/ 0 w 1341120"/>
                <a:gd name="T9" fmla="*/ 0 h 1143000"/>
                <a:gd name="T10" fmla="*/ 142875 w 1341120"/>
                <a:gd name="T11" fmla="*/ 142875 h 1143000"/>
                <a:gd name="T12" fmla="*/ 142875 w 1341120"/>
                <a:gd name="T13" fmla="*/ 1000125 h 1143000"/>
                <a:gd name="T14" fmla="*/ 1198245 w 1341120"/>
                <a:gd name="T15" fmla="*/ 1000125 h 1143000"/>
                <a:gd name="T16" fmla="*/ 1198245 w 1341120"/>
                <a:gd name="T17" fmla="*/ 142875 h 1143000"/>
                <a:gd name="T18" fmla="*/ 142875 w 1341120"/>
                <a:gd name="T19" fmla="*/ 142875 h 11430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41120" h="1143000">
                  <a:moveTo>
                    <a:pt x="0" y="0"/>
                  </a:moveTo>
                  <a:lnTo>
                    <a:pt x="1341120" y="0"/>
                  </a:lnTo>
                  <a:lnTo>
                    <a:pt x="1341120" y="1143000"/>
                  </a:lnTo>
                  <a:lnTo>
                    <a:pt x="0" y="1143000"/>
                  </a:lnTo>
                  <a:lnTo>
                    <a:pt x="0" y="0"/>
                  </a:lnTo>
                  <a:close/>
                  <a:moveTo>
                    <a:pt x="142875" y="142875"/>
                  </a:moveTo>
                  <a:lnTo>
                    <a:pt x="142875" y="1000125"/>
                  </a:lnTo>
                  <a:lnTo>
                    <a:pt x="1198245" y="1000125"/>
                  </a:lnTo>
                  <a:lnTo>
                    <a:pt x="1198245" y="142875"/>
                  </a:lnTo>
                  <a:lnTo>
                    <a:pt x="142875" y="142875"/>
                  </a:lnTo>
                  <a:close/>
                </a:path>
              </a:pathLst>
            </a:cu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Curved Up Arrow 5">
              <a:extLst>
                <a:ext uri="{FF2B5EF4-FFF2-40B4-BE49-F238E27FC236}">
                  <a16:creationId xmlns:a16="http://schemas.microsoft.com/office/drawing/2014/main" id="{41BBA9B8-4251-4C74-87E1-80F9051D1CE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9398" y="3924"/>
              <a:ext cx="10985" cy="3759"/>
            </a:xfrm>
            <a:prstGeom prst="curvedUpArrow">
              <a:avLst>
                <a:gd name="adj1" fmla="val 43957"/>
                <a:gd name="adj2" fmla="val 87900"/>
                <a:gd name="adj3" fmla="val 25000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Curved Up Arrow 5">
              <a:extLst>
                <a:ext uri="{FF2B5EF4-FFF2-40B4-BE49-F238E27FC236}">
                  <a16:creationId xmlns:a16="http://schemas.microsoft.com/office/drawing/2014/main" id="{C42EA59C-B753-4572-9137-7FFE42680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8" y="8826"/>
              <a:ext cx="10985" cy="2839"/>
            </a:xfrm>
            <a:prstGeom prst="curvedUpArrow">
              <a:avLst>
                <a:gd name="adj1" fmla="val 58201"/>
                <a:gd name="adj2" fmla="val 116384"/>
                <a:gd name="adj3" fmla="val 25000"/>
              </a:avLst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3F202220-A31B-4520-B663-4320C03A1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97" y="-1054"/>
              <a:ext cx="10052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 Mobile First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3FAFAC7E-ABE0-42E9-9793-E0966FB1A8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04" y="6871"/>
              <a:ext cx="6077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 Agile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Flowchart: Magnetic Disk 7">
              <a:extLst>
                <a:ext uri="{FF2B5EF4-FFF2-40B4-BE49-F238E27FC236}">
                  <a16:creationId xmlns:a16="http://schemas.microsoft.com/office/drawing/2014/main" id="{1DF83737-A9D7-401E-8C69-E4F976810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9" y="13138"/>
              <a:ext cx="5239" cy="7334"/>
            </a:xfrm>
            <a:prstGeom prst="flowChartMagneticDisk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78">
              <a:extLst>
                <a:ext uri="{FF2B5EF4-FFF2-40B4-BE49-F238E27FC236}">
                  <a16:creationId xmlns:a16="http://schemas.microsoft.com/office/drawing/2014/main" id="{BE4D00D8-3A87-429F-859D-F9EE953F4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" y="19164"/>
              <a:ext cx="16751" cy="1160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lowchart: Predefined Process 14">
              <a:extLst>
                <a:ext uri="{FF2B5EF4-FFF2-40B4-BE49-F238E27FC236}">
                  <a16:creationId xmlns:a16="http://schemas.microsoft.com/office/drawing/2014/main" id="{753F837F-0C6B-4CB6-AE0E-B0D2D8D07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35" y="20472"/>
              <a:ext cx="9144" cy="6127"/>
            </a:xfrm>
            <a:prstGeom prst="flowChartPredefinedProcess">
              <a:avLst/>
            </a:prstGeom>
            <a:solidFill>
              <a:srgbClr val="4F81BD"/>
            </a:solidFill>
            <a:ln w="25400">
              <a:solidFill>
                <a:srgbClr val="243F6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B5CED7C3-3F4F-4853-A3F8-3BBA3372D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5" y="27488"/>
              <a:ext cx="13106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 Cloud Computing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Straight Connector 17">
              <a:extLst>
                <a:ext uri="{FF2B5EF4-FFF2-40B4-BE49-F238E27FC236}">
                  <a16:creationId xmlns:a16="http://schemas.microsoft.com/office/drawing/2014/main" id="{4F9C2D90-D02C-490D-B2A1-9DCD757076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78" y="17291"/>
              <a:ext cx="19571" cy="5981"/>
            </a:xfrm>
            <a:prstGeom prst="line">
              <a:avLst/>
            </a:prstGeom>
            <a:noFill/>
            <a:ln w="9525">
              <a:solidFill>
                <a:srgbClr val="1736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Straight Connector 17">
              <a:extLst>
                <a:ext uri="{FF2B5EF4-FFF2-40B4-BE49-F238E27FC236}">
                  <a16:creationId xmlns:a16="http://schemas.microsoft.com/office/drawing/2014/main" id="{BEE0D476-CDFB-4134-8F90-3FDC86C53A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94" y="13138"/>
              <a:ext cx="7455" cy="7334"/>
            </a:xfrm>
            <a:prstGeom prst="line">
              <a:avLst/>
            </a:prstGeom>
            <a:noFill/>
            <a:ln w="9525">
              <a:solidFill>
                <a:srgbClr val="1736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 Box 18">
              <a:extLst>
                <a:ext uri="{FF2B5EF4-FFF2-40B4-BE49-F238E27FC236}">
                  <a16:creationId xmlns:a16="http://schemas.microsoft.com/office/drawing/2014/main" id="{BAA3EAB8-1D3C-481D-A1CB-CFE626970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81" y="16059"/>
              <a:ext cx="7449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API/mS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18">
              <a:extLst>
                <a:ext uri="{FF2B5EF4-FFF2-40B4-BE49-F238E27FC236}">
                  <a16:creationId xmlns:a16="http://schemas.microsoft.com/office/drawing/2014/main" id="{1FB35EAE-35FB-4776-92EC-079BE9B90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35" y="14624"/>
              <a:ext cx="7448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 API/mS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F40E7727-2135-44BE-90DE-3E8E2BD48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9" y="21335"/>
              <a:ext cx="7995" cy="266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 Big 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4747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313C22"/>
      </a:dk2>
      <a:lt2>
        <a:srgbClr val="E2E8E8"/>
      </a:lt2>
      <a:accent1>
        <a:srgbClr val="E73129"/>
      </a:accent1>
      <a:accent2>
        <a:srgbClr val="D56E17"/>
      </a:accent2>
      <a:accent3>
        <a:srgbClr val="B6A320"/>
      </a:accent3>
      <a:accent4>
        <a:srgbClr val="82B013"/>
      </a:accent4>
      <a:accent5>
        <a:srgbClr val="4EBB21"/>
      </a:accent5>
      <a:accent6>
        <a:srgbClr val="15BD2A"/>
      </a:accent6>
      <a:hlink>
        <a:srgbClr val="319095"/>
      </a:hlink>
      <a:folHlink>
        <a:srgbClr val="828282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Garamond</vt:lpstr>
      <vt:lpstr>Gill Sans MT</vt:lpstr>
      <vt:lpstr>SavonVTI</vt:lpstr>
      <vt:lpstr>Com 1008 an overview of cloud computing</vt:lpstr>
      <vt:lpstr>Agenda</vt:lpstr>
      <vt:lpstr>My Profile</vt:lpstr>
      <vt:lpstr>Technologies that you should know to survive beyond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Demo</dc:title>
  <dc:creator>Hans Yip</dc:creator>
  <cp:lastModifiedBy>Hans Yip</cp:lastModifiedBy>
  <cp:revision>16</cp:revision>
  <dcterms:created xsi:type="dcterms:W3CDTF">2019-11-08T14:14:16Z</dcterms:created>
  <dcterms:modified xsi:type="dcterms:W3CDTF">2020-01-13T01:25:57Z</dcterms:modified>
</cp:coreProperties>
</file>