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5" r:id="rId4"/>
    <p:sldId id="286" r:id="rId5"/>
    <p:sldId id="287" r:id="rId6"/>
    <p:sldId id="288" r:id="rId7"/>
    <p:sldId id="289" r:id="rId8"/>
    <p:sldId id="290" r:id="rId9"/>
    <p:sldId id="291" r:id="rId10"/>
    <p:sldId id="292" r:id="rId11"/>
    <p:sldId id="293" r:id="rId12"/>
    <p:sldId id="294" r:id="rId13"/>
    <p:sldId id="295"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1" autoAdjust="0"/>
    <p:restoredTop sz="94660"/>
  </p:normalViewPr>
  <p:slideViewPr>
    <p:cSldViewPr snapToGrid="0">
      <p:cViewPr varScale="1">
        <p:scale>
          <a:sx n="67" d="100"/>
          <a:sy n="67" d="100"/>
        </p:scale>
        <p:origin x="6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1/21/2020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1/21/2020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1/21/2020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1/21/2020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1/21/2020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1008 </a:t>
            </a:r>
            <a:r>
              <a:rPr lang="en-US" sz="4400" cap="all" spc="-100">
                <a:solidFill>
                  <a:schemeClr val="tx1"/>
                </a:solidFill>
              </a:rPr>
              <a:t>an overview of Cloud </a:t>
            </a:r>
            <a:r>
              <a:rPr lang="en-US" sz="4400" cap="all" spc="-100" dirty="0">
                <a:solidFill>
                  <a:schemeClr val="tx1"/>
                </a:solidFill>
              </a:rPr>
              <a:t>computing</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a:t>Hans Yip</a:t>
            </a:r>
            <a:endParaRPr lang="en-US" spc="80" dirty="0"/>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15DEE-B3DB-44B8-A939-3718F30B8C8D}"/>
              </a:ext>
            </a:extLst>
          </p:cNvPr>
          <p:cNvSpPr>
            <a:spLocks noGrp="1"/>
          </p:cNvSpPr>
          <p:nvPr>
            <p:ph type="title"/>
          </p:nvPr>
        </p:nvSpPr>
        <p:spPr/>
        <p:txBody>
          <a:bodyPr/>
          <a:lstStyle/>
          <a:p>
            <a:pPr algn="ctr"/>
            <a:r>
              <a:rPr lang="en-US" dirty="0"/>
              <a:t>Economies of Scale</a:t>
            </a:r>
          </a:p>
        </p:txBody>
      </p:sp>
      <p:sp>
        <p:nvSpPr>
          <p:cNvPr id="3" name="Content Placeholder 2">
            <a:extLst>
              <a:ext uri="{FF2B5EF4-FFF2-40B4-BE49-F238E27FC236}">
                <a16:creationId xmlns:a16="http://schemas.microsoft.com/office/drawing/2014/main" id="{BD397E00-DCD1-4C98-B1CC-665438FEAC4E}"/>
              </a:ext>
            </a:extLst>
          </p:cNvPr>
          <p:cNvSpPr>
            <a:spLocks noGrp="1"/>
          </p:cNvSpPr>
          <p:nvPr>
            <p:ph idx="1"/>
          </p:nvPr>
        </p:nvSpPr>
        <p:spPr/>
        <p:txBody>
          <a:bodyPr>
            <a:noAutofit/>
          </a:bodyPr>
          <a:lstStyle/>
          <a:p>
            <a:r>
              <a:rPr lang="en-US" sz="1600" dirty="0"/>
              <a:t>The concept of </a:t>
            </a:r>
            <a:r>
              <a:rPr lang="en-US" sz="1600" b="1" i="1" dirty="0"/>
              <a:t>economies of scale</a:t>
            </a:r>
            <a:r>
              <a:rPr lang="en-US" sz="1600" b="1" dirty="0"/>
              <a:t> </a:t>
            </a:r>
            <a:r>
              <a:rPr lang="en-US" sz="1600" dirty="0"/>
              <a:t>is the </a:t>
            </a:r>
            <a:r>
              <a:rPr lang="en-US" sz="1600" dirty="0">
                <a:solidFill>
                  <a:srgbClr val="FF0000"/>
                </a:solidFill>
              </a:rPr>
              <a:t>ability to do things more cheaply and more efficiently when operating at a larger scale in comparison to operating at a smaller scale.</a:t>
            </a:r>
          </a:p>
          <a:p>
            <a:r>
              <a:rPr lang="en-US" sz="1600" dirty="0">
                <a:solidFill>
                  <a:srgbClr val="FF0000"/>
                </a:solidFill>
              </a:rPr>
              <a:t>Cloud providers </a:t>
            </a:r>
            <a:r>
              <a:rPr lang="en-US" sz="1600" dirty="0"/>
              <a:t>such as Microsoft, Google, and AWS are </a:t>
            </a:r>
            <a:r>
              <a:rPr lang="en-US" sz="1600" dirty="0">
                <a:solidFill>
                  <a:srgbClr val="FF0000"/>
                </a:solidFill>
              </a:rPr>
              <a:t>very large businesses</a:t>
            </a:r>
            <a:r>
              <a:rPr lang="en-US" sz="1600" dirty="0"/>
              <a:t>, and are </a:t>
            </a:r>
            <a:r>
              <a:rPr lang="en-US" sz="1600" dirty="0">
                <a:solidFill>
                  <a:srgbClr val="FF0000"/>
                </a:solidFill>
              </a:rPr>
              <a:t>able to leverage the benefits of economies of scale, and then pass those benefits on to their customers.</a:t>
            </a:r>
          </a:p>
          <a:p>
            <a:r>
              <a:rPr lang="en-US" sz="1600" dirty="0"/>
              <a:t>This is apparent to end users in a number of ways, one of which is the </a:t>
            </a:r>
            <a:r>
              <a:rPr lang="en-US" sz="1600" dirty="0">
                <a:solidFill>
                  <a:srgbClr val="FF0000"/>
                </a:solidFill>
              </a:rPr>
              <a:t>ability to acquire hardware at a lower cost than if a single user or smaller business were purchasing it.</a:t>
            </a:r>
          </a:p>
          <a:p>
            <a:r>
              <a:rPr lang="en-US" sz="1600" dirty="0">
                <a:solidFill>
                  <a:srgbClr val="FF0000"/>
                </a:solidFill>
              </a:rPr>
              <a:t>Storage costs</a:t>
            </a:r>
            <a:r>
              <a:rPr lang="en-US" sz="1600" dirty="0"/>
              <a:t>, for example, have decreased significantly over the last decade due in part to cloud providers' </a:t>
            </a:r>
            <a:r>
              <a:rPr lang="en-US" sz="1600" dirty="0">
                <a:solidFill>
                  <a:srgbClr val="FF0000"/>
                </a:solidFill>
              </a:rPr>
              <a:t>ability to purchase larger amounts of storage at significant discounts. </a:t>
            </a:r>
            <a:r>
              <a:rPr lang="en-US" sz="1600" dirty="0"/>
              <a:t>They are then able to use that storage more efficiently, and pass on those benefits to end users in the form of lower prices.</a:t>
            </a:r>
          </a:p>
          <a:p>
            <a:r>
              <a:rPr lang="en-US" sz="1600" dirty="0"/>
              <a:t>There are limits to the benefits large organizations can realize through economies of scale. A product will inevitably have an underlying core cost, as it becomes more of a commodity, based on what it costs to produce . Competition is also another factor which has an effect on costs of cloud services.</a:t>
            </a:r>
          </a:p>
          <a:p>
            <a:r>
              <a:rPr lang="en-US" sz="1600" dirty="0"/>
              <a:t>E.g.  Computer manufacturer sells a computer to individual for $1,000 and it will last for 1 year. So, the cost for individual is $1,000 for one year. Cloud provider purchased 3 computers from the manufacturer at $900 each. 3 individuals sign up to use one computer for one year at $400 each, therefore, the total revenue for cloud provider is $1,200 and making profit of $300. In addition, individual saved $600 per year.</a:t>
            </a:r>
          </a:p>
        </p:txBody>
      </p:sp>
    </p:spTree>
    <p:extLst>
      <p:ext uri="{BB962C8B-B14F-4D97-AF65-F5344CB8AC3E}">
        <p14:creationId xmlns:p14="http://schemas.microsoft.com/office/powerpoint/2010/main" val="943150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0F16A-6272-42AB-87CB-E98CA1415CD3}"/>
              </a:ext>
            </a:extLst>
          </p:cNvPr>
          <p:cNvSpPr>
            <a:spLocks noGrp="1"/>
          </p:cNvSpPr>
          <p:nvPr>
            <p:ph type="title"/>
          </p:nvPr>
        </p:nvSpPr>
        <p:spPr/>
        <p:txBody>
          <a:bodyPr/>
          <a:lstStyle/>
          <a:p>
            <a:pPr algn="ctr"/>
            <a:r>
              <a:rPr lang="en-US" dirty="0"/>
              <a:t>Capital Expenditure (</a:t>
            </a:r>
            <a:r>
              <a:rPr lang="en-US" dirty="0" err="1"/>
              <a:t>CapEx</a:t>
            </a:r>
            <a:r>
              <a:rPr lang="en-US" dirty="0"/>
              <a:t>) versus Operational Expenditure (</a:t>
            </a:r>
            <a:r>
              <a:rPr lang="en-US" dirty="0" err="1"/>
              <a:t>OpEx</a:t>
            </a:r>
            <a:r>
              <a:rPr lang="en-US" dirty="0"/>
              <a:t>)</a:t>
            </a:r>
          </a:p>
        </p:txBody>
      </p:sp>
      <p:sp>
        <p:nvSpPr>
          <p:cNvPr id="3" name="Content Placeholder 2">
            <a:extLst>
              <a:ext uri="{FF2B5EF4-FFF2-40B4-BE49-F238E27FC236}">
                <a16:creationId xmlns:a16="http://schemas.microsoft.com/office/drawing/2014/main" id="{73386C9F-A6D9-4B5E-80B3-B4CBAF01C32C}"/>
              </a:ext>
            </a:extLst>
          </p:cNvPr>
          <p:cNvSpPr>
            <a:spLocks noGrp="1"/>
          </p:cNvSpPr>
          <p:nvPr>
            <p:ph idx="1"/>
          </p:nvPr>
        </p:nvSpPr>
        <p:spPr/>
        <p:txBody>
          <a:bodyPr>
            <a:normAutofit fontScale="92500" lnSpcReduction="10000"/>
          </a:bodyPr>
          <a:lstStyle/>
          <a:p>
            <a:r>
              <a:rPr lang="en-US" dirty="0"/>
              <a:t>In previous years, </a:t>
            </a:r>
            <a:r>
              <a:rPr lang="en-US" dirty="0">
                <a:solidFill>
                  <a:srgbClr val="FF0000"/>
                </a:solidFill>
              </a:rPr>
              <a:t>startup companies needed to acquire a physical premises and infrastructure to start their business and begin trading</a:t>
            </a:r>
            <a:r>
              <a:rPr lang="en-US" dirty="0"/>
              <a:t>. </a:t>
            </a:r>
            <a:r>
              <a:rPr lang="en-US" dirty="0">
                <a:solidFill>
                  <a:srgbClr val="FF0000"/>
                </a:solidFill>
              </a:rPr>
              <a:t>Large amounts of money were need to get a new business up and running, or to grow an existing company. They would have to buy new datacenters or new servers to allow them build out new services, which they could then deliver to their customers. That is no longer the case.</a:t>
            </a:r>
          </a:p>
          <a:p>
            <a:r>
              <a:rPr lang="en-US" dirty="0"/>
              <a:t>Today, </a:t>
            </a:r>
            <a:r>
              <a:rPr lang="en-US" dirty="0">
                <a:solidFill>
                  <a:srgbClr val="FF0000"/>
                </a:solidFill>
              </a:rPr>
              <a:t>organizations can sign up for a service from a cloud provider to get up and running. This enables them to begin selling or providing services to their customers more quickly, without the need for significant upfront costs.</a:t>
            </a:r>
          </a:p>
          <a:p>
            <a:r>
              <a:rPr lang="en-US" dirty="0"/>
              <a:t>These </a:t>
            </a:r>
            <a:r>
              <a:rPr lang="en-US" dirty="0">
                <a:solidFill>
                  <a:srgbClr val="FF0000"/>
                </a:solidFill>
              </a:rPr>
              <a:t>two approaches </a:t>
            </a:r>
            <a:r>
              <a:rPr lang="en-US" dirty="0"/>
              <a:t>to investment are referred to as:</a:t>
            </a:r>
          </a:p>
          <a:p>
            <a:pPr lvl="0"/>
            <a:r>
              <a:rPr lang="en-US" b="1" dirty="0"/>
              <a:t>Capital Expenditure (</a:t>
            </a:r>
            <a:r>
              <a:rPr lang="en-US" b="1" dirty="0" err="1"/>
              <a:t>CapEx</a:t>
            </a:r>
            <a:r>
              <a:rPr lang="en-US" b="1" dirty="0"/>
              <a:t>)</a:t>
            </a:r>
            <a:r>
              <a:rPr lang="en-US" dirty="0"/>
              <a:t>: This is the </a:t>
            </a:r>
            <a:r>
              <a:rPr lang="en-US" dirty="0">
                <a:solidFill>
                  <a:srgbClr val="FF0000"/>
                </a:solidFill>
              </a:rPr>
              <a:t>spending of money on physical infrastructure up front, and then deducting that expense from your tax bill over time</a:t>
            </a:r>
            <a:r>
              <a:rPr lang="en-US" dirty="0"/>
              <a:t>. </a:t>
            </a:r>
            <a:r>
              <a:rPr lang="en-US" dirty="0" err="1"/>
              <a:t>CapEx</a:t>
            </a:r>
            <a:r>
              <a:rPr lang="en-US" dirty="0"/>
              <a:t> is an </a:t>
            </a:r>
            <a:r>
              <a:rPr lang="en-US" dirty="0">
                <a:solidFill>
                  <a:srgbClr val="FF0000"/>
                </a:solidFill>
              </a:rPr>
              <a:t>upfront cost </a:t>
            </a:r>
            <a:r>
              <a:rPr lang="en-US" dirty="0"/>
              <a:t>which has a value that </a:t>
            </a:r>
            <a:r>
              <a:rPr lang="en-US" dirty="0">
                <a:solidFill>
                  <a:srgbClr val="FF0000"/>
                </a:solidFill>
              </a:rPr>
              <a:t>reduces over time.</a:t>
            </a:r>
          </a:p>
          <a:p>
            <a:pPr lvl="0"/>
            <a:r>
              <a:rPr lang="en-US" b="1" dirty="0"/>
              <a:t>Operational Expenditure (</a:t>
            </a:r>
            <a:r>
              <a:rPr lang="en-US" b="1" dirty="0" err="1"/>
              <a:t>OpEx</a:t>
            </a:r>
            <a:r>
              <a:rPr lang="en-US" b="1" dirty="0"/>
              <a:t>)</a:t>
            </a:r>
            <a:r>
              <a:rPr lang="en-US" dirty="0"/>
              <a:t>: This is </a:t>
            </a:r>
            <a:r>
              <a:rPr lang="en-US" dirty="0">
                <a:solidFill>
                  <a:srgbClr val="FF0000"/>
                </a:solidFill>
              </a:rPr>
              <a:t>spending money on services or products now and being billed for them now</a:t>
            </a:r>
            <a:r>
              <a:rPr lang="en-US" dirty="0"/>
              <a:t>. You can </a:t>
            </a:r>
            <a:r>
              <a:rPr lang="en-US" dirty="0">
                <a:solidFill>
                  <a:srgbClr val="FF0000"/>
                </a:solidFill>
              </a:rPr>
              <a:t>deduct this expense from your tax bill in the same year</a:t>
            </a:r>
            <a:r>
              <a:rPr lang="en-US" dirty="0"/>
              <a:t>. There is </a:t>
            </a:r>
            <a:r>
              <a:rPr lang="en-US" dirty="0">
                <a:solidFill>
                  <a:srgbClr val="FF0000"/>
                </a:solidFill>
              </a:rPr>
              <a:t>no upfront cost, you pay for a service or product as you use it.</a:t>
            </a:r>
          </a:p>
          <a:p>
            <a:endParaRPr lang="en-US" dirty="0"/>
          </a:p>
        </p:txBody>
      </p:sp>
    </p:spTree>
    <p:extLst>
      <p:ext uri="{BB962C8B-B14F-4D97-AF65-F5344CB8AC3E}">
        <p14:creationId xmlns:p14="http://schemas.microsoft.com/office/powerpoint/2010/main" val="894230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1ECBA-4F12-4D08-BEB0-5D618DD515A7}"/>
              </a:ext>
            </a:extLst>
          </p:cNvPr>
          <p:cNvSpPr>
            <a:spLocks noGrp="1"/>
          </p:cNvSpPr>
          <p:nvPr>
            <p:ph type="title"/>
          </p:nvPr>
        </p:nvSpPr>
        <p:spPr/>
        <p:txBody>
          <a:bodyPr/>
          <a:lstStyle/>
          <a:p>
            <a:pPr algn="ctr"/>
            <a:r>
              <a:rPr lang="en-US" dirty="0"/>
              <a:t>Capital Expenditure (</a:t>
            </a:r>
            <a:r>
              <a:rPr lang="en-US" dirty="0" err="1"/>
              <a:t>CapEx</a:t>
            </a:r>
            <a:r>
              <a:rPr lang="en-US" dirty="0"/>
              <a:t>) versus Operational Expenditure (</a:t>
            </a:r>
            <a:r>
              <a:rPr lang="en-US" dirty="0" err="1"/>
              <a:t>OpEx</a:t>
            </a:r>
            <a:r>
              <a:rPr lang="en-US" dirty="0"/>
              <a:t>)</a:t>
            </a:r>
          </a:p>
        </p:txBody>
      </p:sp>
      <p:sp>
        <p:nvSpPr>
          <p:cNvPr id="3" name="Content Placeholder 2">
            <a:extLst>
              <a:ext uri="{FF2B5EF4-FFF2-40B4-BE49-F238E27FC236}">
                <a16:creationId xmlns:a16="http://schemas.microsoft.com/office/drawing/2014/main" id="{89413AC1-4D15-459A-ADBA-9CF4F270353F}"/>
              </a:ext>
            </a:extLst>
          </p:cNvPr>
          <p:cNvSpPr>
            <a:spLocks noGrp="1"/>
          </p:cNvSpPr>
          <p:nvPr>
            <p:ph idx="1"/>
          </p:nvPr>
        </p:nvSpPr>
        <p:spPr/>
        <p:txBody>
          <a:bodyPr/>
          <a:lstStyle/>
          <a:p>
            <a:r>
              <a:rPr lang="en-US" dirty="0"/>
              <a:t>Companies wanting to </a:t>
            </a:r>
            <a:r>
              <a:rPr lang="en-US" dirty="0">
                <a:solidFill>
                  <a:srgbClr val="FF0000"/>
                </a:solidFill>
              </a:rPr>
              <a:t>start</a:t>
            </a:r>
            <a:r>
              <a:rPr lang="en-US" dirty="0"/>
              <a:t> a new business or </a:t>
            </a:r>
            <a:r>
              <a:rPr lang="en-US" dirty="0">
                <a:solidFill>
                  <a:srgbClr val="FF0000"/>
                </a:solidFill>
              </a:rPr>
              <a:t>grow their business do not have to incur upfront costs </a:t>
            </a:r>
            <a:r>
              <a:rPr lang="en-US" dirty="0"/>
              <a:t>to try out a new product or service for customers. Instead, they can </a:t>
            </a:r>
            <a:r>
              <a:rPr lang="en-US" dirty="0">
                <a:solidFill>
                  <a:srgbClr val="FF0000"/>
                </a:solidFill>
              </a:rPr>
              <a:t>get into a market immediately and pay as much or as little for the infrastructure as the business requires</a:t>
            </a:r>
            <a:r>
              <a:rPr lang="en-US" dirty="0"/>
              <a:t>. They also </a:t>
            </a:r>
            <a:r>
              <a:rPr lang="en-US" dirty="0">
                <a:solidFill>
                  <a:srgbClr val="FF0000"/>
                </a:solidFill>
              </a:rPr>
              <a:t>can terminate that cost if and when they need to.</a:t>
            </a:r>
          </a:p>
          <a:p>
            <a:r>
              <a:rPr lang="en-US" dirty="0"/>
              <a:t>If your service is busy and you </a:t>
            </a:r>
            <a:r>
              <a:rPr lang="en-US" dirty="0">
                <a:solidFill>
                  <a:srgbClr val="FF0000"/>
                </a:solidFill>
              </a:rPr>
              <a:t>consume a lot of resources in a month</a:t>
            </a:r>
            <a:r>
              <a:rPr lang="en-US" dirty="0"/>
              <a:t>, then you </a:t>
            </a:r>
            <a:r>
              <a:rPr lang="en-US" dirty="0">
                <a:solidFill>
                  <a:srgbClr val="FF0000"/>
                </a:solidFill>
              </a:rPr>
              <a:t>receive a large bill.</a:t>
            </a:r>
            <a:r>
              <a:rPr lang="en-US" dirty="0"/>
              <a:t> If those services are minimal and </a:t>
            </a:r>
            <a:r>
              <a:rPr lang="en-US" dirty="0">
                <a:solidFill>
                  <a:srgbClr val="FF0000"/>
                </a:solidFill>
              </a:rPr>
              <a:t>don't use a lot of resources</a:t>
            </a:r>
            <a:r>
              <a:rPr lang="en-US" dirty="0"/>
              <a:t>, then you will </a:t>
            </a:r>
            <a:r>
              <a:rPr lang="en-US" dirty="0">
                <a:solidFill>
                  <a:srgbClr val="FF0000"/>
                </a:solidFill>
              </a:rPr>
              <a:t>receive a smaller bill.</a:t>
            </a:r>
          </a:p>
          <a:p>
            <a:r>
              <a:rPr lang="en-US" dirty="0"/>
              <a:t>A business </a:t>
            </a:r>
            <a:r>
              <a:rPr lang="en-US" dirty="0">
                <a:solidFill>
                  <a:srgbClr val="FF0000"/>
                </a:solidFill>
              </a:rPr>
              <a:t>can still use the </a:t>
            </a:r>
            <a:r>
              <a:rPr lang="en-US" dirty="0" err="1">
                <a:solidFill>
                  <a:srgbClr val="FF0000"/>
                </a:solidFill>
              </a:rPr>
              <a:t>CapEx</a:t>
            </a:r>
            <a:r>
              <a:rPr lang="en-US" dirty="0">
                <a:solidFill>
                  <a:srgbClr val="FF0000"/>
                </a:solidFill>
              </a:rPr>
              <a:t> expenditure strategy if they wish, but it is no longer a requirement that they do so.</a:t>
            </a:r>
          </a:p>
          <a:p>
            <a:endParaRPr lang="en-US" dirty="0"/>
          </a:p>
        </p:txBody>
      </p:sp>
    </p:spTree>
    <p:extLst>
      <p:ext uri="{BB962C8B-B14F-4D97-AF65-F5344CB8AC3E}">
        <p14:creationId xmlns:p14="http://schemas.microsoft.com/office/powerpoint/2010/main" val="2836554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2689C-9D68-4783-8F3F-4F4D4AC6DC40}"/>
              </a:ext>
            </a:extLst>
          </p:cNvPr>
          <p:cNvSpPr>
            <a:spLocks noGrp="1"/>
          </p:cNvSpPr>
          <p:nvPr>
            <p:ph type="title"/>
          </p:nvPr>
        </p:nvSpPr>
        <p:spPr/>
        <p:txBody>
          <a:bodyPr/>
          <a:lstStyle/>
          <a:p>
            <a:pPr algn="ctr"/>
            <a:r>
              <a:rPr lang="en-US"/>
              <a:t>Questions</a:t>
            </a:r>
            <a:endParaRPr lang="en-US" dirty="0"/>
          </a:p>
        </p:txBody>
      </p:sp>
      <p:sp>
        <p:nvSpPr>
          <p:cNvPr id="3" name="Content Placeholder 2">
            <a:extLst>
              <a:ext uri="{FF2B5EF4-FFF2-40B4-BE49-F238E27FC236}">
                <a16:creationId xmlns:a16="http://schemas.microsoft.com/office/drawing/2014/main" id="{403CBAAC-C4CD-4C42-9157-9FA21F7C9439}"/>
              </a:ext>
            </a:extLst>
          </p:cNvPr>
          <p:cNvSpPr>
            <a:spLocks noGrp="1"/>
          </p:cNvSpPr>
          <p:nvPr>
            <p:ph idx="1"/>
          </p:nvPr>
        </p:nvSpPr>
        <p:spPr/>
        <p:txBody>
          <a:bodyPr/>
          <a:lstStyle/>
          <a:p>
            <a:r>
              <a:rPr lang="en-US" dirty="0"/>
              <a:t>What is a definition of Cloud Computing?</a:t>
            </a:r>
          </a:p>
          <a:p>
            <a:r>
              <a:rPr lang="en-US" dirty="0"/>
              <a:t>What are the characteristics of Cloud Computing?</a:t>
            </a:r>
          </a:p>
          <a:p>
            <a:r>
              <a:rPr lang="en-US" dirty="0"/>
              <a:t> What are the benefits of Cloud Computing?</a:t>
            </a:r>
          </a:p>
          <a:p>
            <a:r>
              <a:rPr lang="en-US" dirty="0"/>
              <a:t>What is a definition of Pay-as-you-go?</a:t>
            </a:r>
          </a:p>
          <a:p>
            <a:r>
              <a:rPr lang="en-US" dirty="0"/>
              <a:t>What is Capital Expenditure vs </a:t>
            </a:r>
            <a:r>
              <a:rPr lang="en-US"/>
              <a:t>Operational Expenditure?</a:t>
            </a:r>
            <a:endParaRPr lang="en-US" dirty="0"/>
          </a:p>
        </p:txBody>
      </p:sp>
    </p:spTree>
    <p:extLst>
      <p:ext uri="{BB962C8B-B14F-4D97-AF65-F5344CB8AC3E}">
        <p14:creationId xmlns:p14="http://schemas.microsoft.com/office/powerpoint/2010/main" val="70463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dirty="0"/>
              <a:t>Learning Objectives</a:t>
            </a:r>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400" dirty="0"/>
              <a:t>Introduction</a:t>
            </a:r>
          </a:p>
          <a:p>
            <a:pPr lvl="1"/>
            <a:r>
              <a:rPr lang="en-US" sz="2200" dirty="0"/>
              <a:t>What is Cloud Computing?</a:t>
            </a:r>
          </a:p>
          <a:p>
            <a:pPr lvl="1"/>
            <a:r>
              <a:rPr lang="en-US" sz="2200" dirty="0"/>
              <a:t>Cloud Everywhere</a:t>
            </a:r>
          </a:p>
          <a:p>
            <a:pPr lvl="1"/>
            <a:r>
              <a:rPr lang="en-US" sz="2200" dirty="0"/>
              <a:t>Pay-as-you-go model</a:t>
            </a:r>
          </a:p>
          <a:p>
            <a:pPr lvl="1"/>
            <a:r>
              <a:rPr lang="en-US" sz="2200" dirty="0"/>
              <a:t>Business values of cloud computing</a:t>
            </a:r>
          </a:p>
          <a:p>
            <a:pPr lvl="2"/>
            <a:r>
              <a:rPr lang="en-US" sz="2000" dirty="0"/>
              <a:t>Economies of scale</a:t>
            </a:r>
          </a:p>
          <a:p>
            <a:pPr lvl="2"/>
            <a:r>
              <a:rPr lang="en-US" sz="2000" dirty="0"/>
              <a:t>Capital expenditure (</a:t>
            </a:r>
            <a:r>
              <a:rPr lang="en-US" sz="2000" dirty="0" err="1"/>
              <a:t>CapEx</a:t>
            </a:r>
            <a:r>
              <a:rPr lang="en-US" sz="2000" dirty="0"/>
              <a:t>) versus operational expenditure (</a:t>
            </a:r>
            <a:r>
              <a:rPr lang="en-US" sz="2000" dirty="0" err="1"/>
              <a:t>OpEx</a:t>
            </a:r>
            <a:r>
              <a:rPr lang="en-US" sz="2000" dirty="0"/>
              <a:t>)</a:t>
            </a:r>
          </a:p>
          <a:p>
            <a:pPr lvl="1"/>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36810-E369-471F-AFCA-BBF68B06D165}"/>
              </a:ext>
            </a:extLst>
          </p:cNvPr>
          <p:cNvSpPr>
            <a:spLocks noGrp="1"/>
          </p:cNvSpPr>
          <p:nvPr>
            <p:ph type="title"/>
          </p:nvPr>
        </p:nvSpPr>
        <p:spPr/>
        <p:txBody>
          <a:bodyPr/>
          <a:lstStyle/>
          <a:p>
            <a:pPr algn="ctr"/>
            <a:r>
              <a:rPr lang="en-US" dirty="0"/>
              <a:t>What is Cloud Computing?</a:t>
            </a:r>
          </a:p>
        </p:txBody>
      </p:sp>
      <p:sp>
        <p:nvSpPr>
          <p:cNvPr id="3" name="Content Placeholder 2">
            <a:extLst>
              <a:ext uri="{FF2B5EF4-FFF2-40B4-BE49-F238E27FC236}">
                <a16:creationId xmlns:a16="http://schemas.microsoft.com/office/drawing/2014/main" id="{5233C8A4-9589-453B-985D-BF9BCE83F97D}"/>
              </a:ext>
            </a:extLst>
          </p:cNvPr>
          <p:cNvSpPr>
            <a:spLocks noGrp="1"/>
          </p:cNvSpPr>
          <p:nvPr>
            <p:ph idx="1"/>
          </p:nvPr>
        </p:nvSpPr>
        <p:spPr/>
        <p:txBody>
          <a:bodyPr>
            <a:normAutofit lnSpcReduction="10000"/>
          </a:bodyPr>
          <a:lstStyle/>
          <a:p>
            <a:r>
              <a:rPr lang="en-US" sz="2600" b="1" dirty="0">
                <a:cs typeface="Times New Roman" pitchFamily="18" charset="0"/>
              </a:rPr>
              <a:t>Cloud computing</a:t>
            </a:r>
            <a:r>
              <a:rPr lang="en-US" sz="2600" dirty="0">
                <a:cs typeface="Times New Roman" pitchFamily="18" charset="0"/>
              </a:rPr>
              <a:t>:</a:t>
            </a:r>
            <a:r>
              <a:rPr lang="en-US" sz="2600" b="1" dirty="0">
                <a:cs typeface="Times New Roman" pitchFamily="18" charset="0"/>
              </a:rPr>
              <a:t> </a:t>
            </a:r>
            <a:r>
              <a:rPr lang="en-US" sz="2600" dirty="0">
                <a:cs typeface="Times New Roman" pitchFamily="18" charset="0"/>
              </a:rPr>
              <a:t>is set of </a:t>
            </a:r>
            <a:r>
              <a:rPr lang="en-US" sz="2600" dirty="0">
                <a:solidFill>
                  <a:srgbClr val="FF0000"/>
                </a:solidFill>
                <a:cs typeface="Times New Roman" pitchFamily="18" charset="0"/>
              </a:rPr>
              <a:t>resources and services offered through the </a:t>
            </a:r>
            <a:r>
              <a:rPr lang="en-US" sz="2600" i="1" u="sng" dirty="0">
                <a:solidFill>
                  <a:srgbClr val="FF0000"/>
                </a:solidFill>
                <a:cs typeface="Times New Roman" pitchFamily="18" charset="0"/>
              </a:rPr>
              <a:t>Internet</a:t>
            </a:r>
            <a:r>
              <a:rPr lang="en-US" sz="2600" u="sng" dirty="0">
                <a:solidFill>
                  <a:srgbClr val="FF0000"/>
                </a:solidFill>
                <a:cs typeface="Times New Roman" pitchFamily="18" charset="0"/>
              </a:rPr>
              <a:t>.</a:t>
            </a:r>
            <a:r>
              <a:rPr lang="en-US" sz="2600" dirty="0">
                <a:solidFill>
                  <a:srgbClr val="FF0000"/>
                </a:solidFill>
                <a:cs typeface="Times New Roman" pitchFamily="18" charset="0"/>
              </a:rPr>
              <a:t>  </a:t>
            </a:r>
            <a:r>
              <a:rPr lang="en-US" sz="2600" dirty="0">
                <a:cs typeface="Times New Roman" pitchFamily="18" charset="0"/>
              </a:rPr>
              <a:t>[IEEE (</a:t>
            </a:r>
            <a:r>
              <a:rPr lang="en-US" sz="2600" i="1" dirty="0">
                <a:cs typeface="Times New Roman" pitchFamily="18" charset="0"/>
              </a:rPr>
              <a:t>Institute of Electrical and Electronics Engineer</a:t>
            </a:r>
            <a:r>
              <a:rPr lang="en-US" sz="2600" dirty="0"/>
              <a:t>)]</a:t>
            </a:r>
          </a:p>
          <a:p>
            <a:r>
              <a:rPr lang="en-US" sz="2600" b="1" dirty="0"/>
              <a:t>Cloud computing</a:t>
            </a:r>
            <a:r>
              <a:rPr lang="en-US" sz="2600" dirty="0"/>
              <a:t>: is the on-demand delivery of </a:t>
            </a:r>
            <a:r>
              <a:rPr lang="en-US" sz="2600" dirty="0">
                <a:solidFill>
                  <a:srgbClr val="FF0000"/>
                </a:solidFill>
              </a:rPr>
              <a:t>compute power, database storage, applications, and other IT resources</a:t>
            </a:r>
            <a:r>
              <a:rPr lang="en-US" sz="2600" dirty="0"/>
              <a:t> through a cloud services platform via the internet with pay-as-you-go pricing. [Amazon AWS]</a:t>
            </a:r>
          </a:p>
          <a:p>
            <a:r>
              <a:rPr lang="en-US" sz="2600" b="1" dirty="0"/>
              <a:t>Cloud computing</a:t>
            </a:r>
            <a:r>
              <a:rPr lang="en-US" sz="2600" dirty="0"/>
              <a:t>:</a:t>
            </a:r>
            <a:r>
              <a:rPr lang="en-US" sz="2600" b="1" dirty="0"/>
              <a:t> </a:t>
            </a:r>
            <a:r>
              <a:rPr lang="en-US" sz="2600" dirty="0"/>
              <a:t>is the delivery of computing services—</a:t>
            </a:r>
            <a:r>
              <a:rPr lang="en-US" sz="2600" dirty="0">
                <a:solidFill>
                  <a:srgbClr val="FF0000"/>
                </a:solidFill>
              </a:rPr>
              <a:t>servers, storage, databases, networking, software, analytics, and more</a:t>
            </a:r>
            <a:r>
              <a:rPr lang="en-US" sz="2600" dirty="0"/>
              <a:t>—over the Internet (“the cloud”).  [Microsoft Azure]</a:t>
            </a:r>
            <a:endParaRPr lang="en-US" sz="2600" b="1"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767817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AF6D-D5AF-41D3-85CA-43B027BAB7CF}"/>
              </a:ext>
            </a:extLst>
          </p:cNvPr>
          <p:cNvSpPr>
            <a:spLocks noGrp="1"/>
          </p:cNvSpPr>
          <p:nvPr>
            <p:ph type="title"/>
          </p:nvPr>
        </p:nvSpPr>
        <p:spPr/>
        <p:txBody>
          <a:bodyPr/>
          <a:lstStyle/>
          <a:p>
            <a:pPr algn="ctr"/>
            <a:r>
              <a:rPr lang="en-US" dirty="0"/>
              <a:t>Cloud Computing Characteristics</a:t>
            </a:r>
          </a:p>
        </p:txBody>
      </p:sp>
      <p:sp>
        <p:nvSpPr>
          <p:cNvPr id="3" name="Content Placeholder 2">
            <a:extLst>
              <a:ext uri="{FF2B5EF4-FFF2-40B4-BE49-F238E27FC236}">
                <a16:creationId xmlns:a16="http://schemas.microsoft.com/office/drawing/2014/main" id="{107C817C-8816-4867-B27D-728060664AAA}"/>
              </a:ext>
            </a:extLst>
          </p:cNvPr>
          <p:cNvSpPr>
            <a:spLocks noGrp="1"/>
          </p:cNvSpPr>
          <p:nvPr>
            <p:ph idx="1"/>
          </p:nvPr>
        </p:nvSpPr>
        <p:spPr/>
        <p:txBody>
          <a:bodyPr/>
          <a:lstStyle/>
          <a:p>
            <a:pPr marL="171450" indent="-171450">
              <a:buFontTx/>
              <a:buChar char="•"/>
              <a:defRPr/>
            </a:pPr>
            <a:r>
              <a:rPr lang="en-US" b="1" i="1" dirty="0"/>
              <a:t>On-Demand self-service </a:t>
            </a:r>
            <a:r>
              <a:rPr lang="en-US" dirty="0"/>
              <a:t>– any </a:t>
            </a:r>
            <a:r>
              <a:rPr lang="en-US" dirty="0">
                <a:solidFill>
                  <a:srgbClr val="FF0000"/>
                </a:solidFill>
              </a:rPr>
              <a:t>new services and changes </a:t>
            </a:r>
            <a:r>
              <a:rPr lang="en-US" dirty="0"/>
              <a:t>(storage, memory, etc.) </a:t>
            </a:r>
            <a:r>
              <a:rPr lang="en-US" dirty="0">
                <a:solidFill>
                  <a:srgbClr val="FF0000"/>
                </a:solidFill>
              </a:rPr>
              <a:t>can be enabled without human interaction</a:t>
            </a:r>
          </a:p>
          <a:p>
            <a:pPr marL="171450" indent="-171450">
              <a:buFontTx/>
              <a:buChar char="•"/>
              <a:defRPr/>
            </a:pPr>
            <a:r>
              <a:rPr lang="en-US" b="1" i="1" dirty="0"/>
              <a:t>Broad Network access </a:t>
            </a:r>
            <a:r>
              <a:rPr lang="en-US" dirty="0"/>
              <a:t>– services are accessible from </a:t>
            </a:r>
            <a:r>
              <a:rPr lang="en-US" dirty="0">
                <a:solidFill>
                  <a:srgbClr val="FF0000"/>
                </a:solidFill>
              </a:rPr>
              <a:t>standard network connection </a:t>
            </a:r>
            <a:r>
              <a:rPr lang="en-US" dirty="0"/>
              <a:t>through thick and thin devices </a:t>
            </a:r>
          </a:p>
          <a:p>
            <a:pPr marL="171450" indent="-171450">
              <a:spcBef>
                <a:spcPct val="30000"/>
              </a:spcBef>
              <a:buFontTx/>
              <a:buChar char="•"/>
              <a:defRPr/>
            </a:pPr>
            <a:r>
              <a:rPr lang="en-US" b="1" i="1" dirty="0"/>
              <a:t>Resource pooling </a:t>
            </a:r>
            <a:r>
              <a:rPr lang="en-US" dirty="0"/>
              <a:t>– resources are pooled and </a:t>
            </a:r>
            <a:r>
              <a:rPr lang="en-US" dirty="0">
                <a:solidFill>
                  <a:srgbClr val="FF0000"/>
                </a:solidFill>
              </a:rPr>
              <a:t>shared among all users </a:t>
            </a:r>
            <a:r>
              <a:rPr lang="en-US" dirty="0"/>
              <a:t>– nothing is dedicated (The computing capabilities are pooled to serve multiple consumers using a multi-tenant model, with different physical and virtual resources dynamically assigned and reassigned according to consumer demand)</a:t>
            </a:r>
          </a:p>
          <a:p>
            <a:pPr marL="171450" indent="-171450">
              <a:spcBef>
                <a:spcPct val="30000"/>
              </a:spcBef>
              <a:buFontTx/>
              <a:buChar char="•"/>
              <a:defRPr/>
            </a:pPr>
            <a:r>
              <a:rPr lang="en-US" b="1" i="1" dirty="0"/>
              <a:t>Rapid elasticity </a:t>
            </a:r>
            <a:r>
              <a:rPr lang="en-US" dirty="0"/>
              <a:t>– resources can be </a:t>
            </a:r>
            <a:r>
              <a:rPr lang="en-US" dirty="0">
                <a:solidFill>
                  <a:srgbClr val="FF0000"/>
                </a:solidFill>
              </a:rPr>
              <a:t>quickly scaled up, down</a:t>
            </a:r>
            <a:r>
              <a:rPr lang="en-US" dirty="0"/>
              <a:t>, in or out based on demand (can be purchased in any quantity at any time.)</a:t>
            </a:r>
          </a:p>
          <a:p>
            <a:pPr marL="171450" indent="-171450">
              <a:buFontTx/>
              <a:buChar char="•"/>
              <a:defRPr/>
            </a:pPr>
            <a:r>
              <a:rPr lang="en-US" b="1" i="1" dirty="0"/>
              <a:t>Measured Service </a:t>
            </a:r>
            <a:r>
              <a:rPr lang="en-US" dirty="0"/>
              <a:t>– resource </a:t>
            </a:r>
            <a:r>
              <a:rPr lang="en-US" dirty="0">
                <a:solidFill>
                  <a:srgbClr val="FF0000"/>
                </a:solidFill>
              </a:rPr>
              <a:t>usage is measured and shown to the user </a:t>
            </a:r>
            <a:r>
              <a:rPr lang="en-US" dirty="0"/>
              <a:t>regularly including charge backs where applicable</a:t>
            </a:r>
          </a:p>
          <a:p>
            <a:endParaRPr lang="en-US" dirty="0"/>
          </a:p>
        </p:txBody>
      </p:sp>
    </p:spTree>
    <p:extLst>
      <p:ext uri="{BB962C8B-B14F-4D97-AF65-F5344CB8AC3E}">
        <p14:creationId xmlns:p14="http://schemas.microsoft.com/office/powerpoint/2010/main" val="381313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C2C4A-785B-4939-A0EC-D031128815DA}"/>
              </a:ext>
            </a:extLst>
          </p:cNvPr>
          <p:cNvSpPr>
            <a:spLocks noGrp="1"/>
          </p:cNvSpPr>
          <p:nvPr>
            <p:ph type="title"/>
          </p:nvPr>
        </p:nvSpPr>
        <p:spPr/>
        <p:txBody>
          <a:bodyPr/>
          <a:lstStyle/>
          <a:p>
            <a:pPr algn="ctr"/>
            <a:r>
              <a:rPr lang="en-US" dirty="0"/>
              <a:t>Benefits of Cloud Computing</a:t>
            </a:r>
          </a:p>
        </p:txBody>
      </p:sp>
      <p:sp>
        <p:nvSpPr>
          <p:cNvPr id="3" name="Content Placeholder 2">
            <a:extLst>
              <a:ext uri="{FF2B5EF4-FFF2-40B4-BE49-F238E27FC236}">
                <a16:creationId xmlns:a16="http://schemas.microsoft.com/office/drawing/2014/main" id="{0198280A-7F10-432E-8544-E321477B5F85}"/>
              </a:ext>
            </a:extLst>
          </p:cNvPr>
          <p:cNvSpPr>
            <a:spLocks noGrp="1"/>
          </p:cNvSpPr>
          <p:nvPr>
            <p:ph idx="1"/>
          </p:nvPr>
        </p:nvSpPr>
        <p:spPr>
          <a:xfrm>
            <a:off x="1066800" y="2103120"/>
            <a:ext cx="10058400" cy="3849624"/>
          </a:xfrm>
        </p:spPr>
        <p:txBody>
          <a:bodyPr>
            <a:normAutofit lnSpcReduction="10000"/>
          </a:bodyPr>
          <a:lstStyle/>
          <a:p>
            <a:r>
              <a:rPr lang="en-US" sz="2000" dirty="0"/>
              <a:t>Cloud computing is a big shift from the traditional way businesses think about IT resources. </a:t>
            </a:r>
          </a:p>
          <a:p>
            <a:r>
              <a:rPr lang="en-US" sz="2000" dirty="0"/>
              <a:t>Here are 6 common reasons organizations are turning to cloud computing services:</a:t>
            </a:r>
          </a:p>
          <a:p>
            <a:endParaRPr lang="en-US" sz="2000" dirty="0"/>
          </a:p>
          <a:p>
            <a:pPr marL="514350" indent="-514350">
              <a:buNone/>
            </a:pPr>
            <a:r>
              <a:rPr lang="en-US" sz="2000" b="1" dirty="0"/>
              <a:t>1.  Cost</a:t>
            </a:r>
            <a:r>
              <a:rPr lang="en-US" sz="2000" dirty="0"/>
              <a:t>: Cloud computing </a:t>
            </a:r>
            <a:r>
              <a:rPr lang="en-US" sz="2000" dirty="0">
                <a:solidFill>
                  <a:srgbClr val="FF0000"/>
                </a:solidFill>
              </a:rPr>
              <a:t>eliminates the capital expense of buying hardware and software and setting up and running on-site datacenters</a:t>
            </a:r>
            <a:r>
              <a:rPr lang="en-US" sz="2000" dirty="0"/>
              <a:t>—the racks of servers, the round-the-clock electricity for power and cooling, the IT experts for managing the infrastructure. It adds up fast.</a:t>
            </a:r>
          </a:p>
          <a:p>
            <a:pPr marL="514350" indent="-514350">
              <a:buNone/>
            </a:pPr>
            <a:r>
              <a:rPr lang="en-US" sz="2000" b="1" dirty="0"/>
              <a:t>2.  Speed</a:t>
            </a:r>
            <a:r>
              <a:rPr lang="en-US" sz="2000" dirty="0"/>
              <a:t>: Most cloud computing services are provided </a:t>
            </a:r>
            <a:r>
              <a:rPr lang="en-US" sz="2000" dirty="0">
                <a:solidFill>
                  <a:srgbClr val="FF0000"/>
                </a:solidFill>
              </a:rPr>
              <a:t>self service and on demand, so even vast amounts of computing resources can be provisioned in minutes, typically with just a few mouse clicks, </a:t>
            </a:r>
            <a:r>
              <a:rPr lang="en-US" sz="2000" dirty="0"/>
              <a:t>giving businesses a lot of flexibility and taking the pressure off capacity planning.</a:t>
            </a:r>
          </a:p>
          <a:p>
            <a:endParaRPr lang="en-US" dirty="0"/>
          </a:p>
        </p:txBody>
      </p:sp>
    </p:spTree>
    <p:extLst>
      <p:ext uri="{BB962C8B-B14F-4D97-AF65-F5344CB8AC3E}">
        <p14:creationId xmlns:p14="http://schemas.microsoft.com/office/powerpoint/2010/main" val="480859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CDDCF-F189-47E8-87EE-CD46C2DC9428}"/>
              </a:ext>
            </a:extLst>
          </p:cNvPr>
          <p:cNvSpPr>
            <a:spLocks noGrp="1"/>
          </p:cNvSpPr>
          <p:nvPr>
            <p:ph type="title"/>
          </p:nvPr>
        </p:nvSpPr>
        <p:spPr/>
        <p:txBody>
          <a:bodyPr/>
          <a:lstStyle/>
          <a:p>
            <a:pPr algn="ctr"/>
            <a:r>
              <a:rPr lang="en-US" dirty="0"/>
              <a:t>Benefits of Cloud Computing</a:t>
            </a:r>
          </a:p>
        </p:txBody>
      </p:sp>
      <p:sp>
        <p:nvSpPr>
          <p:cNvPr id="3" name="Content Placeholder 2">
            <a:extLst>
              <a:ext uri="{FF2B5EF4-FFF2-40B4-BE49-F238E27FC236}">
                <a16:creationId xmlns:a16="http://schemas.microsoft.com/office/drawing/2014/main" id="{664DE7E9-CB9F-45C4-95F6-86B064239130}"/>
              </a:ext>
            </a:extLst>
          </p:cNvPr>
          <p:cNvSpPr>
            <a:spLocks noGrp="1"/>
          </p:cNvSpPr>
          <p:nvPr>
            <p:ph idx="1"/>
          </p:nvPr>
        </p:nvSpPr>
        <p:spPr/>
        <p:txBody>
          <a:bodyPr/>
          <a:lstStyle/>
          <a:p>
            <a:pPr marL="514350" indent="-514350">
              <a:buAutoNum type="arabicPeriod" startAt="3"/>
            </a:pPr>
            <a:r>
              <a:rPr lang="en-US" sz="2400" b="1" dirty="0"/>
              <a:t>Global Scale</a:t>
            </a:r>
            <a:r>
              <a:rPr lang="en-US" sz="2400" dirty="0"/>
              <a:t>: The benefits of cloud computing services include the ability to scale elastically. In cloud speak, that means delivering the right amount of IT resources—for example, more or less computing power, storage, bandwidth—right when its needed, and </a:t>
            </a:r>
            <a:r>
              <a:rPr lang="en-US" sz="2400" dirty="0">
                <a:solidFill>
                  <a:srgbClr val="FF0000"/>
                </a:solidFill>
              </a:rPr>
              <a:t>from the right geographic location.</a:t>
            </a:r>
          </a:p>
          <a:p>
            <a:pPr marL="514350" indent="-514350">
              <a:buAutoNum type="arabicPeriod" startAt="4"/>
            </a:pPr>
            <a:r>
              <a:rPr lang="en-US" sz="2400" b="1" dirty="0"/>
              <a:t>Productivity</a:t>
            </a:r>
            <a:r>
              <a:rPr lang="en-US" sz="2400" dirty="0"/>
              <a:t>: On-site datacenters typically require a lot of “racking and stacking”—hardware set up, software patching, and other time-consuming IT management chores. Cloud computing removes the need for many of these tasks, so </a:t>
            </a:r>
            <a:r>
              <a:rPr lang="en-US" sz="2400" dirty="0">
                <a:solidFill>
                  <a:srgbClr val="FF0000"/>
                </a:solidFill>
              </a:rPr>
              <a:t>IT teams can spend time on achieving more important business goals.</a:t>
            </a:r>
          </a:p>
          <a:p>
            <a:endParaRPr lang="en-US" dirty="0"/>
          </a:p>
        </p:txBody>
      </p:sp>
    </p:spTree>
    <p:extLst>
      <p:ext uri="{BB962C8B-B14F-4D97-AF65-F5344CB8AC3E}">
        <p14:creationId xmlns:p14="http://schemas.microsoft.com/office/powerpoint/2010/main" val="81484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DAE12-AF37-4C57-B566-471CD2EDDF77}"/>
              </a:ext>
            </a:extLst>
          </p:cNvPr>
          <p:cNvSpPr>
            <a:spLocks noGrp="1"/>
          </p:cNvSpPr>
          <p:nvPr>
            <p:ph type="title"/>
          </p:nvPr>
        </p:nvSpPr>
        <p:spPr/>
        <p:txBody>
          <a:bodyPr/>
          <a:lstStyle/>
          <a:p>
            <a:pPr algn="ctr"/>
            <a:r>
              <a:rPr lang="en-US" dirty="0"/>
              <a:t>Benefits of Cloud Computing</a:t>
            </a:r>
          </a:p>
        </p:txBody>
      </p:sp>
      <p:sp>
        <p:nvSpPr>
          <p:cNvPr id="3" name="Content Placeholder 2">
            <a:extLst>
              <a:ext uri="{FF2B5EF4-FFF2-40B4-BE49-F238E27FC236}">
                <a16:creationId xmlns:a16="http://schemas.microsoft.com/office/drawing/2014/main" id="{C348EECC-22D2-4E81-A696-7422A0607704}"/>
              </a:ext>
            </a:extLst>
          </p:cNvPr>
          <p:cNvSpPr>
            <a:spLocks noGrp="1"/>
          </p:cNvSpPr>
          <p:nvPr>
            <p:ph idx="1"/>
          </p:nvPr>
        </p:nvSpPr>
        <p:spPr/>
        <p:txBody>
          <a:bodyPr/>
          <a:lstStyle/>
          <a:p>
            <a:pPr marL="514350" indent="-514350">
              <a:buAutoNum type="arabicPeriod" startAt="5"/>
            </a:pPr>
            <a:r>
              <a:rPr lang="en-US" sz="2400" b="1" dirty="0"/>
              <a:t>Performance</a:t>
            </a:r>
            <a:r>
              <a:rPr lang="en-US" sz="2400" dirty="0"/>
              <a:t>: The biggest cloud computing services run on a worldwide network of secure datacenters, which are </a:t>
            </a:r>
            <a:r>
              <a:rPr lang="en-US" sz="2400" dirty="0">
                <a:solidFill>
                  <a:srgbClr val="FF0000"/>
                </a:solidFill>
              </a:rPr>
              <a:t>regularly upgraded to the latest generation of fast and efficient computing hardware</a:t>
            </a:r>
            <a:r>
              <a:rPr lang="en-US" sz="2400" dirty="0"/>
              <a:t>. This offers several benefits over a single corporate datacenter, including reduced network latency for applications and greater economies of scale.</a:t>
            </a:r>
          </a:p>
          <a:p>
            <a:pPr marL="514350" indent="-514350">
              <a:buNone/>
            </a:pPr>
            <a:r>
              <a:rPr lang="en-US" sz="2400" b="1" dirty="0"/>
              <a:t>6.  Reliability</a:t>
            </a:r>
            <a:r>
              <a:rPr lang="en-US" sz="2400" dirty="0"/>
              <a:t>: Cloud computing makes </a:t>
            </a:r>
            <a:r>
              <a:rPr lang="en-US" sz="2400" dirty="0">
                <a:solidFill>
                  <a:srgbClr val="FF0000"/>
                </a:solidFill>
              </a:rPr>
              <a:t>data backup, disaster recovery, and business continuity easier and less expensive</a:t>
            </a:r>
            <a:r>
              <a:rPr lang="en-US" sz="2400" dirty="0"/>
              <a:t>, because data can be mirrored at multiple redundant sites on the cloud provider’s network.</a:t>
            </a:r>
          </a:p>
          <a:p>
            <a:endParaRPr lang="en-US" dirty="0"/>
          </a:p>
        </p:txBody>
      </p:sp>
    </p:spTree>
    <p:extLst>
      <p:ext uri="{BB962C8B-B14F-4D97-AF65-F5344CB8AC3E}">
        <p14:creationId xmlns:p14="http://schemas.microsoft.com/office/powerpoint/2010/main" val="2748784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E6B6D-C81C-44A7-977A-57A9B5D1D650}"/>
              </a:ext>
            </a:extLst>
          </p:cNvPr>
          <p:cNvSpPr>
            <a:spLocks noGrp="1"/>
          </p:cNvSpPr>
          <p:nvPr>
            <p:ph type="title"/>
          </p:nvPr>
        </p:nvSpPr>
        <p:spPr/>
        <p:txBody>
          <a:bodyPr/>
          <a:lstStyle/>
          <a:p>
            <a:pPr algn="ctr"/>
            <a:r>
              <a:rPr lang="en-US" dirty="0"/>
              <a:t>How Cloud Computing Works</a:t>
            </a:r>
          </a:p>
        </p:txBody>
      </p:sp>
      <p:sp>
        <p:nvSpPr>
          <p:cNvPr id="3" name="Content Placeholder 2">
            <a:extLst>
              <a:ext uri="{FF2B5EF4-FFF2-40B4-BE49-F238E27FC236}">
                <a16:creationId xmlns:a16="http://schemas.microsoft.com/office/drawing/2014/main" id="{414A7484-CE53-4590-9840-D4DC8DAF4722}"/>
              </a:ext>
            </a:extLst>
          </p:cNvPr>
          <p:cNvSpPr>
            <a:spLocks noGrp="1"/>
          </p:cNvSpPr>
          <p:nvPr>
            <p:ph idx="1"/>
          </p:nvPr>
        </p:nvSpPr>
        <p:spPr/>
        <p:txBody>
          <a:bodyPr>
            <a:noAutofit/>
          </a:bodyPr>
          <a:lstStyle/>
          <a:p>
            <a:r>
              <a:rPr lang="en-US" sz="2400" dirty="0"/>
              <a:t>Cloud computing services all work a little differently, depending on the provider. But many provide a friendly, browser-based dashboard that makes it easier for IT professionals and developers to order resources and manage their accounts. Some cloud computing services are also designed to work with REST APIs and a command-line interface (CLI), giving developers multiple options.</a:t>
            </a:r>
          </a:p>
          <a:p>
            <a:r>
              <a:rPr lang="en-US" sz="2400" dirty="0"/>
              <a:t>Basically, there are </a:t>
            </a:r>
            <a:r>
              <a:rPr lang="en-US" sz="2400" dirty="0">
                <a:solidFill>
                  <a:srgbClr val="FF0000"/>
                </a:solidFill>
              </a:rPr>
              <a:t>three ways to order and manage </a:t>
            </a:r>
            <a:r>
              <a:rPr lang="en-US" sz="2400" dirty="0"/>
              <a:t>the cloud resources:</a:t>
            </a:r>
          </a:p>
          <a:p>
            <a:pPr marL="617220" lvl="1" indent="-342900">
              <a:buFont typeface="+mj-lt"/>
              <a:buAutoNum type="arabicPeriod"/>
            </a:pPr>
            <a:r>
              <a:rPr lang="en-US" sz="2400" dirty="0"/>
              <a:t>Browser-based dashboard</a:t>
            </a:r>
          </a:p>
          <a:p>
            <a:pPr marL="617220" lvl="1" indent="-342900">
              <a:buFont typeface="+mj-lt"/>
              <a:buAutoNum type="arabicPeriod"/>
            </a:pPr>
            <a:r>
              <a:rPr lang="en-US" sz="2400" dirty="0"/>
              <a:t>Command-line Interface (CLI)</a:t>
            </a:r>
          </a:p>
          <a:p>
            <a:pPr marL="617220" lvl="1" indent="-342900">
              <a:buFont typeface="+mj-lt"/>
              <a:buAutoNum type="arabicPeriod"/>
            </a:pPr>
            <a:r>
              <a:rPr lang="en-US" sz="2400" dirty="0"/>
              <a:t>Using APIs</a:t>
            </a:r>
          </a:p>
        </p:txBody>
      </p:sp>
    </p:spTree>
    <p:extLst>
      <p:ext uri="{BB962C8B-B14F-4D97-AF65-F5344CB8AC3E}">
        <p14:creationId xmlns:p14="http://schemas.microsoft.com/office/powerpoint/2010/main" val="2192540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176E8-C535-486B-B70D-C3514908DBFB}"/>
              </a:ext>
            </a:extLst>
          </p:cNvPr>
          <p:cNvSpPr>
            <a:spLocks noGrp="1"/>
          </p:cNvSpPr>
          <p:nvPr>
            <p:ph type="title"/>
          </p:nvPr>
        </p:nvSpPr>
        <p:spPr/>
        <p:txBody>
          <a:bodyPr/>
          <a:lstStyle/>
          <a:p>
            <a:pPr algn="ctr"/>
            <a:r>
              <a:rPr lang="en-US" dirty="0"/>
              <a:t>Pay-as-you-go Model (Consumption-based model)</a:t>
            </a:r>
          </a:p>
        </p:txBody>
      </p:sp>
      <p:sp>
        <p:nvSpPr>
          <p:cNvPr id="3" name="Content Placeholder 2">
            <a:extLst>
              <a:ext uri="{FF2B5EF4-FFF2-40B4-BE49-F238E27FC236}">
                <a16:creationId xmlns:a16="http://schemas.microsoft.com/office/drawing/2014/main" id="{09250EF3-48BA-45C9-925B-C524B83EA957}"/>
              </a:ext>
            </a:extLst>
          </p:cNvPr>
          <p:cNvSpPr>
            <a:spLocks noGrp="1"/>
          </p:cNvSpPr>
          <p:nvPr>
            <p:ph idx="1"/>
          </p:nvPr>
        </p:nvSpPr>
        <p:spPr/>
        <p:txBody>
          <a:bodyPr>
            <a:normAutofit/>
          </a:bodyPr>
          <a:lstStyle/>
          <a:p>
            <a:r>
              <a:rPr lang="en-US" sz="2400" dirty="0"/>
              <a:t>Cloud service providers operate on a </a:t>
            </a:r>
            <a:r>
              <a:rPr lang="en-US" sz="2400" b="1" i="1" dirty="0"/>
              <a:t>consumption-based model</a:t>
            </a:r>
            <a:r>
              <a:rPr lang="en-US" sz="2400" dirty="0"/>
              <a:t>, which means that end users </a:t>
            </a:r>
            <a:r>
              <a:rPr lang="en-US" sz="2400" dirty="0">
                <a:solidFill>
                  <a:srgbClr val="FF0000"/>
                </a:solidFill>
              </a:rPr>
              <a:t>only pay for the resources that they use</a:t>
            </a:r>
            <a:r>
              <a:rPr lang="en-US" sz="2400" dirty="0"/>
              <a:t>. Whatever they use is what they pay for.</a:t>
            </a:r>
          </a:p>
          <a:p>
            <a:r>
              <a:rPr lang="en-US" sz="2400" dirty="0"/>
              <a:t>This </a:t>
            </a:r>
            <a:r>
              <a:rPr lang="en-US" sz="2400" dirty="0">
                <a:solidFill>
                  <a:srgbClr val="FF0000"/>
                </a:solidFill>
              </a:rPr>
              <a:t>consumption-based model </a:t>
            </a:r>
            <a:r>
              <a:rPr lang="en-US" sz="2400" dirty="0"/>
              <a:t>brings with it many </a:t>
            </a:r>
            <a:r>
              <a:rPr lang="en-US" sz="2400" dirty="0">
                <a:solidFill>
                  <a:srgbClr val="FF0000"/>
                </a:solidFill>
              </a:rPr>
              <a:t>benefits</a:t>
            </a:r>
            <a:r>
              <a:rPr lang="en-US" sz="2400" dirty="0"/>
              <a:t>, including:</a:t>
            </a:r>
          </a:p>
          <a:p>
            <a:pPr lvl="1"/>
            <a:r>
              <a:rPr lang="en-US" sz="2400" dirty="0">
                <a:solidFill>
                  <a:srgbClr val="FF0000"/>
                </a:solidFill>
              </a:rPr>
              <a:t>No upfront costs</a:t>
            </a:r>
          </a:p>
          <a:p>
            <a:pPr lvl="1"/>
            <a:r>
              <a:rPr lang="en-US" sz="2400" dirty="0">
                <a:solidFill>
                  <a:srgbClr val="FF0000"/>
                </a:solidFill>
              </a:rPr>
              <a:t>No need to purchase and manage </a:t>
            </a:r>
            <a:r>
              <a:rPr lang="en-US" sz="2400" dirty="0"/>
              <a:t>costly infrastructure that they may or may not use to its fullest</a:t>
            </a:r>
          </a:p>
          <a:p>
            <a:pPr lvl="1"/>
            <a:r>
              <a:rPr lang="en-US" sz="2400" dirty="0"/>
              <a:t>The </a:t>
            </a:r>
            <a:r>
              <a:rPr lang="en-US" sz="2400" dirty="0">
                <a:solidFill>
                  <a:srgbClr val="FF0000"/>
                </a:solidFill>
              </a:rPr>
              <a:t>ability to pay for additional resources if and when they are needed</a:t>
            </a:r>
          </a:p>
          <a:p>
            <a:pPr lvl="1"/>
            <a:r>
              <a:rPr lang="en-US" sz="2400" dirty="0"/>
              <a:t>The </a:t>
            </a:r>
            <a:r>
              <a:rPr lang="en-US" sz="2400" dirty="0">
                <a:solidFill>
                  <a:srgbClr val="FF0000"/>
                </a:solidFill>
              </a:rPr>
              <a:t>ability to stop paying for resources that are no longer needed</a:t>
            </a:r>
          </a:p>
          <a:p>
            <a:endParaRPr lang="en-US" dirty="0"/>
          </a:p>
        </p:txBody>
      </p:sp>
    </p:spTree>
    <p:extLst>
      <p:ext uri="{BB962C8B-B14F-4D97-AF65-F5344CB8AC3E}">
        <p14:creationId xmlns:p14="http://schemas.microsoft.com/office/powerpoint/2010/main" val="27464303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209</TotalTime>
  <Words>1533</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Century Gothic</vt:lpstr>
      <vt:lpstr>Garamond</vt:lpstr>
      <vt:lpstr>Gill Sans MT</vt:lpstr>
      <vt:lpstr>Times New Roman</vt:lpstr>
      <vt:lpstr>SavonVTI</vt:lpstr>
      <vt:lpstr>COM 1008 an overview of Cloud computing</vt:lpstr>
      <vt:lpstr>Learning Objectives</vt:lpstr>
      <vt:lpstr>What is Cloud Computing?</vt:lpstr>
      <vt:lpstr>Cloud Computing Characteristics</vt:lpstr>
      <vt:lpstr>Benefits of Cloud Computing</vt:lpstr>
      <vt:lpstr>Benefits of Cloud Computing</vt:lpstr>
      <vt:lpstr>Benefits of Cloud Computing</vt:lpstr>
      <vt:lpstr>How Cloud Computing Works</vt:lpstr>
      <vt:lpstr>Pay-as-you-go Model (Consumption-based model)</vt:lpstr>
      <vt:lpstr>Economies of Scale</vt:lpstr>
      <vt:lpstr>Capital Expenditure (CapEx) versus Operational Expenditure (OpEx)</vt:lpstr>
      <vt:lpstr>Capital Expenditure (CapEx) versus Operational Expenditure (OpEx)</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Ajax Demo</dc:title>
  <dc:creator>Hans Yip</dc:creator>
  <cp:lastModifiedBy>Hans Yip</cp:lastModifiedBy>
  <cp:revision>28</cp:revision>
  <dcterms:created xsi:type="dcterms:W3CDTF">2019-11-08T14:14:16Z</dcterms:created>
  <dcterms:modified xsi:type="dcterms:W3CDTF">2020-01-21T06:08:38Z</dcterms:modified>
</cp:coreProperties>
</file>