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96" r:id="rId4"/>
    <p:sldId id="335" r:id="rId5"/>
    <p:sldId id="300" r:id="rId6"/>
    <p:sldId id="327" r:id="rId7"/>
    <p:sldId id="303" r:id="rId8"/>
    <p:sldId id="304" r:id="rId9"/>
    <p:sldId id="305" r:id="rId10"/>
    <p:sldId id="307" r:id="rId11"/>
    <p:sldId id="297" r:id="rId12"/>
    <p:sldId id="298" r:id="rId13"/>
    <p:sldId id="299" r:id="rId14"/>
    <p:sldId id="338" r:id="rId15"/>
    <p:sldId id="336" r:id="rId16"/>
    <p:sldId id="337" r:id="rId17"/>
    <p:sldId id="334" r:id="rId18"/>
    <p:sldId id="294" r:id="rId19"/>
    <p:sldId id="321" r:id="rId20"/>
    <p:sldId id="322" r:id="rId21"/>
    <p:sldId id="323" r:id="rId22"/>
    <p:sldId id="328" r:id="rId23"/>
    <p:sldId id="329" r:id="rId24"/>
    <p:sldId id="330" r:id="rId25"/>
    <p:sldId id="331" r:id="rId26"/>
    <p:sldId id="333" r:id="rId27"/>
    <p:sldId id="326"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7" d="100"/>
          <a:sy n="67" d="100"/>
        </p:scale>
        <p:origin x="6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95E162-F0EE-4679-9E80-033FB76228D6}"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59AE750-BB05-490F-81AA-C835B06A7AE0}">
      <dgm:prSet/>
      <dgm:spPr/>
      <dgm:t>
        <a:bodyPr/>
        <a:lstStyle/>
        <a:p>
          <a:pPr>
            <a:defRPr cap="all"/>
          </a:pPr>
          <a:r>
            <a:rPr lang="en-US"/>
            <a:t>Hardware-assisted virtualization</a:t>
          </a:r>
        </a:p>
      </dgm:t>
    </dgm:pt>
    <dgm:pt modelId="{3AE27409-A4D0-464C-AE79-EF21E0A4C8B2}" type="parTrans" cxnId="{99850678-E1D1-4F55-A38D-0FFF07C10492}">
      <dgm:prSet/>
      <dgm:spPr/>
      <dgm:t>
        <a:bodyPr/>
        <a:lstStyle/>
        <a:p>
          <a:endParaRPr lang="en-US"/>
        </a:p>
      </dgm:t>
    </dgm:pt>
    <dgm:pt modelId="{53E04BD2-30D2-4C7E-8B8B-84FDEE74ABBE}" type="sibTrans" cxnId="{99850678-E1D1-4F55-A38D-0FFF07C10492}">
      <dgm:prSet/>
      <dgm:spPr/>
      <dgm:t>
        <a:bodyPr/>
        <a:lstStyle/>
        <a:p>
          <a:endParaRPr lang="en-US"/>
        </a:p>
      </dgm:t>
    </dgm:pt>
    <dgm:pt modelId="{ED903942-81AC-42F6-8FFA-9DB78636B41C}">
      <dgm:prSet/>
      <dgm:spPr/>
      <dgm:t>
        <a:bodyPr/>
        <a:lstStyle/>
        <a:p>
          <a:pPr>
            <a:defRPr cap="all"/>
          </a:pPr>
          <a:r>
            <a:rPr lang="en-US"/>
            <a:t>O/S-level virtualization</a:t>
          </a:r>
        </a:p>
      </dgm:t>
    </dgm:pt>
    <dgm:pt modelId="{289B3182-D17B-4A28-8D7B-B805D52F9CC1}" type="parTrans" cxnId="{460EE2A7-4751-49E4-BA62-28EADB701CEC}">
      <dgm:prSet/>
      <dgm:spPr/>
      <dgm:t>
        <a:bodyPr/>
        <a:lstStyle/>
        <a:p>
          <a:endParaRPr lang="en-US"/>
        </a:p>
      </dgm:t>
    </dgm:pt>
    <dgm:pt modelId="{A43229B1-D8A4-4F82-93E7-C3E27FA3A973}" type="sibTrans" cxnId="{460EE2A7-4751-49E4-BA62-28EADB701CEC}">
      <dgm:prSet/>
      <dgm:spPr/>
      <dgm:t>
        <a:bodyPr/>
        <a:lstStyle/>
        <a:p>
          <a:endParaRPr lang="en-US"/>
        </a:p>
      </dgm:t>
    </dgm:pt>
    <dgm:pt modelId="{8F6133C4-D9C0-43F7-AB88-6002BCC439F6}">
      <dgm:prSet/>
      <dgm:spPr/>
      <dgm:t>
        <a:bodyPr/>
        <a:lstStyle/>
        <a:p>
          <a:pPr>
            <a:defRPr cap="all"/>
          </a:pPr>
          <a:r>
            <a:rPr lang="en-US"/>
            <a:t>Software-level virtualization</a:t>
          </a:r>
        </a:p>
      </dgm:t>
    </dgm:pt>
    <dgm:pt modelId="{120EBD3B-DE3E-4DD3-8B15-FBB4861AC95E}" type="parTrans" cxnId="{EB53C094-69CA-44F2-BFD2-C0AE97191AEB}">
      <dgm:prSet/>
      <dgm:spPr/>
      <dgm:t>
        <a:bodyPr/>
        <a:lstStyle/>
        <a:p>
          <a:endParaRPr lang="en-US"/>
        </a:p>
      </dgm:t>
    </dgm:pt>
    <dgm:pt modelId="{AA21382B-C477-4D0C-9293-BA647496BA51}" type="sibTrans" cxnId="{EB53C094-69CA-44F2-BFD2-C0AE97191AEB}">
      <dgm:prSet/>
      <dgm:spPr/>
      <dgm:t>
        <a:bodyPr/>
        <a:lstStyle/>
        <a:p>
          <a:endParaRPr lang="en-US"/>
        </a:p>
      </dgm:t>
    </dgm:pt>
    <dgm:pt modelId="{D4318974-C6B7-4EB6-87AE-075C178FDA46}" type="pres">
      <dgm:prSet presAssocID="{2195E162-F0EE-4679-9E80-033FB76228D6}" presName="root" presStyleCnt="0">
        <dgm:presLayoutVars>
          <dgm:dir/>
          <dgm:resizeHandles val="exact"/>
        </dgm:presLayoutVars>
      </dgm:prSet>
      <dgm:spPr/>
    </dgm:pt>
    <dgm:pt modelId="{33C8902D-957A-4A8D-9182-2ED785CEBE2D}" type="pres">
      <dgm:prSet presAssocID="{F59AE750-BB05-490F-81AA-C835B06A7AE0}" presName="compNode" presStyleCnt="0"/>
      <dgm:spPr/>
    </dgm:pt>
    <dgm:pt modelId="{DB336480-15E2-468F-8364-B62C18ED3849}" type="pres">
      <dgm:prSet presAssocID="{F59AE750-BB05-490F-81AA-C835B06A7AE0}" presName="iconBgRect" presStyleLbl="bgShp" presStyleIdx="0" presStyleCnt="3"/>
      <dgm:spPr>
        <a:prstGeom prst="round2DiagRect">
          <a:avLst>
            <a:gd name="adj1" fmla="val 29727"/>
            <a:gd name="adj2" fmla="val 0"/>
          </a:avLst>
        </a:prstGeom>
      </dgm:spPr>
    </dgm:pt>
    <dgm:pt modelId="{6C471BCC-CDC7-436E-837C-7A3D1607EE7E}" type="pres">
      <dgm:prSet presAssocID="{F59AE750-BB05-490F-81AA-C835B06A7AE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ocessor"/>
        </a:ext>
      </dgm:extLst>
    </dgm:pt>
    <dgm:pt modelId="{EB1213F6-EC1F-4157-A3EC-B5A9A3E64662}" type="pres">
      <dgm:prSet presAssocID="{F59AE750-BB05-490F-81AA-C835B06A7AE0}" presName="spaceRect" presStyleCnt="0"/>
      <dgm:spPr/>
    </dgm:pt>
    <dgm:pt modelId="{91FEBBB5-2E82-4AA4-9C2F-69D375577FA2}" type="pres">
      <dgm:prSet presAssocID="{F59AE750-BB05-490F-81AA-C835B06A7AE0}" presName="textRect" presStyleLbl="revTx" presStyleIdx="0" presStyleCnt="3">
        <dgm:presLayoutVars>
          <dgm:chMax val="1"/>
          <dgm:chPref val="1"/>
        </dgm:presLayoutVars>
      </dgm:prSet>
      <dgm:spPr/>
    </dgm:pt>
    <dgm:pt modelId="{426CBDEE-5DFE-42FC-9A30-97FB09C75681}" type="pres">
      <dgm:prSet presAssocID="{53E04BD2-30D2-4C7E-8B8B-84FDEE74ABBE}" presName="sibTrans" presStyleCnt="0"/>
      <dgm:spPr/>
    </dgm:pt>
    <dgm:pt modelId="{287FBC8F-3D9F-4D37-99A6-ADD5B986A4E6}" type="pres">
      <dgm:prSet presAssocID="{ED903942-81AC-42F6-8FFA-9DB78636B41C}" presName="compNode" presStyleCnt="0"/>
      <dgm:spPr/>
    </dgm:pt>
    <dgm:pt modelId="{32500CD4-8209-457A-89DD-294999574BC2}" type="pres">
      <dgm:prSet presAssocID="{ED903942-81AC-42F6-8FFA-9DB78636B41C}" presName="iconBgRect" presStyleLbl="bgShp" presStyleIdx="1" presStyleCnt="3"/>
      <dgm:spPr>
        <a:prstGeom prst="round2DiagRect">
          <a:avLst>
            <a:gd name="adj1" fmla="val 29727"/>
            <a:gd name="adj2" fmla="val 0"/>
          </a:avLst>
        </a:prstGeom>
      </dgm:spPr>
    </dgm:pt>
    <dgm:pt modelId="{E5C9E769-C331-47AF-8D50-9884896ED6C0}" type="pres">
      <dgm:prSet presAssocID="{ED903942-81AC-42F6-8FFA-9DB78636B41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sconnected"/>
        </a:ext>
      </dgm:extLst>
    </dgm:pt>
    <dgm:pt modelId="{436467A5-186C-479C-BF53-CB97D57BC2D1}" type="pres">
      <dgm:prSet presAssocID="{ED903942-81AC-42F6-8FFA-9DB78636B41C}" presName="spaceRect" presStyleCnt="0"/>
      <dgm:spPr/>
    </dgm:pt>
    <dgm:pt modelId="{5DD81E75-2845-4AEE-BAA2-A4E8ECF54308}" type="pres">
      <dgm:prSet presAssocID="{ED903942-81AC-42F6-8FFA-9DB78636B41C}" presName="textRect" presStyleLbl="revTx" presStyleIdx="1" presStyleCnt="3">
        <dgm:presLayoutVars>
          <dgm:chMax val="1"/>
          <dgm:chPref val="1"/>
        </dgm:presLayoutVars>
      </dgm:prSet>
      <dgm:spPr/>
    </dgm:pt>
    <dgm:pt modelId="{9E684409-409F-4DA7-A867-FDED166CE2C6}" type="pres">
      <dgm:prSet presAssocID="{A43229B1-D8A4-4F82-93E7-C3E27FA3A973}" presName="sibTrans" presStyleCnt="0"/>
      <dgm:spPr/>
    </dgm:pt>
    <dgm:pt modelId="{95699EA0-2CE4-40FB-93BD-39E113C99E8A}" type="pres">
      <dgm:prSet presAssocID="{8F6133C4-D9C0-43F7-AB88-6002BCC439F6}" presName="compNode" presStyleCnt="0"/>
      <dgm:spPr/>
    </dgm:pt>
    <dgm:pt modelId="{B69BB47C-7E39-4C2B-AB21-AFDD6EC029F1}" type="pres">
      <dgm:prSet presAssocID="{8F6133C4-D9C0-43F7-AB88-6002BCC439F6}" presName="iconBgRect" presStyleLbl="bgShp" presStyleIdx="2" presStyleCnt="3"/>
      <dgm:spPr>
        <a:prstGeom prst="round2DiagRect">
          <a:avLst>
            <a:gd name="adj1" fmla="val 29727"/>
            <a:gd name="adj2" fmla="val 0"/>
          </a:avLst>
        </a:prstGeom>
      </dgm:spPr>
    </dgm:pt>
    <dgm:pt modelId="{A8AB7EDE-B24C-4CB7-83DD-27CA71246837}" type="pres">
      <dgm:prSet presAssocID="{8F6133C4-D9C0-43F7-AB88-6002BCC439F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mputer"/>
        </a:ext>
      </dgm:extLst>
    </dgm:pt>
    <dgm:pt modelId="{326711A2-B7E5-4D3E-A7D5-4B2694153291}" type="pres">
      <dgm:prSet presAssocID="{8F6133C4-D9C0-43F7-AB88-6002BCC439F6}" presName="spaceRect" presStyleCnt="0"/>
      <dgm:spPr/>
    </dgm:pt>
    <dgm:pt modelId="{69AAE9BE-F5CA-4AF4-ADFD-0B5749FB32A6}" type="pres">
      <dgm:prSet presAssocID="{8F6133C4-D9C0-43F7-AB88-6002BCC439F6}" presName="textRect" presStyleLbl="revTx" presStyleIdx="2" presStyleCnt="3">
        <dgm:presLayoutVars>
          <dgm:chMax val="1"/>
          <dgm:chPref val="1"/>
        </dgm:presLayoutVars>
      </dgm:prSet>
      <dgm:spPr/>
    </dgm:pt>
  </dgm:ptLst>
  <dgm:cxnLst>
    <dgm:cxn modelId="{994FAC1C-3A4A-4996-918C-62A530220649}" type="presOf" srcId="{ED903942-81AC-42F6-8FFA-9DB78636B41C}" destId="{5DD81E75-2845-4AEE-BAA2-A4E8ECF54308}" srcOrd="0" destOrd="0" presId="urn:microsoft.com/office/officeart/2018/5/layout/IconLeafLabelList"/>
    <dgm:cxn modelId="{D454D73F-BA89-41EA-9609-106230B0355C}" type="presOf" srcId="{F59AE750-BB05-490F-81AA-C835B06A7AE0}" destId="{91FEBBB5-2E82-4AA4-9C2F-69D375577FA2}" srcOrd="0" destOrd="0" presId="urn:microsoft.com/office/officeart/2018/5/layout/IconLeafLabelList"/>
    <dgm:cxn modelId="{48AD866D-7EB2-47D4-BA96-F9CD1227388A}" type="presOf" srcId="{8F6133C4-D9C0-43F7-AB88-6002BCC439F6}" destId="{69AAE9BE-F5CA-4AF4-ADFD-0B5749FB32A6}" srcOrd="0" destOrd="0" presId="urn:microsoft.com/office/officeart/2018/5/layout/IconLeafLabelList"/>
    <dgm:cxn modelId="{99850678-E1D1-4F55-A38D-0FFF07C10492}" srcId="{2195E162-F0EE-4679-9E80-033FB76228D6}" destId="{F59AE750-BB05-490F-81AA-C835B06A7AE0}" srcOrd="0" destOrd="0" parTransId="{3AE27409-A4D0-464C-AE79-EF21E0A4C8B2}" sibTransId="{53E04BD2-30D2-4C7E-8B8B-84FDEE74ABBE}"/>
    <dgm:cxn modelId="{EB53C094-69CA-44F2-BFD2-C0AE97191AEB}" srcId="{2195E162-F0EE-4679-9E80-033FB76228D6}" destId="{8F6133C4-D9C0-43F7-AB88-6002BCC439F6}" srcOrd="2" destOrd="0" parTransId="{120EBD3B-DE3E-4DD3-8B15-FBB4861AC95E}" sibTransId="{AA21382B-C477-4D0C-9293-BA647496BA51}"/>
    <dgm:cxn modelId="{460EE2A7-4751-49E4-BA62-28EADB701CEC}" srcId="{2195E162-F0EE-4679-9E80-033FB76228D6}" destId="{ED903942-81AC-42F6-8FFA-9DB78636B41C}" srcOrd="1" destOrd="0" parTransId="{289B3182-D17B-4A28-8D7B-B805D52F9CC1}" sibTransId="{A43229B1-D8A4-4F82-93E7-C3E27FA3A973}"/>
    <dgm:cxn modelId="{A970FAC1-F7F2-4B84-8212-FE1E12D6CB2E}" type="presOf" srcId="{2195E162-F0EE-4679-9E80-033FB76228D6}" destId="{D4318974-C6B7-4EB6-87AE-075C178FDA46}" srcOrd="0" destOrd="0" presId="urn:microsoft.com/office/officeart/2018/5/layout/IconLeafLabelList"/>
    <dgm:cxn modelId="{791B07B4-8850-4D82-97B9-EA529A276325}" type="presParOf" srcId="{D4318974-C6B7-4EB6-87AE-075C178FDA46}" destId="{33C8902D-957A-4A8D-9182-2ED785CEBE2D}" srcOrd="0" destOrd="0" presId="urn:microsoft.com/office/officeart/2018/5/layout/IconLeafLabelList"/>
    <dgm:cxn modelId="{49C77166-B20B-484C-A43D-FF42B5542A80}" type="presParOf" srcId="{33C8902D-957A-4A8D-9182-2ED785CEBE2D}" destId="{DB336480-15E2-468F-8364-B62C18ED3849}" srcOrd="0" destOrd="0" presId="urn:microsoft.com/office/officeart/2018/5/layout/IconLeafLabelList"/>
    <dgm:cxn modelId="{D5C467D0-6EDA-4097-9182-AE38EC8CE21C}" type="presParOf" srcId="{33C8902D-957A-4A8D-9182-2ED785CEBE2D}" destId="{6C471BCC-CDC7-436E-837C-7A3D1607EE7E}" srcOrd="1" destOrd="0" presId="urn:microsoft.com/office/officeart/2018/5/layout/IconLeafLabelList"/>
    <dgm:cxn modelId="{65E76A32-C1FC-460F-8AB3-9C99611221B6}" type="presParOf" srcId="{33C8902D-957A-4A8D-9182-2ED785CEBE2D}" destId="{EB1213F6-EC1F-4157-A3EC-B5A9A3E64662}" srcOrd="2" destOrd="0" presId="urn:microsoft.com/office/officeart/2018/5/layout/IconLeafLabelList"/>
    <dgm:cxn modelId="{79F80CEF-C99A-4C24-9A46-B679B1F41994}" type="presParOf" srcId="{33C8902D-957A-4A8D-9182-2ED785CEBE2D}" destId="{91FEBBB5-2E82-4AA4-9C2F-69D375577FA2}" srcOrd="3" destOrd="0" presId="urn:microsoft.com/office/officeart/2018/5/layout/IconLeafLabelList"/>
    <dgm:cxn modelId="{87DA64DF-7DF2-4FAF-A84C-D128F87940D5}" type="presParOf" srcId="{D4318974-C6B7-4EB6-87AE-075C178FDA46}" destId="{426CBDEE-5DFE-42FC-9A30-97FB09C75681}" srcOrd="1" destOrd="0" presId="urn:microsoft.com/office/officeart/2018/5/layout/IconLeafLabelList"/>
    <dgm:cxn modelId="{A52EACBE-6665-4183-B638-A320A19BBB95}" type="presParOf" srcId="{D4318974-C6B7-4EB6-87AE-075C178FDA46}" destId="{287FBC8F-3D9F-4D37-99A6-ADD5B986A4E6}" srcOrd="2" destOrd="0" presId="urn:microsoft.com/office/officeart/2018/5/layout/IconLeafLabelList"/>
    <dgm:cxn modelId="{F442EFCB-2268-452B-B60F-25B90A4F5521}" type="presParOf" srcId="{287FBC8F-3D9F-4D37-99A6-ADD5B986A4E6}" destId="{32500CD4-8209-457A-89DD-294999574BC2}" srcOrd="0" destOrd="0" presId="urn:microsoft.com/office/officeart/2018/5/layout/IconLeafLabelList"/>
    <dgm:cxn modelId="{EF8BCFCC-DD08-4638-952B-25614A080AFA}" type="presParOf" srcId="{287FBC8F-3D9F-4D37-99A6-ADD5B986A4E6}" destId="{E5C9E769-C331-47AF-8D50-9884896ED6C0}" srcOrd="1" destOrd="0" presId="urn:microsoft.com/office/officeart/2018/5/layout/IconLeafLabelList"/>
    <dgm:cxn modelId="{AB789725-6C6C-4072-B615-CFB6DD3CBBED}" type="presParOf" srcId="{287FBC8F-3D9F-4D37-99A6-ADD5B986A4E6}" destId="{436467A5-186C-479C-BF53-CB97D57BC2D1}" srcOrd="2" destOrd="0" presId="urn:microsoft.com/office/officeart/2018/5/layout/IconLeafLabelList"/>
    <dgm:cxn modelId="{6DC8ED6B-30C4-472A-AAAF-D79230A07594}" type="presParOf" srcId="{287FBC8F-3D9F-4D37-99A6-ADD5B986A4E6}" destId="{5DD81E75-2845-4AEE-BAA2-A4E8ECF54308}" srcOrd="3" destOrd="0" presId="urn:microsoft.com/office/officeart/2018/5/layout/IconLeafLabelList"/>
    <dgm:cxn modelId="{B2128ED4-6ED1-4E51-A207-FA50A9589A63}" type="presParOf" srcId="{D4318974-C6B7-4EB6-87AE-075C178FDA46}" destId="{9E684409-409F-4DA7-A867-FDED166CE2C6}" srcOrd="3" destOrd="0" presId="urn:microsoft.com/office/officeart/2018/5/layout/IconLeafLabelList"/>
    <dgm:cxn modelId="{9819EB4A-D4B4-47D6-B52F-BFDD27359B4C}" type="presParOf" srcId="{D4318974-C6B7-4EB6-87AE-075C178FDA46}" destId="{95699EA0-2CE4-40FB-93BD-39E113C99E8A}" srcOrd="4" destOrd="0" presId="urn:microsoft.com/office/officeart/2018/5/layout/IconLeafLabelList"/>
    <dgm:cxn modelId="{3D181A5A-252B-407B-9856-E453FBF5CAA3}" type="presParOf" srcId="{95699EA0-2CE4-40FB-93BD-39E113C99E8A}" destId="{B69BB47C-7E39-4C2B-AB21-AFDD6EC029F1}" srcOrd="0" destOrd="0" presId="urn:microsoft.com/office/officeart/2018/5/layout/IconLeafLabelList"/>
    <dgm:cxn modelId="{F3B66E24-0290-4B69-AEAB-F1730954E262}" type="presParOf" srcId="{95699EA0-2CE4-40FB-93BD-39E113C99E8A}" destId="{A8AB7EDE-B24C-4CB7-83DD-27CA71246837}" srcOrd="1" destOrd="0" presId="urn:microsoft.com/office/officeart/2018/5/layout/IconLeafLabelList"/>
    <dgm:cxn modelId="{5F78A800-6D47-4589-9819-94C84B0698B9}" type="presParOf" srcId="{95699EA0-2CE4-40FB-93BD-39E113C99E8A}" destId="{326711A2-B7E5-4D3E-A7D5-4B2694153291}" srcOrd="2" destOrd="0" presId="urn:microsoft.com/office/officeart/2018/5/layout/IconLeafLabelList"/>
    <dgm:cxn modelId="{A802E090-0122-4302-A894-AFB9B024F90C}" type="presParOf" srcId="{95699EA0-2CE4-40FB-93BD-39E113C99E8A}" destId="{69AAE9BE-F5CA-4AF4-ADFD-0B5749FB32A6}"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36480-15E2-468F-8364-B62C18ED3849}">
      <dsp:nvSpPr>
        <dsp:cNvPr id="0" name=""/>
        <dsp:cNvSpPr/>
      </dsp:nvSpPr>
      <dsp:spPr>
        <a:xfrm>
          <a:off x="616949" y="310305"/>
          <a:ext cx="1818562" cy="1818562"/>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471BCC-CDC7-436E-837C-7A3D1607EE7E}">
      <dsp:nvSpPr>
        <dsp:cNvPr id="0" name=""/>
        <dsp:cNvSpPr/>
      </dsp:nvSpPr>
      <dsp:spPr>
        <a:xfrm>
          <a:off x="1004512" y="697868"/>
          <a:ext cx="1043437" cy="1043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1FEBBB5-2E82-4AA4-9C2F-69D375577FA2}">
      <dsp:nvSpPr>
        <dsp:cNvPr id="0" name=""/>
        <dsp:cNvSpPr/>
      </dsp:nvSpPr>
      <dsp:spPr>
        <a:xfrm>
          <a:off x="35606"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cap="all"/>
          </a:pPr>
          <a:r>
            <a:rPr lang="en-US" sz="2300" kern="1200"/>
            <a:t>Hardware-assisted virtualization</a:t>
          </a:r>
        </a:p>
      </dsp:txBody>
      <dsp:txXfrm>
        <a:off x="35606" y="2695306"/>
        <a:ext cx="2981250" cy="720000"/>
      </dsp:txXfrm>
    </dsp:sp>
    <dsp:sp modelId="{32500CD4-8209-457A-89DD-294999574BC2}">
      <dsp:nvSpPr>
        <dsp:cNvPr id="0" name=""/>
        <dsp:cNvSpPr/>
      </dsp:nvSpPr>
      <dsp:spPr>
        <a:xfrm>
          <a:off x="4119918" y="310305"/>
          <a:ext cx="1818562" cy="1818562"/>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C9E769-C331-47AF-8D50-9884896ED6C0}">
      <dsp:nvSpPr>
        <dsp:cNvPr id="0" name=""/>
        <dsp:cNvSpPr/>
      </dsp:nvSpPr>
      <dsp:spPr>
        <a:xfrm>
          <a:off x="4507481" y="697868"/>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DD81E75-2845-4AEE-BAA2-A4E8ECF54308}">
      <dsp:nvSpPr>
        <dsp:cNvPr id="0" name=""/>
        <dsp:cNvSpPr/>
      </dsp:nvSpPr>
      <dsp:spPr>
        <a:xfrm>
          <a:off x="3538574"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cap="all"/>
          </a:pPr>
          <a:r>
            <a:rPr lang="en-US" sz="2300" kern="1200"/>
            <a:t>O/S-level virtualization</a:t>
          </a:r>
        </a:p>
      </dsp:txBody>
      <dsp:txXfrm>
        <a:off x="3538574" y="2695306"/>
        <a:ext cx="2981250" cy="720000"/>
      </dsp:txXfrm>
    </dsp:sp>
    <dsp:sp modelId="{B69BB47C-7E39-4C2B-AB21-AFDD6EC029F1}">
      <dsp:nvSpPr>
        <dsp:cNvPr id="0" name=""/>
        <dsp:cNvSpPr/>
      </dsp:nvSpPr>
      <dsp:spPr>
        <a:xfrm>
          <a:off x="7622887" y="310305"/>
          <a:ext cx="1818562" cy="1818562"/>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AB7EDE-B24C-4CB7-83DD-27CA71246837}">
      <dsp:nvSpPr>
        <dsp:cNvPr id="0" name=""/>
        <dsp:cNvSpPr/>
      </dsp:nvSpPr>
      <dsp:spPr>
        <a:xfrm>
          <a:off x="8010450" y="697868"/>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9AAE9BE-F5CA-4AF4-ADFD-0B5749FB32A6}">
      <dsp:nvSpPr>
        <dsp:cNvPr id="0" name=""/>
        <dsp:cNvSpPr/>
      </dsp:nvSpPr>
      <dsp:spPr>
        <a:xfrm>
          <a:off x="7041543"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cap="all"/>
          </a:pPr>
          <a:r>
            <a:rPr lang="en-US" sz="2300" kern="1200"/>
            <a:t>Software-level virtualization</a:t>
          </a:r>
        </a:p>
      </dsp:txBody>
      <dsp:txXfrm>
        <a:off x="7041543" y="2695306"/>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2/5/2020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2/5/2020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2/5/2020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2/5/2020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2/5/2020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vmware.com/topics/glossary/content/server-virtualization"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vmware.com/topics/glossary/content/server-virtualiz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geeksforgeeks.org/types-of-server-virtualization-in-computer-network/" TargetMode="External"/><Relationship Id="rId13" Type="http://schemas.openxmlformats.org/officeDocument/2006/relationships/hyperlink" Target="https://en.m.wikipedia.org/wiki/Virtual_machine" TargetMode="External"/><Relationship Id="rId3" Type="http://schemas.openxmlformats.org/officeDocument/2006/relationships/hyperlink" Target="https://searchvmware.techtarget.com/definition/VMware" TargetMode="External"/><Relationship Id="rId7" Type="http://schemas.openxmlformats.org/officeDocument/2006/relationships/hyperlink" Target="https://computer.howstuffworks.com/server-virtualization2.htm" TargetMode="External"/><Relationship Id="rId12" Type="http://schemas.openxmlformats.org/officeDocument/2006/relationships/hyperlink" Target="https://en.m.wikipedia.org/wiki/Hardware-assisted_virtualization" TargetMode="External"/><Relationship Id="rId2" Type="http://schemas.openxmlformats.org/officeDocument/2006/relationships/hyperlink" Target="https://www.vmware.com/pdf/virtualization.pdf" TargetMode="External"/><Relationship Id="rId1" Type="http://schemas.openxmlformats.org/officeDocument/2006/relationships/slideLayout" Target="../slideLayouts/slideLayout2.xml"/><Relationship Id="rId6" Type="http://schemas.openxmlformats.org/officeDocument/2006/relationships/hyperlink" Target="https://www.pcmag.com/encyclopedia/term/59102/paravirtualization" TargetMode="External"/><Relationship Id="rId11" Type="http://schemas.openxmlformats.org/officeDocument/2006/relationships/hyperlink" Target="https://docs.oracle.com/cd/E26996_01/E18549/html/VMUSG1010.html" TargetMode="External"/><Relationship Id="rId5" Type="http://schemas.openxmlformats.org/officeDocument/2006/relationships/hyperlink" Target="https://www.vmware.com/topics/glossary/content/server-virtualization" TargetMode="External"/><Relationship Id="rId10" Type="http://schemas.openxmlformats.org/officeDocument/2006/relationships/hyperlink" Target="https://searchservervirtualization.techtarget.com/definition/hardware-assisted-virtualization" TargetMode="External"/><Relationship Id="rId4" Type="http://schemas.openxmlformats.org/officeDocument/2006/relationships/hyperlink" Target="https://www.vmware.com/topics/glossary/content/virtual-machine" TargetMode="External"/><Relationship Id="rId9" Type="http://schemas.openxmlformats.org/officeDocument/2006/relationships/hyperlink" Target="https://www.w3schools.in/cloud-computing/cloud-computin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23.png"/><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8.png"/><Relationship Id="rId7" Type="http://schemas.openxmlformats.org/officeDocument/2006/relationships/image" Target="../media/image19.png"/><Relationship Id="rId2" Type="http://schemas.openxmlformats.org/officeDocument/2006/relationships/hyperlink" Target="https://www.linux-kvm.org/page/Main_Page" TargetMode="Externa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3.png"/><Relationship Id="rId4" Type="http://schemas.openxmlformats.org/officeDocument/2006/relationships/image" Target="../media/image1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1008 an overview of cloud computing (Non-Technical)</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20C62-5DAF-4A1B-8B14-7A152E224B60}"/>
              </a:ext>
            </a:extLst>
          </p:cNvPr>
          <p:cNvSpPr>
            <a:spLocks noGrp="1"/>
          </p:cNvSpPr>
          <p:nvPr>
            <p:ph type="title"/>
          </p:nvPr>
        </p:nvSpPr>
        <p:spPr/>
        <p:txBody>
          <a:bodyPr/>
          <a:lstStyle/>
          <a:p>
            <a:pPr algn="ctr"/>
            <a:r>
              <a:rPr lang="en-US" dirty="0"/>
              <a:t>Only </a:t>
            </a:r>
            <a:r>
              <a:rPr lang="en-US" dirty="0">
                <a:solidFill>
                  <a:srgbClr val="FF0000"/>
                </a:solidFill>
              </a:rPr>
              <a:t>Focus</a:t>
            </a:r>
            <a:r>
              <a:rPr lang="en-US" dirty="0"/>
              <a:t> on Platform/Server Virtualization</a:t>
            </a:r>
          </a:p>
        </p:txBody>
      </p:sp>
      <p:sp>
        <p:nvSpPr>
          <p:cNvPr id="3" name="Content Placeholder 2">
            <a:extLst>
              <a:ext uri="{FF2B5EF4-FFF2-40B4-BE49-F238E27FC236}">
                <a16:creationId xmlns:a16="http://schemas.microsoft.com/office/drawing/2014/main" id="{D0AAC9C7-11CE-4F41-BD55-D39F3B879FDA}"/>
              </a:ext>
            </a:extLst>
          </p:cNvPr>
          <p:cNvSpPr>
            <a:spLocks noGrp="1"/>
          </p:cNvSpPr>
          <p:nvPr>
            <p:ph idx="1"/>
          </p:nvPr>
        </p:nvSpPr>
        <p:spPr/>
        <p:txBody>
          <a:bodyPr>
            <a:normAutofit/>
          </a:bodyPr>
          <a:lstStyle/>
          <a:p>
            <a:r>
              <a:rPr lang="en-US" altLang="zh-TW" sz="3500" dirty="0"/>
              <a:t>In this course we mainly </a:t>
            </a:r>
            <a:r>
              <a:rPr lang="en-US" altLang="zh-TW" sz="3500" dirty="0">
                <a:solidFill>
                  <a:srgbClr val="FF0000"/>
                </a:solidFill>
              </a:rPr>
              <a:t>focus on Platform virtualization </a:t>
            </a:r>
            <a:r>
              <a:rPr lang="en-US" altLang="zh-TW" sz="3500" dirty="0"/>
              <a:t>which is mostly related to cloud-computing</a:t>
            </a:r>
          </a:p>
          <a:p>
            <a:endParaRPr lang="en-US" dirty="0"/>
          </a:p>
        </p:txBody>
      </p:sp>
    </p:spTree>
    <p:extLst>
      <p:ext uri="{BB962C8B-B14F-4D97-AF65-F5344CB8AC3E}">
        <p14:creationId xmlns:p14="http://schemas.microsoft.com/office/powerpoint/2010/main" val="4253704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0" name="Rectangle 74">
            <a:extLst>
              <a:ext uri="{FF2B5EF4-FFF2-40B4-BE49-F238E27FC236}">
                <a16:creationId xmlns:a16="http://schemas.microsoft.com/office/drawing/2014/main" id="{D5851415-CF4E-4C41-9E36-04E444B517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031" name="Rectangle 76">
            <a:extLst>
              <a:ext uri="{FF2B5EF4-FFF2-40B4-BE49-F238E27FC236}">
                <a16:creationId xmlns:a16="http://schemas.microsoft.com/office/drawing/2014/main" id="{4B516B89-DEA0-4832-8C56-F048168DAD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7646" y="413053"/>
            <a:ext cx="8212114" cy="6064596"/>
          </a:xfrm>
          <a:prstGeom prst="rect">
            <a:avLst/>
          </a:prstGeom>
          <a:solidFill>
            <a:srgbClr val="FFFFFF"/>
          </a:solidFill>
          <a:ln w="6350" cap="sq" cmpd="sng" algn="ctr">
            <a:solidFill>
              <a:schemeClr val="tx1">
                <a:lumMod val="75000"/>
                <a:lumOff val="25000"/>
              </a:schemeClr>
            </a:solidFill>
            <a:prstDash val="solid"/>
            <a:miter lim="800000"/>
          </a:ln>
          <a:effectLst/>
        </p:spPr>
      </p:sp>
      <p:pic>
        <p:nvPicPr>
          <p:cNvPr id="1028" name="Picture 4" descr="Related image">
            <a:extLst>
              <a:ext uri="{FF2B5EF4-FFF2-40B4-BE49-F238E27FC236}">
                <a16:creationId xmlns:a16="http://schemas.microsoft.com/office/drawing/2014/main" id="{81C94B9C-408C-42BE-8F1D-7E5A64446D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3015"/>
          <a:stretch/>
        </p:blipFill>
        <p:spPr bwMode="auto">
          <a:xfrm>
            <a:off x="582639" y="578707"/>
            <a:ext cx="7882128" cy="5733288"/>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78">
            <a:extLst>
              <a:ext uri="{FF2B5EF4-FFF2-40B4-BE49-F238E27FC236}">
                <a16:creationId xmlns:a16="http://schemas.microsoft.com/office/drawing/2014/main" id="{3EA2D33E-BAA2-467B-80B0-8887D9A99F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20386" y="237744"/>
            <a:ext cx="2926080"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34" name="Rectangle 80">
            <a:extLst>
              <a:ext uri="{FF2B5EF4-FFF2-40B4-BE49-F238E27FC236}">
                <a16:creationId xmlns:a16="http://schemas.microsoft.com/office/drawing/2014/main" id="{6067C508-2065-42E3-98D2-F3A9B8339B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4978" y="402336"/>
            <a:ext cx="2596896" cy="6053328"/>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050367-2DF5-4FF4-A005-94B4096B900D}"/>
              </a:ext>
            </a:extLst>
          </p:cNvPr>
          <p:cNvSpPr>
            <a:spLocks noGrp="1"/>
          </p:cNvSpPr>
          <p:nvPr>
            <p:ph type="title"/>
          </p:nvPr>
        </p:nvSpPr>
        <p:spPr>
          <a:xfrm>
            <a:off x="9321801" y="612843"/>
            <a:ext cx="2312480" cy="1499738"/>
          </a:xfrm>
        </p:spPr>
        <p:txBody>
          <a:bodyPr anchor="b">
            <a:normAutofit fontScale="90000"/>
          </a:bodyPr>
          <a:lstStyle/>
          <a:p>
            <a:pPr algn="ctr"/>
            <a:r>
              <a:rPr lang="en-US" sz="2800" dirty="0"/>
              <a:t>What is Server Virtualization?</a:t>
            </a:r>
          </a:p>
        </p:txBody>
      </p:sp>
      <p:sp>
        <p:nvSpPr>
          <p:cNvPr id="1032" name="Content Placeholder 1031">
            <a:extLst>
              <a:ext uri="{FF2B5EF4-FFF2-40B4-BE49-F238E27FC236}">
                <a16:creationId xmlns:a16="http://schemas.microsoft.com/office/drawing/2014/main" id="{8D0E04D8-1946-4F5F-BBDD-2F915321BCB0}"/>
              </a:ext>
            </a:extLst>
          </p:cNvPr>
          <p:cNvSpPr>
            <a:spLocks noGrp="1"/>
          </p:cNvSpPr>
          <p:nvPr>
            <p:ph idx="1"/>
          </p:nvPr>
        </p:nvSpPr>
        <p:spPr>
          <a:xfrm>
            <a:off x="9321801" y="2149813"/>
            <a:ext cx="2312479" cy="4046706"/>
          </a:xfrm>
        </p:spPr>
        <p:txBody>
          <a:bodyPr>
            <a:normAutofit/>
          </a:bodyPr>
          <a:lstStyle/>
          <a:p>
            <a:r>
              <a:rPr lang="en-US" b="1" dirty="0"/>
              <a:t>Server virtualization</a:t>
            </a:r>
            <a:r>
              <a:rPr lang="en-US" dirty="0"/>
              <a:t> is used to </a:t>
            </a:r>
            <a:r>
              <a:rPr lang="en-US" dirty="0">
                <a:solidFill>
                  <a:srgbClr val="FF0000"/>
                </a:solidFill>
              </a:rPr>
              <a:t>mask server resources from server users</a:t>
            </a:r>
            <a:r>
              <a:rPr lang="en-US" dirty="0"/>
              <a:t>. This can include the number and identity of operating systems, processors, and individual physical servers.</a:t>
            </a:r>
          </a:p>
          <a:p>
            <a:r>
              <a:rPr lang="en-US" sz="1400" dirty="0">
                <a:solidFill>
                  <a:schemeClr val="tx1">
                    <a:lumMod val="85000"/>
                    <a:lumOff val="15000"/>
                  </a:schemeClr>
                </a:solidFill>
              </a:rPr>
              <a:t>[</a:t>
            </a:r>
            <a:r>
              <a:rPr lang="en-US" sz="1400" dirty="0">
                <a:hlinkClick r:id="rId3"/>
              </a:rPr>
              <a:t>https://www.vmware.com/topics/glossary/content/server-virtualization</a:t>
            </a:r>
            <a:r>
              <a:rPr lang="en-US" sz="1400" dirty="0"/>
              <a:t>]</a:t>
            </a:r>
            <a:endParaRPr lang="en-US" sz="1400" dirty="0">
              <a:solidFill>
                <a:schemeClr val="tx1">
                  <a:lumMod val="85000"/>
                  <a:lumOff val="15000"/>
                </a:schemeClr>
              </a:solidFill>
            </a:endParaRPr>
          </a:p>
        </p:txBody>
      </p:sp>
    </p:spTree>
    <p:extLst>
      <p:ext uri="{BB962C8B-B14F-4D97-AF65-F5344CB8AC3E}">
        <p14:creationId xmlns:p14="http://schemas.microsoft.com/office/powerpoint/2010/main" val="1707488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B0809-5041-497A-9B98-204758D53340}"/>
              </a:ext>
            </a:extLst>
          </p:cNvPr>
          <p:cNvSpPr>
            <a:spLocks noGrp="1"/>
          </p:cNvSpPr>
          <p:nvPr>
            <p:ph type="title"/>
          </p:nvPr>
        </p:nvSpPr>
        <p:spPr/>
        <p:txBody>
          <a:bodyPr/>
          <a:lstStyle/>
          <a:p>
            <a:pPr algn="ctr"/>
            <a:r>
              <a:rPr lang="en-US" dirty="0"/>
              <a:t>Server Virtualization Definition</a:t>
            </a:r>
          </a:p>
        </p:txBody>
      </p:sp>
      <p:sp>
        <p:nvSpPr>
          <p:cNvPr id="3" name="Content Placeholder 2">
            <a:extLst>
              <a:ext uri="{FF2B5EF4-FFF2-40B4-BE49-F238E27FC236}">
                <a16:creationId xmlns:a16="http://schemas.microsoft.com/office/drawing/2014/main" id="{96DA50D8-7242-4772-A430-6FB64EC8CF00}"/>
              </a:ext>
            </a:extLst>
          </p:cNvPr>
          <p:cNvSpPr>
            <a:spLocks noGrp="1"/>
          </p:cNvSpPr>
          <p:nvPr>
            <p:ph idx="1"/>
          </p:nvPr>
        </p:nvSpPr>
        <p:spPr/>
        <p:txBody>
          <a:bodyPr/>
          <a:lstStyle/>
          <a:p>
            <a:r>
              <a:rPr lang="en-US" sz="3200" b="1" dirty="0"/>
              <a:t>Server virtualization </a:t>
            </a:r>
            <a:r>
              <a:rPr lang="en-US" sz="3200" dirty="0"/>
              <a:t>is the </a:t>
            </a:r>
            <a:r>
              <a:rPr lang="en-US" sz="3200" dirty="0">
                <a:solidFill>
                  <a:srgbClr val="FF0000"/>
                </a:solidFill>
                <a:highlight>
                  <a:srgbClr val="FFFF00"/>
                </a:highlight>
              </a:rPr>
              <a:t>process</a:t>
            </a:r>
            <a:r>
              <a:rPr lang="en-US" sz="3200" dirty="0">
                <a:highlight>
                  <a:srgbClr val="FFFF00"/>
                </a:highlight>
              </a:rPr>
              <a:t> </a:t>
            </a:r>
            <a:r>
              <a:rPr lang="en-US" sz="3200" dirty="0"/>
              <a:t>of </a:t>
            </a:r>
            <a:r>
              <a:rPr lang="en-US" sz="3200" dirty="0">
                <a:solidFill>
                  <a:srgbClr val="FF0000"/>
                </a:solidFill>
                <a:highlight>
                  <a:srgbClr val="FFFF00"/>
                </a:highlight>
              </a:rPr>
              <a:t>dividing a physical server into multiple</a:t>
            </a:r>
            <a:r>
              <a:rPr lang="en-US" sz="3200" dirty="0">
                <a:solidFill>
                  <a:srgbClr val="FF0000"/>
                </a:solidFill>
              </a:rPr>
              <a:t> </a:t>
            </a:r>
            <a:r>
              <a:rPr lang="en-US" sz="3200" dirty="0"/>
              <a:t>unique and isolated </a:t>
            </a:r>
            <a:r>
              <a:rPr lang="en-US" sz="3200" dirty="0">
                <a:solidFill>
                  <a:srgbClr val="FF0000"/>
                </a:solidFill>
                <a:highlight>
                  <a:srgbClr val="FFFF00"/>
                </a:highlight>
              </a:rPr>
              <a:t>virtual servers by</a:t>
            </a:r>
            <a:r>
              <a:rPr lang="en-US" sz="3200" dirty="0"/>
              <a:t> means of a </a:t>
            </a:r>
            <a:r>
              <a:rPr lang="en-US" sz="3200" dirty="0">
                <a:solidFill>
                  <a:srgbClr val="FF0000"/>
                </a:solidFill>
                <a:highlight>
                  <a:srgbClr val="FFFF00"/>
                </a:highlight>
              </a:rPr>
              <a:t>software</a:t>
            </a:r>
            <a:r>
              <a:rPr lang="en-US" sz="3200" dirty="0"/>
              <a:t> application. Each virtual server can run its own operating systems independently.</a:t>
            </a:r>
          </a:p>
          <a:p>
            <a:r>
              <a:rPr lang="en-US" sz="3200" dirty="0">
                <a:solidFill>
                  <a:schemeClr val="tx1">
                    <a:lumMod val="85000"/>
                    <a:lumOff val="15000"/>
                  </a:schemeClr>
                </a:solidFill>
              </a:rPr>
              <a:t>[</a:t>
            </a:r>
            <a:r>
              <a:rPr lang="en-US" sz="3200" dirty="0">
                <a:hlinkClick r:id="rId2"/>
              </a:rPr>
              <a:t>https://www.vmware.com/topics/glossary/content/server-virtualization</a:t>
            </a:r>
            <a:r>
              <a:rPr lang="en-US" sz="3200" dirty="0"/>
              <a:t>]</a:t>
            </a:r>
            <a:endParaRPr lang="en-US" sz="3200" dirty="0">
              <a:solidFill>
                <a:schemeClr val="tx1">
                  <a:lumMod val="85000"/>
                  <a:lumOff val="15000"/>
                </a:schemeClr>
              </a:solidFill>
            </a:endParaRPr>
          </a:p>
          <a:p>
            <a:endParaRPr lang="en-US" sz="3200" dirty="0"/>
          </a:p>
          <a:p>
            <a:endParaRPr lang="en-US" dirty="0"/>
          </a:p>
        </p:txBody>
      </p:sp>
    </p:spTree>
    <p:extLst>
      <p:ext uri="{BB962C8B-B14F-4D97-AF65-F5344CB8AC3E}">
        <p14:creationId xmlns:p14="http://schemas.microsoft.com/office/powerpoint/2010/main" val="3924257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82E2A95-1A08-4118-83C6-B1CA5648E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8DC0EC7-60EA-4BD3-BC04-D547DE1B28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0122" y="413053"/>
            <a:ext cx="8212114" cy="6064596"/>
          </a:xfrm>
          <a:prstGeom prst="rect">
            <a:avLst/>
          </a:prstGeom>
          <a:noFill/>
          <a:ln w="6350" cap="sq" cmpd="sng" algn="ctr">
            <a:solidFill>
              <a:srgbClr val="404040"/>
            </a:solidFill>
            <a:prstDash val="solid"/>
            <a:miter lim="800000"/>
          </a:ln>
          <a:effectLst/>
        </p:spPr>
      </p:sp>
      <p:pic>
        <p:nvPicPr>
          <p:cNvPr id="4" name="Picture 7">
            <a:extLst>
              <a:ext uri="{FF2B5EF4-FFF2-40B4-BE49-F238E27FC236}">
                <a16:creationId xmlns:a16="http://schemas.microsoft.com/office/drawing/2014/main" id="{D89BF3DF-AFF2-4CCF-A4FD-13D0EB6D9D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04701" y="1163273"/>
            <a:ext cx="7237877" cy="45598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Rectangle 23">
            <a:extLst>
              <a:ext uri="{FF2B5EF4-FFF2-40B4-BE49-F238E27FC236}">
                <a16:creationId xmlns:a16="http://schemas.microsoft.com/office/drawing/2014/main" id="{2FFEFC7E-85EE-4AC9-A351-FBEB13A1D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20386" y="237744"/>
            <a:ext cx="2926080" cy="6382512"/>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25">
            <a:extLst>
              <a:ext uri="{FF2B5EF4-FFF2-40B4-BE49-F238E27FC236}">
                <a16:creationId xmlns:a16="http://schemas.microsoft.com/office/drawing/2014/main" id="{CB2511BB-FC4C-45F3-94EB-661D6806C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56699" y="413053"/>
            <a:ext cx="2616201" cy="606459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DF23A9-9173-4901-9B86-2C40153DD59D}"/>
              </a:ext>
            </a:extLst>
          </p:cNvPr>
          <p:cNvSpPr>
            <a:spLocks noGrp="1"/>
          </p:cNvSpPr>
          <p:nvPr>
            <p:ph type="title"/>
          </p:nvPr>
        </p:nvSpPr>
        <p:spPr>
          <a:xfrm>
            <a:off x="9321801" y="612843"/>
            <a:ext cx="2312480" cy="1499738"/>
          </a:xfrm>
        </p:spPr>
        <p:txBody>
          <a:bodyPr anchor="b">
            <a:normAutofit/>
          </a:bodyPr>
          <a:lstStyle/>
          <a:p>
            <a:r>
              <a:rPr lang="en-US" sz="2200" dirty="0"/>
              <a:t>What is a Hypervisor /Virtual Machine Monitor (VMM)?</a:t>
            </a:r>
          </a:p>
        </p:txBody>
      </p:sp>
      <p:sp>
        <p:nvSpPr>
          <p:cNvPr id="3" name="Content Placeholder 2">
            <a:extLst>
              <a:ext uri="{FF2B5EF4-FFF2-40B4-BE49-F238E27FC236}">
                <a16:creationId xmlns:a16="http://schemas.microsoft.com/office/drawing/2014/main" id="{72A0AB7F-E373-4594-BB24-2DC3D75C44EF}"/>
              </a:ext>
            </a:extLst>
          </p:cNvPr>
          <p:cNvSpPr>
            <a:spLocks noGrp="1"/>
          </p:cNvSpPr>
          <p:nvPr>
            <p:ph idx="1"/>
          </p:nvPr>
        </p:nvSpPr>
        <p:spPr>
          <a:xfrm>
            <a:off x="9321801" y="2149813"/>
            <a:ext cx="2312479" cy="3854197"/>
          </a:xfrm>
        </p:spPr>
        <p:txBody>
          <a:bodyPr>
            <a:normAutofit/>
          </a:bodyPr>
          <a:lstStyle/>
          <a:p>
            <a:pPr>
              <a:lnSpc>
                <a:spcPct val="90000"/>
              </a:lnSpc>
              <a:spcBef>
                <a:spcPct val="20000"/>
              </a:spcBef>
              <a:buSzPct val="150000"/>
              <a:buFont typeface="Arial" charset="0"/>
              <a:buChar char="•"/>
              <a:defRPr/>
            </a:pPr>
            <a:r>
              <a:rPr lang="en-US" sz="1200" dirty="0">
                <a:solidFill>
                  <a:schemeClr val="tx1">
                    <a:lumMod val="85000"/>
                    <a:lumOff val="15000"/>
                  </a:schemeClr>
                </a:solidFill>
                <a:latin typeface="Arial" charset="0"/>
                <a:cs typeface="Arial" charset="0"/>
              </a:rPr>
              <a:t>Hypervisor plays an important role in the virtualization scenario by virtualization of hardware. It provides </a:t>
            </a:r>
            <a:r>
              <a:rPr lang="en-US" sz="1200" dirty="0">
                <a:solidFill>
                  <a:srgbClr val="FF0000"/>
                </a:solidFill>
                <a:latin typeface="Arial" charset="0"/>
                <a:cs typeface="Arial" charset="0"/>
              </a:rPr>
              <a:t>support</a:t>
            </a:r>
            <a:r>
              <a:rPr lang="en-US" sz="1200" dirty="0">
                <a:solidFill>
                  <a:schemeClr val="tx1">
                    <a:lumMod val="85000"/>
                    <a:lumOff val="15000"/>
                  </a:schemeClr>
                </a:solidFill>
                <a:latin typeface="Arial" charset="0"/>
                <a:cs typeface="Arial" charset="0"/>
              </a:rPr>
              <a:t> for running multiple operating systems concurrently in virtual servers created within a physical server.</a:t>
            </a:r>
          </a:p>
          <a:p>
            <a:pPr>
              <a:lnSpc>
                <a:spcPct val="90000"/>
              </a:lnSpc>
              <a:spcBef>
                <a:spcPct val="20000"/>
              </a:spcBef>
              <a:buSzPct val="150000"/>
              <a:buFont typeface="Arial" charset="0"/>
              <a:buChar char="•"/>
              <a:defRPr/>
            </a:pPr>
            <a:r>
              <a:rPr lang="en-US" sz="1200" dirty="0">
                <a:solidFill>
                  <a:schemeClr val="tx1">
                    <a:lumMod val="85000"/>
                    <a:lumOff val="15000"/>
                  </a:schemeClr>
                </a:solidFill>
                <a:latin typeface="Arial" charset="0"/>
                <a:cs typeface="Arial" charset="0"/>
              </a:rPr>
              <a:t>The virtualization layer is the </a:t>
            </a:r>
            <a:r>
              <a:rPr lang="en-US" sz="1200" dirty="0">
                <a:solidFill>
                  <a:srgbClr val="FF0000"/>
                </a:solidFill>
                <a:latin typeface="Arial" charset="0"/>
                <a:cs typeface="Arial" charset="0"/>
              </a:rPr>
              <a:t>software</a:t>
            </a:r>
            <a:r>
              <a:rPr lang="en-US" sz="1200" dirty="0">
                <a:solidFill>
                  <a:schemeClr val="tx1">
                    <a:lumMod val="85000"/>
                    <a:lumOff val="15000"/>
                  </a:schemeClr>
                </a:solidFill>
                <a:latin typeface="Arial" charset="0"/>
                <a:cs typeface="Arial" charset="0"/>
              </a:rPr>
              <a:t> responsible for hosting and managing all VMs. The virtualization layer is a hypervisor running directly on the hardware.</a:t>
            </a:r>
          </a:p>
          <a:p>
            <a:pPr>
              <a:lnSpc>
                <a:spcPct val="90000"/>
              </a:lnSpc>
              <a:spcBef>
                <a:spcPct val="20000"/>
              </a:spcBef>
              <a:buSzPct val="150000"/>
              <a:buFont typeface="Arial" charset="0"/>
              <a:buChar char="•"/>
              <a:defRPr/>
            </a:pPr>
            <a:r>
              <a:rPr lang="en-US" sz="1200" dirty="0">
                <a:solidFill>
                  <a:srgbClr val="FF0000"/>
                </a:solidFill>
                <a:latin typeface="Arial" charset="0"/>
                <a:cs typeface="Arial" charset="0"/>
              </a:rPr>
              <a:t>Example: VMWare, Xen, KVM.</a:t>
            </a:r>
          </a:p>
          <a:p>
            <a:pPr>
              <a:lnSpc>
                <a:spcPct val="90000"/>
              </a:lnSpc>
              <a:spcBef>
                <a:spcPct val="20000"/>
              </a:spcBef>
              <a:buSzPct val="150000"/>
              <a:buFont typeface="Arial" charset="0"/>
              <a:buChar char="•"/>
              <a:defRPr/>
            </a:pPr>
            <a:r>
              <a:rPr lang="en-US" sz="1200" dirty="0">
                <a:solidFill>
                  <a:schemeClr val="tx1">
                    <a:lumMod val="85000"/>
                    <a:lumOff val="15000"/>
                  </a:schemeClr>
                </a:solidFill>
              </a:rPr>
              <a:t>[Copied from “Virtualization for Cloud Computing”, Dr. Sanjay Ahuja, PhD (University of North Florida)]</a:t>
            </a:r>
          </a:p>
          <a:p>
            <a:pPr>
              <a:lnSpc>
                <a:spcPct val="90000"/>
              </a:lnSpc>
              <a:spcBef>
                <a:spcPct val="20000"/>
              </a:spcBef>
              <a:buSzPct val="150000"/>
              <a:buFont typeface="Arial" charset="0"/>
              <a:buChar char="•"/>
              <a:defRPr/>
            </a:pPr>
            <a:endParaRPr lang="en-US" sz="1200" b="1" dirty="0">
              <a:solidFill>
                <a:schemeClr val="tx1">
                  <a:lumMod val="85000"/>
                  <a:lumOff val="15000"/>
                </a:schemeClr>
              </a:solidFill>
              <a:latin typeface="Calibri" pitchFamily="34" charset="0"/>
              <a:cs typeface="Arial" charset="0"/>
            </a:endParaRPr>
          </a:p>
          <a:p>
            <a:pPr>
              <a:lnSpc>
                <a:spcPct val="90000"/>
              </a:lnSpc>
            </a:pPr>
            <a:endParaRPr lang="en-US" sz="1200" dirty="0">
              <a:solidFill>
                <a:schemeClr val="tx1">
                  <a:lumMod val="85000"/>
                  <a:lumOff val="15000"/>
                </a:schemeClr>
              </a:solidFill>
            </a:endParaRPr>
          </a:p>
        </p:txBody>
      </p:sp>
    </p:spTree>
    <p:extLst>
      <p:ext uri="{BB962C8B-B14F-4D97-AF65-F5344CB8AC3E}">
        <p14:creationId xmlns:p14="http://schemas.microsoft.com/office/powerpoint/2010/main" val="3169455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6B57A-D6D3-45AB-B538-4BB4BABA48A8}"/>
              </a:ext>
            </a:extLst>
          </p:cNvPr>
          <p:cNvSpPr>
            <a:spLocks noGrp="1"/>
          </p:cNvSpPr>
          <p:nvPr>
            <p:ph type="title"/>
          </p:nvPr>
        </p:nvSpPr>
        <p:spPr>
          <a:xfrm>
            <a:off x="1066800" y="642594"/>
            <a:ext cx="10058400" cy="1371600"/>
          </a:xfrm>
        </p:spPr>
        <p:txBody>
          <a:bodyPr>
            <a:normAutofit/>
          </a:bodyPr>
          <a:lstStyle/>
          <a:p>
            <a:pPr algn="ctr"/>
            <a:r>
              <a:rPr lang="en-US" dirty="0"/>
              <a:t>High-level types of Virtualization</a:t>
            </a:r>
          </a:p>
        </p:txBody>
      </p:sp>
      <p:graphicFrame>
        <p:nvGraphicFramePr>
          <p:cNvPr id="5" name="Content Placeholder 2">
            <a:extLst>
              <a:ext uri="{FF2B5EF4-FFF2-40B4-BE49-F238E27FC236}">
                <a16:creationId xmlns:a16="http://schemas.microsoft.com/office/drawing/2014/main" id="{58E1CBA0-7484-4E73-BDBE-E0E0B5A43E9E}"/>
              </a:ext>
            </a:extLst>
          </p:cNvPr>
          <p:cNvGraphicFramePr>
            <a:graphicFrameLocks noGrp="1"/>
          </p:cNvGraphicFramePr>
          <p:nvPr>
            <p:ph idx="1"/>
            <p:extLst>
              <p:ext uri="{D42A27DB-BD31-4B8C-83A1-F6EECF244321}">
                <p14:modId xmlns:p14="http://schemas.microsoft.com/office/powerpoint/2010/main" val="3825083125"/>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0162029"/>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5937E-CDE7-4075-93EC-EA4BC53B9E33}"/>
              </a:ext>
            </a:extLst>
          </p:cNvPr>
          <p:cNvSpPr>
            <a:spLocks noGrp="1"/>
          </p:cNvSpPr>
          <p:nvPr>
            <p:ph type="title"/>
          </p:nvPr>
        </p:nvSpPr>
        <p:spPr/>
        <p:txBody>
          <a:bodyPr/>
          <a:lstStyle/>
          <a:p>
            <a:pPr algn="ctr"/>
            <a:r>
              <a:rPr lang="en-US"/>
              <a:t>Hardware-assisted Virtualization</a:t>
            </a:r>
            <a:endParaRPr lang="en-US" dirty="0"/>
          </a:p>
        </p:txBody>
      </p:sp>
      <p:sp>
        <p:nvSpPr>
          <p:cNvPr id="3" name="Content Placeholder 2">
            <a:extLst>
              <a:ext uri="{FF2B5EF4-FFF2-40B4-BE49-F238E27FC236}">
                <a16:creationId xmlns:a16="http://schemas.microsoft.com/office/drawing/2014/main" id="{2DC16FA5-7F04-47B4-B015-21612958B623}"/>
              </a:ext>
            </a:extLst>
          </p:cNvPr>
          <p:cNvSpPr>
            <a:spLocks noGrp="1"/>
          </p:cNvSpPr>
          <p:nvPr>
            <p:ph idx="1"/>
          </p:nvPr>
        </p:nvSpPr>
        <p:spPr/>
        <p:txBody>
          <a:bodyPr/>
          <a:lstStyle/>
          <a:p>
            <a:r>
              <a:rPr lang="en-US" sz="2400" b="1" dirty="0"/>
              <a:t>Hardware-assisted Virtualization</a:t>
            </a:r>
            <a:r>
              <a:rPr lang="en-US" sz="2400" dirty="0"/>
              <a:t>: the </a:t>
            </a:r>
            <a:r>
              <a:rPr lang="en-US" sz="2400" dirty="0">
                <a:solidFill>
                  <a:srgbClr val="FF0000"/>
                </a:solidFill>
              </a:rPr>
              <a:t>hardware provides architectural support </a:t>
            </a:r>
            <a:r>
              <a:rPr lang="en-US" sz="2400" dirty="0"/>
              <a:t>that facilitates </a:t>
            </a:r>
            <a:r>
              <a:rPr lang="en-US" sz="2400" dirty="0">
                <a:solidFill>
                  <a:srgbClr val="FF0000"/>
                </a:solidFill>
              </a:rPr>
              <a:t>building a virtual machine </a:t>
            </a:r>
            <a:r>
              <a:rPr lang="en-US" sz="2400" dirty="0"/>
              <a:t>monitor and allows guest OSes to be run in isolation. (</a:t>
            </a:r>
            <a:r>
              <a:rPr lang="en-US" sz="2400" dirty="0">
                <a:solidFill>
                  <a:srgbClr val="FF0000"/>
                </a:solidFill>
              </a:rPr>
              <a:t>no hypervisor</a:t>
            </a:r>
            <a:r>
              <a:rPr lang="en-US" sz="2400" dirty="0"/>
              <a:t>)</a:t>
            </a:r>
          </a:p>
          <a:p>
            <a:r>
              <a:rPr lang="en-US" sz="2400" dirty="0"/>
              <a:t>Special CPU form Intel and AMD.</a:t>
            </a:r>
          </a:p>
        </p:txBody>
      </p:sp>
    </p:spTree>
    <p:extLst>
      <p:ext uri="{BB962C8B-B14F-4D97-AF65-F5344CB8AC3E}">
        <p14:creationId xmlns:p14="http://schemas.microsoft.com/office/powerpoint/2010/main" val="3160860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82E2A95-1A08-4118-83C6-B1CA5648E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FFEFC7E-85EE-4AC9-A351-FBEB13A1D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534" y="237744"/>
            <a:ext cx="2926080" cy="6382512"/>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CB2511BB-FC4C-45F3-94EB-661D6806C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9100" y="413053"/>
            <a:ext cx="2616201" cy="606459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4EE15E-BBAA-4F8C-B778-865CB070D0B4}"/>
              </a:ext>
            </a:extLst>
          </p:cNvPr>
          <p:cNvSpPr>
            <a:spLocks noGrp="1"/>
          </p:cNvSpPr>
          <p:nvPr>
            <p:ph type="title"/>
          </p:nvPr>
        </p:nvSpPr>
        <p:spPr>
          <a:xfrm>
            <a:off x="557720" y="612843"/>
            <a:ext cx="2312480" cy="1499738"/>
          </a:xfrm>
        </p:spPr>
        <p:txBody>
          <a:bodyPr anchor="b">
            <a:normAutofit/>
          </a:bodyPr>
          <a:lstStyle/>
          <a:p>
            <a:r>
              <a:rPr lang="en-US" sz="2800" dirty="0"/>
              <a:t>O/S-Level Virtualization </a:t>
            </a:r>
          </a:p>
        </p:txBody>
      </p:sp>
      <p:sp>
        <p:nvSpPr>
          <p:cNvPr id="8" name="Content Placeholder 7">
            <a:extLst>
              <a:ext uri="{FF2B5EF4-FFF2-40B4-BE49-F238E27FC236}">
                <a16:creationId xmlns:a16="http://schemas.microsoft.com/office/drawing/2014/main" id="{09E9FA30-202C-426E-9E09-809097F1D30E}"/>
              </a:ext>
            </a:extLst>
          </p:cNvPr>
          <p:cNvSpPr>
            <a:spLocks noGrp="1"/>
          </p:cNvSpPr>
          <p:nvPr>
            <p:ph idx="1"/>
          </p:nvPr>
        </p:nvSpPr>
        <p:spPr>
          <a:xfrm>
            <a:off x="557720" y="2149813"/>
            <a:ext cx="2312479" cy="3854197"/>
          </a:xfrm>
        </p:spPr>
        <p:txBody>
          <a:bodyPr>
            <a:normAutofit lnSpcReduction="10000"/>
          </a:bodyPr>
          <a:lstStyle/>
          <a:p>
            <a:r>
              <a:rPr lang="en-US" dirty="0"/>
              <a:t>Homogeneous environment</a:t>
            </a:r>
          </a:p>
          <a:p>
            <a:r>
              <a:rPr lang="en-US" dirty="0"/>
              <a:t>a physical server is </a:t>
            </a:r>
            <a:r>
              <a:rPr lang="en-US" dirty="0">
                <a:solidFill>
                  <a:srgbClr val="FF0000"/>
                </a:solidFill>
              </a:rPr>
              <a:t>virtualized at the operating system level</a:t>
            </a:r>
            <a:r>
              <a:rPr lang="en-US" dirty="0"/>
              <a:t>, enabling multiple isolated and secure virtualized servers to run on a single physical server. </a:t>
            </a:r>
          </a:p>
          <a:p>
            <a:r>
              <a:rPr lang="en-US" dirty="0"/>
              <a:t>Host O/S = guest O/S</a:t>
            </a:r>
          </a:p>
          <a:p>
            <a:r>
              <a:rPr lang="en-US" dirty="0"/>
              <a:t>No hypervisor</a:t>
            </a:r>
          </a:p>
          <a:p>
            <a:endParaRPr lang="en-US" sz="1400" dirty="0">
              <a:solidFill>
                <a:schemeClr val="tx1">
                  <a:lumMod val="85000"/>
                  <a:lumOff val="15000"/>
                </a:schemeClr>
              </a:solidFill>
            </a:endParaRPr>
          </a:p>
        </p:txBody>
      </p:sp>
      <p:sp>
        <p:nvSpPr>
          <p:cNvPr id="17" name="Rectangle 16">
            <a:extLst>
              <a:ext uri="{FF2B5EF4-FFF2-40B4-BE49-F238E27FC236}">
                <a16:creationId xmlns:a16="http://schemas.microsoft.com/office/drawing/2014/main" id="{68DC0EC7-60EA-4BD3-BC04-D547DE1B28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9764" y="413053"/>
            <a:ext cx="8212114" cy="6064596"/>
          </a:xfrm>
          <a:prstGeom prst="rect">
            <a:avLst/>
          </a:prstGeom>
          <a:noFill/>
          <a:ln w="6350" cap="sq" cmpd="sng" algn="ctr">
            <a:solidFill>
              <a:srgbClr val="404040"/>
            </a:solidFill>
            <a:prstDash val="solid"/>
            <a:miter lim="800000"/>
          </a:ln>
          <a:effectLst/>
        </p:spPr>
      </p:sp>
      <p:pic>
        <p:nvPicPr>
          <p:cNvPr id="4" name="Content Placeholder 3" descr="「os level virtualization picture」的圖片搜尋結果&quot;">
            <a:extLst>
              <a:ext uri="{FF2B5EF4-FFF2-40B4-BE49-F238E27FC236}">
                <a16:creationId xmlns:a16="http://schemas.microsoft.com/office/drawing/2014/main" id="{1CFA9B89-1F87-4ED9-84AF-E9033C68375F}"/>
              </a:ext>
            </a:extLst>
          </p:cNvPr>
          <p:cNvPicPr>
            <a:picLocks/>
          </p:cNvPicPr>
          <p:nvPr/>
        </p:nvPicPr>
        <p:blipFill>
          <a:blip r:embed="rId2">
            <a:extLst>
              <a:ext uri="{28A0092B-C50C-407E-A947-70E740481C1C}">
                <a14:useLocalDpi xmlns:a14="http://schemas.microsoft.com/office/drawing/2010/main" val="0"/>
              </a:ext>
            </a:extLst>
          </a:blip>
          <a:stretch>
            <a:fillRect/>
          </a:stretch>
        </p:blipFill>
        <p:spPr bwMode="auto">
          <a:xfrm>
            <a:off x="4061592" y="882398"/>
            <a:ext cx="7213537" cy="5121612"/>
          </a:xfrm>
          <a:prstGeom prst="rect">
            <a:avLst/>
          </a:prstGeom>
          <a:noFill/>
        </p:spPr>
      </p:pic>
    </p:spTree>
    <p:extLst>
      <p:ext uri="{BB962C8B-B14F-4D97-AF65-F5344CB8AC3E}">
        <p14:creationId xmlns:p14="http://schemas.microsoft.com/office/powerpoint/2010/main" val="3982415921"/>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138">
            <a:extLst>
              <a:ext uri="{FF2B5EF4-FFF2-40B4-BE49-F238E27FC236}">
                <a16:creationId xmlns:a16="http://schemas.microsoft.com/office/drawing/2014/main" id="{282E2A95-1A08-4118-83C6-B1CA5648E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2057" name="Rectangle 140">
            <a:extLst>
              <a:ext uri="{FF2B5EF4-FFF2-40B4-BE49-F238E27FC236}">
                <a16:creationId xmlns:a16="http://schemas.microsoft.com/office/drawing/2014/main" id="{2FFEFC7E-85EE-4AC9-A351-FBEB13A1D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534" y="237744"/>
            <a:ext cx="2926080" cy="6382512"/>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58" name="Rectangle 142">
            <a:extLst>
              <a:ext uri="{FF2B5EF4-FFF2-40B4-BE49-F238E27FC236}">
                <a16:creationId xmlns:a16="http://schemas.microsoft.com/office/drawing/2014/main" id="{CB2511BB-FC4C-45F3-94EB-661D6806C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9100" y="413053"/>
            <a:ext cx="2616201" cy="606459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BB07CD-E652-4A09-8247-FABCB672FAEA}"/>
              </a:ext>
            </a:extLst>
          </p:cNvPr>
          <p:cNvSpPr>
            <a:spLocks noGrp="1"/>
          </p:cNvSpPr>
          <p:nvPr>
            <p:ph type="title"/>
          </p:nvPr>
        </p:nvSpPr>
        <p:spPr>
          <a:xfrm>
            <a:off x="557720" y="612843"/>
            <a:ext cx="2312480" cy="1499738"/>
          </a:xfrm>
        </p:spPr>
        <p:txBody>
          <a:bodyPr anchor="b">
            <a:normAutofit/>
          </a:bodyPr>
          <a:lstStyle/>
          <a:p>
            <a:r>
              <a:rPr lang="en-US" sz="2800" dirty="0"/>
              <a:t>Software-Level Virtualization</a:t>
            </a:r>
          </a:p>
        </p:txBody>
      </p:sp>
      <p:sp>
        <p:nvSpPr>
          <p:cNvPr id="2054" name="Content Placeholder 2053">
            <a:extLst>
              <a:ext uri="{FF2B5EF4-FFF2-40B4-BE49-F238E27FC236}">
                <a16:creationId xmlns:a16="http://schemas.microsoft.com/office/drawing/2014/main" id="{8578E3DD-233D-4275-9C37-E381C9784704}"/>
              </a:ext>
            </a:extLst>
          </p:cNvPr>
          <p:cNvSpPr>
            <a:spLocks noGrp="1"/>
          </p:cNvSpPr>
          <p:nvPr>
            <p:ph idx="1"/>
          </p:nvPr>
        </p:nvSpPr>
        <p:spPr>
          <a:xfrm>
            <a:off x="557720" y="2149813"/>
            <a:ext cx="2312479" cy="3854197"/>
          </a:xfrm>
        </p:spPr>
        <p:txBody>
          <a:bodyPr>
            <a:normAutofit/>
          </a:bodyPr>
          <a:lstStyle/>
          <a:p>
            <a:r>
              <a:rPr lang="en-US" sz="1400" dirty="0">
                <a:solidFill>
                  <a:schemeClr val="tx1">
                    <a:lumMod val="85000"/>
                    <a:lumOff val="15000"/>
                  </a:schemeClr>
                </a:solidFill>
              </a:rPr>
              <a:t>AKA Virtual Machine Monitor (VMM)</a:t>
            </a:r>
          </a:p>
          <a:p>
            <a:r>
              <a:rPr lang="en-US" sz="1400" dirty="0">
                <a:solidFill>
                  <a:srgbClr val="FF0000"/>
                </a:solidFill>
              </a:rPr>
              <a:t>Uses a hypervisor (software)</a:t>
            </a:r>
          </a:p>
          <a:p>
            <a:r>
              <a:rPr lang="en-US" sz="1400" dirty="0">
                <a:solidFill>
                  <a:schemeClr val="tx1">
                    <a:lumMod val="85000"/>
                    <a:lumOff val="15000"/>
                  </a:schemeClr>
                </a:solidFill>
              </a:rPr>
              <a:t>Hypervisor - a type of software that directly communicates with a physical server's disk space and CPU. </a:t>
            </a:r>
          </a:p>
          <a:p>
            <a:r>
              <a:rPr lang="en-US" sz="1400" dirty="0">
                <a:solidFill>
                  <a:schemeClr val="tx1">
                    <a:lumMod val="85000"/>
                    <a:lumOff val="15000"/>
                  </a:schemeClr>
                </a:solidFill>
              </a:rPr>
              <a:t>The hypervisor monitors the physical server's resources and keeps each virtual server independent.</a:t>
            </a:r>
          </a:p>
        </p:txBody>
      </p:sp>
      <p:sp>
        <p:nvSpPr>
          <p:cNvPr id="2059" name="Rectangle 144">
            <a:extLst>
              <a:ext uri="{FF2B5EF4-FFF2-40B4-BE49-F238E27FC236}">
                <a16:creationId xmlns:a16="http://schemas.microsoft.com/office/drawing/2014/main" id="{68DC0EC7-60EA-4BD3-BC04-D547DE1B28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9764" y="413053"/>
            <a:ext cx="8212114" cy="6064596"/>
          </a:xfrm>
          <a:prstGeom prst="rect">
            <a:avLst/>
          </a:prstGeom>
          <a:noFill/>
          <a:ln w="6350" cap="sq" cmpd="sng" algn="ctr">
            <a:solidFill>
              <a:srgbClr val="404040"/>
            </a:solidFill>
            <a:prstDash val="solid"/>
            <a:miter lim="800000"/>
          </a:ln>
          <a:effectLst/>
        </p:spPr>
      </p:sp>
      <p:pic>
        <p:nvPicPr>
          <p:cNvPr id="2050" name="Picture 2" descr="Image result for software level virtualization the big picture&quot;">
            <a:extLst>
              <a:ext uri="{FF2B5EF4-FFF2-40B4-BE49-F238E27FC236}">
                <a16:creationId xmlns:a16="http://schemas.microsoft.com/office/drawing/2014/main" id="{BB05DBCF-5332-4DD7-B38D-A439640FDA6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49422" y="1407551"/>
            <a:ext cx="7237877" cy="4071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4091598"/>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2C41-F09B-434C-A4B9-B613FF0ABDCD}"/>
              </a:ext>
            </a:extLst>
          </p:cNvPr>
          <p:cNvSpPr>
            <a:spLocks noGrp="1"/>
          </p:cNvSpPr>
          <p:nvPr>
            <p:ph type="title"/>
          </p:nvPr>
        </p:nvSpPr>
        <p:spPr>
          <a:xfrm>
            <a:off x="1066800" y="642594"/>
            <a:ext cx="10058400" cy="1371600"/>
          </a:xfrm>
        </p:spPr>
        <p:txBody>
          <a:bodyPr/>
          <a:lstStyle/>
          <a:p>
            <a:pPr algn="ctr"/>
            <a:r>
              <a:rPr lang="en-US" dirty="0"/>
              <a:t>Virtualization References</a:t>
            </a:r>
          </a:p>
        </p:txBody>
      </p:sp>
      <p:sp>
        <p:nvSpPr>
          <p:cNvPr id="3" name="Content Placeholder 2">
            <a:extLst>
              <a:ext uri="{FF2B5EF4-FFF2-40B4-BE49-F238E27FC236}">
                <a16:creationId xmlns:a16="http://schemas.microsoft.com/office/drawing/2014/main" id="{A6FF11E5-7031-442C-B7FC-0D115B98989B}"/>
              </a:ext>
            </a:extLst>
          </p:cNvPr>
          <p:cNvSpPr>
            <a:spLocks noGrp="1"/>
          </p:cNvSpPr>
          <p:nvPr>
            <p:ph idx="1"/>
          </p:nvPr>
        </p:nvSpPr>
        <p:spPr/>
        <p:txBody>
          <a:bodyPr>
            <a:normAutofit fontScale="85000" lnSpcReduction="20000"/>
          </a:bodyPr>
          <a:lstStyle/>
          <a:p>
            <a:r>
              <a:rPr lang="en-US" dirty="0">
                <a:hlinkClick r:id="rId2"/>
              </a:rPr>
              <a:t>https://www.vmware.com/pdf/virtualization.pdf</a:t>
            </a:r>
          </a:p>
          <a:p>
            <a:r>
              <a:rPr lang="en-US" dirty="0">
                <a:hlinkClick r:id="rId3"/>
              </a:rPr>
              <a:t>https://searchvmware.techtarget.com/definition/VMware</a:t>
            </a:r>
            <a:endParaRPr lang="en-US" dirty="0">
              <a:hlinkClick r:id="rId4"/>
            </a:endParaRPr>
          </a:p>
          <a:p>
            <a:r>
              <a:rPr lang="en-US" dirty="0">
                <a:hlinkClick r:id="rId4"/>
              </a:rPr>
              <a:t>https://www.vmware.com/topics/glossary/content/virtual-machine</a:t>
            </a:r>
            <a:endParaRPr lang="en-US" dirty="0"/>
          </a:p>
          <a:p>
            <a:r>
              <a:rPr lang="en-US" dirty="0">
                <a:hlinkClick r:id="rId5"/>
              </a:rPr>
              <a:t>https://www.vmware.com/topics/glossary/content/server-virtualization</a:t>
            </a:r>
            <a:endParaRPr lang="en-US" dirty="0"/>
          </a:p>
          <a:p>
            <a:r>
              <a:rPr lang="en-US" dirty="0">
                <a:hlinkClick r:id="rId6"/>
              </a:rPr>
              <a:t>https://www.pcmag.com/encyclopedia/term/59102/paravirtualization</a:t>
            </a:r>
            <a:endParaRPr lang="en-US" dirty="0"/>
          </a:p>
          <a:p>
            <a:r>
              <a:rPr lang="en-US" dirty="0">
                <a:hlinkClick r:id="rId7"/>
              </a:rPr>
              <a:t>https://computer.howstuffworks.com/server-virtualization2.htm</a:t>
            </a:r>
            <a:endParaRPr lang="en-US" dirty="0"/>
          </a:p>
          <a:p>
            <a:r>
              <a:rPr lang="en-US" dirty="0">
                <a:hlinkClick r:id="rId8"/>
              </a:rPr>
              <a:t>https://www.geeksforgeeks.org/types-of-server-virtualization-in-computer-network/</a:t>
            </a:r>
            <a:endParaRPr lang="en-US" dirty="0"/>
          </a:p>
          <a:p>
            <a:r>
              <a:rPr lang="en-US" dirty="0">
                <a:hlinkClick r:id="rId2"/>
              </a:rPr>
              <a:t>https://www.vmware.com/pdf/virtualization.pdf</a:t>
            </a:r>
            <a:endParaRPr lang="en-US" dirty="0"/>
          </a:p>
          <a:p>
            <a:r>
              <a:rPr lang="en-US" dirty="0">
                <a:hlinkClick r:id="rId9"/>
              </a:rPr>
              <a:t>https://www.w3schools.in/cloud-computing/cloud-computing/#</a:t>
            </a:r>
            <a:endParaRPr lang="en-US" dirty="0"/>
          </a:p>
          <a:p>
            <a:r>
              <a:rPr lang="en-US" dirty="0">
                <a:hlinkClick r:id="rId10"/>
              </a:rPr>
              <a:t>https://searchservervirtualization.techtarget.com/definition/hardware-assisted-virtualization</a:t>
            </a:r>
            <a:endParaRPr lang="en-US" dirty="0"/>
          </a:p>
          <a:p>
            <a:r>
              <a:rPr lang="en-US" dirty="0">
                <a:hlinkClick r:id="rId11"/>
              </a:rPr>
              <a:t>https://docs.oracle.com/cd/E26996_01/E18549/html/VMUSG1010.html</a:t>
            </a:r>
            <a:endParaRPr lang="en-US" dirty="0"/>
          </a:p>
          <a:p>
            <a:r>
              <a:rPr lang="en-US" dirty="0">
                <a:hlinkClick r:id="rId12"/>
              </a:rPr>
              <a:t>https://en.m.wikipedia.org/wiki/Hardware-assisted_virtualization</a:t>
            </a:r>
            <a:endParaRPr lang="en-US" dirty="0"/>
          </a:p>
          <a:p>
            <a:r>
              <a:rPr lang="en-US" dirty="0">
                <a:hlinkClick r:id="rId13"/>
              </a:rPr>
              <a:t>https://en.m.wikipedia.org/wiki/Virtual_machine</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132494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DE734-25B0-4A7F-987B-B1146502E0B3}"/>
              </a:ext>
            </a:extLst>
          </p:cNvPr>
          <p:cNvSpPr>
            <a:spLocks noGrp="1"/>
          </p:cNvSpPr>
          <p:nvPr>
            <p:ph type="title"/>
          </p:nvPr>
        </p:nvSpPr>
        <p:spPr>
          <a:xfrm>
            <a:off x="7242580" y="636448"/>
            <a:ext cx="4115925" cy="1484589"/>
          </a:xfrm>
        </p:spPr>
        <p:txBody>
          <a:bodyPr>
            <a:normAutofit/>
          </a:bodyPr>
          <a:lstStyle/>
          <a:p>
            <a:pPr algn="ctr"/>
            <a:r>
              <a:rPr lang="en-US" sz="3700" dirty="0"/>
              <a:t>VMware ESXI</a:t>
            </a:r>
          </a:p>
        </p:txBody>
      </p:sp>
      <p:sp>
        <p:nvSpPr>
          <p:cNvPr id="3" name="Content Placeholder 2">
            <a:extLst>
              <a:ext uri="{FF2B5EF4-FFF2-40B4-BE49-F238E27FC236}">
                <a16:creationId xmlns:a16="http://schemas.microsoft.com/office/drawing/2014/main" id="{75C12DA6-BBE2-4967-AFE3-2F3FC316A1D9}"/>
              </a:ext>
            </a:extLst>
          </p:cNvPr>
          <p:cNvSpPr>
            <a:spLocks noGrp="1"/>
          </p:cNvSpPr>
          <p:nvPr>
            <p:ph idx="1"/>
          </p:nvPr>
        </p:nvSpPr>
        <p:spPr>
          <a:xfrm>
            <a:off x="7064082" y="2233064"/>
            <a:ext cx="4472922" cy="3801976"/>
          </a:xfrm>
        </p:spPr>
        <p:txBody>
          <a:bodyPr>
            <a:normAutofit fontScale="92500" lnSpcReduction="20000"/>
          </a:bodyPr>
          <a:lstStyle/>
          <a:p>
            <a:pPr>
              <a:lnSpc>
                <a:spcPct val="170000"/>
              </a:lnSpc>
              <a:spcBef>
                <a:spcPct val="20000"/>
              </a:spcBef>
              <a:buSzPct val="150000"/>
              <a:buFont typeface="Arial" panose="020B0604020202020204" pitchFamily="34" charset="0"/>
              <a:buChar char="•"/>
            </a:pPr>
            <a:r>
              <a:rPr lang="en-US" altLang="en-US" dirty="0">
                <a:solidFill>
                  <a:srgbClr val="000000"/>
                </a:solidFill>
                <a:highlight>
                  <a:srgbClr val="FFFF00"/>
                </a:highlight>
              </a:rPr>
              <a:t>Bare Metal Approach</a:t>
            </a:r>
            <a:r>
              <a:rPr lang="en-US" altLang="en-US" dirty="0">
                <a:solidFill>
                  <a:srgbClr val="000000"/>
                </a:solidFill>
              </a:rPr>
              <a:t>.</a:t>
            </a:r>
          </a:p>
          <a:p>
            <a:pPr>
              <a:lnSpc>
                <a:spcPct val="170000"/>
              </a:lnSpc>
              <a:spcBef>
                <a:spcPct val="20000"/>
              </a:spcBef>
              <a:buSzPct val="150000"/>
              <a:buFont typeface="Arial" panose="020B0604020202020204" pitchFamily="34" charset="0"/>
              <a:buChar char="•"/>
            </a:pPr>
            <a:r>
              <a:rPr lang="en-US" altLang="en-US" dirty="0">
                <a:solidFill>
                  <a:srgbClr val="000000"/>
                </a:solidFill>
                <a:highlight>
                  <a:srgbClr val="FFFF00"/>
                </a:highlight>
              </a:rPr>
              <a:t>Full virtualization</a:t>
            </a:r>
            <a:r>
              <a:rPr lang="en-US" altLang="en-US" dirty="0">
                <a:solidFill>
                  <a:srgbClr val="000000"/>
                </a:solidFill>
              </a:rPr>
              <a:t>.</a:t>
            </a:r>
          </a:p>
          <a:p>
            <a:pPr>
              <a:lnSpc>
                <a:spcPct val="170000"/>
              </a:lnSpc>
              <a:spcBef>
                <a:spcPct val="20000"/>
              </a:spcBef>
              <a:buSzPct val="150000"/>
              <a:buFont typeface="Arial" panose="020B0604020202020204" pitchFamily="34" charset="0"/>
              <a:buChar char="•"/>
            </a:pPr>
            <a:r>
              <a:rPr lang="en-US" altLang="en-US" dirty="0">
                <a:solidFill>
                  <a:srgbClr val="000000"/>
                </a:solidFill>
              </a:rPr>
              <a:t>Proven technology.</a:t>
            </a:r>
          </a:p>
          <a:p>
            <a:pPr>
              <a:lnSpc>
                <a:spcPct val="170000"/>
              </a:lnSpc>
              <a:spcBef>
                <a:spcPct val="20000"/>
              </a:spcBef>
              <a:buSzPct val="150000"/>
              <a:buFont typeface="Arial" panose="020B0604020202020204" pitchFamily="34" charset="0"/>
              <a:buChar char="•"/>
            </a:pPr>
            <a:r>
              <a:rPr lang="en-US" altLang="en-US" dirty="0">
                <a:solidFill>
                  <a:srgbClr val="000000"/>
                </a:solidFill>
                <a:highlight>
                  <a:srgbClr val="FFFF00"/>
                </a:highlight>
              </a:rPr>
              <a:t>Used for secure and robust virtualization solutions for virtual data centers and cloud infrastructures</a:t>
            </a:r>
            <a:r>
              <a:rPr lang="en-US" altLang="en-US" dirty="0">
                <a:solidFill>
                  <a:srgbClr val="000000"/>
                </a:solidFill>
              </a:rPr>
              <a:t>.</a:t>
            </a:r>
          </a:p>
          <a:p>
            <a:pPr>
              <a:lnSpc>
                <a:spcPct val="170000"/>
              </a:lnSpc>
              <a:spcBef>
                <a:spcPct val="20000"/>
              </a:spcBef>
              <a:buSzPct val="150000"/>
              <a:buFont typeface="Arial" panose="020B0604020202020204" pitchFamily="34" charset="0"/>
              <a:buChar char="•"/>
            </a:pPr>
            <a:r>
              <a:rPr lang="en-US" altLang="en-US" dirty="0">
                <a:solidFill>
                  <a:srgbClr val="000000"/>
                </a:solidFill>
              </a:rPr>
              <a:t>Takes advantage of support for </a:t>
            </a:r>
            <a:r>
              <a:rPr lang="en-US" altLang="en-US" dirty="0">
                <a:solidFill>
                  <a:srgbClr val="000000"/>
                </a:solidFill>
                <a:highlight>
                  <a:srgbClr val="FFFF00"/>
                </a:highlight>
              </a:rPr>
              <a:t>hardware assisted virtualization</a:t>
            </a:r>
            <a:r>
              <a:rPr lang="en-US" altLang="en-US" dirty="0">
                <a:solidFill>
                  <a:srgbClr val="000000"/>
                </a:solidFill>
              </a:rPr>
              <a:t> for 64-bit OS on Intel processors.</a:t>
            </a:r>
          </a:p>
          <a:p>
            <a:endParaRPr lang="en-US" dirty="0"/>
          </a:p>
        </p:txBody>
      </p:sp>
      <p:grpSp>
        <p:nvGrpSpPr>
          <p:cNvPr id="8" name="Group 70">
            <a:extLst>
              <a:ext uri="{FF2B5EF4-FFF2-40B4-BE49-F238E27FC236}">
                <a16:creationId xmlns:a16="http://schemas.microsoft.com/office/drawing/2014/main" id="{F401BB7D-1E49-4985-8761-4E2BFCF8598A}"/>
              </a:ext>
            </a:extLst>
          </p:cNvPr>
          <p:cNvGrpSpPr>
            <a:grpSpLocks/>
          </p:cNvGrpSpPr>
          <p:nvPr/>
        </p:nvGrpSpPr>
        <p:grpSpPr bwMode="auto">
          <a:xfrm>
            <a:off x="1191126" y="1257300"/>
            <a:ext cx="4724400" cy="4343400"/>
            <a:chOff x="2184399" y="1371600"/>
            <a:chExt cx="6299202" cy="4343400"/>
          </a:xfrm>
        </p:grpSpPr>
        <p:sp>
          <p:nvSpPr>
            <p:cNvPr id="9" name="Snip and Round Single Corner Rectangle 71">
              <a:extLst>
                <a:ext uri="{FF2B5EF4-FFF2-40B4-BE49-F238E27FC236}">
                  <a16:creationId xmlns:a16="http://schemas.microsoft.com/office/drawing/2014/main" id="{55D15BBB-53BA-4C54-9EC8-25E71D20CE91}"/>
                </a:ext>
              </a:extLst>
            </p:cNvPr>
            <p:cNvSpPr/>
            <p:nvPr/>
          </p:nvSpPr>
          <p:spPr>
            <a:xfrm>
              <a:off x="2184399" y="1371600"/>
              <a:ext cx="6299202" cy="4343400"/>
            </a:xfrm>
            <a:prstGeom prst="snipRoundRect">
              <a:avLst/>
            </a:prstGeom>
            <a:ln/>
          </p:spPr>
          <p:style>
            <a:lnRef idx="1">
              <a:schemeClr val="accent3"/>
            </a:lnRef>
            <a:fillRef idx="3">
              <a:schemeClr val="accent3"/>
            </a:fillRef>
            <a:effectRef idx="2">
              <a:schemeClr val="accent3"/>
            </a:effectRef>
            <a:fontRef idx="minor">
              <a:schemeClr val="lt1"/>
            </a:fontRef>
          </p:style>
          <p:txBody>
            <a:bodyPr anchor="b"/>
            <a:lstStyle/>
            <a:p>
              <a:pPr fontAlgn="auto">
                <a:spcBef>
                  <a:spcPts val="0"/>
                </a:spcBef>
                <a:spcAft>
                  <a:spcPts val="0"/>
                </a:spcAft>
                <a:defRPr/>
              </a:pPr>
              <a:r>
                <a:rPr lang="en-US" dirty="0">
                  <a:solidFill>
                    <a:prstClr val="white"/>
                  </a:solidFill>
                </a:rPr>
                <a:t>    	</a:t>
              </a:r>
            </a:p>
            <a:p>
              <a:pPr fontAlgn="auto">
                <a:spcBef>
                  <a:spcPts val="0"/>
                </a:spcBef>
                <a:spcAft>
                  <a:spcPts val="0"/>
                </a:spcAft>
                <a:defRPr/>
              </a:pPr>
              <a:r>
                <a:rPr lang="en-US" dirty="0">
                  <a:solidFill>
                    <a:prstClr val="white"/>
                  </a:solidFill>
                </a:rPr>
                <a:t>                           Hardware       </a:t>
              </a:r>
            </a:p>
            <a:p>
              <a:pPr fontAlgn="auto">
                <a:spcBef>
                  <a:spcPts val="0"/>
                </a:spcBef>
                <a:spcAft>
                  <a:spcPts val="0"/>
                </a:spcAft>
                <a:defRPr/>
              </a:pPr>
              <a:endParaRPr lang="en-US" dirty="0">
                <a:solidFill>
                  <a:prstClr val="white"/>
                </a:solidFill>
              </a:endParaRPr>
            </a:p>
            <a:p>
              <a:pPr fontAlgn="auto">
                <a:spcBef>
                  <a:spcPts val="0"/>
                </a:spcBef>
                <a:spcAft>
                  <a:spcPts val="0"/>
                </a:spcAft>
                <a:defRPr/>
              </a:pPr>
              <a:endParaRPr lang="en-US" dirty="0">
                <a:solidFill>
                  <a:prstClr val="white"/>
                </a:solidFill>
              </a:endParaRPr>
            </a:p>
            <a:p>
              <a:pPr algn="ctr" fontAlgn="auto">
                <a:spcBef>
                  <a:spcPts val="0"/>
                </a:spcBef>
                <a:spcAft>
                  <a:spcPts val="0"/>
                </a:spcAft>
                <a:defRPr/>
              </a:pPr>
              <a:endParaRPr lang="en-US" dirty="0">
                <a:solidFill>
                  <a:prstClr val="white"/>
                </a:solidFill>
              </a:endParaRPr>
            </a:p>
          </p:txBody>
        </p:sp>
        <p:sp>
          <p:nvSpPr>
            <p:cNvPr id="10" name="Snip and Round Single Corner Rectangle 77">
              <a:extLst>
                <a:ext uri="{FF2B5EF4-FFF2-40B4-BE49-F238E27FC236}">
                  <a16:creationId xmlns:a16="http://schemas.microsoft.com/office/drawing/2014/main" id="{118373EB-B8E9-4192-A630-1B1A8261B384}"/>
                </a:ext>
              </a:extLst>
            </p:cNvPr>
            <p:cNvSpPr/>
            <p:nvPr/>
          </p:nvSpPr>
          <p:spPr>
            <a:xfrm>
              <a:off x="4572000" y="1981200"/>
              <a:ext cx="1371600" cy="942975"/>
            </a:xfrm>
            <a:prstGeom prst="snip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600" dirty="0">
                  <a:solidFill>
                    <a:prstClr val="white"/>
                  </a:solidFill>
                </a:rPr>
                <a:t>VM</a:t>
              </a:r>
            </a:p>
          </p:txBody>
        </p:sp>
        <p:sp>
          <p:nvSpPr>
            <p:cNvPr id="11" name="Snip and Round Single Corner Rectangle 78">
              <a:extLst>
                <a:ext uri="{FF2B5EF4-FFF2-40B4-BE49-F238E27FC236}">
                  <a16:creationId xmlns:a16="http://schemas.microsoft.com/office/drawing/2014/main" id="{71487EA5-2717-462E-8EA5-E1F2F4DEB372}"/>
                </a:ext>
              </a:extLst>
            </p:cNvPr>
            <p:cNvSpPr/>
            <p:nvPr/>
          </p:nvSpPr>
          <p:spPr>
            <a:xfrm>
              <a:off x="6172200" y="1981200"/>
              <a:ext cx="1371600" cy="914400"/>
            </a:xfrm>
            <a:prstGeom prst="snip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600" dirty="0">
                  <a:solidFill>
                    <a:prstClr val="white"/>
                  </a:solidFill>
                </a:rPr>
                <a:t>VM</a:t>
              </a:r>
            </a:p>
          </p:txBody>
        </p:sp>
        <p:pic>
          <p:nvPicPr>
            <p:cNvPr id="12" name="Picture 2">
              <a:extLst>
                <a:ext uri="{FF2B5EF4-FFF2-40B4-BE49-F238E27FC236}">
                  <a16:creationId xmlns:a16="http://schemas.microsoft.com/office/drawing/2014/main" id="{1D1C17DC-C7D7-49E3-AB26-EAE77EAA5A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7600" y="1515036"/>
              <a:ext cx="576262" cy="542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a:extLst>
                <a:ext uri="{FF2B5EF4-FFF2-40B4-BE49-F238E27FC236}">
                  <a16:creationId xmlns:a16="http://schemas.microsoft.com/office/drawing/2014/main" id="{B0F37DA1-C6E3-45CF-83B7-CFF7187E0F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2699" y="1447800"/>
              <a:ext cx="990599"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Snip and Round Single Corner Rectangle 105">
              <a:extLst>
                <a:ext uri="{FF2B5EF4-FFF2-40B4-BE49-F238E27FC236}">
                  <a16:creationId xmlns:a16="http://schemas.microsoft.com/office/drawing/2014/main" id="{445133D6-AB2D-4115-9EF4-493ECEC97906}"/>
                </a:ext>
              </a:extLst>
            </p:cNvPr>
            <p:cNvSpPr/>
            <p:nvPr/>
          </p:nvSpPr>
          <p:spPr>
            <a:xfrm>
              <a:off x="2285999" y="3457575"/>
              <a:ext cx="6019802" cy="393700"/>
            </a:xfrm>
            <a:prstGeom prst="snipRoundRect">
              <a:avLst/>
            </a:prstGeom>
            <a:ln>
              <a:noFill/>
            </a:ln>
          </p:spPr>
          <p:style>
            <a:lnRef idx="1">
              <a:schemeClr val="accent2"/>
            </a:lnRef>
            <a:fillRef idx="3">
              <a:schemeClr val="accent2"/>
            </a:fillRef>
            <a:effectRef idx="2">
              <a:schemeClr val="accent2"/>
            </a:effectRef>
            <a:fontRef idx="minor">
              <a:schemeClr val="lt1"/>
            </a:fontRef>
          </p:style>
          <p:txBody>
            <a:bodyPr anchor="b"/>
            <a:lstStyle/>
            <a:p>
              <a:pPr algn="ctr" fontAlgn="auto">
                <a:spcBef>
                  <a:spcPts val="0"/>
                </a:spcBef>
                <a:spcAft>
                  <a:spcPts val="0"/>
                </a:spcAft>
                <a:defRPr/>
              </a:pPr>
              <a:r>
                <a:rPr lang="en-US" dirty="0">
                  <a:solidFill>
                    <a:prstClr val="white"/>
                  </a:solidFill>
                </a:rPr>
                <a:t>Hypervisor </a:t>
              </a:r>
            </a:p>
          </p:txBody>
        </p:sp>
      </p:grpSp>
      <p:sp>
        <p:nvSpPr>
          <p:cNvPr id="22" name="Snip and Round Single Corner Rectangle 113">
            <a:extLst>
              <a:ext uri="{FF2B5EF4-FFF2-40B4-BE49-F238E27FC236}">
                <a16:creationId xmlns:a16="http://schemas.microsoft.com/office/drawing/2014/main" id="{465A6754-7EC4-4A80-B923-A7DA9570383D}"/>
              </a:ext>
            </a:extLst>
          </p:cNvPr>
          <p:cNvSpPr/>
          <p:nvPr/>
        </p:nvSpPr>
        <p:spPr>
          <a:xfrm>
            <a:off x="1645548" y="1895475"/>
            <a:ext cx="1028700" cy="914400"/>
          </a:xfrm>
          <a:prstGeom prst="snip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600" dirty="0">
                <a:solidFill>
                  <a:prstClr val="white"/>
                </a:solidFill>
              </a:rPr>
              <a:t>VM</a:t>
            </a:r>
          </a:p>
        </p:txBody>
      </p:sp>
      <p:pic>
        <p:nvPicPr>
          <p:cNvPr id="23" name="Picture 3">
            <a:extLst>
              <a:ext uri="{FF2B5EF4-FFF2-40B4-BE49-F238E27FC236}">
                <a16:creationId xmlns:a16="http://schemas.microsoft.com/office/drawing/2014/main" id="{AD393BA4-7828-4766-A832-A1B335C867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0450" y="1378743"/>
            <a:ext cx="74295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Up-Down Arrow 108">
            <a:extLst>
              <a:ext uri="{FF2B5EF4-FFF2-40B4-BE49-F238E27FC236}">
                <a16:creationId xmlns:a16="http://schemas.microsoft.com/office/drawing/2014/main" id="{FE4A21F4-4D06-4901-8DEE-0073679E1573}"/>
              </a:ext>
            </a:extLst>
          </p:cNvPr>
          <p:cNvSpPr/>
          <p:nvPr/>
        </p:nvSpPr>
        <p:spPr>
          <a:xfrm>
            <a:off x="2063031" y="2777332"/>
            <a:ext cx="249237" cy="54927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5" name="Up-Down Arrow 109">
            <a:extLst>
              <a:ext uri="{FF2B5EF4-FFF2-40B4-BE49-F238E27FC236}">
                <a16:creationId xmlns:a16="http://schemas.microsoft.com/office/drawing/2014/main" id="{F26AA298-56E1-43A0-8BE5-7A9FF477C602}"/>
              </a:ext>
            </a:extLst>
          </p:cNvPr>
          <p:cNvSpPr/>
          <p:nvPr/>
        </p:nvSpPr>
        <p:spPr>
          <a:xfrm>
            <a:off x="3304089" y="2790959"/>
            <a:ext cx="249237" cy="54927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6" name="Up-Down Arrow 110">
            <a:extLst>
              <a:ext uri="{FF2B5EF4-FFF2-40B4-BE49-F238E27FC236}">
                <a16:creationId xmlns:a16="http://schemas.microsoft.com/office/drawing/2014/main" id="{667987FE-037E-4D02-A0FD-6C05EEBC4151}"/>
              </a:ext>
            </a:extLst>
          </p:cNvPr>
          <p:cNvSpPr/>
          <p:nvPr/>
        </p:nvSpPr>
        <p:spPr>
          <a:xfrm>
            <a:off x="4571705" y="2809875"/>
            <a:ext cx="249237" cy="54927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7" name="Up-Down Arrow 111">
            <a:extLst>
              <a:ext uri="{FF2B5EF4-FFF2-40B4-BE49-F238E27FC236}">
                <a16:creationId xmlns:a16="http://schemas.microsoft.com/office/drawing/2014/main" id="{A7AA5086-AFA3-4A2F-863A-6C6400755F30}"/>
              </a:ext>
            </a:extLst>
          </p:cNvPr>
          <p:cNvSpPr/>
          <p:nvPr/>
        </p:nvSpPr>
        <p:spPr>
          <a:xfrm>
            <a:off x="3340005" y="3754437"/>
            <a:ext cx="249238" cy="54927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28" name="Straight Connector 27">
            <a:extLst>
              <a:ext uri="{FF2B5EF4-FFF2-40B4-BE49-F238E27FC236}">
                <a16:creationId xmlns:a16="http://schemas.microsoft.com/office/drawing/2014/main" id="{F44058A4-B1DF-437B-848A-A3A4FA78F4AC}"/>
              </a:ext>
            </a:extLst>
          </p:cNvPr>
          <p:cNvCxnSpPr/>
          <p:nvPr/>
        </p:nvCxnSpPr>
        <p:spPr>
          <a:xfrm>
            <a:off x="1227043" y="4303712"/>
            <a:ext cx="4724400" cy="0"/>
          </a:xfrm>
          <a:prstGeom prst="line">
            <a:avLst/>
          </a:prstGeom>
        </p:spPr>
        <p:style>
          <a:lnRef idx="2">
            <a:schemeClr val="dk1"/>
          </a:lnRef>
          <a:fillRef idx="0">
            <a:schemeClr val="dk1"/>
          </a:fillRef>
          <a:effectRef idx="1">
            <a:schemeClr val="dk1"/>
          </a:effectRef>
          <a:fontRef idx="minor">
            <a:schemeClr val="tx1"/>
          </a:fontRef>
        </p:style>
      </p:cxnSp>
      <p:pic>
        <p:nvPicPr>
          <p:cNvPr id="29" name="Picture 2" descr="cpu icon">
            <a:extLst>
              <a:ext uri="{FF2B5EF4-FFF2-40B4-BE49-F238E27FC236}">
                <a16:creationId xmlns:a16="http://schemas.microsoft.com/office/drawing/2014/main" id="{CA3AC6FE-9A28-4E89-BF86-F97F1171ED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4068" y="4790975"/>
            <a:ext cx="58896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4" descr="http://icons.iconarchive.com/icons/umut-pulat/tulliana-2/128/memory-icon.png">
            <a:extLst>
              <a:ext uri="{FF2B5EF4-FFF2-40B4-BE49-F238E27FC236}">
                <a16:creationId xmlns:a16="http://schemas.microsoft.com/office/drawing/2014/main" id="{79118DB6-43B0-4D50-A0D5-D36ADE89168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602795">
            <a:off x="2407641" y="4875964"/>
            <a:ext cx="7556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0" descr="http://icons.iconseeker.com/png/128/devcom-network-set-1/ethernet-card-vista.png">
            <a:extLst>
              <a:ext uri="{FF2B5EF4-FFF2-40B4-BE49-F238E27FC236}">
                <a16:creationId xmlns:a16="http://schemas.microsoft.com/office/drawing/2014/main" id="{4EAEC01F-2307-4463-817D-676A763415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677119">
            <a:off x="3547715" y="4832779"/>
            <a:ext cx="660400"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12" descr="http://laptopnews.us/wp-content/uploads/2010/12/hard_drive_icon.png">
            <a:extLst>
              <a:ext uri="{FF2B5EF4-FFF2-40B4-BE49-F238E27FC236}">
                <a16:creationId xmlns:a16="http://schemas.microsoft.com/office/drawing/2014/main" id="{37CB950C-75EE-46B7-A446-52398ED8EEC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16145" y="4730321"/>
            <a:ext cx="876300"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8880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a:xfrm>
            <a:off x="1066800" y="2103120"/>
            <a:ext cx="10058400" cy="3849624"/>
          </a:xfrm>
        </p:spPr>
        <p:txBody>
          <a:bodyPr>
            <a:normAutofit fontScale="40000" lnSpcReduction="20000"/>
          </a:bodyPr>
          <a:lstStyle/>
          <a:p>
            <a:r>
              <a:rPr lang="en-US" sz="6400" dirty="0"/>
              <a:t>Introduction</a:t>
            </a:r>
          </a:p>
          <a:p>
            <a:pPr lvl="1"/>
            <a:r>
              <a:rPr lang="en-US" sz="6400" dirty="0"/>
              <a:t>Virtualization for Cloud Computing</a:t>
            </a:r>
          </a:p>
          <a:p>
            <a:r>
              <a:rPr lang="en-US" sz="6400" dirty="0"/>
              <a:t>What is virtualization?</a:t>
            </a:r>
          </a:p>
          <a:p>
            <a:r>
              <a:rPr lang="en-US" sz="6400" dirty="0"/>
              <a:t>Benefits of virtualization</a:t>
            </a:r>
          </a:p>
          <a:p>
            <a:r>
              <a:rPr lang="en-US" sz="6400" dirty="0"/>
              <a:t>Types of virtualization</a:t>
            </a:r>
          </a:p>
          <a:p>
            <a:r>
              <a:rPr lang="en-US" sz="6400" dirty="0"/>
              <a:t>What is virtual machine?</a:t>
            </a:r>
          </a:p>
          <a:p>
            <a:r>
              <a:rPr lang="en-US" sz="6400" dirty="0"/>
              <a:t>What is server virtualization?</a:t>
            </a:r>
          </a:p>
          <a:p>
            <a:r>
              <a:rPr lang="en-US" sz="6400" dirty="0"/>
              <a:t>What is hypervisor/virtual machine monitor (VMM)?</a:t>
            </a:r>
          </a:p>
          <a:p>
            <a:r>
              <a:rPr lang="en-US" sz="6400" dirty="0"/>
              <a:t>Sample hypervisor: </a:t>
            </a:r>
            <a:r>
              <a:rPr lang="en-US" sz="6400" dirty="0" err="1"/>
              <a:t>Vmware</a:t>
            </a:r>
            <a:r>
              <a:rPr lang="en-US" sz="6400" dirty="0"/>
              <a:t> ESXI, Citrix Xen server, Ubuntu KVM</a:t>
            </a:r>
          </a:p>
          <a:p>
            <a:endParaRPr lang="en-US" sz="2400" dirty="0"/>
          </a:p>
          <a:p>
            <a:pPr lvl="1"/>
            <a:endParaRPr lang="en-US" sz="2000" dirty="0"/>
          </a:p>
          <a:p>
            <a:pPr lvl="1"/>
            <a:endParaRPr lang="en-US" sz="2000" dirty="0"/>
          </a:p>
          <a:p>
            <a:pPr lvl="1"/>
            <a:endParaRPr lang="en-US" sz="2000" dirty="0"/>
          </a:p>
          <a:p>
            <a:pPr lvl="1"/>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A4553-EC85-46E8-8F91-925DBAEC6DAD}"/>
              </a:ext>
            </a:extLst>
          </p:cNvPr>
          <p:cNvSpPr>
            <a:spLocks noGrp="1"/>
          </p:cNvSpPr>
          <p:nvPr>
            <p:ph type="title"/>
          </p:nvPr>
        </p:nvSpPr>
        <p:spPr>
          <a:xfrm>
            <a:off x="6690120" y="642594"/>
            <a:ext cx="4435079" cy="1371600"/>
          </a:xfrm>
        </p:spPr>
        <p:txBody>
          <a:bodyPr/>
          <a:lstStyle/>
          <a:p>
            <a:pPr algn="ctr"/>
            <a:r>
              <a:rPr lang="en-US" dirty="0"/>
              <a:t>Citrix Xen Server</a:t>
            </a:r>
          </a:p>
        </p:txBody>
      </p:sp>
      <p:sp>
        <p:nvSpPr>
          <p:cNvPr id="3" name="Content Placeholder 2">
            <a:extLst>
              <a:ext uri="{FF2B5EF4-FFF2-40B4-BE49-F238E27FC236}">
                <a16:creationId xmlns:a16="http://schemas.microsoft.com/office/drawing/2014/main" id="{A1136EEB-D31C-4247-95FE-EDCBBB14B28C}"/>
              </a:ext>
            </a:extLst>
          </p:cNvPr>
          <p:cNvSpPr>
            <a:spLocks noGrp="1"/>
          </p:cNvSpPr>
          <p:nvPr>
            <p:ph idx="1"/>
          </p:nvPr>
        </p:nvSpPr>
        <p:spPr>
          <a:xfrm>
            <a:off x="6602980" y="1958956"/>
            <a:ext cx="4693670" cy="4343400"/>
          </a:xfrm>
        </p:spPr>
        <p:txBody>
          <a:bodyPr>
            <a:normAutofit/>
          </a:bodyPr>
          <a:lstStyle/>
          <a:p>
            <a:pPr>
              <a:spcBef>
                <a:spcPct val="20000"/>
              </a:spcBef>
              <a:buSzPct val="150000"/>
              <a:buFont typeface="Arial" panose="020B0604020202020204" pitchFamily="34" charset="0"/>
              <a:buChar char="•"/>
            </a:pPr>
            <a:r>
              <a:rPr lang="en-US" altLang="en-US" dirty="0">
                <a:solidFill>
                  <a:srgbClr val="000000"/>
                </a:solidFill>
                <a:highlight>
                  <a:srgbClr val="FFFF00"/>
                </a:highlight>
              </a:rPr>
              <a:t>Open source; bare metal</a:t>
            </a:r>
            <a:r>
              <a:rPr lang="en-US" altLang="en-US" dirty="0">
                <a:solidFill>
                  <a:srgbClr val="000000"/>
                </a:solidFill>
              </a:rPr>
              <a:t>.</a:t>
            </a:r>
          </a:p>
          <a:p>
            <a:pPr>
              <a:spcBef>
                <a:spcPct val="20000"/>
              </a:spcBef>
              <a:buSzPct val="150000"/>
              <a:buFont typeface="Arial" panose="020B0604020202020204" pitchFamily="34" charset="0"/>
              <a:buChar char="•"/>
            </a:pPr>
            <a:r>
              <a:rPr lang="en-US" altLang="en-US" dirty="0">
                <a:solidFill>
                  <a:srgbClr val="000000"/>
                </a:solidFill>
                <a:highlight>
                  <a:srgbClr val="FFFF00"/>
                </a:highlight>
              </a:rPr>
              <a:t>Offers both Hardware Assisted Virtualization (HVM) and Para-Virtualization (PV)</a:t>
            </a:r>
          </a:p>
          <a:p>
            <a:pPr>
              <a:spcBef>
                <a:spcPct val="20000"/>
              </a:spcBef>
              <a:buSzPct val="150000"/>
              <a:buFont typeface="Arial" panose="020B0604020202020204" pitchFamily="34" charset="0"/>
              <a:buChar char="•"/>
            </a:pPr>
            <a:r>
              <a:rPr lang="en-US" altLang="en-US" dirty="0">
                <a:solidFill>
                  <a:srgbClr val="000000"/>
                </a:solidFill>
              </a:rPr>
              <a:t>Needs virtualization support in the CPU for HVM.</a:t>
            </a:r>
          </a:p>
          <a:p>
            <a:pPr>
              <a:spcBef>
                <a:spcPct val="20000"/>
              </a:spcBef>
              <a:buSzPct val="150000"/>
              <a:buFont typeface="Arial" panose="020B0604020202020204" pitchFamily="34" charset="0"/>
              <a:buChar char="•"/>
            </a:pPr>
            <a:r>
              <a:rPr lang="en-US" altLang="en-US" dirty="0">
                <a:solidFill>
                  <a:srgbClr val="000000"/>
                </a:solidFill>
              </a:rPr>
              <a:t>Xen loads an initial OS which runs as a privileged guest called “domain 0”. </a:t>
            </a:r>
          </a:p>
          <a:p>
            <a:pPr>
              <a:spcBef>
                <a:spcPct val="20000"/>
              </a:spcBef>
              <a:buSzPct val="150000"/>
              <a:buFont typeface="Arial" panose="020B0604020202020204" pitchFamily="34" charset="0"/>
              <a:buChar char="•"/>
            </a:pPr>
            <a:r>
              <a:rPr lang="en-US" altLang="en-US" dirty="0">
                <a:solidFill>
                  <a:srgbClr val="000000"/>
                </a:solidFill>
              </a:rPr>
              <a:t>The domain 0 OS, typically a Linux or UNIX variant, can talk directly to the system hardware (whereas the other guests cannot) and also talk directly to the hypervisor itself. It allocates and maps hardware resources for other guest domains.</a:t>
            </a:r>
          </a:p>
          <a:p>
            <a:pPr>
              <a:spcBef>
                <a:spcPct val="20000"/>
              </a:spcBef>
              <a:buSzPct val="150000"/>
              <a:buFont typeface="Arial" panose="020B0604020202020204" pitchFamily="34" charset="0"/>
              <a:buChar char="•"/>
            </a:pPr>
            <a:endParaRPr lang="en-US" altLang="en-US" dirty="0">
              <a:solidFill>
                <a:srgbClr val="000000"/>
              </a:solidFill>
            </a:endParaRPr>
          </a:p>
          <a:p>
            <a:endParaRPr lang="en-US" dirty="0"/>
          </a:p>
        </p:txBody>
      </p:sp>
      <p:grpSp>
        <p:nvGrpSpPr>
          <p:cNvPr id="4" name="Group 16">
            <a:extLst>
              <a:ext uri="{FF2B5EF4-FFF2-40B4-BE49-F238E27FC236}">
                <a16:creationId xmlns:a16="http://schemas.microsoft.com/office/drawing/2014/main" id="{8251908D-9AE3-4525-8730-02497573F068}"/>
              </a:ext>
            </a:extLst>
          </p:cNvPr>
          <p:cNvGrpSpPr>
            <a:grpSpLocks/>
          </p:cNvGrpSpPr>
          <p:nvPr/>
        </p:nvGrpSpPr>
        <p:grpSpPr bwMode="auto">
          <a:xfrm>
            <a:off x="1066800" y="1825236"/>
            <a:ext cx="4724400" cy="4343400"/>
            <a:chOff x="2184399" y="1371600"/>
            <a:chExt cx="6299202" cy="4343400"/>
          </a:xfrm>
        </p:grpSpPr>
        <p:sp>
          <p:nvSpPr>
            <p:cNvPr id="5" name="Snip and Round Single Corner Rectangle 18">
              <a:extLst>
                <a:ext uri="{FF2B5EF4-FFF2-40B4-BE49-F238E27FC236}">
                  <a16:creationId xmlns:a16="http://schemas.microsoft.com/office/drawing/2014/main" id="{E1ADB072-4665-4152-9BFA-9B3FCADCA893}"/>
                </a:ext>
              </a:extLst>
            </p:cNvPr>
            <p:cNvSpPr/>
            <p:nvPr/>
          </p:nvSpPr>
          <p:spPr>
            <a:xfrm>
              <a:off x="2184399" y="1371600"/>
              <a:ext cx="6299202" cy="4343400"/>
            </a:xfrm>
            <a:prstGeom prst="snipRoundRect">
              <a:avLst/>
            </a:prstGeom>
            <a:ln/>
          </p:spPr>
          <p:style>
            <a:lnRef idx="1">
              <a:schemeClr val="accent3"/>
            </a:lnRef>
            <a:fillRef idx="3">
              <a:schemeClr val="accent3"/>
            </a:fillRef>
            <a:effectRef idx="2">
              <a:schemeClr val="accent3"/>
            </a:effectRef>
            <a:fontRef idx="minor">
              <a:schemeClr val="lt1"/>
            </a:fontRef>
          </p:style>
          <p:txBody>
            <a:bodyPr anchor="b"/>
            <a:lstStyle/>
            <a:p>
              <a:pPr fontAlgn="auto">
                <a:spcBef>
                  <a:spcPts val="0"/>
                </a:spcBef>
                <a:spcAft>
                  <a:spcPts val="0"/>
                </a:spcAft>
                <a:defRPr/>
              </a:pPr>
              <a:r>
                <a:rPr lang="en-US" dirty="0">
                  <a:solidFill>
                    <a:prstClr val="white"/>
                  </a:solidFill>
                  <a:latin typeface="Arial" pitchFamily="34" charset="0"/>
                  <a:cs typeface="Arial" pitchFamily="34" charset="0"/>
                </a:rPr>
                <a:t>    	</a:t>
              </a:r>
            </a:p>
            <a:p>
              <a:pPr fontAlgn="auto">
                <a:spcBef>
                  <a:spcPts val="0"/>
                </a:spcBef>
                <a:spcAft>
                  <a:spcPts val="0"/>
                </a:spcAft>
                <a:defRPr/>
              </a:pPr>
              <a:r>
                <a:rPr lang="en-US" dirty="0">
                  <a:solidFill>
                    <a:prstClr val="white"/>
                  </a:solidFill>
                  <a:latin typeface="Arial" pitchFamily="34" charset="0"/>
                  <a:cs typeface="Arial" pitchFamily="34" charset="0"/>
                </a:rPr>
                <a:t>                                  Hardware</a:t>
              </a:r>
            </a:p>
            <a:p>
              <a:pPr fontAlgn="auto">
                <a:spcBef>
                  <a:spcPts val="0"/>
                </a:spcBef>
                <a:spcAft>
                  <a:spcPts val="0"/>
                </a:spcAft>
                <a:defRPr/>
              </a:pPr>
              <a:endParaRPr lang="en-US" dirty="0">
                <a:solidFill>
                  <a:prstClr val="white"/>
                </a:solidFill>
                <a:latin typeface="Arial" pitchFamily="34" charset="0"/>
                <a:cs typeface="Arial" pitchFamily="34" charset="0"/>
              </a:endParaRPr>
            </a:p>
            <a:p>
              <a:pPr fontAlgn="auto">
                <a:spcBef>
                  <a:spcPts val="0"/>
                </a:spcBef>
                <a:spcAft>
                  <a:spcPts val="0"/>
                </a:spcAft>
                <a:defRPr/>
              </a:pPr>
              <a:endParaRPr lang="en-US" dirty="0">
                <a:solidFill>
                  <a:prstClr val="white"/>
                </a:solidFill>
                <a:latin typeface="Arial" pitchFamily="34" charset="0"/>
                <a:cs typeface="Arial" pitchFamily="34" charset="0"/>
              </a:endParaRPr>
            </a:p>
            <a:p>
              <a:pPr fontAlgn="auto">
                <a:spcBef>
                  <a:spcPts val="0"/>
                </a:spcBef>
                <a:spcAft>
                  <a:spcPts val="0"/>
                </a:spcAft>
                <a:defRPr/>
              </a:pPr>
              <a:endParaRPr lang="en-US" dirty="0">
                <a:solidFill>
                  <a:prstClr val="white"/>
                </a:solidFill>
                <a:latin typeface="Arial" pitchFamily="34" charset="0"/>
                <a:cs typeface="Arial" pitchFamily="34" charset="0"/>
              </a:endParaRPr>
            </a:p>
          </p:txBody>
        </p:sp>
        <p:sp>
          <p:nvSpPr>
            <p:cNvPr id="6" name="Snip and Round Single Corner Rectangle 22">
              <a:extLst>
                <a:ext uri="{FF2B5EF4-FFF2-40B4-BE49-F238E27FC236}">
                  <a16:creationId xmlns:a16="http://schemas.microsoft.com/office/drawing/2014/main" id="{8C1D06F3-29B9-4752-B9BC-43F7A9DE62F4}"/>
                </a:ext>
              </a:extLst>
            </p:cNvPr>
            <p:cNvSpPr/>
            <p:nvPr/>
          </p:nvSpPr>
          <p:spPr>
            <a:xfrm>
              <a:off x="2510366" y="1905000"/>
              <a:ext cx="1371600" cy="942975"/>
            </a:xfrm>
            <a:prstGeom prst="snip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600" dirty="0">
                  <a:solidFill>
                    <a:prstClr val="white"/>
                  </a:solidFill>
                  <a:latin typeface="Arial" pitchFamily="34" charset="0"/>
                  <a:cs typeface="Arial" pitchFamily="34" charset="0"/>
                </a:rPr>
                <a:t>Domain Zero Guest</a:t>
              </a:r>
            </a:p>
          </p:txBody>
        </p:sp>
        <p:pic>
          <p:nvPicPr>
            <p:cNvPr id="7" name="Picture 2" descr="cpu icon">
              <a:extLst>
                <a:ext uri="{FF2B5EF4-FFF2-40B4-BE49-F238E27FC236}">
                  <a16:creationId xmlns:a16="http://schemas.microsoft.com/office/drawing/2014/main" id="{2139F022-A6C0-4171-836A-F4ECBC280D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0207" y="4844400"/>
              <a:ext cx="666750" cy="600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http://icons.iconarchive.com/icons/umut-pulat/tulliana-2/128/memory-icon.png">
              <a:extLst>
                <a:ext uri="{FF2B5EF4-FFF2-40B4-BE49-F238E27FC236}">
                  <a16:creationId xmlns:a16="http://schemas.microsoft.com/office/drawing/2014/main" id="{E94A6E6F-5807-4D3A-9EBF-888D322527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602795">
              <a:off x="7476975" y="4608750"/>
              <a:ext cx="884470" cy="884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 descr="http://icons.iconseeker.com/png/128/devcom-network-set-1/ethernet-card-vista.png">
              <a:extLst>
                <a:ext uri="{FF2B5EF4-FFF2-40B4-BE49-F238E27FC236}">
                  <a16:creationId xmlns:a16="http://schemas.microsoft.com/office/drawing/2014/main" id="{1BDCECB4-0DD1-441F-B38C-A8FEA5175F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77119">
              <a:off x="3634550" y="4722348"/>
              <a:ext cx="747474" cy="747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2" descr="http://laptopnews.us/wp-content/uploads/2010/12/hard_drive_icon.png">
              <a:extLst>
                <a:ext uri="{FF2B5EF4-FFF2-40B4-BE49-F238E27FC236}">
                  <a16:creationId xmlns:a16="http://schemas.microsoft.com/office/drawing/2014/main" id="{16A156B2-915B-46DF-A5F2-F6B5E31556E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98468" y="4844400"/>
              <a:ext cx="969468" cy="77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nip and Round Single Corner Rectangle 27">
              <a:extLst>
                <a:ext uri="{FF2B5EF4-FFF2-40B4-BE49-F238E27FC236}">
                  <a16:creationId xmlns:a16="http://schemas.microsoft.com/office/drawing/2014/main" id="{A6784C73-B3FC-4E14-829E-F20F14F1E018}"/>
                </a:ext>
              </a:extLst>
            </p:cNvPr>
            <p:cNvSpPr/>
            <p:nvPr/>
          </p:nvSpPr>
          <p:spPr>
            <a:xfrm>
              <a:off x="4572000" y="1981200"/>
              <a:ext cx="1371600" cy="942975"/>
            </a:xfrm>
            <a:prstGeom prst="snip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600" dirty="0">
                  <a:solidFill>
                    <a:prstClr val="white"/>
                  </a:solidFill>
                  <a:latin typeface="Arial" pitchFamily="34" charset="0"/>
                  <a:cs typeface="Arial" pitchFamily="34" charset="0"/>
                </a:rPr>
                <a:t>VM</a:t>
              </a:r>
            </a:p>
          </p:txBody>
        </p:sp>
        <p:sp>
          <p:nvSpPr>
            <p:cNvPr id="12" name="Snip and Round Single Corner Rectangle 29">
              <a:extLst>
                <a:ext uri="{FF2B5EF4-FFF2-40B4-BE49-F238E27FC236}">
                  <a16:creationId xmlns:a16="http://schemas.microsoft.com/office/drawing/2014/main" id="{EA901F3C-9AFD-41AE-B808-B2A921C3CE8D}"/>
                </a:ext>
              </a:extLst>
            </p:cNvPr>
            <p:cNvSpPr/>
            <p:nvPr/>
          </p:nvSpPr>
          <p:spPr>
            <a:xfrm>
              <a:off x="6172200" y="1981200"/>
              <a:ext cx="1371600" cy="914400"/>
            </a:xfrm>
            <a:prstGeom prst="snip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600" dirty="0">
                  <a:solidFill>
                    <a:prstClr val="white"/>
                  </a:solidFill>
                  <a:latin typeface="Arial" pitchFamily="34" charset="0"/>
                  <a:cs typeface="Arial" pitchFamily="34" charset="0"/>
                </a:rPr>
                <a:t>VM</a:t>
              </a:r>
            </a:p>
          </p:txBody>
        </p:sp>
        <p:pic>
          <p:nvPicPr>
            <p:cNvPr id="13" name="Picture 2">
              <a:extLst>
                <a:ext uri="{FF2B5EF4-FFF2-40B4-BE49-F238E27FC236}">
                  <a16:creationId xmlns:a16="http://schemas.microsoft.com/office/drawing/2014/main" id="{F0EE613F-3773-49E5-B03F-C53B6FEC835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27600" y="1515036"/>
              <a:ext cx="576262" cy="542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a:extLst>
                <a:ext uri="{FF2B5EF4-FFF2-40B4-BE49-F238E27FC236}">
                  <a16:creationId xmlns:a16="http://schemas.microsoft.com/office/drawing/2014/main" id="{E95F12D2-6294-4BFE-8BF5-26DD979310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62699" y="1447800"/>
              <a:ext cx="990599"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nip and Round Single Corner Rectangle 21">
              <a:extLst>
                <a:ext uri="{FF2B5EF4-FFF2-40B4-BE49-F238E27FC236}">
                  <a16:creationId xmlns:a16="http://schemas.microsoft.com/office/drawing/2014/main" id="{4BE1B624-74D1-4FB5-BA57-A7FA7BDDA15D}"/>
                </a:ext>
              </a:extLst>
            </p:cNvPr>
            <p:cNvSpPr/>
            <p:nvPr/>
          </p:nvSpPr>
          <p:spPr>
            <a:xfrm>
              <a:off x="3301999" y="3457575"/>
              <a:ext cx="5003802" cy="393700"/>
            </a:xfrm>
            <a:prstGeom prst="snipRoundRect">
              <a:avLst/>
            </a:prstGeom>
            <a:ln>
              <a:noFill/>
            </a:ln>
          </p:spPr>
          <p:style>
            <a:lnRef idx="1">
              <a:schemeClr val="accent2"/>
            </a:lnRef>
            <a:fillRef idx="3">
              <a:schemeClr val="accent2"/>
            </a:fillRef>
            <a:effectRef idx="2">
              <a:schemeClr val="accent2"/>
            </a:effectRef>
            <a:fontRef idx="minor">
              <a:schemeClr val="lt1"/>
            </a:fontRef>
          </p:style>
          <p:txBody>
            <a:bodyPr anchor="b"/>
            <a:lstStyle/>
            <a:p>
              <a:pPr algn="ctr" fontAlgn="auto">
                <a:spcBef>
                  <a:spcPts val="0"/>
                </a:spcBef>
                <a:spcAft>
                  <a:spcPts val="0"/>
                </a:spcAft>
                <a:defRPr/>
              </a:pPr>
              <a:r>
                <a:rPr lang="en-US" dirty="0">
                  <a:solidFill>
                    <a:prstClr val="white"/>
                  </a:solidFill>
                  <a:latin typeface="Arial" pitchFamily="34" charset="0"/>
                  <a:cs typeface="Arial" pitchFamily="34" charset="0"/>
                </a:rPr>
                <a:t>Hypervisor</a:t>
              </a:r>
            </a:p>
          </p:txBody>
        </p:sp>
      </p:grpSp>
      <p:sp>
        <p:nvSpPr>
          <p:cNvPr id="16" name="Up-Down Arrow 9">
            <a:extLst>
              <a:ext uri="{FF2B5EF4-FFF2-40B4-BE49-F238E27FC236}">
                <a16:creationId xmlns:a16="http://schemas.microsoft.com/office/drawing/2014/main" id="{5EB1048F-FDA2-4421-9A82-01FF2585A087}"/>
              </a:ext>
            </a:extLst>
          </p:cNvPr>
          <p:cNvSpPr/>
          <p:nvPr/>
        </p:nvSpPr>
        <p:spPr>
          <a:xfrm>
            <a:off x="1341664" y="3306048"/>
            <a:ext cx="249238" cy="149542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solidFill>
                <a:prstClr val="white"/>
              </a:solidFill>
              <a:latin typeface="Arial" pitchFamily="34" charset="0"/>
              <a:cs typeface="Arial" pitchFamily="34" charset="0"/>
            </a:endParaRPr>
          </a:p>
        </p:txBody>
      </p:sp>
      <p:cxnSp>
        <p:nvCxnSpPr>
          <p:cNvPr id="17" name="Straight Connector 16">
            <a:extLst>
              <a:ext uri="{FF2B5EF4-FFF2-40B4-BE49-F238E27FC236}">
                <a16:creationId xmlns:a16="http://schemas.microsoft.com/office/drawing/2014/main" id="{55B8D67B-4EFD-463D-84AA-42FE6E17EB37}"/>
              </a:ext>
            </a:extLst>
          </p:cNvPr>
          <p:cNvCxnSpPr/>
          <p:nvPr/>
        </p:nvCxnSpPr>
        <p:spPr>
          <a:xfrm>
            <a:off x="1066800" y="4801473"/>
            <a:ext cx="4724400" cy="0"/>
          </a:xfrm>
          <a:prstGeom prst="line">
            <a:avLst/>
          </a:prstGeom>
        </p:spPr>
        <p:style>
          <a:lnRef idx="2">
            <a:schemeClr val="dk1"/>
          </a:lnRef>
          <a:fillRef idx="0">
            <a:schemeClr val="dk1"/>
          </a:fillRef>
          <a:effectRef idx="1">
            <a:schemeClr val="dk1"/>
          </a:effectRef>
          <a:fontRef idx="minor">
            <a:schemeClr val="tx1"/>
          </a:fontRef>
        </p:style>
      </p:cxnSp>
      <p:sp>
        <p:nvSpPr>
          <p:cNvPr id="18" name="Up-Down Arrow 35">
            <a:extLst>
              <a:ext uri="{FF2B5EF4-FFF2-40B4-BE49-F238E27FC236}">
                <a16:creationId xmlns:a16="http://schemas.microsoft.com/office/drawing/2014/main" id="{ED7D956E-D956-4112-92A3-10F858DE58AB}"/>
              </a:ext>
            </a:extLst>
          </p:cNvPr>
          <p:cNvSpPr/>
          <p:nvPr/>
        </p:nvSpPr>
        <p:spPr>
          <a:xfrm>
            <a:off x="1983808" y="3349236"/>
            <a:ext cx="249237" cy="54927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solidFill>
                <a:prstClr val="white"/>
              </a:solidFill>
              <a:latin typeface="Arial" pitchFamily="34" charset="0"/>
              <a:cs typeface="Arial" pitchFamily="34" charset="0"/>
            </a:endParaRPr>
          </a:p>
        </p:txBody>
      </p:sp>
      <p:sp>
        <p:nvSpPr>
          <p:cNvPr id="19" name="Up-Down Arrow 28">
            <a:extLst>
              <a:ext uri="{FF2B5EF4-FFF2-40B4-BE49-F238E27FC236}">
                <a16:creationId xmlns:a16="http://schemas.microsoft.com/office/drawing/2014/main" id="{46F15BF0-815B-468A-8AEB-A1604677206D}"/>
              </a:ext>
            </a:extLst>
          </p:cNvPr>
          <p:cNvSpPr/>
          <p:nvPr/>
        </p:nvSpPr>
        <p:spPr>
          <a:xfrm>
            <a:off x="3179763" y="3369874"/>
            <a:ext cx="249237" cy="54927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solidFill>
                <a:prstClr val="white"/>
              </a:solidFill>
              <a:latin typeface="Arial" pitchFamily="34" charset="0"/>
              <a:cs typeface="Arial" pitchFamily="34" charset="0"/>
            </a:endParaRPr>
          </a:p>
        </p:txBody>
      </p:sp>
      <p:sp>
        <p:nvSpPr>
          <p:cNvPr id="20" name="Up-Down Arrow 37">
            <a:extLst>
              <a:ext uri="{FF2B5EF4-FFF2-40B4-BE49-F238E27FC236}">
                <a16:creationId xmlns:a16="http://schemas.microsoft.com/office/drawing/2014/main" id="{73C6AD55-992C-4A62-A3F9-495ADA9122B4}"/>
              </a:ext>
            </a:extLst>
          </p:cNvPr>
          <p:cNvSpPr/>
          <p:nvPr/>
        </p:nvSpPr>
        <p:spPr>
          <a:xfrm>
            <a:off x="4447379" y="3356925"/>
            <a:ext cx="249237" cy="54927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solidFill>
                <a:prstClr val="white"/>
              </a:solidFill>
              <a:latin typeface="Arial" pitchFamily="34" charset="0"/>
              <a:cs typeface="Arial" pitchFamily="34" charset="0"/>
            </a:endParaRPr>
          </a:p>
        </p:txBody>
      </p:sp>
      <p:sp>
        <p:nvSpPr>
          <p:cNvPr id="21" name="Up-Down Arrow 30">
            <a:extLst>
              <a:ext uri="{FF2B5EF4-FFF2-40B4-BE49-F238E27FC236}">
                <a16:creationId xmlns:a16="http://schemas.microsoft.com/office/drawing/2014/main" id="{554091D2-714B-4DD0-9771-BEFAA14C3304}"/>
              </a:ext>
            </a:extLst>
          </p:cNvPr>
          <p:cNvSpPr/>
          <p:nvPr/>
        </p:nvSpPr>
        <p:spPr>
          <a:xfrm>
            <a:off x="3656806" y="4275994"/>
            <a:ext cx="249238" cy="54927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2921342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3906C-9A64-4956-92A6-5C5931AA0432}"/>
              </a:ext>
            </a:extLst>
          </p:cNvPr>
          <p:cNvSpPr>
            <a:spLocks noGrp="1"/>
          </p:cNvSpPr>
          <p:nvPr>
            <p:ph type="title"/>
          </p:nvPr>
        </p:nvSpPr>
        <p:spPr>
          <a:xfrm>
            <a:off x="6323796" y="642594"/>
            <a:ext cx="4801403" cy="1371600"/>
          </a:xfrm>
        </p:spPr>
        <p:txBody>
          <a:bodyPr/>
          <a:lstStyle/>
          <a:p>
            <a:pPr algn="ctr"/>
            <a:r>
              <a:rPr lang="en-US" dirty="0"/>
              <a:t>Ubuntu KVM</a:t>
            </a:r>
          </a:p>
        </p:txBody>
      </p:sp>
      <p:sp>
        <p:nvSpPr>
          <p:cNvPr id="3" name="Content Placeholder 2">
            <a:extLst>
              <a:ext uri="{FF2B5EF4-FFF2-40B4-BE49-F238E27FC236}">
                <a16:creationId xmlns:a16="http://schemas.microsoft.com/office/drawing/2014/main" id="{16A16A3E-70C4-44A1-B9AD-2FB725FD7587}"/>
              </a:ext>
            </a:extLst>
          </p:cNvPr>
          <p:cNvSpPr>
            <a:spLocks noGrp="1"/>
          </p:cNvSpPr>
          <p:nvPr>
            <p:ph idx="1"/>
          </p:nvPr>
        </p:nvSpPr>
        <p:spPr>
          <a:xfrm>
            <a:off x="6448926" y="2103120"/>
            <a:ext cx="4676274" cy="3849624"/>
          </a:xfrm>
        </p:spPr>
        <p:txBody>
          <a:bodyPr>
            <a:normAutofit fontScale="92500" lnSpcReduction="10000"/>
          </a:bodyPr>
          <a:lstStyle/>
          <a:p>
            <a:pPr>
              <a:buSzPct val="150000"/>
              <a:buFont typeface="Arial" panose="020B0604020202020204" pitchFamily="34" charset="0"/>
              <a:buChar char="•"/>
              <a:defRPr/>
            </a:pPr>
            <a:r>
              <a:rPr lang="en-US" dirty="0">
                <a:highlight>
                  <a:srgbClr val="FFFF00"/>
                </a:highlight>
                <a:cs typeface="Arial" pitchFamily="34" charset="0"/>
              </a:rPr>
              <a:t>Kernel based virtual machine (</a:t>
            </a:r>
            <a:r>
              <a:rPr lang="en-US" u="sng" dirty="0">
                <a:highlight>
                  <a:srgbClr val="FFFF00"/>
                </a:highlight>
                <a:cs typeface="Arial" pitchFamily="34" charset="0"/>
              </a:rPr>
              <a:t>K</a:t>
            </a:r>
            <a:r>
              <a:rPr lang="en-US" dirty="0">
                <a:highlight>
                  <a:srgbClr val="FFFF00"/>
                </a:highlight>
                <a:cs typeface="Arial" pitchFamily="34" charset="0"/>
              </a:rPr>
              <a:t>ernel Based </a:t>
            </a:r>
            <a:r>
              <a:rPr lang="en-US" u="sng" dirty="0">
                <a:highlight>
                  <a:srgbClr val="FFFF00"/>
                </a:highlight>
                <a:cs typeface="Arial" pitchFamily="34" charset="0"/>
              </a:rPr>
              <a:t>VM</a:t>
            </a:r>
            <a:r>
              <a:rPr lang="en-US" dirty="0">
                <a:highlight>
                  <a:srgbClr val="FFFF00"/>
                </a:highlight>
                <a:cs typeface="Arial" pitchFamily="34" charset="0"/>
              </a:rPr>
              <a:t>)</a:t>
            </a:r>
          </a:p>
          <a:p>
            <a:pPr>
              <a:buSzPct val="150000"/>
              <a:buFont typeface="Arial" panose="020B0604020202020204" pitchFamily="34" charset="0"/>
              <a:buChar char="•"/>
              <a:defRPr/>
            </a:pPr>
            <a:r>
              <a:rPr lang="en-US" dirty="0">
                <a:highlight>
                  <a:srgbClr val="FFFF00"/>
                </a:highlight>
                <a:cs typeface="Arial" pitchFamily="34" charset="0"/>
              </a:rPr>
              <a:t>Open source</a:t>
            </a:r>
            <a:r>
              <a:rPr lang="en-US" dirty="0">
                <a:cs typeface="Arial" pitchFamily="34" charset="0"/>
              </a:rPr>
              <a:t>.</a:t>
            </a:r>
          </a:p>
          <a:p>
            <a:pPr>
              <a:buSzPct val="150000"/>
              <a:buFont typeface="Arial" panose="020B0604020202020204" pitchFamily="34" charset="0"/>
              <a:buChar char="•"/>
              <a:defRPr/>
            </a:pPr>
            <a:r>
              <a:rPr lang="en-US" dirty="0">
                <a:highlight>
                  <a:srgbClr val="FFFF00"/>
                </a:highlight>
                <a:cs typeface="Arial" pitchFamily="34" charset="0"/>
              </a:rPr>
              <a:t>Kernel-level extension to Linux</a:t>
            </a:r>
            <a:r>
              <a:rPr lang="en-US" dirty="0">
                <a:cs typeface="Arial" pitchFamily="34" charset="0"/>
              </a:rPr>
              <a:t>.</a:t>
            </a:r>
          </a:p>
          <a:p>
            <a:pPr>
              <a:buSzPct val="150000"/>
              <a:buFont typeface="Arial" panose="020B0604020202020204" pitchFamily="34" charset="0"/>
              <a:buChar char="•"/>
              <a:defRPr/>
            </a:pPr>
            <a:r>
              <a:rPr lang="en-US" dirty="0">
                <a:highlight>
                  <a:srgbClr val="FFFF00"/>
                </a:highlight>
                <a:cs typeface="Arial" pitchFamily="34" charset="0"/>
              </a:rPr>
              <a:t>Full virtualization</a:t>
            </a:r>
            <a:r>
              <a:rPr lang="en-US" dirty="0">
                <a:cs typeface="Arial" pitchFamily="34" charset="0"/>
              </a:rPr>
              <a:t>.</a:t>
            </a:r>
          </a:p>
          <a:p>
            <a:pPr>
              <a:buSzPct val="150000"/>
              <a:buFont typeface="Arial" panose="020B0604020202020204" pitchFamily="34" charset="0"/>
              <a:buChar char="•"/>
              <a:defRPr/>
            </a:pPr>
            <a:r>
              <a:rPr lang="en-US" dirty="0">
                <a:highlight>
                  <a:srgbClr val="FFFF00"/>
                </a:highlight>
                <a:cs typeface="Arial" pitchFamily="34" charset="0"/>
              </a:rPr>
              <a:t>Supports full virtualization and hence does not need hardware assisted virtualization support in the CPU</a:t>
            </a:r>
            <a:r>
              <a:rPr lang="en-US" dirty="0">
                <a:cs typeface="Arial" pitchFamily="34" charset="0"/>
              </a:rPr>
              <a:t>.</a:t>
            </a:r>
          </a:p>
          <a:p>
            <a:pPr>
              <a:buSzPct val="150000"/>
              <a:buFont typeface="Arial" panose="020B0604020202020204" pitchFamily="34" charset="0"/>
              <a:buChar char="•"/>
              <a:defRPr/>
            </a:pPr>
            <a:r>
              <a:rPr lang="en-US" dirty="0"/>
              <a:t>[</a:t>
            </a:r>
            <a:r>
              <a:rPr lang="en-US" dirty="0">
                <a:hlinkClick r:id="rId2"/>
              </a:rPr>
              <a:t>https://www.linux-kvm.org/page/Main_Page</a:t>
            </a:r>
            <a:r>
              <a:rPr lang="en-US" dirty="0"/>
              <a:t>]</a:t>
            </a:r>
          </a:p>
          <a:p>
            <a:pPr>
              <a:buSzPct val="150000"/>
              <a:buFont typeface="Arial" panose="020B0604020202020204" pitchFamily="34" charset="0"/>
              <a:buChar char="•"/>
              <a:defRPr/>
            </a:pPr>
            <a:r>
              <a:rPr lang="en-US" dirty="0"/>
              <a:t>NOTE: </a:t>
            </a:r>
            <a:r>
              <a:rPr lang="en-US" dirty="0">
                <a:highlight>
                  <a:srgbClr val="FFFF00"/>
                </a:highlight>
              </a:rPr>
              <a:t>KVM is extension of Linux Kernel that turns Linux Kernel into a type 1 bare-metal hypervisor, while the overall system is type II because the host O/S is still fully functional and the other VM’s are standard Linux processes</a:t>
            </a:r>
            <a:r>
              <a:rPr lang="en-US" dirty="0"/>
              <a:t>.</a:t>
            </a:r>
          </a:p>
        </p:txBody>
      </p:sp>
      <p:sp>
        <p:nvSpPr>
          <p:cNvPr id="4" name="Snip and Round Single Corner Rectangle 18">
            <a:extLst>
              <a:ext uri="{FF2B5EF4-FFF2-40B4-BE49-F238E27FC236}">
                <a16:creationId xmlns:a16="http://schemas.microsoft.com/office/drawing/2014/main" id="{9EC3F66E-180B-4E67-B177-86BB33364193}"/>
              </a:ext>
            </a:extLst>
          </p:cNvPr>
          <p:cNvSpPr/>
          <p:nvPr/>
        </p:nvSpPr>
        <p:spPr>
          <a:xfrm>
            <a:off x="1017087" y="1124166"/>
            <a:ext cx="4725988" cy="4419600"/>
          </a:xfrm>
          <a:prstGeom prst="snipRoundRect">
            <a:avLst/>
          </a:prstGeom>
          <a:ln/>
        </p:spPr>
        <p:style>
          <a:lnRef idx="1">
            <a:schemeClr val="accent3"/>
          </a:lnRef>
          <a:fillRef idx="3">
            <a:schemeClr val="accent3"/>
          </a:fillRef>
          <a:effectRef idx="2">
            <a:schemeClr val="accent3"/>
          </a:effectRef>
          <a:fontRef idx="minor">
            <a:schemeClr val="lt1"/>
          </a:fontRef>
        </p:style>
        <p:txBody>
          <a:bodyPr anchor="b"/>
          <a:lstStyle/>
          <a:p>
            <a:pPr fontAlgn="auto">
              <a:spcBef>
                <a:spcPts val="0"/>
              </a:spcBef>
              <a:spcAft>
                <a:spcPts val="0"/>
              </a:spcAft>
              <a:defRPr/>
            </a:pPr>
            <a:r>
              <a:rPr lang="en-US" dirty="0">
                <a:latin typeface="Arial" pitchFamily="34" charset="0"/>
                <a:cs typeface="Arial" pitchFamily="34" charset="0"/>
              </a:rPr>
              <a:t>    	</a:t>
            </a:r>
          </a:p>
          <a:p>
            <a:pPr fontAlgn="auto">
              <a:spcBef>
                <a:spcPts val="0"/>
              </a:spcBef>
              <a:spcAft>
                <a:spcPts val="0"/>
              </a:spcAft>
              <a:defRPr/>
            </a:pPr>
            <a:r>
              <a:rPr lang="en-US" dirty="0">
                <a:latin typeface="Arial" pitchFamily="34" charset="0"/>
                <a:cs typeface="Arial" pitchFamily="34" charset="0"/>
              </a:rPr>
              <a:t>                           Hardware</a:t>
            </a:r>
          </a:p>
          <a:p>
            <a:pPr fontAlgn="auto">
              <a:spcBef>
                <a:spcPts val="0"/>
              </a:spcBef>
              <a:spcAft>
                <a:spcPts val="0"/>
              </a:spcAft>
              <a:defRPr/>
            </a:pPr>
            <a:endParaRPr lang="en-US" dirty="0">
              <a:latin typeface="Arial" pitchFamily="34" charset="0"/>
              <a:cs typeface="Arial" pitchFamily="34" charset="0"/>
            </a:endParaRPr>
          </a:p>
          <a:p>
            <a:pPr fontAlgn="auto">
              <a:spcBef>
                <a:spcPts val="0"/>
              </a:spcBef>
              <a:spcAft>
                <a:spcPts val="0"/>
              </a:spcAft>
              <a:defRPr/>
            </a:pPr>
            <a:endParaRPr lang="en-US" dirty="0">
              <a:latin typeface="Arial" pitchFamily="34" charset="0"/>
              <a:cs typeface="Arial" pitchFamily="34" charset="0"/>
            </a:endParaRPr>
          </a:p>
          <a:p>
            <a:pPr fontAlgn="auto">
              <a:spcBef>
                <a:spcPts val="0"/>
              </a:spcBef>
              <a:spcAft>
                <a:spcPts val="0"/>
              </a:spcAft>
              <a:defRPr/>
            </a:pPr>
            <a:endParaRPr lang="en-US" dirty="0">
              <a:latin typeface="Arial" pitchFamily="34" charset="0"/>
              <a:cs typeface="Arial" pitchFamily="34" charset="0"/>
            </a:endParaRPr>
          </a:p>
        </p:txBody>
      </p:sp>
      <p:sp>
        <p:nvSpPr>
          <p:cNvPr id="6" name="Snip and Round Single Corner Rectangle 22">
            <a:extLst>
              <a:ext uri="{FF2B5EF4-FFF2-40B4-BE49-F238E27FC236}">
                <a16:creationId xmlns:a16="http://schemas.microsoft.com/office/drawing/2014/main" id="{685DEADB-375C-46D3-B56A-40F178AD861C}"/>
              </a:ext>
            </a:extLst>
          </p:cNvPr>
          <p:cNvSpPr/>
          <p:nvPr/>
        </p:nvSpPr>
        <p:spPr>
          <a:xfrm>
            <a:off x="1147889" y="1993117"/>
            <a:ext cx="2463800" cy="942975"/>
          </a:xfrm>
          <a:prstGeom prst="snipRoundRect">
            <a:avLst/>
          </a:prstGeom>
          <a:ln/>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r>
              <a:rPr lang="en-US" sz="1600" dirty="0">
                <a:latin typeface="Arial" pitchFamily="34" charset="0"/>
                <a:cs typeface="Arial" pitchFamily="34" charset="0"/>
              </a:rPr>
              <a:t>1. Linux Applications</a:t>
            </a:r>
          </a:p>
          <a:p>
            <a:pPr fontAlgn="auto">
              <a:spcBef>
                <a:spcPts val="0"/>
              </a:spcBef>
              <a:spcAft>
                <a:spcPts val="0"/>
              </a:spcAft>
              <a:defRPr/>
            </a:pPr>
            <a:r>
              <a:rPr lang="en-US" sz="1600" dirty="0">
                <a:latin typeface="Arial" pitchFamily="34" charset="0"/>
                <a:cs typeface="Arial" pitchFamily="34" charset="0"/>
              </a:rPr>
              <a:t>2. KVM Management     </a:t>
            </a:r>
          </a:p>
          <a:p>
            <a:pPr fontAlgn="auto">
              <a:spcBef>
                <a:spcPts val="0"/>
              </a:spcBef>
              <a:spcAft>
                <a:spcPts val="0"/>
              </a:spcAft>
              <a:defRPr/>
            </a:pPr>
            <a:r>
              <a:rPr lang="en-US" sz="1600" dirty="0">
                <a:latin typeface="Arial" pitchFamily="34" charset="0"/>
                <a:cs typeface="Arial" pitchFamily="34" charset="0"/>
              </a:rPr>
              <a:t>    Console</a:t>
            </a:r>
          </a:p>
        </p:txBody>
      </p:sp>
      <p:sp>
        <p:nvSpPr>
          <p:cNvPr id="7" name="Snip and Round Single Corner Rectangle 27">
            <a:extLst>
              <a:ext uri="{FF2B5EF4-FFF2-40B4-BE49-F238E27FC236}">
                <a16:creationId xmlns:a16="http://schemas.microsoft.com/office/drawing/2014/main" id="{4B08A3CF-E06F-4E05-B7EE-5316EDC87EF6}"/>
              </a:ext>
            </a:extLst>
          </p:cNvPr>
          <p:cNvSpPr/>
          <p:nvPr/>
        </p:nvSpPr>
        <p:spPr>
          <a:xfrm>
            <a:off x="3765579" y="2150669"/>
            <a:ext cx="876300" cy="779463"/>
          </a:xfrm>
          <a:prstGeom prst="snip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600" dirty="0">
                <a:latin typeface="Arial" pitchFamily="34" charset="0"/>
                <a:cs typeface="Arial" pitchFamily="34" charset="0"/>
              </a:rPr>
              <a:t>VM</a:t>
            </a:r>
          </a:p>
        </p:txBody>
      </p:sp>
      <p:sp>
        <p:nvSpPr>
          <p:cNvPr id="8" name="Snip and Round Single Corner Rectangle 27">
            <a:extLst>
              <a:ext uri="{FF2B5EF4-FFF2-40B4-BE49-F238E27FC236}">
                <a16:creationId xmlns:a16="http://schemas.microsoft.com/office/drawing/2014/main" id="{5343971E-CDB7-4169-9E94-405C4D11EF5C}"/>
              </a:ext>
            </a:extLst>
          </p:cNvPr>
          <p:cNvSpPr/>
          <p:nvPr/>
        </p:nvSpPr>
        <p:spPr>
          <a:xfrm>
            <a:off x="4825365" y="2150669"/>
            <a:ext cx="876300" cy="779463"/>
          </a:xfrm>
          <a:prstGeom prst="snip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600" dirty="0">
                <a:latin typeface="Arial" pitchFamily="34" charset="0"/>
                <a:cs typeface="Arial" pitchFamily="34" charset="0"/>
              </a:rPr>
              <a:t>VM</a:t>
            </a:r>
          </a:p>
        </p:txBody>
      </p:sp>
      <p:pic>
        <p:nvPicPr>
          <p:cNvPr id="9" name="Picture 3">
            <a:extLst>
              <a:ext uri="{FF2B5EF4-FFF2-40B4-BE49-F238E27FC236}">
                <a16:creationId xmlns:a16="http://schemas.microsoft.com/office/drawing/2014/main" id="{A0443423-56D6-4620-A299-16F347BDB7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6235" y="1607744"/>
            <a:ext cx="74295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a:extLst>
              <a:ext uri="{FF2B5EF4-FFF2-40B4-BE49-F238E27FC236}">
                <a16:creationId xmlns:a16="http://schemas.microsoft.com/office/drawing/2014/main" id="{2BC63B9E-59B9-4F3F-BC6E-9C8630BFF9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9054" y="1607744"/>
            <a:ext cx="4318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Snip and Round Single Corner Rectangle 34">
            <a:extLst>
              <a:ext uri="{FF2B5EF4-FFF2-40B4-BE49-F238E27FC236}">
                <a16:creationId xmlns:a16="http://schemas.microsoft.com/office/drawing/2014/main" id="{7C9E9747-15F3-48CD-8CE1-AC67025D70D2}"/>
              </a:ext>
            </a:extLst>
          </p:cNvPr>
          <p:cNvSpPr/>
          <p:nvPr/>
        </p:nvSpPr>
        <p:spPr>
          <a:xfrm>
            <a:off x="1534390" y="3514582"/>
            <a:ext cx="3863975" cy="522287"/>
          </a:xfrm>
          <a:prstGeom prst="snipRoundRect">
            <a:avLst/>
          </a:prstGeom>
          <a:ln>
            <a:noFill/>
          </a:ln>
        </p:spPr>
        <p:style>
          <a:lnRef idx="1">
            <a:schemeClr val="accent2"/>
          </a:lnRef>
          <a:fillRef idx="3">
            <a:schemeClr val="accent2"/>
          </a:fillRef>
          <a:effectRef idx="2">
            <a:schemeClr val="accent2"/>
          </a:effectRef>
          <a:fontRef idx="minor">
            <a:schemeClr val="lt1"/>
          </a:fontRef>
        </p:style>
        <p:txBody>
          <a:bodyPr anchor="b"/>
          <a:lstStyle/>
          <a:p>
            <a:pPr algn="ctr" fontAlgn="auto">
              <a:spcBef>
                <a:spcPts val="0"/>
              </a:spcBef>
              <a:spcAft>
                <a:spcPts val="0"/>
              </a:spcAft>
              <a:defRPr/>
            </a:pPr>
            <a:r>
              <a:rPr lang="en-US" dirty="0">
                <a:latin typeface="Arial" pitchFamily="34" charset="0"/>
                <a:cs typeface="Arial" pitchFamily="34" charset="0"/>
              </a:rPr>
              <a:t>Linux Kernel</a:t>
            </a:r>
          </a:p>
        </p:txBody>
      </p:sp>
      <p:sp>
        <p:nvSpPr>
          <p:cNvPr id="14" name="Snip and Round Single Corner Rectangle 21">
            <a:extLst>
              <a:ext uri="{FF2B5EF4-FFF2-40B4-BE49-F238E27FC236}">
                <a16:creationId xmlns:a16="http://schemas.microsoft.com/office/drawing/2014/main" id="{CD2670E8-43F9-4076-AA04-59951338BB10}"/>
              </a:ext>
            </a:extLst>
          </p:cNvPr>
          <p:cNvSpPr/>
          <p:nvPr/>
        </p:nvSpPr>
        <p:spPr>
          <a:xfrm>
            <a:off x="4184170" y="3561575"/>
            <a:ext cx="1200150" cy="393700"/>
          </a:xfrm>
          <a:prstGeom prst="snipRoundRect">
            <a:avLst/>
          </a:prstGeom>
          <a:ln/>
        </p:spPr>
        <p:style>
          <a:lnRef idx="1">
            <a:schemeClr val="accent6"/>
          </a:lnRef>
          <a:fillRef idx="3">
            <a:schemeClr val="accent6"/>
          </a:fillRef>
          <a:effectRef idx="2">
            <a:schemeClr val="accent6"/>
          </a:effectRef>
          <a:fontRef idx="minor">
            <a:schemeClr val="lt1"/>
          </a:fontRef>
        </p:style>
        <p:txBody>
          <a:bodyPr anchor="b"/>
          <a:lstStyle/>
          <a:p>
            <a:pPr algn="ctr" fontAlgn="auto">
              <a:spcBef>
                <a:spcPts val="0"/>
              </a:spcBef>
              <a:spcAft>
                <a:spcPts val="0"/>
              </a:spcAft>
              <a:defRPr/>
            </a:pPr>
            <a:r>
              <a:rPr lang="en-US" dirty="0">
                <a:latin typeface="Arial" pitchFamily="34" charset="0"/>
                <a:cs typeface="Arial" pitchFamily="34" charset="0"/>
              </a:rPr>
              <a:t>KVM</a:t>
            </a:r>
          </a:p>
        </p:txBody>
      </p:sp>
      <p:cxnSp>
        <p:nvCxnSpPr>
          <p:cNvPr id="15" name="Curved Connector 2">
            <a:extLst>
              <a:ext uri="{FF2B5EF4-FFF2-40B4-BE49-F238E27FC236}">
                <a16:creationId xmlns:a16="http://schemas.microsoft.com/office/drawing/2014/main" id="{41C318D7-CB44-4792-82DB-E0B81B91AFAD}"/>
              </a:ext>
            </a:extLst>
          </p:cNvPr>
          <p:cNvCxnSpPr/>
          <p:nvPr/>
        </p:nvCxnSpPr>
        <p:spPr>
          <a:xfrm>
            <a:off x="2592179" y="2579200"/>
            <a:ext cx="1998662" cy="1096962"/>
          </a:xfrm>
          <a:prstGeom prst="curved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6" name="Up-Down Arrow 28">
            <a:extLst>
              <a:ext uri="{FF2B5EF4-FFF2-40B4-BE49-F238E27FC236}">
                <a16:creationId xmlns:a16="http://schemas.microsoft.com/office/drawing/2014/main" id="{6E242AB2-C139-4A3F-AA0D-E3E16D54A73D}"/>
              </a:ext>
            </a:extLst>
          </p:cNvPr>
          <p:cNvSpPr/>
          <p:nvPr/>
        </p:nvSpPr>
        <p:spPr>
          <a:xfrm>
            <a:off x="4220059" y="2941810"/>
            <a:ext cx="249237" cy="54927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17" name="Up-Down Arrow 37">
            <a:extLst>
              <a:ext uri="{FF2B5EF4-FFF2-40B4-BE49-F238E27FC236}">
                <a16:creationId xmlns:a16="http://schemas.microsoft.com/office/drawing/2014/main" id="{921B4B22-0DF7-42A2-B2AD-289B8F8A21E7}"/>
              </a:ext>
            </a:extLst>
          </p:cNvPr>
          <p:cNvSpPr/>
          <p:nvPr/>
        </p:nvSpPr>
        <p:spPr>
          <a:xfrm>
            <a:off x="5092297" y="2958391"/>
            <a:ext cx="250825" cy="54927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19" name="Snip and Round Single Corner Rectangle 36">
            <a:extLst>
              <a:ext uri="{FF2B5EF4-FFF2-40B4-BE49-F238E27FC236}">
                <a16:creationId xmlns:a16="http://schemas.microsoft.com/office/drawing/2014/main" id="{417E4DB4-8A6E-481C-8D2E-77525878524A}"/>
              </a:ext>
            </a:extLst>
          </p:cNvPr>
          <p:cNvSpPr/>
          <p:nvPr/>
        </p:nvSpPr>
        <p:spPr>
          <a:xfrm>
            <a:off x="1505014" y="3265966"/>
            <a:ext cx="1570038" cy="393700"/>
          </a:xfrm>
          <a:prstGeom prst="snipRoundRect">
            <a:avLst/>
          </a:prstGeom>
          <a:ln/>
        </p:spPr>
        <p:style>
          <a:lnRef idx="1">
            <a:schemeClr val="accent6"/>
          </a:lnRef>
          <a:fillRef idx="3">
            <a:schemeClr val="accent6"/>
          </a:fillRef>
          <a:effectRef idx="2">
            <a:schemeClr val="accent6"/>
          </a:effectRef>
          <a:fontRef idx="minor">
            <a:schemeClr val="lt1"/>
          </a:fontRef>
        </p:style>
        <p:txBody>
          <a:bodyPr anchor="b"/>
          <a:lstStyle/>
          <a:p>
            <a:pPr algn="ctr" fontAlgn="auto">
              <a:spcBef>
                <a:spcPts val="0"/>
              </a:spcBef>
              <a:spcAft>
                <a:spcPts val="0"/>
              </a:spcAft>
              <a:defRPr/>
            </a:pPr>
            <a:r>
              <a:rPr lang="en-US" dirty="0">
                <a:latin typeface="Arial" pitchFamily="34" charset="0"/>
                <a:cs typeface="Arial" pitchFamily="34" charset="0"/>
              </a:rPr>
              <a:t>Linux</a:t>
            </a:r>
          </a:p>
        </p:txBody>
      </p:sp>
      <p:sp>
        <p:nvSpPr>
          <p:cNvPr id="20" name="Up-Down Arrow 9">
            <a:extLst>
              <a:ext uri="{FF2B5EF4-FFF2-40B4-BE49-F238E27FC236}">
                <a16:creationId xmlns:a16="http://schemas.microsoft.com/office/drawing/2014/main" id="{D69EC570-0D6F-404C-857C-CC0840B9764B}"/>
              </a:ext>
            </a:extLst>
          </p:cNvPr>
          <p:cNvSpPr/>
          <p:nvPr/>
        </p:nvSpPr>
        <p:spPr>
          <a:xfrm>
            <a:off x="2013335" y="2892445"/>
            <a:ext cx="250825" cy="457200"/>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21" name="Up-Down Arrow 38">
            <a:extLst>
              <a:ext uri="{FF2B5EF4-FFF2-40B4-BE49-F238E27FC236}">
                <a16:creationId xmlns:a16="http://schemas.microsoft.com/office/drawing/2014/main" id="{DD5F8026-6E62-4341-8C39-766664B9F9D7}"/>
              </a:ext>
            </a:extLst>
          </p:cNvPr>
          <p:cNvSpPr/>
          <p:nvPr/>
        </p:nvSpPr>
        <p:spPr>
          <a:xfrm>
            <a:off x="3340964" y="4011329"/>
            <a:ext cx="250825" cy="457200"/>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cxnSp>
        <p:nvCxnSpPr>
          <p:cNvPr id="22" name="Straight Connector 21">
            <a:extLst>
              <a:ext uri="{FF2B5EF4-FFF2-40B4-BE49-F238E27FC236}">
                <a16:creationId xmlns:a16="http://schemas.microsoft.com/office/drawing/2014/main" id="{25717D0D-D28F-400A-8C56-C6F6F618DD5F}"/>
              </a:ext>
            </a:extLst>
          </p:cNvPr>
          <p:cNvCxnSpPr/>
          <p:nvPr/>
        </p:nvCxnSpPr>
        <p:spPr>
          <a:xfrm>
            <a:off x="1018675" y="4468529"/>
            <a:ext cx="4724400" cy="0"/>
          </a:xfrm>
          <a:prstGeom prst="line">
            <a:avLst/>
          </a:prstGeom>
        </p:spPr>
        <p:style>
          <a:lnRef idx="2">
            <a:schemeClr val="dk1"/>
          </a:lnRef>
          <a:fillRef idx="0">
            <a:schemeClr val="dk1"/>
          </a:fillRef>
          <a:effectRef idx="1">
            <a:schemeClr val="dk1"/>
          </a:effectRef>
          <a:fontRef idx="minor">
            <a:schemeClr val="tx1"/>
          </a:fontRef>
        </p:style>
      </p:cxnSp>
      <p:pic>
        <p:nvPicPr>
          <p:cNvPr id="23" name="Picture 12" descr="http://laptopnews.us/wp-content/uploads/2010/12/hard_drive_icon.png">
            <a:extLst>
              <a:ext uri="{FF2B5EF4-FFF2-40B4-BE49-F238E27FC236}">
                <a16:creationId xmlns:a16="http://schemas.microsoft.com/office/drawing/2014/main" id="{4484AE10-58BC-4E51-877D-561704D8028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0852" y="4789388"/>
            <a:ext cx="7270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10" descr="http://icons.iconseeker.com/png/128/devcom-network-set-1/ethernet-card-vista.png">
            <a:extLst>
              <a:ext uri="{FF2B5EF4-FFF2-40B4-BE49-F238E27FC236}">
                <a16:creationId xmlns:a16="http://schemas.microsoft.com/office/drawing/2014/main" id="{F9162BBE-4950-4734-831B-F0BB67DC8BF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677119">
            <a:off x="2311192" y="4798946"/>
            <a:ext cx="561975"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 descr="cpu icon">
            <a:extLst>
              <a:ext uri="{FF2B5EF4-FFF2-40B4-BE49-F238E27FC236}">
                <a16:creationId xmlns:a16="http://schemas.microsoft.com/office/drawing/2014/main" id="{65C02749-35A1-44F8-BD50-2EE466177E0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80081" y="4892064"/>
            <a:ext cx="500063"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4" descr="http://icons.iconarchive.com/icons/umut-pulat/tulliana-2/128/memory-icon.png">
            <a:extLst>
              <a:ext uri="{FF2B5EF4-FFF2-40B4-BE49-F238E27FC236}">
                <a16:creationId xmlns:a16="http://schemas.microsoft.com/office/drawing/2014/main" id="{B09ED219-9D12-4E20-A851-2CDDA6C3C1B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602795">
            <a:off x="4620374" y="4841016"/>
            <a:ext cx="67310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1376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9E57F-E3A8-4ADA-B194-E2A1DEB30EAC}"/>
              </a:ext>
            </a:extLst>
          </p:cNvPr>
          <p:cNvSpPr>
            <a:spLocks noGrp="1"/>
          </p:cNvSpPr>
          <p:nvPr>
            <p:ph type="title"/>
          </p:nvPr>
        </p:nvSpPr>
        <p:spPr/>
        <p:txBody>
          <a:bodyPr/>
          <a:lstStyle/>
          <a:p>
            <a:pPr algn="ctr"/>
            <a:r>
              <a:rPr lang="en-US" dirty="0"/>
              <a:t>Comparison of Virtualizations</a:t>
            </a:r>
          </a:p>
        </p:txBody>
      </p:sp>
      <p:graphicFrame>
        <p:nvGraphicFramePr>
          <p:cNvPr id="6" name="Table 6">
            <a:extLst>
              <a:ext uri="{FF2B5EF4-FFF2-40B4-BE49-F238E27FC236}">
                <a16:creationId xmlns:a16="http://schemas.microsoft.com/office/drawing/2014/main" id="{38F655A5-53C7-4EE7-98DB-235EC4B7DE19}"/>
              </a:ext>
            </a:extLst>
          </p:cNvPr>
          <p:cNvGraphicFramePr>
            <a:graphicFrameLocks noGrp="1"/>
          </p:cNvGraphicFramePr>
          <p:nvPr>
            <p:ph idx="1"/>
            <p:extLst>
              <p:ext uri="{D42A27DB-BD31-4B8C-83A1-F6EECF244321}">
                <p14:modId xmlns:p14="http://schemas.microsoft.com/office/powerpoint/2010/main" val="2160610010"/>
              </p:ext>
            </p:extLst>
          </p:nvPr>
        </p:nvGraphicFramePr>
        <p:xfrm>
          <a:off x="1066800" y="2351087"/>
          <a:ext cx="9648826" cy="3516027"/>
        </p:xfrm>
        <a:graphic>
          <a:graphicData uri="http://schemas.openxmlformats.org/drawingml/2006/table">
            <a:tbl>
              <a:tblPr firstRow="1" bandRow="1">
                <a:tableStyleId>{5C22544A-7EE6-4342-B048-85BDC9FD1C3A}</a:tableStyleId>
              </a:tblPr>
              <a:tblGrid>
                <a:gridCol w="4824413">
                  <a:extLst>
                    <a:ext uri="{9D8B030D-6E8A-4147-A177-3AD203B41FA5}">
                      <a16:colId xmlns:a16="http://schemas.microsoft.com/office/drawing/2014/main" val="355075392"/>
                    </a:ext>
                  </a:extLst>
                </a:gridCol>
                <a:gridCol w="4824413">
                  <a:extLst>
                    <a:ext uri="{9D8B030D-6E8A-4147-A177-3AD203B41FA5}">
                      <a16:colId xmlns:a16="http://schemas.microsoft.com/office/drawing/2014/main" val="4179416126"/>
                    </a:ext>
                  </a:extLst>
                </a:gridCol>
              </a:tblGrid>
              <a:tr h="470619">
                <a:tc>
                  <a:txBody>
                    <a:bodyPr/>
                    <a:lstStyle/>
                    <a:p>
                      <a:r>
                        <a:rPr lang="en-US" dirty="0"/>
                        <a:t>Virtualization</a:t>
                      </a:r>
                    </a:p>
                  </a:txBody>
                  <a:tcPr/>
                </a:tc>
                <a:tc>
                  <a:txBody>
                    <a:bodyPr/>
                    <a:lstStyle/>
                    <a:p>
                      <a:r>
                        <a:rPr lang="en-US" dirty="0"/>
                        <a:t>Characteristics</a:t>
                      </a:r>
                    </a:p>
                  </a:txBody>
                  <a:tcPr/>
                </a:tc>
                <a:extLst>
                  <a:ext uri="{0D108BD9-81ED-4DB2-BD59-A6C34878D82A}">
                    <a16:rowId xmlns:a16="http://schemas.microsoft.com/office/drawing/2014/main" val="4253360065"/>
                  </a:ext>
                </a:extLst>
              </a:tr>
              <a:tr h="1160430">
                <a:tc>
                  <a:txBody>
                    <a:bodyPr/>
                    <a:lstStyle/>
                    <a:p>
                      <a:r>
                        <a:rPr lang="en-US" dirty="0"/>
                        <a:t>Hardware-assisted virtualization</a:t>
                      </a:r>
                    </a:p>
                  </a:txBody>
                  <a:tcPr/>
                </a:tc>
                <a:tc>
                  <a:txBody>
                    <a:bodyPr/>
                    <a:lstStyle/>
                    <a:p>
                      <a:r>
                        <a:rPr lang="en-US" sz="1800" dirty="0">
                          <a:solidFill>
                            <a:schemeClr val="tx1"/>
                          </a:solidFill>
                        </a:rPr>
                        <a:t>the </a:t>
                      </a:r>
                      <a:r>
                        <a:rPr lang="en-US" sz="1800" dirty="0">
                          <a:solidFill>
                            <a:srgbClr val="FF0000"/>
                          </a:solidFill>
                        </a:rPr>
                        <a:t>hardware provides architectural support </a:t>
                      </a:r>
                      <a:r>
                        <a:rPr lang="en-US" sz="1800" dirty="0">
                          <a:solidFill>
                            <a:schemeClr val="tx1"/>
                          </a:solidFill>
                        </a:rPr>
                        <a:t>that facilitates </a:t>
                      </a:r>
                      <a:r>
                        <a:rPr lang="en-US" sz="1800" dirty="0">
                          <a:solidFill>
                            <a:srgbClr val="FF0000"/>
                          </a:solidFill>
                        </a:rPr>
                        <a:t>building a virtual machine </a:t>
                      </a:r>
                      <a:r>
                        <a:rPr lang="en-US" sz="1800" dirty="0">
                          <a:solidFill>
                            <a:schemeClr val="tx1"/>
                          </a:solidFill>
                        </a:rPr>
                        <a:t>monitor and allows guest OSes to be run in isolation. (</a:t>
                      </a:r>
                      <a:r>
                        <a:rPr lang="en-US" sz="1800" dirty="0">
                          <a:solidFill>
                            <a:srgbClr val="FF0000"/>
                          </a:solidFill>
                        </a:rPr>
                        <a:t>no hypervisor</a:t>
                      </a:r>
                      <a:r>
                        <a:rPr lang="en-US" sz="1800" dirty="0">
                          <a:solidFill>
                            <a:schemeClr val="tx1"/>
                          </a:solidFill>
                        </a:rPr>
                        <a:t>)</a:t>
                      </a:r>
                      <a:endParaRPr lang="en-US" dirty="0">
                        <a:solidFill>
                          <a:schemeClr val="tx1"/>
                        </a:solidFill>
                      </a:endParaRPr>
                    </a:p>
                  </a:txBody>
                  <a:tcPr/>
                </a:tc>
                <a:extLst>
                  <a:ext uri="{0D108BD9-81ED-4DB2-BD59-A6C34878D82A}">
                    <a16:rowId xmlns:a16="http://schemas.microsoft.com/office/drawing/2014/main" val="86678781"/>
                  </a:ext>
                </a:extLst>
              </a:tr>
              <a:tr h="1856688">
                <a:tc>
                  <a:txBody>
                    <a:bodyPr/>
                    <a:lstStyle/>
                    <a:p>
                      <a:r>
                        <a:rPr lang="en-US" dirty="0"/>
                        <a:t>O/S-Level virtualization (Homogeneous environment)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 physical server is </a:t>
                      </a:r>
                      <a:r>
                        <a:rPr lang="en-US" sz="1800" dirty="0">
                          <a:solidFill>
                            <a:srgbClr val="FF0000"/>
                          </a:solidFill>
                        </a:rPr>
                        <a:t>virtualized at the operating system level, enabling multiple isolated and secure virtualized servers to run on a single physical server</a:t>
                      </a:r>
                      <a:r>
                        <a:rPr lang="en-US" sz="1800" dirty="0">
                          <a:solidFill>
                            <a:schemeClr val="tx1"/>
                          </a:solidFill>
                        </a:rPr>
                        <a:t>. (</a:t>
                      </a:r>
                      <a:r>
                        <a:rPr lang="en-US" sz="1800" dirty="0">
                          <a:solidFill>
                            <a:srgbClr val="FF0000"/>
                          </a:solidFill>
                        </a:rPr>
                        <a:t>host O/S = guest O/S, no hypervisor, share kernel</a:t>
                      </a:r>
                      <a:r>
                        <a:rPr lang="en-US" sz="1800" dirty="0">
                          <a:solidFill>
                            <a:schemeClr val="tx1"/>
                          </a:solidFill>
                        </a:rPr>
                        <a:t>)</a:t>
                      </a:r>
                    </a:p>
                  </a:txBody>
                  <a:tcPr/>
                </a:tc>
                <a:extLst>
                  <a:ext uri="{0D108BD9-81ED-4DB2-BD59-A6C34878D82A}">
                    <a16:rowId xmlns:a16="http://schemas.microsoft.com/office/drawing/2014/main" val="3733206066"/>
                  </a:ext>
                </a:extLst>
              </a:tr>
            </a:tbl>
          </a:graphicData>
        </a:graphic>
      </p:graphicFrame>
    </p:spTree>
    <p:extLst>
      <p:ext uri="{BB962C8B-B14F-4D97-AF65-F5344CB8AC3E}">
        <p14:creationId xmlns:p14="http://schemas.microsoft.com/office/powerpoint/2010/main" val="2871068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A28CB-F695-464E-8792-FBC72D104F3F}"/>
              </a:ext>
            </a:extLst>
          </p:cNvPr>
          <p:cNvSpPr>
            <a:spLocks noGrp="1"/>
          </p:cNvSpPr>
          <p:nvPr>
            <p:ph type="title"/>
          </p:nvPr>
        </p:nvSpPr>
        <p:spPr/>
        <p:txBody>
          <a:bodyPr/>
          <a:lstStyle/>
          <a:p>
            <a:pPr algn="ctr"/>
            <a:r>
              <a:rPr lang="en-US" dirty="0"/>
              <a:t>Comparison of Virtualizations</a:t>
            </a:r>
          </a:p>
        </p:txBody>
      </p:sp>
      <p:graphicFrame>
        <p:nvGraphicFramePr>
          <p:cNvPr id="4" name="Table 4">
            <a:extLst>
              <a:ext uri="{FF2B5EF4-FFF2-40B4-BE49-F238E27FC236}">
                <a16:creationId xmlns:a16="http://schemas.microsoft.com/office/drawing/2014/main" id="{4075E596-E859-464D-8084-6EB0A7691783}"/>
              </a:ext>
            </a:extLst>
          </p:cNvPr>
          <p:cNvGraphicFramePr>
            <a:graphicFrameLocks noGrp="1"/>
          </p:cNvGraphicFramePr>
          <p:nvPr>
            <p:ph idx="1"/>
            <p:extLst>
              <p:ext uri="{D42A27DB-BD31-4B8C-83A1-F6EECF244321}">
                <p14:modId xmlns:p14="http://schemas.microsoft.com/office/powerpoint/2010/main" val="3300081795"/>
              </p:ext>
            </p:extLst>
          </p:nvPr>
        </p:nvGraphicFramePr>
        <p:xfrm>
          <a:off x="1066800" y="2103438"/>
          <a:ext cx="10058400" cy="448564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2637956466"/>
                    </a:ext>
                  </a:extLst>
                </a:gridCol>
                <a:gridCol w="5029200">
                  <a:extLst>
                    <a:ext uri="{9D8B030D-6E8A-4147-A177-3AD203B41FA5}">
                      <a16:colId xmlns:a16="http://schemas.microsoft.com/office/drawing/2014/main" val="4020205821"/>
                    </a:ext>
                  </a:extLst>
                </a:gridCol>
              </a:tblGrid>
              <a:tr h="370840">
                <a:tc>
                  <a:txBody>
                    <a:bodyPr/>
                    <a:lstStyle/>
                    <a:p>
                      <a:r>
                        <a:rPr lang="en-US" dirty="0"/>
                        <a:t>Virtualization</a:t>
                      </a:r>
                    </a:p>
                  </a:txBody>
                  <a:tcPr/>
                </a:tc>
                <a:tc>
                  <a:txBody>
                    <a:bodyPr/>
                    <a:lstStyle/>
                    <a:p>
                      <a:r>
                        <a:rPr lang="en-US" dirty="0" err="1"/>
                        <a:t>Charateristics</a:t>
                      </a:r>
                      <a:endParaRPr lang="en-US" dirty="0"/>
                    </a:p>
                  </a:txBody>
                  <a:tcPr/>
                </a:tc>
                <a:extLst>
                  <a:ext uri="{0D108BD9-81ED-4DB2-BD59-A6C34878D82A}">
                    <a16:rowId xmlns:a16="http://schemas.microsoft.com/office/drawing/2014/main" val="2031338158"/>
                  </a:ext>
                </a:extLst>
              </a:tr>
              <a:tr h="370840">
                <a:tc>
                  <a:txBody>
                    <a:bodyPr/>
                    <a:lstStyle/>
                    <a:p>
                      <a:r>
                        <a:rPr lang="en-US" dirty="0"/>
                        <a:t>High-level language (Software) Virtualization (use of hypervisor)</a:t>
                      </a:r>
                    </a:p>
                  </a:txBody>
                  <a:tcPr/>
                </a:tc>
                <a:tc>
                  <a:txBody>
                    <a:bodyPr/>
                    <a:lstStyle/>
                    <a:p>
                      <a:endParaRPr lang="en-US" dirty="0"/>
                    </a:p>
                  </a:txBody>
                  <a:tcPr/>
                </a:tc>
                <a:extLst>
                  <a:ext uri="{0D108BD9-81ED-4DB2-BD59-A6C34878D82A}">
                    <a16:rowId xmlns:a16="http://schemas.microsoft.com/office/drawing/2014/main" val="1126580525"/>
                  </a:ext>
                </a:extLst>
              </a:tr>
              <a:tr h="370840">
                <a:tc>
                  <a:txBody>
                    <a:bodyPr/>
                    <a:lstStyle/>
                    <a:p>
                      <a:pPr lvl="1"/>
                      <a:r>
                        <a:rPr lang="en-US" dirty="0"/>
                        <a:t>Hypervisor types:</a:t>
                      </a:r>
                    </a:p>
                    <a:p>
                      <a:pPr lvl="2"/>
                      <a:r>
                        <a:rPr lang="en-US" dirty="0"/>
                        <a:t>(1) Full virtualization</a:t>
                      </a:r>
                    </a:p>
                  </a:txBody>
                  <a:tcPr/>
                </a:tc>
                <a:tc>
                  <a:txBody>
                    <a:bodyPr/>
                    <a:lstStyle/>
                    <a:p>
                      <a:r>
                        <a:rPr lang="en-US" dirty="0">
                          <a:solidFill>
                            <a:srgbClr val="FF0000"/>
                          </a:solidFill>
                        </a:rPr>
                        <a:t>uses a hypervisor</a:t>
                      </a:r>
                      <a:r>
                        <a:rPr lang="en-US" dirty="0">
                          <a:solidFill>
                            <a:schemeClr val="tx1"/>
                          </a:solidFill>
                        </a:rPr>
                        <a:t>, a type of software that </a:t>
                      </a:r>
                      <a:r>
                        <a:rPr lang="en-US" dirty="0">
                          <a:solidFill>
                            <a:srgbClr val="FF0000"/>
                          </a:solidFill>
                        </a:rPr>
                        <a:t>directly communicates with a physical server's disk space and CPU (Not a X86 server)</a:t>
                      </a:r>
                      <a:r>
                        <a:rPr lang="en-US" dirty="0">
                          <a:solidFill>
                            <a:schemeClr val="tx1"/>
                          </a:solidFill>
                        </a:rPr>
                        <a:t>. The hypervisor monitors the physical server's resources and keeps each virtual server independent and </a:t>
                      </a:r>
                      <a:r>
                        <a:rPr lang="en-US" dirty="0">
                          <a:solidFill>
                            <a:srgbClr val="FF0000"/>
                          </a:solidFill>
                        </a:rPr>
                        <a:t>unaware of the other virtual servers. </a:t>
                      </a:r>
                    </a:p>
                  </a:txBody>
                  <a:tcPr/>
                </a:tc>
                <a:extLst>
                  <a:ext uri="{0D108BD9-81ED-4DB2-BD59-A6C34878D82A}">
                    <a16:rowId xmlns:a16="http://schemas.microsoft.com/office/drawing/2014/main" val="919237167"/>
                  </a:ext>
                </a:extLst>
              </a:tr>
              <a:tr h="370840">
                <a:tc>
                  <a:txBody>
                    <a:bodyPr/>
                    <a:lstStyle/>
                    <a:p>
                      <a:pPr lvl="2"/>
                      <a:r>
                        <a:rPr lang="en-US" dirty="0"/>
                        <a:t>(2) Para-virtualization</a:t>
                      </a:r>
                    </a:p>
                  </a:txBody>
                  <a:tcPr/>
                </a:tc>
                <a:tc>
                  <a:txBody>
                    <a:bodyPr/>
                    <a:lstStyle/>
                    <a:p>
                      <a:r>
                        <a:rPr lang="en-US" dirty="0"/>
                        <a:t>involves the entire network working together as a cohesive unit. Since each operating system on the virtual servers is </a:t>
                      </a:r>
                      <a:r>
                        <a:rPr lang="en-US" dirty="0">
                          <a:solidFill>
                            <a:srgbClr val="FF0000"/>
                          </a:solidFill>
                        </a:rPr>
                        <a:t>aware of one another </a:t>
                      </a:r>
                      <a:r>
                        <a:rPr lang="en-US" dirty="0"/>
                        <a:t>in para-virtualization, the hypervisor does not need to use as much processing power to manage the operating systems. </a:t>
                      </a:r>
                      <a:r>
                        <a:rPr lang="en-US" dirty="0">
                          <a:solidFill>
                            <a:srgbClr val="FF0000"/>
                          </a:solidFill>
                        </a:rPr>
                        <a:t>It requires to modify the guest O/S</a:t>
                      </a:r>
                      <a:r>
                        <a:rPr lang="en-US" dirty="0"/>
                        <a:t>.</a:t>
                      </a:r>
                    </a:p>
                  </a:txBody>
                  <a:tcPr/>
                </a:tc>
                <a:extLst>
                  <a:ext uri="{0D108BD9-81ED-4DB2-BD59-A6C34878D82A}">
                    <a16:rowId xmlns:a16="http://schemas.microsoft.com/office/drawing/2014/main" val="3565995106"/>
                  </a:ext>
                </a:extLst>
              </a:tr>
            </a:tbl>
          </a:graphicData>
        </a:graphic>
      </p:graphicFrame>
    </p:spTree>
    <p:extLst>
      <p:ext uri="{BB962C8B-B14F-4D97-AF65-F5344CB8AC3E}">
        <p14:creationId xmlns:p14="http://schemas.microsoft.com/office/powerpoint/2010/main" val="3995134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019CB-441F-4A66-95AA-4FEE69950477}"/>
              </a:ext>
            </a:extLst>
          </p:cNvPr>
          <p:cNvSpPr>
            <a:spLocks noGrp="1"/>
          </p:cNvSpPr>
          <p:nvPr>
            <p:ph type="title"/>
          </p:nvPr>
        </p:nvSpPr>
        <p:spPr/>
        <p:txBody>
          <a:bodyPr/>
          <a:lstStyle/>
          <a:p>
            <a:pPr algn="ctr"/>
            <a:r>
              <a:rPr lang="en-US" dirty="0"/>
              <a:t>Comparison of Virtualizations</a:t>
            </a:r>
          </a:p>
        </p:txBody>
      </p:sp>
      <p:graphicFrame>
        <p:nvGraphicFramePr>
          <p:cNvPr id="4" name="Table 4">
            <a:extLst>
              <a:ext uri="{FF2B5EF4-FFF2-40B4-BE49-F238E27FC236}">
                <a16:creationId xmlns:a16="http://schemas.microsoft.com/office/drawing/2014/main" id="{C45B645B-A323-4B70-AE6C-025856DCC707}"/>
              </a:ext>
            </a:extLst>
          </p:cNvPr>
          <p:cNvGraphicFramePr>
            <a:graphicFrameLocks noGrp="1"/>
          </p:cNvGraphicFramePr>
          <p:nvPr>
            <p:ph idx="1"/>
            <p:extLst>
              <p:ext uri="{D42A27DB-BD31-4B8C-83A1-F6EECF244321}">
                <p14:modId xmlns:p14="http://schemas.microsoft.com/office/powerpoint/2010/main" val="220241145"/>
              </p:ext>
            </p:extLst>
          </p:nvPr>
        </p:nvGraphicFramePr>
        <p:xfrm>
          <a:off x="1066800" y="2103438"/>
          <a:ext cx="10058400" cy="384556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3366540125"/>
                    </a:ext>
                  </a:extLst>
                </a:gridCol>
                <a:gridCol w="5029200">
                  <a:extLst>
                    <a:ext uri="{9D8B030D-6E8A-4147-A177-3AD203B41FA5}">
                      <a16:colId xmlns:a16="http://schemas.microsoft.com/office/drawing/2014/main" val="1273167676"/>
                    </a:ext>
                  </a:extLst>
                </a:gridCol>
              </a:tblGrid>
              <a:tr h="370840">
                <a:tc>
                  <a:txBody>
                    <a:bodyPr/>
                    <a:lstStyle/>
                    <a:p>
                      <a:endParaRPr lang="en-US"/>
                    </a:p>
                  </a:txBody>
                  <a:tcPr/>
                </a:tc>
                <a:tc>
                  <a:txBody>
                    <a:bodyPr/>
                    <a:lstStyle/>
                    <a:p>
                      <a:endParaRPr lang="en-US"/>
                    </a:p>
                  </a:txBody>
                  <a:tcPr/>
                </a:tc>
                <a:extLst>
                  <a:ext uri="{0D108BD9-81ED-4DB2-BD59-A6C34878D82A}">
                    <a16:rowId xmlns:a16="http://schemas.microsoft.com/office/drawing/2014/main" val="2255546328"/>
                  </a:ext>
                </a:extLst>
              </a:tr>
              <a:tr h="370840">
                <a:tc>
                  <a:txBody>
                    <a:bodyPr/>
                    <a:lstStyle/>
                    <a:p>
                      <a:pPr lvl="1"/>
                      <a:r>
                        <a:rPr lang="en-US" dirty="0"/>
                        <a:t>Hypervisor implementation approaches:</a:t>
                      </a:r>
                    </a:p>
                    <a:p>
                      <a:pPr lvl="2"/>
                      <a:r>
                        <a:rPr lang="en-US" dirty="0"/>
                        <a:t>(1) Hypervisor approach (</a:t>
                      </a:r>
                      <a:r>
                        <a:rPr lang="en-US" sz="1800" b="0" dirty="0"/>
                        <a:t>native or bare metal approach)(</a:t>
                      </a:r>
                      <a:r>
                        <a:rPr lang="en-US" b="0" dirty="0"/>
                        <a:t>Type 1 hypervisor)</a:t>
                      </a:r>
                    </a:p>
                  </a:txBody>
                  <a:tcPr/>
                </a:tc>
                <a:tc>
                  <a:txBody>
                    <a:bodyPr/>
                    <a:lstStyle/>
                    <a:p>
                      <a:r>
                        <a:rPr lang="en-US" sz="1800" dirty="0"/>
                        <a:t>a </a:t>
                      </a:r>
                      <a:r>
                        <a:rPr lang="en-US" sz="1800" i="1" dirty="0">
                          <a:solidFill>
                            <a:srgbClr val="FF0000"/>
                          </a:solidFill>
                        </a:rPr>
                        <a:t>hypervisor</a:t>
                      </a:r>
                      <a:r>
                        <a:rPr lang="en-US" sz="1800" i="1" dirty="0"/>
                        <a:t> </a:t>
                      </a:r>
                      <a:r>
                        <a:rPr lang="en-US" sz="1800" dirty="0"/>
                        <a:t>architecture </a:t>
                      </a:r>
                      <a:r>
                        <a:rPr lang="en-US" sz="1800" dirty="0">
                          <a:solidFill>
                            <a:srgbClr val="FF0000"/>
                          </a:solidFill>
                        </a:rPr>
                        <a:t>is the first layer of software installed on a clean </a:t>
                      </a:r>
                      <a:r>
                        <a:rPr lang="en-US" sz="1800" dirty="0">
                          <a:solidFill>
                            <a:srgbClr val="FF0000"/>
                          </a:solidFill>
                          <a:highlight>
                            <a:srgbClr val="FFFF00"/>
                          </a:highlight>
                        </a:rPr>
                        <a:t>x86-based</a:t>
                      </a:r>
                      <a:r>
                        <a:rPr lang="en-US" sz="1800" dirty="0">
                          <a:solidFill>
                            <a:srgbClr val="FF0000"/>
                          </a:solidFill>
                        </a:rPr>
                        <a:t> system (hence it is often referred to as a “bare metal” approach)</a:t>
                      </a:r>
                      <a:r>
                        <a:rPr lang="en-US" sz="1800" dirty="0"/>
                        <a:t>. Since it </a:t>
                      </a:r>
                      <a:r>
                        <a:rPr lang="en-US" sz="1800" dirty="0">
                          <a:solidFill>
                            <a:srgbClr val="FF0000"/>
                          </a:solidFill>
                        </a:rPr>
                        <a:t>has direct access to the hardware resources</a:t>
                      </a:r>
                      <a:r>
                        <a:rPr lang="en-US" sz="1800" dirty="0"/>
                        <a:t>, a hypervisor is </a:t>
                      </a:r>
                      <a:r>
                        <a:rPr lang="en-US" sz="1800" dirty="0">
                          <a:solidFill>
                            <a:srgbClr val="FF0000"/>
                          </a:solidFill>
                        </a:rPr>
                        <a:t>more efficient than hosted architectures</a:t>
                      </a:r>
                      <a:r>
                        <a:rPr lang="en-US" sz="1800" dirty="0"/>
                        <a:t>, enabling greater scalability, robustness and performance.</a:t>
                      </a:r>
                      <a:endParaRPr lang="en-US" dirty="0"/>
                    </a:p>
                  </a:txBody>
                  <a:tcPr/>
                </a:tc>
                <a:extLst>
                  <a:ext uri="{0D108BD9-81ED-4DB2-BD59-A6C34878D82A}">
                    <a16:rowId xmlns:a16="http://schemas.microsoft.com/office/drawing/2014/main" val="4026129007"/>
                  </a:ext>
                </a:extLst>
              </a:tr>
              <a:tr h="0">
                <a:tc>
                  <a:txBody>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lang="en-US" dirty="0"/>
                        <a:t>(2) Hosted approach (Type 2 hypervisor)</a:t>
                      </a:r>
                    </a:p>
                  </a:txBody>
                  <a:tcPr/>
                </a:tc>
                <a:tc>
                  <a:txBody>
                    <a:bodyPr/>
                    <a:lstStyle/>
                    <a:p>
                      <a:r>
                        <a:rPr lang="en-US" sz="1800" dirty="0"/>
                        <a:t>a </a:t>
                      </a:r>
                      <a:r>
                        <a:rPr lang="en-US" sz="1800" i="1" dirty="0">
                          <a:solidFill>
                            <a:srgbClr val="FF0000"/>
                          </a:solidFill>
                        </a:rPr>
                        <a:t>hypervisor</a:t>
                      </a:r>
                      <a:r>
                        <a:rPr lang="en-US" sz="1800" i="1" dirty="0"/>
                        <a:t>,</a:t>
                      </a:r>
                      <a:r>
                        <a:rPr lang="en-US" sz="1800" dirty="0"/>
                        <a:t> </a:t>
                      </a:r>
                      <a:r>
                        <a:rPr lang="en-US" sz="1800" dirty="0">
                          <a:solidFill>
                            <a:srgbClr val="FF0000"/>
                          </a:solidFill>
                        </a:rPr>
                        <a:t>provides partitioning services on top of a standard operating system </a:t>
                      </a:r>
                      <a:r>
                        <a:rPr lang="en-US" sz="1800" dirty="0"/>
                        <a:t>and supports the broadest range of hardware configurations. (</a:t>
                      </a:r>
                      <a:r>
                        <a:rPr lang="en-US" sz="1800" dirty="0">
                          <a:solidFill>
                            <a:srgbClr val="FF0000"/>
                          </a:solidFill>
                        </a:rPr>
                        <a:t>3 layers: host O/S, hypervisor, guest O/S</a:t>
                      </a:r>
                      <a:r>
                        <a:rPr lang="en-US" sz="1800" dirty="0"/>
                        <a:t>). It may run slower than type 1 hypervisor.</a:t>
                      </a:r>
                      <a:endParaRPr lang="en-US" dirty="0"/>
                    </a:p>
                  </a:txBody>
                  <a:tcPr/>
                </a:tc>
                <a:extLst>
                  <a:ext uri="{0D108BD9-81ED-4DB2-BD59-A6C34878D82A}">
                    <a16:rowId xmlns:a16="http://schemas.microsoft.com/office/drawing/2014/main" val="877250478"/>
                  </a:ext>
                </a:extLst>
              </a:tr>
            </a:tbl>
          </a:graphicData>
        </a:graphic>
      </p:graphicFrame>
    </p:spTree>
    <p:extLst>
      <p:ext uri="{BB962C8B-B14F-4D97-AF65-F5344CB8AC3E}">
        <p14:creationId xmlns:p14="http://schemas.microsoft.com/office/powerpoint/2010/main" val="250246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EFEFA-F957-42CD-9666-5FE5D644A4B0}"/>
              </a:ext>
            </a:extLst>
          </p:cNvPr>
          <p:cNvSpPr>
            <a:spLocks noGrp="1"/>
          </p:cNvSpPr>
          <p:nvPr>
            <p:ph type="title"/>
          </p:nvPr>
        </p:nvSpPr>
        <p:spPr/>
        <p:txBody>
          <a:bodyPr/>
          <a:lstStyle/>
          <a:p>
            <a:pPr algn="ctr"/>
            <a:r>
              <a:rPr lang="en-US" dirty="0"/>
              <a:t>Virtualization – where are we going?</a:t>
            </a:r>
          </a:p>
        </p:txBody>
      </p:sp>
      <p:sp>
        <p:nvSpPr>
          <p:cNvPr id="3" name="Content Placeholder 2">
            <a:extLst>
              <a:ext uri="{FF2B5EF4-FFF2-40B4-BE49-F238E27FC236}">
                <a16:creationId xmlns:a16="http://schemas.microsoft.com/office/drawing/2014/main" id="{87EDAF1B-DF4A-4792-AD96-759BCE704204}"/>
              </a:ext>
            </a:extLst>
          </p:cNvPr>
          <p:cNvSpPr>
            <a:spLocks noGrp="1"/>
          </p:cNvSpPr>
          <p:nvPr>
            <p:ph idx="1"/>
          </p:nvPr>
        </p:nvSpPr>
        <p:spPr/>
        <p:txBody>
          <a:bodyPr/>
          <a:lstStyle/>
          <a:p>
            <a:r>
              <a:rPr lang="en-US" dirty="0"/>
              <a:t>Full Virtualization with Binary Translation is currently the most established and reliable virtualization technology available today.</a:t>
            </a:r>
          </a:p>
          <a:p>
            <a:r>
              <a:rPr lang="en-US" dirty="0"/>
              <a:t>It will continue to be a useful technique for years to come as newer and faster hardware continues to advance binary translation performance for unmodified guest OSes, however, hardware assisted virtualization is where virtualization is going with processor para-virtualization being a performance enhancing stopgap along the way.</a:t>
            </a:r>
          </a:p>
          <a:p>
            <a:r>
              <a:rPr lang="en-US" dirty="0"/>
              <a:t>Intel and AMD’s first generation hardware assist features released in 2006 are the first step in removing the need for hypervisors.</a:t>
            </a:r>
          </a:p>
          <a:p>
            <a:r>
              <a:rPr lang="en-US" dirty="0"/>
              <a:t>Hardware Assist is the Future of Virtualization, but the Real Gains Have Yet to Arrive.</a:t>
            </a:r>
          </a:p>
          <a:p>
            <a:endParaRPr lang="en-US" dirty="0"/>
          </a:p>
        </p:txBody>
      </p:sp>
    </p:spTree>
    <p:extLst>
      <p:ext uri="{BB962C8B-B14F-4D97-AF65-F5344CB8AC3E}">
        <p14:creationId xmlns:p14="http://schemas.microsoft.com/office/powerpoint/2010/main" val="4169095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E05FD-0288-4DB1-809A-A6358C9A2DB4}"/>
              </a:ext>
            </a:extLst>
          </p:cNvPr>
          <p:cNvSpPr>
            <a:spLocks noGrp="1"/>
          </p:cNvSpPr>
          <p:nvPr>
            <p:ph type="title"/>
          </p:nvPr>
        </p:nvSpPr>
        <p:spPr/>
        <p:txBody>
          <a:bodyPr/>
          <a:lstStyle/>
          <a:p>
            <a:pPr algn="ctr"/>
            <a:r>
              <a:rPr lang="en-US" dirty="0"/>
              <a:t>Comparison of Virtualization Vendors</a:t>
            </a:r>
          </a:p>
        </p:txBody>
      </p:sp>
      <p:pic>
        <p:nvPicPr>
          <p:cNvPr id="1026" name="Picture 2" descr="Image result for software level virtualization the big picture&quot;">
            <a:extLst>
              <a:ext uri="{FF2B5EF4-FFF2-40B4-BE49-F238E27FC236}">
                <a16:creationId xmlns:a16="http://schemas.microsoft.com/office/drawing/2014/main" id="{9B95FBD7-D04B-4BF6-ACEA-C77572EE0BE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62150" y="2475705"/>
            <a:ext cx="7934325" cy="3515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35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AF2A9-7330-4DCD-92BB-E57E6CC1B2EE}"/>
              </a:ext>
            </a:extLst>
          </p:cNvPr>
          <p:cNvSpPr>
            <a:spLocks noGrp="1"/>
          </p:cNvSpPr>
          <p:nvPr>
            <p:ph type="title"/>
          </p:nvPr>
        </p:nvSpPr>
        <p:spPr/>
        <p:txBody>
          <a:bodyPr/>
          <a:lstStyle/>
          <a:p>
            <a:pPr algn="ctr"/>
            <a:r>
              <a:rPr lang="en-US"/>
              <a:t>Questions</a:t>
            </a:r>
            <a:endParaRPr lang="en-US" dirty="0"/>
          </a:p>
        </p:txBody>
      </p:sp>
      <p:sp>
        <p:nvSpPr>
          <p:cNvPr id="3" name="Content Placeholder 2">
            <a:extLst>
              <a:ext uri="{FF2B5EF4-FFF2-40B4-BE49-F238E27FC236}">
                <a16:creationId xmlns:a16="http://schemas.microsoft.com/office/drawing/2014/main" id="{9F95C6EF-2850-436E-8AC4-A7C910FD7A36}"/>
              </a:ext>
            </a:extLst>
          </p:cNvPr>
          <p:cNvSpPr>
            <a:spLocks noGrp="1"/>
          </p:cNvSpPr>
          <p:nvPr>
            <p:ph idx="1"/>
          </p:nvPr>
        </p:nvSpPr>
        <p:spPr/>
        <p:txBody>
          <a:bodyPr>
            <a:normAutofit/>
          </a:bodyPr>
          <a:lstStyle/>
          <a:p>
            <a:r>
              <a:rPr lang="en-US" dirty="0"/>
              <a:t>What is Virtualization for Cloud Computing?</a:t>
            </a:r>
          </a:p>
          <a:p>
            <a:r>
              <a:rPr lang="en-US" dirty="0"/>
              <a:t>What are the benefits of virtualization for Cloud Computing?</a:t>
            </a:r>
          </a:p>
          <a:p>
            <a:r>
              <a:rPr lang="en-US" dirty="0"/>
              <a:t>What are the causes of virtualization?</a:t>
            </a:r>
          </a:p>
          <a:p>
            <a:r>
              <a:rPr lang="en-US" dirty="0"/>
              <a:t>What are the types of virtualization?</a:t>
            </a:r>
          </a:p>
          <a:p>
            <a:r>
              <a:rPr lang="en-US" dirty="0"/>
              <a:t>What is server virtualization?</a:t>
            </a:r>
          </a:p>
          <a:p>
            <a:r>
              <a:rPr lang="en-US" dirty="0"/>
              <a:t>What is Virtual Machine?</a:t>
            </a:r>
          </a:p>
          <a:p>
            <a:r>
              <a:rPr lang="en-US" dirty="0"/>
              <a:t>What is hypervisor/Virtual Machine Monitor (VMM)?</a:t>
            </a:r>
          </a:p>
          <a:p>
            <a:r>
              <a:rPr lang="en-US" dirty="0"/>
              <a:t>What is </a:t>
            </a:r>
            <a:r>
              <a:rPr lang="en-US" dirty="0" err="1"/>
              <a:t>Vmware</a:t>
            </a:r>
            <a:r>
              <a:rPr lang="en-US" dirty="0"/>
              <a:t> ESXI, Centrix XEN server, Ubuntu KVM?</a:t>
            </a:r>
          </a:p>
          <a:p>
            <a:endParaRPr lang="en-US" dirty="0"/>
          </a:p>
          <a:p>
            <a:endParaRPr lang="en-US" dirty="0"/>
          </a:p>
        </p:txBody>
      </p:sp>
    </p:spTree>
    <p:extLst>
      <p:ext uri="{BB962C8B-B14F-4D97-AF65-F5344CB8AC3E}">
        <p14:creationId xmlns:p14="http://schemas.microsoft.com/office/powerpoint/2010/main" val="4231580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94BA6-4692-43CC-8C4E-8F630F5246ED}"/>
              </a:ext>
            </a:extLst>
          </p:cNvPr>
          <p:cNvSpPr>
            <a:spLocks noGrp="1"/>
          </p:cNvSpPr>
          <p:nvPr>
            <p:ph type="title"/>
          </p:nvPr>
        </p:nvSpPr>
        <p:spPr/>
        <p:txBody>
          <a:bodyPr/>
          <a:lstStyle/>
          <a:p>
            <a:pPr algn="ctr"/>
            <a:r>
              <a:rPr lang="en-US"/>
              <a:t>Virtualization for </a:t>
            </a:r>
            <a:r>
              <a:rPr lang="en-US">
                <a:solidFill>
                  <a:srgbClr val="FF0000"/>
                </a:solidFill>
              </a:rPr>
              <a:t>Cloud Computing</a:t>
            </a:r>
            <a:endParaRPr lang="en-US" dirty="0">
              <a:solidFill>
                <a:srgbClr val="FF0000"/>
              </a:solidFill>
            </a:endParaRPr>
          </a:p>
        </p:txBody>
      </p:sp>
      <p:sp>
        <p:nvSpPr>
          <p:cNvPr id="3" name="Content Placeholder 2">
            <a:extLst>
              <a:ext uri="{FF2B5EF4-FFF2-40B4-BE49-F238E27FC236}">
                <a16:creationId xmlns:a16="http://schemas.microsoft.com/office/drawing/2014/main" id="{DD0B96DE-86B0-449E-A4D9-BE46ACFE1A3E}"/>
              </a:ext>
            </a:extLst>
          </p:cNvPr>
          <p:cNvSpPr>
            <a:spLocks noGrp="1"/>
          </p:cNvSpPr>
          <p:nvPr>
            <p:ph idx="1"/>
          </p:nvPr>
        </p:nvSpPr>
        <p:spPr/>
        <p:txBody>
          <a:bodyPr>
            <a:normAutofit fontScale="70000" lnSpcReduction="20000"/>
          </a:bodyPr>
          <a:lstStyle/>
          <a:p>
            <a:pPr algn="just">
              <a:lnSpc>
                <a:spcPct val="150000"/>
              </a:lnSpc>
              <a:spcBef>
                <a:spcPct val="20000"/>
              </a:spcBef>
              <a:buSzPct val="150000"/>
              <a:buFont typeface="Arial" charset="0"/>
              <a:buChar char="•"/>
              <a:defRPr/>
            </a:pPr>
            <a:r>
              <a:rPr lang="en-US" sz="2400" b="1" dirty="0">
                <a:solidFill>
                  <a:srgbClr val="000000"/>
                </a:solidFill>
                <a:cs typeface="Arial" charset="0"/>
              </a:rPr>
              <a:t>Virtualization</a:t>
            </a:r>
            <a:r>
              <a:rPr lang="en-US" sz="2400" dirty="0">
                <a:solidFill>
                  <a:srgbClr val="000000"/>
                </a:solidFill>
                <a:cs typeface="Arial" charset="0"/>
              </a:rPr>
              <a:t> is the enabling technology and </a:t>
            </a:r>
            <a:r>
              <a:rPr lang="en-US" sz="2400" dirty="0">
                <a:solidFill>
                  <a:srgbClr val="FF0000"/>
                </a:solidFill>
                <a:cs typeface="Arial" charset="0"/>
              </a:rPr>
              <a:t>creates virtual machines that allows a single machine to act as if it were many machines</a:t>
            </a:r>
            <a:r>
              <a:rPr lang="en-US" sz="2400" dirty="0">
                <a:solidFill>
                  <a:srgbClr val="000000"/>
                </a:solidFill>
                <a:cs typeface="Arial" charset="0"/>
              </a:rPr>
              <a:t>.</a:t>
            </a:r>
          </a:p>
          <a:p>
            <a:pPr algn="just">
              <a:lnSpc>
                <a:spcPct val="150000"/>
              </a:lnSpc>
              <a:spcBef>
                <a:spcPct val="20000"/>
              </a:spcBef>
              <a:buSzPct val="150000"/>
              <a:buFont typeface="Arial" charset="0"/>
              <a:buChar char="•"/>
              <a:defRPr/>
            </a:pPr>
            <a:r>
              <a:rPr lang="en-US" sz="2400" b="1" dirty="0">
                <a:solidFill>
                  <a:srgbClr val="000000"/>
                </a:solidFill>
                <a:cs typeface="Arial" charset="0"/>
              </a:rPr>
              <a:t>Benefits of virtualization </a:t>
            </a:r>
            <a:r>
              <a:rPr lang="en-US" sz="2400" dirty="0">
                <a:solidFill>
                  <a:srgbClr val="000000"/>
                </a:solidFill>
                <a:cs typeface="Arial" charset="0"/>
              </a:rPr>
              <a:t>for cloud computing: </a:t>
            </a:r>
            <a:r>
              <a:rPr lang="en-US" sz="2400" dirty="0">
                <a:solidFill>
                  <a:srgbClr val="FF0000"/>
                </a:solidFill>
                <a:cs typeface="Arial" charset="0"/>
              </a:rPr>
              <a:t>Reduces capital expenses and maintenance costs through server consolidation, reduces physical space needed in data centers. Resource Management, Migration, Maintainability, High availability and Fault tolerance are other benefits</a:t>
            </a:r>
            <a:r>
              <a:rPr lang="en-US" sz="2400" dirty="0">
                <a:solidFill>
                  <a:srgbClr val="000000"/>
                </a:solidFill>
                <a:cs typeface="Arial" charset="0"/>
              </a:rPr>
              <a:t>.</a:t>
            </a:r>
          </a:p>
          <a:p>
            <a:pPr algn="just">
              <a:lnSpc>
                <a:spcPct val="150000"/>
              </a:lnSpc>
              <a:spcBef>
                <a:spcPct val="20000"/>
              </a:spcBef>
              <a:buSzPct val="150000"/>
              <a:buFont typeface="Arial" charset="0"/>
              <a:buChar char="•"/>
              <a:defRPr/>
            </a:pPr>
            <a:r>
              <a:rPr lang="en-US" sz="2400" dirty="0"/>
              <a:t>A </a:t>
            </a:r>
            <a:r>
              <a:rPr lang="en-US" sz="2400" b="1" dirty="0"/>
              <a:t>virtual machine</a:t>
            </a:r>
            <a:r>
              <a:rPr lang="en-US" sz="2400" dirty="0"/>
              <a:t>, known as a </a:t>
            </a:r>
            <a:r>
              <a:rPr lang="en-US" sz="2400" dirty="0">
                <a:solidFill>
                  <a:srgbClr val="FF0000"/>
                </a:solidFill>
              </a:rPr>
              <a:t>guest</a:t>
            </a:r>
            <a:r>
              <a:rPr lang="en-US" sz="2400" dirty="0"/>
              <a:t>, is a </a:t>
            </a:r>
            <a:r>
              <a:rPr lang="en-US" sz="2400" dirty="0">
                <a:solidFill>
                  <a:srgbClr val="FF0000"/>
                </a:solidFill>
              </a:rPr>
              <a:t>software computer (emulation of a computer system) </a:t>
            </a:r>
            <a:r>
              <a:rPr lang="en-US" sz="2400" dirty="0"/>
              <a:t>that </a:t>
            </a:r>
            <a:r>
              <a:rPr lang="en-US" sz="2400" dirty="0">
                <a:solidFill>
                  <a:srgbClr val="FF0000"/>
                </a:solidFill>
              </a:rPr>
              <a:t>provide the same functionality as physical computer</a:t>
            </a:r>
            <a:r>
              <a:rPr lang="en-US" sz="2400" dirty="0"/>
              <a:t>.</a:t>
            </a:r>
          </a:p>
          <a:p>
            <a:pPr algn="just">
              <a:lnSpc>
                <a:spcPct val="150000"/>
              </a:lnSpc>
              <a:spcBef>
                <a:spcPct val="20000"/>
              </a:spcBef>
              <a:buSzPct val="150000"/>
              <a:buFont typeface="Arial" charset="0"/>
              <a:buChar char="•"/>
              <a:defRPr/>
            </a:pPr>
            <a:r>
              <a:rPr lang="en-US" sz="2400" dirty="0">
                <a:solidFill>
                  <a:srgbClr val="000000"/>
                </a:solidFill>
                <a:cs typeface="Arial" charset="0"/>
              </a:rPr>
              <a:t>A </a:t>
            </a:r>
            <a:r>
              <a:rPr lang="en-US" sz="2400" b="1" dirty="0">
                <a:solidFill>
                  <a:srgbClr val="000000"/>
                </a:solidFill>
                <a:cs typeface="Arial" charset="0"/>
              </a:rPr>
              <a:t>physical machine</a:t>
            </a:r>
            <a:r>
              <a:rPr lang="en-US" sz="2400" dirty="0">
                <a:solidFill>
                  <a:srgbClr val="000000"/>
                </a:solidFill>
                <a:cs typeface="Arial" charset="0"/>
              </a:rPr>
              <a:t>, known as a </a:t>
            </a:r>
            <a:r>
              <a:rPr lang="en-US" sz="2400" dirty="0">
                <a:solidFill>
                  <a:srgbClr val="FF0000"/>
                </a:solidFill>
                <a:cs typeface="Arial" charset="0"/>
              </a:rPr>
              <a:t>host</a:t>
            </a:r>
            <a:r>
              <a:rPr lang="en-US" sz="2400" dirty="0">
                <a:solidFill>
                  <a:srgbClr val="000000"/>
                </a:solidFill>
                <a:cs typeface="Arial" charset="0"/>
              </a:rPr>
              <a:t>, is a computer that </a:t>
            </a:r>
            <a:r>
              <a:rPr lang="en-US" sz="2400" dirty="0">
                <a:solidFill>
                  <a:srgbClr val="FF0000"/>
                </a:solidFill>
                <a:cs typeface="Arial" charset="0"/>
              </a:rPr>
              <a:t>converts into multiple virtual machines</a:t>
            </a:r>
            <a:r>
              <a:rPr lang="en-US" sz="2400" dirty="0">
                <a:solidFill>
                  <a:srgbClr val="000000"/>
                </a:solidFill>
                <a:cs typeface="Arial" charset="0"/>
              </a:rPr>
              <a:t>. </a:t>
            </a:r>
          </a:p>
          <a:p>
            <a:pPr marL="0" indent="0" algn="just">
              <a:lnSpc>
                <a:spcPct val="150000"/>
              </a:lnSpc>
              <a:spcBef>
                <a:spcPct val="20000"/>
              </a:spcBef>
              <a:buSzPct val="150000"/>
              <a:buNone/>
              <a:defRPr/>
            </a:pPr>
            <a:endParaRPr lang="en-US" sz="2400" dirty="0">
              <a:solidFill>
                <a:srgbClr val="000000"/>
              </a:solidFill>
              <a:cs typeface="Arial" charset="0"/>
            </a:endParaRPr>
          </a:p>
          <a:p>
            <a:pPr algn="just">
              <a:lnSpc>
                <a:spcPct val="150000"/>
              </a:lnSpc>
              <a:spcBef>
                <a:spcPct val="20000"/>
              </a:spcBef>
              <a:buSzPct val="150000"/>
              <a:buFont typeface="Arial" charset="0"/>
              <a:buChar char="•"/>
              <a:defRPr/>
            </a:pPr>
            <a:r>
              <a:rPr lang="en-US" sz="2400" dirty="0"/>
              <a:t>[Copied from “Virtualization for Cloud Computing”, Dr. Sanjay Ahuja, PhD (University of North Florida)]</a:t>
            </a:r>
          </a:p>
          <a:p>
            <a:pPr algn="just">
              <a:lnSpc>
                <a:spcPct val="150000"/>
              </a:lnSpc>
              <a:spcBef>
                <a:spcPct val="20000"/>
              </a:spcBef>
              <a:buSzPct val="150000"/>
              <a:buFont typeface="Arial" charset="0"/>
              <a:buChar char="•"/>
              <a:defRPr/>
            </a:pPr>
            <a:endParaRPr lang="en-US" dirty="0">
              <a:solidFill>
                <a:srgbClr val="000000"/>
              </a:solidFill>
              <a:latin typeface="Arial" charset="0"/>
              <a:cs typeface="Arial" charset="0"/>
            </a:endParaRPr>
          </a:p>
          <a:p>
            <a:endParaRPr lang="en-US" dirty="0"/>
          </a:p>
        </p:txBody>
      </p:sp>
    </p:spTree>
    <p:extLst>
      <p:ext uri="{BB962C8B-B14F-4D97-AF65-F5344CB8AC3E}">
        <p14:creationId xmlns:p14="http://schemas.microsoft.com/office/powerpoint/2010/main" val="1846602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Image result for software level virtualization the big picture&quot;">
            <a:extLst>
              <a:ext uri="{FF2B5EF4-FFF2-40B4-BE49-F238E27FC236}">
                <a16:creationId xmlns:a16="http://schemas.microsoft.com/office/drawing/2014/main" id="{47B81126-4CFD-4CCD-B24E-8F9D158749C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43192" y="1101598"/>
            <a:ext cx="6202238" cy="4651678"/>
          </a:xfrm>
          <a:prstGeom prst="rect">
            <a:avLst/>
          </a:prstGeom>
          <a:noFill/>
          <a:extLst>
            <a:ext uri="{909E8E84-426E-40DD-AFC4-6F175D3DCCD1}">
              <a14:hiddenFill xmlns:a14="http://schemas.microsoft.com/office/drawing/2010/main">
                <a:solidFill>
                  <a:srgbClr val="FFFFFF"/>
                </a:solidFill>
              </a14:hiddenFill>
            </a:ext>
          </a:extLst>
        </p:spPr>
      </p:pic>
      <p:sp>
        <p:nvSpPr>
          <p:cNvPr id="90" name="Rectangle 89">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92" name="Rectangle 91">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B07A447F-743C-4F78-8E9A-DC4D419B327E}"/>
              </a:ext>
            </a:extLst>
          </p:cNvPr>
          <p:cNvSpPr>
            <a:spLocks noGrp="1"/>
          </p:cNvSpPr>
          <p:nvPr>
            <p:ph type="title"/>
          </p:nvPr>
        </p:nvSpPr>
        <p:spPr>
          <a:xfrm>
            <a:off x="7957225" y="1559768"/>
            <a:ext cx="2978281" cy="3135379"/>
          </a:xfrm>
        </p:spPr>
        <p:txBody>
          <a:bodyPr vert="horz" lIns="91440" tIns="45720" rIns="91440" bIns="45720" rtlCol="0" anchor="ctr">
            <a:normAutofit/>
          </a:bodyPr>
          <a:lstStyle/>
          <a:p>
            <a:pPr algn="ctr">
              <a:lnSpc>
                <a:spcPct val="83000"/>
              </a:lnSpc>
            </a:pPr>
            <a:r>
              <a:rPr lang="en-US" sz="2600" cap="all" spc="-100">
                <a:solidFill>
                  <a:schemeClr val="bg1"/>
                </a:solidFill>
              </a:rPr>
              <a:t>What is Virtualization?</a:t>
            </a:r>
          </a:p>
        </p:txBody>
      </p:sp>
      <p:sp>
        <p:nvSpPr>
          <p:cNvPr id="94" name="Rectangle 93">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03768"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0970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1532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D5851415-CF4E-4C41-9E36-04E444B517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4B516B89-DEA0-4832-8C56-F048168DAD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7646" y="413053"/>
            <a:ext cx="8212114" cy="6064596"/>
          </a:xfrm>
          <a:prstGeom prst="rect">
            <a:avLst/>
          </a:prstGeom>
          <a:solidFill>
            <a:srgbClr val="FFFFFF"/>
          </a:solidFill>
          <a:ln w="6350" cap="sq" cmpd="sng" algn="ctr">
            <a:solidFill>
              <a:schemeClr val="tx1">
                <a:lumMod val="75000"/>
                <a:lumOff val="25000"/>
              </a:schemeClr>
            </a:solidFill>
            <a:prstDash val="solid"/>
            <a:miter lim="800000"/>
          </a:ln>
          <a:effectLst/>
        </p:spPr>
      </p:sp>
      <p:pic>
        <p:nvPicPr>
          <p:cNvPr id="2052" name="Picture 4" descr="Related image">
            <a:extLst>
              <a:ext uri="{FF2B5EF4-FFF2-40B4-BE49-F238E27FC236}">
                <a16:creationId xmlns:a16="http://schemas.microsoft.com/office/drawing/2014/main" id="{7D14B896-FE04-413D-87C5-CDC5122198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3015"/>
          <a:stretch/>
        </p:blipFill>
        <p:spPr bwMode="auto">
          <a:xfrm>
            <a:off x="582639" y="578707"/>
            <a:ext cx="7882128" cy="5733288"/>
          </a:xfrm>
          <a:prstGeom prst="rect">
            <a:avLst/>
          </a:prstGeom>
          <a:noFill/>
          <a:extLst>
            <a:ext uri="{909E8E84-426E-40DD-AFC4-6F175D3DCCD1}">
              <a14:hiddenFill xmlns:a14="http://schemas.microsoft.com/office/drawing/2010/main">
                <a:solidFill>
                  <a:srgbClr val="FFFFFF"/>
                </a:solidFill>
              </a14:hiddenFill>
            </a:ext>
          </a:extLst>
        </p:spPr>
      </p:pic>
      <p:sp>
        <p:nvSpPr>
          <p:cNvPr id="79" name="Rectangle 78">
            <a:extLst>
              <a:ext uri="{FF2B5EF4-FFF2-40B4-BE49-F238E27FC236}">
                <a16:creationId xmlns:a16="http://schemas.microsoft.com/office/drawing/2014/main" id="{3EA2D33E-BAA2-467B-80B0-8887D9A99F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20386" y="237744"/>
            <a:ext cx="2926080"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 name="Rectangle 80">
            <a:extLst>
              <a:ext uri="{FF2B5EF4-FFF2-40B4-BE49-F238E27FC236}">
                <a16:creationId xmlns:a16="http://schemas.microsoft.com/office/drawing/2014/main" id="{6067C508-2065-42E3-98D2-F3A9B8339B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4978" y="402336"/>
            <a:ext cx="2596896" cy="6053328"/>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EEB7D2-A268-4EB3-AA00-2685D787A942}"/>
              </a:ext>
            </a:extLst>
          </p:cNvPr>
          <p:cNvSpPr>
            <a:spLocks noGrp="1"/>
          </p:cNvSpPr>
          <p:nvPr>
            <p:ph type="title"/>
          </p:nvPr>
        </p:nvSpPr>
        <p:spPr>
          <a:xfrm>
            <a:off x="9321801" y="612843"/>
            <a:ext cx="2312480" cy="1499738"/>
          </a:xfrm>
        </p:spPr>
        <p:txBody>
          <a:bodyPr anchor="b">
            <a:normAutofit/>
          </a:bodyPr>
          <a:lstStyle/>
          <a:p>
            <a:pPr algn="ctr"/>
            <a:r>
              <a:rPr lang="en-US" sz="2800" dirty="0"/>
              <a:t>What is Virtualization</a:t>
            </a:r>
          </a:p>
        </p:txBody>
      </p:sp>
      <p:sp>
        <p:nvSpPr>
          <p:cNvPr id="2056" name="Content Placeholder 2055">
            <a:extLst>
              <a:ext uri="{FF2B5EF4-FFF2-40B4-BE49-F238E27FC236}">
                <a16:creationId xmlns:a16="http://schemas.microsoft.com/office/drawing/2014/main" id="{00F660EA-06A5-470F-874A-FF130DD9AF6A}"/>
              </a:ext>
            </a:extLst>
          </p:cNvPr>
          <p:cNvSpPr>
            <a:spLocks noGrp="1"/>
          </p:cNvSpPr>
          <p:nvPr>
            <p:ph idx="1"/>
          </p:nvPr>
        </p:nvSpPr>
        <p:spPr>
          <a:xfrm>
            <a:off x="9321801" y="2149813"/>
            <a:ext cx="2312479" cy="4046706"/>
          </a:xfrm>
        </p:spPr>
        <p:txBody>
          <a:bodyPr>
            <a:noAutofit/>
          </a:bodyPr>
          <a:lstStyle/>
          <a:p>
            <a:r>
              <a:rPr lang="en-US" sz="1200" dirty="0"/>
              <a:t>The term </a:t>
            </a:r>
            <a:r>
              <a:rPr lang="en-US" sz="1200" i="1" dirty="0"/>
              <a:t>virtualization </a:t>
            </a:r>
            <a:r>
              <a:rPr lang="en-US" sz="1200" dirty="0">
                <a:solidFill>
                  <a:srgbClr val="FF0000"/>
                </a:solidFill>
              </a:rPr>
              <a:t>broadly describes the separation of a resource </a:t>
            </a:r>
            <a:r>
              <a:rPr lang="en-US" sz="1200" dirty="0"/>
              <a:t>or request for a service from the underlying physical delivery of that service. </a:t>
            </a:r>
          </a:p>
          <a:p>
            <a:r>
              <a:rPr lang="en-US" sz="1200" dirty="0"/>
              <a:t>With </a:t>
            </a:r>
            <a:r>
              <a:rPr lang="en-US" sz="1200" dirty="0">
                <a:solidFill>
                  <a:srgbClr val="FF0000"/>
                </a:solidFill>
              </a:rPr>
              <a:t>virtual memory</a:t>
            </a:r>
            <a:r>
              <a:rPr lang="en-US" sz="1200" dirty="0"/>
              <a:t>, for example, computer software gains access to more memory than is physically installed, via the background swapping of data to disk storage. </a:t>
            </a:r>
          </a:p>
          <a:p>
            <a:r>
              <a:rPr lang="en-US" sz="1200" dirty="0"/>
              <a:t>Similarly, virtualization techniques can be applied to other IT infrastructure layers - including networks, storage, laptop or server hardware, operating systems and applications.</a:t>
            </a:r>
          </a:p>
          <a:p>
            <a:r>
              <a:rPr lang="en-US" sz="1200" dirty="0">
                <a:solidFill>
                  <a:schemeClr val="tx1">
                    <a:lumMod val="85000"/>
                    <a:lumOff val="15000"/>
                  </a:schemeClr>
                </a:solidFill>
              </a:rPr>
              <a:t>[Copied from VMWare Virtualization.pdf]</a:t>
            </a:r>
          </a:p>
        </p:txBody>
      </p:sp>
    </p:spTree>
    <p:extLst>
      <p:ext uri="{BB962C8B-B14F-4D97-AF65-F5344CB8AC3E}">
        <p14:creationId xmlns:p14="http://schemas.microsoft.com/office/powerpoint/2010/main" val="1632484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73B7A-6FE9-428B-AB90-C8E72B8A6A6C}"/>
              </a:ext>
            </a:extLst>
          </p:cNvPr>
          <p:cNvSpPr>
            <a:spLocks noGrp="1"/>
          </p:cNvSpPr>
          <p:nvPr>
            <p:ph type="title"/>
          </p:nvPr>
        </p:nvSpPr>
        <p:spPr/>
        <p:txBody>
          <a:bodyPr/>
          <a:lstStyle/>
          <a:p>
            <a:pPr algn="ctr"/>
            <a:r>
              <a:rPr lang="en-US" dirty="0">
                <a:solidFill>
                  <a:srgbClr val="FF0000"/>
                </a:solidFill>
              </a:rPr>
              <a:t>2 Virtual Machines </a:t>
            </a:r>
            <a:r>
              <a:rPr lang="en-US" dirty="0"/>
              <a:t>in One Physical Machine</a:t>
            </a:r>
          </a:p>
        </p:txBody>
      </p:sp>
      <p:pic>
        <p:nvPicPr>
          <p:cNvPr id="4" name="Picture 3">
            <a:extLst>
              <a:ext uri="{FF2B5EF4-FFF2-40B4-BE49-F238E27FC236}">
                <a16:creationId xmlns:a16="http://schemas.microsoft.com/office/drawing/2014/main" id="{223433B4-B26B-4B3D-A1A4-3786F0A03DD2}"/>
              </a:ext>
            </a:extLst>
          </p:cNvPr>
          <p:cNvPicPr>
            <a:picLocks noChangeAspect="1"/>
          </p:cNvPicPr>
          <p:nvPr/>
        </p:nvPicPr>
        <p:blipFill>
          <a:blip r:embed="rId2"/>
          <a:stretch>
            <a:fillRect/>
          </a:stretch>
        </p:blipFill>
        <p:spPr>
          <a:xfrm>
            <a:off x="3897574" y="2189038"/>
            <a:ext cx="4078800" cy="3811767"/>
          </a:xfrm>
          <a:prstGeom prst="rect">
            <a:avLst/>
          </a:prstGeom>
        </p:spPr>
      </p:pic>
    </p:spTree>
    <p:extLst>
      <p:ext uri="{BB962C8B-B14F-4D97-AF65-F5344CB8AC3E}">
        <p14:creationId xmlns:p14="http://schemas.microsoft.com/office/powerpoint/2010/main" val="2654293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78371-EBD8-4769-A998-6A3A91563788}"/>
              </a:ext>
            </a:extLst>
          </p:cNvPr>
          <p:cNvSpPr>
            <a:spLocks noGrp="1"/>
          </p:cNvSpPr>
          <p:nvPr>
            <p:ph type="title"/>
          </p:nvPr>
        </p:nvSpPr>
        <p:spPr/>
        <p:txBody>
          <a:bodyPr/>
          <a:lstStyle/>
          <a:p>
            <a:pPr algn="ctr"/>
            <a:r>
              <a:rPr lang="en-US" dirty="0"/>
              <a:t>Why Virtualization?</a:t>
            </a:r>
          </a:p>
        </p:txBody>
      </p:sp>
      <p:sp>
        <p:nvSpPr>
          <p:cNvPr id="3" name="Content Placeholder 2">
            <a:extLst>
              <a:ext uri="{FF2B5EF4-FFF2-40B4-BE49-F238E27FC236}">
                <a16:creationId xmlns:a16="http://schemas.microsoft.com/office/drawing/2014/main" id="{0419FC3F-0376-4F29-B945-5746F5C9233C}"/>
              </a:ext>
            </a:extLst>
          </p:cNvPr>
          <p:cNvSpPr>
            <a:spLocks noGrp="1"/>
          </p:cNvSpPr>
          <p:nvPr>
            <p:ph idx="1"/>
          </p:nvPr>
        </p:nvSpPr>
        <p:spPr/>
        <p:txBody>
          <a:bodyPr>
            <a:noAutofit/>
          </a:bodyPr>
          <a:lstStyle/>
          <a:p>
            <a:r>
              <a:rPr lang="en-US" sz="2400" dirty="0">
                <a:solidFill>
                  <a:srgbClr val="FF0000"/>
                </a:solidFill>
                <a:highlight>
                  <a:srgbClr val="FFFF00"/>
                </a:highlight>
              </a:rPr>
              <a:t>Lots of servers</a:t>
            </a:r>
            <a:r>
              <a:rPr lang="en-US" sz="2400" dirty="0"/>
              <a:t>:</a:t>
            </a:r>
          </a:p>
          <a:p>
            <a:pPr lvl="1"/>
            <a:r>
              <a:rPr lang="en-US" sz="2400" dirty="0"/>
              <a:t>Web servers</a:t>
            </a:r>
          </a:p>
          <a:p>
            <a:pPr lvl="1"/>
            <a:r>
              <a:rPr lang="en-US" sz="2400" dirty="0"/>
              <a:t>Mail servers</a:t>
            </a:r>
          </a:p>
          <a:p>
            <a:pPr lvl="1"/>
            <a:r>
              <a:rPr lang="en-US" sz="2400" dirty="0"/>
              <a:t>Database servers</a:t>
            </a:r>
          </a:p>
          <a:p>
            <a:pPr lvl="1"/>
            <a:r>
              <a:rPr lang="en-US" sz="2400" dirty="0"/>
              <a:t>File servers</a:t>
            </a:r>
          </a:p>
          <a:p>
            <a:pPr lvl="1"/>
            <a:r>
              <a:rPr lang="en-US" sz="2400" dirty="0"/>
              <a:t>Proxy servers</a:t>
            </a:r>
          </a:p>
          <a:p>
            <a:pPr lvl="1"/>
            <a:r>
              <a:rPr lang="en-US" sz="2400" dirty="0"/>
              <a:t>Application servers</a:t>
            </a:r>
          </a:p>
          <a:p>
            <a:pPr lvl="1"/>
            <a:r>
              <a:rPr lang="en-US" sz="2400" dirty="0"/>
              <a:t>and many others, </a:t>
            </a:r>
            <a:r>
              <a:rPr lang="en-US" sz="2400" dirty="0" err="1"/>
              <a:t>etc</a:t>
            </a:r>
            <a:r>
              <a:rPr lang="en-US" sz="2400" dirty="0"/>
              <a:t>…</a:t>
            </a:r>
          </a:p>
          <a:p>
            <a:r>
              <a:rPr lang="en-US" sz="1600" dirty="0"/>
              <a:t>[Copied from “Virtualization Techniques for Cloud Computing”, Prof </a:t>
            </a:r>
            <a:r>
              <a:rPr lang="en-US" sz="1600" dirty="0" err="1"/>
              <a:t>Chih</a:t>
            </a:r>
            <a:r>
              <a:rPr lang="en-US" sz="1600" dirty="0"/>
              <a:t>-Hung Wu (National University of Kaohsiung)]</a:t>
            </a:r>
          </a:p>
        </p:txBody>
      </p:sp>
    </p:spTree>
    <p:extLst>
      <p:ext uri="{BB962C8B-B14F-4D97-AF65-F5344CB8AC3E}">
        <p14:creationId xmlns:p14="http://schemas.microsoft.com/office/powerpoint/2010/main" val="1416634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33878-8131-4233-82C3-2843D043DDF1}"/>
              </a:ext>
            </a:extLst>
          </p:cNvPr>
          <p:cNvSpPr>
            <a:spLocks noGrp="1"/>
          </p:cNvSpPr>
          <p:nvPr>
            <p:ph type="title"/>
          </p:nvPr>
        </p:nvSpPr>
        <p:spPr/>
        <p:txBody>
          <a:bodyPr/>
          <a:lstStyle/>
          <a:p>
            <a:pPr algn="ctr"/>
            <a:r>
              <a:rPr lang="en-US" dirty="0"/>
              <a:t>Why Virtualization?</a:t>
            </a:r>
          </a:p>
        </p:txBody>
      </p:sp>
      <p:sp>
        <p:nvSpPr>
          <p:cNvPr id="3" name="Content Placeholder 2">
            <a:extLst>
              <a:ext uri="{FF2B5EF4-FFF2-40B4-BE49-F238E27FC236}">
                <a16:creationId xmlns:a16="http://schemas.microsoft.com/office/drawing/2014/main" id="{93EFBB90-3C90-4EA2-90D1-613B3607EA86}"/>
              </a:ext>
            </a:extLst>
          </p:cNvPr>
          <p:cNvSpPr>
            <a:spLocks noGrp="1"/>
          </p:cNvSpPr>
          <p:nvPr>
            <p:ph idx="1"/>
          </p:nvPr>
        </p:nvSpPr>
        <p:spPr/>
        <p:txBody>
          <a:bodyPr>
            <a:normAutofit fontScale="92500" lnSpcReduction="20000"/>
          </a:bodyPr>
          <a:lstStyle/>
          <a:p>
            <a:r>
              <a:rPr lang="en-US" sz="2200" dirty="0">
                <a:solidFill>
                  <a:srgbClr val="FF0000"/>
                </a:solidFill>
                <a:highlight>
                  <a:srgbClr val="FFFF00"/>
                </a:highlight>
              </a:rPr>
              <a:t>Problems caused by lots of servers</a:t>
            </a:r>
            <a:r>
              <a:rPr lang="en-US" sz="2200" dirty="0"/>
              <a:t>:</a:t>
            </a:r>
          </a:p>
          <a:p>
            <a:pPr lvl="1"/>
            <a:r>
              <a:rPr lang="en-US" sz="2200" dirty="0"/>
              <a:t>The </a:t>
            </a:r>
            <a:r>
              <a:rPr lang="en-US" sz="2200" dirty="0">
                <a:solidFill>
                  <a:srgbClr val="FF0000"/>
                </a:solidFill>
              </a:rPr>
              <a:t>data-center is FULL</a:t>
            </a:r>
          </a:p>
          <a:p>
            <a:pPr lvl="2"/>
            <a:r>
              <a:rPr lang="en-US" sz="2200" dirty="0"/>
              <a:t>Full of under-utilized servers</a:t>
            </a:r>
          </a:p>
          <a:p>
            <a:pPr lvl="2"/>
            <a:r>
              <a:rPr lang="en-US" sz="2200" dirty="0"/>
              <a:t>Complicated in management</a:t>
            </a:r>
          </a:p>
          <a:p>
            <a:pPr lvl="1"/>
            <a:r>
              <a:rPr lang="en-US" sz="2200" dirty="0">
                <a:solidFill>
                  <a:srgbClr val="FF0000"/>
                </a:solidFill>
              </a:rPr>
              <a:t>Power consumption</a:t>
            </a:r>
          </a:p>
          <a:p>
            <a:pPr lvl="2"/>
            <a:r>
              <a:rPr lang="en-US" sz="2200" dirty="0"/>
              <a:t>Greater wattage per unit area than ever</a:t>
            </a:r>
          </a:p>
          <a:p>
            <a:pPr lvl="2"/>
            <a:r>
              <a:rPr lang="en-US" sz="2200" dirty="0"/>
              <a:t>Electricity overload</a:t>
            </a:r>
          </a:p>
          <a:p>
            <a:pPr lvl="2"/>
            <a:r>
              <a:rPr lang="en-US" sz="2200" dirty="0"/>
              <a:t>Cooling at capacity</a:t>
            </a:r>
          </a:p>
          <a:p>
            <a:pPr lvl="1"/>
            <a:r>
              <a:rPr lang="en-US" sz="2200" dirty="0">
                <a:solidFill>
                  <a:srgbClr val="FF0000"/>
                </a:solidFill>
              </a:rPr>
              <a:t>Environmental problem</a:t>
            </a:r>
          </a:p>
          <a:p>
            <a:pPr lvl="2"/>
            <a:r>
              <a:rPr lang="en-US" sz="2200" dirty="0"/>
              <a:t>Green IT</a:t>
            </a:r>
          </a:p>
          <a:p>
            <a:r>
              <a:rPr lang="en-US" sz="2200" dirty="0"/>
              <a:t>[Copied from “Virtualization Techniques for Cloud Computing”, Prof </a:t>
            </a:r>
            <a:r>
              <a:rPr lang="en-US" sz="2200" dirty="0" err="1"/>
              <a:t>Chih</a:t>
            </a:r>
            <a:r>
              <a:rPr lang="en-US" sz="2200" dirty="0"/>
              <a:t>-Hung Wu (National University of Kaohsiung)]</a:t>
            </a:r>
          </a:p>
          <a:p>
            <a:pPr marL="274320" lvl="1" indent="0">
              <a:buNone/>
            </a:pPr>
            <a:endParaRPr lang="en-US" sz="2000" dirty="0"/>
          </a:p>
          <a:p>
            <a:pPr marL="548640" lvl="2" indent="0">
              <a:buNone/>
            </a:pPr>
            <a:endParaRPr lang="en-US" sz="2000" dirty="0"/>
          </a:p>
        </p:txBody>
      </p:sp>
    </p:spTree>
    <p:extLst>
      <p:ext uri="{BB962C8B-B14F-4D97-AF65-F5344CB8AC3E}">
        <p14:creationId xmlns:p14="http://schemas.microsoft.com/office/powerpoint/2010/main" val="1349261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05367-E3BF-4307-B62B-5DD4FB9DB945}"/>
              </a:ext>
            </a:extLst>
          </p:cNvPr>
          <p:cNvSpPr>
            <a:spLocks noGrp="1"/>
          </p:cNvSpPr>
          <p:nvPr>
            <p:ph type="title"/>
          </p:nvPr>
        </p:nvSpPr>
        <p:spPr/>
        <p:txBody>
          <a:bodyPr/>
          <a:lstStyle/>
          <a:p>
            <a:pPr algn="ctr"/>
            <a:r>
              <a:rPr lang="en-US" dirty="0"/>
              <a:t>Why now?</a:t>
            </a:r>
          </a:p>
        </p:txBody>
      </p:sp>
      <p:sp>
        <p:nvSpPr>
          <p:cNvPr id="3" name="Content Placeholder 2">
            <a:extLst>
              <a:ext uri="{FF2B5EF4-FFF2-40B4-BE49-F238E27FC236}">
                <a16:creationId xmlns:a16="http://schemas.microsoft.com/office/drawing/2014/main" id="{E7B5A4EB-67C6-462D-BCD5-F45F87716D83}"/>
              </a:ext>
            </a:extLst>
          </p:cNvPr>
          <p:cNvSpPr>
            <a:spLocks noGrp="1"/>
          </p:cNvSpPr>
          <p:nvPr>
            <p:ph idx="1"/>
          </p:nvPr>
        </p:nvSpPr>
        <p:spPr/>
        <p:txBody>
          <a:bodyPr>
            <a:normAutofit fontScale="25000" lnSpcReduction="20000"/>
          </a:bodyPr>
          <a:lstStyle/>
          <a:p>
            <a:r>
              <a:rPr lang="en-US" sz="8000" dirty="0">
                <a:solidFill>
                  <a:srgbClr val="FF0000"/>
                </a:solidFill>
                <a:highlight>
                  <a:srgbClr val="FFFF00"/>
                </a:highlight>
              </a:rPr>
              <a:t>Hardware evolution</a:t>
            </a:r>
          </a:p>
          <a:p>
            <a:pPr lvl="1"/>
            <a:r>
              <a:rPr lang="en-US" sz="8000" dirty="0">
                <a:solidFill>
                  <a:srgbClr val="FF0000"/>
                </a:solidFill>
              </a:rPr>
              <a:t>Faster CPU </a:t>
            </a:r>
            <a:r>
              <a:rPr lang="en-US" sz="8000" dirty="0"/>
              <a:t>clock than ever</a:t>
            </a:r>
          </a:p>
          <a:p>
            <a:pPr lvl="1"/>
            <a:r>
              <a:rPr lang="en-US" sz="8000" dirty="0">
                <a:solidFill>
                  <a:srgbClr val="FF0000"/>
                </a:solidFill>
              </a:rPr>
              <a:t>More CPU cores in a single chip</a:t>
            </a:r>
          </a:p>
          <a:p>
            <a:pPr lvl="2"/>
            <a:r>
              <a:rPr lang="en-US" sz="8000" dirty="0"/>
              <a:t>4-core CPU already in the market</a:t>
            </a:r>
          </a:p>
          <a:p>
            <a:pPr lvl="2"/>
            <a:r>
              <a:rPr lang="en-US" sz="8000" dirty="0"/>
              <a:t>6- or 8- core CPUs will be there soon</a:t>
            </a:r>
          </a:p>
          <a:p>
            <a:pPr lvl="1"/>
            <a:r>
              <a:rPr lang="en-US" sz="8000" dirty="0"/>
              <a:t>Multi-core architectures make </a:t>
            </a:r>
            <a:r>
              <a:rPr lang="en-US" sz="8000" dirty="0">
                <a:solidFill>
                  <a:srgbClr val="FF0000"/>
                </a:solidFill>
              </a:rPr>
              <a:t>parallel processing </a:t>
            </a:r>
            <a:r>
              <a:rPr lang="en-US" sz="8000" dirty="0"/>
              <a:t>more realizable</a:t>
            </a:r>
          </a:p>
          <a:p>
            <a:pPr lvl="1"/>
            <a:r>
              <a:rPr lang="en-US" sz="8000" dirty="0">
                <a:solidFill>
                  <a:srgbClr val="FF0000"/>
                </a:solidFill>
              </a:rPr>
              <a:t>Virtualization support </a:t>
            </a:r>
            <a:r>
              <a:rPr lang="en-US" sz="8000" dirty="0"/>
              <a:t>on chip </a:t>
            </a:r>
            <a:r>
              <a:rPr lang="en-US" sz="8000" dirty="0">
                <a:solidFill>
                  <a:srgbClr val="FF0000"/>
                </a:solidFill>
              </a:rPr>
              <a:t>from CPU manufacturers </a:t>
            </a:r>
            <a:r>
              <a:rPr lang="en-US" sz="8000" dirty="0"/>
              <a:t>(Intel VT-x; AMD’s AMD-V)</a:t>
            </a:r>
          </a:p>
          <a:p>
            <a:r>
              <a:rPr lang="en-US" sz="8000" dirty="0">
                <a:solidFill>
                  <a:srgbClr val="FF0000"/>
                </a:solidFill>
                <a:highlight>
                  <a:srgbClr val="FFFF00"/>
                </a:highlight>
              </a:rPr>
              <a:t>Software maturity</a:t>
            </a:r>
          </a:p>
          <a:p>
            <a:pPr lvl="1"/>
            <a:r>
              <a:rPr lang="en-US" sz="8000" dirty="0"/>
              <a:t>Available and stable </a:t>
            </a:r>
            <a:r>
              <a:rPr lang="en-US" sz="8000" dirty="0">
                <a:solidFill>
                  <a:srgbClr val="FF0000"/>
                </a:solidFill>
              </a:rPr>
              <a:t>open-sourced software</a:t>
            </a:r>
          </a:p>
          <a:p>
            <a:pPr lvl="2"/>
            <a:r>
              <a:rPr lang="en-US" sz="8000" dirty="0"/>
              <a:t>OS, DB, Web server, Java, PHP, </a:t>
            </a:r>
            <a:r>
              <a:rPr lang="en-US" sz="8000" dirty="0" err="1"/>
              <a:t>gcc</a:t>
            </a:r>
            <a:r>
              <a:rPr lang="en-US" sz="8000" dirty="0"/>
              <a:t>, </a:t>
            </a:r>
            <a:r>
              <a:rPr lang="en-US" sz="8000" dirty="0" err="1"/>
              <a:t>etc</a:t>
            </a:r>
            <a:r>
              <a:rPr lang="en-US" sz="8000" dirty="0"/>
              <a:t> </a:t>
            </a:r>
          </a:p>
          <a:p>
            <a:pPr lvl="1"/>
            <a:r>
              <a:rPr lang="en-US" sz="8000" dirty="0"/>
              <a:t>Established and </a:t>
            </a:r>
            <a:r>
              <a:rPr lang="en-US" sz="8000" dirty="0">
                <a:solidFill>
                  <a:srgbClr val="FF0000"/>
                </a:solidFill>
              </a:rPr>
              <a:t>mature software standards</a:t>
            </a:r>
          </a:p>
          <a:p>
            <a:pPr lvl="2"/>
            <a:r>
              <a:rPr lang="en-US" sz="8000" dirty="0"/>
              <a:t>Web service, XML, SOAP, COM, </a:t>
            </a:r>
            <a:r>
              <a:rPr lang="en-US" sz="8000" dirty="0" err="1"/>
              <a:t>etc</a:t>
            </a:r>
            <a:endParaRPr lang="en-US" sz="8000" dirty="0"/>
          </a:p>
          <a:p>
            <a:r>
              <a:rPr lang="en-US" sz="8000" dirty="0"/>
              <a:t>[Copied from “Virtualization Techniques for Cloud Computing”, Prof </a:t>
            </a:r>
            <a:r>
              <a:rPr lang="en-US" sz="8000" dirty="0" err="1"/>
              <a:t>Chih</a:t>
            </a:r>
            <a:r>
              <a:rPr lang="en-US" sz="8000" dirty="0"/>
              <a:t>-Hung Wu (National University of Kaohsiung)]</a:t>
            </a:r>
          </a:p>
          <a:p>
            <a:endParaRPr lang="en-US" dirty="0"/>
          </a:p>
        </p:txBody>
      </p:sp>
    </p:spTree>
    <p:extLst>
      <p:ext uri="{BB962C8B-B14F-4D97-AF65-F5344CB8AC3E}">
        <p14:creationId xmlns:p14="http://schemas.microsoft.com/office/powerpoint/2010/main" val="63186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461</TotalTime>
  <Words>1856</Words>
  <Application>Microsoft Office PowerPoint</Application>
  <PresentationFormat>Widescreen</PresentationFormat>
  <Paragraphs>193</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Century Gothic</vt:lpstr>
      <vt:lpstr>Garamond</vt:lpstr>
      <vt:lpstr>Gill Sans MT</vt:lpstr>
      <vt:lpstr>SavonVTI</vt:lpstr>
      <vt:lpstr>Com 1008 an overview of cloud computing (Non-Technical)</vt:lpstr>
      <vt:lpstr>Learning Objectives</vt:lpstr>
      <vt:lpstr>Virtualization for Cloud Computing</vt:lpstr>
      <vt:lpstr>What is Virtualization?</vt:lpstr>
      <vt:lpstr>What is Virtualization</vt:lpstr>
      <vt:lpstr>2 Virtual Machines in One Physical Machine</vt:lpstr>
      <vt:lpstr>Why Virtualization?</vt:lpstr>
      <vt:lpstr>Why Virtualization?</vt:lpstr>
      <vt:lpstr>Why now?</vt:lpstr>
      <vt:lpstr>Only Focus on Platform/Server Virtualization</vt:lpstr>
      <vt:lpstr>What is Server Virtualization?</vt:lpstr>
      <vt:lpstr>Server Virtualization Definition</vt:lpstr>
      <vt:lpstr>What is a Hypervisor /Virtual Machine Monitor (VMM)?</vt:lpstr>
      <vt:lpstr>High-level types of Virtualization</vt:lpstr>
      <vt:lpstr>Hardware-assisted Virtualization</vt:lpstr>
      <vt:lpstr>O/S-Level Virtualization </vt:lpstr>
      <vt:lpstr>Software-Level Virtualization</vt:lpstr>
      <vt:lpstr>Virtualization References</vt:lpstr>
      <vt:lpstr>VMware ESXI</vt:lpstr>
      <vt:lpstr>Citrix Xen Server</vt:lpstr>
      <vt:lpstr>Ubuntu KVM</vt:lpstr>
      <vt:lpstr>Comparison of Virtualizations</vt:lpstr>
      <vt:lpstr>Comparison of Virtualizations</vt:lpstr>
      <vt:lpstr>Comparison of Virtualizations</vt:lpstr>
      <vt:lpstr>Virtualization – where are we going?</vt:lpstr>
      <vt:lpstr>Comparison of Virtualization Vendors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 1008 an overview of cloud computing</dc:title>
  <dc:creator>Hans Yip</dc:creator>
  <cp:lastModifiedBy>Hans Yip</cp:lastModifiedBy>
  <cp:revision>43</cp:revision>
  <dcterms:created xsi:type="dcterms:W3CDTF">2019-12-30T08:47:43Z</dcterms:created>
  <dcterms:modified xsi:type="dcterms:W3CDTF">2020-02-05T00:40:02Z</dcterms:modified>
</cp:coreProperties>
</file>