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84" r:id="rId3"/>
    <p:sldId id="296" r:id="rId4"/>
    <p:sldId id="300" r:id="rId5"/>
    <p:sldId id="303" r:id="rId6"/>
    <p:sldId id="304" r:id="rId7"/>
    <p:sldId id="305" r:id="rId8"/>
    <p:sldId id="306" r:id="rId9"/>
    <p:sldId id="313" r:id="rId10"/>
    <p:sldId id="327" r:id="rId11"/>
    <p:sldId id="314" r:id="rId12"/>
    <p:sldId id="315" r:id="rId13"/>
    <p:sldId id="316" r:id="rId14"/>
    <p:sldId id="307" r:id="rId15"/>
    <p:sldId id="297" r:id="rId16"/>
    <p:sldId id="298" r:id="rId17"/>
    <p:sldId id="308" r:id="rId18"/>
    <p:sldId id="299" r:id="rId19"/>
    <p:sldId id="309" r:id="rId20"/>
    <p:sldId id="310" r:id="rId21"/>
    <p:sldId id="311" r:id="rId22"/>
    <p:sldId id="312" r:id="rId23"/>
    <p:sldId id="317" r:id="rId24"/>
    <p:sldId id="333" r:id="rId25"/>
    <p:sldId id="318" r:id="rId26"/>
    <p:sldId id="332" r:id="rId27"/>
    <p:sldId id="325" r:id="rId28"/>
    <p:sldId id="294" r:id="rId29"/>
    <p:sldId id="321" r:id="rId30"/>
    <p:sldId id="322" r:id="rId31"/>
    <p:sldId id="323" r:id="rId32"/>
    <p:sldId id="328" r:id="rId33"/>
    <p:sldId id="329" r:id="rId34"/>
    <p:sldId id="330" r:id="rId35"/>
    <p:sldId id="331" r:id="rId36"/>
    <p:sldId id="326"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67" d="100"/>
          <a:sy n="67" d="100"/>
        </p:scale>
        <p:origin x="6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443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78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92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3793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8125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628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2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74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3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2/5/2020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02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82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2/5/2020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714003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2" r:id="rId5"/>
    <p:sldLayoutId id="2147483748" r:id="rId6"/>
    <p:sldLayoutId id="2147483749"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lang="en-US" sz="3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m.wikipedia.org/wiki/VM_(operating_system)" TargetMode="External"/><Relationship Id="rId2" Type="http://schemas.openxmlformats.org/officeDocument/2006/relationships/hyperlink" Target="https://en.m.wikipedia.org/wiki/Virtual_machine#cite_note-Uhlig_2005-19" TargetMode="External"/><Relationship Id="rId1" Type="http://schemas.openxmlformats.org/officeDocument/2006/relationships/slideLayout" Target="../slideLayouts/slideLayout2.xml"/><Relationship Id="rId5" Type="http://schemas.openxmlformats.org/officeDocument/2006/relationships/hyperlink" Target="https://en.m.wikipedia.org/wiki/Advanced_Micro_Devices" TargetMode="External"/><Relationship Id="rId4" Type="http://schemas.openxmlformats.org/officeDocument/2006/relationships/hyperlink" Target="https://en.m.wikipedia.org/wiki/Inte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m.wikipedia.org/wiki/FreeBSD_jail" TargetMode="External"/><Relationship Id="rId2" Type="http://schemas.openxmlformats.org/officeDocument/2006/relationships/hyperlink" Target="https://en.m.wikipedia.org/wiki/Operating_system_kern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cmag.com/encyclopedia/term/55876/xen" TargetMode="External"/><Relationship Id="rId2" Type="http://schemas.openxmlformats.org/officeDocument/2006/relationships/hyperlink" Target="https://www.vmware.com/topics/glossary/content/hyperviso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mware.com/topics/glossary/content/server-virtualizatio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vmware.com/topics/glossary/content/server-virtualiz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mware.com/topics/glossary/content/server-virtualization" TargetMode="External"/><Relationship Id="rId2" Type="http://schemas.openxmlformats.org/officeDocument/2006/relationships/hyperlink" Target="https://www.vmware.com/topics/glossary/content/hyperviso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logs.oracle.com/ravello/nested-virtualization-with-binary-translation"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geeksforgeeks.org/types-of-server-virtualization-in-computer-network/" TargetMode="External"/><Relationship Id="rId13" Type="http://schemas.openxmlformats.org/officeDocument/2006/relationships/hyperlink" Target="https://en.m.wikipedia.org/wiki/Virtual_machine" TargetMode="External"/><Relationship Id="rId3" Type="http://schemas.openxmlformats.org/officeDocument/2006/relationships/hyperlink" Target="https://searchvmware.techtarget.com/definition/VMware" TargetMode="External"/><Relationship Id="rId7" Type="http://schemas.openxmlformats.org/officeDocument/2006/relationships/hyperlink" Target="https://computer.howstuffworks.com/server-virtualization2.htm" TargetMode="External"/><Relationship Id="rId12" Type="http://schemas.openxmlformats.org/officeDocument/2006/relationships/hyperlink" Target="https://en.m.wikipedia.org/wiki/Hardware-assisted_virtualization" TargetMode="External"/><Relationship Id="rId2" Type="http://schemas.openxmlformats.org/officeDocument/2006/relationships/hyperlink" Target="https://www.vmware.com/pdf/virtualization.pdf" TargetMode="External"/><Relationship Id="rId1" Type="http://schemas.openxmlformats.org/officeDocument/2006/relationships/slideLayout" Target="../slideLayouts/slideLayout2.xml"/><Relationship Id="rId6" Type="http://schemas.openxmlformats.org/officeDocument/2006/relationships/hyperlink" Target="https://www.pcmag.com/encyclopedia/term/59102/paravirtualization" TargetMode="External"/><Relationship Id="rId11" Type="http://schemas.openxmlformats.org/officeDocument/2006/relationships/hyperlink" Target="https://docs.oracle.com/cd/E26996_01/E18549/html/VMUSG1010.html" TargetMode="External"/><Relationship Id="rId5" Type="http://schemas.openxmlformats.org/officeDocument/2006/relationships/hyperlink" Target="https://www.vmware.com/topics/glossary/content/server-virtualization" TargetMode="External"/><Relationship Id="rId10" Type="http://schemas.openxmlformats.org/officeDocument/2006/relationships/hyperlink" Target="https://searchservervirtualization.techtarget.com/definition/hardware-assisted-virtualization" TargetMode="External"/><Relationship Id="rId4" Type="http://schemas.openxmlformats.org/officeDocument/2006/relationships/hyperlink" Target="https://www.vmware.com/topics/glossary/content/virtual-machine" TargetMode="External"/><Relationship Id="rId9" Type="http://schemas.openxmlformats.org/officeDocument/2006/relationships/hyperlink" Target="https://www.w3schools.in/cloud-computing/cloud-comput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hyperlink" Target="https://www.linux-kvm.org/page/Main_Page"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mware.com/topics/glossary/content/virtual-machine" TargetMode="External"/><Relationship Id="rId2" Type="http://schemas.openxmlformats.org/officeDocument/2006/relationships/hyperlink" Target="https://en.m.wikipedia.org/wiki/Virtual_machi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3" name="Rectangle 2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6" name="Straight Connector 2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A picture containing outdoor, kite, colorful, orange&#10;&#10;Description automatically generated">
            <a:extLst>
              <a:ext uri="{FF2B5EF4-FFF2-40B4-BE49-F238E27FC236}">
                <a16:creationId xmlns:a16="http://schemas.microsoft.com/office/drawing/2014/main" id="{0FBF40BD-B57D-42B8-B4BC-1938B6C020F6}"/>
              </a:ext>
            </a:extLst>
          </p:cNvPr>
          <p:cNvPicPr>
            <a:picLocks noChangeAspect="1"/>
          </p:cNvPicPr>
          <p:nvPr/>
        </p:nvPicPr>
        <p:blipFill rotWithShape="1">
          <a:blip r:embed="rId2"/>
          <a:srcRect t="42060" b="2018"/>
          <a:stretch/>
        </p:blipFill>
        <p:spPr>
          <a:xfrm>
            <a:off x="-1" y="10"/>
            <a:ext cx="12192000" cy="4551026"/>
          </a:xfrm>
          <a:prstGeom prst="rect">
            <a:avLst/>
          </a:prstGeom>
        </p:spPr>
      </p:pic>
      <p:sp>
        <p:nvSpPr>
          <p:cNvPr id="32" name="Rectangle 3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4" name="Rectangle 3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84D17C5-6542-49F6-BC63-B01891513795}"/>
              </a:ext>
            </a:extLst>
          </p:cNvPr>
          <p:cNvSpPr>
            <a:spLocks noGrp="1"/>
          </p:cNvSpPr>
          <p:nvPr>
            <p:ph type="title"/>
          </p:nvPr>
        </p:nvSpPr>
        <p:spPr>
          <a:xfrm>
            <a:off x="372723" y="4956811"/>
            <a:ext cx="11439414" cy="897439"/>
          </a:xfrm>
        </p:spPr>
        <p:txBody>
          <a:bodyPr vert="horz" lIns="91440" tIns="45720" rIns="91440" bIns="45720" rtlCol="0" anchor="ctr">
            <a:normAutofit fontScale="90000"/>
          </a:bodyPr>
          <a:lstStyle/>
          <a:p>
            <a:pPr algn="ctr">
              <a:lnSpc>
                <a:spcPct val="83000"/>
              </a:lnSpc>
            </a:pPr>
            <a:r>
              <a:rPr lang="en-US" sz="4400" cap="all" spc="-100" dirty="0">
                <a:solidFill>
                  <a:schemeClr val="tx1"/>
                </a:solidFill>
              </a:rPr>
              <a:t>Com 1008 an overview of cloud computing</a:t>
            </a:r>
          </a:p>
        </p:txBody>
      </p:sp>
      <p:sp>
        <p:nvSpPr>
          <p:cNvPr id="3" name="Subtitle 2">
            <a:extLst>
              <a:ext uri="{FF2B5EF4-FFF2-40B4-BE49-F238E27FC236}">
                <a16:creationId xmlns:a16="http://schemas.microsoft.com/office/drawing/2014/main" id="{8AF3F2DC-BA66-499A-887C-A390309A3F39}"/>
              </a:ext>
            </a:extLst>
          </p:cNvPr>
          <p:cNvSpPr>
            <a:spLocks noGrp="1"/>
          </p:cNvSpPr>
          <p:nvPr>
            <p:ph idx="1"/>
          </p:nvPr>
        </p:nvSpPr>
        <p:spPr>
          <a:xfrm>
            <a:off x="764275" y="5783001"/>
            <a:ext cx="10656310" cy="425961"/>
          </a:xfrm>
        </p:spPr>
        <p:txBody>
          <a:bodyPr vert="horz" lIns="91440" tIns="45720" rIns="91440" bIns="45720" rtlCol="0">
            <a:normAutofit/>
          </a:bodyPr>
          <a:lstStyle/>
          <a:p>
            <a:pPr marL="0" indent="0" algn="ctr">
              <a:spcBef>
                <a:spcPts val="0"/>
              </a:spcBef>
              <a:spcAft>
                <a:spcPts val="600"/>
              </a:spcAft>
              <a:buNone/>
            </a:pPr>
            <a:r>
              <a:rPr lang="en-US" spc="80" dirty="0"/>
              <a:t>Hans Yip</a:t>
            </a:r>
          </a:p>
        </p:txBody>
      </p:sp>
    </p:spTree>
    <p:extLst>
      <p:ext uri="{BB962C8B-B14F-4D97-AF65-F5344CB8AC3E}">
        <p14:creationId xmlns:p14="http://schemas.microsoft.com/office/powerpoint/2010/main" val="4184062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3B7A-6FE9-428B-AB90-C8E72B8A6A6C}"/>
              </a:ext>
            </a:extLst>
          </p:cNvPr>
          <p:cNvSpPr>
            <a:spLocks noGrp="1"/>
          </p:cNvSpPr>
          <p:nvPr>
            <p:ph type="title"/>
          </p:nvPr>
        </p:nvSpPr>
        <p:spPr/>
        <p:txBody>
          <a:bodyPr/>
          <a:lstStyle/>
          <a:p>
            <a:pPr algn="ctr"/>
            <a:r>
              <a:rPr lang="en-US" dirty="0">
                <a:solidFill>
                  <a:srgbClr val="FF0000"/>
                </a:solidFill>
              </a:rPr>
              <a:t>2 Virtual Machines </a:t>
            </a:r>
            <a:r>
              <a:rPr lang="en-US" dirty="0"/>
              <a:t>in One Physical Machine</a:t>
            </a:r>
          </a:p>
        </p:txBody>
      </p:sp>
      <p:pic>
        <p:nvPicPr>
          <p:cNvPr id="4" name="Picture 3">
            <a:extLst>
              <a:ext uri="{FF2B5EF4-FFF2-40B4-BE49-F238E27FC236}">
                <a16:creationId xmlns:a16="http://schemas.microsoft.com/office/drawing/2014/main" id="{223433B4-B26B-4B3D-A1A4-3786F0A03DD2}"/>
              </a:ext>
            </a:extLst>
          </p:cNvPr>
          <p:cNvPicPr>
            <a:picLocks noChangeAspect="1"/>
          </p:cNvPicPr>
          <p:nvPr/>
        </p:nvPicPr>
        <p:blipFill>
          <a:blip r:embed="rId2"/>
          <a:stretch>
            <a:fillRect/>
          </a:stretch>
        </p:blipFill>
        <p:spPr>
          <a:xfrm>
            <a:off x="3897574" y="2189038"/>
            <a:ext cx="4078800" cy="3811767"/>
          </a:xfrm>
          <a:prstGeom prst="rect">
            <a:avLst/>
          </a:prstGeom>
        </p:spPr>
      </p:pic>
    </p:spTree>
    <p:extLst>
      <p:ext uri="{BB962C8B-B14F-4D97-AF65-F5344CB8AC3E}">
        <p14:creationId xmlns:p14="http://schemas.microsoft.com/office/powerpoint/2010/main" val="265429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1510-4881-44C1-BDBF-CBE7F3C0DBBE}"/>
              </a:ext>
            </a:extLst>
          </p:cNvPr>
          <p:cNvSpPr>
            <a:spLocks noGrp="1"/>
          </p:cNvSpPr>
          <p:nvPr>
            <p:ph type="title"/>
          </p:nvPr>
        </p:nvSpPr>
        <p:spPr/>
        <p:txBody>
          <a:bodyPr/>
          <a:lstStyle/>
          <a:p>
            <a:pPr algn="ctr"/>
            <a:r>
              <a:rPr lang="en-US" dirty="0"/>
              <a:t>Hardware Level Virtualization</a:t>
            </a:r>
          </a:p>
        </p:txBody>
      </p:sp>
      <p:sp>
        <p:nvSpPr>
          <p:cNvPr id="3" name="Content Placeholder 2">
            <a:extLst>
              <a:ext uri="{FF2B5EF4-FFF2-40B4-BE49-F238E27FC236}">
                <a16:creationId xmlns:a16="http://schemas.microsoft.com/office/drawing/2014/main" id="{97B29D55-A5A3-4357-8F1F-7EF45AFA0F09}"/>
              </a:ext>
            </a:extLst>
          </p:cNvPr>
          <p:cNvSpPr>
            <a:spLocks noGrp="1"/>
          </p:cNvSpPr>
          <p:nvPr>
            <p:ph idx="1"/>
          </p:nvPr>
        </p:nvSpPr>
        <p:spPr/>
        <p:txBody>
          <a:bodyPr/>
          <a:lstStyle/>
          <a:p>
            <a:pPr fontAlgn="base"/>
            <a:r>
              <a:rPr lang="en-US" sz="2800" b="1" dirty="0"/>
              <a:t>Hardware-assisted virtualization</a:t>
            </a:r>
            <a:r>
              <a:rPr lang="en-US" sz="2800" dirty="0"/>
              <a:t>: the </a:t>
            </a:r>
            <a:r>
              <a:rPr lang="en-US" sz="2800" dirty="0">
                <a:solidFill>
                  <a:srgbClr val="FF0000"/>
                </a:solidFill>
              </a:rPr>
              <a:t>hardware provides architectural support that facilitates building a virtual machine monitor and allows guest OSes to be run in isolation</a:t>
            </a:r>
            <a:r>
              <a:rPr lang="en-US" sz="2800" dirty="0"/>
              <a:t>.</a:t>
            </a:r>
            <a:r>
              <a:rPr lang="en-US" sz="2800" baseline="30000" dirty="0">
                <a:hlinkClick r:id="rId2"/>
              </a:rPr>
              <a:t>[19]</a:t>
            </a:r>
            <a:r>
              <a:rPr lang="en-US" sz="2800" dirty="0"/>
              <a:t> </a:t>
            </a:r>
          </a:p>
          <a:p>
            <a:pPr fontAlgn="base"/>
            <a:r>
              <a:rPr lang="en-US" sz="2800" dirty="0"/>
              <a:t>Hardware-assisted virtualization was first introduced on the IBM System/370 in 1972, for use with </a:t>
            </a:r>
            <a:r>
              <a:rPr lang="en-US" sz="2800" dirty="0">
                <a:hlinkClick r:id="rId3" tooltip="VM (operating system)"/>
              </a:rPr>
              <a:t>VM/370</a:t>
            </a:r>
            <a:r>
              <a:rPr lang="en-US" sz="2800" dirty="0"/>
              <a:t>, the first virtual machine operating system offered by IBM as an official product.</a:t>
            </a:r>
          </a:p>
          <a:p>
            <a:pPr fontAlgn="base"/>
            <a:r>
              <a:rPr lang="en-US" sz="2800" dirty="0"/>
              <a:t>In 2005 and 2006, </a:t>
            </a:r>
            <a:r>
              <a:rPr lang="en-US" sz="2800" dirty="0">
                <a:solidFill>
                  <a:srgbClr val="FF0000"/>
                </a:solidFill>
                <a:hlinkClick r:id="rId4" tooltip="Intel">
                  <a:extLst>
                    <a:ext uri="{A12FA001-AC4F-418D-AE19-62706E023703}">
                      <ahyp:hlinkClr xmlns:ahyp="http://schemas.microsoft.com/office/drawing/2018/hyperlinkcolor" val="tx"/>
                    </a:ext>
                  </a:extLst>
                </a:hlinkClick>
              </a:rPr>
              <a:t>Intel</a:t>
            </a:r>
            <a:r>
              <a:rPr lang="en-US" sz="2800" dirty="0">
                <a:solidFill>
                  <a:srgbClr val="FF0000"/>
                </a:solidFill>
              </a:rPr>
              <a:t> and </a:t>
            </a:r>
            <a:r>
              <a:rPr lang="en-US" sz="2800" dirty="0">
                <a:solidFill>
                  <a:srgbClr val="FF0000"/>
                </a:solidFill>
                <a:hlinkClick r:id="rId5" tooltip="Advanced Micro Devices">
                  <a:extLst>
                    <a:ext uri="{A12FA001-AC4F-418D-AE19-62706E023703}">
                      <ahyp:hlinkClr xmlns:ahyp="http://schemas.microsoft.com/office/drawing/2018/hyperlinkcolor" val="tx"/>
                    </a:ext>
                  </a:extLst>
                </a:hlinkClick>
              </a:rPr>
              <a:t>AMD</a:t>
            </a:r>
            <a:r>
              <a:rPr lang="en-US" sz="2800" dirty="0">
                <a:solidFill>
                  <a:srgbClr val="FF0000"/>
                </a:solidFill>
              </a:rPr>
              <a:t> </a:t>
            </a:r>
            <a:r>
              <a:rPr lang="en-US" sz="2800" dirty="0"/>
              <a:t>provided additional hardware to </a:t>
            </a:r>
            <a:r>
              <a:rPr lang="en-US" sz="2800" dirty="0">
                <a:solidFill>
                  <a:srgbClr val="FF0000"/>
                </a:solidFill>
              </a:rPr>
              <a:t>support virtualization</a:t>
            </a:r>
            <a:r>
              <a:rPr lang="en-US" sz="2800" dirty="0"/>
              <a:t>. </a:t>
            </a:r>
          </a:p>
          <a:p>
            <a:endParaRPr lang="en-US" sz="2800" dirty="0"/>
          </a:p>
          <a:p>
            <a:endParaRPr lang="en-US" dirty="0"/>
          </a:p>
        </p:txBody>
      </p:sp>
    </p:spTree>
    <p:extLst>
      <p:ext uri="{BB962C8B-B14F-4D97-AF65-F5344CB8AC3E}">
        <p14:creationId xmlns:p14="http://schemas.microsoft.com/office/powerpoint/2010/main" val="264893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A397A-F131-4D5F-9351-86860CFBD53C}"/>
              </a:ext>
            </a:extLst>
          </p:cNvPr>
          <p:cNvSpPr>
            <a:spLocks noGrp="1"/>
          </p:cNvSpPr>
          <p:nvPr>
            <p:ph type="title"/>
          </p:nvPr>
        </p:nvSpPr>
        <p:spPr/>
        <p:txBody>
          <a:bodyPr/>
          <a:lstStyle/>
          <a:p>
            <a:pPr algn="ctr"/>
            <a:r>
              <a:rPr lang="en-US" dirty="0"/>
              <a:t>Operating-system Level Virtualization</a:t>
            </a:r>
          </a:p>
        </p:txBody>
      </p:sp>
      <p:sp>
        <p:nvSpPr>
          <p:cNvPr id="3" name="Content Placeholder 2">
            <a:extLst>
              <a:ext uri="{FF2B5EF4-FFF2-40B4-BE49-F238E27FC236}">
                <a16:creationId xmlns:a16="http://schemas.microsoft.com/office/drawing/2014/main" id="{4B3CB965-32D8-423F-8430-9608EB6BD553}"/>
              </a:ext>
            </a:extLst>
          </p:cNvPr>
          <p:cNvSpPr>
            <a:spLocks noGrp="1"/>
          </p:cNvSpPr>
          <p:nvPr>
            <p:ph idx="1"/>
          </p:nvPr>
        </p:nvSpPr>
        <p:spPr/>
        <p:txBody>
          <a:bodyPr>
            <a:normAutofit/>
          </a:bodyPr>
          <a:lstStyle/>
          <a:p>
            <a:r>
              <a:rPr lang="en-US" sz="2400" b="1" dirty="0"/>
              <a:t>OS-Level Virtualization (homogeneous environment): </a:t>
            </a:r>
            <a:r>
              <a:rPr lang="en-US" sz="2400" dirty="0"/>
              <a:t>a </a:t>
            </a:r>
            <a:r>
              <a:rPr lang="en-US" sz="2400" dirty="0">
                <a:solidFill>
                  <a:srgbClr val="FF0000"/>
                </a:solidFill>
              </a:rPr>
              <a:t>physical server is virtualized at the operating system level, enabling multiple isolated and secure virtualized servers to run on a single physical server</a:t>
            </a:r>
            <a:r>
              <a:rPr lang="en-US" sz="2400" dirty="0"/>
              <a:t>. </a:t>
            </a:r>
          </a:p>
          <a:p>
            <a:r>
              <a:rPr lang="en-US" sz="2400" dirty="0"/>
              <a:t>The </a:t>
            </a:r>
            <a:r>
              <a:rPr lang="en-US" sz="2400" dirty="0">
                <a:solidFill>
                  <a:srgbClr val="FF0000"/>
                </a:solidFill>
              </a:rPr>
              <a:t>"guest" operating system </a:t>
            </a:r>
            <a:r>
              <a:rPr lang="en-US" sz="2400" dirty="0"/>
              <a:t>environments share the </a:t>
            </a:r>
            <a:r>
              <a:rPr lang="en-US" sz="2400" dirty="0">
                <a:solidFill>
                  <a:srgbClr val="FF0000"/>
                </a:solidFill>
              </a:rPr>
              <a:t>same running instance of the operating system as the host system</a:t>
            </a:r>
            <a:r>
              <a:rPr lang="en-US" sz="2400" dirty="0"/>
              <a:t>. </a:t>
            </a:r>
          </a:p>
          <a:p>
            <a:r>
              <a:rPr lang="en-US" sz="2400" dirty="0"/>
              <a:t>Thus, the same </a:t>
            </a:r>
            <a:r>
              <a:rPr lang="en-US" sz="2400" dirty="0">
                <a:hlinkClick r:id="rId2" tooltip="Operating system kernel"/>
              </a:rPr>
              <a:t>operating system kernel</a:t>
            </a:r>
            <a:r>
              <a:rPr lang="en-US" sz="2400" dirty="0"/>
              <a:t> is also used to implement the "guest" environments, and applications running in a given "guest" environment view it as a stand-alone system. </a:t>
            </a:r>
          </a:p>
          <a:p>
            <a:r>
              <a:rPr lang="en-US" sz="2400" dirty="0"/>
              <a:t>The pioneer implementation was </a:t>
            </a:r>
            <a:r>
              <a:rPr lang="en-US" sz="2400" dirty="0">
                <a:hlinkClick r:id="rId3" tooltip="FreeBSD jail"/>
              </a:rPr>
              <a:t>FreeBSD jails</a:t>
            </a:r>
            <a:endParaRPr lang="en-US" sz="2400" dirty="0"/>
          </a:p>
        </p:txBody>
      </p:sp>
    </p:spTree>
    <p:extLst>
      <p:ext uri="{BB962C8B-B14F-4D97-AF65-F5344CB8AC3E}">
        <p14:creationId xmlns:p14="http://schemas.microsoft.com/office/powerpoint/2010/main" val="79342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9D6D-9D45-4548-B1BB-F6A9F14531F9}"/>
              </a:ext>
            </a:extLst>
          </p:cNvPr>
          <p:cNvSpPr>
            <a:spLocks noGrp="1"/>
          </p:cNvSpPr>
          <p:nvPr>
            <p:ph type="title"/>
          </p:nvPr>
        </p:nvSpPr>
        <p:spPr/>
        <p:txBody>
          <a:bodyPr/>
          <a:lstStyle/>
          <a:p>
            <a:pPr algn="ctr"/>
            <a:r>
              <a:rPr lang="en-US" dirty="0"/>
              <a:t>Software Level Virtualization</a:t>
            </a:r>
          </a:p>
        </p:txBody>
      </p:sp>
      <p:sp>
        <p:nvSpPr>
          <p:cNvPr id="3" name="Content Placeholder 2">
            <a:extLst>
              <a:ext uri="{FF2B5EF4-FFF2-40B4-BE49-F238E27FC236}">
                <a16:creationId xmlns:a16="http://schemas.microsoft.com/office/drawing/2014/main" id="{478635E6-10E4-4348-A123-9B7FAD08E369}"/>
              </a:ext>
            </a:extLst>
          </p:cNvPr>
          <p:cNvSpPr>
            <a:spLocks noGrp="1"/>
          </p:cNvSpPr>
          <p:nvPr>
            <p:ph idx="1"/>
          </p:nvPr>
        </p:nvSpPr>
        <p:spPr/>
        <p:txBody>
          <a:bodyPr>
            <a:normAutofit fontScale="92500" lnSpcReduction="20000"/>
          </a:bodyPr>
          <a:lstStyle/>
          <a:p>
            <a:r>
              <a:rPr lang="en-US" b="1" dirty="0"/>
              <a:t>High-level Language Virtualization</a:t>
            </a:r>
            <a:r>
              <a:rPr lang="en-US" dirty="0"/>
              <a:t>:  </a:t>
            </a:r>
            <a:r>
              <a:rPr lang="en-US" dirty="0">
                <a:solidFill>
                  <a:srgbClr val="FF0000"/>
                </a:solidFill>
              </a:rPr>
              <a:t>use of Hypervisors</a:t>
            </a:r>
          </a:p>
          <a:p>
            <a:r>
              <a:rPr lang="en-US" dirty="0"/>
              <a:t>Hypervisor </a:t>
            </a:r>
            <a:r>
              <a:rPr lang="en-US" dirty="0">
                <a:highlight>
                  <a:srgbClr val="FFFF00"/>
                </a:highlight>
              </a:rPr>
              <a:t>Types</a:t>
            </a:r>
            <a:r>
              <a:rPr lang="en-US" dirty="0"/>
              <a:t>: </a:t>
            </a:r>
          </a:p>
          <a:p>
            <a:pPr lvl="1"/>
            <a:r>
              <a:rPr lang="en-US" b="1" dirty="0"/>
              <a:t>Full Virtualization</a:t>
            </a:r>
            <a:r>
              <a:rPr lang="en-US" dirty="0"/>
              <a:t>: Full virtualization uses a</a:t>
            </a:r>
            <a:r>
              <a:rPr lang="en-US" dirty="0">
                <a:solidFill>
                  <a:srgbClr val="FF0000"/>
                </a:solidFill>
              </a:rPr>
              <a:t> </a:t>
            </a:r>
            <a:r>
              <a:rPr lang="en-US" dirty="0">
                <a:solidFill>
                  <a:srgbClr val="FF0000"/>
                </a:solidFill>
                <a:hlinkClick r:id="rId2">
                  <a:extLst>
                    <a:ext uri="{A12FA001-AC4F-418D-AE19-62706E023703}">
                      <ahyp:hlinkClr xmlns:ahyp="http://schemas.microsoft.com/office/drawing/2018/hyperlinkcolor" val="tx"/>
                    </a:ext>
                  </a:extLst>
                </a:hlinkClick>
              </a:rPr>
              <a:t>hypervisor</a:t>
            </a:r>
            <a:r>
              <a:rPr lang="en-US" dirty="0"/>
              <a:t>, a type of software that </a:t>
            </a:r>
            <a:r>
              <a:rPr lang="en-US" dirty="0">
                <a:solidFill>
                  <a:srgbClr val="FF0000"/>
                </a:solidFill>
              </a:rPr>
              <a:t>directly communicates with a physical server's disk space and CPU</a:t>
            </a:r>
            <a:r>
              <a:rPr lang="en-US" dirty="0"/>
              <a:t>.  </a:t>
            </a:r>
            <a:r>
              <a:rPr lang="en-US" dirty="0">
                <a:solidFill>
                  <a:srgbClr val="FF0000"/>
                </a:solidFill>
              </a:rPr>
              <a:t>(No modification of guest OS)</a:t>
            </a:r>
          </a:p>
          <a:p>
            <a:pPr lvl="1"/>
            <a:r>
              <a:rPr lang="en-US" b="1" dirty="0"/>
              <a:t>Para-virtualization</a:t>
            </a:r>
            <a:r>
              <a:rPr lang="en-US" dirty="0"/>
              <a:t>: The </a:t>
            </a:r>
            <a:r>
              <a:rPr lang="en-US" dirty="0">
                <a:solidFill>
                  <a:srgbClr val="FF0000"/>
                </a:solidFill>
              </a:rPr>
              <a:t>modification of the source code of </a:t>
            </a:r>
            <a:r>
              <a:rPr lang="en-US" dirty="0"/>
              <a:t>an OS in order to run as a </a:t>
            </a:r>
            <a:r>
              <a:rPr lang="en-US" dirty="0">
                <a:solidFill>
                  <a:srgbClr val="FF0000"/>
                </a:solidFill>
              </a:rPr>
              <a:t>guest OS </a:t>
            </a:r>
            <a:r>
              <a:rPr lang="en-US" dirty="0"/>
              <a:t>in a virtual machine (VM) environment. Calls to the hardware from the guest OS are replaced with calls to the VM monitor (VMM). Several operating systems, such as Linux, OpenBSD, FreeBSD and </a:t>
            </a:r>
            <a:r>
              <a:rPr lang="en-US" dirty="0" err="1"/>
              <a:t>OpenSolaris</a:t>
            </a:r>
            <a:r>
              <a:rPr lang="en-US" dirty="0"/>
              <a:t>, were </a:t>
            </a:r>
            <a:r>
              <a:rPr lang="en-US" dirty="0" err="1"/>
              <a:t>paravirtualized</a:t>
            </a:r>
            <a:r>
              <a:rPr lang="en-US" dirty="0"/>
              <a:t> for the Xen VM monitor (see </a:t>
            </a:r>
            <a:r>
              <a:rPr lang="en-US" dirty="0">
                <a:hlinkClick r:id="rId3"/>
              </a:rPr>
              <a:t>Xen</a:t>
            </a:r>
            <a:r>
              <a:rPr lang="en-US" dirty="0"/>
              <a:t>).</a:t>
            </a:r>
          </a:p>
          <a:p>
            <a:r>
              <a:rPr lang="en-US" dirty="0"/>
              <a:t>Hypervisor </a:t>
            </a:r>
            <a:r>
              <a:rPr lang="en-US" dirty="0">
                <a:highlight>
                  <a:srgbClr val="FFFF00"/>
                </a:highlight>
              </a:rPr>
              <a:t>implementation approaches</a:t>
            </a:r>
            <a:r>
              <a:rPr lang="en-US" dirty="0"/>
              <a:t>:</a:t>
            </a:r>
          </a:p>
          <a:p>
            <a:pPr lvl="1"/>
            <a:r>
              <a:rPr lang="en-US" b="1" dirty="0"/>
              <a:t>Hypervisor approach (native or bare metal approach) (</a:t>
            </a:r>
            <a:r>
              <a:rPr lang="en-US" b="1" dirty="0">
                <a:solidFill>
                  <a:srgbClr val="FF0000"/>
                </a:solidFill>
                <a:highlight>
                  <a:srgbClr val="FFFF00"/>
                </a:highlight>
              </a:rPr>
              <a:t>type 1 hypervisor</a:t>
            </a:r>
            <a:r>
              <a:rPr lang="en-US" b="1" dirty="0"/>
              <a:t>): </a:t>
            </a:r>
            <a:r>
              <a:rPr lang="en-US" dirty="0"/>
              <a:t>a </a:t>
            </a:r>
            <a:r>
              <a:rPr lang="en-US" i="1" dirty="0">
                <a:solidFill>
                  <a:srgbClr val="FF0000"/>
                </a:solidFill>
              </a:rPr>
              <a:t>hypervisor</a:t>
            </a:r>
            <a:r>
              <a:rPr lang="en-US" i="1" dirty="0"/>
              <a:t> </a:t>
            </a:r>
            <a:r>
              <a:rPr lang="en-US" dirty="0">
                <a:solidFill>
                  <a:srgbClr val="FF0000"/>
                </a:solidFill>
              </a:rPr>
              <a:t>architecture is the first layer of software installed on a clean x86-based system </a:t>
            </a:r>
            <a:r>
              <a:rPr lang="en-US" dirty="0"/>
              <a:t>(hence it is often referred to as a </a:t>
            </a:r>
            <a:r>
              <a:rPr lang="en-US" dirty="0">
                <a:solidFill>
                  <a:srgbClr val="FF0000"/>
                </a:solidFill>
                <a:highlight>
                  <a:srgbClr val="FFFF00"/>
                </a:highlight>
              </a:rPr>
              <a:t>“bare metal” approach</a:t>
            </a:r>
            <a:r>
              <a:rPr lang="en-US" dirty="0"/>
              <a:t>). Since it has </a:t>
            </a:r>
            <a:r>
              <a:rPr lang="en-US" dirty="0">
                <a:solidFill>
                  <a:srgbClr val="FF0000"/>
                </a:solidFill>
              </a:rPr>
              <a:t>direct access to the hardware resources</a:t>
            </a:r>
            <a:r>
              <a:rPr lang="en-US" dirty="0"/>
              <a:t>, a hypervisor </a:t>
            </a:r>
            <a:r>
              <a:rPr lang="en-US" dirty="0">
                <a:solidFill>
                  <a:srgbClr val="FF0000"/>
                </a:solidFill>
              </a:rPr>
              <a:t>is more efficient than hosted architectures</a:t>
            </a:r>
            <a:r>
              <a:rPr lang="en-US" dirty="0"/>
              <a:t>, enabling </a:t>
            </a:r>
            <a:r>
              <a:rPr lang="en-US" dirty="0">
                <a:solidFill>
                  <a:srgbClr val="FF0000"/>
                </a:solidFill>
              </a:rPr>
              <a:t>greater scalability, robustness and performance.</a:t>
            </a:r>
          </a:p>
          <a:p>
            <a:pPr lvl="1"/>
            <a:r>
              <a:rPr lang="en-US" b="1" dirty="0"/>
              <a:t>Hosted approach (</a:t>
            </a:r>
            <a:r>
              <a:rPr lang="en-US" b="1" dirty="0">
                <a:solidFill>
                  <a:srgbClr val="FF0000"/>
                </a:solidFill>
                <a:highlight>
                  <a:srgbClr val="FFFF00"/>
                </a:highlight>
              </a:rPr>
              <a:t>type II hypervisor</a:t>
            </a:r>
            <a:r>
              <a:rPr lang="en-US" b="1" dirty="0"/>
              <a:t>):</a:t>
            </a:r>
            <a:r>
              <a:rPr lang="en-US" dirty="0"/>
              <a:t> A </a:t>
            </a:r>
            <a:r>
              <a:rPr lang="en-US" i="1" dirty="0"/>
              <a:t>hosted </a:t>
            </a:r>
            <a:r>
              <a:rPr lang="en-US" dirty="0"/>
              <a:t>approach </a:t>
            </a:r>
            <a:r>
              <a:rPr lang="en-US" dirty="0">
                <a:solidFill>
                  <a:srgbClr val="FF0000"/>
                </a:solidFill>
              </a:rPr>
              <a:t>provides</a:t>
            </a:r>
            <a:r>
              <a:rPr lang="en-US" dirty="0"/>
              <a:t> partitioning </a:t>
            </a:r>
            <a:r>
              <a:rPr lang="en-US" dirty="0">
                <a:solidFill>
                  <a:srgbClr val="FF0000"/>
                </a:solidFill>
              </a:rPr>
              <a:t>services on top of a standard operating system</a:t>
            </a:r>
            <a:r>
              <a:rPr lang="en-US" dirty="0"/>
              <a:t> and supports the broadest range of hardware configurations. </a:t>
            </a:r>
            <a:r>
              <a:rPr lang="en-US" dirty="0">
                <a:solidFill>
                  <a:srgbClr val="FF0000"/>
                </a:solidFill>
              </a:rPr>
              <a:t>(3 layers: hosted O/S, hypervisor, guest O/S)</a:t>
            </a:r>
          </a:p>
          <a:p>
            <a:pPr lvl="1"/>
            <a:endParaRPr lang="en-US" dirty="0"/>
          </a:p>
        </p:txBody>
      </p:sp>
    </p:spTree>
    <p:extLst>
      <p:ext uri="{BB962C8B-B14F-4D97-AF65-F5344CB8AC3E}">
        <p14:creationId xmlns:p14="http://schemas.microsoft.com/office/powerpoint/2010/main" val="41523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0C62-5DAF-4A1B-8B14-7A152E224B60}"/>
              </a:ext>
            </a:extLst>
          </p:cNvPr>
          <p:cNvSpPr>
            <a:spLocks noGrp="1"/>
          </p:cNvSpPr>
          <p:nvPr>
            <p:ph type="title"/>
          </p:nvPr>
        </p:nvSpPr>
        <p:spPr/>
        <p:txBody>
          <a:bodyPr/>
          <a:lstStyle/>
          <a:p>
            <a:pPr algn="ctr"/>
            <a:r>
              <a:rPr lang="en-US" dirty="0"/>
              <a:t>Only </a:t>
            </a:r>
            <a:r>
              <a:rPr lang="en-US" dirty="0">
                <a:solidFill>
                  <a:srgbClr val="FF0000"/>
                </a:solidFill>
              </a:rPr>
              <a:t>Focus</a:t>
            </a:r>
            <a:r>
              <a:rPr lang="en-US" dirty="0"/>
              <a:t> on Platform/Server Virtualization</a:t>
            </a:r>
          </a:p>
        </p:txBody>
      </p:sp>
      <p:sp>
        <p:nvSpPr>
          <p:cNvPr id="3" name="Content Placeholder 2">
            <a:extLst>
              <a:ext uri="{FF2B5EF4-FFF2-40B4-BE49-F238E27FC236}">
                <a16:creationId xmlns:a16="http://schemas.microsoft.com/office/drawing/2014/main" id="{D0AAC9C7-11CE-4F41-BD55-D39F3B879FDA}"/>
              </a:ext>
            </a:extLst>
          </p:cNvPr>
          <p:cNvSpPr>
            <a:spLocks noGrp="1"/>
          </p:cNvSpPr>
          <p:nvPr>
            <p:ph idx="1"/>
          </p:nvPr>
        </p:nvSpPr>
        <p:spPr/>
        <p:txBody>
          <a:bodyPr>
            <a:normAutofit fontScale="92500" lnSpcReduction="20000"/>
          </a:bodyPr>
          <a:lstStyle/>
          <a:p>
            <a:r>
              <a:rPr lang="en-US" altLang="zh-TW" sz="3000" dirty="0"/>
              <a:t>In this course we mainly </a:t>
            </a:r>
            <a:r>
              <a:rPr lang="en-US" altLang="zh-TW" sz="3000" dirty="0">
                <a:solidFill>
                  <a:srgbClr val="FF0000"/>
                </a:solidFill>
              </a:rPr>
              <a:t>focus on Platform virtualization </a:t>
            </a:r>
            <a:r>
              <a:rPr lang="en-US" altLang="zh-TW" sz="3000" dirty="0"/>
              <a:t>which is mostly related to cloud-computing</a:t>
            </a:r>
          </a:p>
          <a:p>
            <a:pPr lvl="1"/>
            <a:r>
              <a:rPr lang="en-US" altLang="zh-TW" sz="3000" dirty="0">
                <a:solidFill>
                  <a:srgbClr val="FF0000"/>
                </a:solidFill>
              </a:rPr>
              <a:t>Full virtualization</a:t>
            </a:r>
          </a:p>
          <a:p>
            <a:pPr lvl="2"/>
            <a:r>
              <a:rPr lang="en-US" altLang="zh-TW" sz="2800" dirty="0">
                <a:solidFill>
                  <a:srgbClr val="FF0000"/>
                </a:solidFill>
              </a:rPr>
              <a:t>Binary translation and Direct execution</a:t>
            </a:r>
          </a:p>
          <a:p>
            <a:pPr lvl="1"/>
            <a:r>
              <a:rPr lang="en-US" altLang="zh-TW" sz="3000" dirty="0">
                <a:solidFill>
                  <a:srgbClr val="FF0000"/>
                </a:solidFill>
              </a:rPr>
              <a:t>Para-virtualization</a:t>
            </a:r>
          </a:p>
          <a:p>
            <a:pPr lvl="1"/>
            <a:r>
              <a:rPr lang="en-US" altLang="zh-TW" sz="3000" dirty="0">
                <a:solidFill>
                  <a:srgbClr val="FF0000"/>
                </a:solidFill>
              </a:rPr>
              <a:t>OS-level virtualization</a:t>
            </a:r>
          </a:p>
          <a:p>
            <a:pPr lvl="1"/>
            <a:r>
              <a:rPr lang="en-US" altLang="zh-TW" sz="3000" dirty="0">
                <a:solidFill>
                  <a:srgbClr val="FF0000"/>
                </a:solidFill>
              </a:rPr>
              <a:t>Hardware-assisted virtualization</a:t>
            </a:r>
          </a:p>
          <a:p>
            <a:r>
              <a:rPr lang="en-US" sz="3000" dirty="0"/>
              <a:t>[Copied from “Virtualization Techniques for Cloud Computing”, Prof </a:t>
            </a:r>
            <a:r>
              <a:rPr lang="en-US" sz="3000" dirty="0" err="1"/>
              <a:t>Chih</a:t>
            </a:r>
            <a:r>
              <a:rPr lang="en-US" sz="3000" dirty="0"/>
              <a:t>-Hung Wu (National University of Kaohsiung)]</a:t>
            </a:r>
          </a:p>
          <a:p>
            <a:endParaRPr lang="en-US" dirty="0"/>
          </a:p>
        </p:txBody>
      </p:sp>
    </p:spTree>
    <p:extLst>
      <p:ext uri="{BB962C8B-B14F-4D97-AF65-F5344CB8AC3E}">
        <p14:creationId xmlns:p14="http://schemas.microsoft.com/office/powerpoint/2010/main" val="425370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4">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31" name="Rectangle 76">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1028" name="Picture 4" descr="Related image">
            <a:extLst>
              <a:ext uri="{FF2B5EF4-FFF2-40B4-BE49-F238E27FC236}">
                <a16:creationId xmlns:a16="http://schemas.microsoft.com/office/drawing/2014/main" id="{81C94B9C-408C-42BE-8F1D-7E5A64446D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015"/>
          <a:stretch/>
        </p:blipFill>
        <p:spPr bwMode="auto">
          <a:xfrm>
            <a:off x="582639" y="578707"/>
            <a:ext cx="7882128" cy="573328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78">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4" name="Rectangle 80">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50367-2DF5-4FF4-A005-94B4096B900D}"/>
              </a:ext>
            </a:extLst>
          </p:cNvPr>
          <p:cNvSpPr>
            <a:spLocks noGrp="1"/>
          </p:cNvSpPr>
          <p:nvPr>
            <p:ph type="title"/>
          </p:nvPr>
        </p:nvSpPr>
        <p:spPr>
          <a:xfrm>
            <a:off x="9321801" y="612843"/>
            <a:ext cx="2312480" cy="1499738"/>
          </a:xfrm>
        </p:spPr>
        <p:txBody>
          <a:bodyPr anchor="b">
            <a:normAutofit fontScale="90000"/>
          </a:bodyPr>
          <a:lstStyle/>
          <a:p>
            <a:pPr algn="ctr"/>
            <a:r>
              <a:rPr lang="en-US" sz="2800" dirty="0"/>
              <a:t>What is Server Virtualization?</a:t>
            </a:r>
          </a:p>
        </p:txBody>
      </p:sp>
      <p:sp>
        <p:nvSpPr>
          <p:cNvPr id="1032" name="Content Placeholder 1031">
            <a:extLst>
              <a:ext uri="{FF2B5EF4-FFF2-40B4-BE49-F238E27FC236}">
                <a16:creationId xmlns:a16="http://schemas.microsoft.com/office/drawing/2014/main" id="{8D0E04D8-1946-4F5F-BBDD-2F915321BCB0}"/>
              </a:ext>
            </a:extLst>
          </p:cNvPr>
          <p:cNvSpPr>
            <a:spLocks noGrp="1"/>
          </p:cNvSpPr>
          <p:nvPr>
            <p:ph idx="1"/>
          </p:nvPr>
        </p:nvSpPr>
        <p:spPr>
          <a:xfrm>
            <a:off x="9321801" y="2149813"/>
            <a:ext cx="2312479" cy="4046706"/>
          </a:xfrm>
        </p:spPr>
        <p:txBody>
          <a:bodyPr>
            <a:normAutofit/>
          </a:bodyPr>
          <a:lstStyle/>
          <a:p>
            <a:r>
              <a:rPr lang="en-US" b="1" dirty="0"/>
              <a:t>Server virtualization</a:t>
            </a:r>
            <a:r>
              <a:rPr lang="en-US" dirty="0"/>
              <a:t> is used to </a:t>
            </a:r>
            <a:r>
              <a:rPr lang="en-US" dirty="0">
                <a:solidFill>
                  <a:srgbClr val="FF0000"/>
                </a:solidFill>
              </a:rPr>
              <a:t>mask server resources from server users</a:t>
            </a:r>
            <a:r>
              <a:rPr lang="en-US" dirty="0"/>
              <a:t>. This can include the number and identity of operating systems, processors, and individual physical servers.</a:t>
            </a:r>
          </a:p>
          <a:p>
            <a:r>
              <a:rPr lang="en-US" sz="1400" dirty="0">
                <a:solidFill>
                  <a:schemeClr val="tx1">
                    <a:lumMod val="85000"/>
                    <a:lumOff val="15000"/>
                  </a:schemeClr>
                </a:solidFill>
              </a:rPr>
              <a:t>[</a:t>
            </a:r>
            <a:r>
              <a:rPr lang="en-US" sz="1400" dirty="0">
                <a:hlinkClick r:id="rId3"/>
              </a:rPr>
              <a:t>https://www.vmware.com/topics/glossary/content/server-virtualization</a:t>
            </a:r>
            <a:r>
              <a:rPr lang="en-US" sz="1400" dirty="0"/>
              <a:t>]</a:t>
            </a:r>
            <a:endParaRPr lang="en-US" sz="1400" dirty="0">
              <a:solidFill>
                <a:schemeClr val="tx1">
                  <a:lumMod val="85000"/>
                  <a:lumOff val="15000"/>
                </a:schemeClr>
              </a:solidFill>
            </a:endParaRPr>
          </a:p>
        </p:txBody>
      </p:sp>
    </p:spTree>
    <p:extLst>
      <p:ext uri="{BB962C8B-B14F-4D97-AF65-F5344CB8AC3E}">
        <p14:creationId xmlns:p14="http://schemas.microsoft.com/office/powerpoint/2010/main" val="1707488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0809-5041-497A-9B98-204758D53340}"/>
              </a:ext>
            </a:extLst>
          </p:cNvPr>
          <p:cNvSpPr>
            <a:spLocks noGrp="1"/>
          </p:cNvSpPr>
          <p:nvPr>
            <p:ph type="title"/>
          </p:nvPr>
        </p:nvSpPr>
        <p:spPr/>
        <p:txBody>
          <a:bodyPr/>
          <a:lstStyle/>
          <a:p>
            <a:pPr algn="ctr"/>
            <a:r>
              <a:rPr lang="en-US" dirty="0"/>
              <a:t>Server Virtualization Definition</a:t>
            </a:r>
          </a:p>
        </p:txBody>
      </p:sp>
      <p:sp>
        <p:nvSpPr>
          <p:cNvPr id="3" name="Content Placeholder 2">
            <a:extLst>
              <a:ext uri="{FF2B5EF4-FFF2-40B4-BE49-F238E27FC236}">
                <a16:creationId xmlns:a16="http://schemas.microsoft.com/office/drawing/2014/main" id="{96DA50D8-7242-4772-A430-6FB64EC8CF00}"/>
              </a:ext>
            </a:extLst>
          </p:cNvPr>
          <p:cNvSpPr>
            <a:spLocks noGrp="1"/>
          </p:cNvSpPr>
          <p:nvPr>
            <p:ph idx="1"/>
          </p:nvPr>
        </p:nvSpPr>
        <p:spPr/>
        <p:txBody>
          <a:bodyPr/>
          <a:lstStyle/>
          <a:p>
            <a:r>
              <a:rPr lang="en-US" sz="3200" b="1" dirty="0"/>
              <a:t>Server virtualization </a:t>
            </a:r>
            <a:r>
              <a:rPr lang="en-US" sz="3200" dirty="0"/>
              <a:t>is the process of </a:t>
            </a:r>
            <a:r>
              <a:rPr lang="en-US" sz="3200" dirty="0">
                <a:solidFill>
                  <a:srgbClr val="FF0000"/>
                </a:solidFill>
              </a:rPr>
              <a:t>dividing a physical server into multiple unique and isolated virtual servers by means of a software application</a:t>
            </a:r>
            <a:r>
              <a:rPr lang="en-US" sz="3200" dirty="0"/>
              <a:t>. </a:t>
            </a:r>
            <a:r>
              <a:rPr lang="en-US" sz="3200" dirty="0">
                <a:solidFill>
                  <a:srgbClr val="FF0000"/>
                </a:solidFill>
              </a:rPr>
              <a:t>Each virtual server can run its own operating systems independently</a:t>
            </a:r>
            <a:r>
              <a:rPr lang="en-US" sz="3200" dirty="0"/>
              <a:t>.</a:t>
            </a:r>
          </a:p>
          <a:p>
            <a:r>
              <a:rPr lang="en-US" sz="3200" dirty="0">
                <a:solidFill>
                  <a:schemeClr val="tx1">
                    <a:lumMod val="85000"/>
                    <a:lumOff val="15000"/>
                  </a:schemeClr>
                </a:solidFill>
              </a:rPr>
              <a:t>[</a:t>
            </a:r>
            <a:r>
              <a:rPr lang="en-US" sz="3200" dirty="0">
                <a:hlinkClick r:id="rId2"/>
              </a:rPr>
              <a:t>https://www.vmware.com/topics/glossary/content/server-virtualization</a:t>
            </a:r>
            <a:r>
              <a:rPr lang="en-US" sz="3200" dirty="0"/>
              <a:t>]</a:t>
            </a:r>
            <a:endParaRPr lang="en-US" sz="3200" dirty="0">
              <a:solidFill>
                <a:schemeClr val="tx1">
                  <a:lumMod val="85000"/>
                  <a:lumOff val="15000"/>
                </a:schemeClr>
              </a:solidFill>
            </a:endParaRPr>
          </a:p>
          <a:p>
            <a:endParaRPr lang="en-US" sz="3200" dirty="0"/>
          </a:p>
          <a:p>
            <a:endParaRPr lang="en-US" dirty="0"/>
          </a:p>
        </p:txBody>
      </p:sp>
    </p:spTree>
    <p:extLst>
      <p:ext uri="{BB962C8B-B14F-4D97-AF65-F5344CB8AC3E}">
        <p14:creationId xmlns:p14="http://schemas.microsoft.com/office/powerpoint/2010/main" val="392425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95DD-2F90-4842-AE5B-1F8AD8178F74}"/>
              </a:ext>
            </a:extLst>
          </p:cNvPr>
          <p:cNvSpPr>
            <a:spLocks noGrp="1"/>
          </p:cNvSpPr>
          <p:nvPr>
            <p:ph type="title"/>
          </p:nvPr>
        </p:nvSpPr>
        <p:spPr/>
        <p:txBody>
          <a:bodyPr/>
          <a:lstStyle/>
          <a:p>
            <a:pPr algn="ctr"/>
            <a:r>
              <a:rPr lang="en-US" dirty="0">
                <a:solidFill>
                  <a:srgbClr val="FF0000"/>
                </a:solidFill>
              </a:rPr>
              <a:t>Three Kinds </a:t>
            </a:r>
            <a:r>
              <a:rPr lang="en-US" dirty="0"/>
              <a:t>of Server Virtualization</a:t>
            </a:r>
          </a:p>
        </p:txBody>
      </p:sp>
      <p:sp>
        <p:nvSpPr>
          <p:cNvPr id="3" name="Content Placeholder 2">
            <a:extLst>
              <a:ext uri="{FF2B5EF4-FFF2-40B4-BE49-F238E27FC236}">
                <a16:creationId xmlns:a16="http://schemas.microsoft.com/office/drawing/2014/main" id="{7B09AB3C-A800-40ED-B73F-45B5527DB008}"/>
              </a:ext>
            </a:extLst>
          </p:cNvPr>
          <p:cNvSpPr>
            <a:spLocks noGrp="1"/>
          </p:cNvSpPr>
          <p:nvPr>
            <p:ph idx="1"/>
          </p:nvPr>
        </p:nvSpPr>
        <p:spPr/>
        <p:txBody>
          <a:bodyPr>
            <a:normAutofit fontScale="92500" lnSpcReduction="20000"/>
          </a:bodyPr>
          <a:lstStyle/>
          <a:p>
            <a:r>
              <a:rPr lang="en-US" b="1" dirty="0"/>
              <a:t>Full Virtualization</a:t>
            </a:r>
            <a:r>
              <a:rPr lang="en-US" dirty="0"/>
              <a:t>: Full virtualization </a:t>
            </a:r>
            <a:r>
              <a:rPr lang="en-US" dirty="0">
                <a:solidFill>
                  <a:srgbClr val="FF0000"/>
                </a:solidFill>
              </a:rPr>
              <a:t>uses a </a:t>
            </a:r>
            <a:r>
              <a:rPr lang="en-US" dirty="0">
                <a:solidFill>
                  <a:srgbClr val="FF0000"/>
                </a:solidFill>
                <a:hlinkClick r:id="rId2">
                  <a:extLst>
                    <a:ext uri="{A12FA001-AC4F-418D-AE19-62706E023703}">
                      <ahyp:hlinkClr xmlns:ahyp="http://schemas.microsoft.com/office/drawing/2018/hyperlinkcolor" val="tx"/>
                    </a:ext>
                  </a:extLst>
                </a:hlinkClick>
              </a:rPr>
              <a:t>hypervisor</a:t>
            </a:r>
            <a:r>
              <a:rPr lang="en-US" dirty="0"/>
              <a:t>, a type of software that </a:t>
            </a:r>
            <a:r>
              <a:rPr lang="en-US" dirty="0">
                <a:solidFill>
                  <a:srgbClr val="FF0000"/>
                </a:solidFill>
              </a:rPr>
              <a:t>directly communicates with a physical server's disk space and CPU</a:t>
            </a:r>
            <a:r>
              <a:rPr lang="en-US" dirty="0"/>
              <a:t>. The hypervisor monitors the physical server's resources and keeps each virtual server independent and </a:t>
            </a:r>
            <a:r>
              <a:rPr lang="en-US" dirty="0">
                <a:solidFill>
                  <a:srgbClr val="FF0000"/>
                </a:solidFill>
              </a:rPr>
              <a:t>unaware of the other virtual servers</a:t>
            </a:r>
            <a:r>
              <a:rPr lang="en-US" dirty="0"/>
              <a:t>. It also relays resources from physical server to the connect virtual server as it runs applications. The biggest limitation of using full virtualization is that a hypervisor has its own processing needs. This can slow down applications and impact server performance.</a:t>
            </a:r>
          </a:p>
          <a:p>
            <a:r>
              <a:rPr lang="en-US" b="1" dirty="0"/>
              <a:t>Para-Virtualization</a:t>
            </a:r>
            <a:r>
              <a:rPr lang="en-US" dirty="0"/>
              <a:t>: Unlike full virtualization, para-virtualization involves the entire network working together as a cohesive unit. Since each operating system on the virtual servers is </a:t>
            </a:r>
            <a:r>
              <a:rPr lang="en-US" dirty="0">
                <a:solidFill>
                  <a:srgbClr val="FF0000"/>
                </a:solidFill>
              </a:rPr>
              <a:t>aware of one another </a:t>
            </a:r>
            <a:r>
              <a:rPr lang="en-US" dirty="0"/>
              <a:t>in para-virtualization, the hypervisor does not need to use as much processing power to manage the operating systems. </a:t>
            </a:r>
            <a:r>
              <a:rPr lang="en-US" dirty="0">
                <a:solidFill>
                  <a:srgbClr val="FF0000"/>
                </a:solidFill>
              </a:rPr>
              <a:t>It requires to modify the guest O/S</a:t>
            </a:r>
            <a:r>
              <a:rPr lang="en-US" dirty="0"/>
              <a:t>.</a:t>
            </a:r>
          </a:p>
          <a:p>
            <a:r>
              <a:rPr lang="en-US" b="1" dirty="0"/>
              <a:t>OS-Level Virtualization</a:t>
            </a:r>
            <a:r>
              <a:rPr lang="en-US" dirty="0"/>
              <a:t>: Unlike full and para-virtualization, OS-level visualization </a:t>
            </a:r>
            <a:r>
              <a:rPr lang="en-US" dirty="0">
                <a:solidFill>
                  <a:srgbClr val="FF0000"/>
                </a:solidFill>
              </a:rPr>
              <a:t>does not use a hypervisor</a:t>
            </a:r>
            <a:r>
              <a:rPr lang="en-US" dirty="0"/>
              <a:t>. Instead, the virtualization capability, which is part of the physical server operating system, performs all the tasks of a hypervisor. However, all the </a:t>
            </a:r>
            <a:r>
              <a:rPr lang="en-US" dirty="0">
                <a:solidFill>
                  <a:srgbClr val="FF0000"/>
                </a:solidFill>
              </a:rPr>
              <a:t>virtual servers must run that same operating system</a:t>
            </a:r>
            <a:r>
              <a:rPr lang="en-US" dirty="0"/>
              <a:t> in this server virtualization method.</a:t>
            </a:r>
          </a:p>
          <a:p>
            <a:r>
              <a:rPr lang="en-US" dirty="0"/>
              <a:t>[</a:t>
            </a:r>
            <a:r>
              <a:rPr lang="en-US" dirty="0">
                <a:hlinkClick r:id="rId3"/>
              </a:rPr>
              <a:t>https://www.vmware.com/topics/glossary/content/server-virtualization</a:t>
            </a:r>
            <a:r>
              <a:rPr lang="en-US" dirty="0"/>
              <a:t>]</a:t>
            </a:r>
          </a:p>
        </p:txBody>
      </p:sp>
    </p:spTree>
    <p:extLst>
      <p:ext uri="{BB962C8B-B14F-4D97-AF65-F5344CB8AC3E}">
        <p14:creationId xmlns:p14="http://schemas.microsoft.com/office/powerpoint/2010/main" val="319001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 name="Picture 7">
            <a:extLst>
              <a:ext uri="{FF2B5EF4-FFF2-40B4-BE49-F238E27FC236}">
                <a16:creationId xmlns:a16="http://schemas.microsoft.com/office/drawing/2014/main" id="{D89BF3DF-AFF2-4CCF-A4FD-13D0EB6D9D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701" y="1163273"/>
            <a:ext cx="7237877" cy="45598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DF23A9-9173-4901-9B86-2C40153DD59D}"/>
              </a:ext>
            </a:extLst>
          </p:cNvPr>
          <p:cNvSpPr>
            <a:spLocks noGrp="1"/>
          </p:cNvSpPr>
          <p:nvPr>
            <p:ph type="title"/>
          </p:nvPr>
        </p:nvSpPr>
        <p:spPr>
          <a:xfrm>
            <a:off x="9321801" y="612843"/>
            <a:ext cx="2312480" cy="1499738"/>
          </a:xfrm>
        </p:spPr>
        <p:txBody>
          <a:bodyPr anchor="b">
            <a:normAutofit/>
          </a:bodyPr>
          <a:lstStyle/>
          <a:p>
            <a:pPr algn="ctr"/>
            <a:r>
              <a:rPr lang="en-US" sz="2000" dirty="0"/>
              <a:t>What is a </a:t>
            </a:r>
            <a:r>
              <a:rPr lang="en-US" sz="2000" dirty="0">
                <a:solidFill>
                  <a:srgbClr val="FF0000"/>
                </a:solidFill>
                <a:highlight>
                  <a:srgbClr val="FFFF00"/>
                </a:highlight>
              </a:rPr>
              <a:t>Hypervisor /Virtual Machine Monitor (VMM</a:t>
            </a:r>
            <a:r>
              <a:rPr lang="en-US" sz="2000" dirty="0"/>
              <a:t>)?</a:t>
            </a:r>
          </a:p>
        </p:txBody>
      </p:sp>
      <p:sp>
        <p:nvSpPr>
          <p:cNvPr id="3" name="Content Placeholder 2">
            <a:extLst>
              <a:ext uri="{FF2B5EF4-FFF2-40B4-BE49-F238E27FC236}">
                <a16:creationId xmlns:a16="http://schemas.microsoft.com/office/drawing/2014/main" id="{72A0AB7F-E373-4594-BB24-2DC3D75C44EF}"/>
              </a:ext>
            </a:extLst>
          </p:cNvPr>
          <p:cNvSpPr>
            <a:spLocks noGrp="1"/>
          </p:cNvSpPr>
          <p:nvPr>
            <p:ph idx="1"/>
          </p:nvPr>
        </p:nvSpPr>
        <p:spPr>
          <a:xfrm>
            <a:off x="9321801" y="2149813"/>
            <a:ext cx="2312479" cy="3854197"/>
          </a:xfrm>
        </p:spPr>
        <p:txBody>
          <a:bodyPr>
            <a:normAutofit fontScale="85000" lnSpcReduction="20000"/>
          </a:bodyPr>
          <a:lstStyle/>
          <a:p>
            <a:pPr>
              <a:lnSpc>
                <a:spcPct val="90000"/>
              </a:lnSpc>
              <a:spcBef>
                <a:spcPct val="20000"/>
              </a:spcBef>
              <a:buSzPct val="150000"/>
              <a:buFont typeface="Arial" charset="0"/>
              <a:buChar char="•"/>
              <a:defRPr/>
            </a:pPr>
            <a:r>
              <a:rPr lang="en-US" sz="1600" dirty="0">
                <a:solidFill>
                  <a:schemeClr val="tx1">
                    <a:lumMod val="85000"/>
                    <a:lumOff val="15000"/>
                  </a:schemeClr>
                </a:solidFill>
                <a:latin typeface="Arial" charset="0"/>
                <a:cs typeface="Arial" charset="0"/>
              </a:rPr>
              <a:t>Hypervisor plays an important role in the virtualization scenario by virtualization of hardware. It </a:t>
            </a:r>
            <a:r>
              <a:rPr lang="en-US" sz="1600" dirty="0">
                <a:solidFill>
                  <a:srgbClr val="FF0000"/>
                </a:solidFill>
                <a:latin typeface="Arial" charset="0"/>
                <a:cs typeface="Arial" charset="0"/>
              </a:rPr>
              <a:t>provides support for running multiple operating systems concurrently in virtual servers</a:t>
            </a:r>
            <a:r>
              <a:rPr lang="en-US" sz="1600" dirty="0">
                <a:solidFill>
                  <a:schemeClr val="tx1">
                    <a:lumMod val="85000"/>
                    <a:lumOff val="15000"/>
                  </a:schemeClr>
                </a:solidFill>
                <a:latin typeface="Arial" charset="0"/>
                <a:cs typeface="Arial" charset="0"/>
              </a:rPr>
              <a:t> created within a physical server.</a:t>
            </a:r>
          </a:p>
          <a:p>
            <a:pPr>
              <a:lnSpc>
                <a:spcPct val="90000"/>
              </a:lnSpc>
              <a:spcBef>
                <a:spcPct val="20000"/>
              </a:spcBef>
              <a:buSzPct val="150000"/>
              <a:buFont typeface="Arial" charset="0"/>
              <a:buChar char="•"/>
              <a:defRPr/>
            </a:pPr>
            <a:r>
              <a:rPr lang="en-US" sz="1600" dirty="0">
                <a:solidFill>
                  <a:schemeClr val="tx1">
                    <a:lumMod val="85000"/>
                    <a:lumOff val="15000"/>
                  </a:schemeClr>
                </a:solidFill>
                <a:latin typeface="Arial" charset="0"/>
                <a:cs typeface="Arial" charset="0"/>
              </a:rPr>
              <a:t>The virtualization layer </a:t>
            </a:r>
            <a:r>
              <a:rPr lang="en-US" sz="1600" dirty="0">
                <a:solidFill>
                  <a:srgbClr val="FF0000"/>
                </a:solidFill>
                <a:latin typeface="Arial" charset="0"/>
                <a:cs typeface="Arial" charset="0"/>
              </a:rPr>
              <a:t>is the software responsible for hosting and managing all VMs. </a:t>
            </a:r>
            <a:r>
              <a:rPr lang="en-US" sz="1600" dirty="0">
                <a:solidFill>
                  <a:schemeClr val="tx1">
                    <a:lumMod val="85000"/>
                    <a:lumOff val="15000"/>
                  </a:schemeClr>
                </a:solidFill>
                <a:latin typeface="Arial" charset="0"/>
                <a:cs typeface="Arial" charset="0"/>
              </a:rPr>
              <a:t>The virtualization layer is a hypervisor </a:t>
            </a:r>
            <a:r>
              <a:rPr lang="en-US" sz="1600" dirty="0">
                <a:solidFill>
                  <a:srgbClr val="FF0000"/>
                </a:solidFill>
                <a:latin typeface="Arial" charset="0"/>
                <a:cs typeface="Arial" charset="0"/>
              </a:rPr>
              <a:t>running directly on the hardware</a:t>
            </a:r>
            <a:r>
              <a:rPr lang="en-US" sz="1600" dirty="0">
                <a:solidFill>
                  <a:schemeClr val="tx1">
                    <a:lumMod val="85000"/>
                    <a:lumOff val="15000"/>
                  </a:schemeClr>
                </a:solidFill>
                <a:latin typeface="Arial" charset="0"/>
                <a:cs typeface="Arial" charset="0"/>
              </a:rPr>
              <a:t>.</a:t>
            </a:r>
          </a:p>
          <a:p>
            <a:pPr>
              <a:lnSpc>
                <a:spcPct val="90000"/>
              </a:lnSpc>
              <a:spcBef>
                <a:spcPct val="20000"/>
              </a:spcBef>
              <a:buSzPct val="150000"/>
              <a:buFont typeface="Arial" charset="0"/>
              <a:buChar char="•"/>
              <a:defRPr/>
            </a:pPr>
            <a:r>
              <a:rPr lang="en-US" sz="1600" dirty="0">
                <a:solidFill>
                  <a:schemeClr val="tx1">
                    <a:lumMod val="85000"/>
                    <a:lumOff val="15000"/>
                  </a:schemeClr>
                </a:solidFill>
                <a:latin typeface="Arial" charset="0"/>
                <a:cs typeface="Arial" charset="0"/>
              </a:rPr>
              <a:t>Example: VMWare, Xen, KVM.</a:t>
            </a:r>
          </a:p>
          <a:p>
            <a:pPr>
              <a:lnSpc>
                <a:spcPct val="90000"/>
              </a:lnSpc>
              <a:spcBef>
                <a:spcPct val="20000"/>
              </a:spcBef>
              <a:buSzPct val="150000"/>
              <a:buFont typeface="Arial" charset="0"/>
              <a:buChar char="•"/>
              <a:defRPr/>
            </a:pPr>
            <a:r>
              <a:rPr lang="en-US" sz="1600" dirty="0"/>
              <a:t>[Copied from “Virtualization for Cloud Computing”, Dr. Sanjay Ahuja, PhD (University of North Florida)]</a:t>
            </a:r>
          </a:p>
          <a:p>
            <a:pPr>
              <a:lnSpc>
                <a:spcPct val="90000"/>
              </a:lnSpc>
              <a:spcBef>
                <a:spcPct val="20000"/>
              </a:spcBef>
              <a:buSzPct val="150000"/>
              <a:buFont typeface="Arial" charset="0"/>
              <a:buChar char="•"/>
              <a:defRPr/>
            </a:pPr>
            <a:endParaRPr lang="en-US" sz="1700" b="1" dirty="0">
              <a:solidFill>
                <a:schemeClr val="tx1">
                  <a:lumMod val="85000"/>
                  <a:lumOff val="15000"/>
                </a:schemeClr>
              </a:solidFill>
              <a:latin typeface="Calibri" pitchFamily="34" charset="0"/>
              <a:cs typeface="Arial" charset="0"/>
            </a:endParaRPr>
          </a:p>
          <a:p>
            <a:pPr>
              <a:lnSpc>
                <a:spcPct val="90000"/>
              </a:lnSpc>
            </a:pPr>
            <a:endParaRPr lang="en-US" sz="1100" dirty="0">
              <a:solidFill>
                <a:schemeClr val="tx1">
                  <a:lumMod val="85000"/>
                  <a:lumOff val="15000"/>
                </a:schemeClr>
              </a:solidFill>
            </a:endParaRPr>
          </a:p>
        </p:txBody>
      </p:sp>
    </p:spTree>
    <p:extLst>
      <p:ext uri="{BB962C8B-B14F-4D97-AF65-F5344CB8AC3E}">
        <p14:creationId xmlns:p14="http://schemas.microsoft.com/office/powerpoint/2010/main" val="316945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1026" name="Picture 2" descr="Image result for full virtualization jpg">
            <a:extLst>
              <a:ext uri="{FF2B5EF4-FFF2-40B4-BE49-F238E27FC236}">
                <a16:creationId xmlns:a16="http://schemas.microsoft.com/office/drawing/2014/main" id="{06B9F2CB-3EE5-42F1-BD97-F992489036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701" y="1235652"/>
            <a:ext cx="7237877" cy="441510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39949-9E6E-4A59-AAFD-95B95A8D7F0D}"/>
              </a:ext>
            </a:extLst>
          </p:cNvPr>
          <p:cNvSpPr>
            <a:spLocks noGrp="1"/>
          </p:cNvSpPr>
          <p:nvPr>
            <p:ph type="title"/>
          </p:nvPr>
        </p:nvSpPr>
        <p:spPr>
          <a:xfrm>
            <a:off x="9321801" y="612843"/>
            <a:ext cx="2312480" cy="1499738"/>
          </a:xfrm>
        </p:spPr>
        <p:txBody>
          <a:bodyPr anchor="b">
            <a:normAutofit/>
          </a:bodyPr>
          <a:lstStyle/>
          <a:p>
            <a:r>
              <a:rPr lang="en-US" sz="2800"/>
              <a:t>Full Virtualization</a:t>
            </a:r>
          </a:p>
        </p:txBody>
      </p:sp>
      <p:sp>
        <p:nvSpPr>
          <p:cNvPr id="3" name="Content Placeholder 2">
            <a:extLst>
              <a:ext uri="{FF2B5EF4-FFF2-40B4-BE49-F238E27FC236}">
                <a16:creationId xmlns:a16="http://schemas.microsoft.com/office/drawing/2014/main" id="{72EC8F3C-9861-4A29-9756-9BC80AF87B89}"/>
              </a:ext>
            </a:extLst>
          </p:cNvPr>
          <p:cNvSpPr>
            <a:spLocks noGrp="1"/>
          </p:cNvSpPr>
          <p:nvPr>
            <p:ph idx="1"/>
          </p:nvPr>
        </p:nvSpPr>
        <p:spPr>
          <a:xfrm>
            <a:off x="9321801" y="2149813"/>
            <a:ext cx="2312479" cy="3854197"/>
          </a:xfrm>
        </p:spPr>
        <p:txBody>
          <a:bodyPr>
            <a:normAutofit lnSpcReduction="10000"/>
          </a:bodyPr>
          <a:lstStyle/>
          <a:p>
            <a:pPr>
              <a:spcBef>
                <a:spcPct val="20000"/>
              </a:spcBef>
              <a:buSzPct val="150000"/>
              <a:buFont typeface="Arial" panose="020B0604020202020204" pitchFamily="34" charset="0"/>
              <a:buChar char="•"/>
            </a:pPr>
            <a:r>
              <a:rPr lang="en-US" altLang="en-US" sz="1400" dirty="0">
                <a:solidFill>
                  <a:schemeClr val="tx1">
                    <a:lumMod val="85000"/>
                    <a:lumOff val="15000"/>
                  </a:schemeClr>
                </a:solidFill>
              </a:rPr>
              <a:t>Enables hypervisors to run an </a:t>
            </a:r>
            <a:r>
              <a:rPr lang="en-US" altLang="en-US" sz="1400" dirty="0">
                <a:solidFill>
                  <a:schemeClr val="tx1">
                    <a:lumMod val="85000"/>
                    <a:lumOff val="15000"/>
                  </a:schemeClr>
                </a:solidFill>
                <a:highlight>
                  <a:srgbClr val="FFFF00"/>
                </a:highlight>
              </a:rPr>
              <a:t>unmodified guest operating system </a:t>
            </a:r>
            <a:r>
              <a:rPr lang="en-US" altLang="en-US" sz="1400" dirty="0">
                <a:solidFill>
                  <a:schemeClr val="tx1">
                    <a:lumMod val="85000"/>
                    <a:lumOff val="15000"/>
                  </a:schemeClr>
                </a:solidFill>
              </a:rPr>
              <a:t>(e.g. Windows  2003 or XP).</a:t>
            </a:r>
          </a:p>
          <a:p>
            <a:pPr>
              <a:spcBef>
                <a:spcPct val="20000"/>
              </a:spcBef>
              <a:buSzPct val="150000"/>
              <a:buFont typeface="Arial" panose="020B0604020202020204" pitchFamily="34" charset="0"/>
              <a:buChar char="•"/>
            </a:pPr>
            <a:r>
              <a:rPr lang="en-US" altLang="en-US" sz="1400" dirty="0">
                <a:solidFill>
                  <a:schemeClr val="tx1">
                    <a:lumMod val="85000"/>
                    <a:lumOff val="15000"/>
                  </a:schemeClr>
                </a:solidFill>
              </a:rPr>
              <a:t> </a:t>
            </a:r>
            <a:r>
              <a:rPr lang="en-US" altLang="en-US" sz="1400" dirty="0">
                <a:solidFill>
                  <a:schemeClr val="tx1">
                    <a:lumMod val="85000"/>
                    <a:lumOff val="15000"/>
                  </a:schemeClr>
                </a:solidFill>
                <a:highlight>
                  <a:srgbClr val="FFFF00"/>
                </a:highlight>
              </a:rPr>
              <a:t>Guest OS is not aware </a:t>
            </a:r>
            <a:r>
              <a:rPr lang="en-US" altLang="en-US" sz="1400" dirty="0">
                <a:solidFill>
                  <a:schemeClr val="tx1">
                    <a:lumMod val="85000"/>
                    <a:lumOff val="15000"/>
                  </a:schemeClr>
                </a:solidFill>
              </a:rPr>
              <a:t>that it is being virtualized.</a:t>
            </a:r>
          </a:p>
          <a:p>
            <a:pPr>
              <a:spcBef>
                <a:spcPct val="20000"/>
              </a:spcBef>
              <a:buSzPct val="150000"/>
              <a:buFont typeface="Arial" panose="020B0604020202020204" pitchFamily="34" charset="0"/>
              <a:buChar char="•"/>
            </a:pPr>
            <a:r>
              <a:rPr lang="en-US" altLang="en-US" sz="1400" dirty="0">
                <a:solidFill>
                  <a:schemeClr val="tx1">
                    <a:lumMod val="85000"/>
                    <a:lumOff val="15000"/>
                  </a:schemeClr>
                </a:solidFill>
              </a:rPr>
              <a:t>E.g.: VMware uses a </a:t>
            </a:r>
            <a:r>
              <a:rPr lang="en-US" altLang="en-US" sz="1400" dirty="0">
                <a:solidFill>
                  <a:schemeClr val="tx1">
                    <a:lumMod val="85000"/>
                    <a:lumOff val="15000"/>
                  </a:schemeClr>
                </a:solidFill>
                <a:highlight>
                  <a:srgbClr val="FFFF00"/>
                </a:highlight>
              </a:rPr>
              <a:t>combination of direct execution and binary translation techniques</a:t>
            </a:r>
            <a:r>
              <a:rPr lang="en-US" altLang="en-US" sz="1400" dirty="0">
                <a:solidFill>
                  <a:schemeClr val="tx1">
                    <a:lumMod val="85000"/>
                    <a:lumOff val="15000"/>
                  </a:schemeClr>
                </a:solidFill>
              </a:rPr>
              <a:t>  to achieve full virtualization of server systems.</a:t>
            </a:r>
          </a:p>
          <a:p>
            <a:r>
              <a:rPr lang="en-US" sz="1400" dirty="0"/>
              <a:t>[Copied from “Virtualization for Cloud Computing”, Dr. Sanjay Ahuja, PhD (University of North Florida)]</a:t>
            </a:r>
          </a:p>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293050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DA08-7390-4611-BD7F-02C799765D2C}"/>
              </a:ext>
            </a:extLst>
          </p:cNvPr>
          <p:cNvSpPr>
            <a:spLocks noGrp="1"/>
          </p:cNvSpPr>
          <p:nvPr>
            <p:ph type="title"/>
          </p:nvPr>
        </p:nvSpPr>
        <p:spPr/>
        <p:txBody>
          <a:bodyPr/>
          <a:lstStyle/>
          <a:p>
            <a:pPr algn="ctr"/>
            <a:r>
              <a:rPr lang="en-US"/>
              <a:t>Learning Objectives</a:t>
            </a:r>
            <a:endParaRPr lang="en-US" dirty="0"/>
          </a:p>
        </p:txBody>
      </p:sp>
      <p:sp>
        <p:nvSpPr>
          <p:cNvPr id="3" name="Content Placeholder 2">
            <a:extLst>
              <a:ext uri="{FF2B5EF4-FFF2-40B4-BE49-F238E27FC236}">
                <a16:creationId xmlns:a16="http://schemas.microsoft.com/office/drawing/2014/main" id="{012EEBF6-3F95-44F8-BF61-3DC2438DC65F}"/>
              </a:ext>
            </a:extLst>
          </p:cNvPr>
          <p:cNvSpPr>
            <a:spLocks noGrp="1"/>
          </p:cNvSpPr>
          <p:nvPr>
            <p:ph idx="1"/>
          </p:nvPr>
        </p:nvSpPr>
        <p:spPr>
          <a:xfrm>
            <a:off x="1066800" y="2103120"/>
            <a:ext cx="10058400" cy="3849624"/>
          </a:xfrm>
        </p:spPr>
        <p:txBody>
          <a:bodyPr>
            <a:normAutofit fontScale="25000" lnSpcReduction="20000"/>
          </a:bodyPr>
          <a:lstStyle/>
          <a:p>
            <a:r>
              <a:rPr lang="en-US" sz="6400" dirty="0"/>
              <a:t>Introduction</a:t>
            </a:r>
          </a:p>
          <a:p>
            <a:pPr lvl="1"/>
            <a:r>
              <a:rPr lang="en-US" sz="6400" dirty="0"/>
              <a:t>Virtualization for Cloud Computing</a:t>
            </a:r>
          </a:p>
          <a:p>
            <a:r>
              <a:rPr lang="en-US" sz="6400" dirty="0"/>
              <a:t>What is virtualization?</a:t>
            </a:r>
          </a:p>
          <a:p>
            <a:r>
              <a:rPr lang="en-US" sz="6400" dirty="0"/>
              <a:t>Benefits of virtualization</a:t>
            </a:r>
          </a:p>
          <a:p>
            <a:r>
              <a:rPr lang="en-US" sz="6400" dirty="0"/>
              <a:t>Types of virtualization</a:t>
            </a:r>
          </a:p>
          <a:p>
            <a:r>
              <a:rPr lang="en-US" sz="6400" dirty="0"/>
              <a:t>What is virtual machine?</a:t>
            </a:r>
          </a:p>
          <a:p>
            <a:pPr lvl="1"/>
            <a:r>
              <a:rPr lang="en-US" sz="6400" dirty="0"/>
              <a:t>Process virtual machine</a:t>
            </a:r>
          </a:p>
          <a:p>
            <a:pPr lvl="1"/>
            <a:r>
              <a:rPr lang="en-US" sz="6400" dirty="0"/>
              <a:t>System virtual machine</a:t>
            </a:r>
          </a:p>
          <a:p>
            <a:pPr lvl="2"/>
            <a:r>
              <a:rPr lang="en-US" sz="6400" dirty="0"/>
              <a:t>Hardware level virtualization: Hardware-assisted virtualization</a:t>
            </a:r>
          </a:p>
          <a:p>
            <a:pPr lvl="2"/>
            <a:r>
              <a:rPr lang="en-US" sz="6400" dirty="0"/>
              <a:t>OS-level virtualization: Homogeneous environment</a:t>
            </a:r>
          </a:p>
          <a:p>
            <a:pPr lvl="2"/>
            <a:r>
              <a:rPr lang="en-US" sz="6400" dirty="0"/>
              <a:t>Software level virtualization: Hypervisor types (Full virtualization, Para-virtualization); implementation approaches (type I/Bare metal, type II/hosted approach)</a:t>
            </a:r>
          </a:p>
          <a:p>
            <a:r>
              <a:rPr lang="en-US" sz="6400" dirty="0"/>
              <a:t>What is server virtualization?</a:t>
            </a:r>
          </a:p>
          <a:p>
            <a:r>
              <a:rPr lang="en-US" sz="6400" dirty="0"/>
              <a:t>What is hypervisor/virtual machine monitor (VMM)?</a:t>
            </a:r>
          </a:p>
          <a:p>
            <a:r>
              <a:rPr lang="en-US" sz="6400" dirty="0"/>
              <a:t>Binary translation and direct execution</a:t>
            </a:r>
          </a:p>
          <a:p>
            <a:r>
              <a:rPr lang="en-US" sz="6400" dirty="0"/>
              <a:t>Sample hypervisor: </a:t>
            </a:r>
            <a:r>
              <a:rPr lang="en-US" sz="6400" dirty="0" err="1"/>
              <a:t>Vmware</a:t>
            </a:r>
            <a:r>
              <a:rPr lang="en-US" sz="6400" dirty="0"/>
              <a:t> ESXI, Citrix Xen server, Ubuntu KVM</a:t>
            </a:r>
          </a:p>
          <a:p>
            <a:endParaRPr lang="en-US" sz="2400" dirty="0"/>
          </a:p>
          <a:p>
            <a:pPr lvl="1"/>
            <a:endParaRPr lang="en-US" sz="2000" dirty="0"/>
          </a:p>
          <a:p>
            <a:pPr lvl="1"/>
            <a:endParaRPr lang="en-US" sz="2000" dirty="0"/>
          </a:p>
          <a:p>
            <a:pPr lvl="1"/>
            <a:endParaRPr lang="en-US" sz="2000" dirty="0"/>
          </a:p>
          <a:p>
            <a:pPr lvl="1"/>
            <a:endParaRPr lang="en-US" sz="2200" dirty="0"/>
          </a:p>
        </p:txBody>
      </p:sp>
    </p:spTree>
    <p:extLst>
      <p:ext uri="{BB962C8B-B14F-4D97-AF65-F5344CB8AC3E}">
        <p14:creationId xmlns:p14="http://schemas.microsoft.com/office/powerpoint/2010/main" val="91298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ed image">
            <a:extLst>
              <a:ext uri="{FF2B5EF4-FFF2-40B4-BE49-F238E27FC236}">
                <a16:creationId xmlns:a16="http://schemas.microsoft.com/office/drawing/2014/main" id="{E202CD68-9311-4AA8-B5E6-C7E80B39DC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7260" y="727628"/>
            <a:ext cx="4367953" cy="541555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FDE72-C579-4818-A213-E79A72871A9A}"/>
              </a:ext>
            </a:extLst>
          </p:cNvPr>
          <p:cNvSpPr>
            <a:spLocks noGrp="1"/>
          </p:cNvSpPr>
          <p:nvPr>
            <p:ph type="title"/>
          </p:nvPr>
        </p:nvSpPr>
        <p:spPr>
          <a:xfrm>
            <a:off x="7064082" y="642594"/>
            <a:ext cx="4472921" cy="1643928"/>
          </a:xfrm>
        </p:spPr>
        <p:txBody>
          <a:bodyPr>
            <a:normAutofit/>
          </a:bodyPr>
          <a:lstStyle/>
          <a:p>
            <a:r>
              <a:rPr lang="en-US" sz="4400"/>
              <a:t>Para-Virtualization</a:t>
            </a:r>
          </a:p>
        </p:txBody>
      </p:sp>
      <p:sp>
        <p:nvSpPr>
          <p:cNvPr id="3" name="Content Placeholder 2">
            <a:extLst>
              <a:ext uri="{FF2B5EF4-FFF2-40B4-BE49-F238E27FC236}">
                <a16:creationId xmlns:a16="http://schemas.microsoft.com/office/drawing/2014/main" id="{39CB2E41-0123-465A-A3C2-A041F6AD3875}"/>
              </a:ext>
            </a:extLst>
          </p:cNvPr>
          <p:cNvSpPr>
            <a:spLocks noGrp="1"/>
          </p:cNvSpPr>
          <p:nvPr>
            <p:ph idx="1"/>
          </p:nvPr>
        </p:nvSpPr>
        <p:spPr>
          <a:xfrm>
            <a:off x="7064082" y="2385390"/>
            <a:ext cx="4472922" cy="3649649"/>
          </a:xfrm>
        </p:spPr>
        <p:txBody>
          <a:bodyPr>
            <a:normAutofit/>
          </a:bodyPr>
          <a:lstStyle/>
          <a:p>
            <a:pPr>
              <a:lnSpc>
                <a:spcPct val="90000"/>
              </a:lnSpc>
              <a:spcBef>
                <a:spcPct val="20000"/>
              </a:spcBef>
              <a:buNone/>
            </a:pPr>
            <a:r>
              <a:rPr lang="en-US" altLang="en-US" sz="1700" b="1" dirty="0">
                <a:latin typeface="Calibri" panose="020F0502020204030204" pitchFamily="34" charset="0"/>
              </a:rPr>
              <a:t>Para virtualization</a:t>
            </a:r>
          </a:p>
          <a:p>
            <a:pPr>
              <a:lnSpc>
                <a:spcPct val="90000"/>
              </a:lnSpc>
              <a:spcBef>
                <a:spcPct val="20000"/>
              </a:spcBef>
              <a:buSzPct val="150000"/>
              <a:buFont typeface="Arial" panose="020B0604020202020204" pitchFamily="34" charset="0"/>
              <a:buChar char="•"/>
            </a:pPr>
            <a:r>
              <a:rPr lang="en-US" altLang="en-US" sz="1700" dirty="0"/>
              <a:t>Involves </a:t>
            </a:r>
            <a:r>
              <a:rPr lang="en-US" altLang="en-US" sz="1700" dirty="0">
                <a:highlight>
                  <a:srgbClr val="FFFF00"/>
                </a:highlight>
              </a:rPr>
              <a:t>explicitly modifying guest operating system </a:t>
            </a:r>
            <a:r>
              <a:rPr lang="en-US" altLang="en-US" sz="1700" dirty="0"/>
              <a:t>(e.g. SUSE Linux Enterprise Server 11) so that it is </a:t>
            </a:r>
            <a:r>
              <a:rPr lang="en-US" altLang="en-US" sz="1700" dirty="0">
                <a:highlight>
                  <a:srgbClr val="FFFF00"/>
                </a:highlight>
              </a:rPr>
              <a:t>aware of being virtualized </a:t>
            </a:r>
            <a:r>
              <a:rPr lang="en-US" altLang="en-US" sz="1700" dirty="0"/>
              <a:t>to allow near native performance.</a:t>
            </a:r>
          </a:p>
          <a:p>
            <a:pPr>
              <a:lnSpc>
                <a:spcPct val="90000"/>
              </a:lnSpc>
              <a:spcBef>
                <a:spcPct val="20000"/>
              </a:spcBef>
              <a:buSzPct val="150000"/>
              <a:buFont typeface="Arial" panose="020B0604020202020204" pitchFamily="34" charset="0"/>
              <a:buChar char="•"/>
            </a:pPr>
            <a:r>
              <a:rPr lang="en-US" altLang="en-US" sz="1700" dirty="0"/>
              <a:t>Improves performance.</a:t>
            </a:r>
          </a:p>
          <a:p>
            <a:pPr>
              <a:lnSpc>
                <a:spcPct val="90000"/>
              </a:lnSpc>
              <a:spcBef>
                <a:spcPct val="20000"/>
              </a:spcBef>
              <a:buSzPct val="150000"/>
              <a:buFont typeface="Arial" panose="020B0604020202020204" pitchFamily="34" charset="0"/>
              <a:buChar char="•"/>
            </a:pPr>
            <a:r>
              <a:rPr lang="en-US" altLang="en-US" sz="1700" dirty="0"/>
              <a:t>Lower overhead.</a:t>
            </a:r>
          </a:p>
          <a:p>
            <a:pPr>
              <a:lnSpc>
                <a:spcPct val="90000"/>
              </a:lnSpc>
              <a:spcBef>
                <a:spcPct val="20000"/>
              </a:spcBef>
              <a:buSzPct val="150000"/>
              <a:buFont typeface="Arial" panose="020B0604020202020204" pitchFamily="34" charset="0"/>
              <a:buChar char="•"/>
            </a:pPr>
            <a:r>
              <a:rPr lang="en-US" altLang="en-US" sz="1700" dirty="0"/>
              <a:t>E.g.:  Xen supports </a:t>
            </a:r>
            <a:r>
              <a:rPr lang="en-US" altLang="en-US" sz="1700" dirty="0">
                <a:highlight>
                  <a:srgbClr val="FFFF00"/>
                </a:highlight>
              </a:rPr>
              <a:t>both Hardware Assisted Virtualization (HVM) and Para-Virtualization (PV). Oracle VM is built upon Xen technology, using the Xen hypervisor. </a:t>
            </a:r>
          </a:p>
          <a:p>
            <a:pPr>
              <a:lnSpc>
                <a:spcPct val="90000"/>
              </a:lnSpc>
              <a:spcBef>
                <a:spcPct val="20000"/>
              </a:spcBef>
              <a:buSzPct val="150000"/>
              <a:buFont typeface="Arial" panose="020B0604020202020204" pitchFamily="34" charset="0"/>
              <a:buChar char="•"/>
            </a:pPr>
            <a:r>
              <a:rPr lang="en-US" sz="1700" dirty="0"/>
              <a:t>[Copied from “Virtualization for Cloud Computing”, Dr. Sanjay Ahuja, PhD (University of North Florida)]</a:t>
            </a:r>
          </a:p>
          <a:p>
            <a:pPr>
              <a:lnSpc>
                <a:spcPct val="90000"/>
              </a:lnSpc>
              <a:spcBef>
                <a:spcPct val="20000"/>
              </a:spcBef>
              <a:buSzPct val="150000"/>
              <a:buFont typeface="Arial" panose="020B0604020202020204" pitchFamily="34" charset="0"/>
              <a:buChar char="•"/>
            </a:pPr>
            <a:endParaRPr lang="en-US" altLang="en-US" sz="1700" dirty="0"/>
          </a:p>
          <a:p>
            <a:pPr>
              <a:lnSpc>
                <a:spcPct val="90000"/>
              </a:lnSpc>
            </a:pPr>
            <a:endParaRPr lang="en-US" sz="1700" dirty="0"/>
          </a:p>
        </p:txBody>
      </p:sp>
    </p:spTree>
    <p:extLst>
      <p:ext uri="{BB962C8B-B14F-4D97-AF65-F5344CB8AC3E}">
        <p14:creationId xmlns:p14="http://schemas.microsoft.com/office/powerpoint/2010/main" val="3931433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8" name="Rectangle 7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119" name="Rectangle 7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098" name="Picture 2" descr="Related image">
            <a:extLst>
              <a:ext uri="{FF2B5EF4-FFF2-40B4-BE49-F238E27FC236}">
                <a16:creationId xmlns:a16="http://schemas.microsoft.com/office/drawing/2014/main" id="{9C58BF0E-C033-4DAB-9696-79E9DC5F43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701" y="1407551"/>
            <a:ext cx="7237877" cy="4071305"/>
          </a:xfrm>
          <a:prstGeom prst="rect">
            <a:avLst/>
          </a:prstGeom>
          <a:noFill/>
          <a:extLst>
            <a:ext uri="{909E8E84-426E-40DD-AFC4-6F175D3DCCD1}">
              <a14:hiddenFill xmlns:a14="http://schemas.microsoft.com/office/drawing/2010/main">
                <a:solidFill>
                  <a:srgbClr val="FFFFFF"/>
                </a:solidFill>
              </a14:hiddenFill>
            </a:ext>
          </a:extLst>
        </p:spPr>
      </p:pic>
      <p:sp>
        <p:nvSpPr>
          <p:cNvPr id="4120" name="Rectangle 7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20CB4-A5C9-4663-A3B9-49CCBA83AB76}"/>
              </a:ext>
            </a:extLst>
          </p:cNvPr>
          <p:cNvSpPr>
            <a:spLocks noGrp="1"/>
          </p:cNvSpPr>
          <p:nvPr>
            <p:ph type="title"/>
          </p:nvPr>
        </p:nvSpPr>
        <p:spPr>
          <a:xfrm>
            <a:off x="9321801" y="612843"/>
            <a:ext cx="2312480" cy="1499738"/>
          </a:xfrm>
        </p:spPr>
        <p:txBody>
          <a:bodyPr anchor="b">
            <a:normAutofit/>
          </a:bodyPr>
          <a:lstStyle/>
          <a:p>
            <a:r>
              <a:rPr lang="en-US" sz="2800"/>
              <a:t>OS-Level Virtualization</a:t>
            </a:r>
          </a:p>
        </p:txBody>
      </p:sp>
      <p:sp>
        <p:nvSpPr>
          <p:cNvPr id="4102" name="Content Placeholder 4101">
            <a:extLst>
              <a:ext uri="{FF2B5EF4-FFF2-40B4-BE49-F238E27FC236}">
                <a16:creationId xmlns:a16="http://schemas.microsoft.com/office/drawing/2014/main" id="{B3C2185A-AB1C-4C69-9579-F602EABEA55E}"/>
              </a:ext>
            </a:extLst>
          </p:cNvPr>
          <p:cNvSpPr>
            <a:spLocks noGrp="1"/>
          </p:cNvSpPr>
          <p:nvPr>
            <p:ph idx="1"/>
          </p:nvPr>
        </p:nvSpPr>
        <p:spPr>
          <a:xfrm>
            <a:off x="9321801" y="2149813"/>
            <a:ext cx="2312479" cy="3854197"/>
          </a:xfrm>
        </p:spPr>
        <p:txBody>
          <a:bodyPr>
            <a:normAutofit fontScale="92500" lnSpcReduction="10000"/>
          </a:bodyPr>
          <a:lstStyle/>
          <a:p>
            <a:pPr>
              <a:lnSpc>
                <a:spcPct val="90000"/>
              </a:lnSpc>
            </a:pPr>
            <a:r>
              <a:rPr lang="en-US" altLang="zh-TW" sz="1600" dirty="0"/>
              <a:t>OS-level virtualization </a:t>
            </a:r>
          </a:p>
          <a:p>
            <a:pPr lvl="1">
              <a:lnSpc>
                <a:spcPct val="90000"/>
              </a:lnSpc>
            </a:pPr>
            <a:r>
              <a:rPr lang="en-US" altLang="zh-TW" dirty="0">
                <a:highlight>
                  <a:srgbClr val="FFFF00"/>
                </a:highlight>
              </a:rPr>
              <a:t>Does not use hypervisor</a:t>
            </a:r>
          </a:p>
          <a:p>
            <a:pPr lvl="1">
              <a:lnSpc>
                <a:spcPct val="90000"/>
              </a:lnSpc>
            </a:pPr>
            <a:r>
              <a:rPr lang="en-US" altLang="zh-TW" dirty="0">
                <a:highlight>
                  <a:srgbClr val="FFFF00"/>
                </a:highlight>
              </a:rPr>
              <a:t>kernel of an OS allows for multiple isolated user-space instances</a:t>
            </a:r>
            <a:r>
              <a:rPr lang="en-US" altLang="zh-TW" dirty="0"/>
              <a:t>, instead of just one.</a:t>
            </a:r>
          </a:p>
          <a:p>
            <a:pPr lvl="1">
              <a:lnSpc>
                <a:spcPct val="90000"/>
              </a:lnSpc>
            </a:pPr>
            <a:r>
              <a:rPr lang="en-US" altLang="zh-TW" dirty="0">
                <a:highlight>
                  <a:srgbClr val="FFFF00"/>
                </a:highlight>
              </a:rPr>
              <a:t>Each OS instance looks and feels like a real server</a:t>
            </a:r>
          </a:p>
          <a:p>
            <a:r>
              <a:rPr lang="en-US" sz="1600" dirty="0"/>
              <a:t>[Copied from “Virtualization Techniques for Cloud Computing”, Prof </a:t>
            </a:r>
            <a:r>
              <a:rPr lang="en-US" sz="1600" dirty="0" err="1"/>
              <a:t>Chih</a:t>
            </a:r>
            <a:r>
              <a:rPr lang="en-US" sz="1600" dirty="0"/>
              <a:t>-Hung Wu (National University of Kaohsiung)]</a:t>
            </a:r>
          </a:p>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207319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34FB-E727-431D-8D81-6277EBDC45B6}"/>
              </a:ext>
            </a:extLst>
          </p:cNvPr>
          <p:cNvSpPr>
            <a:spLocks noGrp="1"/>
          </p:cNvSpPr>
          <p:nvPr>
            <p:ph type="title"/>
          </p:nvPr>
        </p:nvSpPr>
        <p:spPr/>
        <p:txBody>
          <a:bodyPr/>
          <a:lstStyle/>
          <a:p>
            <a:pPr algn="ctr"/>
            <a:r>
              <a:rPr lang="en-US" dirty="0">
                <a:solidFill>
                  <a:srgbClr val="FF0000"/>
                </a:solidFill>
              </a:rPr>
              <a:t>Two</a:t>
            </a:r>
            <a:r>
              <a:rPr lang="en-US" dirty="0"/>
              <a:t> Hypervisor Implementation approaches</a:t>
            </a:r>
          </a:p>
        </p:txBody>
      </p:sp>
      <p:sp>
        <p:nvSpPr>
          <p:cNvPr id="3" name="Content Placeholder 2">
            <a:extLst>
              <a:ext uri="{FF2B5EF4-FFF2-40B4-BE49-F238E27FC236}">
                <a16:creationId xmlns:a16="http://schemas.microsoft.com/office/drawing/2014/main" id="{297ADCD5-92DF-4604-81C9-F58FB27BBD53}"/>
              </a:ext>
            </a:extLst>
          </p:cNvPr>
          <p:cNvSpPr>
            <a:spLocks noGrp="1"/>
          </p:cNvSpPr>
          <p:nvPr>
            <p:ph idx="1"/>
          </p:nvPr>
        </p:nvSpPr>
        <p:spPr/>
        <p:txBody>
          <a:bodyPr>
            <a:normAutofit lnSpcReduction="10000"/>
          </a:bodyPr>
          <a:lstStyle/>
          <a:p>
            <a:r>
              <a:rPr lang="en-US" sz="2400" b="1" dirty="0"/>
              <a:t>Hypervisor approach (native or bare metal approach) (type I hypervisor): </a:t>
            </a:r>
            <a:r>
              <a:rPr lang="en-US" sz="2400" dirty="0"/>
              <a:t>a </a:t>
            </a:r>
            <a:r>
              <a:rPr lang="en-US" sz="2400" i="1" dirty="0">
                <a:solidFill>
                  <a:srgbClr val="FF0000"/>
                </a:solidFill>
              </a:rPr>
              <a:t>hypervisor</a:t>
            </a:r>
            <a:r>
              <a:rPr lang="en-US" sz="2400" i="1" dirty="0"/>
              <a:t> </a:t>
            </a:r>
            <a:r>
              <a:rPr lang="en-US" sz="2400" dirty="0"/>
              <a:t>architecture </a:t>
            </a:r>
            <a:r>
              <a:rPr lang="en-US" sz="2400" dirty="0">
                <a:solidFill>
                  <a:srgbClr val="FF0000"/>
                </a:solidFill>
              </a:rPr>
              <a:t>is the first layer of software installed on a clean x86-based system (hence it is often referred to as a “bare metal” approach)</a:t>
            </a:r>
            <a:r>
              <a:rPr lang="en-US" sz="2400" dirty="0"/>
              <a:t>. Since it </a:t>
            </a:r>
            <a:r>
              <a:rPr lang="en-US" sz="2400" dirty="0">
                <a:solidFill>
                  <a:srgbClr val="FF0000"/>
                </a:solidFill>
              </a:rPr>
              <a:t>has direct access to the hardware resources</a:t>
            </a:r>
            <a:r>
              <a:rPr lang="en-US" sz="2400" dirty="0"/>
              <a:t>, a hypervisor is </a:t>
            </a:r>
            <a:r>
              <a:rPr lang="en-US" sz="2400" dirty="0">
                <a:solidFill>
                  <a:srgbClr val="FF0000"/>
                </a:solidFill>
              </a:rPr>
              <a:t>more efficient than hosted architectures</a:t>
            </a:r>
            <a:r>
              <a:rPr lang="en-US" sz="2400" dirty="0"/>
              <a:t>, enabling greater scalability, robustness and performance.</a:t>
            </a:r>
          </a:p>
          <a:p>
            <a:r>
              <a:rPr lang="en-US" sz="2400" b="1" dirty="0"/>
              <a:t>Hosted approach (type II hypervisor): </a:t>
            </a:r>
            <a:r>
              <a:rPr lang="en-US" sz="2400" dirty="0"/>
              <a:t>a </a:t>
            </a:r>
            <a:r>
              <a:rPr lang="en-US" sz="2400" i="1" dirty="0"/>
              <a:t>hosted </a:t>
            </a:r>
            <a:r>
              <a:rPr lang="en-US" sz="2400" dirty="0"/>
              <a:t>approach </a:t>
            </a:r>
            <a:r>
              <a:rPr lang="en-US" sz="2400" dirty="0">
                <a:solidFill>
                  <a:srgbClr val="FF0000"/>
                </a:solidFill>
              </a:rPr>
              <a:t>provides partitioning services on top of a standard operating system </a:t>
            </a:r>
            <a:r>
              <a:rPr lang="en-US" sz="2400" dirty="0"/>
              <a:t>and supports the broadest range of hardware configurations. (</a:t>
            </a:r>
            <a:r>
              <a:rPr lang="en-US" sz="2400" dirty="0">
                <a:solidFill>
                  <a:srgbClr val="FF0000"/>
                </a:solidFill>
              </a:rPr>
              <a:t>3 layers: host O/S, hypervisor, guest O/S</a:t>
            </a:r>
            <a:r>
              <a:rPr lang="en-US" sz="2400" dirty="0"/>
              <a:t>)</a:t>
            </a:r>
          </a:p>
        </p:txBody>
      </p:sp>
    </p:spTree>
    <p:extLst>
      <p:ext uri="{BB962C8B-B14F-4D97-AF65-F5344CB8AC3E}">
        <p14:creationId xmlns:p14="http://schemas.microsoft.com/office/powerpoint/2010/main" val="136434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Image result for bare metal virtualization jpg">
            <a:extLst>
              <a:ext uri="{FF2B5EF4-FFF2-40B4-BE49-F238E27FC236}">
                <a16:creationId xmlns:a16="http://schemas.microsoft.com/office/drawing/2014/main" id="{FB898632-2107-4DF0-AEBC-486DD94939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7654" y="1414946"/>
            <a:ext cx="5367165" cy="404091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Rectangle 7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DE734-25B0-4A7F-987B-B1146502E0B3}"/>
              </a:ext>
            </a:extLst>
          </p:cNvPr>
          <p:cNvSpPr>
            <a:spLocks noGrp="1"/>
          </p:cNvSpPr>
          <p:nvPr>
            <p:ph type="title"/>
          </p:nvPr>
        </p:nvSpPr>
        <p:spPr>
          <a:xfrm>
            <a:off x="7064082" y="642594"/>
            <a:ext cx="4472921" cy="1643928"/>
          </a:xfrm>
        </p:spPr>
        <p:txBody>
          <a:bodyPr>
            <a:normAutofit/>
          </a:bodyPr>
          <a:lstStyle/>
          <a:p>
            <a:r>
              <a:rPr lang="en-US" sz="3700" dirty="0">
                <a:highlight>
                  <a:srgbClr val="FFFF00"/>
                </a:highlight>
              </a:rPr>
              <a:t>Bare Metal Approach (Type I hypervisor)</a:t>
            </a:r>
          </a:p>
        </p:txBody>
      </p:sp>
      <p:sp>
        <p:nvSpPr>
          <p:cNvPr id="3" name="Content Placeholder 2">
            <a:extLst>
              <a:ext uri="{FF2B5EF4-FFF2-40B4-BE49-F238E27FC236}">
                <a16:creationId xmlns:a16="http://schemas.microsoft.com/office/drawing/2014/main" id="{75C12DA6-BBE2-4967-AFE3-2F3FC316A1D9}"/>
              </a:ext>
            </a:extLst>
          </p:cNvPr>
          <p:cNvSpPr>
            <a:spLocks noGrp="1"/>
          </p:cNvSpPr>
          <p:nvPr>
            <p:ph idx="1"/>
          </p:nvPr>
        </p:nvSpPr>
        <p:spPr>
          <a:xfrm>
            <a:off x="7064082" y="2385390"/>
            <a:ext cx="4472922" cy="3649649"/>
          </a:xfrm>
        </p:spPr>
        <p:txBody>
          <a:bodyPr>
            <a:normAutofit/>
          </a:bodyPr>
          <a:lstStyle/>
          <a:p>
            <a:pPr>
              <a:spcBef>
                <a:spcPct val="20000"/>
              </a:spcBef>
              <a:buSzPct val="150000"/>
              <a:buFont typeface="Arial" panose="020B0604020202020204" pitchFamily="34" charset="0"/>
              <a:buChar char="•"/>
            </a:pPr>
            <a:r>
              <a:rPr lang="en-US" altLang="en-US" dirty="0">
                <a:solidFill>
                  <a:srgbClr val="FF0000"/>
                </a:solidFill>
              </a:rPr>
              <a:t>Type I Hypervisor</a:t>
            </a:r>
            <a:r>
              <a:rPr lang="en-US" altLang="en-US" dirty="0"/>
              <a:t>.</a:t>
            </a:r>
          </a:p>
          <a:p>
            <a:pPr>
              <a:spcBef>
                <a:spcPct val="20000"/>
              </a:spcBef>
              <a:buSzPct val="150000"/>
              <a:buFont typeface="Arial" panose="020B0604020202020204" pitchFamily="34" charset="0"/>
              <a:buChar char="•"/>
            </a:pPr>
            <a:r>
              <a:rPr lang="en-US" altLang="en-US" dirty="0">
                <a:solidFill>
                  <a:srgbClr val="FF0000"/>
                </a:solidFill>
              </a:rPr>
              <a:t>Runs directly on the system hardware</a:t>
            </a:r>
            <a:r>
              <a:rPr lang="en-US" altLang="en-US" dirty="0"/>
              <a:t>.</a:t>
            </a:r>
          </a:p>
          <a:p>
            <a:pPr>
              <a:spcBef>
                <a:spcPct val="20000"/>
              </a:spcBef>
              <a:buSzPct val="150000"/>
              <a:buFont typeface="Arial" panose="020B0604020202020204" pitchFamily="34" charset="0"/>
              <a:buChar char="•"/>
            </a:pPr>
            <a:r>
              <a:rPr lang="en-US" altLang="en-US" dirty="0"/>
              <a:t>May require hardware assisted virtualization technology support by the CPU.</a:t>
            </a:r>
          </a:p>
          <a:p>
            <a:pPr>
              <a:spcBef>
                <a:spcPct val="20000"/>
              </a:spcBef>
              <a:buSzPct val="150000"/>
              <a:buFont typeface="Arial" panose="020B0604020202020204" pitchFamily="34" charset="0"/>
              <a:buChar char="•"/>
            </a:pPr>
            <a:r>
              <a:rPr lang="en-US" altLang="en-US" dirty="0"/>
              <a:t>Limited set of hardware drivers provided by the hypervisor vendor.</a:t>
            </a:r>
          </a:p>
          <a:p>
            <a:pPr>
              <a:spcBef>
                <a:spcPct val="20000"/>
              </a:spcBef>
              <a:buSzPct val="150000"/>
              <a:buFont typeface="Arial" panose="020B0604020202020204" pitchFamily="34" charset="0"/>
              <a:buChar char="•"/>
            </a:pPr>
            <a:r>
              <a:rPr lang="en-US" altLang="en-US" dirty="0"/>
              <a:t>E.g.: Xen, VMWare </a:t>
            </a:r>
            <a:r>
              <a:rPr lang="en-US" altLang="en-US" dirty="0" err="1"/>
              <a:t>ESXi</a:t>
            </a:r>
            <a:r>
              <a:rPr lang="en-US" altLang="en-US" dirty="0"/>
              <a:t> </a:t>
            </a:r>
          </a:p>
          <a:p>
            <a:endParaRPr lang="en-US" dirty="0"/>
          </a:p>
        </p:txBody>
      </p:sp>
    </p:spTree>
    <p:extLst>
      <p:ext uri="{BB962C8B-B14F-4D97-AF65-F5344CB8AC3E}">
        <p14:creationId xmlns:p14="http://schemas.microsoft.com/office/powerpoint/2010/main" val="12893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89B0-0BBF-4D66-9F3B-D543EDCE7CA9}"/>
              </a:ext>
            </a:extLst>
          </p:cNvPr>
          <p:cNvSpPr>
            <a:spLocks noGrp="1"/>
          </p:cNvSpPr>
          <p:nvPr>
            <p:ph type="title"/>
          </p:nvPr>
        </p:nvSpPr>
        <p:spPr/>
        <p:txBody>
          <a:bodyPr/>
          <a:lstStyle/>
          <a:p>
            <a:pPr algn="ctr"/>
            <a:r>
              <a:rPr lang="en-US" dirty="0"/>
              <a:t>Bare-Metal Architecture</a:t>
            </a:r>
          </a:p>
        </p:txBody>
      </p:sp>
      <p:pic>
        <p:nvPicPr>
          <p:cNvPr id="1026" name="Picture 2" descr="Image result for software level virtualization the big picture&quot;">
            <a:extLst>
              <a:ext uri="{FF2B5EF4-FFF2-40B4-BE49-F238E27FC236}">
                <a16:creationId xmlns:a16="http://schemas.microsoft.com/office/drawing/2014/main" id="{3C97D1EF-29DE-491C-A7A4-D264DCBFC3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599" y="2365512"/>
            <a:ext cx="8418443" cy="384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9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7" name="Rectangle 138">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168" name="Rectangle 140">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6146" name="Picture 2" descr="Related image">
            <a:extLst>
              <a:ext uri="{FF2B5EF4-FFF2-40B4-BE49-F238E27FC236}">
                <a16:creationId xmlns:a16="http://schemas.microsoft.com/office/drawing/2014/main" id="{1987D466-989E-40E5-950A-3AA3AD044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015"/>
          <a:stretch/>
        </p:blipFill>
        <p:spPr bwMode="auto">
          <a:xfrm>
            <a:off x="582639" y="578707"/>
            <a:ext cx="7882128" cy="5733288"/>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45723-377E-4011-8D06-EE4F9E1DE779}"/>
              </a:ext>
            </a:extLst>
          </p:cNvPr>
          <p:cNvSpPr>
            <a:spLocks noGrp="1"/>
          </p:cNvSpPr>
          <p:nvPr>
            <p:ph type="title"/>
          </p:nvPr>
        </p:nvSpPr>
        <p:spPr>
          <a:xfrm>
            <a:off x="9321801" y="612843"/>
            <a:ext cx="2312480" cy="1499738"/>
          </a:xfrm>
        </p:spPr>
        <p:txBody>
          <a:bodyPr anchor="b">
            <a:normAutofit/>
          </a:bodyPr>
          <a:lstStyle/>
          <a:p>
            <a:r>
              <a:rPr lang="en-US" sz="2400" dirty="0">
                <a:highlight>
                  <a:srgbClr val="FFFF00"/>
                </a:highlight>
              </a:rPr>
              <a:t>Hosted Approach (Type II hypervisor)</a:t>
            </a:r>
          </a:p>
        </p:txBody>
      </p:sp>
      <p:sp>
        <p:nvSpPr>
          <p:cNvPr id="3" name="Content Placeholder 2">
            <a:extLst>
              <a:ext uri="{FF2B5EF4-FFF2-40B4-BE49-F238E27FC236}">
                <a16:creationId xmlns:a16="http://schemas.microsoft.com/office/drawing/2014/main" id="{8863C893-EC20-420B-812D-94FFC0DF7A9A}"/>
              </a:ext>
            </a:extLst>
          </p:cNvPr>
          <p:cNvSpPr>
            <a:spLocks noGrp="1"/>
          </p:cNvSpPr>
          <p:nvPr>
            <p:ph idx="1"/>
          </p:nvPr>
        </p:nvSpPr>
        <p:spPr>
          <a:xfrm>
            <a:off x="9321801" y="2149813"/>
            <a:ext cx="2312479" cy="4046706"/>
          </a:xfrm>
        </p:spPr>
        <p:txBody>
          <a:bodyPr>
            <a:normAutofit/>
          </a:bodyPr>
          <a:lstStyle/>
          <a:p>
            <a:pPr>
              <a:spcBef>
                <a:spcPct val="20000"/>
              </a:spcBef>
              <a:buSzPct val="150000"/>
              <a:buFont typeface="Arial" panose="020B0604020202020204" pitchFamily="34" charset="0"/>
              <a:buChar char="•"/>
            </a:pPr>
            <a:r>
              <a:rPr lang="en-US" altLang="en-US" sz="1400" dirty="0">
                <a:solidFill>
                  <a:srgbClr val="FF0000"/>
                </a:solidFill>
              </a:rPr>
              <a:t>Type II Hypervisor</a:t>
            </a:r>
            <a:r>
              <a:rPr lang="en-US" altLang="en-US" sz="1400" dirty="0">
                <a:solidFill>
                  <a:schemeClr val="tx1">
                    <a:lumMod val="85000"/>
                    <a:lumOff val="15000"/>
                  </a:schemeClr>
                </a:solidFill>
              </a:rPr>
              <a:t>.</a:t>
            </a:r>
          </a:p>
          <a:p>
            <a:pPr>
              <a:spcBef>
                <a:spcPct val="20000"/>
              </a:spcBef>
              <a:buSzPct val="150000"/>
              <a:buFont typeface="Arial" panose="020B0604020202020204" pitchFamily="34" charset="0"/>
              <a:buChar char="•"/>
            </a:pPr>
            <a:r>
              <a:rPr lang="en-US" altLang="en-US" sz="1400" dirty="0">
                <a:solidFill>
                  <a:srgbClr val="FF0000"/>
                </a:solidFill>
              </a:rPr>
              <a:t>Runs virtual machines on top of a host OS </a:t>
            </a:r>
            <a:r>
              <a:rPr lang="en-US" altLang="en-US" sz="1400" dirty="0">
                <a:solidFill>
                  <a:schemeClr val="tx1">
                    <a:lumMod val="85000"/>
                    <a:lumOff val="15000"/>
                  </a:schemeClr>
                </a:solidFill>
              </a:rPr>
              <a:t>(windows, Unix etc.)</a:t>
            </a:r>
          </a:p>
          <a:p>
            <a:pPr>
              <a:spcBef>
                <a:spcPct val="20000"/>
              </a:spcBef>
              <a:buSzPct val="150000"/>
              <a:buFont typeface="Arial" panose="020B0604020202020204" pitchFamily="34" charset="0"/>
              <a:buChar char="•"/>
            </a:pPr>
            <a:r>
              <a:rPr lang="en-US" altLang="en-US" sz="1400" dirty="0">
                <a:solidFill>
                  <a:srgbClr val="FF0000"/>
                </a:solidFill>
              </a:rPr>
              <a:t>Relies on host OS for physical resource management</a:t>
            </a:r>
            <a:r>
              <a:rPr lang="en-US" altLang="en-US" sz="1400" dirty="0">
                <a:solidFill>
                  <a:schemeClr val="tx1">
                    <a:lumMod val="85000"/>
                    <a:lumOff val="15000"/>
                  </a:schemeClr>
                </a:solidFill>
              </a:rPr>
              <a:t>.</a:t>
            </a:r>
          </a:p>
          <a:p>
            <a:pPr>
              <a:spcBef>
                <a:spcPct val="20000"/>
              </a:spcBef>
              <a:buSzPct val="150000"/>
              <a:buFont typeface="Arial" panose="020B0604020202020204" pitchFamily="34" charset="0"/>
              <a:buChar char="•"/>
            </a:pPr>
            <a:r>
              <a:rPr lang="en-US" altLang="en-US" sz="1400" dirty="0">
                <a:solidFill>
                  <a:schemeClr val="tx1">
                    <a:lumMod val="85000"/>
                    <a:lumOff val="15000"/>
                  </a:schemeClr>
                </a:solidFill>
              </a:rPr>
              <a:t>Host operating system provides drivers for communicating with the server hardware.</a:t>
            </a:r>
          </a:p>
          <a:p>
            <a:pPr>
              <a:spcBef>
                <a:spcPct val="20000"/>
              </a:spcBef>
              <a:buSzPct val="150000"/>
              <a:buFont typeface="Arial" panose="020B0604020202020204" pitchFamily="34" charset="0"/>
              <a:buChar char="•"/>
            </a:pPr>
            <a:r>
              <a:rPr lang="en-US" altLang="en-US" sz="1400" dirty="0">
                <a:solidFill>
                  <a:schemeClr val="tx1">
                    <a:lumMod val="85000"/>
                    <a:lumOff val="15000"/>
                  </a:schemeClr>
                </a:solidFill>
              </a:rPr>
              <a:t>E.g.: VirtualBox</a:t>
            </a:r>
          </a:p>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348690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6ADAB535-3F57-4C75-961C-6C476244E942}"/>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3400" cap="all" spc="-100">
                <a:solidFill>
                  <a:schemeClr val="bg1"/>
                </a:solidFill>
              </a:rPr>
              <a:t>Hosted Approach (Type 2 hypervisor)</a:t>
            </a:r>
          </a:p>
        </p:txBody>
      </p:sp>
      <p:sp>
        <p:nvSpPr>
          <p:cNvPr id="94" name="Rectangle 9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os level virtualization in cloud computing」的圖片搜尋結果&quot;">
            <a:extLst>
              <a:ext uri="{FF2B5EF4-FFF2-40B4-BE49-F238E27FC236}">
                <a16:creationId xmlns:a16="http://schemas.microsoft.com/office/drawing/2014/main" id="{D67CC16B-B820-43A4-A238-49181B34C0E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570" y="1659800"/>
            <a:ext cx="6202238" cy="35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4730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1026" name="Picture 2" descr="Image result for what is binary translation in virtualization">
            <a:extLst>
              <a:ext uri="{FF2B5EF4-FFF2-40B4-BE49-F238E27FC236}">
                <a16:creationId xmlns:a16="http://schemas.microsoft.com/office/drawing/2014/main" id="{3C089E5F-1470-4441-9388-31B38A1D88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6452" y="882398"/>
            <a:ext cx="6034374" cy="5121612"/>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7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1" name="Rectangle 7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50D32-59C9-4538-B10F-1C222D39760C}"/>
              </a:ext>
            </a:extLst>
          </p:cNvPr>
          <p:cNvSpPr>
            <a:spLocks noGrp="1"/>
          </p:cNvSpPr>
          <p:nvPr>
            <p:ph type="title"/>
          </p:nvPr>
        </p:nvSpPr>
        <p:spPr>
          <a:xfrm>
            <a:off x="9321801" y="612843"/>
            <a:ext cx="2312480" cy="1499738"/>
          </a:xfrm>
        </p:spPr>
        <p:txBody>
          <a:bodyPr anchor="b">
            <a:normAutofit/>
          </a:bodyPr>
          <a:lstStyle/>
          <a:p>
            <a:r>
              <a:rPr lang="en-US" sz="2400" dirty="0">
                <a:highlight>
                  <a:srgbClr val="FFFF00"/>
                </a:highlight>
              </a:rPr>
              <a:t>Binary Translation and Direct Execution</a:t>
            </a:r>
          </a:p>
        </p:txBody>
      </p:sp>
      <p:sp>
        <p:nvSpPr>
          <p:cNvPr id="3" name="Content Placeholder 2">
            <a:extLst>
              <a:ext uri="{FF2B5EF4-FFF2-40B4-BE49-F238E27FC236}">
                <a16:creationId xmlns:a16="http://schemas.microsoft.com/office/drawing/2014/main" id="{497F8D5B-5549-4BA4-93A0-D8D89FA0BD2E}"/>
              </a:ext>
            </a:extLst>
          </p:cNvPr>
          <p:cNvSpPr>
            <a:spLocks noGrp="1"/>
          </p:cNvSpPr>
          <p:nvPr>
            <p:ph idx="1"/>
          </p:nvPr>
        </p:nvSpPr>
        <p:spPr>
          <a:xfrm>
            <a:off x="9321801" y="2149813"/>
            <a:ext cx="2312479" cy="3854197"/>
          </a:xfrm>
        </p:spPr>
        <p:txBody>
          <a:bodyPr>
            <a:normAutofit/>
          </a:bodyPr>
          <a:lstStyle/>
          <a:p>
            <a:pPr>
              <a:lnSpc>
                <a:spcPct val="90000"/>
              </a:lnSpc>
            </a:pPr>
            <a:r>
              <a:rPr lang="en-US" sz="1000" b="1" dirty="0">
                <a:solidFill>
                  <a:schemeClr val="tx1">
                    <a:lumMod val="85000"/>
                    <a:lumOff val="15000"/>
                  </a:schemeClr>
                </a:solidFill>
              </a:rPr>
              <a:t>Binary translation</a:t>
            </a:r>
            <a:r>
              <a:rPr lang="en-US" sz="1000" dirty="0">
                <a:solidFill>
                  <a:schemeClr val="tx1">
                    <a:lumMod val="85000"/>
                    <a:lumOff val="15000"/>
                  </a:schemeClr>
                </a:solidFill>
              </a:rPr>
              <a:t>. Binary translation is one specific approach to implementing full virtualization that does not require hardware virtualization features. It involves examining the executable code of the virtual guest for </a:t>
            </a:r>
            <a:r>
              <a:rPr lang="en-US" sz="1000" dirty="0">
                <a:solidFill>
                  <a:srgbClr val="FF0000"/>
                </a:solidFill>
              </a:rPr>
              <a:t>"unsafe</a:t>
            </a:r>
            <a:r>
              <a:rPr lang="en-US" sz="1000" dirty="0">
                <a:solidFill>
                  <a:schemeClr val="tx1">
                    <a:lumMod val="85000"/>
                    <a:lumOff val="15000"/>
                  </a:schemeClr>
                </a:solidFill>
              </a:rPr>
              <a:t>" instructions, </a:t>
            </a:r>
            <a:r>
              <a:rPr lang="en-US" sz="1000" dirty="0">
                <a:solidFill>
                  <a:srgbClr val="FF0000"/>
                </a:solidFill>
              </a:rPr>
              <a:t>translating these into "safe" equivalents, and then executing the translated code</a:t>
            </a:r>
            <a:r>
              <a:rPr lang="en-US" sz="1000" dirty="0">
                <a:solidFill>
                  <a:schemeClr val="tx1">
                    <a:lumMod val="85000"/>
                    <a:lumOff val="15000"/>
                  </a:schemeClr>
                </a:solidFill>
              </a:rPr>
              <a:t>. Alternatives to binary translation are binary patching, and full system emulation.</a:t>
            </a:r>
          </a:p>
          <a:p>
            <a:pPr>
              <a:lnSpc>
                <a:spcPct val="90000"/>
              </a:lnSpc>
            </a:pPr>
            <a:r>
              <a:rPr lang="en-US" sz="1000" b="1" dirty="0">
                <a:solidFill>
                  <a:schemeClr val="tx1">
                    <a:lumMod val="85000"/>
                    <a:lumOff val="15000"/>
                  </a:schemeClr>
                </a:solidFill>
              </a:rPr>
              <a:t>Direct execution</a:t>
            </a:r>
            <a:r>
              <a:rPr lang="en-US" sz="1000" dirty="0">
                <a:solidFill>
                  <a:schemeClr val="tx1">
                    <a:lumMod val="85000"/>
                    <a:lumOff val="15000"/>
                  </a:schemeClr>
                </a:solidFill>
              </a:rPr>
              <a:t>. This is a mode that can be combined with binary translation. With direct execution, most </a:t>
            </a:r>
            <a:r>
              <a:rPr lang="en-US" sz="1000" dirty="0">
                <a:solidFill>
                  <a:srgbClr val="FF0000"/>
                </a:solidFill>
              </a:rPr>
              <a:t>code is executed directly on the CPU, and only the code that needs to be translated is actually translated.</a:t>
            </a:r>
          </a:p>
          <a:p>
            <a:pPr>
              <a:lnSpc>
                <a:spcPct val="90000"/>
              </a:lnSpc>
            </a:pPr>
            <a:r>
              <a:rPr lang="en-US" sz="1000" dirty="0">
                <a:solidFill>
                  <a:schemeClr val="tx1">
                    <a:lumMod val="85000"/>
                    <a:lumOff val="15000"/>
                  </a:schemeClr>
                </a:solidFill>
              </a:rPr>
              <a:t>[</a:t>
            </a:r>
            <a:r>
              <a:rPr lang="en-US" sz="1000" dirty="0">
                <a:solidFill>
                  <a:schemeClr val="tx1">
                    <a:lumMod val="85000"/>
                    <a:lumOff val="15000"/>
                  </a:schemeClr>
                </a:solidFill>
                <a:hlinkClick r:id="rId3"/>
              </a:rPr>
              <a:t>https://blogs.oracle.com/ravello/nested-virtualization-with-binary-translation</a:t>
            </a:r>
            <a:r>
              <a:rPr lang="en-US" sz="1000" dirty="0">
                <a:solidFill>
                  <a:schemeClr val="tx1">
                    <a:lumMod val="85000"/>
                    <a:lumOff val="15000"/>
                  </a:schemeClr>
                </a:solidFill>
              </a:rPr>
              <a:t>]</a:t>
            </a:r>
          </a:p>
        </p:txBody>
      </p:sp>
    </p:spTree>
    <p:extLst>
      <p:ext uri="{BB962C8B-B14F-4D97-AF65-F5344CB8AC3E}">
        <p14:creationId xmlns:p14="http://schemas.microsoft.com/office/powerpoint/2010/main" val="215658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2C41-F09B-434C-A4B9-B613FF0ABDCD}"/>
              </a:ext>
            </a:extLst>
          </p:cNvPr>
          <p:cNvSpPr>
            <a:spLocks noGrp="1"/>
          </p:cNvSpPr>
          <p:nvPr>
            <p:ph type="title"/>
          </p:nvPr>
        </p:nvSpPr>
        <p:spPr>
          <a:xfrm>
            <a:off x="1066800" y="642594"/>
            <a:ext cx="10058400" cy="1371600"/>
          </a:xfrm>
        </p:spPr>
        <p:txBody>
          <a:bodyPr/>
          <a:lstStyle/>
          <a:p>
            <a:pPr algn="ctr"/>
            <a:r>
              <a:rPr lang="en-US" dirty="0"/>
              <a:t>Virtualization References</a:t>
            </a:r>
          </a:p>
        </p:txBody>
      </p:sp>
      <p:sp>
        <p:nvSpPr>
          <p:cNvPr id="3" name="Content Placeholder 2">
            <a:extLst>
              <a:ext uri="{FF2B5EF4-FFF2-40B4-BE49-F238E27FC236}">
                <a16:creationId xmlns:a16="http://schemas.microsoft.com/office/drawing/2014/main" id="{A6FF11E5-7031-442C-B7FC-0D115B98989B}"/>
              </a:ext>
            </a:extLst>
          </p:cNvPr>
          <p:cNvSpPr>
            <a:spLocks noGrp="1"/>
          </p:cNvSpPr>
          <p:nvPr>
            <p:ph idx="1"/>
          </p:nvPr>
        </p:nvSpPr>
        <p:spPr/>
        <p:txBody>
          <a:bodyPr>
            <a:normAutofit fontScale="85000" lnSpcReduction="20000"/>
          </a:bodyPr>
          <a:lstStyle/>
          <a:p>
            <a:r>
              <a:rPr lang="en-US" dirty="0">
                <a:hlinkClick r:id="rId2"/>
              </a:rPr>
              <a:t>https://www.vmware.com/pdf/virtualization.pdf</a:t>
            </a:r>
          </a:p>
          <a:p>
            <a:r>
              <a:rPr lang="en-US" dirty="0">
                <a:hlinkClick r:id="rId3"/>
              </a:rPr>
              <a:t>https://searchvmware.techtarget.com/definition/VMware</a:t>
            </a:r>
            <a:endParaRPr lang="en-US" dirty="0">
              <a:hlinkClick r:id="rId4"/>
            </a:endParaRPr>
          </a:p>
          <a:p>
            <a:r>
              <a:rPr lang="en-US" dirty="0">
                <a:hlinkClick r:id="rId4"/>
              </a:rPr>
              <a:t>https://www.vmware.com/topics/glossary/content/virtual-machine</a:t>
            </a:r>
            <a:endParaRPr lang="en-US" dirty="0"/>
          </a:p>
          <a:p>
            <a:r>
              <a:rPr lang="en-US" dirty="0">
                <a:hlinkClick r:id="rId5"/>
              </a:rPr>
              <a:t>https://www.vmware.com/topics/glossary/content/server-virtualization</a:t>
            </a:r>
            <a:endParaRPr lang="en-US" dirty="0"/>
          </a:p>
          <a:p>
            <a:r>
              <a:rPr lang="en-US" dirty="0">
                <a:hlinkClick r:id="rId6"/>
              </a:rPr>
              <a:t>https://www.pcmag.com/encyclopedia/term/59102/paravirtualization</a:t>
            </a:r>
            <a:endParaRPr lang="en-US" dirty="0"/>
          </a:p>
          <a:p>
            <a:r>
              <a:rPr lang="en-US" dirty="0">
                <a:hlinkClick r:id="rId7"/>
              </a:rPr>
              <a:t>https://computer.howstuffworks.com/server-virtualization2.htm</a:t>
            </a:r>
            <a:endParaRPr lang="en-US" dirty="0"/>
          </a:p>
          <a:p>
            <a:r>
              <a:rPr lang="en-US" dirty="0">
                <a:hlinkClick r:id="rId8"/>
              </a:rPr>
              <a:t>https://www.geeksforgeeks.org/types-of-server-virtualization-in-computer-network/</a:t>
            </a:r>
            <a:endParaRPr lang="en-US" dirty="0"/>
          </a:p>
          <a:p>
            <a:r>
              <a:rPr lang="en-US" dirty="0">
                <a:hlinkClick r:id="rId2"/>
              </a:rPr>
              <a:t>https://www.vmware.com/pdf/virtualization.pdf</a:t>
            </a:r>
            <a:endParaRPr lang="en-US" dirty="0"/>
          </a:p>
          <a:p>
            <a:r>
              <a:rPr lang="en-US" dirty="0">
                <a:hlinkClick r:id="rId9"/>
              </a:rPr>
              <a:t>https://www.w3schools.in/cloud-computing/cloud-computing/#</a:t>
            </a:r>
            <a:endParaRPr lang="en-US" dirty="0"/>
          </a:p>
          <a:p>
            <a:r>
              <a:rPr lang="en-US" dirty="0">
                <a:hlinkClick r:id="rId10"/>
              </a:rPr>
              <a:t>https://searchservervirtualization.techtarget.com/definition/hardware-assisted-virtualization</a:t>
            </a:r>
            <a:endParaRPr lang="en-US" dirty="0"/>
          </a:p>
          <a:p>
            <a:r>
              <a:rPr lang="en-US" dirty="0">
                <a:hlinkClick r:id="rId11"/>
              </a:rPr>
              <a:t>https://docs.oracle.com/cd/E26996_01/E18549/html/VMUSG1010.html</a:t>
            </a:r>
            <a:endParaRPr lang="en-US" dirty="0"/>
          </a:p>
          <a:p>
            <a:r>
              <a:rPr lang="en-US" dirty="0">
                <a:hlinkClick r:id="rId12"/>
              </a:rPr>
              <a:t>https://en.m.wikipedia.org/wiki/Hardware-assisted_virtualization</a:t>
            </a:r>
            <a:endParaRPr lang="en-US" dirty="0"/>
          </a:p>
          <a:p>
            <a:r>
              <a:rPr lang="en-US" dirty="0">
                <a:hlinkClick r:id="rId13"/>
              </a:rPr>
              <a:t>https://en.m.wikipedia.org/wiki/Virtual_machine</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3249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E734-25B0-4A7F-987B-B1146502E0B3}"/>
              </a:ext>
            </a:extLst>
          </p:cNvPr>
          <p:cNvSpPr>
            <a:spLocks noGrp="1"/>
          </p:cNvSpPr>
          <p:nvPr>
            <p:ph type="title"/>
          </p:nvPr>
        </p:nvSpPr>
        <p:spPr>
          <a:xfrm>
            <a:off x="7242580" y="636448"/>
            <a:ext cx="4115925" cy="1484589"/>
          </a:xfrm>
        </p:spPr>
        <p:txBody>
          <a:bodyPr>
            <a:normAutofit/>
          </a:bodyPr>
          <a:lstStyle/>
          <a:p>
            <a:pPr algn="ctr"/>
            <a:r>
              <a:rPr lang="en-US" sz="3700" dirty="0"/>
              <a:t>VMware ESXI</a:t>
            </a:r>
          </a:p>
        </p:txBody>
      </p:sp>
      <p:sp>
        <p:nvSpPr>
          <p:cNvPr id="3" name="Content Placeholder 2">
            <a:extLst>
              <a:ext uri="{FF2B5EF4-FFF2-40B4-BE49-F238E27FC236}">
                <a16:creationId xmlns:a16="http://schemas.microsoft.com/office/drawing/2014/main" id="{75C12DA6-BBE2-4967-AFE3-2F3FC316A1D9}"/>
              </a:ext>
            </a:extLst>
          </p:cNvPr>
          <p:cNvSpPr>
            <a:spLocks noGrp="1"/>
          </p:cNvSpPr>
          <p:nvPr>
            <p:ph idx="1"/>
          </p:nvPr>
        </p:nvSpPr>
        <p:spPr>
          <a:xfrm>
            <a:off x="7064082" y="2233064"/>
            <a:ext cx="4472922" cy="3801976"/>
          </a:xfrm>
        </p:spPr>
        <p:txBody>
          <a:bodyPr>
            <a:normAutofit fontScale="92500" lnSpcReduction="20000"/>
          </a:bodyPr>
          <a:lstStyle/>
          <a:p>
            <a:pPr>
              <a:lnSpc>
                <a:spcPct val="170000"/>
              </a:lnSpc>
              <a:spcBef>
                <a:spcPct val="20000"/>
              </a:spcBef>
              <a:buSzPct val="150000"/>
              <a:buFont typeface="Arial" panose="020B0604020202020204" pitchFamily="34" charset="0"/>
              <a:buChar char="•"/>
            </a:pPr>
            <a:r>
              <a:rPr lang="en-US" altLang="en-US" dirty="0">
                <a:solidFill>
                  <a:srgbClr val="000000"/>
                </a:solidFill>
                <a:highlight>
                  <a:srgbClr val="FFFF00"/>
                </a:highlight>
              </a:rPr>
              <a:t>Bare Metal Approach</a:t>
            </a:r>
            <a:r>
              <a:rPr lang="en-US" altLang="en-US" dirty="0">
                <a:solidFill>
                  <a:srgbClr val="000000"/>
                </a:solidFill>
              </a:rPr>
              <a:t>.</a:t>
            </a:r>
          </a:p>
          <a:p>
            <a:pPr>
              <a:lnSpc>
                <a:spcPct val="170000"/>
              </a:lnSpc>
              <a:spcBef>
                <a:spcPct val="20000"/>
              </a:spcBef>
              <a:buSzPct val="150000"/>
              <a:buFont typeface="Arial" panose="020B0604020202020204" pitchFamily="34" charset="0"/>
              <a:buChar char="•"/>
            </a:pPr>
            <a:r>
              <a:rPr lang="en-US" altLang="en-US" dirty="0">
                <a:solidFill>
                  <a:srgbClr val="000000"/>
                </a:solidFill>
                <a:highlight>
                  <a:srgbClr val="FFFF00"/>
                </a:highlight>
              </a:rPr>
              <a:t>Full virtualization</a:t>
            </a:r>
            <a:r>
              <a:rPr lang="en-US" altLang="en-US" dirty="0">
                <a:solidFill>
                  <a:srgbClr val="000000"/>
                </a:solidFill>
              </a:rPr>
              <a:t>.</a:t>
            </a:r>
          </a:p>
          <a:p>
            <a:pPr>
              <a:lnSpc>
                <a:spcPct val="170000"/>
              </a:lnSpc>
              <a:spcBef>
                <a:spcPct val="20000"/>
              </a:spcBef>
              <a:buSzPct val="150000"/>
              <a:buFont typeface="Arial" panose="020B0604020202020204" pitchFamily="34" charset="0"/>
              <a:buChar char="•"/>
            </a:pPr>
            <a:r>
              <a:rPr lang="en-US" altLang="en-US" dirty="0">
                <a:solidFill>
                  <a:srgbClr val="000000"/>
                </a:solidFill>
              </a:rPr>
              <a:t>Proven technology.</a:t>
            </a:r>
          </a:p>
          <a:p>
            <a:pPr>
              <a:lnSpc>
                <a:spcPct val="170000"/>
              </a:lnSpc>
              <a:spcBef>
                <a:spcPct val="20000"/>
              </a:spcBef>
              <a:buSzPct val="150000"/>
              <a:buFont typeface="Arial" panose="020B0604020202020204" pitchFamily="34" charset="0"/>
              <a:buChar char="•"/>
            </a:pPr>
            <a:r>
              <a:rPr lang="en-US" altLang="en-US" dirty="0">
                <a:solidFill>
                  <a:srgbClr val="000000"/>
                </a:solidFill>
                <a:highlight>
                  <a:srgbClr val="FFFF00"/>
                </a:highlight>
              </a:rPr>
              <a:t>Used for secure and robust virtualization solutions for virtual data centers and cloud infrastructures</a:t>
            </a:r>
            <a:r>
              <a:rPr lang="en-US" altLang="en-US" dirty="0">
                <a:solidFill>
                  <a:srgbClr val="000000"/>
                </a:solidFill>
              </a:rPr>
              <a:t>.</a:t>
            </a:r>
          </a:p>
          <a:p>
            <a:pPr>
              <a:lnSpc>
                <a:spcPct val="170000"/>
              </a:lnSpc>
              <a:spcBef>
                <a:spcPct val="20000"/>
              </a:spcBef>
              <a:buSzPct val="150000"/>
              <a:buFont typeface="Arial" panose="020B0604020202020204" pitchFamily="34" charset="0"/>
              <a:buChar char="•"/>
            </a:pPr>
            <a:r>
              <a:rPr lang="en-US" altLang="en-US" dirty="0">
                <a:solidFill>
                  <a:srgbClr val="000000"/>
                </a:solidFill>
              </a:rPr>
              <a:t>Takes advantage of support for </a:t>
            </a:r>
            <a:r>
              <a:rPr lang="en-US" altLang="en-US" dirty="0">
                <a:solidFill>
                  <a:srgbClr val="000000"/>
                </a:solidFill>
                <a:highlight>
                  <a:srgbClr val="FFFF00"/>
                </a:highlight>
              </a:rPr>
              <a:t>hardware assisted virtualization</a:t>
            </a:r>
            <a:r>
              <a:rPr lang="en-US" altLang="en-US" dirty="0">
                <a:solidFill>
                  <a:srgbClr val="000000"/>
                </a:solidFill>
              </a:rPr>
              <a:t> for 64-bit OS on Intel processors.</a:t>
            </a:r>
          </a:p>
          <a:p>
            <a:endParaRPr lang="en-US" dirty="0"/>
          </a:p>
        </p:txBody>
      </p:sp>
      <p:grpSp>
        <p:nvGrpSpPr>
          <p:cNvPr id="8" name="Group 70">
            <a:extLst>
              <a:ext uri="{FF2B5EF4-FFF2-40B4-BE49-F238E27FC236}">
                <a16:creationId xmlns:a16="http://schemas.microsoft.com/office/drawing/2014/main" id="{F401BB7D-1E49-4985-8761-4E2BFCF8598A}"/>
              </a:ext>
            </a:extLst>
          </p:cNvPr>
          <p:cNvGrpSpPr>
            <a:grpSpLocks/>
          </p:cNvGrpSpPr>
          <p:nvPr/>
        </p:nvGrpSpPr>
        <p:grpSpPr bwMode="auto">
          <a:xfrm>
            <a:off x="1191126" y="1257300"/>
            <a:ext cx="4724400" cy="4343400"/>
            <a:chOff x="2184399" y="1371600"/>
            <a:chExt cx="6299202" cy="4343400"/>
          </a:xfrm>
        </p:grpSpPr>
        <p:sp>
          <p:nvSpPr>
            <p:cNvPr id="9" name="Snip and Round Single Corner Rectangle 71">
              <a:extLst>
                <a:ext uri="{FF2B5EF4-FFF2-40B4-BE49-F238E27FC236}">
                  <a16:creationId xmlns:a16="http://schemas.microsoft.com/office/drawing/2014/main" id="{55D15BBB-53BA-4C54-9EC8-25E71D20CE91}"/>
                </a:ext>
              </a:extLst>
            </p:cNvPr>
            <p:cNvSpPr/>
            <p:nvPr/>
          </p:nvSpPr>
          <p:spPr>
            <a:xfrm>
              <a:off x="2184399" y="1371600"/>
              <a:ext cx="6299202" cy="4343400"/>
            </a:xfrm>
            <a:prstGeom prst="snipRoundRect">
              <a:avLst/>
            </a:prstGeom>
            <a:ln/>
          </p:spPr>
          <p:style>
            <a:lnRef idx="1">
              <a:schemeClr val="accent3"/>
            </a:lnRef>
            <a:fillRef idx="3">
              <a:schemeClr val="accent3"/>
            </a:fillRef>
            <a:effectRef idx="2">
              <a:schemeClr val="accent3"/>
            </a:effectRef>
            <a:fontRef idx="minor">
              <a:schemeClr val="lt1"/>
            </a:fontRef>
          </p:style>
          <p:txBody>
            <a:bodyPr anchor="b"/>
            <a:lstStyle/>
            <a:p>
              <a:pPr fontAlgn="auto">
                <a:spcBef>
                  <a:spcPts val="0"/>
                </a:spcBef>
                <a:spcAft>
                  <a:spcPts val="0"/>
                </a:spcAft>
                <a:defRPr/>
              </a:pPr>
              <a:r>
                <a:rPr lang="en-US" dirty="0">
                  <a:solidFill>
                    <a:prstClr val="white"/>
                  </a:solidFill>
                </a:rPr>
                <a:t>    	</a:t>
              </a:r>
            </a:p>
            <a:p>
              <a:pPr fontAlgn="auto">
                <a:spcBef>
                  <a:spcPts val="0"/>
                </a:spcBef>
                <a:spcAft>
                  <a:spcPts val="0"/>
                </a:spcAft>
                <a:defRPr/>
              </a:pPr>
              <a:r>
                <a:rPr lang="en-US" dirty="0">
                  <a:solidFill>
                    <a:prstClr val="white"/>
                  </a:solidFill>
                </a:rPr>
                <a:t>                           Hardware       </a:t>
              </a:r>
            </a:p>
            <a:p>
              <a:pPr fontAlgn="auto">
                <a:spcBef>
                  <a:spcPts val="0"/>
                </a:spcBef>
                <a:spcAft>
                  <a:spcPts val="0"/>
                </a:spcAft>
                <a:defRPr/>
              </a:pPr>
              <a:endParaRPr lang="en-US" dirty="0">
                <a:solidFill>
                  <a:prstClr val="white"/>
                </a:solidFill>
              </a:endParaRPr>
            </a:p>
            <a:p>
              <a:pP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en-US" dirty="0">
                <a:solidFill>
                  <a:prstClr val="white"/>
                </a:solidFill>
              </a:endParaRPr>
            </a:p>
          </p:txBody>
        </p:sp>
        <p:sp>
          <p:nvSpPr>
            <p:cNvPr id="10" name="Snip and Round Single Corner Rectangle 77">
              <a:extLst>
                <a:ext uri="{FF2B5EF4-FFF2-40B4-BE49-F238E27FC236}">
                  <a16:creationId xmlns:a16="http://schemas.microsoft.com/office/drawing/2014/main" id="{118373EB-B8E9-4192-A630-1B1A8261B384}"/>
                </a:ext>
              </a:extLst>
            </p:cNvPr>
            <p:cNvSpPr/>
            <p:nvPr/>
          </p:nvSpPr>
          <p:spPr>
            <a:xfrm>
              <a:off x="4572000" y="1981200"/>
              <a:ext cx="1371600" cy="942975"/>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VM</a:t>
              </a:r>
            </a:p>
          </p:txBody>
        </p:sp>
        <p:sp>
          <p:nvSpPr>
            <p:cNvPr id="11" name="Snip and Round Single Corner Rectangle 78">
              <a:extLst>
                <a:ext uri="{FF2B5EF4-FFF2-40B4-BE49-F238E27FC236}">
                  <a16:creationId xmlns:a16="http://schemas.microsoft.com/office/drawing/2014/main" id="{71487EA5-2717-462E-8EA5-E1F2F4DEB372}"/>
                </a:ext>
              </a:extLst>
            </p:cNvPr>
            <p:cNvSpPr/>
            <p:nvPr/>
          </p:nvSpPr>
          <p:spPr>
            <a:xfrm>
              <a:off x="6172200" y="1981200"/>
              <a:ext cx="1371600" cy="914400"/>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VM</a:t>
              </a:r>
            </a:p>
          </p:txBody>
        </p:sp>
        <p:pic>
          <p:nvPicPr>
            <p:cNvPr id="12" name="Picture 2">
              <a:extLst>
                <a:ext uri="{FF2B5EF4-FFF2-40B4-BE49-F238E27FC236}">
                  <a16:creationId xmlns:a16="http://schemas.microsoft.com/office/drawing/2014/main" id="{1D1C17DC-C7D7-49E3-AB26-EAE77EAA5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1515036"/>
              <a:ext cx="576262" cy="54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B0F37DA1-C6E3-45CF-83B7-CFF7187E0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699" y="1447800"/>
              <a:ext cx="990599"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nip and Round Single Corner Rectangle 105">
              <a:extLst>
                <a:ext uri="{FF2B5EF4-FFF2-40B4-BE49-F238E27FC236}">
                  <a16:creationId xmlns:a16="http://schemas.microsoft.com/office/drawing/2014/main" id="{445133D6-AB2D-4115-9EF4-493ECEC97906}"/>
                </a:ext>
              </a:extLst>
            </p:cNvPr>
            <p:cNvSpPr/>
            <p:nvPr/>
          </p:nvSpPr>
          <p:spPr>
            <a:xfrm>
              <a:off x="2285999" y="3457575"/>
              <a:ext cx="6019802" cy="393700"/>
            </a:xfrm>
            <a:prstGeom prst="snipRoundRect">
              <a:avLst/>
            </a:prstGeom>
            <a:ln>
              <a:noFill/>
            </a:ln>
          </p:spPr>
          <p:style>
            <a:lnRef idx="1">
              <a:schemeClr val="accent2"/>
            </a:lnRef>
            <a:fillRef idx="3">
              <a:schemeClr val="accent2"/>
            </a:fillRef>
            <a:effectRef idx="2">
              <a:schemeClr val="accent2"/>
            </a:effectRef>
            <a:fontRef idx="minor">
              <a:schemeClr val="lt1"/>
            </a:fontRef>
          </p:style>
          <p:txBody>
            <a:bodyPr anchor="b"/>
            <a:lstStyle/>
            <a:p>
              <a:pPr algn="ctr" fontAlgn="auto">
                <a:spcBef>
                  <a:spcPts val="0"/>
                </a:spcBef>
                <a:spcAft>
                  <a:spcPts val="0"/>
                </a:spcAft>
                <a:defRPr/>
              </a:pPr>
              <a:r>
                <a:rPr lang="en-US" dirty="0">
                  <a:solidFill>
                    <a:prstClr val="white"/>
                  </a:solidFill>
                </a:rPr>
                <a:t>Hypervisor </a:t>
              </a:r>
            </a:p>
          </p:txBody>
        </p:sp>
      </p:grpSp>
      <p:sp>
        <p:nvSpPr>
          <p:cNvPr id="22" name="Snip and Round Single Corner Rectangle 113">
            <a:extLst>
              <a:ext uri="{FF2B5EF4-FFF2-40B4-BE49-F238E27FC236}">
                <a16:creationId xmlns:a16="http://schemas.microsoft.com/office/drawing/2014/main" id="{465A6754-7EC4-4A80-B923-A7DA9570383D}"/>
              </a:ext>
            </a:extLst>
          </p:cNvPr>
          <p:cNvSpPr/>
          <p:nvPr/>
        </p:nvSpPr>
        <p:spPr>
          <a:xfrm>
            <a:off x="1645548" y="1895475"/>
            <a:ext cx="1028700" cy="914400"/>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VM</a:t>
            </a:r>
          </a:p>
        </p:txBody>
      </p:sp>
      <p:pic>
        <p:nvPicPr>
          <p:cNvPr id="23" name="Picture 3">
            <a:extLst>
              <a:ext uri="{FF2B5EF4-FFF2-40B4-BE49-F238E27FC236}">
                <a16:creationId xmlns:a16="http://schemas.microsoft.com/office/drawing/2014/main" id="{AD393BA4-7828-4766-A832-A1B335C86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450" y="1378743"/>
            <a:ext cx="7429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Up-Down Arrow 108">
            <a:extLst>
              <a:ext uri="{FF2B5EF4-FFF2-40B4-BE49-F238E27FC236}">
                <a16:creationId xmlns:a16="http://schemas.microsoft.com/office/drawing/2014/main" id="{FE4A21F4-4D06-4901-8DEE-0073679E1573}"/>
              </a:ext>
            </a:extLst>
          </p:cNvPr>
          <p:cNvSpPr/>
          <p:nvPr/>
        </p:nvSpPr>
        <p:spPr>
          <a:xfrm>
            <a:off x="2063031" y="2777332"/>
            <a:ext cx="249237"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Up-Down Arrow 109">
            <a:extLst>
              <a:ext uri="{FF2B5EF4-FFF2-40B4-BE49-F238E27FC236}">
                <a16:creationId xmlns:a16="http://schemas.microsoft.com/office/drawing/2014/main" id="{F26AA298-56E1-43A0-8BE5-7A9FF477C602}"/>
              </a:ext>
            </a:extLst>
          </p:cNvPr>
          <p:cNvSpPr/>
          <p:nvPr/>
        </p:nvSpPr>
        <p:spPr>
          <a:xfrm>
            <a:off x="3304089" y="2790959"/>
            <a:ext cx="249237"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Up-Down Arrow 110">
            <a:extLst>
              <a:ext uri="{FF2B5EF4-FFF2-40B4-BE49-F238E27FC236}">
                <a16:creationId xmlns:a16="http://schemas.microsoft.com/office/drawing/2014/main" id="{667987FE-037E-4D02-A0FD-6C05EEBC4151}"/>
              </a:ext>
            </a:extLst>
          </p:cNvPr>
          <p:cNvSpPr/>
          <p:nvPr/>
        </p:nvSpPr>
        <p:spPr>
          <a:xfrm>
            <a:off x="4571705" y="2809875"/>
            <a:ext cx="249237"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Up-Down Arrow 111">
            <a:extLst>
              <a:ext uri="{FF2B5EF4-FFF2-40B4-BE49-F238E27FC236}">
                <a16:creationId xmlns:a16="http://schemas.microsoft.com/office/drawing/2014/main" id="{A7AA5086-AFA3-4A2F-863A-6C6400755F30}"/>
              </a:ext>
            </a:extLst>
          </p:cNvPr>
          <p:cNvSpPr/>
          <p:nvPr/>
        </p:nvSpPr>
        <p:spPr>
          <a:xfrm>
            <a:off x="3340005" y="3754437"/>
            <a:ext cx="249238"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28" name="Straight Connector 27">
            <a:extLst>
              <a:ext uri="{FF2B5EF4-FFF2-40B4-BE49-F238E27FC236}">
                <a16:creationId xmlns:a16="http://schemas.microsoft.com/office/drawing/2014/main" id="{F44058A4-B1DF-437B-848A-A3A4FA78F4AC}"/>
              </a:ext>
            </a:extLst>
          </p:cNvPr>
          <p:cNvCxnSpPr/>
          <p:nvPr/>
        </p:nvCxnSpPr>
        <p:spPr>
          <a:xfrm>
            <a:off x="1227043" y="4303712"/>
            <a:ext cx="4724400" cy="0"/>
          </a:xfrm>
          <a:prstGeom prst="line">
            <a:avLst/>
          </a:prstGeom>
        </p:spPr>
        <p:style>
          <a:lnRef idx="2">
            <a:schemeClr val="dk1"/>
          </a:lnRef>
          <a:fillRef idx="0">
            <a:schemeClr val="dk1"/>
          </a:fillRef>
          <a:effectRef idx="1">
            <a:schemeClr val="dk1"/>
          </a:effectRef>
          <a:fontRef idx="minor">
            <a:schemeClr val="tx1"/>
          </a:fontRef>
        </p:style>
      </p:cxnSp>
      <p:pic>
        <p:nvPicPr>
          <p:cNvPr id="29" name="Picture 2" descr="cpu icon">
            <a:extLst>
              <a:ext uri="{FF2B5EF4-FFF2-40B4-BE49-F238E27FC236}">
                <a16:creationId xmlns:a16="http://schemas.microsoft.com/office/drawing/2014/main" id="{CA3AC6FE-9A28-4E89-BF86-F97F1171E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068" y="4790975"/>
            <a:ext cx="58896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http://icons.iconarchive.com/icons/umut-pulat/tulliana-2/128/memory-icon.png">
            <a:extLst>
              <a:ext uri="{FF2B5EF4-FFF2-40B4-BE49-F238E27FC236}">
                <a16:creationId xmlns:a16="http://schemas.microsoft.com/office/drawing/2014/main" id="{79118DB6-43B0-4D50-A0D5-D36ADE891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02795">
            <a:off x="2407641" y="4875964"/>
            <a:ext cx="7556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http://icons.iconseeker.com/png/128/devcom-network-set-1/ethernet-card-vista.png">
            <a:extLst>
              <a:ext uri="{FF2B5EF4-FFF2-40B4-BE49-F238E27FC236}">
                <a16:creationId xmlns:a16="http://schemas.microsoft.com/office/drawing/2014/main" id="{4EAEC01F-2307-4463-817D-676A763415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77119">
            <a:off x="3547715" y="4832779"/>
            <a:ext cx="660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http://laptopnews.us/wp-content/uploads/2010/12/hard_drive_icon.png">
            <a:extLst>
              <a:ext uri="{FF2B5EF4-FFF2-40B4-BE49-F238E27FC236}">
                <a16:creationId xmlns:a16="http://schemas.microsoft.com/office/drawing/2014/main" id="{37CB950C-75EE-46B7-A446-52398ED8EE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6145" y="4730321"/>
            <a:ext cx="8763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88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4BA6-4692-43CC-8C4E-8F630F5246ED}"/>
              </a:ext>
            </a:extLst>
          </p:cNvPr>
          <p:cNvSpPr>
            <a:spLocks noGrp="1"/>
          </p:cNvSpPr>
          <p:nvPr>
            <p:ph type="title"/>
          </p:nvPr>
        </p:nvSpPr>
        <p:spPr/>
        <p:txBody>
          <a:bodyPr/>
          <a:lstStyle/>
          <a:p>
            <a:pPr algn="ctr"/>
            <a:r>
              <a:rPr lang="en-US" dirty="0"/>
              <a:t>Virtualization for </a:t>
            </a:r>
            <a:r>
              <a:rPr lang="en-US" dirty="0">
                <a:solidFill>
                  <a:srgbClr val="FF0000"/>
                </a:solidFill>
              </a:rPr>
              <a:t>Cloud Computing</a:t>
            </a:r>
          </a:p>
        </p:txBody>
      </p:sp>
      <p:sp>
        <p:nvSpPr>
          <p:cNvPr id="3" name="Content Placeholder 2">
            <a:extLst>
              <a:ext uri="{FF2B5EF4-FFF2-40B4-BE49-F238E27FC236}">
                <a16:creationId xmlns:a16="http://schemas.microsoft.com/office/drawing/2014/main" id="{DD0B96DE-86B0-449E-A4D9-BE46ACFE1A3E}"/>
              </a:ext>
            </a:extLst>
          </p:cNvPr>
          <p:cNvSpPr>
            <a:spLocks noGrp="1"/>
          </p:cNvSpPr>
          <p:nvPr>
            <p:ph idx="1"/>
          </p:nvPr>
        </p:nvSpPr>
        <p:spPr/>
        <p:txBody>
          <a:bodyPr/>
          <a:lstStyle/>
          <a:p>
            <a:pPr algn="just">
              <a:lnSpc>
                <a:spcPct val="150000"/>
              </a:lnSpc>
              <a:spcBef>
                <a:spcPct val="20000"/>
              </a:spcBef>
              <a:buSzPct val="150000"/>
              <a:buFont typeface="Arial" charset="0"/>
              <a:buChar char="•"/>
              <a:defRPr/>
            </a:pPr>
            <a:r>
              <a:rPr lang="en-US" b="1" dirty="0">
                <a:solidFill>
                  <a:srgbClr val="000000"/>
                </a:solidFill>
                <a:latin typeface="Arial" charset="0"/>
                <a:cs typeface="Arial" charset="0"/>
              </a:rPr>
              <a:t>Virtualization</a:t>
            </a:r>
            <a:r>
              <a:rPr lang="en-US" dirty="0">
                <a:solidFill>
                  <a:srgbClr val="000000"/>
                </a:solidFill>
                <a:latin typeface="Arial" charset="0"/>
                <a:cs typeface="Arial" charset="0"/>
              </a:rPr>
              <a:t> is the enabling technology and </a:t>
            </a:r>
            <a:r>
              <a:rPr lang="en-US" dirty="0">
                <a:solidFill>
                  <a:srgbClr val="FF0000"/>
                </a:solidFill>
                <a:latin typeface="Arial" charset="0"/>
                <a:cs typeface="Arial" charset="0"/>
              </a:rPr>
              <a:t>creates virtual machines that allows a single machine to act as if it were many machines</a:t>
            </a:r>
            <a:r>
              <a:rPr lang="en-US" dirty="0">
                <a:solidFill>
                  <a:srgbClr val="000000"/>
                </a:solidFill>
                <a:latin typeface="Arial" charset="0"/>
                <a:cs typeface="Arial" charset="0"/>
              </a:rPr>
              <a:t>.</a:t>
            </a:r>
          </a:p>
          <a:p>
            <a:pPr algn="just">
              <a:lnSpc>
                <a:spcPct val="150000"/>
              </a:lnSpc>
              <a:spcBef>
                <a:spcPct val="20000"/>
              </a:spcBef>
              <a:buSzPct val="150000"/>
              <a:buFont typeface="Arial" charset="0"/>
              <a:buChar char="•"/>
              <a:defRPr/>
            </a:pPr>
            <a:r>
              <a:rPr lang="en-US" b="1" dirty="0">
                <a:solidFill>
                  <a:srgbClr val="000000"/>
                </a:solidFill>
                <a:latin typeface="Arial" charset="0"/>
                <a:cs typeface="Arial" charset="0"/>
              </a:rPr>
              <a:t>Benefits of virtualization </a:t>
            </a:r>
            <a:r>
              <a:rPr lang="en-US" dirty="0">
                <a:solidFill>
                  <a:srgbClr val="000000"/>
                </a:solidFill>
                <a:latin typeface="Arial" charset="0"/>
                <a:cs typeface="Arial" charset="0"/>
              </a:rPr>
              <a:t>for cloud computing: </a:t>
            </a:r>
            <a:r>
              <a:rPr lang="en-US" dirty="0">
                <a:solidFill>
                  <a:srgbClr val="FF0000"/>
                </a:solidFill>
                <a:latin typeface="Arial" charset="0"/>
                <a:cs typeface="Arial" charset="0"/>
              </a:rPr>
              <a:t>Reduces capital expenses and maintenance costs through server consolidation, reduces physical space needed in data centers. Resource Management, Migration, Maintainability, High availability and Fault tolerance are other benefits</a:t>
            </a:r>
            <a:r>
              <a:rPr lang="en-US" dirty="0">
                <a:solidFill>
                  <a:srgbClr val="000000"/>
                </a:solidFill>
                <a:latin typeface="Arial" charset="0"/>
                <a:cs typeface="Arial" charset="0"/>
              </a:rPr>
              <a:t>.</a:t>
            </a:r>
          </a:p>
          <a:p>
            <a:pPr algn="just">
              <a:lnSpc>
                <a:spcPct val="150000"/>
              </a:lnSpc>
              <a:spcBef>
                <a:spcPct val="20000"/>
              </a:spcBef>
              <a:buSzPct val="150000"/>
              <a:buFont typeface="Arial" charset="0"/>
              <a:buChar char="•"/>
              <a:defRPr/>
            </a:pPr>
            <a:endParaRPr lang="en-US" dirty="0">
              <a:solidFill>
                <a:srgbClr val="000000"/>
              </a:solidFill>
              <a:latin typeface="Arial" charset="0"/>
              <a:cs typeface="Arial" charset="0"/>
            </a:endParaRPr>
          </a:p>
          <a:p>
            <a:pPr algn="just">
              <a:lnSpc>
                <a:spcPct val="150000"/>
              </a:lnSpc>
              <a:spcBef>
                <a:spcPct val="20000"/>
              </a:spcBef>
              <a:buSzPct val="150000"/>
              <a:buFont typeface="Arial" charset="0"/>
              <a:buChar char="•"/>
              <a:defRPr/>
            </a:pPr>
            <a:r>
              <a:rPr lang="en-US" dirty="0"/>
              <a:t>[Copied from “Virtualization for Cloud Computing”, Dr. Sanjay Ahuja, PhD (University of North Florida)]</a:t>
            </a:r>
          </a:p>
          <a:p>
            <a:pPr algn="just">
              <a:lnSpc>
                <a:spcPct val="150000"/>
              </a:lnSpc>
              <a:spcBef>
                <a:spcPct val="20000"/>
              </a:spcBef>
              <a:buSzPct val="150000"/>
              <a:buFont typeface="Arial" charset="0"/>
              <a:buChar char="•"/>
              <a:defRPr/>
            </a:pPr>
            <a:endParaRPr lang="en-US" dirty="0">
              <a:solidFill>
                <a:srgbClr val="000000"/>
              </a:solidFill>
              <a:latin typeface="Arial" charset="0"/>
              <a:cs typeface="Arial" charset="0"/>
            </a:endParaRPr>
          </a:p>
          <a:p>
            <a:endParaRPr lang="en-US" dirty="0"/>
          </a:p>
        </p:txBody>
      </p:sp>
    </p:spTree>
    <p:extLst>
      <p:ext uri="{BB962C8B-B14F-4D97-AF65-F5344CB8AC3E}">
        <p14:creationId xmlns:p14="http://schemas.microsoft.com/office/powerpoint/2010/main" val="184660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4553-EC85-46E8-8F91-925DBAEC6DAD}"/>
              </a:ext>
            </a:extLst>
          </p:cNvPr>
          <p:cNvSpPr>
            <a:spLocks noGrp="1"/>
          </p:cNvSpPr>
          <p:nvPr>
            <p:ph type="title"/>
          </p:nvPr>
        </p:nvSpPr>
        <p:spPr>
          <a:xfrm>
            <a:off x="6690120" y="642594"/>
            <a:ext cx="4435079" cy="1371600"/>
          </a:xfrm>
        </p:spPr>
        <p:txBody>
          <a:bodyPr/>
          <a:lstStyle/>
          <a:p>
            <a:pPr algn="ctr"/>
            <a:r>
              <a:rPr lang="en-US" dirty="0"/>
              <a:t>Citrix Xen Server</a:t>
            </a:r>
          </a:p>
        </p:txBody>
      </p:sp>
      <p:sp>
        <p:nvSpPr>
          <p:cNvPr id="3" name="Content Placeholder 2">
            <a:extLst>
              <a:ext uri="{FF2B5EF4-FFF2-40B4-BE49-F238E27FC236}">
                <a16:creationId xmlns:a16="http://schemas.microsoft.com/office/drawing/2014/main" id="{A1136EEB-D31C-4247-95FE-EDCBBB14B28C}"/>
              </a:ext>
            </a:extLst>
          </p:cNvPr>
          <p:cNvSpPr>
            <a:spLocks noGrp="1"/>
          </p:cNvSpPr>
          <p:nvPr>
            <p:ph idx="1"/>
          </p:nvPr>
        </p:nvSpPr>
        <p:spPr>
          <a:xfrm>
            <a:off x="6602980" y="1958956"/>
            <a:ext cx="4693670" cy="4343400"/>
          </a:xfrm>
        </p:spPr>
        <p:txBody>
          <a:bodyPr>
            <a:normAutofit/>
          </a:bodyPr>
          <a:lstStyle/>
          <a:p>
            <a:pPr>
              <a:spcBef>
                <a:spcPct val="20000"/>
              </a:spcBef>
              <a:buSzPct val="150000"/>
              <a:buFont typeface="Arial" panose="020B0604020202020204" pitchFamily="34" charset="0"/>
              <a:buChar char="•"/>
            </a:pPr>
            <a:r>
              <a:rPr lang="en-US" altLang="en-US" dirty="0">
                <a:solidFill>
                  <a:srgbClr val="000000"/>
                </a:solidFill>
                <a:highlight>
                  <a:srgbClr val="FFFF00"/>
                </a:highlight>
              </a:rPr>
              <a:t>Open source; bare metal</a:t>
            </a:r>
            <a:r>
              <a:rPr lang="en-US" altLang="en-US" dirty="0">
                <a:solidFill>
                  <a:srgbClr val="000000"/>
                </a:solidFill>
              </a:rPr>
              <a:t>.</a:t>
            </a:r>
          </a:p>
          <a:p>
            <a:pPr>
              <a:spcBef>
                <a:spcPct val="20000"/>
              </a:spcBef>
              <a:buSzPct val="150000"/>
              <a:buFont typeface="Arial" panose="020B0604020202020204" pitchFamily="34" charset="0"/>
              <a:buChar char="•"/>
            </a:pPr>
            <a:r>
              <a:rPr lang="en-US" altLang="en-US" dirty="0">
                <a:solidFill>
                  <a:srgbClr val="000000"/>
                </a:solidFill>
                <a:highlight>
                  <a:srgbClr val="FFFF00"/>
                </a:highlight>
              </a:rPr>
              <a:t>Offers both Hardware Assisted Virtualization (HVM) and Para-Virtualization (PV)</a:t>
            </a:r>
          </a:p>
          <a:p>
            <a:pPr>
              <a:spcBef>
                <a:spcPct val="20000"/>
              </a:spcBef>
              <a:buSzPct val="150000"/>
              <a:buFont typeface="Arial" panose="020B0604020202020204" pitchFamily="34" charset="0"/>
              <a:buChar char="•"/>
            </a:pPr>
            <a:r>
              <a:rPr lang="en-US" altLang="en-US" dirty="0">
                <a:solidFill>
                  <a:srgbClr val="000000"/>
                </a:solidFill>
              </a:rPr>
              <a:t>Needs virtualization support in the CPU for HVM.</a:t>
            </a:r>
          </a:p>
          <a:p>
            <a:pPr>
              <a:spcBef>
                <a:spcPct val="20000"/>
              </a:spcBef>
              <a:buSzPct val="150000"/>
              <a:buFont typeface="Arial" panose="020B0604020202020204" pitchFamily="34" charset="0"/>
              <a:buChar char="•"/>
            </a:pPr>
            <a:r>
              <a:rPr lang="en-US" altLang="en-US" dirty="0">
                <a:solidFill>
                  <a:srgbClr val="000000"/>
                </a:solidFill>
              </a:rPr>
              <a:t>Xen loads an initial OS which runs as a privileged guest called “domain 0”. </a:t>
            </a:r>
          </a:p>
          <a:p>
            <a:pPr>
              <a:spcBef>
                <a:spcPct val="20000"/>
              </a:spcBef>
              <a:buSzPct val="150000"/>
              <a:buFont typeface="Arial" panose="020B0604020202020204" pitchFamily="34" charset="0"/>
              <a:buChar char="•"/>
            </a:pPr>
            <a:r>
              <a:rPr lang="en-US" altLang="en-US" dirty="0">
                <a:solidFill>
                  <a:srgbClr val="000000"/>
                </a:solidFill>
              </a:rPr>
              <a:t>The domain 0 OS, typically a Linux or UNIX variant, can talk directly to the system hardware (whereas the other guests cannot) and also talk directly to the hypervisor itself. It allocates and maps hardware resources for other guest domains.</a:t>
            </a:r>
          </a:p>
          <a:p>
            <a:pPr>
              <a:spcBef>
                <a:spcPct val="20000"/>
              </a:spcBef>
              <a:buSzPct val="150000"/>
              <a:buFont typeface="Arial" panose="020B0604020202020204" pitchFamily="34" charset="0"/>
              <a:buChar char="•"/>
            </a:pPr>
            <a:endParaRPr lang="en-US" altLang="en-US" dirty="0">
              <a:solidFill>
                <a:srgbClr val="000000"/>
              </a:solidFill>
            </a:endParaRPr>
          </a:p>
          <a:p>
            <a:endParaRPr lang="en-US" dirty="0"/>
          </a:p>
        </p:txBody>
      </p:sp>
      <p:grpSp>
        <p:nvGrpSpPr>
          <p:cNvPr id="4" name="Group 16">
            <a:extLst>
              <a:ext uri="{FF2B5EF4-FFF2-40B4-BE49-F238E27FC236}">
                <a16:creationId xmlns:a16="http://schemas.microsoft.com/office/drawing/2014/main" id="{8251908D-9AE3-4525-8730-02497573F068}"/>
              </a:ext>
            </a:extLst>
          </p:cNvPr>
          <p:cNvGrpSpPr>
            <a:grpSpLocks/>
          </p:cNvGrpSpPr>
          <p:nvPr/>
        </p:nvGrpSpPr>
        <p:grpSpPr bwMode="auto">
          <a:xfrm>
            <a:off x="1066800" y="1825236"/>
            <a:ext cx="4724400" cy="4343400"/>
            <a:chOff x="2184399" y="1371600"/>
            <a:chExt cx="6299202" cy="4343400"/>
          </a:xfrm>
        </p:grpSpPr>
        <p:sp>
          <p:nvSpPr>
            <p:cNvPr id="5" name="Snip and Round Single Corner Rectangle 18">
              <a:extLst>
                <a:ext uri="{FF2B5EF4-FFF2-40B4-BE49-F238E27FC236}">
                  <a16:creationId xmlns:a16="http://schemas.microsoft.com/office/drawing/2014/main" id="{E1ADB072-4665-4152-9BFA-9B3FCADCA893}"/>
                </a:ext>
              </a:extLst>
            </p:cNvPr>
            <p:cNvSpPr/>
            <p:nvPr/>
          </p:nvSpPr>
          <p:spPr>
            <a:xfrm>
              <a:off x="2184399" y="1371600"/>
              <a:ext cx="6299202" cy="4343400"/>
            </a:xfrm>
            <a:prstGeom prst="snipRoundRect">
              <a:avLst/>
            </a:prstGeom>
            <a:ln/>
          </p:spPr>
          <p:style>
            <a:lnRef idx="1">
              <a:schemeClr val="accent3"/>
            </a:lnRef>
            <a:fillRef idx="3">
              <a:schemeClr val="accent3"/>
            </a:fillRef>
            <a:effectRef idx="2">
              <a:schemeClr val="accent3"/>
            </a:effectRef>
            <a:fontRef idx="minor">
              <a:schemeClr val="lt1"/>
            </a:fontRef>
          </p:style>
          <p:txBody>
            <a:bodyPr anchor="b"/>
            <a:lstStyle/>
            <a:p>
              <a:pPr fontAlgn="auto">
                <a:spcBef>
                  <a:spcPts val="0"/>
                </a:spcBef>
                <a:spcAft>
                  <a:spcPts val="0"/>
                </a:spcAft>
                <a:defRPr/>
              </a:pPr>
              <a:r>
                <a:rPr lang="en-US" dirty="0">
                  <a:solidFill>
                    <a:prstClr val="white"/>
                  </a:solidFill>
                  <a:latin typeface="Arial" pitchFamily="34" charset="0"/>
                  <a:cs typeface="Arial" pitchFamily="34" charset="0"/>
                </a:rPr>
                <a:t>    	</a:t>
              </a:r>
            </a:p>
            <a:p>
              <a:pPr fontAlgn="auto">
                <a:spcBef>
                  <a:spcPts val="0"/>
                </a:spcBef>
                <a:spcAft>
                  <a:spcPts val="0"/>
                </a:spcAft>
                <a:defRPr/>
              </a:pPr>
              <a:r>
                <a:rPr lang="en-US" dirty="0">
                  <a:solidFill>
                    <a:prstClr val="white"/>
                  </a:solidFill>
                  <a:latin typeface="Arial" pitchFamily="34" charset="0"/>
                  <a:cs typeface="Arial" pitchFamily="34" charset="0"/>
                </a:rPr>
                <a:t>                                  Hardware</a:t>
              </a:r>
            </a:p>
            <a:p>
              <a:pPr fontAlgn="auto">
                <a:spcBef>
                  <a:spcPts val="0"/>
                </a:spcBef>
                <a:spcAft>
                  <a:spcPts val="0"/>
                </a:spcAft>
                <a:defRPr/>
              </a:pPr>
              <a:endParaRPr lang="en-US" dirty="0">
                <a:solidFill>
                  <a:prstClr val="white"/>
                </a:solidFill>
                <a:latin typeface="Arial" pitchFamily="34" charset="0"/>
                <a:cs typeface="Arial" pitchFamily="34" charset="0"/>
              </a:endParaRPr>
            </a:p>
            <a:p>
              <a:pPr fontAlgn="auto">
                <a:spcBef>
                  <a:spcPts val="0"/>
                </a:spcBef>
                <a:spcAft>
                  <a:spcPts val="0"/>
                </a:spcAft>
                <a:defRPr/>
              </a:pPr>
              <a:endParaRPr lang="en-US" dirty="0">
                <a:solidFill>
                  <a:prstClr val="white"/>
                </a:solidFill>
                <a:latin typeface="Arial" pitchFamily="34" charset="0"/>
                <a:cs typeface="Arial" pitchFamily="34" charset="0"/>
              </a:endParaRPr>
            </a:p>
            <a:p>
              <a:pPr fontAlgn="auto">
                <a:spcBef>
                  <a:spcPts val="0"/>
                </a:spcBef>
                <a:spcAft>
                  <a:spcPts val="0"/>
                </a:spcAft>
                <a:defRPr/>
              </a:pPr>
              <a:endParaRPr lang="en-US" dirty="0">
                <a:solidFill>
                  <a:prstClr val="white"/>
                </a:solidFill>
                <a:latin typeface="Arial" pitchFamily="34" charset="0"/>
                <a:cs typeface="Arial" pitchFamily="34" charset="0"/>
              </a:endParaRPr>
            </a:p>
          </p:txBody>
        </p:sp>
        <p:sp>
          <p:nvSpPr>
            <p:cNvPr id="6" name="Snip and Round Single Corner Rectangle 22">
              <a:extLst>
                <a:ext uri="{FF2B5EF4-FFF2-40B4-BE49-F238E27FC236}">
                  <a16:creationId xmlns:a16="http://schemas.microsoft.com/office/drawing/2014/main" id="{8C1D06F3-29B9-4752-B9BC-43F7A9DE62F4}"/>
                </a:ext>
              </a:extLst>
            </p:cNvPr>
            <p:cNvSpPr/>
            <p:nvPr/>
          </p:nvSpPr>
          <p:spPr>
            <a:xfrm>
              <a:off x="2510366" y="1905000"/>
              <a:ext cx="1371600" cy="942975"/>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latin typeface="Arial" pitchFamily="34" charset="0"/>
                  <a:cs typeface="Arial" pitchFamily="34" charset="0"/>
                </a:rPr>
                <a:t>Domain Zero Guest</a:t>
              </a:r>
            </a:p>
          </p:txBody>
        </p:sp>
        <p:pic>
          <p:nvPicPr>
            <p:cNvPr id="7" name="Picture 2" descr="cpu icon">
              <a:extLst>
                <a:ext uri="{FF2B5EF4-FFF2-40B4-BE49-F238E27FC236}">
                  <a16:creationId xmlns:a16="http://schemas.microsoft.com/office/drawing/2014/main" id="{2139F022-A6C0-4171-836A-F4ECBC280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207" y="4844400"/>
              <a:ext cx="666750"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icons.iconarchive.com/icons/umut-pulat/tulliana-2/128/memory-icon.png">
              <a:extLst>
                <a:ext uri="{FF2B5EF4-FFF2-40B4-BE49-F238E27FC236}">
                  <a16:creationId xmlns:a16="http://schemas.microsoft.com/office/drawing/2014/main" id="{E94A6E6F-5807-4D3A-9EBF-888D32252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02795">
              <a:off x="7476975" y="4608750"/>
              <a:ext cx="884470" cy="88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icons.iconseeker.com/png/128/devcom-network-set-1/ethernet-card-vista.png">
              <a:extLst>
                <a:ext uri="{FF2B5EF4-FFF2-40B4-BE49-F238E27FC236}">
                  <a16:creationId xmlns:a16="http://schemas.microsoft.com/office/drawing/2014/main" id="{1BDCECB4-0DD1-441F-B38C-A8FEA5175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77119">
              <a:off x="3634550" y="4722348"/>
              <a:ext cx="747474" cy="74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http://laptopnews.us/wp-content/uploads/2010/12/hard_drive_icon.png">
              <a:extLst>
                <a:ext uri="{FF2B5EF4-FFF2-40B4-BE49-F238E27FC236}">
                  <a16:creationId xmlns:a16="http://schemas.microsoft.com/office/drawing/2014/main" id="{16A156B2-915B-46DF-A5F2-F6B5E3155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468" y="4844400"/>
              <a:ext cx="969468" cy="77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nip and Round Single Corner Rectangle 27">
              <a:extLst>
                <a:ext uri="{FF2B5EF4-FFF2-40B4-BE49-F238E27FC236}">
                  <a16:creationId xmlns:a16="http://schemas.microsoft.com/office/drawing/2014/main" id="{A6784C73-B3FC-4E14-829E-F20F14F1E018}"/>
                </a:ext>
              </a:extLst>
            </p:cNvPr>
            <p:cNvSpPr/>
            <p:nvPr/>
          </p:nvSpPr>
          <p:spPr>
            <a:xfrm>
              <a:off x="4572000" y="1981200"/>
              <a:ext cx="1371600" cy="942975"/>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latin typeface="Arial" pitchFamily="34" charset="0"/>
                  <a:cs typeface="Arial" pitchFamily="34" charset="0"/>
                </a:rPr>
                <a:t>VM</a:t>
              </a:r>
            </a:p>
          </p:txBody>
        </p:sp>
        <p:sp>
          <p:nvSpPr>
            <p:cNvPr id="12" name="Snip and Round Single Corner Rectangle 29">
              <a:extLst>
                <a:ext uri="{FF2B5EF4-FFF2-40B4-BE49-F238E27FC236}">
                  <a16:creationId xmlns:a16="http://schemas.microsoft.com/office/drawing/2014/main" id="{EA901F3C-9AFD-41AE-B808-B2A921C3CE8D}"/>
                </a:ext>
              </a:extLst>
            </p:cNvPr>
            <p:cNvSpPr/>
            <p:nvPr/>
          </p:nvSpPr>
          <p:spPr>
            <a:xfrm>
              <a:off x="6172200" y="1981200"/>
              <a:ext cx="1371600" cy="914400"/>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latin typeface="Arial" pitchFamily="34" charset="0"/>
                  <a:cs typeface="Arial" pitchFamily="34" charset="0"/>
                </a:rPr>
                <a:t>VM</a:t>
              </a:r>
            </a:p>
          </p:txBody>
        </p:sp>
        <p:pic>
          <p:nvPicPr>
            <p:cNvPr id="13" name="Picture 2">
              <a:extLst>
                <a:ext uri="{FF2B5EF4-FFF2-40B4-BE49-F238E27FC236}">
                  <a16:creationId xmlns:a16="http://schemas.microsoft.com/office/drawing/2014/main" id="{F0EE613F-3773-49E5-B03F-C53B6FEC8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600" y="1515036"/>
              <a:ext cx="576262" cy="54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E95F12D2-6294-4BFE-8BF5-26DD979310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2699" y="1447800"/>
              <a:ext cx="990599"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nip and Round Single Corner Rectangle 21">
              <a:extLst>
                <a:ext uri="{FF2B5EF4-FFF2-40B4-BE49-F238E27FC236}">
                  <a16:creationId xmlns:a16="http://schemas.microsoft.com/office/drawing/2014/main" id="{4BE1B624-74D1-4FB5-BA57-A7FA7BDDA15D}"/>
                </a:ext>
              </a:extLst>
            </p:cNvPr>
            <p:cNvSpPr/>
            <p:nvPr/>
          </p:nvSpPr>
          <p:spPr>
            <a:xfrm>
              <a:off x="3301999" y="3457575"/>
              <a:ext cx="5003802" cy="393700"/>
            </a:xfrm>
            <a:prstGeom prst="snipRoundRect">
              <a:avLst/>
            </a:prstGeom>
            <a:ln>
              <a:noFill/>
            </a:ln>
          </p:spPr>
          <p:style>
            <a:lnRef idx="1">
              <a:schemeClr val="accent2"/>
            </a:lnRef>
            <a:fillRef idx="3">
              <a:schemeClr val="accent2"/>
            </a:fillRef>
            <a:effectRef idx="2">
              <a:schemeClr val="accent2"/>
            </a:effectRef>
            <a:fontRef idx="minor">
              <a:schemeClr val="lt1"/>
            </a:fontRef>
          </p:style>
          <p:txBody>
            <a:bodyPr anchor="b"/>
            <a:lstStyle/>
            <a:p>
              <a:pPr algn="ctr" fontAlgn="auto">
                <a:spcBef>
                  <a:spcPts val="0"/>
                </a:spcBef>
                <a:spcAft>
                  <a:spcPts val="0"/>
                </a:spcAft>
                <a:defRPr/>
              </a:pPr>
              <a:r>
                <a:rPr lang="en-US" dirty="0">
                  <a:solidFill>
                    <a:prstClr val="white"/>
                  </a:solidFill>
                  <a:latin typeface="Arial" pitchFamily="34" charset="0"/>
                  <a:cs typeface="Arial" pitchFamily="34" charset="0"/>
                </a:rPr>
                <a:t>Hypervisor</a:t>
              </a:r>
            </a:p>
          </p:txBody>
        </p:sp>
      </p:grpSp>
      <p:sp>
        <p:nvSpPr>
          <p:cNvPr id="16" name="Up-Down Arrow 9">
            <a:extLst>
              <a:ext uri="{FF2B5EF4-FFF2-40B4-BE49-F238E27FC236}">
                <a16:creationId xmlns:a16="http://schemas.microsoft.com/office/drawing/2014/main" id="{5EB1048F-FDA2-4421-9A82-01FF2585A087}"/>
              </a:ext>
            </a:extLst>
          </p:cNvPr>
          <p:cNvSpPr/>
          <p:nvPr/>
        </p:nvSpPr>
        <p:spPr>
          <a:xfrm>
            <a:off x="1341664" y="3306048"/>
            <a:ext cx="249238" cy="149542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latin typeface="Arial" pitchFamily="34" charset="0"/>
              <a:cs typeface="Arial" pitchFamily="34" charset="0"/>
            </a:endParaRPr>
          </a:p>
        </p:txBody>
      </p:sp>
      <p:cxnSp>
        <p:nvCxnSpPr>
          <p:cNvPr id="17" name="Straight Connector 16">
            <a:extLst>
              <a:ext uri="{FF2B5EF4-FFF2-40B4-BE49-F238E27FC236}">
                <a16:creationId xmlns:a16="http://schemas.microsoft.com/office/drawing/2014/main" id="{55B8D67B-4EFD-463D-84AA-42FE6E17EB37}"/>
              </a:ext>
            </a:extLst>
          </p:cNvPr>
          <p:cNvCxnSpPr/>
          <p:nvPr/>
        </p:nvCxnSpPr>
        <p:spPr>
          <a:xfrm>
            <a:off x="1066800" y="4801473"/>
            <a:ext cx="4724400" cy="0"/>
          </a:xfrm>
          <a:prstGeom prst="line">
            <a:avLst/>
          </a:prstGeom>
        </p:spPr>
        <p:style>
          <a:lnRef idx="2">
            <a:schemeClr val="dk1"/>
          </a:lnRef>
          <a:fillRef idx="0">
            <a:schemeClr val="dk1"/>
          </a:fillRef>
          <a:effectRef idx="1">
            <a:schemeClr val="dk1"/>
          </a:effectRef>
          <a:fontRef idx="minor">
            <a:schemeClr val="tx1"/>
          </a:fontRef>
        </p:style>
      </p:cxnSp>
      <p:sp>
        <p:nvSpPr>
          <p:cNvPr id="18" name="Up-Down Arrow 35">
            <a:extLst>
              <a:ext uri="{FF2B5EF4-FFF2-40B4-BE49-F238E27FC236}">
                <a16:creationId xmlns:a16="http://schemas.microsoft.com/office/drawing/2014/main" id="{ED7D956E-D956-4112-92A3-10F858DE58AB}"/>
              </a:ext>
            </a:extLst>
          </p:cNvPr>
          <p:cNvSpPr/>
          <p:nvPr/>
        </p:nvSpPr>
        <p:spPr>
          <a:xfrm>
            <a:off x="1983808" y="3349236"/>
            <a:ext cx="249237"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latin typeface="Arial" pitchFamily="34" charset="0"/>
              <a:cs typeface="Arial" pitchFamily="34" charset="0"/>
            </a:endParaRPr>
          </a:p>
        </p:txBody>
      </p:sp>
      <p:sp>
        <p:nvSpPr>
          <p:cNvPr id="19" name="Up-Down Arrow 28">
            <a:extLst>
              <a:ext uri="{FF2B5EF4-FFF2-40B4-BE49-F238E27FC236}">
                <a16:creationId xmlns:a16="http://schemas.microsoft.com/office/drawing/2014/main" id="{46F15BF0-815B-468A-8AEB-A1604677206D}"/>
              </a:ext>
            </a:extLst>
          </p:cNvPr>
          <p:cNvSpPr/>
          <p:nvPr/>
        </p:nvSpPr>
        <p:spPr>
          <a:xfrm>
            <a:off x="3179763" y="3369874"/>
            <a:ext cx="249237"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latin typeface="Arial" pitchFamily="34" charset="0"/>
              <a:cs typeface="Arial" pitchFamily="34" charset="0"/>
            </a:endParaRPr>
          </a:p>
        </p:txBody>
      </p:sp>
      <p:sp>
        <p:nvSpPr>
          <p:cNvPr id="20" name="Up-Down Arrow 37">
            <a:extLst>
              <a:ext uri="{FF2B5EF4-FFF2-40B4-BE49-F238E27FC236}">
                <a16:creationId xmlns:a16="http://schemas.microsoft.com/office/drawing/2014/main" id="{73C6AD55-992C-4A62-A3F9-495ADA9122B4}"/>
              </a:ext>
            </a:extLst>
          </p:cNvPr>
          <p:cNvSpPr/>
          <p:nvPr/>
        </p:nvSpPr>
        <p:spPr>
          <a:xfrm>
            <a:off x="4447379" y="3356925"/>
            <a:ext cx="249237"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latin typeface="Arial" pitchFamily="34" charset="0"/>
              <a:cs typeface="Arial" pitchFamily="34" charset="0"/>
            </a:endParaRPr>
          </a:p>
        </p:txBody>
      </p:sp>
      <p:sp>
        <p:nvSpPr>
          <p:cNvPr id="21" name="Up-Down Arrow 30">
            <a:extLst>
              <a:ext uri="{FF2B5EF4-FFF2-40B4-BE49-F238E27FC236}">
                <a16:creationId xmlns:a16="http://schemas.microsoft.com/office/drawing/2014/main" id="{554091D2-714B-4DD0-9771-BEFAA14C3304}"/>
              </a:ext>
            </a:extLst>
          </p:cNvPr>
          <p:cNvSpPr/>
          <p:nvPr/>
        </p:nvSpPr>
        <p:spPr>
          <a:xfrm>
            <a:off x="3656806" y="4275994"/>
            <a:ext cx="249238"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2134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906C-9A64-4956-92A6-5C5931AA0432}"/>
              </a:ext>
            </a:extLst>
          </p:cNvPr>
          <p:cNvSpPr>
            <a:spLocks noGrp="1"/>
          </p:cNvSpPr>
          <p:nvPr>
            <p:ph type="title"/>
          </p:nvPr>
        </p:nvSpPr>
        <p:spPr>
          <a:xfrm>
            <a:off x="6323796" y="642594"/>
            <a:ext cx="4801403" cy="1371600"/>
          </a:xfrm>
        </p:spPr>
        <p:txBody>
          <a:bodyPr/>
          <a:lstStyle/>
          <a:p>
            <a:pPr algn="ctr"/>
            <a:r>
              <a:rPr lang="en-US" dirty="0"/>
              <a:t>Ubuntu KVM</a:t>
            </a:r>
          </a:p>
        </p:txBody>
      </p:sp>
      <p:sp>
        <p:nvSpPr>
          <p:cNvPr id="3" name="Content Placeholder 2">
            <a:extLst>
              <a:ext uri="{FF2B5EF4-FFF2-40B4-BE49-F238E27FC236}">
                <a16:creationId xmlns:a16="http://schemas.microsoft.com/office/drawing/2014/main" id="{16A16A3E-70C4-44A1-B9AD-2FB725FD7587}"/>
              </a:ext>
            </a:extLst>
          </p:cNvPr>
          <p:cNvSpPr>
            <a:spLocks noGrp="1"/>
          </p:cNvSpPr>
          <p:nvPr>
            <p:ph idx="1"/>
          </p:nvPr>
        </p:nvSpPr>
        <p:spPr>
          <a:xfrm>
            <a:off x="6448926" y="2103120"/>
            <a:ext cx="4676274" cy="3849624"/>
          </a:xfrm>
        </p:spPr>
        <p:txBody>
          <a:bodyPr>
            <a:normAutofit fontScale="92500" lnSpcReduction="10000"/>
          </a:bodyPr>
          <a:lstStyle/>
          <a:p>
            <a:pPr>
              <a:buSzPct val="150000"/>
              <a:buFont typeface="Arial" panose="020B0604020202020204" pitchFamily="34" charset="0"/>
              <a:buChar char="•"/>
              <a:defRPr/>
            </a:pPr>
            <a:r>
              <a:rPr lang="en-US" dirty="0">
                <a:highlight>
                  <a:srgbClr val="FFFF00"/>
                </a:highlight>
                <a:cs typeface="Arial" pitchFamily="34" charset="0"/>
              </a:rPr>
              <a:t>Kernel based virtual machine (</a:t>
            </a:r>
            <a:r>
              <a:rPr lang="en-US" u="sng" dirty="0">
                <a:highlight>
                  <a:srgbClr val="FFFF00"/>
                </a:highlight>
                <a:cs typeface="Arial" pitchFamily="34" charset="0"/>
              </a:rPr>
              <a:t>K</a:t>
            </a:r>
            <a:r>
              <a:rPr lang="en-US" dirty="0">
                <a:highlight>
                  <a:srgbClr val="FFFF00"/>
                </a:highlight>
                <a:cs typeface="Arial" pitchFamily="34" charset="0"/>
              </a:rPr>
              <a:t>ernel Based </a:t>
            </a:r>
            <a:r>
              <a:rPr lang="en-US" u="sng" dirty="0">
                <a:highlight>
                  <a:srgbClr val="FFFF00"/>
                </a:highlight>
                <a:cs typeface="Arial" pitchFamily="34" charset="0"/>
              </a:rPr>
              <a:t>VM</a:t>
            </a:r>
            <a:r>
              <a:rPr lang="en-US" dirty="0">
                <a:highlight>
                  <a:srgbClr val="FFFF00"/>
                </a:highlight>
                <a:cs typeface="Arial" pitchFamily="34" charset="0"/>
              </a:rPr>
              <a:t>)</a:t>
            </a:r>
          </a:p>
          <a:p>
            <a:pPr>
              <a:buSzPct val="150000"/>
              <a:buFont typeface="Arial" panose="020B0604020202020204" pitchFamily="34" charset="0"/>
              <a:buChar char="•"/>
              <a:defRPr/>
            </a:pPr>
            <a:r>
              <a:rPr lang="en-US" dirty="0">
                <a:highlight>
                  <a:srgbClr val="FFFF00"/>
                </a:highlight>
                <a:cs typeface="Arial" pitchFamily="34" charset="0"/>
              </a:rPr>
              <a:t>Open source</a:t>
            </a:r>
            <a:r>
              <a:rPr lang="en-US" dirty="0">
                <a:cs typeface="Arial" pitchFamily="34" charset="0"/>
              </a:rPr>
              <a:t>.</a:t>
            </a:r>
          </a:p>
          <a:p>
            <a:pPr>
              <a:buSzPct val="150000"/>
              <a:buFont typeface="Arial" panose="020B0604020202020204" pitchFamily="34" charset="0"/>
              <a:buChar char="•"/>
              <a:defRPr/>
            </a:pPr>
            <a:r>
              <a:rPr lang="en-US" dirty="0">
                <a:highlight>
                  <a:srgbClr val="FFFF00"/>
                </a:highlight>
                <a:cs typeface="Arial" pitchFamily="34" charset="0"/>
              </a:rPr>
              <a:t>Kernel-level extension to Linux</a:t>
            </a:r>
            <a:r>
              <a:rPr lang="en-US" dirty="0">
                <a:cs typeface="Arial" pitchFamily="34" charset="0"/>
              </a:rPr>
              <a:t>.</a:t>
            </a:r>
          </a:p>
          <a:p>
            <a:pPr>
              <a:buSzPct val="150000"/>
              <a:buFont typeface="Arial" panose="020B0604020202020204" pitchFamily="34" charset="0"/>
              <a:buChar char="•"/>
              <a:defRPr/>
            </a:pPr>
            <a:r>
              <a:rPr lang="en-US" dirty="0">
                <a:highlight>
                  <a:srgbClr val="FFFF00"/>
                </a:highlight>
                <a:cs typeface="Arial" pitchFamily="34" charset="0"/>
              </a:rPr>
              <a:t>Full virtualization</a:t>
            </a:r>
            <a:r>
              <a:rPr lang="en-US" dirty="0">
                <a:cs typeface="Arial" pitchFamily="34" charset="0"/>
              </a:rPr>
              <a:t>.</a:t>
            </a:r>
          </a:p>
          <a:p>
            <a:pPr>
              <a:buSzPct val="150000"/>
              <a:buFont typeface="Arial" panose="020B0604020202020204" pitchFamily="34" charset="0"/>
              <a:buChar char="•"/>
              <a:defRPr/>
            </a:pPr>
            <a:r>
              <a:rPr lang="en-US" dirty="0">
                <a:highlight>
                  <a:srgbClr val="FFFF00"/>
                </a:highlight>
                <a:cs typeface="Arial" pitchFamily="34" charset="0"/>
              </a:rPr>
              <a:t>Supports full virtualization and hence does not need hardware assisted virtualization support in the CPU</a:t>
            </a:r>
            <a:r>
              <a:rPr lang="en-US" dirty="0">
                <a:cs typeface="Arial" pitchFamily="34" charset="0"/>
              </a:rPr>
              <a:t>.</a:t>
            </a:r>
          </a:p>
          <a:p>
            <a:pPr>
              <a:buSzPct val="150000"/>
              <a:buFont typeface="Arial" panose="020B0604020202020204" pitchFamily="34" charset="0"/>
              <a:buChar char="•"/>
              <a:defRPr/>
            </a:pPr>
            <a:r>
              <a:rPr lang="en-US" dirty="0"/>
              <a:t>[</a:t>
            </a:r>
            <a:r>
              <a:rPr lang="en-US" dirty="0">
                <a:hlinkClick r:id="rId2"/>
              </a:rPr>
              <a:t>https://www.linux-kvm.org/page/Main_Page</a:t>
            </a:r>
            <a:r>
              <a:rPr lang="en-US" dirty="0"/>
              <a:t>]</a:t>
            </a:r>
          </a:p>
          <a:p>
            <a:pPr>
              <a:buSzPct val="150000"/>
              <a:buFont typeface="Arial" panose="020B0604020202020204" pitchFamily="34" charset="0"/>
              <a:buChar char="•"/>
              <a:defRPr/>
            </a:pPr>
            <a:r>
              <a:rPr lang="en-US" dirty="0"/>
              <a:t>NOTE: </a:t>
            </a:r>
            <a:r>
              <a:rPr lang="en-US" dirty="0">
                <a:highlight>
                  <a:srgbClr val="FFFF00"/>
                </a:highlight>
              </a:rPr>
              <a:t>KVM is extension of Linux Kernel that turns Linux Kernel into a type 1 bare-metal hypervisor, while the overall system is type II because the host O/S is still fully functional and the other VM’s are standard Linux processes</a:t>
            </a:r>
            <a:r>
              <a:rPr lang="en-US" dirty="0"/>
              <a:t>.</a:t>
            </a:r>
          </a:p>
        </p:txBody>
      </p:sp>
      <p:sp>
        <p:nvSpPr>
          <p:cNvPr id="4" name="Snip and Round Single Corner Rectangle 18">
            <a:extLst>
              <a:ext uri="{FF2B5EF4-FFF2-40B4-BE49-F238E27FC236}">
                <a16:creationId xmlns:a16="http://schemas.microsoft.com/office/drawing/2014/main" id="{9EC3F66E-180B-4E67-B177-86BB33364193}"/>
              </a:ext>
            </a:extLst>
          </p:cNvPr>
          <p:cNvSpPr/>
          <p:nvPr/>
        </p:nvSpPr>
        <p:spPr>
          <a:xfrm>
            <a:off x="1017087" y="1124166"/>
            <a:ext cx="4725988" cy="4419600"/>
          </a:xfrm>
          <a:prstGeom prst="snipRoundRect">
            <a:avLst/>
          </a:prstGeom>
          <a:ln/>
        </p:spPr>
        <p:style>
          <a:lnRef idx="1">
            <a:schemeClr val="accent3"/>
          </a:lnRef>
          <a:fillRef idx="3">
            <a:schemeClr val="accent3"/>
          </a:fillRef>
          <a:effectRef idx="2">
            <a:schemeClr val="accent3"/>
          </a:effectRef>
          <a:fontRef idx="minor">
            <a:schemeClr val="lt1"/>
          </a:fontRef>
        </p:style>
        <p:txBody>
          <a:bodyPr anchor="b"/>
          <a:lstStyle/>
          <a:p>
            <a:pPr fontAlgn="auto">
              <a:spcBef>
                <a:spcPts val="0"/>
              </a:spcBef>
              <a:spcAft>
                <a:spcPts val="0"/>
              </a:spcAft>
              <a:defRPr/>
            </a:pPr>
            <a:r>
              <a:rPr lang="en-US" dirty="0">
                <a:latin typeface="Arial" pitchFamily="34" charset="0"/>
                <a:cs typeface="Arial" pitchFamily="34" charset="0"/>
              </a:rPr>
              <a:t>    	</a:t>
            </a:r>
          </a:p>
          <a:p>
            <a:pPr fontAlgn="auto">
              <a:spcBef>
                <a:spcPts val="0"/>
              </a:spcBef>
              <a:spcAft>
                <a:spcPts val="0"/>
              </a:spcAft>
              <a:defRPr/>
            </a:pPr>
            <a:r>
              <a:rPr lang="en-US" dirty="0">
                <a:latin typeface="Arial" pitchFamily="34" charset="0"/>
                <a:cs typeface="Arial" pitchFamily="34" charset="0"/>
              </a:rPr>
              <a:t>                           Hardware</a:t>
            </a: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endParaRPr lang="en-US" dirty="0">
              <a:latin typeface="Arial" pitchFamily="34" charset="0"/>
              <a:cs typeface="Arial" pitchFamily="34" charset="0"/>
            </a:endParaRPr>
          </a:p>
        </p:txBody>
      </p:sp>
      <p:sp>
        <p:nvSpPr>
          <p:cNvPr id="6" name="Snip and Round Single Corner Rectangle 22">
            <a:extLst>
              <a:ext uri="{FF2B5EF4-FFF2-40B4-BE49-F238E27FC236}">
                <a16:creationId xmlns:a16="http://schemas.microsoft.com/office/drawing/2014/main" id="{685DEADB-375C-46D3-B56A-40F178AD861C}"/>
              </a:ext>
            </a:extLst>
          </p:cNvPr>
          <p:cNvSpPr/>
          <p:nvPr/>
        </p:nvSpPr>
        <p:spPr>
          <a:xfrm>
            <a:off x="1147889" y="1993117"/>
            <a:ext cx="2463800" cy="942975"/>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600" dirty="0">
                <a:latin typeface="Arial" pitchFamily="34" charset="0"/>
                <a:cs typeface="Arial" pitchFamily="34" charset="0"/>
              </a:rPr>
              <a:t>1. Linux Applications</a:t>
            </a:r>
          </a:p>
          <a:p>
            <a:pPr fontAlgn="auto">
              <a:spcBef>
                <a:spcPts val="0"/>
              </a:spcBef>
              <a:spcAft>
                <a:spcPts val="0"/>
              </a:spcAft>
              <a:defRPr/>
            </a:pPr>
            <a:r>
              <a:rPr lang="en-US" sz="1600" dirty="0">
                <a:latin typeface="Arial" pitchFamily="34" charset="0"/>
                <a:cs typeface="Arial" pitchFamily="34" charset="0"/>
              </a:rPr>
              <a:t>2. KVM Management     </a:t>
            </a:r>
          </a:p>
          <a:p>
            <a:pPr fontAlgn="auto">
              <a:spcBef>
                <a:spcPts val="0"/>
              </a:spcBef>
              <a:spcAft>
                <a:spcPts val="0"/>
              </a:spcAft>
              <a:defRPr/>
            </a:pPr>
            <a:r>
              <a:rPr lang="en-US" sz="1600" dirty="0">
                <a:latin typeface="Arial" pitchFamily="34" charset="0"/>
                <a:cs typeface="Arial" pitchFamily="34" charset="0"/>
              </a:rPr>
              <a:t>    Console</a:t>
            </a:r>
          </a:p>
        </p:txBody>
      </p:sp>
      <p:sp>
        <p:nvSpPr>
          <p:cNvPr id="7" name="Snip and Round Single Corner Rectangle 27">
            <a:extLst>
              <a:ext uri="{FF2B5EF4-FFF2-40B4-BE49-F238E27FC236}">
                <a16:creationId xmlns:a16="http://schemas.microsoft.com/office/drawing/2014/main" id="{4B08A3CF-E06F-4E05-B7EE-5316EDC87EF6}"/>
              </a:ext>
            </a:extLst>
          </p:cNvPr>
          <p:cNvSpPr/>
          <p:nvPr/>
        </p:nvSpPr>
        <p:spPr>
          <a:xfrm>
            <a:off x="3765579" y="2150669"/>
            <a:ext cx="876300" cy="779463"/>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latin typeface="Arial" pitchFamily="34" charset="0"/>
                <a:cs typeface="Arial" pitchFamily="34" charset="0"/>
              </a:rPr>
              <a:t>VM</a:t>
            </a:r>
          </a:p>
        </p:txBody>
      </p:sp>
      <p:sp>
        <p:nvSpPr>
          <p:cNvPr id="8" name="Snip and Round Single Corner Rectangle 27">
            <a:extLst>
              <a:ext uri="{FF2B5EF4-FFF2-40B4-BE49-F238E27FC236}">
                <a16:creationId xmlns:a16="http://schemas.microsoft.com/office/drawing/2014/main" id="{5343971E-CDB7-4169-9E94-405C4D11EF5C}"/>
              </a:ext>
            </a:extLst>
          </p:cNvPr>
          <p:cNvSpPr/>
          <p:nvPr/>
        </p:nvSpPr>
        <p:spPr>
          <a:xfrm>
            <a:off x="4825365" y="2150669"/>
            <a:ext cx="876300" cy="779463"/>
          </a:xfrm>
          <a:prstGeom prst="snip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latin typeface="Arial" pitchFamily="34" charset="0"/>
                <a:cs typeface="Arial" pitchFamily="34" charset="0"/>
              </a:rPr>
              <a:t>VM</a:t>
            </a:r>
          </a:p>
        </p:txBody>
      </p:sp>
      <p:pic>
        <p:nvPicPr>
          <p:cNvPr id="9" name="Picture 3">
            <a:extLst>
              <a:ext uri="{FF2B5EF4-FFF2-40B4-BE49-F238E27FC236}">
                <a16:creationId xmlns:a16="http://schemas.microsoft.com/office/drawing/2014/main" id="{A0443423-56D6-4620-A299-16F347BDB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235" y="1607744"/>
            <a:ext cx="7429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2BC63B9E-59B9-4F3F-BC6E-9C8630BFF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054" y="1607744"/>
            <a:ext cx="431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nip and Round Single Corner Rectangle 34">
            <a:extLst>
              <a:ext uri="{FF2B5EF4-FFF2-40B4-BE49-F238E27FC236}">
                <a16:creationId xmlns:a16="http://schemas.microsoft.com/office/drawing/2014/main" id="{7C9E9747-15F3-48CD-8CE1-AC67025D70D2}"/>
              </a:ext>
            </a:extLst>
          </p:cNvPr>
          <p:cNvSpPr/>
          <p:nvPr/>
        </p:nvSpPr>
        <p:spPr>
          <a:xfrm>
            <a:off x="1534390" y="3514582"/>
            <a:ext cx="3863975" cy="522287"/>
          </a:xfrm>
          <a:prstGeom prst="snipRoundRect">
            <a:avLst/>
          </a:prstGeom>
          <a:ln>
            <a:noFill/>
          </a:ln>
        </p:spPr>
        <p:style>
          <a:lnRef idx="1">
            <a:schemeClr val="accent2"/>
          </a:lnRef>
          <a:fillRef idx="3">
            <a:schemeClr val="accent2"/>
          </a:fillRef>
          <a:effectRef idx="2">
            <a:schemeClr val="accent2"/>
          </a:effectRef>
          <a:fontRef idx="minor">
            <a:schemeClr val="lt1"/>
          </a:fontRef>
        </p:style>
        <p:txBody>
          <a:bodyPr anchor="b"/>
          <a:lstStyle/>
          <a:p>
            <a:pPr algn="ctr" fontAlgn="auto">
              <a:spcBef>
                <a:spcPts val="0"/>
              </a:spcBef>
              <a:spcAft>
                <a:spcPts val="0"/>
              </a:spcAft>
              <a:defRPr/>
            </a:pPr>
            <a:r>
              <a:rPr lang="en-US" dirty="0">
                <a:latin typeface="Arial" pitchFamily="34" charset="0"/>
                <a:cs typeface="Arial" pitchFamily="34" charset="0"/>
              </a:rPr>
              <a:t>Linux Kernel</a:t>
            </a:r>
          </a:p>
        </p:txBody>
      </p:sp>
      <p:sp>
        <p:nvSpPr>
          <p:cNvPr id="14" name="Snip and Round Single Corner Rectangle 21">
            <a:extLst>
              <a:ext uri="{FF2B5EF4-FFF2-40B4-BE49-F238E27FC236}">
                <a16:creationId xmlns:a16="http://schemas.microsoft.com/office/drawing/2014/main" id="{CD2670E8-43F9-4076-AA04-59951338BB10}"/>
              </a:ext>
            </a:extLst>
          </p:cNvPr>
          <p:cNvSpPr/>
          <p:nvPr/>
        </p:nvSpPr>
        <p:spPr>
          <a:xfrm>
            <a:off x="4184170" y="3561575"/>
            <a:ext cx="1200150" cy="393700"/>
          </a:xfrm>
          <a:prstGeom prst="snipRoundRect">
            <a:avLst/>
          </a:prstGeom>
          <a:ln/>
        </p:spPr>
        <p:style>
          <a:lnRef idx="1">
            <a:schemeClr val="accent6"/>
          </a:lnRef>
          <a:fillRef idx="3">
            <a:schemeClr val="accent6"/>
          </a:fillRef>
          <a:effectRef idx="2">
            <a:schemeClr val="accent6"/>
          </a:effectRef>
          <a:fontRef idx="minor">
            <a:schemeClr val="lt1"/>
          </a:fontRef>
        </p:style>
        <p:txBody>
          <a:bodyPr anchor="b"/>
          <a:lstStyle/>
          <a:p>
            <a:pPr algn="ctr" fontAlgn="auto">
              <a:spcBef>
                <a:spcPts val="0"/>
              </a:spcBef>
              <a:spcAft>
                <a:spcPts val="0"/>
              </a:spcAft>
              <a:defRPr/>
            </a:pPr>
            <a:r>
              <a:rPr lang="en-US" dirty="0">
                <a:latin typeface="Arial" pitchFamily="34" charset="0"/>
                <a:cs typeface="Arial" pitchFamily="34" charset="0"/>
              </a:rPr>
              <a:t>KVM</a:t>
            </a:r>
          </a:p>
        </p:txBody>
      </p:sp>
      <p:cxnSp>
        <p:nvCxnSpPr>
          <p:cNvPr id="15" name="Curved Connector 2">
            <a:extLst>
              <a:ext uri="{FF2B5EF4-FFF2-40B4-BE49-F238E27FC236}">
                <a16:creationId xmlns:a16="http://schemas.microsoft.com/office/drawing/2014/main" id="{41C318D7-CB44-4792-82DB-E0B81B91AFAD}"/>
              </a:ext>
            </a:extLst>
          </p:cNvPr>
          <p:cNvCxnSpPr/>
          <p:nvPr/>
        </p:nvCxnSpPr>
        <p:spPr>
          <a:xfrm>
            <a:off x="2592179" y="2579200"/>
            <a:ext cx="1998662" cy="1096962"/>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6" name="Up-Down Arrow 28">
            <a:extLst>
              <a:ext uri="{FF2B5EF4-FFF2-40B4-BE49-F238E27FC236}">
                <a16:creationId xmlns:a16="http://schemas.microsoft.com/office/drawing/2014/main" id="{6E242AB2-C139-4A3F-AA0D-E3E16D54A73D}"/>
              </a:ext>
            </a:extLst>
          </p:cNvPr>
          <p:cNvSpPr/>
          <p:nvPr/>
        </p:nvSpPr>
        <p:spPr>
          <a:xfrm>
            <a:off x="4220059" y="2941810"/>
            <a:ext cx="249237"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7" name="Up-Down Arrow 37">
            <a:extLst>
              <a:ext uri="{FF2B5EF4-FFF2-40B4-BE49-F238E27FC236}">
                <a16:creationId xmlns:a16="http://schemas.microsoft.com/office/drawing/2014/main" id="{921B4B22-0DF7-42A2-B2AD-289B8F8A21E7}"/>
              </a:ext>
            </a:extLst>
          </p:cNvPr>
          <p:cNvSpPr/>
          <p:nvPr/>
        </p:nvSpPr>
        <p:spPr>
          <a:xfrm>
            <a:off x="5092297" y="2958391"/>
            <a:ext cx="250825" cy="549275"/>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9" name="Snip and Round Single Corner Rectangle 36">
            <a:extLst>
              <a:ext uri="{FF2B5EF4-FFF2-40B4-BE49-F238E27FC236}">
                <a16:creationId xmlns:a16="http://schemas.microsoft.com/office/drawing/2014/main" id="{417E4DB4-8A6E-481C-8D2E-77525878524A}"/>
              </a:ext>
            </a:extLst>
          </p:cNvPr>
          <p:cNvSpPr/>
          <p:nvPr/>
        </p:nvSpPr>
        <p:spPr>
          <a:xfrm>
            <a:off x="1505014" y="3265966"/>
            <a:ext cx="1570038" cy="393700"/>
          </a:xfrm>
          <a:prstGeom prst="snipRoundRect">
            <a:avLst/>
          </a:prstGeom>
          <a:ln/>
        </p:spPr>
        <p:style>
          <a:lnRef idx="1">
            <a:schemeClr val="accent6"/>
          </a:lnRef>
          <a:fillRef idx="3">
            <a:schemeClr val="accent6"/>
          </a:fillRef>
          <a:effectRef idx="2">
            <a:schemeClr val="accent6"/>
          </a:effectRef>
          <a:fontRef idx="minor">
            <a:schemeClr val="lt1"/>
          </a:fontRef>
        </p:style>
        <p:txBody>
          <a:bodyPr anchor="b"/>
          <a:lstStyle/>
          <a:p>
            <a:pPr algn="ctr" fontAlgn="auto">
              <a:spcBef>
                <a:spcPts val="0"/>
              </a:spcBef>
              <a:spcAft>
                <a:spcPts val="0"/>
              </a:spcAft>
              <a:defRPr/>
            </a:pPr>
            <a:r>
              <a:rPr lang="en-US" dirty="0">
                <a:latin typeface="Arial" pitchFamily="34" charset="0"/>
                <a:cs typeface="Arial" pitchFamily="34" charset="0"/>
              </a:rPr>
              <a:t>Linux</a:t>
            </a:r>
          </a:p>
        </p:txBody>
      </p:sp>
      <p:sp>
        <p:nvSpPr>
          <p:cNvPr id="20" name="Up-Down Arrow 9">
            <a:extLst>
              <a:ext uri="{FF2B5EF4-FFF2-40B4-BE49-F238E27FC236}">
                <a16:creationId xmlns:a16="http://schemas.microsoft.com/office/drawing/2014/main" id="{D69EC570-0D6F-404C-857C-CC0840B9764B}"/>
              </a:ext>
            </a:extLst>
          </p:cNvPr>
          <p:cNvSpPr/>
          <p:nvPr/>
        </p:nvSpPr>
        <p:spPr>
          <a:xfrm>
            <a:off x="2013335" y="2892445"/>
            <a:ext cx="250825" cy="457200"/>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21" name="Up-Down Arrow 38">
            <a:extLst>
              <a:ext uri="{FF2B5EF4-FFF2-40B4-BE49-F238E27FC236}">
                <a16:creationId xmlns:a16="http://schemas.microsoft.com/office/drawing/2014/main" id="{DD5F8026-6E62-4341-8C39-766664B9F9D7}"/>
              </a:ext>
            </a:extLst>
          </p:cNvPr>
          <p:cNvSpPr/>
          <p:nvPr/>
        </p:nvSpPr>
        <p:spPr>
          <a:xfrm>
            <a:off x="3340964" y="4011329"/>
            <a:ext cx="250825" cy="457200"/>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cxnSp>
        <p:nvCxnSpPr>
          <p:cNvPr id="22" name="Straight Connector 21">
            <a:extLst>
              <a:ext uri="{FF2B5EF4-FFF2-40B4-BE49-F238E27FC236}">
                <a16:creationId xmlns:a16="http://schemas.microsoft.com/office/drawing/2014/main" id="{25717D0D-D28F-400A-8C56-C6F6F618DD5F}"/>
              </a:ext>
            </a:extLst>
          </p:cNvPr>
          <p:cNvCxnSpPr/>
          <p:nvPr/>
        </p:nvCxnSpPr>
        <p:spPr>
          <a:xfrm>
            <a:off x="1018675" y="4468529"/>
            <a:ext cx="4724400" cy="0"/>
          </a:xfrm>
          <a:prstGeom prst="line">
            <a:avLst/>
          </a:prstGeom>
        </p:spPr>
        <p:style>
          <a:lnRef idx="2">
            <a:schemeClr val="dk1"/>
          </a:lnRef>
          <a:fillRef idx="0">
            <a:schemeClr val="dk1"/>
          </a:fillRef>
          <a:effectRef idx="1">
            <a:schemeClr val="dk1"/>
          </a:effectRef>
          <a:fontRef idx="minor">
            <a:schemeClr val="tx1"/>
          </a:fontRef>
        </p:style>
      </p:cxnSp>
      <p:pic>
        <p:nvPicPr>
          <p:cNvPr id="23" name="Picture 12" descr="http://laptopnews.us/wp-content/uploads/2010/12/hard_drive_icon.png">
            <a:extLst>
              <a:ext uri="{FF2B5EF4-FFF2-40B4-BE49-F238E27FC236}">
                <a16:creationId xmlns:a16="http://schemas.microsoft.com/office/drawing/2014/main" id="{4484AE10-58BC-4E51-877D-561704D80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852" y="4789388"/>
            <a:ext cx="727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http://icons.iconseeker.com/png/128/devcom-network-set-1/ethernet-card-vista.png">
            <a:extLst>
              <a:ext uri="{FF2B5EF4-FFF2-40B4-BE49-F238E27FC236}">
                <a16:creationId xmlns:a16="http://schemas.microsoft.com/office/drawing/2014/main" id="{F9162BBE-4950-4734-831B-F0BB67DC8B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77119">
            <a:off x="2311192" y="4798946"/>
            <a:ext cx="561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pu icon">
            <a:extLst>
              <a:ext uri="{FF2B5EF4-FFF2-40B4-BE49-F238E27FC236}">
                <a16:creationId xmlns:a16="http://schemas.microsoft.com/office/drawing/2014/main" id="{65C02749-35A1-44F8-BD50-2EE466177E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0081" y="4892064"/>
            <a:ext cx="5000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http://icons.iconarchive.com/icons/umut-pulat/tulliana-2/128/memory-icon.png">
            <a:extLst>
              <a:ext uri="{FF2B5EF4-FFF2-40B4-BE49-F238E27FC236}">
                <a16:creationId xmlns:a16="http://schemas.microsoft.com/office/drawing/2014/main" id="{B09ED219-9D12-4E20-A851-2CDDA6C3C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602795">
            <a:off x="4620374" y="4841016"/>
            <a:ext cx="6731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376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E57F-E3A8-4ADA-B194-E2A1DEB30EAC}"/>
              </a:ext>
            </a:extLst>
          </p:cNvPr>
          <p:cNvSpPr>
            <a:spLocks noGrp="1"/>
          </p:cNvSpPr>
          <p:nvPr>
            <p:ph type="title"/>
          </p:nvPr>
        </p:nvSpPr>
        <p:spPr/>
        <p:txBody>
          <a:bodyPr/>
          <a:lstStyle/>
          <a:p>
            <a:pPr algn="ctr"/>
            <a:r>
              <a:rPr lang="en-US" dirty="0"/>
              <a:t>Comparison of Virtualizations</a:t>
            </a:r>
          </a:p>
        </p:txBody>
      </p:sp>
      <p:graphicFrame>
        <p:nvGraphicFramePr>
          <p:cNvPr id="6" name="Table 6">
            <a:extLst>
              <a:ext uri="{FF2B5EF4-FFF2-40B4-BE49-F238E27FC236}">
                <a16:creationId xmlns:a16="http://schemas.microsoft.com/office/drawing/2014/main" id="{38F655A5-53C7-4EE7-98DB-235EC4B7DE19}"/>
              </a:ext>
            </a:extLst>
          </p:cNvPr>
          <p:cNvGraphicFramePr>
            <a:graphicFrameLocks noGrp="1"/>
          </p:cNvGraphicFramePr>
          <p:nvPr>
            <p:ph idx="1"/>
            <p:extLst>
              <p:ext uri="{D42A27DB-BD31-4B8C-83A1-F6EECF244321}">
                <p14:modId xmlns:p14="http://schemas.microsoft.com/office/powerpoint/2010/main" val="2160610010"/>
              </p:ext>
            </p:extLst>
          </p:nvPr>
        </p:nvGraphicFramePr>
        <p:xfrm>
          <a:off x="1066800" y="2351087"/>
          <a:ext cx="9648826" cy="3516027"/>
        </p:xfrm>
        <a:graphic>
          <a:graphicData uri="http://schemas.openxmlformats.org/drawingml/2006/table">
            <a:tbl>
              <a:tblPr firstRow="1" bandRow="1">
                <a:tableStyleId>{5C22544A-7EE6-4342-B048-85BDC9FD1C3A}</a:tableStyleId>
              </a:tblPr>
              <a:tblGrid>
                <a:gridCol w="4824413">
                  <a:extLst>
                    <a:ext uri="{9D8B030D-6E8A-4147-A177-3AD203B41FA5}">
                      <a16:colId xmlns:a16="http://schemas.microsoft.com/office/drawing/2014/main" val="355075392"/>
                    </a:ext>
                  </a:extLst>
                </a:gridCol>
                <a:gridCol w="4824413">
                  <a:extLst>
                    <a:ext uri="{9D8B030D-6E8A-4147-A177-3AD203B41FA5}">
                      <a16:colId xmlns:a16="http://schemas.microsoft.com/office/drawing/2014/main" val="4179416126"/>
                    </a:ext>
                  </a:extLst>
                </a:gridCol>
              </a:tblGrid>
              <a:tr h="470619">
                <a:tc>
                  <a:txBody>
                    <a:bodyPr/>
                    <a:lstStyle/>
                    <a:p>
                      <a:r>
                        <a:rPr lang="en-US" dirty="0"/>
                        <a:t>Virtualization</a:t>
                      </a:r>
                    </a:p>
                  </a:txBody>
                  <a:tcPr/>
                </a:tc>
                <a:tc>
                  <a:txBody>
                    <a:bodyPr/>
                    <a:lstStyle/>
                    <a:p>
                      <a:r>
                        <a:rPr lang="en-US" dirty="0"/>
                        <a:t>Characteristics</a:t>
                      </a:r>
                    </a:p>
                  </a:txBody>
                  <a:tcPr/>
                </a:tc>
                <a:extLst>
                  <a:ext uri="{0D108BD9-81ED-4DB2-BD59-A6C34878D82A}">
                    <a16:rowId xmlns:a16="http://schemas.microsoft.com/office/drawing/2014/main" val="4253360065"/>
                  </a:ext>
                </a:extLst>
              </a:tr>
              <a:tr h="1160430">
                <a:tc>
                  <a:txBody>
                    <a:bodyPr/>
                    <a:lstStyle/>
                    <a:p>
                      <a:r>
                        <a:rPr lang="en-US" dirty="0"/>
                        <a:t>Hardware-assisted virtualization</a:t>
                      </a:r>
                    </a:p>
                  </a:txBody>
                  <a:tcPr/>
                </a:tc>
                <a:tc>
                  <a:txBody>
                    <a:bodyPr/>
                    <a:lstStyle/>
                    <a:p>
                      <a:r>
                        <a:rPr lang="en-US" sz="1800" dirty="0">
                          <a:solidFill>
                            <a:schemeClr val="tx1"/>
                          </a:solidFill>
                        </a:rPr>
                        <a:t>the </a:t>
                      </a:r>
                      <a:r>
                        <a:rPr lang="en-US" sz="1800" dirty="0">
                          <a:solidFill>
                            <a:srgbClr val="FF0000"/>
                          </a:solidFill>
                        </a:rPr>
                        <a:t>hardware provides architectural support </a:t>
                      </a:r>
                      <a:r>
                        <a:rPr lang="en-US" sz="1800" dirty="0">
                          <a:solidFill>
                            <a:schemeClr val="tx1"/>
                          </a:solidFill>
                        </a:rPr>
                        <a:t>that facilitates </a:t>
                      </a:r>
                      <a:r>
                        <a:rPr lang="en-US" sz="1800" dirty="0">
                          <a:solidFill>
                            <a:srgbClr val="FF0000"/>
                          </a:solidFill>
                        </a:rPr>
                        <a:t>building a virtual machine </a:t>
                      </a:r>
                      <a:r>
                        <a:rPr lang="en-US" sz="1800" dirty="0">
                          <a:solidFill>
                            <a:schemeClr val="tx1"/>
                          </a:solidFill>
                        </a:rPr>
                        <a:t>monitor and allows guest OSes to be run in isolation. (</a:t>
                      </a:r>
                      <a:r>
                        <a:rPr lang="en-US" sz="1800" dirty="0">
                          <a:solidFill>
                            <a:srgbClr val="FF0000"/>
                          </a:solidFill>
                        </a:rPr>
                        <a:t>no hypervisor</a:t>
                      </a:r>
                      <a:r>
                        <a:rPr lang="en-US" sz="1800" dirty="0">
                          <a:solidFill>
                            <a:schemeClr val="tx1"/>
                          </a:solidFill>
                        </a:rPr>
                        <a:t>)</a:t>
                      </a:r>
                      <a:endParaRPr lang="en-US" dirty="0">
                        <a:solidFill>
                          <a:schemeClr val="tx1"/>
                        </a:solidFill>
                      </a:endParaRPr>
                    </a:p>
                  </a:txBody>
                  <a:tcPr/>
                </a:tc>
                <a:extLst>
                  <a:ext uri="{0D108BD9-81ED-4DB2-BD59-A6C34878D82A}">
                    <a16:rowId xmlns:a16="http://schemas.microsoft.com/office/drawing/2014/main" val="86678781"/>
                  </a:ext>
                </a:extLst>
              </a:tr>
              <a:tr h="1856688">
                <a:tc>
                  <a:txBody>
                    <a:bodyPr/>
                    <a:lstStyle/>
                    <a:p>
                      <a:r>
                        <a:rPr lang="en-US" dirty="0"/>
                        <a:t>O/S-Level virtualization (Homogeneous environment)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 physical server is </a:t>
                      </a:r>
                      <a:r>
                        <a:rPr lang="en-US" sz="1800" dirty="0">
                          <a:solidFill>
                            <a:srgbClr val="FF0000"/>
                          </a:solidFill>
                        </a:rPr>
                        <a:t>virtualized at the operating system level, enabling multiple isolated and secure virtualized servers to run on a single physical server</a:t>
                      </a:r>
                      <a:r>
                        <a:rPr lang="en-US" sz="1800" dirty="0">
                          <a:solidFill>
                            <a:schemeClr val="tx1"/>
                          </a:solidFill>
                        </a:rPr>
                        <a:t>. (</a:t>
                      </a:r>
                      <a:r>
                        <a:rPr lang="en-US" sz="1800" dirty="0">
                          <a:solidFill>
                            <a:srgbClr val="FF0000"/>
                          </a:solidFill>
                        </a:rPr>
                        <a:t>host O/S = guest O/S, no hypervisor, share kernel</a:t>
                      </a:r>
                      <a:r>
                        <a:rPr lang="en-US" sz="1800" dirty="0">
                          <a:solidFill>
                            <a:schemeClr val="tx1"/>
                          </a:solidFill>
                        </a:rPr>
                        <a:t>)</a:t>
                      </a:r>
                    </a:p>
                  </a:txBody>
                  <a:tcPr/>
                </a:tc>
                <a:extLst>
                  <a:ext uri="{0D108BD9-81ED-4DB2-BD59-A6C34878D82A}">
                    <a16:rowId xmlns:a16="http://schemas.microsoft.com/office/drawing/2014/main" val="3733206066"/>
                  </a:ext>
                </a:extLst>
              </a:tr>
            </a:tbl>
          </a:graphicData>
        </a:graphic>
      </p:graphicFrame>
    </p:spTree>
    <p:extLst>
      <p:ext uri="{BB962C8B-B14F-4D97-AF65-F5344CB8AC3E}">
        <p14:creationId xmlns:p14="http://schemas.microsoft.com/office/powerpoint/2010/main" val="2871068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28CB-F695-464E-8792-FBC72D104F3F}"/>
              </a:ext>
            </a:extLst>
          </p:cNvPr>
          <p:cNvSpPr>
            <a:spLocks noGrp="1"/>
          </p:cNvSpPr>
          <p:nvPr>
            <p:ph type="title"/>
          </p:nvPr>
        </p:nvSpPr>
        <p:spPr/>
        <p:txBody>
          <a:bodyPr/>
          <a:lstStyle/>
          <a:p>
            <a:pPr algn="ctr"/>
            <a:r>
              <a:rPr lang="en-US" dirty="0"/>
              <a:t>Comparison of Virtualizations</a:t>
            </a:r>
          </a:p>
        </p:txBody>
      </p:sp>
      <p:graphicFrame>
        <p:nvGraphicFramePr>
          <p:cNvPr id="4" name="Table 4">
            <a:extLst>
              <a:ext uri="{FF2B5EF4-FFF2-40B4-BE49-F238E27FC236}">
                <a16:creationId xmlns:a16="http://schemas.microsoft.com/office/drawing/2014/main" id="{4075E596-E859-464D-8084-6EB0A7691783}"/>
              </a:ext>
            </a:extLst>
          </p:cNvPr>
          <p:cNvGraphicFramePr>
            <a:graphicFrameLocks noGrp="1"/>
          </p:cNvGraphicFramePr>
          <p:nvPr>
            <p:ph idx="1"/>
            <p:extLst>
              <p:ext uri="{D42A27DB-BD31-4B8C-83A1-F6EECF244321}">
                <p14:modId xmlns:p14="http://schemas.microsoft.com/office/powerpoint/2010/main" val="3300081795"/>
              </p:ext>
            </p:extLst>
          </p:nvPr>
        </p:nvGraphicFramePr>
        <p:xfrm>
          <a:off x="1066800" y="2103438"/>
          <a:ext cx="10058400" cy="44856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637956466"/>
                    </a:ext>
                  </a:extLst>
                </a:gridCol>
                <a:gridCol w="5029200">
                  <a:extLst>
                    <a:ext uri="{9D8B030D-6E8A-4147-A177-3AD203B41FA5}">
                      <a16:colId xmlns:a16="http://schemas.microsoft.com/office/drawing/2014/main" val="4020205821"/>
                    </a:ext>
                  </a:extLst>
                </a:gridCol>
              </a:tblGrid>
              <a:tr h="370840">
                <a:tc>
                  <a:txBody>
                    <a:bodyPr/>
                    <a:lstStyle/>
                    <a:p>
                      <a:r>
                        <a:rPr lang="en-US" dirty="0"/>
                        <a:t>Virtualization</a:t>
                      </a:r>
                    </a:p>
                  </a:txBody>
                  <a:tcPr/>
                </a:tc>
                <a:tc>
                  <a:txBody>
                    <a:bodyPr/>
                    <a:lstStyle/>
                    <a:p>
                      <a:r>
                        <a:rPr lang="en-US" dirty="0" err="1"/>
                        <a:t>Charateristics</a:t>
                      </a:r>
                      <a:endParaRPr lang="en-US" dirty="0"/>
                    </a:p>
                  </a:txBody>
                  <a:tcPr/>
                </a:tc>
                <a:extLst>
                  <a:ext uri="{0D108BD9-81ED-4DB2-BD59-A6C34878D82A}">
                    <a16:rowId xmlns:a16="http://schemas.microsoft.com/office/drawing/2014/main" val="2031338158"/>
                  </a:ext>
                </a:extLst>
              </a:tr>
              <a:tr h="370840">
                <a:tc>
                  <a:txBody>
                    <a:bodyPr/>
                    <a:lstStyle/>
                    <a:p>
                      <a:r>
                        <a:rPr lang="en-US" dirty="0"/>
                        <a:t>High-level language (Software) Virtualization (use of hypervisor)</a:t>
                      </a:r>
                    </a:p>
                  </a:txBody>
                  <a:tcPr/>
                </a:tc>
                <a:tc>
                  <a:txBody>
                    <a:bodyPr/>
                    <a:lstStyle/>
                    <a:p>
                      <a:endParaRPr lang="en-US" dirty="0"/>
                    </a:p>
                  </a:txBody>
                  <a:tcPr/>
                </a:tc>
                <a:extLst>
                  <a:ext uri="{0D108BD9-81ED-4DB2-BD59-A6C34878D82A}">
                    <a16:rowId xmlns:a16="http://schemas.microsoft.com/office/drawing/2014/main" val="1126580525"/>
                  </a:ext>
                </a:extLst>
              </a:tr>
              <a:tr h="370840">
                <a:tc>
                  <a:txBody>
                    <a:bodyPr/>
                    <a:lstStyle/>
                    <a:p>
                      <a:pPr lvl="1"/>
                      <a:r>
                        <a:rPr lang="en-US" dirty="0"/>
                        <a:t>Hypervisor types:</a:t>
                      </a:r>
                    </a:p>
                    <a:p>
                      <a:pPr lvl="2"/>
                      <a:r>
                        <a:rPr lang="en-US" dirty="0"/>
                        <a:t>(1) Full virtualization</a:t>
                      </a:r>
                    </a:p>
                  </a:txBody>
                  <a:tcPr/>
                </a:tc>
                <a:tc>
                  <a:txBody>
                    <a:bodyPr/>
                    <a:lstStyle/>
                    <a:p>
                      <a:r>
                        <a:rPr lang="en-US" dirty="0">
                          <a:solidFill>
                            <a:srgbClr val="FF0000"/>
                          </a:solidFill>
                        </a:rPr>
                        <a:t>uses a hypervisor</a:t>
                      </a:r>
                      <a:r>
                        <a:rPr lang="en-US" dirty="0">
                          <a:solidFill>
                            <a:schemeClr val="tx1"/>
                          </a:solidFill>
                        </a:rPr>
                        <a:t>, a type of software that </a:t>
                      </a:r>
                      <a:r>
                        <a:rPr lang="en-US" dirty="0">
                          <a:solidFill>
                            <a:srgbClr val="FF0000"/>
                          </a:solidFill>
                        </a:rPr>
                        <a:t>directly communicates with a physical server's disk space and CPU (Not a X86 server)</a:t>
                      </a:r>
                      <a:r>
                        <a:rPr lang="en-US" dirty="0">
                          <a:solidFill>
                            <a:schemeClr val="tx1"/>
                          </a:solidFill>
                        </a:rPr>
                        <a:t>. The hypervisor monitors the physical server's resources and keeps each virtual server independent and </a:t>
                      </a:r>
                      <a:r>
                        <a:rPr lang="en-US" dirty="0">
                          <a:solidFill>
                            <a:srgbClr val="FF0000"/>
                          </a:solidFill>
                        </a:rPr>
                        <a:t>unaware of the other virtual servers. </a:t>
                      </a:r>
                    </a:p>
                  </a:txBody>
                  <a:tcPr/>
                </a:tc>
                <a:extLst>
                  <a:ext uri="{0D108BD9-81ED-4DB2-BD59-A6C34878D82A}">
                    <a16:rowId xmlns:a16="http://schemas.microsoft.com/office/drawing/2014/main" val="919237167"/>
                  </a:ext>
                </a:extLst>
              </a:tr>
              <a:tr h="370840">
                <a:tc>
                  <a:txBody>
                    <a:bodyPr/>
                    <a:lstStyle/>
                    <a:p>
                      <a:pPr lvl="2"/>
                      <a:r>
                        <a:rPr lang="en-US" dirty="0"/>
                        <a:t>(2) Para-virtualization</a:t>
                      </a:r>
                    </a:p>
                  </a:txBody>
                  <a:tcPr/>
                </a:tc>
                <a:tc>
                  <a:txBody>
                    <a:bodyPr/>
                    <a:lstStyle/>
                    <a:p>
                      <a:r>
                        <a:rPr lang="en-US" dirty="0"/>
                        <a:t>involves the entire network working together as a cohesive unit. Since each operating system on the virtual servers is </a:t>
                      </a:r>
                      <a:r>
                        <a:rPr lang="en-US" dirty="0">
                          <a:solidFill>
                            <a:srgbClr val="FF0000"/>
                          </a:solidFill>
                        </a:rPr>
                        <a:t>aware of one another </a:t>
                      </a:r>
                      <a:r>
                        <a:rPr lang="en-US" dirty="0"/>
                        <a:t>in para-virtualization, the hypervisor does not need to use as much processing power to manage the operating systems. </a:t>
                      </a:r>
                      <a:r>
                        <a:rPr lang="en-US" dirty="0">
                          <a:solidFill>
                            <a:srgbClr val="FF0000"/>
                          </a:solidFill>
                        </a:rPr>
                        <a:t>It requires to modify the guest O/S</a:t>
                      </a:r>
                      <a:r>
                        <a:rPr lang="en-US" dirty="0"/>
                        <a:t>.</a:t>
                      </a:r>
                    </a:p>
                  </a:txBody>
                  <a:tcPr/>
                </a:tc>
                <a:extLst>
                  <a:ext uri="{0D108BD9-81ED-4DB2-BD59-A6C34878D82A}">
                    <a16:rowId xmlns:a16="http://schemas.microsoft.com/office/drawing/2014/main" val="3565995106"/>
                  </a:ext>
                </a:extLst>
              </a:tr>
            </a:tbl>
          </a:graphicData>
        </a:graphic>
      </p:graphicFrame>
    </p:spTree>
    <p:extLst>
      <p:ext uri="{BB962C8B-B14F-4D97-AF65-F5344CB8AC3E}">
        <p14:creationId xmlns:p14="http://schemas.microsoft.com/office/powerpoint/2010/main" val="3995134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19CB-441F-4A66-95AA-4FEE69950477}"/>
              </a:ext>
            </a:extLst>
          </p:cNvPr>
          <p:cNvSpPr>
            <a:spLocks noGrp="1"/>
          </p:cNvSpPr>
          <p:nvPr>
            <p:ph type="title"/>
          </p:nvPr>
        </p:nvSpPr>
        <p:spPr/>
        <p:txBody>
          <a:bodyPr/>
          <a:lstStyle/>
          <a:p>
            <a:pPr algn="ctr"/>
            <a:r>
              <a:rPr lang="en-US" dirty="0"/>
              <a:t>Comparison of Virtualizations</a:t>
            </a:r>
          </a:p>
        </p:txBody>
      </p:sp>
      <p:graphicFrame>
        <p:nvGraphicFramePr>
          <p:cNvPr id="4" name="Table 4">
            <a:extLst>
              <a:ext uri="{FF2B5EF4-FFF2-40B4-BE49-F238E27FC236}">
                <a16:creationId xmlns:a16="http://schemas.microsoft.com/office/drawing/2014/main" id="{C45B645B-A323-4B70-AE6C-025856DCC707}"/>
              </a:ext>
            </a:extLst>
          </p:cNvPr>
          <p:cNvGraphicFramePr>
            <a:graphicFrameLocks noGrp="1"/>
          </p:cNvGraphicFramePr>
          <p:nvPr>
            <p:ph idx="1"/>
            <p:extLst>
              <p:ext uri="{D42A27DB-BD31-4B8C-83A1-F6EECF244321}">
                <p14:modId xmlns:p14="http://schemas.microsoft.com/office/powerpoint/2010/main" val="220241145"/>
              </p:ext>
            </p:extLst>
          </p:nvPr>
        </p:nvGraphicFramePr>
        <p:xfrm>
          <a:off x="1066800" y="2103438"/>
          <a:ext cx="10058400" cy="38455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366540125"/>
                    </a:ext>
                  </a:extLst>
                </a:gridCol>
                <a:gridCol w="5029200">
                  <a:extLst>
                    <a:ext uri="{9D8B030D-6E8A-4147-A177-3AD203B41FA5}">
                      <a16:colId xmlns:a16="http://schemas.microsoft.com/office/drawing/2014/main" val="1273167676"/>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255546328"/>
                  </a:ext>
                </a:extLst>
              </a:tr>
              <a:tr h="370840">
                <a:tc>
                  <a:txBody>
                    <a:bodyPr/>
                    <a:lstStyle/>
                    <a:p>
                      <a:pPr lvl="1"/>
                      <a:r>
                        <a:rPr lang="en-US" dirty="0"/>
                        <a:t>Hypervisor implementation approaches:</a:t>
                      </a:r>
                    </a:p>
                    <a:p>
                      <a:pPr lvl="2"/>
                      <a:r>
                        <a:rPr lang="en-US" dirty="0"/>
                        <a:t>(1) Hypervisor approach (</a:t>
                      </a:r>
                      <a:r>
                        <a:rPr lang="en-US" sz="1800" b="0" dirty="0"/>
                        <a:t>native or bare metal approach)(</a:t>
                      </a:r>
                      <a:r>
                        <a:rPr lang="en-US" b="0" dirty="0"/>
                        <a:t>Type 1 hypervisor)</a:t>
                      </a:r>
                    </a:p>
                  </a:txBody>
                  <a:tcPr/>
                </a:tc>
                <a:tc>
                  <a:txBody>
                    <a:bodyPr/>
                    <a:lstStyle/>
                    <a:p>
                      <a:r>
                        <a:rPr lang="en-US" sz="1800" dirty="0"/>
                        <a:t>a </a:t>
                      </a:r>
                      <a:r>
                        <a:rPr lang="en-US" sz="1800" i="1" dirty="0">
                          <a:solidFill>
                            <a:srgbClr val="FF0000"/>
                          </a:solidFill>
                        </a:rPr>
                        <a:t>hypervisor</a:t>
                      </a:r>
                      <a:r>
                        <a:rPr lang="en-US" sz="1800" i="1" dirty="0"/>
                        <a:t> </a:t>
                      </a:r>
                      <a:r>
                        <a:rPr lang="en-US" sz="1800" dirty="0"/>
                        <a:t>architecture </a:t>
                      </a:r>
                      <a:r>
                        <a:rPr lang="en-US" sz="1800" dirty="0">
                          <a:solidFill>
                            <a:srgbClr val="FF0000"/>
                          </a:solidFill>
                        </a:rPr>
                        <a:t>is the first layer of software installed on a clean </a:t>
                      </a:r>
                      <a:r>
                        <a:rPr lang="en-US" sz="1800" dirty="0">
                          <a:solidFill>
                            <a:srgbClr val="FF0000"/>
                          </a:solidFill>
                          <a:highlight>
                            <a:srgbClr val="FFFF00"/>
                          </a:highlight>
                        </a:rPr>
                        <a:t>x86-based</a:t>
                      </a:r>
                      <a:r>
                        <a:rPr lang="en-US" sz="1800" dirty="0">
                          <a:solidFill>
                            <a:srgbClr val="FF0000"/>
                          </a:solidFill>
                        </a:rPr>
                        <a:t> system (hence it is often referred to as a “bare metal” approach)</a:t>
                      </a:r>
                      <a:r>
                        <a:rPr lang="en-US" sz="1800" dirty="0"/>
                        <a:t>. Since it </a:t>
                      </a:r>
                      <a:r>
                        <a:rPr lang="en-US" sz="1800" dirty="0">
                          <a:solidFill>
                            <a:srgbClr val="FF0000"/>
                          </a:solidFill>
                        </a:rPr>
                        <a:t>has direct access to the hardware resources</a:t>
                      </a:r>
                      <a:r>
                        <a:rPr lang="en-US" sz="1800" dirty="0"/>
                        <a:t>, a hypervisor is </a:t>
                      </a:r>
                      <a:r>
                        <a:rPr lang="en-US" sz="1800" dirty="0">
                          <a:solidFill>
                            <a:srgbClr val="FF0000"/>
                          </a:solidFill>
                        </a:rPr>
                        <a:t>more efficient than hosted architectures</a:t>
                      </a:r>
                      <a:r>
                        <a:rPr lang="en-US" sz="1800" dirty="0"/>
                        <a:t>, enabling greater scalability, robustness and performance.</a:t>
                      </a:r>
                      <a:endParaRPr lang="en-US" dirty="0"/>
                    </a:p>
                  </a:txBody>
                  <a:tcPr/>
                </a:tc>
                <a:extLst>
                  <a:ext uri="{0D108BD9-81ED-4DB2-BD59-A6C34878D82A}">
                    <a16:rowId xmlns:a16="http://schemas.microsoft.com/office/drawing/2014/main" val="4026129007"/>
                  </a:ext>
                </a:extLst>
              </a:tr>
              <a:tr h="0">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t>(2) Hosted approach (Type 2 hypervisor)</a:t>
                      </a:r>
                    </a:p>
                  </a:txBody>
                  <a:tcPr/>
                </a:tc>
                <a:tc>
                  <a:txBody>
                    <a:bodyPr/>
                    <a:lstStyle/>
                    <a:p>
                      <a:r>
                        <a:rPr lang="en-US" sz="1800" dirty="0"/>
                        <a:t>a </a:t>
                      </a:r>
                      <a:r>
                        <a:rPr lang="en-US" sz="1800" i="1" dirty="0">
                          <a:solidFill>
                            <a:srgbClr val="FF0000"/>
                          </a:solidFill>
                        </a:rPr>
                        <a:t>hypervisor</a:t>
                      </a:r>
                      <a:r>
                        <a:rPr lang="en-US" sz="1800" i="1" dirty="0"/>
                        <a:t>,</a:t>
                      </a:r>
                      <a:r>
                        <a:rPr lang="en-US" sz="1800" dirty="0"/>
                        <a:t> </a:t>
                      </a:r>
                      <a:r>
                        <a:rPr lang="en-US" sz="1800" dirty="0">
                          <a:solidFill>
                            <a:srgbClr val="FF0000"/>
                          </a:solidFill>
                        </a:rPr>
                        <a:t>provides partitioning services on top of a standard operating system </a:t>
                      </a:r>
                      <a:r>
                        <a:rPr lang="en-US" sz="1800" dirty="0"/>
                        <a:t>and supports the broadest range of hardware configurations. (</a:t>
                      </a:r>
                      <a:r>
                        <a:rPr lang="en-US" sz="1800" dirty="0">
                          <a:solidFill>
                            <a:srgbClr val="FF0000"/>
                          </a:solidFill>
                        </a:rPr>
                        <a:t>3 layers: host O/S, hypervisor, guest O/S</a:t>
                      </a:r>
                      <a:r>
                        <a:rPr lang="en-US" sz="1800" dirty="0"/>
                        <a:t>). It may run slower than type 1 hypervisor.</a:t>
                      </a:r>
                      <a:endParaRPr lang="en-US" dirty="0"/>
                    </a:p>
                  </a:txBody>
                  <a:tcPr/>
                </a:tc>
                <a:extLst>
                  <a:ext uri="{0D108BD9-81ED-4DB2-BD59-A6C34878D82A}">
                    <a16:rowId xmlns:a16="http://schemas.microsoft.com/office/drawing/2014/main" val="877250478"/>
                  </a:ext>
                </a:extLst>
              </a:tr>
            </a:tbl>
          </a:graphicData>
        </a:graphic>
      </p:graphicFrame>
    </p:spTree>
    <p:extLst>
      <p:ext uri="{BB962C8B-B14F-4D97-AF65-F5344CB8AC3E}">
        <p14:creationId xmlns:p14="http://schemas.microsoft.com/office/powerpoint/2010/main" val="250246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FEFA-F957-42CD-9666-5FE5D644A4B0}"/>
              </a:ext>
            </a:extLst>
          </p:cNvPr>
          <p:cNvSpPr>
            <a:spLocks noGrp="1"/>
          </p:cNvSpPr>
          <p:nvPr>
            <p:ph type="title"/>
          </p:nvPr>
        </p:nvSpPr>
        <p:spPr/>
        <p:txBody>
          <a:bodyPr/>
          <a:lstStyle/>
          <a:p>
            <a:pPr algn="ctr"/>
            <a:r>
              <a:rPr lang="en-US" dirty="0"/>
              <a:t>Virtualization – where are we going?</a:t>
            </a:r>
          </a:p>
        </p:txBody>
      </p:sp>
      <p:sp>
        <p:nvSpPr>
          <p:cNvPr id="3" name="Content Placeholder 2">
            <a:extLst>
              <a:ext uri="{FF2B5EF4-FFF2-40B4-BE49-F238E27FC236}">
                <a16:creationId xmlns:a16="http://schemas.microsoft.com/office/drawing/2014/main" id="{87EDAF1B-DF4A-4792-AD96-759BCE704204}"/>
              </a:ext>
            </a:extLst>
          </p:cNvPr>
          <p:cNvSpPr>
            <a:spLocks noGrp="1"/>
          </p:cNvSpPr>
          <p:nvPr>
            <p:ph idx="1"/>
          </p:nvPr>
        </p:nvSpPr>
        <p:spPr/>
        <p:txBody>
          <a:bodyPr/>
          <a:lstStyle/>
          <a:p>
            <a:r>
              <a:rPr lang="en-US" dirty="0"/>
              <a:t>Full Virtualization with Binary Translation is currently the most established and reliable virtualization technology available today.</a:t>
            </a:r>
          </a:p>
          <a:p>
            <a:r>
              <a:rPr lang="en-US" dirty="0"/>
              <a:t>It will continue to be a useful technique for years to come as newer and faster hardware continues to advance binary translation performance for unmodified guest OSes, however, hardware assisted virtualization is where virtualization is going with processor para-virtualization being a performance enhancing stopgap along the way.</a:t>
            </a:r>
          </a:p>
          <a:p>
            <a:r>
              <a:rPr lang="en-US" dirty="0"/>
              <a:t>Intel and AMD’s first generation hardware assist features released in 2006 are the first step in removing the need for hypervisors.</a:t>
            </a:r>
          </a:p>
          <a:p>
            <a:r>
              <a:rPr lang="en-US" dirty="0"/>
              <a:t>Hardware Assist is the Future of Virtualization, but the Real Gains Have Yet to Arrive.</a:t>
            </a:r>
          </a:p>
          <a:p>
            <a:endParaRPr lang="en-US" dirty="0"/>
          </a:p>
        </p:txBody>
      </p:sp>
    </p:spTree>
    <p:extLst>
      <p:ext uri="{BB962C8B-B14F-4D97-AF65-F5344CB8AC3E}">
        <p14:creationId xmlns:p14="http://schemas.microsoft.com/office/powerpoint/2010/main" val="4169095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2A9-7330-4DCD-92BB-E57E6CC1B2EE}"/>
              </a:ext>
            </a:extLst>
          </p:cNvPr>
          <p:cNvSpPr>
            <a:spLocks noGrp="1"/>
          </p:cNvSpPr>
          <p:nvPr>
            <p:ph type="title"/>
          </p:nvPr>
        </p:nvSpPr>
        <p:spPr/>
        <p:txBody>
          <a:bodyPr/>
          <a:lstStyle/>
          <a:p>
            <a:pPr algn="ctr"/>
            <a:r>
              <a:rPr lang="en-US"/>
              <a:t>Questions</a:t>
            </a:r>
            <a:endParaRPr lang="en-US" dirty="0"/>
          </a:p>
        </p:txBody>
      </p:sp>
      <p:sp>
        <p:nvSpPr>
          <p:cNvPr id="3" name="Content Placeholder 2">
            <a:extLst>
              <a:ext uri="{FF2B5EF4-FFF2-40B4-BE49-F238E27FC236}">
                <a16:creationId xmlns:a16="http://schemas.microsoft.com/office/drawing/2014/main" id="{9F95C6EF-2850-436E-8AC4-A7C910FD7A36}"/>
              </a:ext>
            </a:extLst>
          </p:cNvPr>
          <p:cNvSpPr>
            <a:spLocks noGrp="1"/>
          </p:cNvSpPr>
          <p:nvPr>
            <p:ph idx="1"/>
          </p:nvPr>
        </p:nvSpPr>
        <p:spPr/>
        <p:txBody>
          <a:bodyPr>
            <a:normAutofit lnSpcReduction="10000"/>
          </a:bodyPr>
          <a:lstStyle/>
          <a:p>
            <a:r>
              <a:rPr lang="en-US" dirty="0"/>
              <a:t>What is Virtualization?</a:t>
            </a:r>
          </a:p>
          <a:p>
            <a:r>
              <a:rPr lang="en-US" dirty="0"/>
              <a:t>What are the benefits of virtualization for Cloud Computing?</a:t>
            </a:r>
          </a:p>
          <a:p>
            <a:r>
              <a:rPr lang="en-US" dirty="0"/>
              <a:t>What are the causes of virtualization?</a:t>
            </a:r>
          </a:p>
          <a:p>
            <a:r>
              <a:rPr lang="en-US" dirty="0"/>
              <a:t>What are the types of virtualization?</a:t>
            </a:r>
          </a:p>
          <a:p>
            <a:r>
              <a:rPr lang="en-US" dirty="0"/>
              <a:t>What is server virtualization?</a:t>
            </a:r>
          </a:p>
          <a:p>
            <a:r>
              <a:rPr lang="en-US" dirty="0"/>
              <a:t>What is Virtual Machine, and what are the types of VM?</a:t>
            </a:r>
          </a:p>
          <a:p>
            <a:r>
              <a:rPr lang="en-US" dirty="0"/>
              <a:t>What is hypervisor? (provide examples of hypervisor)</a:t>
            </a:r>
          </a:p>
          <a:p>
            <a:r>
              <a:rPr lang="en-US" dirty="0"/>
              <a:t>What is software level virtualization? How many types of hypervisor?</a:t>
            </a:r>
          </a:p>
          <a:p>
            <a:r>
              <a:rPr lang="en-US" dirty="0"/>
              <a:t>What is binary translation, and direct execution?</a:t>
            </a:r>
          </a:p>
          <a:p>
            <a:r>
              <a:rPr lang="en-US" dirty="0"/>
              <a:t>What is </a:t>
            </a:r>
            <a:r>
              <a:rPr lang="en-US" dirty="0" err="1"/>
              <a:t>Vmware</a:t>
            </a:r>
            <a:r>
              <a:rPr lang="en-US" dirty="0"/>
              <a:t> ESXI, Centrix XEN server, Ubuntu KVM?</a:t>
            </a:r>
          </a:p>
          <a:p>
            <a:endParaRPr lang="en-US" dirty="0"/>
          </a:p>
          <a:p>
            <a:endParaRPr lang="en-US" dirty="0"/>
          </a:p>
        </p:txBody>
      </p:sp>
    </p:spTree>
    <p:extLst>
      <p:ext uri="{BB962C8B-B14F-4D97-AF65-F5344CB8AC3E}">
        <p14:creationId xmlns:p14="http://schemas.microsoft.com/office/powerpoint/2010/main" val="423158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2052" name="Picture 4" descr="Related image">
            <a:extLst>
              <a:ext uri="{FF2B5EF4-FFF2-40B4-BE49-F238E27FC236}">
                <a16:creationId xmlns:a16="http://schemas.microsoft.com/office/drawing/2014/main" id="{7D14B896-FE04-413D-87C5-CDC5122198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015"/>
          <a:stretch/>
        </p:blipFill>
        <p:spPr bwMode="auto">
          <a:xfrm>
            <a:off x="582639" y="578707"/>
            <a:ext cx="7882128" cy="573328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EB7D2-A268-4EB3-AA00-2685D787A942}"/>
              </a:ext>
            </a:extLst>
          </p:cNvPr>
          <p:cNvSpPr>
            <a:spLocks noGrp="1"/>
          </p:cNvSpPr>
          <p:nvPr>
            <p:ph type="title"/>
          </p:nvPr>
        </p:nvSpPr>
        <p:spPr>
          <a:xfrm>
            <a:off x="9321801" y="612843"/>
            <a:ext cx="2312480" cy="1499738"/>
          </a:xfrm>
        </p:spPr>
        <p:txBody>
          <a:bodyPr anchor="b">
            <a:normAutofit/>
          </a:bodyPr>
          <a:lstStyle/>
          <a:p>
            <a:pPr algn="ctr"/>
            <a:r>
              <a:rPr lang="en-US" sz="2800" dirty="0"/>
              <a:t>What is Virtualization</a:t>
            </a:r>
          </a:p>
        </p:txBody>
      </p:sp>
      <p:sp>
        <p:nvSpPr>
          <p:cNvPr id="2056" name="Content Placeholder 2055">
            <a:extLst>
              <a:ext uri="{FF2B5EF4-FFF2-40B4-BE49-F238E27FC236}">
                <a16:creationId xmlns:a16="http://schemas.microsoft.com/office/drawing/2014/main" id="{00F660EA-06A5-470F-874A-FF130DD9AF6A}"/>
              </a:ext>
            </a:extLst>
          </p:cNvPr>
          <p:cNvSpPr>
            <a:spLocks noGrp="1"/>
          </p:cNvSpPr>
          <p:nvPr>
            <p:ph idx="1"/>
          </p:nvPr>
        </p:nvSpPr>
        <p:spPr>
          <a:xfrm>
            <a:off x="9321801" y="2149813"/>
            <a:ext cx="2312479" cy="4046706"/>
          </a:xfrm>
        </p:spPr>
        <p:txBody>
          <a:bodyPr>
            <a:noAutofit/>
          </a:bodyPr>
          <a:lstStyle/>
          <a:p>
            <a:r>
              <a:rPr lang="en-US" sz="1200" dirty="0"/>
              <a:t>The term </a:t>
            </a:r>
            <a:r>
              <a:rPr lang="en-US" sz="1200" i="1" dirty="0"/>
              <a:t>virtualization </a:t>
            </a:r>
            <a:r>
              <a:rPr lang="en-US" sz="1200" dirty="0">
                <a:solidFill>
                  <a:srgbClr val="FF0000"/>
                </a:solidFill>
              </a:rPr>
              <a:t>broadly describes the separation of a resource </a:t>
            </a:r>
            <a:r>
              <a:rPr lang="en-US" sz="1200" dirty="0"/>
              <a:t>or request for a service from the underlying physical delivery of that service. </a:t>
            </a:r>
          </a:p>
          <a:p>
            <a:r>
              <a:rPr lang="en-US" sz="1200" dirty="0"/>
              <a:t>With </a:t>
            </a:r>
            <a:r>
              <a:rPr lang="en-US" sz="1200" dirty="0">
                <a:solidFill>
                  <a:srgbClr val="FF0000"/>
                </a:solidFill>
              </a:rPr>
              <a:t>virtual memory</a:t>
            </a:r>
            <a:r>
              <a:rPr lang="en-US" sz="1200" dirty="0"/>
              <a:t>, for example, computer software gains access to more memory than is physically installed, via the background swapping of data to disk storage. </a:t>
            </a:r>
          </a:p>
          <a:p>
            <a:r>
              <a:rPr lang="en-US" sz="1200" dirty="0"/>
              <a:t>Similarly, virtualization techniques can be applied to other IT infrastructure layers - including networks, storage, laptop or server hardware, operating systems and applications.</a:t>
            </a:r>
          </a:p>
          <a:p>
            <a:r>
              <a:rPr lang="en-US" sz="1200" dirty="0">
                <a:solidFill>
                  <a:schemeClr val="tx1">
                    <a:lumMod val="85000"/>
                    <a:lumOff val="15000"/>
                  </a:schemeClr>
                </a:solidFill>
              </a:rPr>
              <a:t>[Copied from VMWare Virtualization.pdf]</a:t>
            </a:r>
          </a:p>
        </p:txBody>
      </p:sp>
    </p:spTree>
    <p:extLst>
      <p:ext uri="{BB962C8B-B14F-4D97-AF65-F5344CB8AC3E}">
        <p14:creationId xmlns:p14="http://schemas.microsoft.com/office/powerpoint/2010/main" val="163248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8371-EBD8-4769-A998-6A3A91563788}"/>
              </a:ext>
            </a:extLst>
          </p:cNvPr>
          <p:cNvSpPr>
            <a:spLocks noGrp="1"/>
          </p:cNvSpPr>
          <p:nvPr>
            <p:ph type="title"/>
          </p:nvPr>
        </p:nvSpPr>
        <p:spPr/>
        <p:txBody>
          <a:bodyPr/>
          <a:lstStyle/>
          <a:p>
            <a:pPr algn="ctr"/>
            <a:r>
              <a:rPr lang="en-US" dirty="0"/>
              <a:t>Why Virtualization?</a:t>
            </a:r>
          </a:p>
        </p:txBody>
      </p:sp>
      <p:sp>
        <p:nvSpPr>
          <p:cNvPr id="3" name="Content Placeholder 2">
            <a:extLst>
              <a:ext uri="{FF2B5EF4-FFF2-40B4-BE49-F238E27FC236}">
                <a16:creationId xmlns:a16="http://schemas.microsoft.com/office/drawing/2014/main" id="{0419FC3F-0376-4F29-B945-5746F5C9233C}"/>
              </a:ext>
            </a:extLst>
          </p:cNvPr>
          <p:cNvSpPr>
            <a:spLocks noGrp="1"/>
          </p:cNvSpPr>
          <p:nvPr>
            <p:ph idx="1"/>
          </p:nvPr>
        </p:nvSpPr>
        <p:spPr/>
        <p:txBody>
          <a:bodyPr>
            <a:noAutofit/>
          </a:bodyPr>
          <a:lstStyle/>
          <a:p>
            <a:r>
              <a:rPr lang="en-US" sz="2400" dirty="0">
                <a:solidFill>
                  <a:srgbClr val="FF0000"/>
                </a:solidFill>
                <a:highlight>
                  <a:srgbClr val="FFFF00"/>
                </a:highlight>
              </a:rPr>
              <a:t>Lots of servers</a:t>
            </a:r>
            <a:r>
              <a:rPr lang="en-US" sz="2400" dirty="0"/>
              <a:t>:</a:t>
            </a:r>
          </a:p>
          <a:p>
            <a:pPr lvl="1"/>
            <a:r>
              <a:rPr lang="en-US" sz="2400" dirty="0"/>
              <a:t>Web servers</a:t>
            </a:r>
          </a:p>
          <a:p>
            <a:pPr lvl="1"/>
            <a:r>
              <a:rPr lang="en-US" sz="2400" dirty="0"/>
              <a:t>Mail servers</a:t>
            </a:r>
          </a:p>
          <a:p>
            <a:pPr lvl="1"/>
            <a:r>
              <a:rPr lang="en-US" sz="2400" dirty="0"/>
              <a:t>Database servers</a:t>
            </a:r>
          </a:p>
          <a:p>
            <a:pPr lvl="1"/>
            <a:r>
              <a:rPr lang="en-US" sz="2400" dirty="0"/>
              <a:t>File servers</a:t>
            </a:r>
          </a:p>
          <a:p>
            <a:pPr lvl="1"/>
            <a:r>
              <a:rPr lang="en-US" sz="2400" dirty="0"/>
              <a:t>Proxy servers</a:t>
            </a:r>
          </a:p>
          <a:p>
            <a:pPr lvl="1"/>
            <a:r>
              <a:rPr lang="en-US" sz="2400" dirty="0"/>
              <a:t>Application servers</a:t>
            </a:r>
          </a:p>
          <a:p>
            <a:pPr lvl="1"/>
            <a:r>
              <a:rPr lang="en-US" sz="2400" dirty="0"/>
              <a:t>and many others, </a:t>
            </a:r>
            <a:r>
              <a:rPr lang="en-US" sz="2400" dirty="0" err="1"/>
              <a:t>etc</a:t>
            </a:r>
            <a:r>
              <a:rPr lang="en-US" sz="2400" dirty="0"/>
              <a:t>…</a:t>
            </a:r>
          </a:p>
          <a:p>
            <a:r>
              <a:rPr lang="en-US" sz="1600" dirty="0"/>
              <a:t>[Copied from “Virtualization Techniques for Cloud Computing”, Prof </a:t>
            </a:r>
            <a:r>
              <a:rPr lang="en-US" sz="1600" dirty="0" err="1"/>
              <a:t>Chih</a:t>
            </a:r>
            <a:r>
              <a:rPr lang="en-US" sz="1600" dirty="0"/>
              <a:t>-Hung Wu (National University of Kaohsiung)]</a:t>
            </a:r>
          </a:p>
        </p:txBody>
      </p:sp>
    </p:spTree>
    <p:extLst>
      <p:ext uri="{BB962C8B-B14F-4D97-AF65-F5344CB8AC3E}">
        <p14:creationId xmlns:p14="http://schemas.microsoft.com/office/powerpoint/2010/main" val="141663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3878-8131-4233-82C3-2843D043DDF1}"/>
              </a:ext>
            </a:extLst>
          </p:cNvPr>
          <p:cNvSpPr>
            <a:spLocks noGrp="1"/>
          </p:cNvSpPr>
          <p:nvPr>
            <p:ph type="title"/>
          </p:nvPr>
        </p:nvSpPr>
        <p:spPr/>
        <p:txBody>
          <a:bodyPr/>
          <a:lstStyle/>
          <a:p>
            <a:pPr algn="ctr"/>
            <a:r>
              <a:rPr lang="en-US" dirty="0"/>
              <a:t>Why Virtualization?</a:t>
            </a:r>
          </a:p>
        </p:txBody>
      </p:sp>
      <p:sp>
        <p:nvSpPr>
          <p:cNvPr id="3" name="Content Placeholder 2">
            <a:extLst>
              <a:ext uri="{FF2B5EF4-FFF2-40B4-BE49-F238E27FC236}">
                <a16:creationId xmlns:a16="http://schemas.microsoft.com/office/drawing/2014/main" id="{93EFBB90-3C90-4EA2-90D1-613B3607EA86}"/>
              </a:ext>
            </a:extLst>
          </p:cNvPr>
          <p:cNvSpPr>
            <a:spLocks noGrp="1"/>
          </p:cNvSpPr>
          <p:nvPr>
            <p:ph idx="1"/>
          </p:nvPr>
        </p:nvSpPr>
        <p:spPr/>
        <p:txBody>
          <a:bodyPr>
            <a:normAutofit fontScale="92500" lnSpcReduction="20000"/>
          </a:bodyPr>
          <a:lstStyle/>
          <a:p>
            <a:r>
              <a:rPr lang="en-US" sz="2200" dirty="0">
                <a:solidFill>
                  <a:srgbClr val="FF0000"/>
                </a:solidFill>
                <a:highlight>
                  <a:srgbClr val="FFFF00"/>
                </a:highlight>
              </a:rPr>
              <a:t>Problems caused by lots of servers</a:t>
            </a:r>
            <a:r>
              <a:rPr lang="en-US" sz="2200" dirty="0"/>
              <a:t>:</a:t>
            </a:r>
          </a:p>
          <a:p>
            <a:pPr lvl="1"/>
            <a:r>
              <a:rPr lang="en-US" sz="2200" dirty="0"/>
              <a:t>The </a:t>
            </a:r>
            <a:r>
              <a:rPr lang="en-US" sz="2200" dirty="0">
                <a:solidFill>
                  <a:srgbClr val="FF0000"/>
                </a:solidFill>
              </a:rPr>
              <a:t>data-center is FULL</a:t>
            </a:r>
          </a:p>
          <a:p>
            <a:pPr lvl="2"/>
            <a:r>
              <a:rPr lang="en-US" sz="2200" dirty="0"/>
              <a:t>Full of under-utilized servers</a:t>
            </a:r>
          </a:p>
          <a:p>
            <a:pPr lvl="2"/>
            <a:r>
              <a:rPr lang="en-US" sz="2200" dirty="0"/>
              <a:t>Complicated in management</a:t>
            </a:r>
          </a:p>
          <a:p>
            <a:pPr lvl="1"/>
            <a:r>
              <a:rPr lang="en-US" sz="2200" dirty="0">
                <a:solidFill>
                  <a:srgbClr val="FF0000"/>
                </a:solidFill>
              </a:rPr>
              <a:t>Power consumption</a:t>
            </a:r>
          </a:p>
          <a:p>
            <a:pPr lvl="2"/>
            <a:r>
              <a:rPr lang="en-US" sz="2200" dirty="0"/>
              <a:t>Greater wattage per unit area than ever</a:t>
            </a:r>
          </a:p>
          <a:p>
            <a:pPr lvl="2"/>
            <a:r>
              <a:rPr lang="en-US" sz="2200" dirty="0"/>
              <a:t>Electricity overload</a:t>
            </a:r>
          </a:p>
          <a:p>
            <a:pPr lvl="2"/>
            <a:r>
              <a:rPr lang="en-US" sz="2200" dirty="0"/>
              <a:t>Cooling at capacity</a:t>
            </a:r>
          </a:p>
          <a:p>
            <a:pPr lvl="1"/>
            <a:r>
              <a:rPr lang="en-US" sz="2200" dirty="0">
                <a:solidFill>
                  <a:srgbClr val="FF0000"/>
                </a:solidFill>
              </a:rPr>
              <a:t>Environmental problem</a:t>
            </a:r>
          </a:p>
          <a:p>
            <a:pPr lvl="2"/>
            <a:r>
              <a:rPr lang="en-US" sz="2200" dirty="0"/>
              <a:t>Green IT</a:t>
            </a:r>
          </a:p>
          <a:p>
            <a:r>
              <a:rPr lang="en-US" sz="2200" dirty="0"/>
              <a:t>[Copied from “Virtualization Techniques for Cloud Computing”, Prof </a:t>
            </a:r>
            <a:r>
              <a:rPr lang="en-US" sz="2200" dirty="0" err="1"/>
              <a:t>Chih</a:t>
            </a:r>
            <a:r>
              <a:rPr lang="en-US" sz="2200" dirty="0"/>
              <a:t>-Hung Wu (National University of Kaohsiung)]</a:t>
            </a:r>
          </a:p>
          <a:p>
            <a:pPr marL="274320" lvl="1" indent="0">
              <a:buNone/>
            </a:pPr>
            <a:endParaRPr lang="en-US" sz="2000" dirty="0"/>
          </a:p>
          <a:p>
            <a:pPr marL="548640" lvl="2" indent="0">
              <a:buNone/>
            </a:pPr>
            <a:endParaRPr lang="en-US" sz="2000" dirty="0"/>
          </a:p>
        </p:txBody>
      </p:sp>
    </p:spTree>
    <p:extLst>
      <p:ext uri="{BB962C8B-B14F-4D97-AF65-F5344CB8AC3E}">
        <p14:creationId xmlns:p14="http://schemas.microsoft.com/office/powerpoint/2010/main" val="134926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5367-E3BF-4307-B62B-5DD4FB9DB945}"/>
              </a:ext>
            </a:extLst>
          </p:cNvPr>
          <p:cNvSpPr>
            <a:spLocks noGrp="1"/>
          </p:cNvSpPr>
          <p:nvPr>
            <p:ph type="title"/>
          </p:nvPr>
        </p:nvSpPr>
        <p:spPr/>
        <p:txBody>
          <a:bodyPr/>
          <a:lstStyle/>
          <a:p>
            <a:pPr algn="ctr"/>
            <a:r>
              <a:rPr lang="en-US" dirty="0"/>
              <a:t>Why now?</a:t>
            </a:r>
          </a:p>
        </p:txBody>
      </p:sp>
      <p:sp>
        <p:nvSpPr>
          <p:cNvPr id="3" name="Content Placeholder 2">
            <a:extLst>
              <a:ext uri="{FF2B5EF4-FFF2-40B4-BE49-F238E27FC236}">
                <a16:creationId xmlns:a16="http://schemas.microsoft.com/office/drawing/2014/main" id="{E7B5A4EB-67C6-462D-BCD5-F45F87716D83}"/>
              </a:ext>
            </a:extLst>
          </p:cNvPr>
          <p:cNvSpPr>
            <a:spLocks noGrp="1"/>
          </p:cNvSpPr>
          <p:nvPr>
            <p:ph idx="1"/>
          </p:nvPr>
        </p:nvSpPr>
        <p:spPr/>
        <p:txBody>
          <a:bodyPr>
            <a:normAutofit fontScale="25000" lnSpcReduction="20000"/>
          </a:bodyPr>
          <a:lstStyle/>
          <a:p>
            <a:r>
              <a:rPr lang="en-US" sz="8000" dirty="0">
                <a:solidFill>
                  <a:srgbClr val="FF0000"/>
                </a:solidFill>
                <a:highlight>
                  <a:srgbClr val="FFFF00"/>
                </a:highlight>
              </a:rPr>
              <a:t>Hardware evolution</a:t>
            </a:r>
          </a:p>
          <a:p>
            <a:pPr lvl="1"/>
            <a:r>
              <a:rPr lang="en-US" sz="8000" dirty="0">
                <a:solidFill>
                  <a:srgbClr val="FF0000"/>
                </a:solidFill>
              </a:rPr>
              <a:t>Faster CPU </a:t>
            </a:r>
            <a:r>
              <a:rPr lang="en-US" sz="8000" dirty="0"/>
              <a:t>clock than ever</a:t>
            </a:r>
          </a:p>
          <a:p>
            <a:pPr lvl="1"/>
            <a:r>
              <a:rPr lang="en-US" sz="8000" dirty="0">
                <a:solidFill>
                  <a:srgbClr val="FF0000"/>
                </a:solidFill>
              </a:rPr>
              <a:t>More CPU cores in a single chip</a:t>
            </a:r>
          </a:p>
          <a:p>
            <a:pPr lvl="2"/>
            <a:r>
              <a:rPr lang="en-US" sz="8000" dirty="0"/>
              <a:t>4-core CPU already in the market</a:t>
            </a:r>
          </a:p>
          <a:p>
            <a:pPr lvl="2"/>
            <a:r>
              <a:rPr lang="en-US" sz="8000" dirty="0"/>
              <a:t>6- or 8- core CPUs will be there soon</a:t>
            </a:r>
          </a:p>
          <a:p>
            <a:pPr lvl="1"/>
            <a:r>
              <a:rPr lang="en-US" sz="8000" dirty="0"/>
              <a:t>Multi-core architectures make </a:t>
            </a:r>
            <a:r>
              <a:rPr lang="en-US" sz="8000" dirty="0">
                <a:solidFill>
                  <a:srgbClr val="FF0000"/>
                </a:solidFill>
              </a:rPr>
              <a:t>parallel processing </a:t>
            </a:r>
            <a:r>
              <a:rPr lang="en-US" sz="8000" dirty="0"/>
              <a:t>more realizable</a:t>
            </a:r>
          </a:p>
          <a:p>
            <a:pPr lvl="1"/>
            <a:r>
              <a:rPr lang="en-US" sz="8000" dirty="0">
                <a:solidFill>
                  <a:srgbClr val="FF0000"/>
                </a:solidFill>
              </a:rPr>
              <a:t>Virtualization support </a:t>
            </a:r>
            <a:r>
              <a:rPr lang="en-US" sz="8000" dirty="0"/>
              <a:t>on chip </a:t>
            </a:r>
            <a:r>
              <a:rPr lang="en-US" sz="8000" dirty="0">
                <a:solidFill>
                  <a:srgbClr val="FF0000"/>
                </a:solidFill>
              </a:rPr>
              <a:t>from CPU manufacturers </a:t>
            </a:r>
            <a:r>
              <a:rPr lang="en-US" sz="8000" dirty="0"/>
              <a:t>(Intel VT-x; AMD’s AMD-V)</a:t>
            </a:r>
          </a:p>
          <a:p>
            <a:r>
              <a:rPr lang="en-US" sz="8000" dirty="0">
                <a:solidFill>
                  <a:srgbClr val="FF0000"/>
                </a:solidFill>
                <a:highlight>
                  <a:srgbClr val="FFFF00"/>
                </a:highlight>
              </a:rPr>
              <a:t>Software maturity</a:t>
            </a:r>
          </a:p>
          <a:p>
            <a:pPr lvl="1"/>
            <a:r>
              <a:rPr lang="en-US" sz="8000" dirty="0"/>
              <a:t>Available and stable </a:t>
            </a:r>
            <a:r>
              <a:rPr lang="en-US" sz="8000" dirty="0">
                <a:solidFill>
                  <a:srgbClr val="FF0000"/>
                </a:solidFill>
              </a:rPr>
              <a:t>open-sourced software</a:t>
            </a:r>
          </a:p>
          <a:p>
            <a:pPr lvl="2"/>
            <a:r>
              <a:rPr lang="en-US" sz="8000" dirty="0"/>
              <a:t>OS, DB, Web server, Java, PHP, </a:t>
            </a:r>
            <a:r>
              <a:rPr lang="en-US" sz="8000" dirty="0" err="1"/>
              <a:t>gcc</a:t>
            </a:r>
            <a:r>
              <a:rPr lang="en-US" sz="8000" dirty="0"/>
              <a:t>, </a:t>
            </a:r>
            <a:r>
              <a:rPr lang="en-US" sz="8000" dirty="0" err="1"/>
              <a:t>etc</a:t>
            </a:r>
            <a:r>
              <a:rPr lang="en-US" sz="8000" dirty="0"/>
              <a:t> </a:t>
            </a:r>
          </a:p>
          <a:p>
            <a:pPr lvl="1"/>
            <a:r>
              <a:rPr lang="en-US" sz="8000" dirty="0"/>
              <a:t>Established and </a:t>
            </a:r>
            <a:r>
              <a:rPr lang="en-US" sz="8000" dirty="0">
                <a:solidFill>
                  <a:srgbClr val="FF0000"/>
                </a:solidFill>
              </a:rPr>
              <a:t>mature software standards</a:t>
            </a:r>
          </a:p>
          <a:p>
            <a:pPr lvl="2"/>
            <a:r>
              <a:rPr lang="en-US" sz="8000" dirty="0"/>
              <a:t>Web service, XML, SOAP, COM, </a:t>
            </a:r>
            <a:r>
              <a:rPr lang="en-US" sz="8000" dirty="0" err="1"/>
              <a:t>etc</a:t>
            </a:r>
            <a:endParaRPr lang="en-US" sz="8000" dirty="0"/>
          </a:p>
          <a:p>
            <a:r>
              <a:rPr lang="en-US" sz="8000" dirty="0"/>
              <a:t>[Copied from “Virtualization Techniques for Cloud Computing”, Prof </a:t>
            </a:r>
            <a:r>
              <a:rPr lang="en-US" sz="8000" dirty="0" err="1"/>
              <a:t>Chih</a:t>
            </a:r>
            <a:r>
              <a:rPr lang="en-US" sz="8000" dirty="0"/>
              <a:t>-Hung Wu (National University of Kaohsiung)]</a:t>
            </a:r>
          </a:p>
          <a:p>
            <a:endParaRPr lang="en-US" dirty="0"/>
          </a:p>
        </p:txBody>
      </p:sp>
    </p:spTree>
    <p:extLst>
      <p:ext uri="{BB962C8B-B14F-4D97-AF65-F5344CB8AC3E}">
        <p14:creationId xmlns:p14="http://schemas.microsoft.com/office/powerpoint/2010/main" val="6318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48E-B917-4E7E-84E1-A7511C92B3F8}"/>
              </a:ext>
            </a:extLst>
          </p:cNvPr>
          <p:cNvSpPr>
            <a:spLocks noGrp="1"/>
          </p:cNvSpPr>
          <p:nvPr>
            <p:ph type="title"/>
          </p:nvPr>
        </p:nvSpPr>
        <p:spPr/>
        <p:txBody>
          <a:bodyPr/>
          <a:lstStyle/>
          <a:p>
            <a:pPr algn="ctr"/>
            <a:r>
              <a:rPr lang="en-US" dirty="0"/>
              <a:t>Types of Virtualization</a:t>
            </a:r>
          </a:p>
        </p:txBody>
      </p:sp>
      <p:sp>
        <p:nvSpPr>
          <p:cNvPr id="3" name="Content Placeholder 2">
            <a:extLst>
              <a:ext uri="{FF2B5EF4-FFF2-40B4-BE49-F238E27FC236}">
                <a16:creationId xmlns:a16="http://schemas.microsoft.com/office/drawing/2014/main" id="{4ABAFD9B-2DC3-4F8F-BCCD-97F336C22E03}"/>
              </a:ext>
            </a:extLst>
          </p:cNvPr>
          <p:cNvSpPr>
            <a:spLocks noGrp="1"/>
          </p:cNvSpPr>
          <p:nvPr>
            <p:ph idx="1"/>
          </p:nvPr>
        </p:nvSpPr>
        <p:spPr/>
        <p:txBody>
          <a:bodyPr>
            <a:normAutofit fontScale="25000" lnSpcReduction="20000"/>
          </a:bodyPr>
          <a:lstStyle/>
          <a:p>
            <a:pPr>
              <a:lnSpc>
                <a:spcPct val="80000"/>
              </a:lnSpc>
            </a:pPr>
            <a:r>
              <a:rPr lang="en-US" altLang="zh-TW" sz="8000" dirty="0"/>
              <a:t>Virtual memory</a:t>
            </a:r>
          </a:p>
          <a:p>
            <a:pPr>
              <a:lnSpc>
                <a:spcPct val="80000"/>
              </a:lnSpc>
            </a:pPr>
            <a:r>
              <a:rPr lang="en-US" altLang="zh-TW" sz="8000" dirty="0"/>
              <a:t>Desktop virtualization</a:t>
            </a:r>
          </a:p>
          <a:p>
            <a:pPr>
              <a:lnSpc>
                <a:spcPct val="80000"/>
              </a:lnSpc>
            </a:pPr>
            <a:r>
              <a:rPr lang="en-US" altLang="zh-TW" sz="8000" dirty="0">
                <a:highlight>
                  <a:srgbClr val="FFFF00"/>
                </a:highlight>
              </a:rPr>
              <a:t>Platform virtualization (Server virtualization)</a:t>
            </a:r>
          </a:p>
          <a:p>
            <a:pPr lvl="1">
              <a:lnSpc>
                <a:spcPct val="80000"/>
              </a:lnSpc>
            </a:pPr>
            <a:r>
              <a:rPr lang="en-US" altLang="zh-TW" sz="8000" dirty="0">
                <a:solidFill>
                  <a:srgbClr val="FF0000"/>
                </a:solidFill>
              </a:rPr>
              <a:t>Hardware-assisted virtualization: </a:t>
            </a:r>
            <a:r>
              <a:rPr lang="en-US" altLang="zh-TW" sz="8000" dirty="0"/>
              <a:t>Hardware supports virtualization (special CPU)</a:t>
            </a:r>
          </a:p>
          <a:p>
            <a:pPr lvl="1">
              <a:lnSpc>
                <a:spcPct val="80000"/>
              </a:lnSpc>
            </a:pPr>
            <a:r>
              <a:rPr lang="en-US" altLang="zh-TW" sz="8000" dirty="0">
                <a:solidFill>
                  <a:srgbClr val="FF0000"/>
                </a:solidFill>
              </a:rPr>
              <a:t>OS-level virtualization: </a:t>
            </a:r>
            <a:r>
              <a:rPr lang="en-US" altLang="zh-TW" sz="8000" dirty="0"/>
              <a:t>(Homogeneous environment) host O/S = guest O/S</a:t>
            </a:r>
          </a:p>
          <a:p>
            <a:pPr lvl="1">
              <a:lnSpc>
                <a:spcPct val="80000"/>
              </a:lnSpc>
            </a:pPr>
            <a:r>
              <a:rPr lang="en-US" altLang="zh-TW" sz="8000" dirty="0">
                <a:solidFill>
                  <a:srgbClr val="FF0000"/>
                </a:solidFill>
              </a:rPr>
              <a:t>Full virtualization: </a:t>
            </a:r>
            <a:r>
              <a:rPr lang="en-US" altLang="zh-TW" sz="8000" dirty="0"/>
              <a:t>use hypervisor which is directly communicate with hardware</a:t>
            </a:r>
          </a:p>
          <a:p>
            <a:pPr lvl="1">
              <a:lnSpc>
                <a:spcPct val="80000"/>
              </a:lnSpc>
            </a:pPr>
            <a:r>
              <a:rPr lang="en-US" altLang="zh-TW" sz="8000" dirty="0">
                <a:solidFill>
                  <a:srgbClr val="FF0000"/>
                </a:solidFill>
              </a:rPr>
              <a:t>Para-virtualization: </a:t>
            </a:r>
            <a:r>
              <a:rPr lang="en-US" altLang="zh-TW" sz="8000" dirty="0"/>
              <a:t>use hypervisor, guest O/S will be modified</a:t>
            </a:r>
          </a:p>
          <a:p>
            <a:pPr lvl="1">
              <a:lnSpc>
                <a:spcPct val="80000"/>
              </a:lnSpc>
            </a:pPr>
            <a:r>
              <a:rPr lang="en-US" altLang="zh-TW" sz="8000" dirty="0">
                <a:solidFill>
                  <a:srgbClr val="FF0000"/>
                </a:solidFill>
              </a:rPr>
              <a:t>Hosted environment (e.g. User-mode Linux): </a:t>
            </a:r>
            <a:r>
              <a:rPr lang="en-US" altLang="zh-TW" sz="8000" dirty="0"/>
              <a:t>use hypervisor and hosted O/S</a:t>
            </a:r>
          </a:p>
          <a:p>
            <a:pPr>
              <a:lnSpc>
                <a:spcPct val="80000"/>
              </a:lnSpc>
            </a:pPr>
            <a:r>
              <a:rPr lang="en-US" altLang="zh-TW" sz="8000" dirty="0"/>
              <a:t>Resource virtualization: </a:t>
            </a:r>
          </a:p>
          <a:p>
            <a:pPr lvl="1">
              <a:lnSpc>
                <a:spcPct val="80000"/>
              </a:lnSpc>
            </a:pPr>
            <a:r>
              <a:rPr lang="en-US" altLang="zh-TW" sz="8000" dirty="0"/>
              <a:t>Storage virtualization</a:t>
            </a:r>
          </a:p>
          <a:p>
            <a:pPr lvl="1">
              <a:lnSpc>
                <a:spcPct val="80000"/>
              </a:lnSpc>
            </a:pPr>
            <a:r>
              <a:rPr lang="en-US" altLang="zh-TW" sz="8000" dirty="0"/>
              <a:t>Network virtualization</a:t>
            </a:r>
          </a:p>
          <a:p>
            <a:pPr>
              <a:lnSpc>
                <a:spcPct val="80000"/>
              </a:lnSpc>
            </a:pPr>
            <a:r>
              <a:rPr lang="en-US" altLang="zh-TW" sz="8000" dirty="0"/>
              <a:t>Application virtualization/Portable application</a:t>
            </a:r>
          </a:p>
          <a:p>
            <a:pPr lvl="1">
              <a:lnSpc>
                <a:spcPct val="80000"/>
              </a:lnSpc>
            </a:pPr>
            <a:r>
              <a:rPr lang="en-US" altLang="zh-TW" sz="8000" dirty="0"/>
              <a:t>Cross-platform virtualization</a:t>
            </a:r>
          </a:p>
          <a:p>
            <a:pPr lvl="1">
              <a:lnSpc>
                <a:spcPct val="80000"/>
              </a:lnSpc>
            </a:pPr>
            <a:r>
              <a:rPr lang="en-US" altLang="zh-TW" sz="8000" dirty="0"/>
              <a:t>Emulation or simulation</a:t>
            </a:r>
          </a:p>
          <a:p>
            <a:pPr lvl="1">
              <a:lnSpc>
                <a:spcPct val="80000"/>
              </a:lnSpc>
            </a:pPr>
            <a:r>
              <a:rPr lang="en-US" altLang="zh-TW" sz="8000" dirty="0"/>
              <a:t>Hosted Virtual Desktop</a:t>
            </a:r>
          </a:p>
          <a:p>
            <a:r>
              <a:rPr lang="en-US" sz="8000" dirty="0"/>
              <a:t>[Copied from “Virtualization Techniques for Cloud Computing”, Prof </a:t>
            </a:r>
            <a:r>
              <a:rPr lang="en-US" sz="8000" dirty="0" err="1"/>
              <a:t>Chih</a:t>
            </a:r>
            <a:r>
              <a:rPr lang="en-US" sz="8000" dirty="0"/>
              <a:t>-Hung Wu (National University of Kaohsiung)]</a:t>
            </a:r>
          </a:p>
          <a:p>
            <a:endParaRPr lang="en-US" dirty="0"/>
          </a:p>
        </p:txBody>
      </p:sp>
    </p:spTree>
    <p:extLst>
      <p:ext uri="{BB962C8B-B14F-4D97-AF65-F5344CB8AC3E}">
        <p14:creationId xmlns:p14="http://schemas.microsoft.com/office/powerpoint/2010/main" val="9311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A2EB-0801-46CC-9CE6-2F747F2ED3D3}"/>
              </a:ext>
            </a:extLst>
          </p:cNvPr>
          <p:cNvSpPr>
            <a:spLocks noGrp="1"/>
          </p:cNvSpPr>
          <p:nvPr>
            <p:ph type="title"/>
          </p:nvPr>
        </p:nvSpPr>
        <p:spPr/>
        <p:txBody>
          <a:bodyPr/>
          <a:lstStyle/>
          <a:p>
            <a:pPr algn="ctr"/>
            <a:r>
              <a:rPr lang="en-US" dirty="0"/>
              <a:t>What is a Virtual Machine?</a:t>
            </a:r>
          </a:p>
        </p:txBody>
      </p:sp>
      <p:sp>
        <p:nvSpPr>
          <p:cNvPr id="3" name="Content Placeholder 2">
            <a:extLst>
              <a:ext uri="{FF2B5EF4-FFF2-40B4-BE49-F238E27FC236}">
                <a16:creationId xmlns:a16="http://schemas.microsoft.com/office/drawing/2014/main" id="{C45D4E93-B9E9-4B5E-A075-C34F2F854104}"/>
              </a:ext>
            </a:extLst>
          </p:cNvPr>
          <p:cNvSpPr>
            <a:spLocks noGrp="1"/>
          </p:cNvSpPr>
          <p:nvPr>
            <p:ph idx="1"/>
          </p:nvPr>
        </p:nvSpPr>
        <p:spPr/>
        <p:txBody>
          <a:bodyPr>
            <a:noAutofit/>
          </a:bodyPr>
          <a:lstStyle/>
          <a:p>
            <a:r>
              <a:rPr lang="en-US" sz="1600" dirty="0"/>
              <a:t>A </a:t>
            </a:r>
            <a:r>
              <a:rPr lang="en-US" sz="1600" b="1" dirty="0"/>
              <a:t>virtual machine</a:t>
            </a:r>
            <a:r>
              <a:rPr lang="en-US" sz="1600" dirty="0"/>
              <a:t>, known as a </a:t>
            </a:r>
            <a:r>
              <a:rPr lang="en-US" sz="1600" dirty="0">
                <a:solidFill>
                  <a:srgbClr val="FF0000"/>
                </a:solidFill>
              </a:rPr>
              <a:t>guest</a:t>
            </a:r>
            <a:r>
              <a:rPr lang="en-US" sz="1600" dirty="0"/>
              <a:t>, is a </a:t>
            </a:r>
            <a:r>
              <a:rPr lang="en-US" sz="1600" dirty="0">
                <a:solidFill>
                  <a:srgbClr val="FF0000"/>
                </a:solidFill>
              </a:rPr>
              <a:t>software computer (emulation of a computer system) </a:t>
            </a:r>
            <a:r>
              <a:rPr lang="en-US" sz="1600" dirty="0"/>
              <a:t>that </a:t>
            </a:r>
            <a:r>
              <a:rPr lang="en-US" sz="1600" dirty="0">
                <a:solidFill>
                  <a:srgbClr val="FF0000"/>
                </a:solidFill>
              </a:rPr>
              <a:t>provide the same functionality as physical computer</a:t>
            </a:r>
            <a:r>
              <a:rPr lang="en-US" sz="1600" dirty="0"/>
              <a:t>.</a:t>
            </a:r>
          </a:p>
          <a:p>
            <a:r>
              <a:rPr lang="en-US" sz="1600" dirty="0"/>
              <a:t>There are </a:t>
            </a:r>
            <a:r>
              <a:rPr lang="en-US" sz="1600" b="1" dirty="0">
                <a:solidFill>
                  <a:srgbClr val="FF0000"/>
                </a:solidFill>
              </a:rPr>
              <a:t>two</a:t>
            </a:r>
            <a:r>
              <a:rPr lang="en-US" sz="1600" dirty="0"/>
              <a:t> types of virtual machines:</a:t>
            </a:r>
          </a:p>
          <a:p>
            <a:pPr lvl="1"/>
            <a:r>
              <a:rPr lang="en-US" b="1" dirty="0"/>
              <a:t>Process Layer</a:t>
            </a:r>
            <a:r>
              <a:rPr lang="en-US" dirty="0"/>
              <a:t> (Virtual Machine), AKA </a:t>
            </a:r>
            <a:r>
              <a:rPr lang="en-US" b="1" dirty="0"/>
              <a:t>Application Virtual Machine</a:t>
            </a:r>
            <a:r>
              <a:rPr lang="en-US" dirty="0"/>
              <a:t>: Execute computer programs in a platform-independent environment. It masks the information of the underlying hardware or operating system. This allows the program to be executed in the same fashion on any platform. (e.g. Java Virtual Machine (JVM): Java interpreter executes Java byte code)</a:t>
            </a:r>
          </a:p>
          <a:p>
            <a:pPr lvl="1"/>
            <a:r>
              <a:rPr lang="en-US" b="1" dirty="0"/>
              <a:t>System Layer </a:t>
            </a:r>
            <a:r>
              <a:rPr lang="en-US" dirty="0"/>
              <a:t>(Virtual Machine): Support the </a:t>
            </a:r>
            <a:r>
              <a:rPr lang="en-US" dirty="0">
                <a:solidFill>
                  <a:srgbClr val="FF0000"/>
                </a:solidFill>
              </a:rPr>
              <a:t>sharing of a host computer’s physical resources </a:t>
            </a:r>
            <a:r>
              <a:rPr lang="en-US" dirty="0"/>
              <a:t>between </a:t>
            </a:r>
            <a:r>
              <a:rPr lang="en-US" dirty="0">
                <a:solidFill>
                  <a:srgbClr val="FF0000"/>
                </a:solidFill>
              </a:rPr>
              <a:t>multiple virtual machines.</a:t>
            </a:r>
            <a:r>
              <a:rPr lang="en-US" dirty="0"/>
              <a:t>  (grew out of time-sharing, IBM CP/CMS, CP-40, System 360 in 1963 - simulation)</a:t>
            </a:r>
          </a:p>
          <a:p>
            <a:pPr lvl="2"/>
            <a:r>
              <a:rPr lang="en-US" sz="1600" b="1" dirty="0">
                <a:solidFill>
                  <a:srgbClr val="FF0000"/>
                </a:solidFill>
              </a:rPr>
              <a:t>Hardware Level Virtualization</a:t>
            </a:r>
            <a:r>
              <a:rPr lang="en-US" sz="1600" dirty="0"/>
              <a:t>:  Hardware-assisted Virtualization (IBM mainframe, x86 processors)</a:t>
            </a:r>
          </a:p>
          <a:p>
            <a:pPr lvl="2"/>
            <a:r>
              <a:rPr lang="en-US" sz="1600" b="1" dirty="0">
                <a:solidFill>
                  <a:srgbClr val="FF0000"/>
                </a:solidFill>
              </a:rPr>
              <a:t>OS-level Virtualization:</a:t>
            </a:r>
            <a:r>
              <a:rPr lang="en-US" sz="1600" dirty="0"/>
              <a:t> does not use hypervisor, host O/S acts as hypervisor</a:t>
            </a:r>
          </a:p>
          <a:p>
            <a:pPr lvl="2"/>
            <a:r>
              <a:rPr lang="en-US" sz="1600" b="1" dirty="0">
                <a:solidFill>
                  <a:srgbClr val="FF0000"/>
                </a:solidFill>
              </a:rPr>
              <a:t>Software Level (High-level Language) Virtualization</a:t>
            </a:r>
            <a:r>
              <a:rPr lang="en-US" sz="1600" dirty="0"/>
              <a:t>: Hosted approach and Hypervisor (Bare metal) approach</a:t>
            </a:r>
          </a:p>
          <a:p>
            <a:r>
              <a:rPr lang="en-US" sz="1600" dirty="0"/>
              <a:t>[</a:t>
            </a:r>
            <a:r>
              <a:rPr lang="en-US" sz="1600" dirty="0">
                <a:hlinkClick r:id="rId2"/>
              </a:rPr>
              <a:t>https://en.m.wikipedia.org/wiki/Virtual_machine</a:t>
            </a:r>
            <a:r>
              <a:rPr lang="en-US" sz="1600" dirty="0"/>
              <a:t>]</a:t>
            </a:r>
          </a:p>
          <a:p>
            <a:r>
              <a:rPr lang="en-US" sz="1600" dirty="0"/>
              <a:t>[</a:t>
            </a:r>
            <a:r>
              <a:rPr lang="en-US" sz="1600" dirty="0">
                <a:hlinkClick r:id="rId3"/>
              </a:rPr>
              <a:t>https://www.vmware.com/topics/glossary/content/virtual-machine</a:t>
            </a:r>
            <a:r>
              <a:rPr lang="en-US" sz="1600" dirty="0"/>
              <a:t>]</a:t>
            </a:r>
          </a:p>
        </p:txBody>
      </p:sp>
    </p:spTree>
    <p:extLst>
      <p:ext uri="{BB962C8B-B14F-4D97-AF65-F5344CB8AC3E}">
        <p14:creationId xmlns:p14="http://schemas.microsoft.com/office/powerpoint/2010/main" val="808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313C22"/>
      </a:dk2>
      <a:lt2>
        <a:srgbClr val="E2E8E8"/>
      </a:lt2>
      <a:accent1>
        <a:srgbClr val="E73129"/>
      </a:accent1>
      <a:accent2>
        <a:srgbClr val="D56E17"/>
      </a:accent2>
      <a:accent3>
        <a:srgbClr val="B6A320"/>
      </a:accent3>
      <a:accent4>
        <a:srgbClr val="82B013"/>
      </a:accent4>
      <a:accent5>
        <a:srgbClr val="4EBB21"/>
      </a:accent5>
      <a:accent6>
        <a:srgbClr val="15BD2A"/>
      </a:accent6>
      <a:hlink>
        <a:srgbClr val="319095"/>
      </a:hlink>
      <a:folHlink>
        <a:srgbClr val="828282"/>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410</TotalTime>
  <Words>3328</Words>
  <Application>Microsoft Office PowerPoint</Application>
  <PresentationFormat>Widescreen</PresentationFormat>
  <Paragraphs>274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Garamond</vt:lpstr>
      <vt:lpstr>Gill Sans MT</vt:lpstr>
      <vt:lpstr>SavonVTI</vt:lpstr>
      <vt:lpstr>Com 1008 an overview of cloud computing</vt:lpstr>
      <vt:lpstr>Learning Objectives</vt:lpstr>
      <vt:lpstr>Virtualization for Cloud Computing</vt:lpstr>
      <vt:lpstr>What is Virtualization</vt:lpstr>
      <vt:lpstr>Why Virtualization?</vt:lpstr>
      <vt:lpstr>Why Virtualization?</vt:lpstr>
      <vt:lpstr>Why now?</vt:lpstr>
      <vt:lpstr>Types of Virtualization</vt:lpstr>
      <vt:lpstr>What is a Virtual Machine?</vt:lpstr>
      <vt:lpstr>2 Virtual Machines in One Physical Machine</vt:lpstr>
      <vt:lpstr>Hardware Level Virtualization</vt:lpstr>
      <vt:lpstr>Operating-system Level Virtualization</vt:lpstr>
      <vt:lpstr>Software Level Virtualization</vt:lpstr>
      <vt:lpstr>Only Focus on Platform/Server Virtualization</vt:lpstr>
      <vt:lpstr>What is Server Virtualization?</vt:lpstr>
      <vt:lpstr>Server Virtualization Definition</vt:lpstr>
      <vt:lpstr>Three Kinds of Server Virtualization</vt:lpstr>
      <vt:lpstr>What is a Hypervisor /Virtual Machine Monitor (VMM)?</vt:lpstr>
      <vt:lpstr>Full Virtualization</vt:lpstr>
      <vt:lpstr>Para-Virtualization</vt:lpstr>
      <vt:lpstr>OS-Level Virtualization</vt:lpstr>
      <vt:lpstr>Two Hypervisor Implementation approaches</vt:lpstr>
      <vt:lpstr>Bare Metal Approach (Type I hypervisor)</vt:lpstr>
      <vt:lpstr>Bare-Metal Architecture</vt:lpstr>
      <vt:lpstr>Hosted Approach (Type II hypervisor)</vt:lpstr>
      <vt:lpstr>Hosted Approach (Type 2 hypervisor)</vt:lpstr>
      <vt:lpstr>Binary Translation and Direct Execution</vt:lpstr>
      <vt:lpstr>Virtualization References</vt:lpstr>
      <vt:lpstr>VMware ESXI</vt:lpstr>
      <vt:lpstr>Citrix Xen Server</vt:lpstr>
      <vt:lpstr>Ubuntu KVM</vt:lpstr>
      <vt:lpstr>Comparison of Virtualizations</vt:lpstr>
      <vt:lpstr>Comparison of Virtualizations</vt:lpstr>
      <vt:lpstr>Comparison of Virtualizations</vt:lpstr>
      <vt:lpstr>Virtualization – where are we going?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1008 an overview of cloud computing</dc:title>
  <dc:creator>Hans Yip</dc:creator>
  <cp:lastModifiedBy>Hans Yip</cp:lastModifiedBy>
  <cp:revision>33</cp:revision>
  <dcterms:created xsi:type="dcterms:W3CDTF">2019-12-30T08:47:43Z</dcterms:created>
  <dcterms:modified xsi:type="dcterms:W3CDTF">2020-02-05T00:20:40Z</dcterms:modified>
</cp:coreProperties>
</file>