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84" r:id="rId3"/>
    <p:sldId id="319" r:id="rId4"/>
    <p:sldId id="287" r:id="rId5"/>
    <p:sldId id="289" r:id="rId6"/>
    <p:sldId id="323" r:id="rId7"/>
    <p:sldId id="290" r:id="rId8"/>
    <p:sldId id="291" r:id="rId9"/>
    <p:sldId id="320" r:id="rId10"/>
    <p:sldId id="292" r:id="rId11"/>
    <p:sldId id="321" r:id="rId12"/>
    <p:sldId id="293" r:id="rId13"/>
    <p:sldId id="322" r:id="rId14"/>
    <p:sldId id="285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2/11/2020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1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9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15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3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25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7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2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9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6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2/11/2020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2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826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0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2" r:id="rId5"/>
    <p:sldLayoutId id="2147483748" r:id="rId6"/>
    <p:sldLayoutId id="2147483749" r:id="rId7"/>
    <p:sldLayoutId id="2147483739" r:id="rId8"/>
    <p:sldLayoutId id="2147483740" r:id="rId9"/>
    <p:sldLayoutId id="2147483741" r:id="rId10"/>
    <p:sldLayoutId id="214748374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en-us/windows/wsl/initialize-distro" TargetMode="External"/><Relationship Id="rId2" Type="http://schemas.openxmlformats.org/officeDocument/2006/relationships/hyperlink" Target="https://www.microsoft.com/store/apps/9N9TNGVNDL3Q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microsoft.com/en-us/windows/wsl/initialize-distro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en-us/windows/wsl/about" TargetMode="External"/><Relationship Id="rId2" Type="http://schemas.openxmlformats.org/officeDocument/2006/relationships/hyperlink" Target="https://www.computerhope.com/issues/ch001879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vmware.com/pdf/virtualization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en-us/windows/wsl/faq" TargetMode="External"/><Relationship Id="rId2" Type="http://schemas.openxmlformats.org/officeDocument/2006/relationships/hyperlink" Target="https://docs.microsoft.com/en-us/windows/wsl/abou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Bash_%28Unix_shell%2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microsoft.com/en-us/windows/wsl/install-win1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3" descr="A picture containing outdoor, kite, colorful, orange&#10;&#10;Description automatically generated">
            <a:extLst>
              <a:ext uri="{FF2B5EF4-FFF2-40B4-BE49-F238E27FC236}">
                <a16:creationId xmlns:a16="http://schemas.microsoft.com/office/drawing/2014/main" id="{0FBF40BD-B57D-42B8-B4BC-1938B6C020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060" b="2018"/>
          <a:stretch/>
        </p:blipFill>
        <p:spPr>
          <a:xfrm>
            <a:off x="-1" y="10"/>
            <a:ext cx="12192000" cy="4551026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30074"/>
            <a:ext cx="12192000" cy="2327925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6116" y="4692768"/>
            <a:ext cx="11859768" cy="200253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4D17C5-6542-49F6-BC63-B01891513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723" y="4956811"/>
            <a:ext cx="11439414" cy="89743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 dirty="0">
                <a:solidFill>
                  <a:schemeClr val="tx1"/>
                </a:solidFill>
              </a:rPr>
              <a:t>Com 1008 an overview of cloud computing (Non-technical)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F3F2DC-BA66-499A-887C-A390309A3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275" y="5783001"/>
            <a:ext cx="10656310" cy="42596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pc="80" dirty="0"/>
              <a:t>Hans Yip</a:t>
            </a:r>
          </a:p>
        </p:txBody>
      </p:sp>
    </p:spTree>
    <p:extLst>
      <p:ext uri="{BB962C8B-B14F-4D97-AF65-F5344CB8AC3E}">
        <p14:creationId xmlns:p14="http://schemas.microsoft.com/office/powerpoint/2010/main" val="418406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D33FE-C4C9-4882-8619-AFA120311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Install Ubuntu Linux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E56F6-E63D-4686-86AA-01C33251F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Open the Microsoft Store and choose Ubuntu 18.04 LTS </a:t>
            </a:r>
          </a:p>
          <a:p>
            <a:pPr lvl="1"/>
            <a:r>
              <a:rPr lang="en-US" sz="3200" u="sng" dirty="0">
                <a:hlinkClick r:id="rId2"/>
              </a:rPr>
              <a:t>Ubuntu 18.04 LTS</a:t>
            </a:r>
            <a:r>
              <a:rPr lang="en-US" sz="3200" u="sng" dirty="0"/>
              <a:t> </a:t>
            </a:r>
            <a:r>
              <a:rPr lang="en-US" sz="3200" dirty="0"/>
              <a:t>(</a:t>
            </a:r>
            <a:r>
              <a:rPr lang="en-US" sz="3200" dirty="0">
                <a:solidFill>
                  <a:srgbClr val="FF0000"/>
                </a:solidFill>
              </a:rPr>
              <a:t>follow this link</a:t>
            </a:r>
            <a:r>
              <a:rPr lang="en-US" sz="3200" dirty="0"/>
              <a:t>)</a:t>
            </a:r>
          </a:p>
          <a:p>
            <a:r>
              <a:rPr lang="en-US" sz="3200" dirty="0"/>
              <a:t>From the distro’s page, select “</a:t>
            </a:r>
            <a:r>
              <a:rPr lang="en-US" sz="3200" dirty="0">
                <a:solidFill>
                  <a:srgbClr val="FF0000"/>
                </a:solidFill>
              </a:rPr>
              <a:t>Get</a:t>
            </a:r>
            <a:r>
              <a:rPr lang="en-US" sz="3200" dirty="0"/>
              <a:t>”</a:t>
            </a:r>
          </a:p>
          <a:p>
            <a:r>
              <a:rPr lang="en-US" sz="3200" dirty="0"/>
              <a:t>Now that your Linux distro is installed, you must </a:t>
            </a:r>
            <a:r>
              <a:rPr lang="en-US" sz="3200" u="sng" dirty="0">
                <a:hlinkClick r:id="rId3"/>
              </a:rPr>
              <a:t>initialize your new distro instance</a:t>
            </a:r>
            <a:r>
              <a:rPr lang="en-US" sz="3200" dirty="0"/>
              <a:t> once, before it can be used. (see next page)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2284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A1D8B-25C7-4FFE-8C5D-632D44C5E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Initializing a Newly Installed Distro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C1114-A4C0-4351-99AC-F277F676A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hlinkClick r:id="rId2"/>
              </a:rPr>
              <a:t>https://docs.microsoft.com/en-us/windows/wsl/initialize-distro</a:t>
            </a:r>
            <a:r>
              <a:rPr lang="en-US" dirty="0"/>
              <a:t>  (See instructions here)</a:t>
            </a:r>
          </a:p>
          <a:p>
            <a:r>
              <a:rPr lang="en-US" b="1" dirty="0"/>
              <a:t>Launch a Distro</a:t>
            </a:r>
            <a:r>
              <a:rPr lang="en-US" dirty="0"/>
              <a:t>:</a:t>
            </a:r>
          </a:p>
          <a:p>
            <a:pPr lvl="1"/>
            <a:r>
              <a:rPr lang="en-US" sz="1800" dirty="0"/>
              <a:t>Click </a:t>
            </a:r>
            <a:r>
              <a:rPr lang="en-US" sz="1800" dirty="0">
                <a:solidFill>
                  <a:srgbClr val="FF0000"/>
                </a:solidFill>
              </a:rPr>
              <a:t>Windows</a:t>
            </a:r>
            <a:r>
              <a:rPr lang="en-US" sz="1800" dirty="0"/>
              <a:t>, Click </a:t>
            </a:r>
            <a:r>
              <a:rPr lang="en-US" sz="1800" dirty="0">
                <a:solidFill>
                  <a:srgbClr val="FF0000"/>
                </a:solidFill>
              </a:rPr>
              <a:t>Microsoft Store </a:t>
            </a:r>
            <a:r>
              <a:rPr lang="en-US" sz="1800" dirty="0"/>
              <a:t>app, Click “</a:t>
            </a:r>
            <a:r>
              <a:rPr lang="en-US" sz="1800" dirty="0">
                <a:solidFill>
                  <a:srgbClr val="FF0000"/>
                </a:solidFill>
              </a:rPr>
              <a:t>Launch</a:t>
            </a:r>
            <a:r>
              <a:rPr lang="en-US" sz="1800" dirty="0"/>
              <a:t>”</a:t>
            </a:r>
          </a:p>
          <a:p>
            <a:pPr lvl="1"/>
            <a:r>
              <a:rPr lang="en-US" sz="1800" dirty="0"/>
              <a:t>The first time a newly installed distro runs, a </a:t>
            </a:r>
            <a:r>
              <a:rPr lang="en-US" sz="1800" dirty="0">
                <a:solidFill>
                  <a:srgbClr val="FF0000"/>
                </a:solidFill>
              </a:rPr>
              <a:t>Console window will open</a:t>
            </a:r>
            <a:r>
              <a:rPr lang="en-US" sz="1800" dirty="0"/>
              <a:t>, and you'll be </a:t>
            </a:r>
            <a:r>
              <a:rPr lang="en-US" sz="1800" dirty="0">
                <a:solidFill>
                  <a:srgbClr val="FF0000"/>
                </a:solidFill>
              </a:rPr>
              <a:t>asked to wait for a minute or two </a:t>
            </a:r>
            <a:r>
              <a:rPr lang="en-US" sz="1800" dirty="0"/>
              <a:t>for the installation to complete.</a:t>
            </a:r>
          </a:p>
          <a:p>
            <a:pPr lvl="1"/>
            <a:r>
              <a:rPr lang="en-US" sz="1800" dirty="0"/>
              <a:t>During this final stage of installation, the distro's files are de-compressed and stored on your PC, ready for use. This may take around a minute or more depending on the performance of your PC's storage devices. </a:t>
            </a:r>
            <a:r>
              <a:rPr lang="en-US" sz="1800" dirty="0">
                <a:solidFill>
                  <a:srgbClr val="FF0000"/>
                </a:solidFill>
              </a:rPr>
              <a:t>This initial installation phase is only required when a distro is clean-installed </a:t>
            </a:r>
            <a:r>
              <a:rPr lang="en-US" sz="1800" dirty="0"/>
              <a:t>- all future launches should take less than a second.</a:t>
            </a:r>
          </a:p>
          <a:p>
            <a:r>
              <a:rPr lang="en-US" b="1" dirty="0"/>
              <a:t>Setting up a new Linux user account</a:t>
            </a:r>
            <a:r>
              <a:rPr lang="en-US" dirty="0"/>
              <a:t>:</a:t>
            </a:r>
          </a:p>
          <a:p>
            <a:pPr lvl="1"/>
            <a:r>
              <a:rPr lang="en-US" sz="1800" dirty="0"/>
              <a:t>Once installation is complete, you will be </a:t>
            </a:r>
            <a:r>
              <a:rPr lang="en-US" sz="1800" dirty="0">
                <a:solidFill>
                  <a:srgbClr val="FF0000"/>
                </a:solidFill>
              </a:rPr>
              <a:t>prompted to create a new user account (and its password).</a:t>
            </a:r>
          </a:p>
          <a:p>
            <a:pPr lvl="1"/>
            <a:r>
              <a:rPr lang="en-US" sz="1800" dirty="0"/>
              <a:t>This user account is for the normal </a:t>
            </a:r>
            <a:r>
              <a:rPr lang="en-US" sz="1800" dirty="0">
                <a:solidFill>
                  <a:srgbClr val="FF0000"/>
                </a:solidFill>
              </a:rPr>
              <a:t>non-admin user </a:t>
            </a:r>
            <a:r>
              <a:rPr lang="en-US" sz="1800" dirty="0"/>
              <a:t>that you'll be logged-in as by default when launching a distro.</a:t>
            </a:r>
          </a:p>
        </p:txBody>
      </p:sp>
    </p:spTree>
    <p:extLst>
      <p:ext uri="{BB962C8B-B14F-4D97-AF65-F5344CB8AC3E}">
        <p14:creationId xmlns:p14="http://schemas.microsoft.com/office/powerpoint/2010/main" val="4113594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13CFA-C1B7-47EF-8F55-A06F9780F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 Launch Ubuntu 1804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8D6BD-BEF3-49A0-80F2-F259DCE50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Type </a:t>
            </a:r>
            <a:r>
              <a:rPr lang="en-US" sz="3200" dirty="0">
                <a:solidFill>
                  <a:srgbClr val="FF0000"/>
                </a:solidFill>
              </a:rPr>
              <a:t>ubuntu1804 </a:t>
            </a:r>
            <a:r>
              <a:rPr lang="en-US" sz="3200" dirty="0"/>
              <a:t>on the command-line prompt (</a:t>
            </a:r>
            <a:r>
              <a:rPr lang="en-US" sz="3200" dirty="0">
                <a:solidFill>
                  <a:srgbClr val="FF0000"/>
                </a:solidFill>
              </a:rPr>
              <a:t>cmd.exe</a:t>
            </a:r>
            <a:r>
              <a:rPr lang="en-US" sz="3200" dirty="0"/>
              <a:t>) </a:t>
            </a:r>
          </a:p>
          <a:p>
            <a:r>
              <a:rPr lang="en-US" sz="3200" dirty="0"/>
              <a:t>OR </a:t>
            </a:r>
            <a:r>
              <a:rPr lang="en-US" sz="3200" dirty="0">
                <a:solidFill>
                  <a:srgbClr val="FF0000"/>
                </a:solidFill>
              </a:rPr>
              <a:t>click</a:t>
            </a:r>
            <a:r>
              <a:rPr lang="en-US" sz="3200" dirty="0"/>
              <a:t> on the </a:t>
            </a:r>
            <a:r>
              <a:rPr lang="en-US" sz="3200" dirty="0">
                <a:solidFill>
                  <a:srgbClr val="FF0000"/>
                </a:solidFill>
              </a:rPr>
              <a:t>Ubuntu tile</a:t>
            </a:r>
            <a:r>
              <a:rPr lang="en-US" sz="3200" dirty="0"/>
              <a:t> in the </a:t>
            </a:r>
            <a:r>
              <a:rPr lang="en-US" sz="3200" dirty="0">
                <a:solidFill>
                  <a:srgbClr val="FF0000"/>
                </a:solidFill>
              </a:rPr>
              <a:t>Start Menu</a:t>
            </a:r>
          </a:p>
          <a:p>
            <a:r>
              <a:rPr lang="en-US" sz="3200" dirty="0"/>
              <a:t>To find out the ubuntu version from the command-line prompt, enter </a:t>
            </a:r>
            <a:r>
              <a:rPr lang="en-US" sz="3200" dirty="0" err="1">
                <a:solidFill>
                  <a:srgbClr val="FF0000"/>
                </a:solidFill>
              </a:rPr>
              <a:t>lsb_release</a:t>
            </a:r>
            <a:r>
              <a:rPr lang="en-US" sz="3200" dirty="0">
                <a:solidFill>
                  <a:srgbClr val="FF0000"/>
                </a:solidFill>
              </a:rPr>
              <a:t> –a</a:t>
            </a:r>
          </a:p>
          <a:p>
            <a:r>
              <a:rPr lang="en-US" sz="3200" dirty="0"/>
              <a:t>To find out kernel name: </a:t>
            </a:r>
            <a:r>
              <a:rPr lang="en-US" sz="3200" dirty="0" err="1">
                <a:solidFill>
                  <a:srgbClr val="FF0000"/>
                </a:solidFill>
              </a:rPr>
              <a:t>uname</a:t>
            </a:r>
            <a:r>
              <a:rPr lang="en-US" sz="3200" dirty="0">
                <a:solidFill>
                  <a:srgbClr val="FF0000"/>
                </a:solidFill>
              </a:rPr>
              <a:t> –s</a:t>
            </a:r>
          </a:p>
          <a:p>
            <a:r>
              <a:rPr lang="en-US" sz="3200" dirty="0"/>
              <a:t>To find out kernel release: </a:t>
            </a:r>
            <a:r>
              <a:rPr lang="en-US" sz="3200" dirty="0" err="1">
                <a:solidFill>
                  <a:srgbClr val="FF0000"/>
                </a:solidFill>
              </a:rPr>
              <a:t>uname</a:t>
            </a:r>
            <a:r>
              <a:rPr lang="en-US" sz="3200" dirty="0">
                <a:solidFill>
                  <a:srgbClr val="FF0000"/>
                </a:solidFill>
              </a:rPr>
              <a:t> –r</a:t>
            </a:r>
          </a:p>
          <a:p>
            <a:r>
              <a:rPr lang="en-US" sz="3200" dirty="0"/>
              <a:t>To find out kernel version: </a:t>
            </a:r>
            <a:r>
              <a:rPr lang="en-US" sz="3200" dirty="0" err="1">
                <a:solidFill>
                  <a:srgbClr val="FF0000"/>
                </a:solidFill>
              </a:rPr>
              <a:t>uname</a:t>
            </a:r>
            <a:r>
              <a:rPr lang="en-US" sz="3200" dirty="0">
                <a:solidFill>
                  <a:srgbClr val="FF0000"/>
                </a:solidFill>
              </a:rPr>
              <a:t> –v</a:t>
            </a:r>
          </a:p>
          <a:p>
            <a:r>
              <a:rPr lang="en-US" sz="3200" dirty="0"/>
              <a:t>To exit Linux, type </a:t>
            </a:r>
            <a:r>
              <a:rPr lang="en-US" sz="3200" dirty="0">
                <a:solidFill>
                  <a:srgbClr val="FF0000"/>
                </a:solidFill>
              </a:rPr>
              <a:t>exit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965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3A6A9-80D0-43EB-8683-170685CF9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Update and Upgrade your Distro’s Package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997F7-3AC0-4CD6-ACAF-C80C0EA9F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It is strongly recommend </a:t>
            </a:r>
            <a:r>
              <a:rPr lang="en-US" sz="2800" dirty="0">
                <a:solidFill>
                  <a:srgbClr val="FF0000"/>
                </a:solidFill>
              </a:rPr>
              <a:t>regularly updating your package </a:t>
            </a:r>
            <a:r>
              <a:rPr lang="en-US" sz="2800" dirty="0"/>
              <a:t>catalog, and </a:t>
            </a:r>
            <a:r>
              <a:rPr lang="en-US" sz="2800" dirty="0">
                <a:solidFill>
                  <a:srgbClr val="FF0000"/>
                </a:solidFill>
              </a:rPr>
              <a:t>upgrading your installed packages </a:t>
            </a:r>
            <a:r>
              <a:rPr lang="en-US" sz="2800" dirty="0"/>
              <a:t>using your distro's preferred package manager. </a:t>
            </a:r>
          </a:p>
          <a:p>
            <a:r>
              <a:rPr lang="en-US" sz="2800" dirty="0"/>
              <a:t>On Ubuntu, you use </a:t>
            </a:r>
            <a:r>
              <a:rPr lang="en-US" sz="2800" dirty="0">
                <a:solidFill>
                  <a:srgbClr val="FF0000"/>
                </a:solidFill>
              </a:rPr>
              <a:t>apt</a:t>
            </a:r>
            <a:r>
              <a:rPr lang="en-US" sz="2800" dirty="0"/>
              <a:t>:</a:t>
            </a:r>
          </a:p>
          <a:p>
            <a:r>
              <a:rPr lang="en-US" sz="2800" dirty="0"/>
              <a:t>From the </a:t>
            </a:r>
            <a:r>
              <a:rPr lang="en-US" sz="2800" dirty="0">
                <a:solidFill>
                  <a:srgbClr val="FF0000"/>
                </a:solidFill>
              </a:rPr>
              <a:t>Ubuntu command line</a:t>
            </a:r>
            <a:r>
              <a:rPr lang="en-US" sz="2800" dirty="0"/>
              <a:t>, enter: (you may need to use the password that you created during </a:t>
            </a:r>
            <a:r>
              <a:rPr lang="en-US" sz="2800" dirty="0">
                <a:solidFill>
                  <a:srgbClr val="FF0000"/>
                </a:solidFill>
              </a:rPr>
              <a:t>initializing process</a:t>
            </a:r>
            <a:r>
              <a:rPr lang="en-US" sz="2800" dirty="0"/>
              <a:t>)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err="1"/>
              <a:t>sudo</a:t>
            </a:r>
            <a:r>
              <a:rPr lang="en-US" sz="2800" dirty="0"/>
              <a:t> apt update &amp;&amp; </a:t>
            </a:r>
            <a:r>
              <a:rPr lang="en-US" sz="2800" dirty="0" err="1"/>
              <a:t>sudo</a:t>
            </a:r>
            <a:r>
              <a:rPr lang="en-US" sz="2800" dirty="0"/>
              <a:t> apt upgrade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831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06C45-9504-41F0-83B0-A93E1C87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9CD27-4A6C-4B13-B651-6840A4E1E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://www.computerhope.com/issues/ch001879.htm</a:t>
            </a:r>
            <a:endParaRPr lang="en-US" sz="2000" dirty="0"/>
          </a:p>
          <a:p>
            <a:r>
              <a:rPr lang="en-US" sz="2000" dirty="0">
                <a:hlinkClick r:id="rId3"/>
              </a:rPr>
              <a:t>https://docs.microsoft.com/en-us/windows/wsl/about</a:t>
            </a:r>
            <a:endParaRPr lang="en-US" sz="2000" dirty="0">
              <a:hlinkClick r:id="rId4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520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CDA08-7390-4611-BD7F-02C799765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Learning 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EEBF6-3F95-44F8-BF61-3DC2438DC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849624"/>
          </a:xfrm>
        </p:spPr>
        <p:txBody>
          <a:bodyPr>
            <a:normAutofit/>
          </a:bodyPr>
          <a:lstStyle/>
          <a:p>
            <a:r>
              <a:rPr lang="en-US" sz="2400" dirty="0"/>
              <a:t>Microsoft Windows 10 – Windows Subsystem for Linux 2 (WSL) (lab)</a:t>
            </a:r>
          </a:p>
          <a:p>
            <a:endParaRPr lang="en-US" sz="24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12980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F6CD7-69AF-4E96-9A93-65EAF6156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dirty="0">
                <a:highlight>
                  <a:srgbClr val="FFFF00"/>
                </a:highlight>
              </a:rPr>
              <a:t>Windows Subsystem for Linux 2 (WSL)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17972-E09A-442B-A35C-E53C26A83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The Windows Subsystem for Linux (WSL) is a </a:t>
            </a:r>
            <a:r>
              <a:rPr lang="en-US" sz="3200" dirty="0">
                <a:solidFill>
                  <a:srgbClr val="FF0000"/>
                </a:solidFill>
              </a:rPr>
              <a:t>new</a:t>
            </a:r>
            <a:r>
              <a:rPr lang="en-US" sz="3200" dirty="0"/>
              <a:t> Windows 10 </a:t>
            </a:r>
            <a:r>
              <a:rPr lang="en-US" sz="3200" dirty="0">
                <a:solidFill>
                  <a:srgbClr val="FF0000"/>
                </a:solidFill>
              </a:rPr>
              <a:t>feature</a:t>
            </a:r>
            <a:r>
              <a:rPr lang="en-US" sz="3200" dirty="0"/>
              <a:t> that enables you to </a:t>
            </a:r>
            <a:r>
              <a:rPr lang="en-US" sz="3200" dirty="0">
                <a:solidFill>
                  <a:srgbClr val="FF0000"/>
                </a:solidFill>
              </a:rPr>
              <a:t>run native Linux command-line </a:t>
            </a:r>
            <a:r>
              <a:rPr lang="en-US" sz="3200" dirty="0"/>
              <a:t>tools directly on Windows, alongside your traditional Windows desktop and modern store apps.</a:t>
            </a:r>
          </a:p>
          <a:p>
            <a:r>
              <a:rPr lang="en-US" sz="3200" dirty="0"/>
              <a:t>See the </a:t>
            </a:r>
            <a:r>
              <a:rPr lang="en-US" sz="3200" u="sng" dirty="0">
                <a:hlinkClick r:id="rId2"/>
              </a:rPr>
              <a:t>about page</a:t>
            </a:r>
            <a:r>
              <a:rPr lang="en-US" sz="3200" dirty="0"/>
              <a:t> for more details.</a:t>
            </a:r>
          </a:p>
          <a:p>
            <a:r>
              <a:rPr lang="en-US" sz="3200" dirty="0">
                <a:hlinkClick r:id="rId3"/>
              </a:rPr>
              <a:t>https://docs.microsoft.com/en-us/windows/wsl/faq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565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0FB43-14C4-49AD-929E-E31925364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Who is WSL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5E8A3-A442-42DF-AC09-296EE1FDC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This is primarily a tool </a:t>
            </a:r>
            <a:r>
              <a:rPr lang="en-US" sz="3200" dirty="0">
                <a:solidFill>
                  <a:srgbClr val="FF0000"/>
                </a:solidFill>
              </a:rPr>
              <a:t>for developers </a:t>
            </a:r>
            <a:r>
              <a:rPr lang="en-US" sz="3200" dirty="0"/>
              <a:t>– especially web developers and those who work on or with open source projects. </a:t>
            </a:r>
          </a:p>
          <a:p>
            <a:r>
              <a:rPr lang="en-US" sz="3200" dirty="0"/>
              <a:t>This allows those who want/need to use Bash, common Linux tools (sed, </a:t>
            </a:r>
            <a:r>
              <a:rPr lang="en-US" sz="3200" dirty="0" err="1"/>
              <a:t>awk</a:t>
            </a:r>
            <a:r>
              <a:rPr lang="en-US" sz="3200" dirty="0"/>
              <a:t>, </a:t>
            </a:r>
            <a:r>
              <a:rPr lang="en-US" sz="3200" dirty="0" err="1"/>
              <a:t>etc</a:t>
            </a:r>
            <a:r>
              <a:rPr lang="en-US" sz="3200" dirty="0"/>
              <a:t>…) and many Linux-first tools (Ruby, Python, </a:t>
            </a:r>
            <a:r>
              <a:rPr lang="en-US" sz="3200" dirty="0" err="1"/>
              <a:t>etc</a:t>
            </a:r>
            <a:r>
              <a:rPr lang="en-US" sz="3200" dirty="0"/>
              <a:t>…) to use their toolchain on Windows.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917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CFA6C-5A2A-433F-8702-C6A095A6B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Bash?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6B790-28FC-43CB-921D-444A02302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u="sng" dirty="0">
                <a:hlinkClick r:id="rId2"/>
              </a:rPr>
              <a:t>Bash</a:t>
            </a:r>
            <a:r>
              <a:rPr lang="en-US" sz="3200" dirty="0"/>
              <a:t> (Bourne-Again </a:t>
            </a:r>
            <a:r>
              <a:rPr lang="en-US" sz="3200" dirty="0" err="1"/>
              <a:t>SHell</a:t>
            </a:r>
            <a:r>
              <a:rPr lang="en-US" sz="3200" dirty="0"/>
              <a:t>) is a popular text-based shell and command-language. </a:t>
            </a:r>
          </a:p>
          <a:p>
            <a:r>
              <a:rPr lang="en-US" sz="3200" dirty="0"/>
              <a:t>It is the default shell included within Ubuntu and other Linux distros, and in </a:t>
            </a:r>
            <a:r>
              <a:rPr lang="en-US" sz="3200" dirty="0">
                <a:solidFill>
                  <a:srgbClr val="FF0000"/>
                </a:solidFill>
              </a:rPr>
              <a:t>macOS</a:t>
            </a:r>
            <a:r>
              <a:rPr lang="en-US" sz="3200" dirty="0"/>
              <a:t>. </a:t>
            </a:r>
          </a:p>
          <a:p>
            <a:r>
              <a:rPr lang="en-US" sz="3200" dirty="0"/>
              <a:t>Users type commands into a shell to execute scripts and/or run commands and tools to accomplish many tasks.</a:t>
            </a:r>
          </a:p>
          <a:p>
            <a:r>
              <a:rPr lang="en-US" sz="3200" b="1" dirty="0"/>
              <a:t>Shell</a:t>
            </a:r>
            <a:r>
              <a:rPr lang="en-US" sz="3200" dirty="0"/>
              <a:t> is a </a:t>
            </a:r>
            <a:r>
              <a:rPr lang="en-US" sz="3200" dirty="0">
                <a:solidFill>
                  <a:srgbClr val="FF0000"/>
                </a:solidFill>
              </a:rPr>
              <a:t>command interpreter</a:t>
            </a:r>
            <a:r>
              <a:rPr lang="en-US" sz="3200" dirty="0"/>
              <a:t>. It translates commands from Apps and send it to the Operation System (O/S) for execution. </a:t>
            </a:r>
          </a:p>
        </p:txBody>
      </p:sp>
    </p:spTree>
    <p:extLst>
      <p:ext uri="{BB962C8B-B14F-4D97-AF65-F5344CB8AC3E}">
        <p14:creationId xmlns:p14="http://schemas.microsoft.com/office/powerpoint/2010/main" val="4137432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6BD15-E3E3-4DEA-AFB3-94C353B65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Take a closer look at the Linux Operating System (O/S) again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9C6F9C7-5773-41CA-B543-6EF9D40FC8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772182"/>
              </p:ext>
            </p:extLst>
          </p:nvPr>
        </p:nvGraphicFramePr>
        <p:xfrm>
          <a:off x="4019549" y="2970213"/>
          <a:ext cx="4886325" cy="175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86325">
                  <a:extLst>
                    <a:ext uri="{9D8B030D-6E8A-4147-A177-3AD203B41FA5}">
                      <a16:colId xmlns:a16="http://schemas.microsoft.com/office/drawing/2014/main" val="32351136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Applications/Users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467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Shell [Bourne (</a:t>
                      </a:r>
                      <a:r>
                        <a:rPr lang="en-US" dirty="0" err="1">
                          <a:highlight>
                            <a:srgbClr val="FFFF00"/>
                          </a:highlight>
                        </a:rPr>
                        <a:t>sh</a:t>
                      </a:r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), Korn (</a:t>
                      </a:r>
                      <a:r>
                        <a:rPr lang="en-US" dirty="0" err="1">
                          <a:highlight>
                            <a:srgbClr val="FFFF00"/>
                          </a:highlight>
                        </a:rPr>
                        <a:t>ksh</a:t>
                      </a:r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), C shell (</a:t>
                      </a:r>
                      <a:r>
                        <a:rPr lang="en-US" dirty="0" err="1">
                          <a:highlight>
                            <a:srgbClr val="FFFF00"/>
                          </a:highlight>
                        </a:rPr>
                        <a:t>csh</a:t>
                      </a:r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), Bourne-Again Shell (bash)]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543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Operating System (O/S)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119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Hardware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679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1503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F8C20-84B5-4319-9A51-31A8D930D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Would I use WSL rather than Linux in a VM?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73607-1714-4AC8-90E3-03A1F909A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WSL </a:t>
            </a:r>
            <a:r>
              <a:rPr lang="en-US" sz="2800" dirty="0">
                <a:solidFill>
                  <a:srgbClr val="FF0000"/>
                </a:solidFill>
              </a:rPr>
              <a:t>requires fewer resources </a:t>
            </a:r>
            <a:r>
              <a:rPr lang="en-US" sz="2800" dirty="0"/>
              <a:t>(CPU, memory, and storage) than a full virtual machine. </a:t>
            </a:r>
          </a:p>
          <a:p>
            <a:r>
              <a:rPr lang="en-US" sz="2800" dirty="0"/>
              <a:t>WSL also </a:t>
            </a:r>
            <a:r>
              <a:rPr lang="en-US" sz="2800" dirty="0">
                <a:solidFill>
                  <a:srgbClr val="FF0000"/>
                </a:solidFill>
              </a:rPr>
              <a:t>allows you to run Linux command-line </a:t>
            </a:r>
            <a:r>
              <a:rPr lang="en-US" sz="2800" dirty="0"/>
              <a:t>tools and apps alongside your Windows command-line, desktop and store apps, and to </a:t>
            </a:r>
            <a:r>
              <a:rPr lang="en-US" sz="2800" dirty="0">
                <a:solidFill>
                  <a:srgbClr val="FF0000"/>
                </a:solidFill>
              </a:rPr>
              <a:t>access your Windows files from within Linux</a:t>
            </a:r>
            <a:r>
              <a:rPr lang="en-US" sz="2800" dirty="0"/>
              <a:t>. </a:t>
            </a:r>
          </a:p>
          <a:p>
            <a:r>
              <a:rPr lang="en-US" sz="2800" dirty="0"/>
              <a:t>This enables you to use Windows apps and Linux command-line tools on the same set of files if you wish.</a:t>
            </a:r>
          </a:p>
        </p:txBody>
      </p:sp>
    </p:spTree>
    <p:extLst>
      <p:ext uri="{BB962C8B-B14F-4D97-AF65-F5344CB8AC3E}">
        <p14:creationId xmlns:p14="http://schemas.microsoft.com/office/powerpoint/2010/main" val="3373620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48669-BD65-48A7-8F54-ABE7E7B9C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 Install Windows Subsystem for Linux 2 (WSL) with Ubuntu 18.04 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8B7E1-22FA-4893-A747-68076DEC3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7000" dirty="0"/>
              <a:t>Before installing any Linux distros for WSL, you must </a:t>
            </a:r>
            <a:r>
              <a:rPr lang="en-US" sz="7000" dirty="0">
                <a:solidFill>
                  <a:srgbClr val="FF0000"/>
                </a:solidFill>
              </a:rPr>
              <a:t>ensure that the "Windows Subsystem for Linux" optional feature is enabled</a:t>
            </a:r>
            <a:r>
              <a:rPr lang="en-US" sz="7000" dirty="0"/>
              <a:t>:</a:t>
            </a:r>
          </a:p>
          <a:p>
            <a:pPr lvl="1"/>
            <a:r>
              <a:rPr lang="en-US" sz="7000" dirty="0"/>
              <a:t>Start </a:t>
            </a:r>
            <a:r>
              <a:rPr lang="en-US" sz="7000" dirty="0">
                <a:solidFill>
                  <a:srgbClr val="FF0000"/>
                </a:solidFill>
              </a:rPr>
              <a:t>Window</a:t>
            </a:r>
            <a:r>
              <a:rPr lang="en-US" sz="7000" dirty="0"/>
              <a:t>, Click </a:t>
            </a:r>
            <a:r>
              <a:rPr lang="en-US" sz="7000" dirty="0">
                <a:solidFill>
                  <a:srgbClr val="FF0000"/>
                </a:solidFill>
              </a:rPr>
              <a:t>Settings</a:t>
            </a:r>
            <a:r>
              <a:rPr lang="en-US" sz="7000" dirty="0"/>
              <a:t>, Click </a:t>
            </a:r>
            <a:r>
              <a:rPr lang="en-US" sz="7000" dirty="0">
                <a:solidFill>
                  <a:srgbClr val="FF0000"/>
                </a:solidFill>
              </a:rPr>
              <a:t>Apps</a:t>
            </a:r>
          </a:p>
          <a:p>
            <a:pPr lvl="1"/>
            <a:r>
              <a:rPr lang="en-US" sz="7000" dirty="0"/>
              <a:t>Click </a:t>
            </a:r>
            <a:r>
              <a:rPr lang="en-US" sz="7000" dirty="0">
                <a:solidFill>
                  <a:srgbClr val="FF0000"/>
                </a:solidFill>
              </a:rPr>
              <a:t>Programs and Features </a:t>
            </a:r>
            <a:r>
              <a:rPr lang="en-US" sz="7000" dirty="0"/>
              <a:t>(on the right-hand side)</a:t>
            </a:r>
          </a:p>
          <a:p>
            <a:pPr lvl="1"/>
            <a:r>
              <a:rPr lang="en-US" sz="7000" dirty="0"/>
              <a:t>Click </a:t>
            </a:r>
            <a:r>
              <a:rPr lang="en-US" sz="7000" dirty="0">
                <a:solidFill>
                  <a:srgbClr val="FF0000"/>
                </a:solidFill>
              </a:rPr>
              <a:t>Turns Windows features on or off </a:t>
            </a:r>
            <a:r>
              <a:rPr lang="en-US" sz="7000" dirty="0"/>
              <a:t>(on the left-hand side)</a:t>
            </a:r>
          </a:p>
          <a:p>
            <a:pPr lvl="1"/>
            <a:r>
              <a:rPr lang="en-US" sz="7000" dirty="0"/>
              <a:t>Check </a:t>
            </a:r>
            <a:r>
              <a:rPr lang="en-US" sz="7000" dirty="0">
                <a:solidFill>
                  <a:srgbClr val="FF0000"/>
                </a:solidFill>
              </a:rPr>
              <a:t>Windows Subsystem for Linux</a:t>
            </a:r>
            <a:r>
              <a:rPr lang="en-US" sz="7000" dirty="0"/>
              <a:t>.</a:t>
            </a:r>
          </a:p>
          <a:p>
            <a:pPr lvl="1"/>
            <a:r>
              <a:rPr lang="en-US" sz="7000" dirty="0">
                <a:solidFill>
                  <a:srgbClr val="FF0000"/>
                </a:solidFill>
              </a:rPr>
              <a:t>Restart</a:t>
            </a:r>
            <a:r>
              <a:rPr lang="en-US" sz="7000" dirty="0"/>
              <a:t> the computer.</a:t>
            </a:r>
          </a:p>
          <a:p>
            <a:endParaRPr lang="en-US" sz="7000" dirty="0"/>
          </a:p>
          <a:p>
            <a:r>
              <a:rPr lang="en-US" sz="7000" u="sng" dirty="0">
                <a:hlinkClick r:id="rId2"/>
              </a:rPr>
              <a:t>https://docs.microsoft.com/en-us/windows/wsl/install-win10</a:t>
            </a:r>
            <a:endParaRPr lang="en-US" sz="7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040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1CE6D-EB86-47F3-AF81-6DDBB96C7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Check OS Build and System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EC9C2-5AFA-457F-8163-A3ABCDB2D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Windows for Subsystem Linux 2 (WSL) requires your Windows with </a:t>
            </a:r>
            <a:r>
              <a:rPr lang="en-US" sz="2800" dirty="0">
                <a:solidFill>
                  <a:srgbClr val="FF0000"/>
                </a:solidFill>
                <a:highlight>
                  <a:srgbClr val="FFFF00"/>
                </a:highlight>
              </a:rPr>
              <a:t>O/S build 16215 or later</a:t>
            </a:r>
            <a:r>
              <a:rPr lang="en-US" sz="2800" dirty="0"/>
              <a:t>, and </a:t>
            </a:r>
            <a:r>
              <a:rPr lang="en-US" sz="2800" dirty="0">
                <a:solidFill>
                  <a:srgbClr val="FF0000"/>
                </a:solidFill>
                <a:highlight>
                  <a:srgbClr val="FFFF00"/>
                </a:highlight>
              </a:rPr>
              <a:t>System type is 64-bit</a:t>
            </a:r>
            <a:r>
              <a:rPr lang="en-US" sz="2800" dirty="0"/>
              <a:t>.</a:t>
            </a:r>
          </a:p>
          <a:p>
            <a:r>
              <a:rPr lang="en-US" sz="2800" dirty="0"/>
              <a:t>To find your PC’s architecture and Windows build number, Open</a:t>
            </a:r>
          </a:p>
          <a:p>
            <a:pPr lvl="1"/>
            <a:r>
              <a:rPr lang="en-US" sz="2800" dirty="0"/>
              <a:t>Click </a:t>
            </a:r>
            <a:r>
              <a:rPr lang="en-US" sz="2800" dirty="0">
                <a:solidFill>
                  <a:srgbClr val="FF0000"/>
                </a:solidFill>
              </a:rPr>
              <a:t>Windows</a:t>
            </a:r>
            <a:r>
              <a:rPr lang="en-US" sz="2800" dirty="0"/>
              <a:t>, Click </a:t>
            </a:r>
            <a:r>
              <a:rPr lang="en-US" sz="2800" dirty="0">
                <a:solidFill>
                  <a:srgbClr val="FF0000"/>
                </a:solidFill>
              </a:rPr>
              <a:t>Settings</a:t>
            </a:r>
          </a:p>
          <a:p>
            <a:pPr lvl="1"/>
            <a:r>
              <a:rPr lang="en-US" sz="2800" dirty="0"/>
              <a:t>Click </a:t>
            </a:r>
            <a:r>
              <a:rPr lang="en-US" sz="2800" dirty="0">
                <a:solidFill>
                  <a:srgbClr val="FF0000"/>
                </a:solidFill>
              </a:rPr>
              <a:t>System</a:t>
            </a:r>
          </a:p>
          <a:p>
            <a:pPr lvl="1"/>
            <a:r>
              <a:rPr lang="en-US" sz="2800" dirty="0"/>
              <a:t>Click </a:t>
            </a:r>
            <a:r>
              <a:rPr lang="en-US" sz="2800" dirty="0">
                <a:solidFill>
                  <a:srgbClr val="FF0000"/>
                </a:solidFill>
              </a:rPr>
              <a:t>About </a:t>
            </a:r>
            <a:r>
              <a:rPr lang="en-US" sz="2800" dirty="0"/>
              <a:t>(on the left-hand side bottom)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/>
              <a:t>Look at the </a:t>
            </a:r>
            <a:r>
              <a:rPr lang="en-US" sz="2800" dirty="0">
                <a:solidFill>
                  <a:srgbClr val="FF0000"/>
                </a:solidFill>
              </a:rPr>
              <a:t>System type must be 64-bit</a:t>
            </a:r>
            <a:r>
              <a:rPr lang="en-US" sz="2800" dirty="0"/>
              <a:t>.</a:t>
            </a:r>
          </a:p>
          <a:p>
            <a:r>
              <a:rPr lang="en-US" sz="2800" dirty="0"/>
              <a:t>Look at the </a:t>
            </a:r>
            <a:r>
              <a:rPr lang="en-US" sz="2800" dirty="0">
                <a:solidFill>
                  <a:srgbClr val="FF0000"/>
                </a:solidFill>
              </a:rPr>
              <a:t>OS Build (bottom of the screen) must be &gt; 16215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4649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313C22"/>
      </a:dk2>
      <a:lt2>
        <a:srgbClr val="E2E8E8"/>
      </a:lt2>
      <a:accent1>
        <a:srgbClr val="E73129"/>
      </a:accent1>
      <a:accent2>
        <a:srgbClr val="D56E17"/>
      </a:accent2>
      <a:accent3>
        <a:srgbClr val="B6A320"/>
      </a:accent3>
      <a:accent4>
        <a:srgbClr val="82B013"/>
      </a:accent4>
      <a:accent5>
        <a:srgbClr val="4EBB21"/>
      </a:accent5>
      <a:accent6>
        <a:srgbClr val="15BD2A"/>
      </a:accent6>
      <a:hlink>
        <a:srgbClr val="319095"/>
      </a:hlink>
      <a:folHlink>
        <a:srgbClr val="828282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964</Words>
  <Application>Microsoft Office PowerPoint</Application>
  <PresentationFormat>Widescreen</PresentationFormat>
  <Paragraphs>76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Century Gothic</vt:lpstr>
      <vt:lpstr>Garamond</vt:lpstr>
      <vt:lpstr>Gill Sans MT</vt:lpstr>
      <vt:lpstr>SavonVTI</vt:lpstr>
      <vt:lpstr>Com 1008 an overview of cloud computing (Non-technical)</vt:lpstr>
      <vt:lpstr>Learning Objectives</vt:lpstr>
      <vt:lpstr>The Windows Subsystem for Linux 2 (WSL)</vt:lpstr>
      <vt:lpstr>Who is WSL for?</vt:lpstr>
      <vt:lpstr>What is Bash?</vt:lpstr>
      <vt:lpstr>Take a closer look at the Linux Operating System (O/S) again</vt:lpstr>
      <vt:lpstr>Why Would I use WSL rather than Linux in a VM?</vt:lpstr>
      <vt:lpstr>To Install Windows Subsystem for Linux 2 (WSL) with Ubuntu 18.04 LTS</vt:lpstr>
      <vt:lpstr>Check OS Build and System Type</vt:lpstr>
      <vt:lpstr>Install Ubuntu Linux Distribution</vt:lpstr>
      <vt:lpstr>Initializing a Newly Installed Distro</vt:lpstr>
      <vt:lpstr>To Launch Ubuntu 1804 </vt:lpstr>
      <vt:lpstr>Update and Upgrade your Distro’s Package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 1008 an overview of cloud computing</dc:title>
  <dc:creator>Hans Yip</dc:creator>
  <cp:lastModifiedBy>Hans Yip</cp:lastModifiedBy>
  <cp:revision>18</cp:revision>
  <dcterms:created xsi:type="dcterms:W3CDTF">2019-12-30T08:47:43Z</dcterms:created>
  <dcterms:modified xsi:type="dcterms:W3CDTF">2020-02-11T06:11:43Z</dcterms:modified>
</cp:coreProperties>
</file>