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4" r:id="rId3"/>
    <p:sldId id="286" r:id="rId4"/>
    <p:sldId id="287" r:id="rId5"/>
    <p:sldId id="288" r:id="rId6"/>
    <p:sldId id="289" r:id="rId7"/>
    <p:sldId id="290" r:id="rId8"/>
    <p:sldId id="291" r:id="rId9"/>
    <p:sldId id="292" r:id="rId10"/>
    <p:sldId id="293" r:id="rId11"/>
    <p:sldId id="294" r:id="rId12"/>
    <p:sldId id="299" r:id="rId13"/>
    <p:sldId id="300" r:id="rId14"/>
    <p:sldId id="301" r:id="rId15"/>
    <p:sldId id="295" r:id="rId16"/>
    <p:sldId id="296" r:id="rId17"/>
    <p:sldId id="297" r:id="rId18"/>
    <p:sldId id="298" r:id="rId19"/>
    <p:sldId id="302" r:id="rId20"/>
    <p:sldId id="303" r:id="rId21"/>
    <p:sldId id="285"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41" autoAdjust="0"/>
    <p:restoredTop sz="94660"/>
  </p:normalViewPr>
  <p:slideViewPr>
    <p:cSldViewPr snapToGrid="0">
      <p:cViewPr varScale="1">
        <p:scale>
          <a:sx n="66" d="100"/>
          <a:sy n="66" d="100"/>
        </p:scale>
        <p:origin x="7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1/9/2020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124431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917892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87921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7939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1/9/2020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981257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962875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2521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8749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70365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1/9/2020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20227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1/9/2020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38260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1/9/2020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771400315"/>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2" r:id="rId5"/>
    <p:sldLayoutId id="2147483748" r:id="rId6"/>
    <p:sldLayoutId id="2147483749"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90000"/>
        </a:lnSpc>
        <a:spcBef>
          <a:spcPct val="0"/>
        </a:spcBef>
        <a:buNone/>
        <a:defRPr lang="en-US" sz="3600" i="0" kern="1200" cap="none" spc="-7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righthub.com/environment/green-computing/articles/71173.aspx" TargetMode="External"/><Relationship Id="rId2" Type="http://schemas.openxmlformats.org/officeDocument/2006/relationships/hyperlink" Target="https://www.brighthub.com/environment/green-computing/articles/66417.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brighthub.com/computing/windows-platform/articles/52867.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cisco.com/c/en/us/solutions/data-center-virtualization/what-is-a-data-center.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isco.com/c/en/us/solutions/security/secure-data-center-solution/index.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engage2demand.cisco.com/LP=871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ecomputernotes.com/fundamental/introduction-to-computer/minicomputer" TargetMode="External"/><Relationship Id="rId3" Type="http://schemas.openxmlformats.org/officeDocument/2006/relationships/hyperlink" Target="https://www.computerhistory.org/timeline/computers/" TargetMode="External"/><Relationship Id="rId7" Type="http://schemas.openxmlformats.org/officeDocument/2006/relationships/hyperlink" Target="https://www.quora.com/What-are-the-different-types-of-computers" TargetMode="External"/><Relationship Id="rId2" Type="http://schemas.openxmlformats.org/officeDocument/2006/relationships/hyperlink" Target="https://homepage.cs.uri.edu/faculty/wolfe/book/Readings/Reading03.htm" TargetMode="External"/><Relationship Id="rId1" Type="http://schemas.openxmlformats.org/officeDocument/2006/relationships/slideLayout" Target="../slideLayouts/slideLayout2.xml"/><Relationship Id="rId6" Type="http://schemas.openxmlformats.org/officeDocument/2006/relationships/hyperlink" Target="https://www.brighthub.com/environment/green-computing/articles/71173.aspx" TargetMode="External"/><Relationship Id="rId5" Type="http://schemas.openxmlformats.org/officeDocument/2006/relationships/hyperlink" Target="https://www.suse.com/c/mainframe-gnulinux-thin-client-advantages-methodology/" TargetMode="External"/><Relationship Id="rId4" Type="http://schemas.openxmlformats.org/officeDocument/2006/relationships/hyperlink" Target="https://www.livescience.com/20718-computer-history.html" TargetMode="External"/><Relationship Id="rId9" Type="http://schemas.openxmlformats.org/officeDocument/2006/relationships/hyperlink" Target="https://www.cisco.com/c/en/us/solutions/data-center-virtualization/what-is-a-data-center.html"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ecomputernotes.com/fundamental/introduction-to-computer/what-are-different-computer-generations-explain-in-brie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computernotes.com/fundamental/input-output-and-memory/list-various-input-and-output-devic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computernotes.com/fundamental/input-output-and-memory/what-is-registers-function-performed-by-registers-types-of-register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computernotes.com/fundamental/introduction-to-computer/what-is-cpu" TargetMode="External"/><Relationship Id="rId2" Type="http://schemas.openxmlformats.org/officeDocument/2006/relationships/hyperlink" Target="http://ecomputernotes.com/fundamental/terms/microprocessor" TargetMode="External"/><Relationship Id="rId1" Type="http://schemas.openxmlformats.org/officeDocument/2006/relationships/slideLayout" Target="../slideLayouts/slideLayout2.xml"/><Relationship Id="rId4" Type="http://schemas.openxmlformats.org/officeDocument/2006/relationships/hyperlink" Target="http://ecomputernotes.com/fundamental/introduction-to-computer/laptop-computer"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quora.com/What-are-the-different-types-of-computer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904DB13E-F722-4ED6-BB00-556651E952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9" name="Rectangle 18">
            <a:extLst>
              <a:ext uri="{FF2B5EF4-FFF2-40B4-BE49-F238E27FC236}">
                <a16:creationId xmlns:a16="http://schemas.microsoft.com/office/drawing/2014/main" id="{1419E3D9-C5FB-41A9-B6D2-DFB210BB62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1" name="Rectangle 20">
            <a:extLst>
              <a:ext uri="{FF2B5EF4-FFF2-40B4-BE49-F238E27FC236}">
                <a16:creationId xmlns:a16="http://schemas.microsoft.com/office/drawing/2014/main" id="{367909BF-1DF7-4ACE-8F58-6CF719BB27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3" name="Rectangle 22">
            <a:extLst>
              <a:ext uri="{FF2B5EF4-FFF2-40B4-BE49-F238E27FC236}">
                <a16:creationId xmlns:a16="http://schemas.microsoft.com/office/drawing/2014/main" id="{89E8BEDB-0BBC-4F21-9CFB-8530D664C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25" name="Group 24">
            <a:extLst>
              <a:ext uri="{FF2B5EF4-FFF2-40B4-BE49-F238E27FC236}">
                <a16:creationId xmlns:a16="http://schemas.microsoft.com/office/drawing/2014/main" id="{E26428D7-C6F3-473D-A360-A3F5C3E8728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250180" y="1267730"/>
            <a:ext cx="1691640" cy="615934"/>
            <a:chOff x="5250180" y="1267730"/>
            <a:chExt cx="1691640" cy="615934"/>
          </a:xfrm>
        </p:grpSpPr>
        <p:cxnSp>
          <p:nvCxnSpPr>
            <p:cNvPr id="26" name="Straight Connector 25">
              <a:extLst>
                <a:ext uri="{FF2B5EF4-FFF2-40B4-BE49-F238E27FC236}">
                  <a16:creationId xmlns:a16="http://schemas.microsoft.com/office/drawing/2014/main" id="{51D6D676-6F2F-4446-9935-2D8D0382147E}"/>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9BAEA2B-9C25-4B43-8C9A-A9D0C3E9B15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21FC5F3A-7F1A-4EE8-A913-C8E96ACC3C5C}"/>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0" name="Rectangle 29">
            <a:extLst>
              <a:ext uri="{FF2B5EF4-FFF2-40B4-BE49-F238E27FC236}">
                <a16:creationId xmlns:a16="http://schemas.microsoft.com/office/drawing/2014/main" id="{420551B3-B4DA-48EE-988C-4FAEAEB5CE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3" descr="A picture containing outdoor, kite, colorful, orange&#10;&#10;Description automatically generated">
            <a:extLst>
              <a:ext uri="{FF2B5EF4-FFF2-40B4-BE49-F238E27FC236}">
                <a16:creationId xmlns:a16="http://schemas.microsoft.com/office/drawing/2014/main" id="{0FBF40BD-B57D-42B8-B4BC-1938B6C020F6}"/>
              </a:ext>
            </a:extLst>
          </p:cNvPr>
          <p:cNvPicPr>
            <a:picLocks noChangeAspect="1"/>
          </p:cNvPicPr>
          <p:nvPr/>
        </p:nvPicPr>
        <p:blipFill rotWithShape="1">
          <a:blip r:embed="rId2"/>
          <a:srcRect t="42060" b="2018"/>
          <a:stretch/>
        </p:blipFill>
        <p:spPr>
          <a:xfrm>
            <a:off x="-1" y="10"/>
            <a:ext cx="12192000" cy="4551026"/>
          </a:xfrm>
          <a:prstGeom prst="rect">
            <a:avLst/>
          </a:prstGeom>
        </p:spPr>
      </p:pic>
      <p:sp>
        <p:nvSpPr>
          <p:cNvPr id="32" name="Rectangle 3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34" name="Rectangle 3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984D17C5-6542-49F6-BC63-B01891513795}"/>
              </a:ext>
            </a:extLst>
          </p:cNvPr>
          <p:cNvSpPr>
            <a:spLocks noGrp="1"/>
          </p:cNvSpPr>
          <p:nvPr>
            <p:ph type="title"/>
          </p:nvPr>
        </p:nvSpPr>
        <p:spPr>
          <a:xfrm>
            <a:off x="372723" y="4956811"/>
            <a:ext cx="11439414" cy="897439"/>
          </a:xfrm>
        </p:spPr>
        <p:txBody>
          <a:bodyPr vert="horz" lIns="91440" tIns="45720" rIns="91440" bIns="45720" rtlCol="0" anchor="ctr">
            <a:normAutofit fontScale="90000"/>
          </a:bodyPr>
          <a:lstStyle/>
          <a:p>
            <a:pPr algn="ctr">
              <a:lnSpc>
                <a:spcPct val="83000"/>
              </a:lnSpc>
            </a:pPr>
            <a:r>
              <a:rPr lang="en-US" sz="4400" cap="all" spc="-100" dirty="0">
                <a:solidFill>
                  <a:schemeClr val="tx1"/>
                </a:solidFill>
              </a:rPr>
              <a:t>Com 1008 an overview of cloud computing</a:t>
            </a:r>
          </a:p>
        </p:txBody>
      </p:sp>
      <p:sp>
        <p:nvSpPr>
          <p:cNvPr id="3" name="Subtitle 2">
            <a:extLst>
              <a:ext uri="{FF2B5EF4-FFF2-40B4-BE49-F238E27FC236}">
                <a16:creationId xmlns:a16="http://schemas.microsoft.com/office/drawing/2014/main" id="{8AF3F2DC-BA66-499A-887C-A390309A3F39}"/>
              </a:ext>
            </a:extLst>
          </p:cNvPr>
          <p:cNvSpPr>
            <a:spLocks noGrp="1"/>
          </p:cNvSpPr>
          <p:nvPr>
            <p:ph idx="1"/>
          </p:nvPr>
        </p:nvSpPr>
        <p:spPr>
          <a:xfrm>
            <a:off x="764275" y="5783001"/>
            <a:ext cx="10656310" cy="425961"/>
          </a:xfrm>
        </p:spPr>
        <p:txBody>
          <a:bodyPr vert="horz" lIns="91440" tIns="45720" rIns="91440" bIns="45720" rtlCol="0">
            <a:normAutofit/>
          </a:bodyPr>
          <a:lstStyle/>
          <a:p>
            <a:pPr marL="0" indent="0" algn="ctr">
              <a:spcBef>
                <a:spcPts val="0"/>
              </a:spcBef>
              <a:spcAft>
                <a:spcPts val="600"/>
              </a:spcAft>
              <a:buNone/>
            </a:pPr>
            <a:r>
              <a:rPr lang="en-US" spc="80" dirty="0"/>
              <a:t>Hans Yip</a:t>
            </a:r>
          </a:p>
        </p:txBody>
      </p:sp>
    </p:spTree>
    <p:extLst>
      <p:ext uri="{BB962C8B-B14F-4D97-AF65-F5344CB8AC3E}">
        <p14:creationId xmlns:p14="http://schemas.microsoft.com/office/powerpoint/2010/main" val="4184062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ECD69-8641-4BAA-B6BD-1A715FC0D4BF}"/>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E7C2BE1A-D6C4-433E-A4AD-70857CFCF2D3}"/>
              </a:ext>
            </a:extLst>
          </p:cNvPr>
          <p:cNvSpPr>
            <a:spLocks noGrp="1"/>
          </p:cNvSpPr>
          <p:nvPr>
            <p:ph idx="1"/>
          </p:nvPr>
        </p:nvSpPr>
        <p:spPr/>
        <p:txBody>
          <a:bodyPr/>
          <a:lstStyle/>
          <a:p>
            <a:r>
              <a:rPr lang="en-US" dirty="0"/>
              <a:t>A </a:t>
            </a:r>
            <a:r>
              <a:rPr lang="en-US" b="1" i="1" dirty="0"/>
              <a:t>Mini Computer</a:t>
            </a:r>
            <a:r>
              <a:rPr lang="en-US" dirty="0"/>
              <a:t> is a medium size i.e. more costly and power full then a </a:t>
            </a:r>
            <a:r>
              <a:rPr lang="en-US" b="1" dirty="0"/>
              <a:t>Micro Computer</a:t>
            </a:r>
            <a:r>
              <a:rPr lang="en-US" dirty="0"/>
              <a:t>. An Important distinction between a </a:t>
            </a:r>
            <a:r>
              <a:rPr lang="en-US" i="1" dirty="0"/>
              <a:t>Micro Computer</a:t>
            </a:r>
            <a:r>
              <a:rPr lang="en-US" dirty="0"/>
              <a:t> and “</a:t>
            </a:r>
            <a:r>
              <a:rPr lang="en-US" b="1" dirty="0"/>
              <a:t>Mini Computer”</a:t>
            </a:r>
            <a:r>
              <a:rPr lang="en-US" dirty="0"/>
              <a:t> is usually design to serve to multiples users. A system that support Multiples users. This process is also called </a:t>
            </a:r>
            <a:r>
              <a:rPr lang="en-US" b="1" dirty="0"/>
              <a:t>Time Sharing</a:t>
            </a:r>
            <a:r>
              <a:rPr lang="en-US" dirty="0"/>
              <a:t> system. </a:t>
            </a:r>
            <a:r>
              <a:rPr lang="en-US" b="1" i="1" dirty="0"/>
              <a:t>Mini Computer</a:t>
            </a:r>
            <a:r>
              <a:rPr lang="en-US" dirty="0"/>
              <a:t> is less efficient and store less data then the </a:t>
            </a:r>
            <a:r>
              <a:rPr lang="en-US" b="1" i="1" dirty="0"/>
              <a:t>Main Frame Computer</a:t>
            </a:r>
            <a:r>
              <a:rPr lang="en-US" dirty="0"/>
              <a:t>.</a:t>
            </a:r>
          </a:p>
          <a:p>
            <a:r>
              <a:rPr lang="en-US" b="1" i="1" dirty="0"/>
              <a:t>The Main Characteristic of “Mini Computers” are:-</a:t>
            </a:r>
            <a:endParaRPr lang="en-US" dirty="0"/>
          </a:p>
          <a:p>
            <a:r>
              <a:rPr lang="en-US" dirty="0"/>
              <a:t>Have a limited range of peripherals device.</a:t>
            </a:r>
          </a:p>
          <a:p>
            <a:r>
              <a:rPr lang="en-US" dirty="0"/>
              <a:t>Limited software is used.</a:t>
            </a:r>
          </a:p>
          <a:p>
            <a:r>
              <a:rPr lang="en-US" dirty="0"/>
              <a:t>Can be directly operated by the users.</a:t>
            </a:r>
          </a:p>
          <a:p>
            <a:endParaRPr lang="en-US" dirty="0"/>
          </a:p>
        </p:txBody>
      </p:sp>
    </p:spTree>
    <p:extLst>
      <p:ext uri="{BB962C8B-B14F-4D97-AF65-F5344CB8AC3E}">
        <p14:creationId xmlns:p14="http://schemas.microsoft.com/office/powerpoint/2010/main" val="1553738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6210B-0AC9-4EC2-AD9F-F40618F33AAF}"/>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051F8A38-533C-4396-9013-30302310DCE1}"/>
              </a:ext>
            </a:extLst>
          </p:cNvPr>
          <p:cNvSpPr>
            <a:spLocks noGrp="1"/>
          </p:cNvSpPr>
          <p:nvPr>
            <p:ph idx="1"/>
          </p:nvPr>
        </p:nvSpPr>
        <p:spPr/>
        <p:txBody>
          <a:bodyPr>
            <a:normAutofit lnSpcReduction="10000"/>
          </a:bodyPr>
          <a:lstStyle/>
          <a:p>
            <a:r>
              <a:rPr lang="en-US" dirty="0"/>
              <a:t>A “</a:t>
            </a:r>
            <a:r>
              <a:rPr lang="en-US" b="1" dirty="0"/>
              <a:t>Micro Computer”</a:t>
            </a:r>
            <a:r>
              <a:rPr lang="en-US" dirty="0"/>
              <a:t> is generally purpose of processing system functionally etc. It is the smaller to any other large system. </a:t>
            </a:r>
            <a:r>
              <a:rPr lang="en-US" b="1" i="1" dirty="0"/>
              <a:t>Micro Computer</a:t>
            </a:r>
            <a:r>
              <a:rPr lang="en-US" dirty="0"/>
              <a:t> is the self contain units and usually design for used by one person at a time. Since “</a:t>
            </a:r>
            <a:r>
              <a:rPr lang="en-US" b="1" dirty="0"/>
              <a:t>Micro Computer”</a:t>
            </a:r>
            <a:r>
              <a:rPr lang="en-US" dirty="0"/>
              <a:t> can be usually include too large Computer. They Form a very important segment of integrated information system.</a:t>
            </a:r>
          </a:p>
          <a:p>
            <a:r>
              <a:rPr lang="en-US" i="1" dirty="0"/>
              <a:t>The common Characteristics of </a:t>
            </a:r>
            <a:r>
              <a:rPr lang="en-US" b="1" i="1" dirty="0"/>
              <a:t>Micro Computers</a:t>
            </a:r>
            <a:r>
              <a:rPr lang="en-US" i="1" dirty="0"/>
              <a:t> are:-</a:t>
            </a:r>
            <a:endParaRPr lang="en-US" dirty="0"/>
          </a:p>
          <a:p>
            <a:r>
              <a:rPr lang="en-US" dirty="0"/>
              <a:t>I Cheap and easy for use.</a:t>
            </a:r>
          </a:p>
          <a:p>
            <a:r>
              <a:rPr lang="en-US" dirty="0"/>
              <a:t>II. Have a limit input and output device.</a:t>
            </a:r>
          </a:p>
          <a:p>
            <a:r>
              <a:rPr lang="en-US" dirty="0"/>
              <a:t>III. Have a low storage capacity.</a:t>
            </a:r>
          </a:p>
          <a:p>
            <a:r>
              <a:rPr lang="en-US" dirty="0"/>
              <a:t>IV. Limited range of software can be use.</a:t>
            </a:r>
          </a:p>
          <a:p>
            <a:endParaRPr lang="en-US" dirty="0"/>
          </a:p>
          <a:p>
            <a:r>
              <a:rPr lang="en-US" dirty="0"/>
              <a:t>Note: including tablets, and smart phones</a:t>
            </a:r>
          </a:p>
          <a:p>
            <a:endParaRPr lang="en-US" dirty="0"/>
          </a:p>
        </p:txBody>
      </p:sp>
    </p:spTree>
    <p:extLst>
      <p:ext uri="{BB962C8B-B14F-4D97-AF65-F5344CB8AC3E}">
        <p14:creationId xmlns:p14="http://schemas.microsoft.com/office/powerpoint/2010/main" val="1874818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2475F-0F02-49C5-8B36-520830C011DF}"/>
              </a:ext>
            </a:extLst>
          </p:cNvPr>
          <p:cNvSpPr>
            <a:spLocks noGrp="1"/>
          </p:cNvSpPr>
          <p:nvPr>
            <p:ph type="title"/>
          </p:nvPr>
        </p:nvSpPr>
        <p:spPr/>
        <p:txBody>
          <a:bodyPr/>
          <a:lstStyle/>
          <a:p>
            <a:pPr algn="ctr"/>
            <a:r>
              <a:rPr lang="en-US" dirty="0"/>
              <a:t>What is Thin Client?</a:t>
            </a:r>
          </a:p>
        </p:txBody>
      </p:sp>
      <p:sp>
        <p:nvSpPr>
          <p:cNvPr id="3" name="Content Placeholder 2">
            <a:extLst>
              <a:ext uri="{FF2B5EF4-FFF2-40B4-BE49-F238E27FC236}">
                <a16:creationId xmlns:a16="http://schemas.microsoft.com/office/drawing/2014/main" id="{F3F0BE50-62D8-4B86-8970-3EF038511068}"/>
              </a:ext>
            </a:extLst>
          </p:cNvPr>
          <p:cNvSpPr>
            <a:spLocks noGrp="1"/>
          </p:cNvSpPr>
          <p:nvPr>
            <p:ph idx="1"/>
          </p:nvPr>
        </p:nvSpPr>
        <p:spPr/>
        <p:txBody>
          <a:bodyPr>
            <a:normAutofit/>
          </a:bodyPr>
          <a:lstStyle/>
          <a:p>
            <a:r>
              <a:rPr lang="en-US" sz="2400" dirty="0">
                <a:hlinkClick r:id="rId2"/>
              </a:rPr>
              <a:t>Thin clients</a:t>
            </a:r>
            <a:r>
              <a:rPr lang="en-US" sz="2400" dirty="0"/>
              <a:t> are computer terminals or software programs that rely on an external computer to perform work. The thin client accepts inputs into the system and displays the results of those inputs on its screen; the actual computations are performed on a distant server. </a:t>
            </a:r>
          </a:p>
          <a:p>
            <a:r>
              <a:rPr lang="en-US" sz="2400" dirty="0"/>
              <a:t>Thin clients perform much like the “dumb" serial terminals of the past, only now thin clients run as clients of Windows or other operating systems.</a:t>
            </a:r>
          </a:p>
          <a:p>
            <a:r>
              <a:rPr lang="en-US" sz="2400" dirty="0">
                <a:hlinkClick r:id="rId3"/>
              </a:rPr>
              <a:t>https://www.brighthub.com/environment/green-computing/articles/71173.aspx</a:t>
            </a:r>
            <a:endParaRPr lang="en-US" sz="2400" dirty="0"/>
          </a:p>
        </p:txBody>
      </p:sp>
    </p:spTree>
    <p:extLst>
      <p:ext uri="{BB962C8B-B14F-4D97-AF65-F5344CB8AC3E}">
        <p14:creationId xmlns:p14="http://schemas.microsoft.com/office/powerpoint/2010/main" val="580143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CA8A2-421D-4EED-9009-967E51CD6B02}"/>
              </a:ext>
            </a:extLst>
          </p:cNvPr>
          <p:cNvSpPr>
            <a:spLocks noGrp="1"/>
          </p:cNvSpPr>
          <p:nvPr>
            <p:ph type="title"/>
          </p:nvPr>
        </p:nvSpPr>
        <p:spPr/>
        <p:txBody>
          <a:bodyPr/>
          <a:lstStyle/>
          <a:p>
            <a:pPr algn="ctr"/>
            <a:r>
              <a:rPr lang="en-US" dirty="0"/>
              <a:t>Thin Client History</a:t>
            </a:r>
          </a:p>
        </p:txBody>
      </p:sp>
      <p:sp>
        <p:nvSpPr>
          <p:cNvPr id="3" name="Content Placeholder 2">
            <a:extLst>
              <a:ext uri="{FF2B5EF4-FFF2-40B4-BE49-F238E27FC236}">
                <a16:creationId xmlns:a16="http://schemas.microsoft.com/office/drawing/2014/main" id="{BF333AA4-148B-4DE8-8128-6CA481E7D762}"/>
              </a:ext>
            </a:extLst>
          </p:cNvPr>
          <p:cNvSpPr>
            <a:spLocks noGrp="1"/>
          </p:cNvSpPr>
          <p:nvPr>
            <p:ph idx="1"/>
          </p:nvPr>
        </p:nvSpPr>
        <p:spPr/>
        <p:txBody>
          <a:bodyPr>
            <a:normAutofit fontScale="92500" lnSpcReduction="10000"/>
          </a:bodyPr>
          <a:lstStyle/>
          <a:p>
            <a:r>
              <a:rPr lang="en-US" dirty="0"/>
              <a:t>Thin client was the description of a computer terminal popularized by Oracle beginning in 1993. Because Oracle is server oriented software, clients do not require much in the way of computing power. </a:t>
            </a:r>
          </a:p>
          <a:p>
            <a:r>
              <a:rPr lang="en-US" dirty="0"/>
              <a:t>Significant savings could be realized with Oracle over other models such as Microsoft’s that focused on computational power residing on the desktop. </a:t>
            </a:r>
          </a:p>
          <a:p>
            <a:r>
              <a:rPr lang="en-US" dirty="0"/>
              <a:t>Although the term, "thin client", began in the 1990s, </a:t>
            </a:r>
            <a:r>
              <a:rPr lang="en-US" dirty="0">
                <a:hlinkClick r:id="rId2"/>
              </a:rPr>
              <a:t>thin client history dates back way before then</a:t>
            </a:r>
            <a:r>
              <a:rPr lang="en-US" dirty="0"/>
              <a:t>.</a:t>
            </a:r>
          </a:p>
          <a:p>
            <a:r>
              <a:rPr lang="en-US" dirty="0"/>
              <a:t>Known as "dumb terminals", the early thin clients were first used to interface with mainframe computers. Serial connections with the mainframe were used to send keystrokes to it and to display the results. All the programming and data were stored on the mainframe, with virtually no computational power residing with the terminal itself.</a:t>
            </a:r>
          </a:p>
          <a:p>
            <a:r>
              <a:rPr lang="en-US" dirty="0"/>
              <a:t>The advent of the PC in the 1980s and the decreased cost of computational power resulted in a new emphasis on localized, rather than centralized processing. This emphasis required operating systems and software to be installed and maintained on each individual computer. This sacrificed the centralized administration, security, and programming of the mainframe/dumb terminal configuration, ushering in the host of issues many deal with today.</a:t>
            </a:r>
          </a:p>
        </p:txBody>
      </p:sp>
    </p:spTree>
    <p:extLst>
      <p:ext uri="{BB962C8B-B14F-4D97-AF65-F5344CB8AC3E}">
        <p14:creationId xmlns:p14="http://schemas.microsoft.com/office/powerpoint/2010/main" val="1900034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8BA4D-6C08-46A5-BDFA-C7590014F80D}"/>
              </a:ext>
            </a:extLst>
          </p:cNvPr>
          <p:cNvSpPr>
            <a:spLocks noGrp="1"/>
          </p:cNvSpPr>
          <p:nvPr>
            <p:ph type="title"/>
          </p:nvPr>
        </p:nvSpPr>
        <p:spPr/>
        <p:txBody>
          <a:bodyPr/>
          <a:lstStyle/>
          <a:p>
            <a:pPr algn="ctr"/>
            <a:r>
              <a:rPr lang="en-US" dirty="0"/>
              <a:t>Thin Client History</a:t>
            </a:r>
          </a:p>
        </p:txBody>
      </p:sp>
      <p:sp>
        <p:nvSpPr>
          <p:cNvPr id="3" name="Content Placeholder 2">
            <a:extLst>
              <a:ext uri="{FF2B5EF4-FFF2-40B4-BE49-F238E27FC236}">
                <a16:creationId xmlns:a16="http://schemas.microsoft.com/office/drawing/2014/main" id="{4E3BEBFC-1779-460F-8D8A-6775A2BD7A65}"/>
              </a:ext>
            </a:extLst>
          </p:cNvPr>
          <p:cNvSpPr>
            <a:spLocks noGrp="1"/>
          </p:cNvSpPr>
          <p:nvPr>
            <p:ph idx="1"/>
          </p:nvPr>
        </p:nvSpPr>
        <p:spPr/>
        <p:txBody>
          <a:bodyPr>
            <a:normAutofit/>
          </a:bodyPr>
          <a:lstStyle/>
          <a:p>
            <a:r>
              <a:rPr lang="en-US" sz="2000" dirty="0"/>
              <a:t>Modern IT has come full circle. By provisioning centralized data security, backups and network / system administration, thin clients offer considerable flexibility and cost savings over traditional PC networks, while making it easier to monitor employee use of network resources. High speed networks enable thin clients to access Windows applications as fast as they would run on a local machine.</a:t>
            </a:r>
          </a:p>
          <a:p>
            <a:r>
              <a:rPr lang="en-US" sz="2000" dirty="0"/>
              <a:t>Thin clients can now come in different forms. Besides a traditional computer terminal, wireless thin clients are now deployed for use on LANs and cellular networks. Thin clients can also run as software on a networked PC. Ultra-thin clients expand on the thin client concept, but take it a step further by eliminating the need for a full operating system. An ultra-thin client comes equipped with a basic operating environment that allows configures the network and display options for the unit.</a:t>
            </a:r>
          </a:p>
        </p:txBody>
      </p:sp>
    </p:spTree>
    <p:extLst>
      <p:ext uri="{BB962C8B-B14F-4D97-AF65-F5344CB8AC3E}">
        <p14:creationId xmlns:p14="http://schemas.microsoft.com/office/powerpoint/2010/main" val="1203030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BDB9B-8742-4B60-8CE9-03E2ADD887A2}"/>
              </a:ext>
            </a:extLst>
          </p:cNvPr>
          <p:cNvSpPr>
            <a:spLocks noGrp="1"/>
          </p:cNvSpPr>
          <p:nvPr>
            <p:ph type="title"/>
          </p:nvPr>
        </p:nvSpPr>
        <p:spPr/>
        <p:txBody>
          <a:bodyPr/>
          <a:lstStyle/>
          <a:p>
            <a:pPr algn="ctr"/>
            <a:r>
              <a:rPr lang="en-US" dirty="0"/>
              <a:t>What is a Data Center?</a:t>
            </a:r>
          </a:p>
        </p:txBody>
      </p:sp>
      <p:sp>
        <p:nvSpPr>
          <p:cNvPr id="3" name="Content Placeholder 2">
            <a:extLst>
              <a:ext uri="{FF2B5EF4-FFF2-40B4-BE49-F238E27FC236}">
                <a16:creationId xmlns:a16="http://schemas.microsoft.com/office/drawing/2014/main" id="{29F8620A-2357-4D91-A706-2C3F06EA6DB2}"/>
              </a:ext>
            </a:extLst>
          </p:cNvPr>
          <p:cNvSpPr>
            <a:spLocks noGrp="1"/>
          </p:cNvSpPr>
          <p:nvPr>
            <p:ph idx="1"/>
          </p:nvPr>
        </p:nvSpPr>
        <p:spPr/>
        <p:txBody>
          <a:bodyPr>
            <a:normAutofit/>
          </a:bodyPr>
          <a:lstStyle/>
          <a:p>
            <a:r>
              <a:rPr lang="en-US" sz="2400" dirty="0"/>
              <a:t>At its simplest, a data center is a physical facility that organizations use to house their critical applications and data. A data center's design is based on a network of computing and storage resources that enable the delivery of shared applications and data.</a:t>
            </a:r>
          </a:p>
          <a:p>
            <a:endParaRPr lang="en-US" sz="2400" dirty="0"/>
          </a:p>
          <a:p>
            <a:r>
              <a:rPr lang="en-US" sz="2400" dirty="0">
                <a:hlinkClick r:id="rId2"/>
              </a:rPr>
              <a:t>https://www.cisco.com/c/en/us/solutions/data-center-virtualization/what-is-a-data-center.html</a:t>
            </a:r>
            <a:endParaRPr lang="en-US" sz="2400" dirty="0"/>
          </a:p>
        </p:txBody>
      </p:sp>
    </p:spTree>
    <p:extLst>
      <p:ext uri="{BB962C8B-B14F-4D97-AF65-F5344CB8AC3E}">
        <p14:creationId xmlns:p14="http://schemas.microsoft.com/office/powerpoint/2010/main" val="2496836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864B4-003A-4B32-AA70-9FAA65B144DA}"/>
              </a:ext>
            </a:extLst>
          </p:cNvPr>
          <p:cNvSpPr>
            <a:spLocks noGrp="1"/>
          </p:cNvSpPr>
          <p:nvPr>
            <p:ph type="title"/>
          </p:nvPr>
        </p:nvSpPr>
        <p:spPr/>
        <p:txBody>
          <a:bodyPr/>
          <a:lstStyle/>
          <a:p>
            <a:pPr algn="ctr"/>
            <a:r>
              <a:rPr lang="en-US" dirty="0"/>
              <a:t>What defines a modern data center?</a:t>
            </a:r>
          </a:p>
        </p:txBody>
      </p:sp>
      <p:sp>
        <p:nvSpPr>
          <p:cNvPr id="3" name="Content Placeholder 2">
            <a:extLst>
              <a:ext uri="{FF2B5EF4-FFF2-40B4-BE49-F238E27FC236}">
                <a16:creationId xmlns:a16="http://schemas.microsoft.com/office/drawing/2014/main" id="{75D4476D-954F-42C6-9043-91760558818B}"/>
              </a:ext>
            </a:extLst>
          </p:cNvPr>
          <p:cNvSpPr>
            <a:spLocks noGrp="1"/>
          </p:cNvSpPr>
          <p:nvPr>
            <p:ph idx="1"/>
          </p:nvPr>
        </p:nvSpPr>
        <p:spPr/>
        <p:txBody>
          <a:bodyPr/>
          <a:lstStyle/>
          <a:p>
            <a:pPr fontAlgn="base"/>
            <a:r>
              <a:rPr lang="en-US" sz="2400" dirty="0"/>
              <a:t>Modern data centers are very different than they were just a short time ago. Infrastructure has shifted from traditional on-premises physical  servers to virtualized infrastructure that supports applications and workloads across pools of physical infrastructure and into a </a:t>
            </a:r>
            <a:r>
              <a:rPr lang="en-US" sz="2400" dirty="0" err="1"/>
              <a:t>multicloud</a:t>
            </a:r>
            <a:r>
              <a:rPr lang="en-US" sz="2400" dirty="0"/>
              <a:t> environment.</a:t>
            </a:r>
          </a:p>
          <a:p>
            <a:pPr fontAlgn="base"/>
            <a:r>
              <a:rPr lang="en-US" sz="2400" dirty="0"/>
              <a:t>In this era, the modern data center is wherever its data and applications are. It stretches across multiple public and private clouds to the edge of the network via mobile devices and embedded computing. In this constantly shifting environment, the data center must reflect the intentions of users and applications.</a:t>
            </a:r>
          </a:p>
          <a:p>
            <a:endParaRPr lang="en-US" dirty="0"/>
          </a:p>
        </p:txBody>
      </p:sp>
    </p:spTree>
    <p:extLst>
      <p:ext uri="{BB962C8B-B14F-4D97-AF65-F5344CB8AC3E}">
        <p14:creationId xmlns:p14="http://schemas.microsoft.com/office/powerpoint/2010/main" val="708987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92747-F197-4E24-A05D-CDEDD0B1A6EA}"/>
              </a:ext>
            </a:extLst>
          </p:cNvPr>
          <p:cNvSpPr>
            <a:spLocks noGrp="1"/>
          </p:cNvSpPr>
          <p:nvPr>
            <p:ph type="title"/>
          </p:nvPr>
        </p:nvSpPr>
        <p:spPr/>
        <p:txBody>
          <a:bodyPr/>
          <a:lstStyle/>
          <a:p>
            <a:pPr algn="ctr"/>
            <a:r>
              <a:rPr lang="en-US" dirty="0"/>
              <a:t>What are the core components of a data center?</a:t>
            </a:r>
          </a:p>
        </p:txBody>
      </p:sp>
      <p:sp>
        <p:nvSpPr>
          <p:cNvPr id="3" name="Content Placeholder 2">
            <a:extLst>
              <a:ext uri="{FF2B5EF4-FFF2-40B4-BE49-F238E27FC236}">
                <a16:creationId xmlns:a16="http://schemas.microsoft.com/office/drawing/2014/main" id="{6266D0E8-5679-4043-BDC0-6C887DC84075}"/>
              </a:ext>
            </a:extLst>
          </p:cNvPr>
          <p:cNvSpPr>
            <a:spLocks noGrp="1"/>
          </p:cNvSpPr>
          <p:nvPr>
            <p:ph idx="1"/>
          </p:nvPr>
        </p:nvSpPr>
        <p:spPr/>
        <p:txBody>
          <a:bodyPr>
            <a:normAutofit fontScale="92500" lnSpcReduction="10000"/>
          </a:bodyPr>
          <a:lstStyle/>
          <a:p>
            <a:pPr fontAlgn="base"/>
            <a:r>
              <a:rPr lang="en-US" sz="2400" dirty="0"/>
              <a:t>Data center design includes routers, switches, firewalls, storage systems, servers, and application delivery controllers. Because these components store and manage business-critical data and applications, </a:t>
            </a:r>
            <a:r>
              <a:rPr lang="en-US" sz="2400" dirty="0">
                <a:hlinkClick r:id="rId2"/>
              </a:rPr>
              <a:t>data center security</a:t>
            </a:r>
            <a:r>
              <a:rPr lang="en-US" sz="2400" dirty="0"/>
              <a:t> is critical in data center design. Together, they provide:</a:t>
            </a:r>
          </a:p>
          <a:p>
            <a:pPr fontAlgn="base"/>
            <a:r>
              <a:rPr lang="en-US" sz="2400" dirty="0"/>
              <a:t>Network infrastructure. This connects servers (physical and virtualized), data center services, storage, and external connectivity to end-user locations.</a:t>
            </a:r>
          </a:p>
          <a:p>
            <a:pPr fontAlgn="base"/>
            <a:r>
              <a:rPr lang="en-US" sz="2400" dirty="0"/>
              <a:t>Storage infrastructure. Data is the fuel of the modern data center. Storage systems are used to hold this valuable commodity.</a:t>
            </a:r>
          </a:p>
          <a:p>
            <a:pPr fontAlgn="base"/>
            <a:r>
              <a:rPr lang="en-US" sz="2400" dirty="0"/>
              <a:t>Computing resources. Applications are the engines of a data center. These servers provide the processing, memory, local storage, and network connectivity that drive applications.</a:t>
            </a:r>
          </a:p>
          <a:p>
            <a:endParaRPr lang="en-US" dirty="0"/>
          </a:p>
        </p:txBody>
      </p:sp>
    </p:spTree>
    <p:extLst>
      <p:ext uri="{BB962C8B-B14F-4D97-AF65-F5344CB8AC3E}">
        <p14:creationId xmlns:p14="http://schemas.microsoft.com/office/powerpoint/2010/main" val="1851406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FDB12-9792-41CC-B828-CF43E676757F}"/>
              </a:ext>
            </a:extLst>
          </p:cNvPr>
          <p:cNvSpPr>
            <a:spLocks noGrp="1"/>
          </p:cNvSpPr>
          <p:nvPr>
            <p:ph type="title"/>
          </p:nvPr>
        </p:nvSpPr>
        <p:spPr/>
        <p:txBody>
          <a:bodyPr/>
          <a:lstStyle/>
          <a:p>
            <a:pPr algn="ctr"/>
            <a:r>
              <a:rPr lang="en-US" dirty="0"/>
              <a:t>Types of data centers</a:t>
            </a:r>
          </a:p>
        </p:txBody>
      </p:sp>
      <p:sp>
        <p:nvSpPr>
          <p:cNvPr id="3" name="Content Placeholder 2">
            <a:extLst>
              <a:ext uri="{FF2B5EF4-FFF2-40B4-BE49-F238E27FC236}">
                <a16:creationId xmlns:a16="http://schemas.microsoft.com/office/drawing/2014/main" id="{A92F6649-1EF7-405C-AA9B-3CDDE0FDE98E}"/>
              </a:ext>
            </a:extLst>
          </p:cNvPr>
          <p:cNvSpPr>
            <a:spLocks noGrp="1"/>
          </p:cNvSpPr>
          <p:nvPr>
            <p:ph idx="1"/>
          </p:nvPr>
        </p:nvSpPr>
        <p:spPr/>
        <p:txBody>
          <a:bodyPr>
            <a:normAutofit fontScale="92500" lnSpcReduction="20000"/>
          </a:bodyPr>
          <a:lstStyle/>
          <a:p>
            <a:r>
              <a:rPr lang="en-US" dirty="0"/>
              <a:t>Many types of data centers and service models are available. Their classification depends on whether they are owned by one or many organizations, how they fit (if they fit) into the topology of other data centers, what technologies they use for computing and storage, and even their energy efficiency. There are four main types of data centers:</a:t>
            </a:r>
          </a:p>
          <a:p>
            <a:pPr marL="342900" indent="-342900">
              <a:buFont typeface="+mj-lt"/>
              <a:buAutoNum type="arabicPeriod"/>
            </a:pPr>
            <a:r>
              <a:rPr lang="en-US" dirty="0"/>
              <a:t>Enterprise data centers: These are built, owned, and operated by companies and are optimized for their end users. Most often they are housed on the corporate campus.</a:t>
            </a:r>
          </a:p>
          <a:p>
            <a:pPr marL="342900" indent="-342900">
              <a:buFont typeface="+mj-lt"/>
              <a:buAutoNum type="arabicPeriod"/>
            </a:pPr>
            <a:r>
              <a:rPr lang="en-US" dirty="0"/>
              <a:t>Managed services data centers: These data centers are managed by a third party (or a managed services provider) on behalf of a company. The company leases the equipment and infrastructure instead of buying it.</a:t>
            </a:r>
          </a:p>
          <a:p>
            <a:pPr marL="342900" indent="-342900">
              <a:buFont typeface="+mj-lt"/>
              <a:buAutoNum type="arabicPeriod"/>
            </a:pPr>
            <a:r>
              <a:rPr lang="en-US" dirty="0"/>
              <a:t>Colocation data centers: In colocation ("</a:t>
            </a:r>
            <a:r>
              <a:rPr lang="en-US" dirty="0" err="1"/>
              <a:t>colo</a:t>
            </a:r>
            <a:r>
              <a:rPr lang="en-US" dirty="0"/>
              <a:t>") data centers, a company rents space within a data center owned by others and located off company premises. The colocation data center hosts the infrastructure--building, cooling, bandwidth, security, etc. while the company provides and manages the components, including servers, storage, and firewalls.</a:t>
            </a:r>
          </a:p>
          <a:p>
            <a:pPr marL="342900" indent="-342900">
              <a:buFont typeface="+mj-lt"/>
              <a:buAutoNum type="arabicPeriod"/>
            </a:pPr>
            <a:r>
              <a:rPr lang="en-US" dirty="0"/>
              <a:t>Cloud data centers: In this off-premises form of data center, data and applications are hosted by a cloud services provider such as Amazon Web Services (AWS), Microsoft (Azure), or IBM Cloud.</a:t>
            </a:r>
          </a:p>
          <a:p>
            <a:pPr marL="0" indent="0">
              <a:buNone/>
            </a:pPr>
            <a:r>
              <a:rPr lang="en-US" dirty="0"/>
              <a:t>NOTE: </a:t>
            </a:r>
            <a:r>
              <a:rPr lang="en-US" dirty="0">
                <a:hlinkClick r:id="rId2"/>
              </a:rPr>
              <a:t>Discover more about data centers</a:t>
            </a:r>
            <a:r>
              <a:rPr lang="en-US" dirty="0"/>
              <a:t> and what the future will bring to them and your network.</a:t>
            </a:r>
          </a:p>
        </p:txBody>
      </p:sp>
    </p:spTree>
    <p:extLst>
      <p:ext uri="{BB962C8B-B14F-4D97-AF65-F5344CB8AC3E}">
        <p14:creationId xmlns:p14="http://schemas.microsoft.com/office/powerpoint/2010/main" val="1745377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FAFD6-99D4-4D8E-BE68-9223C8742D69}"/>
              </a:ext>
            </a:extLst>
          </p:cNvPr>
          <p:cNvSpPr>
            <a:spLocks noGrp="1"/>
          </p:cNvSpPr>
          <p:nvPr>
            <p:ph type="title"/>
          </p:nvPr>
        </p:nvSpPr>
        <p:spPr/>
        <p:txBody>
          <a:bodyPr/>
          <a:lstStyle/>
          <a:p>
            <a:pPr algn="ctr"/>
            <a:r>
              <a:rPr lang="en-US" dirty="0"/>
              <a:t>Summary of IT Technologies</a:t>
            </a:r>
          </a:p>
        </p:txBody>
      </p:sp>
      <p:sp>
        <p:nvSpPr>
          <p:cNvPr id="3" name="Content Placeholder 2">
            <a:extLst>
              <a:ext uri="{FF2B5EF4-FFF2-40B4-BE49-F238E27FC236}">
                <a16:creationId xmlns:a16="http://schemas.microsoft.com/office/drawing/2014/main" id="{9541C170-3594-4651-A06F-2159B833F40A}"/>
              </a:ext>
            </a:extLst>
          </p:cNvPr>
          <p:cNvSpPr>
            <a:spLocks noGrp="1"/>
          </p:cNvSpPr>
          <p:nvPr>
            <p:ph idx="1"/>
          </p:nvPr>
        </p:nvSpPr>
        <p:spPr/>
        <p:txBody>
          <a:bodyPr/>
          <a:lstStyle/>
          <a:p>
            <a:r>
              <a:rPr lang="en-US" dirty="0"/>
              <a:t>1960, Mainframe, Super-computer, punch card type-writer, punch card reader, dumb terminal. e.g. IBM System/360, CRAY</a:t>
            </a:r>
          </a:p>
          <a:p>
            <a:r>
              <a:rPr lang="en-US" dirty="0"/>
              <a:t>1970, Mini-computer (mid range computer), personal computer, Apple computer</a:t>
            </a:r>
          </a:p>
          <a:p>
            <a:r>
              <a:rPr lang="en-US" dirty="0"/>
              <a:t>1980, Client server architecture, Networking, server, workstation</a:t>
            </a:r>
          </a:p>
          <a:p>
            <a:r>
              <a:rPr lang="en-US" dirty="0"/>
              <a:t>1990, Internet, web</a:t>
            </a:r>
          </a:p>
          <a:p>
            <a:r>
              <a:rPr lang="en-US" dirty="0"/>
              <a:t>2000, cell phone, cloud computing, big data, </a:t>
            </a:r>
            <a:r>
              <a:rPr lang="en-US"/>
              <a:t>thin client</a:t>
            </a:r>
            <a:endParaRPr lang="en-US" dirty="0"/>
          </a:p>
          <a:p>
            <a:r>
              <a:rPr lang="en-US" dirty="0"/>
              <a:t>2010, tablet, smart phone</a:t>
            </a:r>
          </a:p>
        </p:txBody>
      </p:sp>
    </p:spTree>
    <p:extLst>
      <p:ext uri="{BB962C8B-B14F-4D97-AF65-F5344CB8AC3E}">
        <p14:creationId xmlns:p14="http://schemas.microsoft.com/office/powerpoint/2010/main" val="3133098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CDA08-7390-4611-BD7F-02C799765D2C}"/>
              </a:ext>
            </a:extLst>
          </p:cNvPr>
          <p:cNvSpPr>
            <a:spLocks noGrp="1"/>
          </p:cNvSpPr>
          <p:nvPr>
            <p:ph type="title"/>
          </p:nvPr>
        </p:nvSpPr>
        <p:spPr/>
        <p:txBody>
          <a:bodyPr/>
          <a:lstStyle/>
          <a:p>
            <a:pPr algn="ctr"/>
            <a:r>
              <a:rPr lang="en-US" dirty="0"/>
              <a:t>Learning Objectives</a:t>
            </a:r>
          </a:p>
        </p:txBody>
      </p:sp>
      <p:sp>
        <p:nvSpPr>
          <p:cNvPr id="3" name="Content Placeholder 2">
            <a:extLst>
              <a:ext uri="{FF2B5EF4-FFF2-40B4-BE49-F238E27FC236}">
                <a16:creationId xmlns:a16="http://schemas.microsoft.com/office/drawing/2014/main" id="{012EEBF6-3F95-44F8-BF61-3DC2438DC65F}"/>
              </a:ext>
            </a:extLst>
          </p:cNvPr>
          <p:cNvSpPr>
            <a:spLocks noGrp="1"/>
          </p:cNvSpPr>
          <p:nvPr>
            <p:ph idx="1"/>
          </p:nvPr>
        </p:nvSpPr>
        <p:spPr>
          <a:xfrm>
            <a:off x="1066800" y="2103120"/>
            <a:ext cx="10058400" cy="3849624"/>
          </a:xfrm>
        </p:spPr>
        <p:txBody>
          <a:bodyPr>
            <a:normAutofit/>
          </a:bodyPr>
          <a:lstStyle/>
          <a:p>
            <a:r>
              <a:rPr lang="en-US" sz="2400" dirty="0"/>
              <a:t>History and Development</a:t>
            </a:r>
          </a:p>
          <a:p>
            <a:pPr lvl="1"/>
            <a:r>
              <a:rPr lang="en-US" sz="2200" dirty="0"/>
              <a:t>Mainframe and thin client computing</a:t>
            </a:r>
          </a:p>
          <a:p>
            <a:pPr lvl="1"/>
            <a:r>
              <a:rPr lang="en-US" sz="2200" dirty="0"/>
              <a:t>Data centers</a:t>
            </a:r>
          </a:p>
          <a:p>
            <a:pPr lvl="1"/>
            <a:endParaRPr lang="en-US" sz="2000" dirty="0"/>
          </a:p>
          <a:p>
            <a:pPr lvl="1"/>
            <a:endParaRPr lang="en-US" sz="2000" dirty="0"/>
          </a:p>
          <a:p>
            <a:pPr lvl="1"/>
            <a:endParaRPr lang="en-US" sz="2000" dirty="0"/>
          </a:p>
          <a:p>
            <a:pPr lvl="1"/>
            <a:endParaRPr lang="en-US" sz="2200" dirty="0"/>
          </a:p>
        </p:txBody>
      </p:sp>
    </p:spTree>
    <p:extLst>
      <p:ext uri="{BB962C8B-B14F-4D97-AF65-F5344CB8AC3E}">
        <p14:creationId xmlns:p14="http://schemas.microsoft.com/office/powerpoint/2010/main" val="91298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39B88-FF84-465C-A01E-9B07876989B8}"/>
              </a:ext>
            </a:extLst>
          </p:cNvPr>
          <p:cNvSpPr>
            <a:spLocks noGrp="1"/>
          </p:cNvSpPr>
          <p:nvPr>
            <p:ph type="title"/>
          </p:nvPr>
        </p:nvSpPr>
        <p:spPr/>
        <p:txBody>
          <a:bodyPr/>
          <a:lstStyle/>
          <a:p>
            <a:pPr algn="ctr"/>
            <a:r>
              <a:rPr lang="en-US"/>
              <a:t>Questions</a:t>
            </a:r>
            <a:endParaRPr lang="en-US" dirty="0"/>
          </a:p>
        </p:txBody>
      </p:sp>
      <p:sp>
        <p:nvSpPr>
          <p:cNvPr id="3" name="Content Placeholder 2">
            <a:extLst>
              <a:ext uri="{FF2B5EF4-FFF2-40B4-BE49-F238E27FC236}">
                <a16:creationId xmlns:a16="http://schemas.microsoft.com/office/drawing/2014/main" id="{0B41CE8D-AA1E-49FB-9397-5763422557C5}"/>
              </a:ext>
            </a:extLst>
          </p:cNvPr>
          <p:cNvSpPr>
            <a:spLocks noGrp="1"/>
          </p:cNvSpPr>
          <p:nvPr>
            <p:ph idx="1"/>
          </p:nvPr>
        </p:nvSpPr>
        <p:spPr/>
        <p:txBody>
          <a:bodyPr/>
          <a:lstStyle/>
          <a:p>
            <a:r>
              <a:rPr lang="en-US" dirty="0"/>
              <a:t>What are the five generations of computer, and what are the features?</a:t>
            </a:r>
          </a:p>
          <a:p>
            <a:r>
              <a:rPr lang="en-US" dirty="0"/>
              <a:t>What are the types of computer?</a:t>
            </a:r>
          </a:p>
          <a:p>
            <a:r>
              <a:rPr lang="en-US" dirty="0"/>
              <a:t>What is think client?</a:t>
            </a:r>
          </a:p>
          <a:p>
            <a:r>
              <a:rPr lang="en-US" dirty="0"/>
              <a:t>What is data center, and what are the types of data centers?</a:t>
            </a:r>
          </a:p>
          <a:p>
            <a:endParaRPr lang="en-US" dirty="0"/>
          </a:p>
          <a:p>
            <a:endParaRPr lang="en-US" dirty="0"/>
          </a:p>
          <a:p>
            <a:endParaRPr lang="en-US" dirty="0"/>
          </a:p>
        </p:txBody>
      </p:sp>
    </p:spTree>
    <p:extLst>
      <p:ext uri="{BB962C8B-B14F-4D97-AF65-F5344CB8AC3E}">
        <p14:creationId xmlns:p14="http://schemas.microsoft.com/office/powerpoint/2010/main" val="1683047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06C45-9504-41F0-83B0-A93E1C874977}"/>
              </a:ext>
            </a:extLst>
          </p:cNvPr>
          <p:cNvSpPr>
            <a:spLocks noGrp="1"/>
          </p:cNvSpPr>
          <p:nvPr>
            <p:ph type="title"/>
          </p:nvPr>
        </p:nvSpPr>
        <p:spPr/>
        <p:txBody>
          <a:bodyPr/>
          <a:lstStyle/>
          <a:p>
            <a:pPr algn="ctr"/>
            <a:r>
              <a:rPr lang="en-US" dirty="0"/>
              <a:t>References</a:t>
            </a:r>
          </a:p>
        </p:txBody>
      </p:sp>
      <p:sp>
        <p:nvSpPr>
          <p:cNvPr id="3" name="Content Placeholder 2">
            <a:extLst>
              <a:ext uri="{FF2B5EF4-FFF2-40B4-BE49-F238E27FC236}">
                <a16:creationId xmlns:a16="http://schemas.microsoft.com/office/drawing/2014/main" id="{BC19CD27-4A6C-4B13-B651-6840A4E1E65C}"/>
              </a:ext>
            </a:extLst>
          </p:cNvPr>
          <p:cNvSpPr>
            <a:spLocks noGrp="1"/>
          </p:cNvSpPr>
          <p:nvPr>
            <p:ph idx="1"/>
          </p:nvPr>
        </p:nvSpPr>
        <p:spPr/>
        <p:txBody>
          <a:bodyPr/>
          <a:lstStyle/>
          <a:p>
            <a:r>
              <a:rPr lang="en-US" dirty="0">
                <a:hlinkClick r:id="rId2"/>
              </a:rPr>
              <a:t>https://homepage.cs.uri.edu/faculty/wolfe/book/Readings/Reading03.htm</a:t>
            </a:r>
            <a:endParaRPr lang="en-US" dirty="0"/>
          </a:p>
          <a:p>
            <a:r>
              <a:rPr lang="en-US" dirty="0">
                <a:hlinkClick r:id="rId3"/>
              </a:rPr>
              <a:t>https://www.computerhistory.org/timeline/computers/</a:t>
            </a:r>
            <a:endParaRPr lang="en-US" dirty="0"/>
          </a:p>
          <a:p>
            <a:r>
              <a:rPr lang="en-US" dirty="0">
                <a:hlinkClick r:id="rId4"/>
              </a:rPr>
              <a:t>https://www.livescience.com/20718-computer-history.html</a:t>
            </a:r>
            <a:endParaRPr lang="en-US" dirty="0"/>
          </a:p>
          <a:p>
            <a:r>
              <a:rPr lang="en-US" dirty="0">
                <a:hlinkClick r:id="rId5"/>
              </a:rPr>
              <a:t>https://www.suse.com/c/mainframe-gnulinux-thin-client-advantages-methodology/</a:t>
            </a:r>
            <a:endParaRPr lang="en-US" dirty="0"/>
          </a:p>
          <a:p>
            <a:r>
              <a:rPr lang="en-US" dirty="0">
                <a:hlinkClick r:id="rId6"/>
              </a:rPr>
              <a:t>https://www.brighthub.com/environment/green-computing/articles/71173.aspx</a:t>
            </a:r>
            <a:endParaRPr lang="en-US" dirty="0"/>
          </a:p>
          <a:p>
            <a:r>
              <a:rPr lang="en-US" dirty="0">
                <a:hlinkClick r:id="rId7"/>
              </a:rPr>
              <a:t>https://www.quora.com/What-are-the-different-types-of-computers</a:t>
            </a:r>
            <a:endParaRPr lang="en-US" dirty="0"/>
          </a:p>
          <a:p>
            <a:r>
              <a:rPr lang="en-US" dirty="0">
                <a:hlinkClick r:id="rId8"/>
              </a:rPr>
              <a:t>http://ecomputernotes.com/fundamental/introduction-to-computer/minicomputer</a:t>
            </a:r>
            <a:endParaRPr lang="en-US" dirty="0"/>
          </a:p>
          <a:p>
            <a:r>
              <a:rPr lang="en-US" dirty="0">
                <a:hlinkClick r:id="rId9"/>
              </a:rPr>
              <a:t>https://www.cisco.com/c/en/us/solutions/data-center-virtualization/what-is-a-data-center.html</a:t>
            </a:r>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01520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8A07D-928A-4861-9957-59491DC91A52}"/>
              </a:ext>
            </a:extLst>
          </p:cNvPr>
          <p:cNvSpPr>
            <a:spLocks noGrp="1"/>
          </p:cNvSpPr>
          <p:nvPr>
            <p:ph type="title"/>
          </p:nvPr>
        </p:nvSpPr>
        <p:spPr/>
        <p:txBody>
          <a:bodyPr/>
          <a:lstStyle/>
          <a:p>
            <a:pPr algn="ctr"/>
            <a:r>
              <a:rPr lang="en-US" dirty="0"/>
              <a:t>History of Computer</a:t>
            </a:r>
          </a:p>
        </p:txBody>
      </p:sp>
      <p:sp>
        <p:nvSpPr>
          <p:cNvPr id="3" name="Content Placeholder 2">
            <a:extLst>
              <a:ext uri="{FF2B5EF4-FFF2-40B4-BE49-F238E27FC236}">
                <a16:creationId xmlns:a16="http://schemas.microsoft.com/office/drawing/2014/main" id="{2CADF92F-0667-441B-BF59-6FE65FA1786A}"/>
              </a:ext>
            </a:extLst>
          </p:cNvPr>
          <p:cNvSpPr>
            <a:spLocks noGrp="1"/>
          </p:cNvSpPr>
          <p:nvPr>
            <p:ph idx="1"/>
          </p:nvPr>
        </p:nvSpPr>
        <p:spPr/>
        <p:txBody>
          <a:bodyPr>
            <a:noAutofit/>
          </a:bodyPr>
          <a:lstStyle/>
          <a:p>
            <a:r>
              <a:rPr lang="en-US" sz="1600" dirty="0"/>
              <a:t>First Generation Computer (1946-1954): </a:t>
            </a:r>
          </a:p>
          <a:p>
            <a:r>
              <a:rPr lang="en-US" sz="1600" dirty="0"/>
              <a:t>Limitations of First Generation Computer:</a:t>
            </a:r>
          </a:p>
          <a:p>
            <a:pPr marL="617220" lvl="1" indent="-342900">
              <a:buFont typeface="+mj-lt"/>
              <a:buAutoNum type="arabicPeriod"/>
            </a:pPr>
            <a:r>
              <a:rPr lang="en-US" dirty="0"/>
              <a:t>They used valves or vacuum tubes as their main electronic component.</a:t>
            </a:r>
          </a:p>
          <a:p>
            <a:pPr marL="617220" lvl="1" indent="-342900">
              <a:buFont typeface="+mj-lt"/>
              <a:buAutoNum type="arabicPeriod"/>
            </a:pPr>
            <a:r>
              <a:rPr lang="en-US" dirty="0"/>
              <a:t>They were large in size, slow in processing and had less storage capacity.</a:t>
            </a:r>
          </a:p>
          <a:p>
            <a:pPr marL="617220" lvl="1" indent="-342900">
              <a:buFont typeface="+mj-lt"/>
              <a:buAutoNum type="arabicPeriod"/>
            </a:pPr>
            <a:r>
              <a:rPr lang="en-US" dirty="0"/>
              <a:t>They consumed lots of electricity and produced lots of heat.</a:t>
            </a:r>
          </a:p>
          <a:p>
            <a:pPr marL="617220" lvl="1" indent="-342900">
              <a:buFont typeface="+mj-lt"/>
              <a:buAutoNum type="arabicPeriod"/>
            </a:pPr>
            <a:r>
              <a:rPr lang="en-US" dirty="0"/>
              <a:t> Their computing capabilities were limited.</a:t>
            </a:r>
          </a:p>
          <a:p>
            <a:pPr marL="617220" lvl="1" indent="-342900">
              <a:buFont typeface="+mj-lt"/>
              <a:buAutoNum type="arabicPeriod"/>
            </a:pPr>
            <a:r>
              <a:rPr lang="en-US" dirty="0"/>
              <a:t>They were not so accurate and reliable.</a:t>
            </a:r>
          </a:p>
          <a:p>
            <a:pPr marL="617220" lvl="1" indent="-342900">
              <a:buFont typeface="+mj-lt"/>
              <a:buAutoNum type="arabicPeriod"/>
            </a:pPr>
            <a:r>
              <a:rPr lang="en-US" dirty="0"/>
              <a:t> They used machine level language for programming.</a:t>
            </a:r>
          </a:p>
          <a:p>
            <a:pPr marL="617220" lvl="1" indent="-342900">
              <a:buFont typeface="+mj-lt"/>
              <a:buAutoNum type="arabicPeriod"/>
            </a:pPr>
            <a:r>
              <a:rPr lang="en-US" dirty="0"/>
              <a:t> They were very expensive.</a:t>
            </a:r>
          </a:p>
          <a:p>
            <a:r>
              <a:rPr lang="en-US" sz="1600" dirty="0"/>
              <a:t>Example: ENIAC, UNIVAC, IBM 650 </a:t>
            </a:r>
            <a:r>
              <a:rPr lang="en-US" sz="1600" dirty="0" err="1"/>
              <a:t>etc</a:t>
            </a:r>
            <a:endParaRPr lang="en-US" sz="1600" dirty="0"/>
          </a:p>
          <a:p>
            <a:r>
              <a:rPr lang="en-US" sz="1600" dirty="0">
                <a:hlinkClick r:id="rId2"/>
              </a:rPr>
              <a:t>http://ecomputernotes.com/fundamental/introduction-to-computer/what-are-different-computer-generations-explain-in-brief</a:t>
            </a:r>
            <a:endParaRPr lang="en-US" sz="1600" dirty="0"/>
          </a:p>
        </p:txBody>
      </p:sp>
    </p:spTree>
    <p:extLst>
      <p:ext uri="{BB962C8B-B14F-4D97-AF65-F5344CB8AC3E}">
        <p14:creationId xmlns:p14="http://schemas.microsoft.com/office/powerpoint/2010/main" val="983795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9FD32-17AC-40F4-910E-57A6172F9C99}"/>
              </a:ext>
            </a:extLst>
          </p:cNvPr>
          <p:cNvSpPr>
            <a:spLocks noGrp="1"/>
          </p:cNvSpPr>
          <p:nvPr>
            <p:ph type="title"/>
          </p:nvPr>
        </p:nvSpPr>
        <p:spPr/>
        <p:txBody>
          <a:bodyPr/>
          <a:lstStyle/>
          <a:p>
            <a:pPr algn="ctr"/>
            <a:r>
              <a:rPr lang="en-US" dirty="0"/>
              <a:t>History of Computer</a:t>
            </a:r>
          </a:p>
        </p:txBody>
      </p:sp>
      <p:sp>
        <p:nvSpPr>
          <p:cNvPr id="3" name="Content Placeholder 2">
            <a:extLst>
              <a:ext uri="{FF2B5EF4-FFF2-40B4-BE49-F238E27FC236}">
                <a16:creationId xmlns:a16="http://schemas.microsoft.com/office/drawing/2014/main" id="{7E8EA48F-559A-46F1-A978-0005D91073B4}"/>
              </a:ext>
            </a:extLst>
          </p:cNvPr>
          <p:cNvSpPr>
            <a:spLocks noGrp="1"/>
          </p:cNvSpPr>
          <p:nvPr>
            <p:ph idx="1"/>
          </p:nvPr>
        </p:nvSpPr>
        <p:spPr/>
        <p:txBody>
          <a:bodyPr>
            <a:normAutofit/>
          </a:bodyPr>
          <a:lstStyle/>
          <a:p>
            <a:r>
              <a:rPr lang="en-US" dirty="0"/>
              <a:t>Second Generation (1955-1964):  (Mainframe and Super-computer)</a:t>
            </a:r>
          </a:p>
          <a:p>
            <a:r>
              <a:rPr lang="en-US" dirty="0"/>
              <a:t>The second-generation computer used </a:t>
            </a:r>
            <a:r>
              <a:rPr lang="en-US" b="1" dirty="0"/>
              <a:t>transistors</a:t>
            </a:r>
            <a:r>
              <a:rPr lang="en-US" dirty="0"/>
              <a:t> for CPU components &amp; </a:t>
            </a:r>
            <a:r>
              <a:rPr lang="en-US" b="1" dirty="0"/>
              <a:t>ferrite cores for main memory</a:t>
            </a:r>
            <a:r>
              <a:rPr lang="en-US" dirty="0"/>
              <a:t> &amp; </a:t>
            </a:r>
            <a:r>
              <a:rPr lang="en-US" b="1" dirty="0"/>
              <a:t>magnetic disks</a:t>
            </a:r>
            <a:r>
              <a:rPr lang="en-US" dirty="0"/>
              <a:t> for secondary memory. They used high-level languages such as </a:t>
            </a:r>
            <a:r>
              <a:rPr lang="en-US" b="1" dirty="0"/>
              <a:t>FORTRAN (1956), ALGOL (1960) &amp; COBOL (1960 - 1961)</a:t>
            </a:r>
            <a:r>
              <a:rPr lang="en-US" dirty="0"/>
              <a:t>. I/O processor was included to control I/O operations.</a:t>
            </a:r>
          </a:p>
          <a:p>
            <a:r>
              <a:rPr lang="en-US" b="1" dirty="0"/>
              <a:t>Features:</a:t>
            </a:r>
            <a:endParaRPr lang="en-US" dirty="0"/>
          </a:p>
          <a:p>
            <a:pPr marL="617220" lvl="1" indent="-342900">
              <a:buFont typeface="+mj-lt"/>
              <a:buAutoNum type="arabicPeriod"/>
            </a:pPr>
            <a:r>
              <a:rPr lang="en-US" dirty="0"/>
              <a:t>Transistors were used instead of Vacuum Tube.</a:t>
            </a:r>
          </a:p>
          <a:p>
            <a:pPr marL="617220" lvl="1" indent="-342900">
              <a:buFont typeface="+mj-lt"/>
              <a:buAutoNum type="arabicPeriod"/>
            </a:pPr>
            <a:r>
              <a:rPr lang="en-US" dirty="0"/>
              <a:t>Processing speed is faster than First Generation Computers (Micro Second)</a:t>
            </a:r>
          </a:p>
          <a:p>
            <a:pPr marL="617220" lvl="1" indent="-342900">
              <a:buFont typeface="+mj-lt"/>
              <a:buAutoNum type="arabicPeriod"/>
            </a:pPr>
            <a:r>
              <a:rPr lang="en-US" dirty="0"/>
              <a:t>Smaller in Size (51 square feet)</a:t>
            </a:r>
          </a:p>
          <a:p>
            <a:pPr marL="617220" lvl="1" indent="-342900">
              <a:buFont typeface="+mj-lt"/>
              <a:buAutoNum type="arabicPeriod"/>
            </a:pPr>
            <a:r>
              <a:rPr lang="en-US" dirty="0"/>
              <a:t>The input and </a:t>
            </a:r>
            <a:r>
              <a:rPr lang="en-US" dirty="0">
                <a:hlinkClick r:id="rId2" tooltip="Output Device can produce the final product of machine processing into a form usable by humans."/>
              </a:rPr>
              <a:t>output device</a:t>
            </a:r>
            <a:r>
              <a:rPr lang="en-US" dirty="0"/>
              <a:t>s were faster.</a:t>
            </a:r>
          </a:p>
          <a:p>
            <a:r>
              <a:rPr lang="en-US" dirty="0"/>
              <a:t>Example: IBM 1400 and 7000 Series, Control Data 3600 etc.</a:t>
            </a:r>
          </a:p>
          <a:p>
            <a:endParaRPr lang="en-US" dirty="0"/>
          </a:p>
        </p:txBody>
      </p:sp>
    </p:spTree>
    <p:extLst>
      <p:ext uri="{BB962C8B-B14F-4D97-AF65-F5344CB8AC3E}">
        <p14:creationId xmlns:p14="http://schemas.microsoft.com/office/powerpoint/2010/main" val="163152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591A6-3939-4402-9044-E462C6FF8239}"/>
              </a:ext>
            </a:extLst>
          </p:cNvPr>
          <p:cNvSpPr>
            <a:spLocks noGrp="1"/>
          </p:cNvSpPr>
          <p:nvPr>
            <p:ph type="title"/>
          </p:nvPr>
        </p:nvSpPr>
        <p:spPr/>
        <p:txBody>
          <a:bodyPr/>
          <a:lstStyle/>
          <a:p>
            <a:pPr algn="ctr"/>
            <a:r>
              <a:rPr lang="en-US" dirty="0"/>
              <a:t>History of Computer</a:t>
            </a:r>
          </a:p>
        </p:txBody>
      </p:sp>
      <p:sp>
        <p:nvSpPr>
          <p:cNvPr id="3" name="Content Placeholder 2">
            <a:extLst>
              <a:ext uri="{FF2B5EF4-FFF2-40B4-BE49-F238E27FC236}">
                <a16:creationId xmlns:a16="http://schemas.microsoft.com/office/drawing/2014/main" id="{9A61E832-41BB-445A-A5DC-C3DCE0F56FCC}"/>
              </a:ext>
            </a:extLst>
          </p:cNvPr>
          <p:cNvSpPr>
            <a:spLocks noGrp="1"/>
          </p:cNvSpPr>
          <p:nvPr>
            <p:ph idx="1"/>
          </p:nvPr>
        </p:nvSpPr>
        <p:spPr/>
        <p:txBody>
          <a:bodyPr>
            <a:normAutofit fontScale="25000" lnSpcReduction="20000"/>
          </a:bodyPr>
          <a:lstStyle/>
          <a:p>
            <a:r>
              <a:rPr lang="en-US" sz="6400" dirty="0"/>
              <a:t>Third Generation (1964-1977) (Mainframe and Super-computer)</a:t>
            </a:r>
          </a:p>
          <a:p>
            <a:r>
              <a:rPr lang="en-US" sz="6400" dirty="0"/>
              <a:t>By the development of a small chip consisting of the capacity of the </a:t>
            </a:r>
            <a:r>
              <a:rPr lang="en-US" sz="6400" b="1" dirty="0"/>
              <a:t>300 transistors</a:t>
            </a:r>
            <a:r>
              <a:rPr lang="en-US" sz="6400" dirty="0"/>
              <a:t>. These ICs are popularly known as </a:t>
            </a:r>
            <a:r>
              <a:rPr lang="en-US" sz="6400" b="1" i="1" dirty="0"/>
              <a:t>Chips</a:t>
            </a:r>
            <a:r>
              <a:rPr lang="en-US" sz="6400" dirty="0"/>
              <a:t>. A single IC has many transistors, </a:t>
            </a:r>
            <a:r>
              <a:rPr lang="en-US" sz="6400" dirty="0">
                <a:hlinkClick r:id="rId2" tooltip="Register are used to quickly accept, store, and transfer data and instructions that are being used immediately by the CPU."/>
              </a:rPr>
              <a:t>registers</a:t>
            </a:r>
            <a:r>
              <a:rPr lang="en-US" sz="6400" dirty="0"/>
              <a:t> and capacitors built on a single thin slice of </a:t>
            </a:r>
            <a:r>
              <a:rPr lang="en-US" sz="6400" b="1" dirty="0"/>
              <a:t>silicon</a:t>
            </a:r>
            <a:r>
              <a:rPr lang="en-US" sz="6400" dirty="0"/>
              <a:t>. So it is quite obvious that the size of the computer got further reduced.</a:t>
            </a:r>
          </a:p>
          <a:p>
            <a:r>
              <a:rPr lang="en-US" sz="6400" dirty="0"/>
              <a:t>Higher level language such as </a:t>
            </a:r>
            <a:r>
              <a:rPr lang="en-US" sz="6400" b="1" dirty="0"/>
              <a:t>BASIC (Beginners All purpose Symbolic Instruction Code)</a:t>
            </a:r>
            <a:r>
              <a:rPr lang="en-US" sz="6400" dirty="0"/>
              <a:t> was developed during this period.  Computers of this generation were small in size, low cost, large memory and processing speed is very high. Very soon ICs Were replaced by </a:t>
            </a:r>
            <a:r>
              <a:rPr lang="en-US" sz="6400" b="1" dirty="0"/>
              <a:t>LSI (Large Scale Integration)</a:t>
            </a:r>
            <a:r>
              <a:rPr lang="en-US" sz="6400" dirty="0"/>
              <a:t>, which consisted about 100 components. An IC containing about 100 components is called LSI.</a:t>
            </a:r>
          </a:p>
          <a:p>
            <a:r>
              <a:rPr lang="en-US" sz="6400" b="1" dirty="0"/>
              <a:t>Features: </a:t>
            </a:r>
            <a:endParaRPr lang="en-US" sz="6400" dirty="0"/>
          </a:p>
          <a:p>
            <a:pPr marL="617220" lvl="1" indent="-342900">
              <a:buFont typeface="+mj-lt"/>
              <a:buAutoNum type="arabicPeriod"/>
            </a:pPr>
            <a:r>
              <a:rPr lang="en-US" sz="6400" dirty="0"/>
              <a:t>They used Integrated Circuit (IC) chips in place of the transistors.</a:t>
            </a:r>
          </a:p>
          <a:p>
            <a:pPr marL="617220" lvl="1" indent="-342900">
              <a:buFont typeface="+mj-lt"/>
              <a:buAutoNum type="arabicPeriod"/>
            </a:pPr>
            <a:r>
              <a:rPr lang="en-US" sz="6400" dirty="0"/>
              <a:t>Semi conductor memory devices were used.</a:t>
            </a:r>
          </a:p>
          <a:p>
            <a:pPr marL="617220" lvl="1" indent="-342900">
              <a:buFont typeface="+mj-lt"/>
              <a:buAutoNum type="arabicPeriod"/>
            </a:pPr>
            <a:r>
              <a:rPr lang="en-US" sz="6400" dirty="0"/>
              <a:t> The size was greatly reduced, the speed of processing was high, they were   more accurate and reliable.</a:t>
            </a:r>
          </a:p>
          <a:p>
            <a:pPr marL="617220" lvl="1" indent="-342900">
              <a:buFont typeface="+mj-lt"/>
              <a:buAutoNum type="arabicPeriod"/>
            </a:pPr>
            <a:r>
              <a:rPr lang="en-US" sz="6400" dirty="0"/>
              <a:t>Large Scale Integration (LSI) and Very Large Scale Integration (VLSI) were also developed.</a:t>
            </a:r>
          </a:p>
          <a:p>
            <a:pPr marL="617220" lvl="1" indent="-342900">
              <a:buFont typeface="+mj-lt"/>
              <a:buAutoNum type="arabicPeriod"/>
            </a:pPr>
            <a:r>
              <a:rPr lang="en-US" sz="6400" dirty="0"/>
              <a:t>The mini computers were introduced in this generation.</a:t>
            </a:r>
          </a:p>
          <a:p>
            <a:pPr marL="617220" lvl="1" indent="-342900">
              <a:buFont typeface="+mj-lt"/>
              <a:buAutoNum type="arabicPeriod"/>
            </a:pPr>
            <a:r>
              <a:rPr lang="en-US" sz="6400" dirty="0"/>
              <a:t>They used high level language for programming.</a:t>
            </a:r>
          </a:p>
          <a:p>
            <a:r>
              <a:rPr lang="en-US" sz="6400" dirty="0"/>
              <a:t>Example: IBM 360, IBM 370 etc.</a:t>
            </a:r>
          </a:p>
          <a:p>
            <a:endParaRPr lang="en-US" dirty="0"/>
          </a:p>
        </p:txBody>
      </p:sp>
    </p:spTree>
    <p:extLst>
      <p:ext uri="{BB962C8B-B14F-4D97-AF65-F5344CB8AC3E}">
        <p14:creationId xmlns:p14="http://schemas.microsoft.com/office/powerpoint/2010/main" val="2320127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96C1-F9A5-41B2-A44E-AA89E7A7C74E}"/>
              </a:ext>
            </a:extLst>
          </p:cNvPr>
          <p:cNvSpPr>
            <a:spLocks noGrp="1"/>
          </p:cNvSpPr>
          <p:nvPr>
            <p:ph type="title"/>
          </p:nvPr>
        </p:nvSpPr>
        <p:spPr/>
        <p:txBody>
          <a:bodyPr/>
          <a:lstStyle/>
          <a:p>
            <a:pPr algn="ctr"/>
            <a:r>
              <a:rPr lang="en-US" dirty="0"/>
              <a:t>History of Computer</a:t>
            </a:r>
          </a:p>
        </p:txBody>
      </p:sp>
      <p:sp>
        <p:nvSpPr>
          <p:cNvPr id="3" name="Content Placeholder 2">
            <a:extLst>
              <a:ext uri="{FF2B5EF4-FFF2-40B4-BE49-F238E27FC236}">
                <a16:creationId xmlns:a16="http://schemas.microsoft.com/office/drawing/2014/main" id="{F35509D6-E505-44DB-BD19-DB2B8A0A004A}"/>
              </a:ext>
            </a:extLst>
          </p:cNvPr>
          <p:cNvSpPr>
            <a:spLocks noGrp="1"/>
          </p:cNvSpPr>
          <p:nvPr>
            <p:ph idx="1"/>
          </p:nvPr>
        </p:nvSpPr>
        <p:spPr/>
        <p:txBody>
          <a:bodyPr>
            <a:normAutofit fontScale="92500" lnSpcReduction="20000"/>
          </a:bodyPr>
          <a:lstStyle/>
          <a:p>
            <a:r>
              <a:rPr lang="en-US" dirty="0"/>
              <a:t>Fourth Generation (1970) Micro-computer </a:t>
            </a:r>
          </a:p>
          <a:p>
            <a:r>
              <a:rPr lang="en-US" dirty="0"/>
              <a:t>An IC containing about 100 components is called LSI (Large Scale Integration) and the one, which has more than 1000 such components, is called as </a:t>
            </a:r>
            <a:r>
              <a:rPr lang="en-US" b="1" dirty="0"/>
              <a:t>VLSI (Very Large Scale Integration)</a:t>
            </a:r>
            <a:r>
              <a:rPr lang="en-US" dirty="0"/>
              <a:t>. It uses </a:t>
            </a:r>
            <a:r>
              <a:rPr lang="en-US" i="1" dirty="0"/>
              <a:t>large scale Integrated Circuits </a:t>
            </a:r>
            <a:r>
              <a:rPr lang="en-US" dirty="0"/>
              <a:t>(LSIC) built on a single silicon chip called microprocessors. Due to the development of </a:t>
            </a:r>
            <a:r>
              <a:rPr lang="en-US" dirty="0">
                <a:hlinkClick r:id="rId2" tooltip="microprocessor"/>
              </a:rPr>
              <a:t>microprocessor</a:t>
            </a:r>
            <a:r>
              <a:rPr lang="en-US" dirty="0"/>
              <a:t> it is possible to place computer’s </a:t>
            </a:r>
            <a:r>
              <a:rPr lang="en-US" i="1" dirty="0">
                <a:hlinkClick r:id="rId3" tooltip="central processing unit"/>
              </a:rPr>
              <a:t>central processing unit</a:t>
            </a:r>
            <a:r>
              <a:rPr lang="en-US" i="1" dirty="0"/>
              <a:t> </a:t>
            </a:r>
            <a:r>
              <a:rPr lang="en-US" dirty="0"/>
              <a:t>(CPU) on single chip. These computers are called microcomputers. Later </a:t>
            </a:r>
            <a:r>
              <a:rPr lang="en-US" i="1" dirty="0"/>
              <a:t>very large scale Integrated Circuits </a:t>
            </a:r>
            <a:r>
              <a:rPr lang="en-US" dirty="0"/>
              <a:t>(VLSIC) replaced LSICs. Thus the computer which was occupying a very large room in earlier days can now be placed on a table. OS-such as </a:t>
            </a:r>
            <a:r>
              <a:rPr lang="en-US" b="1" dirty="0"/>
              <a:t>MS-DOS, UNIX, Apple’s Macintosh</a:t>
            </a:r>
            <a:r>
              <a:rPr lang="en-US" dirty="0"/>
              <a:t> were available. Object oriented language, </a:t>
            </a:r>
            <a:r>
              <a:rPr lang="en-US" b="1" dirty="0"/>
              <a:t>C++ </a:t>
            </a:r>
            <a:r>
              <a:rPr lang="en-US" b="1" dirty="0" err="1"/>
              <a:t>etc</a:t>
            </a:r>
            <a:r>
              <a:rPr lang="en-US" dirty="0"/>
              <a:t> were developed.</a:t>
            </a:r>
          </a:p>
          <a:p>
            <a:r>
              <a:rPr lang="en-US" b="1" dirty="0"/>
              <a:t>Features:</a:t>
            </a:r>
            <a:endParaRPr lang="en-US" dirty="0"/>
          </a:p>
          <a:p>
            <a:pPr marL="617220" lvl="1" indent="-342900">
              <a:buFont typeface="+mj-lt"/>
              <a:buAutoNum type="arabicPeriod"/>
            </a:pPr>
            <a:r>
              <a:rPr lang="en-US" dirty="0"/>
              <a:t>They used Microprocessor (VLSI) as their main switching element.</a:t>
            </a:r>
          </a:p>
          <a:p>
            <a:pPr marL="617220" lvl="1" indent="-342900">
              <a:buFont typeface="+mj-lt"/>
              <a:buAutoNum type="arabicPeriod"/>
            </a:pPr>
            <a:r>
              <a:rPr lang="en-US" dirty="0"/>
              <a:t>They are also called as micro computers or personal computers.</a:t>
            </a:r>
          </a:p>
          <a:p>
            <a:pPr marL="617220" lvl="1" indent="-342900">
              <a:buFont typeface="+mj-lt"/>
              <a:buAutoNum type="arabicPeriod"/>
            </a:pPr>
            <a:r>
              <a:rPr lang="en-US" dirty="0"/>
              <a:t>Their size varies from desktop to </a:t>
            </a:r>
            <a:r>
              <a:rPr lang="en-US" dirty="0">
                <a:hlinkClick r:id="rId4" tooltip="What is Laptop"/>
              </a:rPr>
              <a:t>laptop</a:t>
            </a:r>
            <a:r>
              <a:rPr lang="en-US" dirty="0"/>
              <a:t> or palmtop.</a:t>
            </a:r>
          </a:p>
          <a:p>
            <a:pPr marL="617220" lvl="1" indent="-342900">
              <a:buFont typeface="+mj-lt"/>
              <a:buAutoNum type="arabicPeriod"/>
            </a:pPr>
            <a:r>
              <a:rPr lang="en-US" dirty="0"/>
              <a:t>They have very high speed of processing; they are 100% accurate, reliable,   diligent and versatile.</a:t>
            </a:r>
          </a:p>
          <a:p>
            <a:pPr marL="617220" lvl="1" indent="-342900">
              <a:buFont typeface="+mj-lt"/>
              <a:buAutoNum type="arabicPeriod"/>
            </a:pPr>
            <a:r>
              <a:rPr lang="en-US" dirty="0"/>
              <a:t>They have very large storage capacity.</a:t>
            </a:r>
          </a:p>
          <a:p>
            <a:r>
              <a:rPr lang="en-US" dirty="0"/>
              <a:t>Example: IBM PC, Apple-Macintosh etc.</a:t>
            </a:r>
          </a:p>
          <a:p>
            <a:endParaRPr lang="en-US" dirty="0"/>
          </a:p>
        </p:txBody>
      </p:sp>
    </p:spTree>
    <p:extLst>
      <p:ext uri="{BB962C8B-B14F-4D97-AF65-F5344CB8AC3E}">
        <p14:creationId xmlns:p14="http://schemas.microsoft.com/office/powerpoint/2010/main" val="1484798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71D11-B850-42D3-8A28-F54DC4E149EA}"/>
              </a:ext>
            </a:extLst>
          </p:cNvPr>
          <p:cNvSpPr>
            <a:spLocks noGrp="1"/>
          </p:cNvSpPr>
          <p:nvPr>
            <p:ph type="title"/>
          </p:nvPr>
        </p:nvSpPr>
        <p:spPr/>
        <p:txBody>
          <a:bodyPr/>
          <a:lstStyle/>
          <a:p>
            <a:pPr algn="ctr"/>
            <a:r>
              <a:rPr lang="en-US" dirty="0"/>
              <a:t>History of Computer</a:t>
            </a:r>
          </a:p>
        </p:txBody>
      </p:sp>
      <p:sp>
        <p:nvSpPr>
          <p:cNvPr id="3" name="Content Placeholder 2">
            <a:extLst>
              <a:ext uri="{FF2B5EF4-FFF2-40B4-BE49-F238E27FC236}">
                <a16:creationId xmlns:a16="http://schemas.microsoft.com/office/drawing/2014/main" id="{555676BD-3DC1-4B26-9314-96E0035AE7BA}"/>
              </a:ext>
            </a:extLst>
          </p:cNvPr>
          <p:cNvSpPr>
            <a:spLocks noGrp="1"/>
          </p:cNvSpPr>
          <p:nvPr>
            <p:ph idx="1"/>
          </p:nvPr>
        </p:nvSpPr>
        <p:spPr/>
        <p:txBody>
          <a:bodyPr/>
          <a:lstStyle/>
          <a:p>
            <a:r>
              <a:rPr lang="en-US" dirty="0"/>
              <a:t>Fifth Generation (1991 – continued) tablet, smart phone</a:t>
            </a:r>
          </a:p>
          <a:p>
            <a:r>
              <a:rPr lang="en-US" dirty="0"/>
              <a:t>5th generation computers use ULSI (Ultra-Large Scale Integration) chips. Millions of transistors are placed in a single IC in ULSI chips. 64 bit microprocessors have been developed during this period. </a:t>
            </a:r>
          </a:p>
          <a:p>
            <a:r>
              <a:rPr lang="en-US" dirty="0"/>
              <a:t>Memory chips and flash memory up to 1 GB, hard disks up to 600 GB &amp; optical disks up to 50 GB have been developed. fifth generation digital computer will be </a:t>
            </a:r>
            <a:r>
              <a:rPr lang="en-US" b="1" dirty="0"/>
              <a:t>Artificial intelligence</a:t>
            </a:r>
            <a:r>
              <a:rPr lang="en-US" dirty="0"/>
              <a:t>.</a:t>
            </a:r>
          </a:p>
        </p:txBody>
      </p:sp>
    </p:spTree>
    <p:extLst>
      <p:ext uri="{BB962C8B-B14F-4D97-AF65-F5344CB8AC3E}">
        <p14:creationId xmlns:p14="http://schemas.microsoft.com/office/powerpoint/2010/main" val="4168427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E2A-01F7-4347-A7BB-E097D997115B}"/>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79E17E9A-44E2-4B9B-8D0D-C30B713D6576}"/>
              </a:ext>
            </a:extLst>
          </p:cNvPr>
          <p:cNvSpPr>
            <a:spLocks noGrp="1"/>
          </p:cNvSpPr>
          <p:nvPr>
            <p:ph idx="1"/>
          </p:nvPr>
        </p:nvSpPr>
        <p:spPr/>
        <p:txBody>
          <a:bodyPr>
            <a:normAutofit lnSpcReduction="10000"/>
          </a:bodyPr>
          <a:lstStyle/>
          <a:p>
            <a:r>
              <a:rPr lang="en-US" b="1" dirty="0"/>
              <a:t>Super Computer</a:t>
            </a:r>
            <a:r>
              <a:rPr lang="en-US" dirty="0"/>
              <a:t> has internally large storage capacity and computing speed. Which are at least Ten Times faster than other computer. Why the speed of trundle compeering major millions of operation per second. The Super Computer is rotated in terms of million instructions per second. An operation is made up numerous instructions. Super Computer are the largest, Fastest and Expensive Computer System in the world. Many smalls computers cheap works to perform million of arithmetic operation per second.</a:t>
            </a:r>
          </a:p>
          <a:p>
            <a:r>
              <a:rPr lang="en-US" b="1" i="1" dirty="0"/>
              <a:t>Famous Super Computers are –</a:t>
            </a:r>
            <a:endParaRPr lang="en-US" dirty="0"/>
          </a:p>
          <a:p>
            <a:r>
              <a:rPr lang="en-US" dirty="0"/>
              <a:t>· </a:t>
            </a:r>
            <a:r>
              <a:rPr lang="en-US" b="1" dirty="0"/>
              <a:t>CRAYX-MP</a:t>
            </a:r>
            <a:endParaRPr lang="en-US" dirty="0"/>
          </a:p>
          <a:p>
            <a:r>
              <a:rPr lang="en-US" dirty="0"/>
              <a:t>· </a:t>
            </a:r>
            <a:r>
              <a:rPr lang="en-US" b="1" dirty="0"/>
              <a:t>CRAY-2</a:t>
            </a:r>
            <a:endParaRPr lang="en-US" dirty="0"/>
          </a:p>
          <a:p>
            <a:r>
              <a:rPr lang="en-US" dirty="0"/>
              <a:t>· </a:t>
            </a:r>
            <a:r>
              <a:rPr lang="en-US" b="1" dirty="0"/>
              <a:t>CRAY-3</a:t>
            </a:r>
            <a:endParaRPr lang="en-US" dirty="0"/>
          </a:p>
          <a:p>
            <a:r>
              <a:rPr lang="en-US" dirty="0"/>
              <a:t>· </a:t>
            </a:r>
            <a:r>
              <a:rPr lang="en-US" b="1" dirty="0"/>
              <a:t>ETA-10</a:t>
            </a:r>
            <a:endParaRPr lang="en-US" dirty="0"/>
          </a:p>
          <a:p>
            <a:r>
              <a:rPr lang="en-US" dirty="0">
                <a:hlinkClick r:id="rId2"/>
              </a:rPr>
              <a:t>https://www.quora.com/What-are-the-different-types-of-computers</a:t>
            </a:r>
            <a:endParaRPr lang="en-US" dirty="0"/>
          </a:p>
        </p:txBody>
      </p:sp>
    </p:spTree>
    <p:extLst>
      <p:ext uri="{BB962C8B-B14F-4D97-AF65-F5344CB8AC3E}">
        <p14:creationId xmlns:p14="http://schemas.microsoft.com/office/powerpoint/2010/main" val="1357268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D0C1-E8C9-4C29-9DFD-B80469A6BD35}"/>
              </a:ext>
            </a:extLst>
          </p:cNvPr>
          <p:cNvSpPr>
            <a:spLocks noGrp="1"/>
          </p:cNvSpPr>
          <p:nvPr>
            <p:ph type="title"/>
          </p:nvPr>
        </p:nvSpPr>
        <p:spPr/>
        <p:txBody>
          <a:bodyPr/>
          <a:lstStyle/>
          <a:p>
            <a:pPr algn="ctr"/>
            <a:r>
              <a:rPr lang="en-US" dirty="0"/>
              <a:t>Classification of Computers</a:t>
            </a:r>
          </a:p>
        </p:txBody>
      </p:sp>
      <p:sp>
        <p:nvSpPr>
          <p:cNvPr id="3" name="Content Placeholder 2">
            <a:extLst>
              <a:ext uri="{FF2B5EF4-FFF2-40B4-BE49-F238E27FC236}">
                <a16:creationId xmlns:a16="http://schemas.microsoft.com/office/drawing/2014/main" id="{B6584305-1F79-4CFD-8484-2C62B5BC29B9}"/>
              </a:ext>
            </a:extLst>
          </p:cNvPr>
          <p:cNvSpPr>
            <a:spLocks noGrp="1"/>
          </p:cNvSpPr>
          <p:nvPr>
            <p:ph idx="1"/>
          </p:nvPr>
        </p:nvSpPr>
        <p:spPr/>
        <p:txBody>
          <a:bodyPr>
            <a:normAutofit/>
          </a:bodyPr>
          <a:lstStyle/>
          <a:p>
            <a:r>
              <a:rPr lang="en-US" sz="2400" dirty="0"/>
              <a:t>Mainframe:  A computer with a large storage capacity and very fast speed of processing compare to </a:t>
            </a:r>
            <a:r>
              <a:rPr lang="en-US" sz="2400" b="1" i="1" dirty="0"/>
              <a:t>Micro</a:t>
            </a:r>
            <a:r>
              <a:rPr lang="en-US" sz="2400" dirty="0"/>
              <a:t> or </a:t>
            </a:r>
            <a:r>
              <a:rPr lang="en-US" sz="2400" b="1" i="1" dirty="0"/>
              <a:t>Mini Computer</a:t>
            </a:r>
            <a:r>
              <a:rPr lang="en-US" sz="2400" dirty="0"/>
              <a:t>. They Support a large numbers of terminals for used by a verity of users. They are several organizations such as </a:t>
            </a:r>
            <a:r>
              <a:rPr lang="en-US" sz="2400" b="1" dirty="0"/>
              <a:t>Bank</a:t>
            </a:r>
            <a:r>
              <a:rPr lang="en-US" sz="2400" dirty="0"/>
              <a:t>, </a:t>
            </a:r>
            <a:r>
              <a:rPr lang="en-US" sz="2400" b="1" dirty="0"/>
              <a:t>Insurance Company, Hospital</a:t>
            </a:r>
            <a:r>
              <a:rPr lang="en-US" sz="2400" dirty="0"/>
              <a:t> and </a:t>
            </a:r>
            <a:r>
              <a:rPr lang="en-US" sz="2400" b="1" dirty="0"/>
              <a:t>Railway</a:t>
            </a:r>
            <a:r>
              <a:rPr lang="en-US" sz="2400" dirty="0"/>
              <a:t> etc. Main Frame Computer is Very Large computer.</a:t>
            </a:r>
          </a:p>
          <a:p>
            <a:r>
              <a:rPr lang="en-US" sz="2400" i="1" dirty="0"/>
              <a:t>The Main Characteristic of “Main Frame Computers”</a:t>
            </a:r>
            <a:endParaRPr lang="en-US" sz="2400" dirty="0"/>
          </a:p>
          <a:p>
            <a:pPr lvl="1"/>
            <a:r>
              <a:rPr lang="en-US" sz="2400" dirty="0"/>
              <a:t>Many people can be use the machine at the same time.</a:t>
            </a:r>
          </a:p>
          <a:p>
            <a:pPr lvl="1"/>
            <a:r>
              <a:rPr lang="en-US" sz="2400" dirty="0"/>
              <a:t>Qualified operator and programmer are required for operation.</a:t>
            </a:r>
          </a:p>
          <a:p>
            <a:pPr lvl="1"/>
            <a:r>
              <a:rPr lang="en-US" sz="2400" dirty="0"/>
              <a:t>Support a wide range of peripherals &amp; Have a large storage capacity.</a:t>
            </a:r>
          </a:p>
          <a:p>
            <a:endParaRPr lang="en-US" dirty="0"/>
          </a:p>
        </p:txBody>
      </p:sp>
    </p:spTree>
    <p:extLst>
      <p:ext uri="{BB962C8B-B14F-4D97-AF65-F5344CB8AC3E}">
        <p14:creationId xmlns:p14="http://schemas.microsoft.com/office/powerpoint/2010/main" val="3061636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313C22"/>
      </a:dk2>
      <a:lt2>
        <a:srgbClr val="E2E8E8"/>
      </a:lt2>
      <a:accent1>
        <a:srgbClr val="E73129"/>
      </a:accent1>
      <a:accent2>
        <a:srgbClr val="D56E17"/>
      </a:accent2>
      <a:accent3>
        <a:srgbClr val="B6A320"/>
      </a:accent3>
      <a:accent4>
        <a:srgbClr val="82B013"/>
      </a:accent4>
      <a:accent5>
        <a:srgbClr val="4EBB21"/>
      </a:accent5>
      <a:accent6>
        <a:srgbClr val="15BD2A"/>
      </a:accent6>
      <a:hlink>
        <a:srgbClr val="319095"/>
      </a:hlink>
      <a:folHlink>
        <a:srgbClr val="828282"/>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253</TotalTime>
  <Words>2493</Words>
  <Application>Microsoft Office PowerPoint</Application>
  <PresentationFormat>Widescreen</PresentationFormat>
  <Paragraphs>140</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Century Gothic</vt:lpstr>
      <vt:lpstr>Garamond</vt:lpstr>
      <vt:lpstr>Gill Sans MT</vt:lpstr>
      <vt:lpstr>SavonVTI</vt:lpstr>
      <vt:lpstr>Com 1008 an overview of cloud computing</vt:lpstr>
      <vt:lpstr>Learning Objectives</vt:lpstr>
      <vt:lpstr>History of Computer</vt:lpstr>
      <vt:lpstr>History of Computer</vt:lpstr>
      <vt:lpstr>History of Computer</vt:lpstr>
      <vt:lpstr>History of Computer</vt:lpstr>
      <vt:lpstr>History of Computer</vt:lpstr>
      <vt:lpstr>Classification of Computers</vt:lpstr>
      <vt:lpstr>Classification of Computers</vt:lpstr>
      <vt:lpstr>Classification of Computers</vt:lpstr>
      <vt:lpstr>Classification of Computers</vt:lpstr>
      <vt:lpstr>What is Thin Client?</vt:lpstr>
      <vt:lpstr>Thin Client History</vt:lpstr>
      <vt:lpstr>Thin Client History</vt:lpstr>
      <vt:lpstr>What is a Data Center?</vt:lpstr>
      <vt:lpstr>What defines a modern data center?</vt:lpstr>
      <vt:lpstr>What are the core components of a data center?</vt:lpstr>
      <vt:lpstr>Types of data centers</vt:lpstr>
      <vt:lpstr>Summary of IT Technologies</vt:lpstr>
      <vt:lpstr>Questions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1008 an overview of cloud computing</dc:title>
  <dc:creator>Hans Yip</dc:creator>
  <cp:lastModifiedBy>Hans Yip</cp:lastModifiedBy>
  <cp:revision>21</cp:revision>
  <dcterms:created xsi:type="dcterms:W3CDTF">2019-12-30T08:47:43Z</dcterms:created>
  <dcterms:modified xsi:type="dcterms:W3CDTF">2020-01-10T07:16:03Z</dcterms:modified>
</cp:coreProperties>
</file>