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6" r:id="rId4"/>
    <p:sldId id="304" r:id="rId5"/>
    <p:sldId id="305" r:id="rId6"/>
    <p:sldId id="287" r:id="rId7"/>
    <p:sldId id="307" r:id="rId8"/>
    <p:sldId id="308" r:id="rId9"/>
    <p:sldId id="288" r:id="rId10"/>
    <p:sldId id="309" r:id="rId11"/>
    <p:sldId id="311" r:id="rId12"/>
    <p:sldId id="289" r:id="rId13"/>
    <p:sldId id="315" r:id="rId14"/>
    <p:sldId id="313" r:id="rId15"/>
    <p:sldId id="310" r:id="rId16"/>
    <p:sldId id="290" r:id="rId17"/>
    <p:sldId id="316" r:id="rId18"/>
    <p:sldId id="317" r:id="rId19"/>
    <p:sldId id="291" r:id="rId20"/>
    <p:sldId id="306" r:id="rId21"/>
    <p:sldId id="292" r:id="rId22"/>
    <p:sldId id="318" r:id="rId23"/>
    <p:sldId id="293" r:id="rId24"/>
    <p:sldId id="319" r:id="rId25"/>
    <p:sldId id="294" r:id="rId26"/>
    <p:sldId id="320" r:id="rId27"/>
    <p:sldId id="299" r:id="rId28"/>
    <p:sldId id="321" r:id="rId29"/>
    <p:sldId id="300" r:id="rId30"/>
    <p:sldId id="322" r:id="rId31"/>
    <p:sldId id="301" r:id="rId32"/>
    <p:sldId id="295" r:id="rId33"/>
    <p:sldId id="296" r:id="rId34"/>
    <p:sldId id="297" r:id="rId35"/>
    <p:sldId id="298" r:id="rId36"/>
    <p:sldId id="302" r:id="rId37"/>
    <p:sldId id="303" r:id="rId38"/>
    <p:sldId id="285" r:id="rId3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2/18/2020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2/18/2020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2/18/2020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2/18/2020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2/18/2020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computernotes.com/fundamental/introduction-to-computer/laptop-compute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brighthub.com/environment/green-computing/articles/66417.asp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brighthub.com/computing/windows-platform/articles/52867.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cisco.com/c/en/us/solutions/security/secure-data-center-solution/index.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engage2demand.cisco.com/LP=8712"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www.quora.com/What-are-the-different-types-of-computers" TargetMode="External"/><Relationship Id="rId3" Type="http://schemas.openxmlformats.org/officeDocument/2006/relationships/hyperlink" Target="https://homepage.cs.uri.edu/faculty/wolfe/book/Readings/Reading03.htm" TargetMode="External"/><Relationship Id="rId7" Type="http://schemas.openxmlformats.org/officeDocument/2006/relationships/hyperlink" Target="https://www.brighthub.com/environment/green-computing/articles/71173.aspx" TargetMode="External"/><Relationship Id="rId2" Type="http://schemas.openxmlformats.org/officeDocument/2006/relationships/hyperlink" Target="https://www.computerhope.com/issues/ch001921.htm" TargetMode="External"/><Relationship Id="rId1" Type="http://schemas.openxmlformats.org/officeDocument/2006/relationships/slideLayout" Target="../slideLayouts/slideLayout2.xml"/><Relationship Id="rId6" Type="http://schemas.openxmlformats.org/officeDocument/2006/relationships/hyperlink" Target="https://www.suse.com/c/mainframe-gnulinux-thin-client-advantages-methodology/" TargetMode="External"/><Relationship Id="rId5" Type="http://schemas.openxmlformats.org/officeDocument/2006/relationships/hyperlink" Target="https://www.livescience.com/20718-computer-history.html" TargetMode="External"/><Relationship Id="rId10" Type="http://schemas.openxmlformats.org/officeDocument/2006/relationships/hyperlink" Target="https://www.cisco.com/c/en/us/solutions/data-center-virtualization/what-is-a-data-center.html" TargetMode="External"/><Relationship Id="rId4" Type="http://schemas.openxmlformats.org/officeDocument/2006/relationships/hyperlink" Target="https://www.computerhistory.org/timeline/computers/" TargetMode="External"/><Relationship Id="rId9" Type="http://schemas.openxmlformats.org/officeDocument/2006/relationships/hyperlink" Target="http://ecomputernotes.com/fundamental/introduction-to-computer/minicompute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computernotes.com/fundamental/input-output-and-memory/list-various-input-and-output-devi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 (Non-technical)</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B61569BE-08EF-4172-A6BB-454AEB45CEE5}"/>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3400" cap="all" spc="-100" dirty="0">
                <a:solidFill>
                  <a:schemeClr val="bg1"/>
                </a:solidFill>
              </a:rPr>
              <a:t>Third generation of computers </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6146" name="Picture 2" descr="Image result for third generation of computer images">
            <a:extLst>
              <a:ext uri="{FF2B5EF4-FFF2-40B4-BE49-F238E27FC236}">
                <a16:creationId xmlns:a16="http://schemas.microsoft.com/office/drawing/2014/main" id="{CF5B98E9-AD46-454C-8320-674CF46A153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346570" y="1613283"/>
            <a:ext cx="6202238" cy="3628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81453"/>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70900495-33E1-4425-8729-54474235B86A}"/>
              </a:ext>
            </a:extLst>
          </p:cNvPr>
          <p:cNvSpPr>
            <a:spLocks noGrp="1"/>
          </p:cNvSpPr>
          <p:nvPr>
            <p:ph type="title"/>
          </p:nvPr>
        </p:nvSpPr>
        <p:spPr>
          <a:xfrm>
            <a:off x="819720" y="1559768"/>
            <a:ext cx="3765784" cy="3135379"/>
          </a:xfrm>
        </p:spPr>
        <p:txBody>
          <a:bodyPr vert="horz" lIns="91440" tIns="45720" rIns="91440" bIns="45720" rtlCol="0" anchor="ctr">
            <a:normAutofit/>
          </a:bodyPr>
          <a:lstStyle/>
          <a:p>
            <a:pPr algn="ctr">
              <a:lnSpc>
                <a:spcPct val="83000"/>
              </a:lnSpc>
            </a:pPr>
            <a:r>
              <a:rPr lang="en-US" sz="4800" cap="all" spc="-100" dirty="0">
                <a:solidFill>
                  <a:schemeClr val="bg1"/>
                </a:solidFill>
              </a:rPr>
              <a:t>Integrated circuit</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8194" name="Picture 2" descr="Image result for third generation of computer images">
            <a:extLst>
              <a:ext uri="{FF2B5EF4-FFF2-40B4-BE49-F238E27FC236}">
                <a16:creationId xmlns:a16="http://schemas.microsoft.com/office/drawing/2014/main" id="{5B5D2EA1-D79A-42BE-AAF4-0041FB9E26E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346570" y="1466961"/>
            <a:ext cx="6202238" cy="39209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42664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96C1-F9A5-41B2-A44E-AA89E7A7C74E}"/>
              </a:ext>
            </a:extLst>
          </p:cNvPr>
          <p:cNvSpPr>
            <a:spLocks noGrp="1"/>
          </p:cNvSpPr>
          <p:nvPr>
            <p:ph type="title"/>
          </p:nvPr>
        </p:nvSpPr>
        <p:spPr/>
        <p:txBody>
          <a:bodyPr/>
          <a:lstStyle/>
          <a:p>
            <a:pPr algn="ctr"/>
            <a:r>
              <a:rPr lang="en-US" dirty="0"/>
              <a:t>History of Computers</a:t>
            </a:r>
          </a:p>
        </p:txBody>
      </p:sp>
      <p:sp>
        <p:nvSpPr>
          <p:cNvPr id="3" name="Content Placeholder 2">
            <a:extLst>
              <a:ext uri="{FF2B5EF4-FFF2-40B4-BE49-F238E27FC236}">
                <a16:creationId xmlns:a16="http://schemas.microsoft.com/office/drawing/2014/main" id="{F35509D6-E505-44DB-BD19-DB2B8A0A004A}"/>
              </a:ext>
            </a:extLst>
          </p:cNvPr>
          <p:cNvSpPr>
            <a:spLocks noGrp="1"/>
          </p:cNvSpPr>
          <p:nvPr>
            <p:ph idx="1"/>
          </p:nvPr>
        </p:nvSpPr>
        <p:spPr>
          <a:xfrm>
            <a:off x="1066800" y="2141220"/>
            <a:ext cx="10058400" cy="3849624"/>
          </a:xfrm>
        </p:spPr>
        <p:txBody>
          <a:bodyPr>
            <a:normAutofit fontScale="92500" lnSpcReduction="10000"/>
          </a:bodyPr>
          <a:lstStyle/>
          <a:p>
            <a:r>
              <a:rPr lang="en-US" sz="2200" b="1" dirty="0">
                <a:highlight>
                  <a:srgbClr val="FFFF00"/>
                </a:highlight>
              </a:rPr>
              <a:t>4</a:t>
            </a:r>
            <a:r>
              <a:rPr lang="en-US" sz="2200" b="1" baseline="30000" dirty="0">
                <a:highlight>
                  <a:srgbClr val="FFFF00"/>
                </a:highlight>
              </a:rPr>
              <a:t>th</a:t>
            </a:r>
            <a:r>
              <a:rPr lang="en-US" sz="2200" b="1" dirty="0">
                <a:highlight>
                  <a:srgbClr val="FFFF00"/>
                </a:highlight>
              </a:rPr>
              <a:t> generation of computers </a:t>
            </a:r>
            <a:r>
              <a:rPr lang="en-US" sz="2200" dirty="0"/>
              <a:t>(1970) Microcomputer </a:t>
            </a:r>
          </a:p>
          <a:p>
            <a:r>
              <a:rPr lang="en-US" sz="2200" dirty="0"/>
              <a:t>Features:</a:t>
            </a:r>
          </a:p>
          <a:p>
            <a:pPr marL="617220" lvl="1" indent="-342900">
              <a:buFont typeface="+mj-lt"/>
              <a:buAutoNum type="arabicPeriod"/>
            </a:pPr>
            <a:r>
              <a:rPr lang="en-US" sz="2200" dirty="0"/>
              <a:t>They used </a:t>
            </a:r>
            <a:r>
              <a:rPr lang="en-US" sz="2200" dirty="0">
                <a:solidFill>
                  <a:srgbClr val="FF0000"/>
                </a:solidFill>
              </a:rPr>
              <a:t>Microprocessor </a:t>
            </a:r>
            <a:r>
              <a:rPr lang="en-US" sz="2200" dirty="0"/>
              <a:t>(VLSI) as their main switching element.</a:t>
            </a:r>
          </a:p>
          <a:p>
            <a:pPr marL="617220" lvl="1" indent="-342900">
              <a:buFont typeface="+mj-lt"/>
              <a:buAutoNum type="arabicPeriod"/>
            </a:pPr>
            <a:r>
              <a:rPr lang="en-US" sz="2200" dirty="0"/>
              <a:t>They are also called as </a:t>
            </a:r>
            <a:r>
              <a:rPr lang="en-US" sz="2200" dirty="0">
                <a:solidFill>
                  <a:srgbClr val="FF0000"/>
                </a:solidFill>
              </a:rPr>
              <a:t>microcomputers or personal computers</a:t>
            </a:r>
            <a:r>
              <a:rPr lang="en-US" sz="2200" dirty="0"/>
              <a:t>.</a:t>
            </a:r>
          </a:p>
          <a:p>
            <a:pPr marL="617220" lvl="1" indent="-342900">
              <a:buFont typeface="+mj-lt"/>
              <a:buAutoNum type="arabicPeriod"/>
            </a:pPr>
            <a:r>
              <a:rPr lang="en-US" sz="2200" dirty="0"/>
              <a:t>Their size varies from desktop to </a:t>
            </a:r>
            <a:r>
              <a:rPr lang="en-US" sz="2200" dirty="0">
                <a:hlinkClick r:id="rId2" tooltip="What is Laptop"/>
              </a:rPr>
              <a:t>laptop</a:t>
            </a:r>
            <a:r>
              <a:rPr lang="en-US" sz="2200" dirty="0"/>
              <a:t> or palmtop.</a:t>
            </a:r>
          </a:p>
          <a:p>
            <a:pPr marL="617220" lvl="1" indent="-342900">
              <a:buFont typeface="+mj-lt"/>
              <a:buAutoNum type="arabicPeriod"/>
            </a:pPr>
            <a:r>
              <a:rPr lang="en-US" sz="2200" dirty="0"/>
              <a:t>They have very </a:t>
            </a:r>
            <a:r>
              <a:rPr lang="en-US" sz="2200" dirty="0">
                <a:solidFill>
                  <a:srgbClr val="FF0000"/>
                </a:solidFill>
              </a:rPr>
              <a:t>high speed of processing</a:t>
            </a:r>
            <a:r>
              <a:rPr lang="en-US" sz="2200" dirty="0"/>
              <a:t>; they are 100% accurate, reliable, diligent and versatile.</a:t>
            </a:r>
          </a:p>
          <a:p>
            <a:pPr marL="617220" lvl="1" indent="-342900">
              <a:buFont typeface="+mj-lt"/>
              <a:buAutoNum type="arabicPeriod"/>
            </a:pPr>
            <a:r>
              <a:rPr lang="en-US" sz="2200" dirty="0"/>
              <a:t>They have very </a:t>
            </a:r>
            <a:r>
              <a:rPr lang="en-US" sz="2200" dirty="0">
                <a:solidFill>
                  <a:srgbClr val="FF0000"/>
                </a:solidFill>
              </a:rPr>
              <a:t>large storage capacity</a:t>
            </a:r>
            <a:r>
              <a:rPr lang="en-US" sz="2200" dirty="0"/>
              <a:t>.</a:t>
            </a:r>
          </a:p>
          <a:p>
            <a:pPr marL="617220" lvl="1" indent="-342900">
              <a:buFont typeface="+mj-lt"/>
              <a:buAutoNum type="arabicPeriod"/>
            </a:pPr>
            <a:r>
              <a:rPr lang="en-US" sz="2200" dirty="0"/>
              <a:t>Operating System (O/S) MS-DOS, UNIX, and Apple’s Macintosh were available.</a:t>
            </a:r>
          </a:p>
          <a:p>
            <a:pPr marL="617220" lvl="1" indent="-342900">
              <a:buFont typeface="+mj-lt"/>
              <a:buAutoNum type="arabicPeriod"/>
            </a:pPr>
            <a:r>
              <a:rPr lang="en-US" sz="2200" dirty="0"/>
              <a:t>They used high-level language such as C, C++ (Object Oriented language)</a:t>
            </a:r>
          </a:p>
          <a:p>
            <a:r>
              <a:rPr lang="en-US" sz="2200" dirty="0"/>
              <a:t>Example: IBM PC, Apple-Macintosh etc.</a:t>
            </a:r>
          </a:p>
          <a:p>
            <a:endParaRPr lang="en-US" dirty="0"/>
          </a:p>
        </p:txBody>
      </p:sp>
    </p:spTree>
    <p:extLst>
      <p:ext uri="{BB962C8B-B14F-4D97-AF65-F5344CB8AC3E}">
        <p14:creationId xmlns:p14="http://schemas.microsoft.com/office/powerpoint/2010/main" val="14847989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A3CE855E-2193-4DB6-A49C-9128F3175A32}"/>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3400" cap="all" spc="-100">
                <a:solidFill>
                  <a:schemeClr val="bg1"/>
                </a:solidFill>
              </a:rPr>
              <a:t>Fourth Generation of Computers</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2290" name="Picture 2" descr="Image result for fourth generation of computer images">
            <a:extLst>
              <a:ext uri="{FF2B5EF4-FFF2-40B4-BE49-F238E27FC236}">
                <a16:creationId xmlns:a16="http://schemas.microsoft.com/office/drawing/2014/main" id="{E375FCD0-9365-4A7D-B5F6-304548BD230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346570" y="1365193"/>
            <a:ext cx="6202238" cy="4124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52056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3" name="Rectangle 19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94" name="Rectangle 193">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95" name="Rectangle 194">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96" name="Group 195">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97" name="Straight Connector 196">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00" name="Rectangle 199">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201" name="Rectangle 200">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2" name="Rectangle 201">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204" name="Rectangle 203">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9F087E87-7FC7-489E-8A5E-ACEB6B47F84B}"/>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2300" cap="all" spc="-100" dirty="0">
                <a:solidFill>
                  <a:schemeClr val="bg1"/>
                </a:solidFill>
              </a:rPr>
              <a:t>microprocessor</a:t>
            </a:r>
          </a:p>
        </p:txBody>
      </p:sp>
      <p:sp>
        <p:nvSpPr>
          <p:cNvPr id="205" name="Rectangle 204">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6" name="Straight Connector 20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0242" name="Picture 2" descr="Image result for fourth generation of computer images">
            <a:extLst>
              <a:ext uri="{FF2B5EF4-FFF2-40B4-BE49-F238E27FC236}">
                <a16:creationId xmlns:a16="http://schemas.microsoft.com/office/drawing/2014/main" id="{F423B03A-56D0-441E-A05D-4191CB2F8F71}"/>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1343" r="16137"/>
          <a:stretch/>
        </p:blipFill>
        <p:spPr bwMode="auto">
          <a:xfrm>
            <a:off x="5386382" y="645106"/>
            <a:ext cx="6122614" cy="5564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528367"/>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Rectangle 92">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5" name="Rectangle 94">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97" name="Rectangle 96">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99" name="Rectangle 98">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1" name="Group 100">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02" name="Straight Connector 101">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05" name="Rectangle 104">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9" name="Rectangle 108">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113" name="Rectangle 112">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F3B5DBFF-7B04-482A-9641-4C52847CAEF5}"/>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4100" cap="all" spc="-100" dirty="0">
                <a:solidFill>
                  <a:schemeClr val="bg1"/>
                </a:solidFill>
              </a:rPr>
              <a:t>Apple computer</a:t>
            </a:r>
          </a:p>
        </p:txBody>
      </p:sp>
      <p:sp>
        <p:nvSpPr>
          <p:cNvPr id="115" name="Rectangle 114">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7" name="Straight Connector 116">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7174" name="Picture 6" descr="Image result for fourth generation of computer images">
            <a:extLst>
              <a:ext uri="{FF2B5EF4-FFF2-40B4-BE49-F238E27FC236}">
                <a16:creationId xmlns:a16="http://schemas.microsoft.com/office/drawing/2014/main" id="{19DAAABA-AC5E-4741-A619-074B3B87300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665357" y="645106"/>
            <a:ext cx="5564663" cy="5564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48521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1D11-B850-42D3-8A28-F54DC4E149EA}"/>
              </a:ext>
            </a:extLst>
          </p:cNvPr>
          <p:cNvSpPr>
            <a:spLocks noGrp="1"/>
          </p:cNvSpPr>
          <p:nvPr>
            <p:ph type="title"/>
          </p:nvPr>
        </p:nvSpPr>
        <p:spPr/>
        <p:txBody>
          <a:bodyPr/>
          <a:lstStyle/>
          <a:p>
            <a:pPr algn="ctr"/>
            <a:r>
              <a:rPr lang="en-US" dirty="0"/>
              <a:t>History of Computers</a:t>
            </a:r>
          </a:p>
        </p:txBody>
      </p:sp>
      <p:sp>
        <p:nvSpPr>
          <p:cNvPr id="3" name="Content Placeholder 2">
            <a:extLst>
              <a:ext uri="{FF2B5EF4-FFF2-40B4-BE49-F238E27FC236}">
                <a16:creationId xmlns:a16="http://schemas.microsoft.com/office/drawing/2014/main" id="{555676BD-3DC1-4B26-9314-96E0035AE7BA}"/>
              </a:ext>
            </a:extLst>
          </p:cNvPr>
          <p:cNvSpPr>
            <a:spLocks noGrp="1"/>
          </p:cNvSpPr>
          <p:nvPr>
            <p:ph idx="1"/>
          </p:nvPr>
        </p:nvSpPr>
        <p:spPr/>
        <p:txBody>
          <a:bodyPr>
            <a:noAutofit/>
          </a:bodyPr>
          <a:lstStyle/>
          <a:p>
            <a:r>
              <a:rPr lang="en-US" sz="2600" b="1" dirty="0">
                <a:highlight>
                  <a:srgbClr val="FFFF00"/>
                </a:highlight>
              </a:rPr>
              <a:t>5</a:t>
            </a:r>
            <a:r>
              <a:rPr lang="en-US" sz="2600" b="1" baseline="30000" dirty="0">
                <a:highlight>
                  <a:srgbClr val="FFFF00"/>
                </a:highlight>
              </a:rPr>
              <a:t>th</a:t>
            </a:r>
            <a:r>
              <a:rPr lang="en-US" sz="2600" b="1" dirty="0">
                <a:highlight>
                  <a:srgbClr val="FFFF00"/>
                </a:highlight>
              </a:rPr>
              <a:t> generation of computers </a:t>
            </a:r>
            <a:r>
              <a:rPr lang="en-US" sz="2600" dirty="0"/>
              <a:t>(1991 – continued) tablet, smartphone</a:t>
            </a:r>
          </a:p>
          <a:p>
            <a:r>
              <a:rPr lang="en-US" sz="2600" dirty="0"/>
              <a:t>Fifth Generation of computers use ULSI (Ultra-Large Scale Integration) chips. Millions of transistors are placed in a single IC in ULSI chips. </a:t>
            </a:r>
          </a:p>
          <a:p>
            <a:r>
              <a:rPr lang="en-US" sz="2600" dirty="0">
                <a:solidFill>
                  <a:srgbClr val="FF0000"/>
                </a:solidFill>
              </a:rPr>
              <a:t>64 bit microprocessors </a:t>
            </a:r>
            <a:r>
              <a:rPr lang="en-US" sz="2600" dirty="0"/>
              <a:t>have been developed during this period. </a:t>
            </a:r>
          </a:p>
          <a:p>
            <a:r>
              <a:rPr lang="en-US" sz="2600" dirty="0">
                <a:solidFill>
                  <a:srgbClr val="FF0000"/>
                </a:solidFill>
              </a:rPr>
              <a:t>Memory chips and flash memory </a:t>
            </a:r>
            <a:r>
              <a:rPr lang="en-US" sz="2600" dirty="0"/>
              <a:t>up to 1 GB, hard disks up to 600 GB &amp; optical disks up to 50 GB have been developed. </a:t>
            </a:r>
          </a:p>
          <a:p>
            <a:r>
              <a:rPr lang="en-US" sz="2600" dirty="0"/>
              <a:t>Fifth Generation digital computer will be </a:t>
            </a:r>
            <a:r>
              <a:rPr lang="en-US" sz="2600" dirty="0">
                <a:solidFill>
                  <a:srgbClr val="FF0000"/>
                </a:solidFill>
              </a:rPr>
              <a:t>Artificial intelligence</a:t>
            </a:r>
            <a:r>
              <a:rPr lang="en-US" sz="2600" dirty="0"/>
              <a:t>.</a:t>
            </a:r>
          </a:p>
        </p:txBody>
      </p:sp>
    </p:spTree>
    <p:extLst>
      <p:ext uri="{BB962C8B-B14F-4D97-AF65-F5344CB8AC3E}">
        <p14:creationId xmlns:p14="http://schemas.microsoft.com/office/powerpoint/2010/main" val="4168427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7" name="Rectangle 136">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9" name="Rectangle 138">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41" name="Rectangle 140">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43" name="Group 142">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44" name="Straight Connector 143">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48" name="Rectangle 147">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2" name="Rectangle 151">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156" name="Rectangle 155">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C902322A-30FC-40BB-A46E-5F0429BB364D}"/>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3400" cap="all" spc="-100">
                <a:solidFill>
                  <a:schemeClr val="bg1"/>
                </a:solidFill>
              </a:rPr>
              <a:t>Fifth Generation of Computers</a:t>
            </a:r>
          </a:p>
        </p:txBody>
      </p:sp>
      <p:sp>
        <p:nvSpPr>
          <p:cNvPr id="158" name="Rectangle 157">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0" name="Straight Connector 159">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3314" name="Picture 2" descr="Image result for fifth generation of computer">
            <a:extLst>
              <a:ext uri="{FF2B5EF4-FFF2-40B4-BE49-F238E27FC236}">
                <a16:creationId xmlns:a16="http://schemas.microsoft.com/office/drawing/2014/main" id="{0BC848FF-C9CE-45C6-A3C7-3D66ACA48440}"/>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r="16104" b="-1"/>
          <a:stretch/>
        </p:blipFill>
        <p:spPr bwMode="auto">
          <a:xfrm>
            <a:off x="5386389" y="645106"/>
            <a:ext cx="6122600" cy="5564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509604"/>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8"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434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4350" name="Rectangle 83">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51" name="Rectangle 85">
            <a:extLst>
              <a:ext uri="{FF2B5EF4-FFF2-40B4-BE49-F238E27FC236}">
                <a16:creationId xmlns:a16="http://schemas.microsoft.com/office/drawing/2014/main" id="{A643B7E8-B361-4A91-A7A5-07418CFCF9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14352" name="Rectangle 87">
            <a:extLst>
              <a:ext uri="{FF2B5EF4-FFF2-40B4-BE49-F238E27FC236}">
                <a16:creationId xmlns:a16="http://schemas.microsoft.com/office/drawing/2014/main" id="{D7A74E93-DAA8-4661-8F23-0F48710EAF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269159" cy="5571072"/>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14353" name="Rectangle 89">
            <a:extLst>
              <a:ext uri="{FF2B5EF4-FFF2-40B4-BE49-F238E27FC236}">
                <a16:creationId xmlns:a16="http://schemas.microsoft.com/office/drawing/2014/main" id="{FF212E38-C041-49D9-9236-29FF44B27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16" y="809244"/>
            <a:ext cx="5943600" cy="5239512"/>
          </a:xfrm>
          <a:prstGeom prst="rect">
            <a:avLst/>
          </a:prstGeom>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3A52814A-E0EC-4A39-87FC-884B81A1898B}"/>
              </a:ext>
            </a:extLst>
          </p:cNvPr>
          <p:cNvSpPr>
            <a:spLocks noGrp="1"/>
          </p:cNvSpPr>
          <p:nvPr>
            <p:ph type="title"/>
          </p:nvPr>
        </p:nvSpPr>
        <p:spPr>
          <a:xfrm>
            <a:off x="1243632" y="1559768"/>
            <a:ext cx="5068568" cy="3135379"/>
          </a:xfrm>
        </p:spPr>
        <p:txBody>
          <a:bodyPr vert="horz" lIns="91440" tIns="45720" rIns="91440" bIns="45720" rtlCol="0" anchor="ctr">
            <a:normAutofit/>
          </a:bodyPr>
          <a:lstStyle/>
          <a:p>
            <a:pPr algn="ctr">
              <a:lnSpc>
                <a:spcPct val="83000"/>
              </a:lnSpc>
            </a:pPr>
            <a:r>
              <a:rPr lang="en-US" sz="6000" cap="all" spc="-100" dirty="0"/>
              <a:t>Artificial intelligence</a:t>
            </a:r>
          </a:p>
        </p:txBody>
      </p:sp>
      <p:sp>
        <p:nvSpPr>
          <p:cNvPr id="14354" name="Rectangle 91">
            <a:extLst>
              <a:ext uri="{FF2B5EF4-FFF2-40B4-BE49-F238E27FC236}">
                <a16:creationId xmlns:a16="http://schemas.microsoft.com/office/drawing/2014/main" id="{790391D1-AA86-467F-A77E-0606FCCCD2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7796"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355" name="Straight Connector 93">
            <a:extLst>
              <a:ext uri="{FF2B5EF4-FFF2-40B4-BE49-F238E27FC236}">
                <a16:creationId xmlns:a16="http://schemas.microsoft.com/office/drawing/2014/main" id="{4A430F17-C7B1-40FD-89FA-55002B6636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3209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356" name="Straight Connector 95">
            <a:extLst>
              <a:ext uri="{FF2B5EF4-FFF2-40B4-BE49-F238E27FC236}">
                <a16:creationId xmlns:a16="http://schemas.microsoft.com/office/drawing/2014/main" id="{03EAAD29-514C-4272-AA97-D2DCEB35B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23736"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357" name="Straight Connector 97">
            <a:extLst>
              <a:ext uri="{FF2B5EF4-FFF2-40B4-BE49-F238E27FC236}">
                <a16:creationId xmlns:a16="http://schemas.microsoft.com/office/drawing/2014/main" id="{E080894D-F290-4DF4-82A7-905285A7E1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32096"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4338" name="Picture 2" descr="Image result for fifth generation of computer">
            <a:extLst>
              <a:ext uri="{FF2B5EF4-FFF2-40B4-BE49-F238E27FC236}">
                <a16:creationId xmlns:a16="http://schemas.microsoft.com/office/drawing/2014/main" id="{F887B149-5215-4A17-8484-CD7F703E3D8C}"/>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669"/>
          <a:stretch/>
        </p:blipFill>
        <p:spPr bwMode="auto">
          <a:xfrm>
            <a:off x="7555832" y="10"/>
            <a:ext cx="463616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632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E2A-01F7-4347-A7BB-E097D997115B}"/>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79E17E9A-44E2-4B9B-8D0D-C30B713D6576}"/>
              </a:ext>
            </a:extLst>
          </p:cNvPr>
          <p:cNvSpPr>
            <a:spLocks noGrp="1"/>
          </p:cNvSpPr>
          <p:nvPr>
            <p:ph idx="1"/>
          </p:nvPr>
        </p:nvSpPr>
        <p:spPr/>
        <p:txBody>
          <a:bodyPr>
            <a:noAutofit/>
          </a:bodyPr>
          <a:lstStyle/>
          <a:p>
            <a:r>
              <a:rPr lang="en-US" sz="2400" b="1" dirty="0">
                <a:highlight>
                  <a:srgbClr val="FFFF00"/>
                </a:highlight>
              </a:rPr>
              <a:t>Supercomputer</a:t>
            </a:r>
            <a:r>
              <a:rPr lang="en-US" sz="2400" dirty="0"/>
              <a:t> has internally </a:t>
            </a:r>
            <a:r>
              <a:rPr lang="en-US" sz="2400" dirty="0">
                <a:solidFill>
                  <a:srgbClr val="FF0000"/>
                </a:solidFill>
              </a:rPr>
              <a:t>large storage capacity and computing speed</a:t>
            </a:r>
            <a:r>
              <a:rPr lang="en-US" sz="2400" dirty="0"/>
              <a:t>. </a:t>
            </a:r>
          </a:p>
          <a:p>
            <a:r>
              <a:rPr lang="en-US" sz="2400" dirty="0"/>
              <a:t>Which are at least Ten Times faster than other computer. </a:t>
            </a:r>
          </a:p>
          <a:p>
            <a:r>
              <a:rPr lang="en-US" sz="2400" dirty="0"/>
              <a:t>It can process trillions of instructions per second.</a:t>
            </a:r>
          </a:p>
          <a:p>
            <a:r>
              <a:rPr lang="en-US" sz="2400" dirty="0"/>
              <a:t>Supercomputer are the </a:t>
            </a:r>
            <a:r>
              <a:rPr lang="en-US" sz="2400" dirty="0">
                <a:solidFill>
                  <a:srgbClr val="FF0000"/>
                </a:solidFill>
              </a:rPr>
              <a:t>largest, Fastest and Expensive </a:t>
            </a:r>
            <a:r>
              <a:rPr lang="en-US" sz="2400" dirty="0"/>
              <a:t>Computer System in the world. </a:t>
            </a:r>
          </a:p>
          <a:p>
            <a:r>
              <a:rPr lang="en-US" sz="2400" dirty="0"/>
              <a:t>It can be used for weather forecasting, and automobile designing.</a:t>
            </a:r>
          </a:p>
          <a:p>
            <a:r>
              <a:rPr lang="en-US" sz="2400" i="1" dirty="0"/>
              <a:t>Famous Supercomputers are –</a:t>
            </a:r>
            <a:endParaRPr lang="en-US" sz="2400" dirty="0"/>
          </a:p>
          <a:p>
            <a:r>
              <a:rPr lang="en-US" sz="2400" dirty="0"/>
              <a:t>· IBM Sequoia (for research by NASA)</a:t>
            </a:r>
          </a:p>
          <a:p>
            <a:r>
              <a:rPr lang="en-US" sz="2400" dirty="0"/>
              <a:t>· CRAY-2</a:t>
            </a:r>
          </a:p>
        </p:txBody>
      </p:sp>
    </p:spTree>
    <p:extLst>
      <p:ext uri="{BB962C8B-B14F-4D97-AF65-F5344CB8AC3E}">
        <p14:creationId xmlns:p14="http://schemas.microsoft.com/office/powerpoint/2010/main" val="135726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a:xfrm>
            <a:off x="1066800" y="2103120"/>
            <a:ext cx="10058400" cy="3849624"/>
          </a:xfrm>
        </p:spPr>
        <p:txBody>
          <a:bodyPr>
            <a:normAutofit/>
          </a:bodyPr>
          <a:lstStyle/>
          <a:p>
            <a:r>
              <a:rPr lang="en-US" sz="2400" dirty="0"/>
              <a:t>History and Development</a:t>
            </a:r>
          </a:p>
          <a:p>
            <a:pPr lvl="1"/>
            <a:r>
              <a:rPr lang="en-US" sz="2200" dirty="0"/>
              <a:t>History of Computers (Generation of computers) </a:t>
            </a:r>
          </a:p>
          <a:p>
            <a:pPr lvl="1"/>
            <a:r>
              <a:rPr lang="en-US" sz="2200" dirty="0"/>
              <a:t>Classification of Computers</a:t>
            </a:r>
          </a:p>
          <a:p>
            <a:pPr lvl="1"/>
            <a:r>
              <a:rPr lang="en-US" sz="2200" dirty="0"/>
              <a:t>Thin client computing</a:t>
            </a:r>
          </a:p>
          <a:p>
            <a:pPr lvl="1"/>
            <a:r>
              <a:rPr lang="en-US" sz="2200" dirty="0"/>
              <a:t>History of Thin Client</a:t>
            </a:r>
          </a:p>
          <a:p>
            <a:pPr lvl="1"/>
            <a:r>
              <a:rPr lang="en-US" sz="2200" dirty="0"/>
              <a:t>Data centers</a:t>
            </a:r>
          </a:p>
          <a:p>
            <a:pPr lvl="1"/>
            <a:r>
              <a:rPr lang="en-US" sz="2200" dirty="0"/>
              <a:t>Types of Data Centers</a:t>
            </a:r>
          </a:p>
          <a:p>
            <a:pPr lvl="1"/>
            <a:endParaRPr lang="en-US" sz="2000" dirty="0"/>
          </a:p>
          <a:p>
            <a:pPr lvl="1"/>
            <a:endParaRPr lang="en-US" sz="2000" dirty="0"/>
          </a:p>
          <a:p>
            <a:pPr lvl="1"/>
            <a:endParaRPr lang="en-US" sz="2000" dirty="0"/>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0BA6FE6C-F576-447F-BAE3-350F6EBBFB92}"/>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2600" cap="all" spc="-100" dirty="0">
                <a:solidFill>
                  <a:schemeClr val="bg1"/>
                </a:solidFill>
              </a:rPr>
              <a:t>Supercomputer</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3074" name="Picture 2" descr="Image result for supercomputer">
            <a:extLst>
              <a:ext uri="{FF2B5EF4-FFF2-40B4-BE49-F238E27FC236}">
                <a16:creationId xmlns:a16="http://schemas.microsoft.com/office/drawing/2014/main" id="{8B6E68E8-2A59-415B-8DD6-D8F666326A9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346570" y="1481485"/>
            <a:ext cx="6202238" cy="3891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3156950"/>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D0C1-E8C9-4C29-9DFD-B80469A6BD35}"/>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B6584305-1F79-4CFD-8484-2C62B5BC29B9}"/>
              </a:ext>
            </a:extLst>
          </p:cNvPr>
          <p:cNvSpPr>
            <a:spLocks noGrp="1"/>
          </p:cNvSpPr>
          <p:nvPr>
            <p:ph idx="1"/>
          </p:nvPr>
        </p:nvSpPr>
        <p:spPr/>
        <p:txBody>
          <a:bodyPr>
            <a:normAutofit fontScale="25000" lnSpcReduction="20000"/>
          </a:bodyPr>
          <a:lstStyle/>
          <a:p>
            <a:r>
              <a:rPr lang="en-US" sz="9600" b="1" dirty="0">
                <a:highlight>
                  <a:srgbClr val="FFFF00"/>
                </a:highlight>
              </a:rPr>
              <a:t>Mainframe:</a:t>
            </a:r>
            <a:r>
              <a:rPr lang="en-US" sz="9600" dirty="0"/>
              <a:t>  A computer with a </a:t>
            </a:r>
            <a:r>
              <a:rPr lang="en-US" sz="9600" dirty="0">
                <a:solidFill>
                  <a:srgbClr val="FF0000"/>
                </a:solidFill>
              </a:rPr>
              <a:t>large storage capacity and very fast speed of processing </a:t>
            </a:r>
            <a:r>
              <a:rPr lang="en-US" sz="9600" dirty="0"/>
              <a:t>compare to </a:t>
            </a:r>
            <a:r>
              <a:rPr lang="en-US" sz="9600" i="1" dirty="0"/>
              <a:t>Micro</a:t>
            </a:r>
            <a:r>
              <a:rPr lang="en-US" sz="9600" dirty="0"/>
              <a:t> or </a:t>
            </a:r>
            <a:r>
              <a:rPr lang="en-US" sz="9600" i="1" dirty="0"/>
              <a:t>Minicomputer</a:t>
            </a:r>
            <a:r>
              <a:rPr lang="en-US" sz="9600" dirty="0"/>
              <a:t>. </a:t>
            </a:r>
          </a:p>
          <a:p>
            <a:r>
              <a:rPr lang="en-US" sz="9600" dirty="0"/>
              <a:t>They </a:t>
            </a:r>
            <a:r>
              <a:rPr lang="en-US" sz="9600" dirty="0">
                <a:solidFill>
                  <a:srgbClr val="FF0000"/>
                </a:solidFill>
              </a:rPr>
              <a:t>Support a large numbers of terminals </a:t>
            </a:r>
            <a:r>
              <a:rPr lang="en-US" sz="9600" dirty="0"/>
              <a:t>for used by a verity of users. (support a </a:t>
            </a:r>
            <a:r>
              <a:rPr lang="en-US" sz="9600" dirty="0">
                <a:solidFill>
                  <a:srgbClr val="FF0000"/>
                </a:solidFill>
              </a:rPr>
              <a:t>large numbers of users </a:t>
            </a:r>
            <a:r>
              <a:rPr lang="en-US" sz="9600" dirty="0"/>
              <a:t>at the same time)</a:t>
            </a:r>
          </a:p>
          <a:p>
            <a:r>
              <a:rPr lang="en-US" sz="9600" dirty="0"/>
              <a:t>They are used by large organizations such as Bank, Insurance Company, Hospital and Railway</a:t>
            </a:r>
          </a:p>
          <a:p>
            <a:r>
              <a:rPr lang="en-US" sz="9600" i="1" dirty="0"/>
              <a:t>The </a:t>
            </a:r>
            <a:r>
              <a:rPr lang="en-US" sz="9600" i="1" dirty="0">
                <a:solidFill>
                  <a:srgbClr val="FF0000"/>
                </a:solidFill>
              </a:rPr>
              <a:t>Main Characteristic </a:t>
            </a:r>
            <a:r>
              <a:rPr lang="en-US" sz="9600" i="1" dirty="0"/>
              <a:t>of “Mainframe Computers”</a:t>
            </a:r>
          </a:p>
          <a:p>
            <a:pPr lvl="1"/>
            <a:r>
              <a:rPr lang="en-US" sz="9600" dirty="0"/>
              <a:t>Many people can be used the machine at the same time.</a:t>
            </a:r>
          </a:p>
          <a:p>
            <a:pPr lvl="1"/>
            <a:r>
              <a:rPr lang="en-US" sz="9600" dirty="0"/>
              <a:t>Qualified operator and programmer are required for operation.</a:t>
            </a:r>
          </a:p>
          <a:p>
            <a:pPr lvl="1"/>
            <a:r>
              <a:rPr lang="en-US" sz="9600" dirty="0"/>
              <a:t>Support a wide range of peripherals &amp; Have a large storage capacity.</a:t>
            </a:r>
            <a:endParaRPr lang="en-US" sz="9600" i="1" dirty="0"/>
          </a:p>
          <a:p>
            <a:r>
              <a:rPr lang="en-US" sz="9600" dirty="0"/>
              <a:t>Example: IBM </a:t>
            </a:r>
            <a:r>
              <a:rPr lang="en-US" sz="9600" dirty="0" err="1"/>
              <a:t>zSeries</a:t>
            </a:r>
            <a:r>
              <a:rPr lang="en-US" sz="9600" dirty="0"/>
              <a:t> </a:t>
            </a:r>
          </a:p>
          <a:p>
            <a:endParaRPr lang="en-US" dirty="0"/>
          </a:p>
        </p:txBody>
      </p:sp>
    </p:spTree>
    <p:extLst>
      <p:ext uri="{BB962C8B-B14F-4D97-AF65-F5344CB8AC3E}">
        <p14:creationId xmlns:p14="http://schemas.microsoft.com/office/powerpoint/2010/main" val="3061636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796525B6-E3D4-4B5B-B126-AEF00BCFBB19}"/>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3700" cap="all" spc="-100">
                <a:solidFill>
                  <a:schemeClr val="bg1"/>
                </a:solidFill>
              </a:rPr>
              <a:t>Mainframe</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5362" name="Picture 2" descr="Image result for mainframe computer images">
            <a:extLst>
              <a:ext uri="{FF2B5EF4-FFF2-40B4-BE49-F238E27FC236}">
                <a16:creationId xmlns:a16="http://schemas.microsoft.com/office/drawing/2014/main" id="{6937A454-E774-457A-A4B1-6302EA10E1C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346570" y="1200995"/>
            <a:ext cx="6202238" cy="4452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085737"/>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ECD69-8641-4BAA-B6BD-1A715FC0D4BF}"/>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E7C2BE1A-D6C4-433E-A4AD-70857CFCF2D3}"/>
              </a:ext>
            </a:extLst>
          </p:cNvPr>
          <p:cNvSpPr>
            <a:spLocks noGrp="1"/>
          </p:cNvSpPr>
          <p:nvPr>
            <p:ph idx="1"/>
          </p:nvPr>
        </p:nvSpPr>
        <p:spPr/>
        <p:txBody>
          <a:bodyPr>
            <a:noAutofit/>
          </a:bodyPr>
          <a:lstStyle/>
          <a:p>
            <a:r>
              <a:rPr lang="en-US" sz="2000" dirty="0"/>
              <a:t>A </a:t>
            </a:r>
            <a:r>
              <a:rPr lang="en-US" sz="2000" b="1" dirty="0">
                <a:highlight>
                  <a:srgbClr val="FFFF00"/>
                </a:highlight>
              </a:rPr>
              <a:t>Minicomputer</a:t>
            </a:r>
            <a:r>
              <a:rPr lang="en-US" sz="2000" dirty="0"/>
              <a:t> (midrange computer) is a </a:t>
            </a:r>
            <a:r>
              <a:rPr lang="en-US" sz="2000" dirty="0">
                <a:solidFill>
                  <a:srgbClr val="FF0000"/>
                </a:solidFill>
              </a:rPr>
              <a:t>medium size </a:t>
            </a:r>
            <a:r>
              <a:rPr lang="en-US" sz="2000" dirty="0"/>
              <a:t>i.e. </a:t>
            </a:r>
            <a:r>
              <a:rPr lang="en-US" sz="2000" dirty="0">
                <a:solidFill>
                  <a:srgbClr val="FF0000"/>
                </a:solidFill>
              </a:rPr>
              <a:t>more costly and powerful then a Microcomputer.</a:t>
            </a:r>
            <a:r>
              <a:rPr lang="en-US" sz="2000" dirty="0"/>
              <a:t> </a:t>
            </a:r>
          </a:p>
          <a:p>
            <a:r>
              <a:rPr lang="en-US" sz="2000" dirty="0"/>
              <a:t>Minicomputer is usually design to </a:t>
            </a:r>
            <a:r>
              <a:rPr lang="en-US" sz="2000" dirty="0">
                <a:solidFill>
                  <a:srgbClr val="FF0000"/>
                </a:solidFill>
              </a:rPr>
              <a:t>serve multiples users</a:t>
            </a:r>
            <a:r>
              <a:rPr lang="en-US" sz="2000" dirty="0"/>
              <a:t>. </a:t>
            </a:r>
          </a:p>
          <a:p>
            <a:r>
              <a:rPr lang="en-US" sz="2000" dirty="0"/>
              <a:t>A system that support multiples users is also called </a:t>
            </a:r>
            <a:r>
              <a:rPr lang="en-US" sz="2000" b="1" dirty="0">
                <a:highlight>
                  <a:srgbClr val="FFFF00"/>
                </a:highlight>
              </a:rPr>
              <a:t>Time Sharing system</a:t>
            </a:r>
            <a:r>
              <a:rPr lang="en-US" sz="2000" dirty="0"/>
              <a:t>. </a:t>
            </a:r>
          </a:p>
          <a:p>
            <a:r>
              <a:rPr lang="en-US" sz="2000" i="1" dirty="0"/>
              <a:t>Minicomputer</a:t>
            </a:r>
            <a:r>
              <a:rPr lang="en-US" sz="2000" dirty="0"/>
              <a:t> is </a:t>
            </a:r>
            <a:r>
              <a:rPr lang="en-US" sz="2000" dirty="0">
                <a:solidFill>
                  <a:srgbClr val="FF0000"/>
                </a:solidFill>
              </a:rPr>
              <a:t>less efficient and store less data then the </a:t>
            </a:r>
            <a:r>
              <a:rPr lang="en-US" sz="2000" i="1" dirty="0">
                <a:solidFill>
                  <a:srgbClr val="FF0000"/>
                </a:solidFill>
              </a:rPr>
              <a:t>Mainframe Computer</a:t>
            </a:r>
            <a:r>
              <a:rPr lang="en-US" sz="2000" dirty="0"/>
              <a:t>.</a:t>
            </a:r>
          </a:p>
          <a:p>
            <a:r>
              <a:rPr lang="en-US" sz="2000" i="1" dirty="0"/>
              <a:t>The </a:t>
            </a:r>
            <a:r>
              <a:rPr lang="en-US" sz="2000" i="1" dirty="0">
                <a:solidFill>
                  <a:srgbClr val="FF0000"/>
                </a:solidFill>
              </a:rPr>
              <a:t>Main Characteristic </a:t>
            </a:r>
            <a:r>
              <a:rPr lang="en-US" sz="2000" i="1" dirty="0"/>
              <a:t>of “Minicomputers” are:-</a:t>
            </a:r>
            <a:endParaRPr lang="en-US" sz="2000" dirty="0"/>
          </a:p>
          <a:p>
            <a:pPr lvl="1"/>
            <a:r>
              <a:rPr lang="en-US" sz="2000" dirty="0"/>
              <a:t>Have a limited range of peripherals device.</a:t>
            </a:r>
          </a:p>
          <a:p>
            <a:pPr lvl="1"/>
            <a:r>
              <a:rPr lang="en-US" sz="2000" dirty="0"/>
              <a:t>Limited software is used.</a:t>
            </a:r>
          </a:p>
          <a:p>
            <a:pPr lvl="1"/>
            <a:r>
              <a:rPr lang="en-US" sz="2000" dirty="0"/>
              <a:t>Can be directly operated by the users.</a:t>
            </a:r>
          </a:p>
          <a:p>
            <a:r>
              <a:rPr lang="en-US" sz="2000" dirty="0"/>
              <a:t>Example: PDP-7</a:t>
            </a:r>
          </a:p>
        </p:txBody>
      </p:sp>
    </p:spTree>
    <p:extLst>
      <p:ext uri="{BB962C8B-B14F-4D97-AF65-F5344CB8AC3E}">
        <p14:creationId xmlns:p14="http://schemas.microsoft.com/office/powerpoint/2010/main" val="1553738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7" name="Rectangle 136">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9" name="Rectangle 138">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41" name="Rectangle 140">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43" name="Group 142">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44" name="Straight Connector 143">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48" name="Rectangle 147">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386" name="Picture 2">
            <a:extLst>
              <a:ext uri="{FF2B5EF4-FFF2-40B4-BE49-F238E27FC236}">
                <a16:creationId xmlns:a16="http://schemas.microsoft.com/office/drawing/2014/main" id="{4FA147E3-1137-475E-8079-05C051CF11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3192" y="834034"/>
            <a:ext cx="6909386" cy="5182039"/>
          </a:xfrm>
          <a:prstGeom prst="rect">
            <a:avLst/>
          </a:prstGeom>
          <a:noFill/>
          <a:extLst>
            <a:ext uri="{909E8E84-426E-40DD-AFC4-6F175D3DCCD1}">
              <a14:hiddenFill xmlns:a14="http://schemas.microsoft.com/office/drawing/2010/main">
                <a:solidFill>
                  <a:srgbClr val="FFFFFF"/>
                </a:solidFill>
              </a14:hiddenFill>
            </a:ext>
          </a:extLst>
        </p:spPr>
      </p:pic>
      <p:sp>
        <p:nvSpPr>
          <p:cNvPr id="154" name="Rectangle 153">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4E66D8-3B96-489B-B3B4-E38E646ADEF8}"/>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3000" cap="all" spc="-100"/>
              <a:t>Minicomputer</a:t>
            </a:r>
          </a:p>
        </p:txBody>
      </p:sp>
      <p:sp>
        <p:nvSpPr>
          <p:cNvPr id="156" name="Rectangle 155">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8" name="Straight Connector 157">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48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6210B-0AC9-4EC2-AD9F-F40618F33AAF}"/>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051F8A38-533C-4396-9013-30302310DCE1}"/>
              </a:ext>
            </a:extLst>
          </p:cNvPr>
          <p:cNvSpPr>
            <a:spLocks noGrp="1"/>
          </p:cNvSpPr>
          <p:nvPr>
            <p:ph idx="1"/>
          </p:nvPr>
        </p:nvSpPr>
        <p:spPr/>
        <p:txBody>
          <a:bodyPr>
            <a:normAutofit fontScale="92500" lnSpcReduction="10000"/>
          </a:bodyPr>
          <a:lstStyle/>
          <a:p>
            <a:r>
              <a:rPr lang="en-US" sz="2200" dirty="0"/>
              <a:t>A </a:t>
            </a:r>
            <a:r>
              <a:rPr lang="en-US" sz="2200" b="1" dirty="0">
                <a:highlight>
                  <a:srgbClr val="FFFF00"/>
                </a:highlight>
              </a:rPr>
              <a:t>Microcomputer </a:t>
            </a:r>
            <a:r>
              <a:rPr lang="en-US" sz="2200" dirty="0"/>
              <a:t>is </a:t>
            </a:r>
            <a:r>
              <a:rPr lang="en-US" sz="2200" dirty="0">
                <a:solidFill>
                  <a:srgbClr val="FF0000"/>
                </a:solidFill>
              </a:rPr>
              <a:t>smaller to any other large systems</a:t>
            </a:r>
            <a:r>
              <a:rPr lang="en-US" sz="2200" dirty="0"/>
              <a:t>. </a:t>
            </a:r>
          </a:p>
          <a:p>
            <a:r>
              <a:rPr lang="en-US" sz="2200" i="1" dirty="0"/>
              <a:t>Microcomputer</a:t>
            </a:r>
            <a:r>
              <a:rPr lang="en-US" sz="2200" dirty="0"/>
              <a:t> is the </a:t>
            </a:r>
            <a:r>
              <a:rPr lang="en-US" sz="2200" dirty="0">
                <a:solidFill>
                  <a:srgbClr val="FF0000"/>
                </a:solidFill>
              </a:rPr>
              <a:t>self contain units </a:t>
            </a:r>
            <a:r>
              <a:rPr lang="en-US" sz="2200" dirty="0"/>
              <a:t>and usually design for </a:t>
            </a:r>
            <a:r>
              <a:rPr lang="en-US" sz="2200" dirty="0">
                <a:solidFill>
                  <a:srgbClr val="FF0000"/>
                </a:solidFill>
              </a:rPr>
              <a:t>used by one person </a:t>
            </a:r>
            <a:r>
              <a:rPr lang="en-US" sz="2200" dirty="0"/>
              <a:t>at a time. </a:t>
            </a:r>
          </a:p>
          <a:p>
            <a:r>
              <a:rPr lang="en-US" sz="2200" dirty="0"/>
              <a:t>Microcomputer is also called a </a:t>
            </a:r>
            <a:r>
              <a:rPr lang="en-US" sz="2200" b="1" dirty="0"/>
              <a:t>personal computer (PC), </a:t>
            </a:r>
            <a:r>
              <a:rPr lang="en-US" sz="2200" dirty="0"/>
              <a:t>and is a device based on a </a:t>
            </a:r>
            <a:r>
              <a:rPr lang="en-US" sz="2200" dirty="0">
                <a:solidFill>
                  <a:srgbClr val="FF0000"/>
                </a:solidFill>
              </a:rPr>
              <a:t>single-chip microprocessor.</a:t>
            </a:r>
          </a:p>
          <a:p>
            <a:r>
              <a:rPr lang="en-US" sz="2200" dirty="0"/>
              <a:t>The </a:t>
            </a:r>
            <a:r>
              <a:rPr lang="en-US" sz="2200" dirty="0">
                <a:solidFill>
                  <a:srgbClr val="FF0000"/>
                </a:solidFill>
              </a:rPr>
              <a:t>common Characteristics </a:t>
            </a:r>
            <a:r>
              <a:rPr lang="en-US" sz="2200" dirty="0"/>
              <a:t>of Microcomputers are</a:t>
            </a:r>
            <a:r>
              <a:rPr lang="en-US" sz="2200" i="1" dirty="0"/>
              <a:t>:-</a:t>
            </a:r>
            <a:endParaRPr lang="en-US" sz="2200" dirty="0"/>
          </a:p>
          <a:p>
            <a:pPr lvl="1"/>
            <a:r>
              <a:rPr lang="en-US" sz="2200" dirty="0"/>
              <a:t>Cheap and easy for use.</a:t>
            </a:r>
          </a:p>
          <a:p>
            <a:pPr lvl="1"/>
            <a:r>
              <a:rPr lang="en-US" sz="2200" dirty="0"/>
              <a:t>Have a limit input and output device.</a:t>
            </a:r>
          </a:p>
          <a:p>
            <a:pPr lvl="1"/>
            <a:r>
              <a:rPr lang="en-US" sz="2200" dirty="0"/>
              <a:t>Have a low storage capacity.</a:t>
            </a:r>
          </a:p>
          <a:p>
            <a:pPr lvl="1"/>
            <a:r>
              <a:rPr lang="en-US" sz="2200" dirty="0"/>
              <a:t>Limited range of software can be use.</a:t>
            </a:r>
          </a:p>
          <a:p>
            <a:r>
              <a:rPr lang="en-US" sz="2200" dirty="0"/>
              <a:t>Note: Common microcomputers include desktops, laptops/notebooks, tablets, smartphones, and calculators (embedded systems)</a:t>
            </a:r>
          </a:p>
          <a:p>
            <a:endParaRPr lang="en-US" dirty="0"/>
          </a:p>
        </p:txBody>
      </p:sp>
    </p:spTree>
    <p:extLst>
      <p:ext uri="{BB962C8B-B14F-4D97-AF65-F5344CB8AC3E}">
        <p14:creationId xmlns:p14="http://schemas.microsoft.com/office/powerpoint/2010/main" val="18748187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1C3E817E-E139-426E-89E5-9DD346EC75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E2ADD2F6-F7FC-464F-8F18-5BDBD27A73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alpha val="60000"/>
            </a:schemeClr>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5A3A31F1-FA83-497F-98FF-9A5621DC55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410" name="Picture 2" descr="Image result for mainframe computer images">
            <a:extLst>
              <a:ext uri="{FF2B5EF4-FFF2-40B4-BE49-F238E27FC236}">
                <a16:creationId xmlns:a16="http://schemas.microsoft.com/office/drawing/2014/main" id="{630EA2B6-9A45-4AB3-A2B2-F47E2CBBD18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43192" y="963585"/>
            <a:ext cx="6909386" cy="4922937"/>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89">
            <a:extLst>
              <a:ext uri="{FF2B5EF4-FFF2-40B4-BE49-F238E27FC236}">
                <a16:creationId xmlns:a16="http://schemas.microsoft.com/office/drawing/2014/main" id="{343FF9E2-8F7E-4BCC-9A50-C41AD8A56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31468" y="164592"/>
            <a:ext cx="3708894" cy="6540176"/>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CBDFA5-F2AD-4DCE-B54C-8B11F0AA7EB7}"/>
              </a:ext>
            </a:extLst>
          </p:cNvPr>
          <p:cNvSpPr>
            <a:spLocks noGrp="1"/>
          </p:cNvSpPr>
          <p:nvPr>
            <p:ph type="title"/>
          </p:nvPr>
        </p:nvSpPr>
        <p:spPr>
          <a:xfrm>
            <a:off x="8560024" y="1559768"/>
            <a:ext cx="3238829" cy="3135379"/>
          </a:xfrm>
        </p:spPr>
        <p:txBody>
          <a:bodyPr vert="horz" lIns="91440" tIns="45720" rIns="91440" bIns="45720" rtlCol="0" anchor="ctr">
            <a:normAutofit/>
          </a:bodyPr>
          <a:lstStyle/>
          <a:p>
            <a:pPr algn="ctr">
              <a:lnSpc>
                <a:spcPct val="83000"/>
              </a:lnSpc>
            </a:pPr>
            <a:r>
              <a:rPr lang="en-US" sz="2600" cap="all" spc="-100"/>
              <a:t>Microcomputers</a:t>
            </a:r>
          </a:p>
        </p:txBody>
      </p:sp>
      <p:sp>
        <p:nvSpPr>
          <p:cNvPr id="92" name="Rectangle 91">
            <a:extLst>
              <a:ext uri="{FF2B5EF4-FFF2-40B4-BE49-F238E27FC236}">
                <a16:creationId xmlns:a16="http://schemas.microsoft.com/office/drawing/2014/main" id="{47751BC8-250F-493B-BDF9-D45BA5991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19318" y="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4" name="Straight Connector 93">
            <a:extLst>
              <a:ext uri="{FF2B5EF4-FFF2-40B4-BE49-F238E27FC236}">
                <a16:creationId xmlns:a16="http://schemas.microsoft.com/office/drawing/2014/main" id="{BF0F044C-8394-47CB-8E3D-FA56B06939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2DCD75-B707-4C51-8ADC-813834C09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25258" y="-1172"/>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851414-8BB1-42EF-912B-608FCE07B2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333618" y="644123"/>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49043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2475F-0F02-49C5-8B36-520830C011DF}"/>
              </a:ext>
            </a:extLst>
          </p:cNvPr>
          <p:cNvSpPr>
            <a:spLocks noGrp="1"/>
          </p:cNvSpPr>
          <p:nvPr>
            <p:ph type="title"/>
          </p:nvPr>
        </p:nvSpPr>
        <p:spPr/>
        <p:txBody>
          <a:bodyPr/>
          <a:lstStyle/>
          <a:p>
            <a:pPr algn="ctr"/>
            <a:r>
              <a:rPr lang="en-US" dirty="0"/>
              <a:t>What is Thin Client?</a:t>
            </a:r>
          </a:p>
        </p:txBody>
      </p:sp>
      <p:sp>
        <p:nvSpPr>
          <p:cNvPr id="3" name="Content Placeholder 2">
            <a:extLst>
              <a:ext uri="{FF2B5EF4-FFF2-40B4-BE49-F238E27FC236}">
                <a16:creationId xmlns:a16="http://schemas.microsoft.com/office/drawing/2014/main" id="{F3F0BE50-62D8-4B86-8970-3EF038511068}"/>
              </a:ext>
            </a:extLst>
          </p:cNvPr>
          <p:cNvSpPr>
            <a:spLocks noGrp="1"/>
          </p:cNvSpPr>
          <p:nvPr>
            <p:ph idx="1"/>
          </p:nvPr>
        </p:nvSpPr>
        <p:spPr/>
        <p:txBody>
          <a:bodyPr>
            <a:normAutofit/>
          </a:bodyPr>
          <a:lstStyle/>
          <a:p>
            <a:r>
              <a:rPr lang="en-US" sz="2800" b="1" dirty="0">
                <a:highlight>
                  <a:srgbClr val="FFFF00"/>
                </a:highlight>
                <a:hlinkClick r:id="rId2"/>
              </a:rPr>
              <a:t>Thin clients</a:t>
            </a:r>
            <a:r>
              <a:rPr lang="en-US" sz="2800" b="1" dirty="0">
                <a:highlight>
                  <a:srgbClr val="FFFF00"/>
                </a:highlight>
              </a:rPr>
              <a:t> </a:t>
            </a:r>
            <a:r>
              <a:rPr lang="en-US" sz="2800" dirty="0"/>
              <a:t>are </a:t>
            </a:r>
            <a:r>
              <a:rPr lang="en-US" sz="2800" dirty="0">
                <a:solidFill>
                  <a:srgbClr val="FF0000"/>
                </a:solidFill>
              </a:rPr>
              <a:t>computer terminals or software programs </a:t>
            </a:r>
            <a:r>
              <a:rPr lang="en-US" sz="2800" dirty="0"/>
              <a:t>that rely on an external computer to perform work. </a:t>
            </a:r>
          </a:p>
          <a:p>
            <a:r>
              <a:rPr lang="en-US" sz="2800" dirty="0"/>
              <a:t>The thin client </a:t>
            </a:r>
            <a:r>
              <a:rPr lang="en-US" sz="2800" dirty="0">
                <a:solidFill>
                  <a:srgbClr val="FF0000"/>
                </a:solidFill>
              </a:rPr>
              <a:t>accepts inputs </a:t>
            </a:r>
            <a:r>
              <a:rPr lang="en-US" sz="2800" dirty="0"/>
              <a:t>into the system and </a:t>
            </a:r>
            <a:r>
              <a:rPr lang="en-US" sz="2800" dirty="0">
                <a:solidFill>
                  <a:srgbClr val="FF0000"/>
                </a:solidFill>
              </a:rPr>
              <a:t>displays the results</a:t>
            </a:r>
            <a:r>
              <a:rPr lang="en-US" sz="2800" dirty="0"/>
              <a:t> of those inputs on its screen; the </a:t>
            </a:r>
            <a:r>
              <a:rPr lang="en-US" sz="2800" dirty="0">
                <a:solidFill>
                  <a:srgbClr val="FF0000"/>
                </a:solidFill>
              </a:rPr>
              <a:t>actual computations are performed on a distant server</a:t>
            </a:r>
            <a:r>
              <a:rPr lang="en-US" sz="2800" dirty="0"/>
              <a:t>. </a:t>
            </a:r>
          </a:p>
          <a:p>
            <a:r>
              <a:rPr lang="en-US" sz="2800" dirty="0"/>
              <a:t>Thin clients perform much like the “dumb" serial terminals of the past, only now thin clients run as clients of Windows or other operating systems.</a:t>
            </a:r>
          </a:p>
        </p:txBody>
      </p:sp>
    </p:spTree>
    <p:extLst>
      <p:ext uri="{BB962C8B-B14F-4D97-AF65-F5344CB8AC3E}">
        <p14:creationId xmlns:p14="http://schemas.microsoft.com/office/powerpoint/2010/main" val="5801435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434" name="Picture 2" descr="Image result for what is thin client used for">
            <a:extLst>
              <a:ext uri="{FF2B5EF4-FFF2-40B4-BE49-F238E27FC236}">
                <a16:creationId xmlns:a16="http://schemas.microsoft.com/office/drawing/2014/main" id="{E4561E97-BD00-4DA2-8818-6A883A740C3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43192" y="1310924"/>
            <a:ext cx="6202238" cy="4233027"/>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1BE7A2B1-3998-47D1-83AA-289BE7E7972A}"/>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4800" cap="all" spc="-100">
                <a:solidFill>
                  <a:schemeClr val="bg1"/>
                </a:solidFill>
              </a:rPr>
              <a:t>Thin Client</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8444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CA8A2-421D-4EED-9009-967E51CD6B02}"/>
              </a:ext>
            </a:extLst>
          </p:cNvPr>
          <p:cNvSpPr>
            <a:spLocks noGrp="1"/>
          </p:cNvSpPr>
          <p:nvPr>
            <p:ph type="title"/>
          </p:nvPr>
        </p:nvSpPr>
        <p:spPr/>
        <p:txBody>
          <a:bodyPr/>
          <a:lstStyle/>
          <a:p>
            <a:pPr algn="ctr"/>
            <a:r>
              <a:rPr lang="en-US" dirty="0"/>
              <a:t>Thin Client History</a:t>
            </a:r>
          </a:p>
        </p:txBody>
      </p:sp>
      <p:sp>
        <p:nvSpPr>
          <p:cNvPr id="3" name="Content Placeholder 2">
            <a:extLst>
              <a:ext uri="{FF2B5EF4-FFF2-40B4-BE49-F238E27FC236}">
                <a16:creationId xmlns:a16="http://schemas.microsoft.com/office/drawing/2014/main" id="{BF333AA4-148B-4DE8-8128-6CA481E7D762}"/>
              </a:ext>
            </a:extLst>
          </p:cNvPr>
          <p:cNvSpPr>
            <a:spLocks noGrp="1"/>
          </p:cNvSpPr>
          <p:nvPr>
            <p:ph idx="1"/>
          </p:nvPr>
        </p:nvSpPr>
        <p:spPr/>
        <p:txBody>
          <a:bodyPr>
            <a:normAutofit lnSpcReduction="10000"/>
          </a:bodyPr>
          <a:lstStyle/>
          <a:p>
            <a:r>
              <a:rPr lang="en-US" sz="2000" b="1" dirty="0">
                <a:highlight>
                  <a:srgbClr val="FFFF00"/>
                </a:highlight>
              </a:rPr>
              <a:t>Thin client </a:t>
            </a:r>
            <a:r>
              <a:rPr lang="en-US" sz="2000" dirty="0"/>
              <a:t>was the description of a </a:t>
            </a:r>
            <a:r>
              <a:rPr lang="en-US" sz="2000" dirty="0">
                <a:solidFill>
                  <a:srgbClr val="FF0000"/>
                </a:solidFill>
              </a:rPr>
              <a:t>computer terminal </a:t>
            </a:r>
            <a:r>
              <a:rPr lang="en-US" sz="2000" dirty="0"/>
              <a:t>popularized by </a:t>
            </a:r>
            <a:r>
              <a:rPr lang="en-US" sz="2000" dirty="0">
                <a:solidFill>
                  <a:srgbClr val="FF0000"/>
                </a:solidFill>
              </a:rPr>
              <a:t>Oracle </a:t>
            </a:r>
            <a:r>
              <a:rPr lang="en-US" sz="2000" dirty="0"/>
              <a:t>beginning in 1993. </a:t>
            </a:r>
          </a:p>
          <a:p>
            <a:r>
              <a:rPr lang="en-US" sz="2000" dirty="0"/>
              <a:t>Because Oracle is </a:t>
            </a:r>
            <a:r>
              <a:rPr lang="en-US" sz="2000" dirty="0">
                <a:solidFill>
                  <a:srgbClr val="FF0000"/>
                </a:solidFill>
              </a:rPr>
              <a:t>server-oriented software</a:t>
            </a:r>
            <a:r>
              <a:rPr lang="en-US" sz="2000" dirty="0"/>
              <a:t>, clients do </a:t>
            </a:r>
            <a:r>
              <a:rPr lang="en-US" sz="2000" dirty="0">
                <a:solidFill>
                  <a:srgbClr val="FF0000"/>
                </a:solidFill>
              </a:rPr>
              <a:t>not require much in the way of computing power</a:t>
            </a:r>
            <a:r>
              <a:rPr lang="en-US" sz="2000" dirty="0"/>
              <a:t>. </a:t>
            </a:r>
          </a:p>
          <a:p>
            <a:r>
              <a:rPr lang="en-US" sz="2000" dirty="0">
                <a:solidFill>
                  <a:srgbClr val="FF0000"/>
                </a:solidFill>
              </a:rPr>
              <a:t>Significant savings </a:t>
            </a:r>
            <a:r>
              <a:rPr lang="en-US" sz="2000" dirty="0"/>
              <a:t>could be realized with Oracle over other models such as Microsoft’s that focused on computational power residing on the desktop. </a:t>
            </a:r>
          </a:p>
          <a:p>
            <a:r>
              <a:rPr lang="en-US" sz="2000" dirty="0"/>
              <a:t>Although the term, "thin client", began in the 1990s, </a:t>
            </a:r>
            <a:r>
              <a:rPr lang="en-US" sz="2000" dirty="0">
                <a:hlinkClick r:id="rId2"/>
              </a:rPr>
              <a:t>thin client history dates back way before then</a:t>
            </a:r>
            <a:r>
              <a:rPr lang="en-US" sz="2000" dirty="0"/>
              <a:t>.</a:t>
            </a:r>
          </a:p>
          <a:p>
            <a:r>
              <a:rPr lang="en-US" sz="2000" dirty="0"/>
              <a:t>Known as "</a:t>
            </a:r>
            <a:r>
              <a:rPr lang="en-US" sz="2000" b="1" dirty="0">
                <a:highlight>
                  <a:srgbClr val="FFFF00"/>
                </a:highlight>
              </a:rPr>
              <a:t>dumb terminals</a:t>
            </a:r>
            <a:r>
              <a:rPr lang="en-US" sz="2000" dirty="0"/>
              <a:t>", the </a:t>
            </a:r>
            <a:r>
              <a:rPr lang="en-US" sz="2000" dirty="0">
                <a:solidFill>
                  <a:srgbClr val="FF0000"/>
                </a:solidFill>
              </a:rPr>
              <a:t>early thin clients </a:t>
            </a:r>
            <a:r>
              <a:rPr lang="en-US" sz="2000" dirty="0"/>
              <a:t>were first used to interface with mainframe computers. Serial connections with the mainframe were used to send keystrokes to it and to display the results. All the programming and data were stored on the mainframe, with virtually no computational power residing with the terminal itself.</a:t>
            </a:r>
          </a:p>
          <a:p>
            <a:endParaRPr lang="en-US" dirty="0"/>
          </a:p>
        </p:txBody>
      </p:sp>
    </p:spTree>
    <p:extLst>
      <p:ext uri="{BB962C8B-B14F-4D97-AF65-F5344CB8AC3E}">
        <p14:creationId xmlns:p14="http://schemas.microsoft.com/office/powerpoint/2010/main" val="1900034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8A07D-928A-4861-9957-59491DC91A52}"/>
              </a:ext>
            </a:extLst>
          </p:cNvPr>
          <p:cNvSpPr>
            <a:spLocks noGrp="1"/>
          </p:cNvSpPr>
          <p:nvPr>
            <p:ph type="title"/>
          </p:nvPr>
        </p:nvSpPr>
        <p:spPr/>
        <p:txBody>
          <a:bodyPr/>
          <a:lstStyle/>
          <a:p>
            <a:pPr algn="ctr"/>
            <a:r>
              <a:rPr lang="en-US" dirty="0"/>
              <a:t>History of Computers</a:t>
            </a:r>
          </a:p>
        </p:txBody>
      </p:sp>
      <p:sp>
        <p:nvSpPr>
          <p:cNvPr id="3" name="Content Placeholder 2">
            <a:extLst>
              <a:ext uri="{FF2B5EF4-FFF2-40B4-BE49-F238E27FC236}">
                <a16:creationId xmlns:a16="http://schemas.microsoft.com/office/drawing/2014/main" id="{2CADF92F-0667-441B-BF59-6FE65FA1786A}"/>
              </a:ext>
            </a:extLst>
          </p:cNvPr>
          <p:cNvSpPr>
            <a:spLocks noGrp="1"/>
          </p:cNvSpPr>
          <p:nvPr>
            <p:ph idx="1"/>
          </p:nvPr>
        </p:nvSpPr>
        <p:spPr/>
        <p:txBody>
          <a:bodyPr>
            <a:noAutofit/>
          </a:bodyPr>
          <a:lstStyle/>
          <a:p>
            <a:r>
              <a:rPr lang="en-US" sz="2400" b="1" dirty="0">
                <a:highlight>
                  <a:srgbClr val="FFFF00"/>
                </a:highlight>
              </a:rPr>
              <a:t>1</a:t>
            </a:r>
            <a:r>
              <a:rPr lang="en-US" sz="2400" b="1" baseline="30000" dirty="0">
                <a:highlight>
                  <a:srgbClr val="FFFF00"/>
                </a:highlight>
              </a:rPr>
              <a:t>st</a:t>
            </a:r>
            <a:r>
              <a:rPr lang="en-US" sz="2400" b="1" dirty="0">
                <a:highlight>
                  <a:srgbClr val="FFFF00"/>
                </a:highlight>
              </a:rPr>
              <a:t> generation of computers (1946-1954): </a:t>
            </a:r>
          </a:p>
          <a:p>
            <a:r>
              <a:rPr lang="en-US" sz="2400" dirty="0"/>
              <a:t>Limitations of 1</a:t>
            </a:r>
            <a:r>
              <a:rPr lang="en-US" sz="2400" baseline="30000" dirty="0"/>
              <a:t>st</a:t>
            </a:r>
            <a:r>
              <a:rPr lang="en-US" sz="2400" dirty="0"/>
              <a:t> generation computer:</a:t>
            </a:r>
          </a:p>
          <a:p>
            <a:pPr marL="617220" lvl="1" indent="-342900">
              <a:buFont typeface="+mj-lt"/>
              <a:buAutoNum type="arabicPeriod"/>
            </a:pPr>
            <a:r>
              <a:rPr lang="en-US" sz="2400" dirty="0"/>
              <a:t>They used valves or </a:t>
            </a:r>
            <a:r>
              <a:rPr lang="en-US" sz="2400" dirty="0">
                <a:solidFill>
                  <a:srgbClr val="FF0000"/>
                </a:solidFill>
              </a:rPr>
              <a:t>vacuum tubes </a:t>
            </a:r>
            <a:r>
              <a:rPr lang="en-US" sz="2400" dirty="0"/>
              <a:t>as their main electronic component.</a:t>
            </a:r>
          </a:p>
          <a:p>
            <a:pPr marL="617220" lvl="1" indent="-342900">
              <a:buFont typeface="+mj-lt"/>
              <a:buAutoNum type="arabicPeriod"/>
            </a:pPr>
            <a:r>
              <a:rPr lang="en-US" sz="2400" dirty="0"/>
              <a:t>They were </a:t>
            </a:r>
            <a:r>
              <a:rPr lang="en-US" sz="2400" dirty="0">
                <a:solidFill>
                  <a:srgbClr val="FF0000"/>
                </a:solidFill>
              </a:rPr>
              <a:t>large in size</a:t>
            </a:r>
            <a:r>
              <a:rPr lang="en-US" sz="2400" dirty="0"/>
              <a:t>, slow in processing and had less storage capacity.</a:t>
            </a:r>
          </a:p>
          <a:p>
            <a:pPr marL="617220" lvl="1" indent="-342900">
              <a:buFont typeface="+mj-lt"/>
              <a:buAutoNum type="arabicPeriod"/>
            </a:pPr>
            <a:r>
              <a:rPr lang="en-US" sz="2400" dirty="0"/>
              <a:t>They consumed lots of electricity and produced lots of heat.</a:t>
            </a:r>
          </a:p>
          <a:p>
            <a:pPr marL="617220" lvl="1" indent="-342900">
              <a:buFont typeface="+mj-lt"/>
              <a:buAutoNum type="arabicPeriod"/>
            </a:pPr>
            <a:r>
              <a:rPr lang="en-US" sz="2400" dirty="0"/>
              <a:t> Their computing capabilities were limited.</a:t>
            </a:r>
          </a:p>
          <a:p>
            <a:pPr marL="617220" lvl="1" indent="-342900">
              <a:buFont typeface="+mj-lt"/>
              <a:buAutoNum type="arabicPeriod"/>
            </a:pPr>
            <a:r>
              <a:rPr lang="en-US" sz="2400" dirty="0"/>
              <a:t>They were not so accurate and reliable.</a:t>
            </a:r>
          </a:p>
          <a:p>
            <a:pPr marL="617220" lvl="1" indent="-342900">
              <a:buFont typeface="+mj-lt"/>
              <a:buAutoNum type="arabicPeriod"/>
            </a:pPr>
            <a:r>
              <a:rPr lang="en-US" sz="2400" dirty="0"/>
              <a:t> They used machine level language for programming.</a:t>
            </a:r>
          </a:p>
          <a:p>
            <a:pPr marL="617220" lvl="1" indent="-342900">
              <a:buFont typeface="+mj-lt"/>
              <a:buAutoNum type="arabicPeriod"/>
            </a:pPr>
            <a:r>
              <a:rPr lang="en-US" sz="2400" dirty="0"/>
              <a:t>They were </a:t>
            </a:r>
            <a:r>
              <a:rPr lang="en-US" sz="2400" dirty="0">
                <a:solidFill>
                  <a:srgbClr val="FF0000"/>
                </a:solidFill>
              </a:rPr>
              <a:t>very expensive</a:t>
            </a:r>
            <a:r>
              <a:rPr lang="en-US" sz="2400" dirty="0"/>
              <a:t>.</a:t>
            </a:r>
          </a:p>
          <a:p>
            <a:r>
              <a:rPr lang="en-US" sz="2400" dirty="0"/>
              <a:t>Example: IBM 650</a:t>
            </a:r>
          </a:p>
        </p:txBody>
      </p:sp>
    </p:spTree>
    <p:extLst>
      <p:ext uri="{BB962C8B-B14F-4D97-AF65-F5344CB8AC3E}">
        <p14:creationId xmlns:p14="http://schemas.microsoft.com/office/powerpoint/2010/main" val="983795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DA623-9051-46D5-A2E5-4EEB6B530601}"/>
              </a:ext>
            </a:extLst>
          </p:cNvPr>
          <p:cNvSpPr>
            <a:spLocks noGrp="1"/>
          </p:cNvSpPr>
          <p:nvPr>
            <p:ph type="title"/>
          </p:nvPr>
        </p:nvSpPr>
        <p:spPr/>
        <p:txBody>
          <a:bodyPr/>
          <a:lstStyle/>
          <a:p>
            <a:pPr algn="ctr"/>
            <a:r>
              <a:rPr lang="en-US" dirty="0"/>
              <a:t>Thin Client History</a:t>
            </a:r>
          </a:p>
        </p:txBody>
      </p:sp>
      <p:sp>
        <p:nvSpPr>
          <p:cNvPr id="3" name="Content Placeholder 2">
            <a:extLst>
              <a:ext uri="{FF2B5EF4-FFF2-40B4-BE49-F238E27FC236}">
                <a16:creationId xmlns:a16="http://schemas.microsoft.com/office/drawing/2014/main" id="{D3D8DCA9-0442-4DFD-8D77-C78E916BBBD8}"/>
              </a:ext>
            </a:extLst>
          </p:cNvPr>
          <p:cNvSpPr>
            <a:spLocks noGrp="1"/>
          </p:cNvSpPr>
          <p:nvPr>
            <p:ph idx="1"/>
          </p:nvPr>
        </p:nvSpPr>
        <p:spPr/>
        <p:txBody>
          <a:bodyPr>
            <a:normAutofit fontScale="92500" lnSpcReduction="10000"/>
          </a:bodyPr>
          <a:lstStyle/>
          <a:p>
            <a:r>
              <a:rPr lang="en-US" sz="2400" dirty="0"/>
              <a:t>The </a:t>
            </a:r>
            <a:r>
              <a:rPr lang="en-US" sz="2400" dirty="0">
                <a:solidFill>
                  <a:srgbClr val="FF0000"/>
                </a:solidFill>
              </a:rPr>
              <a:t>advent of the PC in the 1980s </a:t>
            </a:r>
            <a:r>
              <a:rPr lang="en-US" sz="2400" dirty="0"/>
              <a:t>and the </a:t>
            </a:r>
            <a:r>
              <a:rPr lang="en-US" sz="2400" dirty="0">
                <a:solidFill>
                  <a:srgbClr val="FF0000"/>
                </a:solidFill>
              </a:rPr>
              <a:t>decreased cost of computational power </a:t>
            </a:r>
            <a:r>
              <a:rPr lang="en-US" sz="2400" dirty="0"/>
              <a:t>resulted in a new emphasis on </a:t>
            </a:r>
            <a:r>
              <a:rPr lang="en-US" sz="2400" dirty="0">
                <a:solidFill>
                  <a:srgbClr val="FF0000"/>
                </a:solidFill>
              </a:rPr>
              <a:t>localized</a:t>
            </a:r>
            <a:r>
              <a:rPr lang="en-US" sz="2400" dirty="0"/>
              <a:t>, rather than centralized processing. This emphasis </a:t>
            </a:r>
            <a:r>
              <a:rPr lang="en-US" sz="2400" dirty="0">
                <a:solidFill>
                  <a:srgbClr val="FF0000"/>
                </a:solidFill>
              </a:rPr>
              <a:t>required operating systems and software to be installed and maintained on each individual computer</a:t>
            </a:r>
            <a:r>
              <a:rPr lang="en-US" sz="2400" dirty="0"/>
              <a:t>. This sacrificed the centralized administration, security, and programming of the mainframe/dumb terminal configuration, ushering in the host of issues many deal with today.</a:t>
            </a:r>
          </a:p>
          <a:p>
            <a:r>
              <a:rPr lang="en-US" sz="2400" dirty="0"/>
              <a:t>Modern IT has come full circle. By provisioning centralized data security, backups and network / system administration, </a:t>
            </a:r>
            <a:r>
              <a:rPr lang="en-US" sz="2400" dirty="0">
                <a:solidFill>
                  <a:srgbClr val="FF0000"/>
                </a:solidFill>
              </a:rPr>
              <a:t>thin clients offer considerable flexibility and cost savings over traditional PC networks</a:t>
            </a:r>
            <a:r>
              <a:rPr lang="en-US" sz="2400" dirty="0"/>
              <a:t>, while making it easier to monitor employee use of network resources. High speed networks enable thin clients to access Windows applications as fast as they would run on a local machine.</a:t>
            </a:r>
          </a:p>
          <a:p>
            <a:endParaRPr lang="en-US" dirty="0"/>
          </a:p>
          <a:p>
            <a:endParaRPr lang="en-US" dirty="0"/>
          </a:p>
        </p:txBody>
      </p:sp>
    </p:spTree>
    <p:extLst>
      <p:ext uri="{BB962C8B-B14F-4D97-AF65-F5344CB8AC3E}">
        <p14:creationId xmlns:p14="http://schemas.microsoft.com/office/powerpoint/2010/main" val="1356877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8BA4D-6C08-46A5-BDFA-C7590014F80D}"/>
              </a:ext>
            </a:extLst>
          </p:cNvPr>
          <p:cNvSpPr>
            <a:spLocks noGrp="1"/>
          </p:cNvSpPr>
          <p:nvPr>
            <p:ph type="title"/>
          </p:nvPr>
        </p:nvSpPr>
        <p:spPr/>
        <p:txBody>
          <a:bodyPr/>
          <a:lstStyle/>
          <a:p>
            <a:pPr algn="ctr"/>
            <a:r>
              <a:rPr lang="en-US" dirty="0"/>
              <a:t>Thin Client History</a:t>
            </a:r>
          </a:p>
        </p:txBody>
      </p:sp>
      <p:sp>
        <p:nvSpPr>
          <p:cNvPr id="3" name="Content Placeholder 2">
            <a:extLst>
              <a:ext uri="{FF2B5EF4-FFF2-40B4-BE49-F238E27FC236}">
                <a16:creationId xmlns:a16="http://schemas.microsoft.com/office/drawing/2014/main" id="{4E3BEBFC-1779-460F-8D8A-6775A2BD7A65}"/>
              </a:ext>
            </a:extLst>
          </p:cNvPr>
          <p:cNvSpPr>
            <a:spLocks noGrp="1"/>
          </p:cNvSpPr>
          <p:nvPr>
            <p:ph idx="1"/>
          </p:nvPr>
        </p:nvSpPr>
        <p:spPr/>
        <p:txBody>
          <a:bodyPr>
            <a:normAutofit fontScale="92500"/>
          </a:bodyPr>
          <a:lstStyle/>
          <a:p>
            <a:r>
              <a:rPr lang="en-US" sz="2800" dirty="0"/>
              <a:t>Thin clients can now come in different forms. </a:t>
            </a:r>
          </a:p>
          <a:p>
            <a:r>
              <a:rPr lang="en-US" sz="2800" dirty="0"/>
              <a:t>Besides a traditional computer terminal, </a:t>
            </a:r>
            <a:r>
              <a:rPr lang="en-US" sz="2800" b="1" dirty="0">
                <a:highlight>
                  <a:srgbClr val="FFFF00"/>
                </a:highlight>
              </a:rPr>
              <a:t>wireless thin clients </a:t>
            </a:r>
            <a:r>
              <a:rPr lang="en-US" sz="2800" dirty="0"/>
              <a:t>are now deployed for use on LANs and cellular networks. </a:t>
            </a:r>
          </a:p>
          <a:p>
            <a:r>
              <a:rPr lang="en-US" sz="2800" dirty="0">
                <a:solidFill>
                  <a:srgbClr val="FF0000"/>
                </a:solidFill>
              </a:rPr>
              <a:t>Thin clients can also run as software on a networked PC</a:t>
            </a:r>
            <a:r>
              <a:rPr lang="en-US" sz="2800" dirty="0"/>
              <a:t>. </a:t>
            </a:r>
          </a:p>
          <a:p>
            <a:r>
              <a:rPr lang="en-US" sz="2800" b="1" dirty="0">
                <a:highlight>
                  <a:srgbClr val="FFFF00"/>
                </a:highlight>
              </a:rPr>
              <a:t>Ultra-thin clients </a:t>
            </a:r>
            <a:r>
              <a:rPr lang="en-US" sz="2800" dirty="0"/>
              <a:t>expand on the thin client concept, but take it a step further by </a:t>
            </a:r>
            <a:r>
              <a:rPr lang="en-US" sz="2800" dirty="0">
                <a:solidFill>
                  <a:srgbClr val="FF0000"/>
                </a:solidFill>
              </a:rPr>
              <a:t>eliminating the need for a full operating system</a:t>
            </a:r>
            <a:r>
              <a:rPr lang="en-US" sz="2800" dirty="0"/>
              <a:t>. </a:t>
            </a:r>
          </a:p>
          <a:p>
            <a:r>
              <a:rPr lang="en-US" sz="2800" dirty="0"/>
              <a:t>An ultra-thin client comes equipped with a basic operating environment that allows configures the network and display options for the unit.</a:t>
            </a:r>
          </a:p>
        </p:txBody>
      </p:sp>
    </p:spTree>
    <p:extLst>
      <p:ext uri="{BB962C8B-B14F-4D97-AF65-F5344CB8AC3E}">
        <p14:creationId xmlns:p14="http://schemas.microsoft.com/office/powerpoint/2010/main" val="12030307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BDB9B-8742-4B60-8CE9-03E2ADD887A2}"/>
              </a:ext>
            </a:extLst>
          </p:cNvPr>
          <p:cNvSpPr>
            <a:spLocks noGrp="1"/>
          </p:cNvSpPr>
          <p:nvPr>
            <p:ph type="title"/>
          </p:nvPr>
        </p:nvSpPr>
        <p:spPr/>
        <p:txBody>
          <a:bodyPr/>
          <a:lstStyle/>
          <a:p>
            <a:pPr algn="ctr"/>
            <a:r>
              <a:rPr lang="en-US" dirty="0"/>
              <a:t>What is a Data Center?</a:t>
            </a:r>
          </a:p>
        </p:txBody>
      </p:sp>
      <p:sp>
        <p:nvSpPr>
          <p:cNvPr id="3" name="Content Placeholder 2">
            <a:extLst>
              <a:ext uri="{FF2B5EF4-FFF2-40B4-BE49-F238E27FC236}">
                <a16:creationId xmlns:a16="http://schemas.microsoft.com/office/drawing/2014/main" id="{29F8620A-2357-4D91-A706-2C3F06EA6DB2}"/>
              </a:ext>
            </a:extLst>
          </p:cNvPr>
          <p:cNvSpPr>
            <a:spLocks noGrp="1"/>
          </p:cNvSpPr>
          <p:nvPr>
            <p:ph idx="1"/>
          </p:nvPr>
        </p:nvSpPr>
        <p:spPr/>
        <p:txBody>
          <a:bodyPr>
            <a:normAutofit/>
          </a:bodyPr>
          <a:lstStyle/>
          <a:p>
            <a:r>
              <a:rPr lang="en-US" sz="3200" dirty="0"/>
              <a:t>At its simplest, a </a:t>
            </a:r>
            <a:r>
              <a:rPr lang="en-US" sz="3200" b="1" dirty="0">
                <a:highlight>
                  <a:srgbClr val="FFFF00"/>
                </a:highlight>
              </a:rPr>
              <a:t>data center </a:t>
            </a:r>
            <a:r>
              <a:rPr lang="en-US" sz="3200" dirty="0"/>
              <a:t>is a </a:t>
            </a:r>
            <a:r>
              <a:rPr lang="en-US" sz="3200" dirty="0">
                <a:solidFill>
                  <a:srgbClr val="FF0000"/>
                </a:solidFill>
              </a:rPr>
              <a:t>physical facility that organizations use to house their critical applications and data</a:t>
            </a:r>
            <a:r>
              <a:rPr lang="en-US" sz="3200" dirty="0"/>
              <a:t>. </a:t>
            </a:r>
          </a:p>
          <a:p>
            <a:r>
              <a:rPr lang="en-US" sz="3200" dirty="0"/>
              <a:t>A data center's design is based on a network of computing and storage resources that enable the delivery of shared applications and data.</a:t>
            </a:r>
          </a:p>
          <a:p>
            <a:pPr marL="0" indent="0">
              <a:buNone/>
            </a:pPr>
            <a:endParaRPr lang="en-US" sz="2400" dirty="0"/>
          </a:p>
        </p:txBody>
      </p:sp>
    </p:spTree>
    <p:extLst>
      <p:ext uri="{BB962C8B-B14F-4D97-AF65-F5344CB8AC3E}">
        <p14:creationId xmlns:p14="http://schemas.microsoft.com/office/powerpoint/2010/main" val="249683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64B4-003A-4B32-AA70-9FAA65B144DA}"/>
              </a:ext>
            </a:extLst>
          </p:cNvPr>
          <p:cNvSpPr>
            <a:spLocks noGrp="1"/>
          </p:cNvSpPr>
          <p:nvPr>
            <p:ph type="title"/>
          </p:nvPr>
        </p:nvSpPr>
        <p:spPr/>
        <p:txBody>
          <a:bodyPr/>
          <a:lstStyle/>
          <a:p>
            <a:pPr algn="ctr"/>
            <a:r>
              <a:rPr lang="en-US" strike="sngStrike" dirty="0"/>
              <a:t>What defines a modern data center?</a:t>
            </a:r>
          </a:p>
        </p:txBody>
      </p:sp>
      <p:sp>
        <p:nvSpPr>
          <p:cNvPr id="3" name="Content Placeholder 2">
            <a:extLst>
              <a:ext uri="{FF2B5EF4-FFF2-40B4-BE49-F238E27FC236}">
                <a16:creationId xmlns:a16="http://schemas.microsoft.com/office/drawing/2014/main" id="{75D4476D-954F-42C6-9043-91760558818B}"/>
              </a:ext>
            </a:extLst>
          </p:cNvPr>
          <p:cNvSpPr>
            <a:spLocks noGrp="1"/>
          </p:cNvSpPr>
          <p:nvPr>
            <p:ph idx="1"/>
          </p:nvPr>
        </p:nvSpPr>
        <p:spPr/>
        <p:txBody>
          <a:bodyPr>
            <a:normAutofit lnSpcReduction="10000"/>
          </a:bodyPr>
          <a:lstStyle/>
          <a:p>
            <a:pPr fontAlgn="base"/>
            <a:r>
              <a:rPr lang="en-US" sz="2400" b="1" dirty="0">
                <a:highlight>
                  <a:srgbClr val="FFFF00"/>
                </a:highlight>
              </a:rPr>
              <a:t>Modern data centers </a:t>
            </a:r>
            <a:r>
              <a:rPr lang="en-US" sz="2400" dirty="0"/>
              <a:t>are very different than they were just a short time ago. </a:t>
            </a:r>
          </a:p>
          <a:p>
            <a:pPr fontAlgn="base"/>
            <a:r>
              <a:rPr lang="en-US" sz="2400" dirty="0"/>
              <a:t>Infrastructure has shifted from traditional on-premises physical servers to </a:t>
            </a:r>
            <a:r>
              <a:rPr lang="en-US" sz="2400" dirty="0">
                <a:solidFill>
                  <a:srgbClr val="FF0000"/>
                </a:solidFill>
              </a:rPr>
              <a:t>virtualized infrastructure </a:t>
            </a:r>
            <a:r>
              <a:rPr lang="en-US" sz="2400" dirty="0"/>
              <a:t>that supports applications and workloads across pools of physical infrastructure and into a multi-cloud environment.</a:t>
            </a:r>
          </a:p>
          <a:p>
            <a:pPr fontAlgn="base"/>
            <a:r>
              <a:rPr lang="en-US" sz="2400" dirty="0"/>
              <a:t>In this era, the modern data center is wherever its data and applications are. </a:t>
            </a:r>
          </a:p>
          <a:p>
            <a:pPr fontAlgn="base"/>
            <a:r>
              <a:rPr lang="en-US" sz="2400" dirty="0"/>
              <a:t>It stretches across multiple public and private clouds to the edge of the network via mobile devices and embedded computing. </a:t>
            </a:r>
          </a:p>
          <a:p>
            <a:pPr fontAlgn="base"/>
            <a:r>
              <a:rPr lang="en-US" sz="2400" dirty="0"/>
              <a:t>In this constantly shifting environment, the </a:t>
            </a:r>
            <a:r>
              <a:rPr lang="en-US" sz="2400" dirty="0">
                <a:solidFill>
                  <a:srgbClr val="FF0000"/>
                </a:solidFill>
              </a:rPr>
              <a:t>data center must reflect the intentions of users and applications.</a:t>
            </a:r>
          </a:p>
          <a:p>
            <a:endParaRPr lang="en-US" dirty="0"/>
          </a:p>
        </p:txBody>
      </p:sp>
    </p:spTree>
    <p:extLst>
      <p:ext uri="{BB962C8B-B14F-4D97-AF65-F5344CB8AC3E}">
        <p14:creationId xmlns:p14="http://schemas.microsoft.com/office/powerpoint/2010/main" val="7089871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2747-F197-4E24-A05D-CDEDD0B1A6EA}"/>
              </a:ext>
            </a:extLst>
          </p:cNvPr>
          <p:cNvSpPr>
            <a:spLocks noGrp="1"/>
          </p:cNvSpPr>
          <p:nvPr>
            <p:ph type="title"/>
          </p:nvPr>
        </p:nvSpPr>
        <p:spPr/>
        <p:txBody>
          <a:bodyPr/>
          <a:lstStyle/>
          <a:p>
            <a:pPr algn="ctr"/>
            <a:r>
              <a:rPr lang="en-US" strike="sngStrike" dirty="0"/>
              <a:t>What are the core components of a data center?</a:t>
            </a:r>
          </a:p>
        </p:txBody>
      </p:sp>
      <p:sp>
        <p:nvSpPr>
          <p:cNvPr id="3" name="Content Placeholder 2">
            <a:extLst>
              <a:ext uri="{FF2B5EF4-FFF2-40B4-BE49-F238E27FC236}">
                <a16:creationId xmlns:a16="http://schemas.microsoft.com/office/drawing/2014/main" id="{6266D0E8-5679-4043-BDC0-6C887DC84075}"/>
              </a:ext>
            </a:extLst>
          </p:cNvPr>
          <p:cNvSpPr>
            <a:spLocks noGrp="1"/>
          </p:cNvSpPr>
          <p:nvPr>
            <p:ph idx="1"/>
          </p:nvPr>
        </p:nvSpPr>
        <p:spPr/>
        <p:txBody>
          <a:bodyPr>
            <a:normAutofit fontScale="92500" lnSpcReduction="20000"/>
          </a:bodyPr>
          <a:lstStyle/>
          <a:p>
            <a:pPr fontAlgn="base"/>
            <a:r>
              <a:rPr lang="en-US" sz="2400" dirty="0"/>
              <a:t>Data center design </a:t>
            </a:r>
            <a:r>
              <a:rPr lang="en-US" sz="2400" dirty="0">
                <a:solidFill>
                  <a:srgbClr val="FF0000"/>
                </a:solidFill>
              </a:rPr>
              <a:t>includes routers, switches, firewalls, storage systems, servers, and application delivery controllers</a:t>
            </a:r>
            <a:r>
              <a:rPr lang="en-US" sz="2400" dirty="0"/>
              <a:t>. </a:t>
            </a:r>
          </a:p>
          <a:p>
            <a:pPr fontAlgn="base"/>
            <a:r>
              <a:rPr lang="en-US" sz="2400" dirty="0"/>
              <a:t>Because these components store and manage business-critical data and applications, </a:t>
            </a:r>
            <a:r>
              <a:rPr lang="en-US" sz="2400" dirty="0">
                <a:solidFill>
                  <a:srgbClr val="FF0000"/>
                </a:solidFill>
                <a:hlinkClick r:id="rId2">
                  <a:extLst>
                    <a:ext uri="{A12FA001-AC4F-418D-AE19-62706E023703}">
                      <ahyp:hlinkClr xmlns:ahyp="http://schemas.microsoft.com/office/drawing/2018/hyperlinkcolor" val="tx"/>
                    </a:ext>
                  </a:extLst>
                </a:hlinkClick>
              </a:rPr>
              <a:t>data center security</a:t>
            </a:r>
            <a:r>
              <a:rPr lang="en-US" sz="2400" dirty="0">
                <a:solidFill>
                  <a:srgbClr val="FF0000"/>
                </a:solidFill>
              </a:rPr>
              <a:t> </a:t>
            </a:r>
            <a:r>
              <a:rPr lang="en-US" sz="2400" dirty="0"/>
              <a:t>is critical in data center design. Together, they provide:</a:t>
            </a:r>
          </a:p>
          <a:p>
            <a:pPr fontAlgn="base"/>
            <a:r>
              <a:rPr lang="en-US" sz="2400" dirty="0">
                <a:solidFill>
                  <a:srgbClr val="FF0000"/>
                </a:solidFill>
              </a:rPr>
              <a:t>Network infrastructure</a:t>
            </a:r>
            <a:r>
              <a:rPr lang="en-US" sz="2400" dirty="0"/>
              <a:t>. This connects servers (physical and virtualized), data center services, storage, and external connectivity to end-user locations.</a:t>
            </a:r>
          </a:p>
          <a:p>
            <a:pPr fontAlgn="base"/>
            <a:r>
              <a:rPr lang="en-US" sz="2400" dirty="0">
                <a:solidFill>
                  <a:srgbClr val="FF0000"/>
                </a:solidFill>
              </a:rPr>
              <a:t>Storage infrastructure</a:t>
            </a:r>
            <a:r>
              <a:rPr lang="en-US" sz="2400" dirty="0"/>
              <a:t>. Data is the fuel of the modern data center. Storage systems are used to hold this valuable commodity.</a:t>
            </a:r>
          </a:p>
          <a:p>
            <a:pPr fontAlgn="base"/>
            <a:r>
              <a:rPr lang="en-US" sz="2400" dirty="0">
                <a:solidFill>
                  <a:srgbClr val="FF0000"/>
                </a:solidFill>
              </a:rPr>
              <a:t>Computing resources</a:t>
            </a:r>
            <a:r>
              <a:rPr lang="en-US" sz="2400" dirty="0"/>
              <a:t>. Applications are the engines of a data center. These servers provide the processing, memory, local storage, and network connectivity that drive applications.</a:t>
            </a:r>
          </a:p>
          <a:p>
            <a:endParaRPr lang="en-US" dirty="0"/>
          </a:p>
        </p:txBody>
      </p:sp>
    </p:spTree>
    <p:extLst>
      <p:ext uri="{BB962C8B-B14F-4D97-AF65-F5344CB8AC3E}">
        <p14:creationId xmlns:p14="http://schemas.microsoft.com/office/powerpoint/2010/main" val="18514062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FDB12-9792-41CC-B828-CF43E676757F}"/>
              </a:ext>
            </a:extLst>
          </p:cNvPr>
          <p:cNvSpPr>
            <a:spLocks noGrp="1"/>
          </p:cNvSpPr>
          <p:nvPr>
            <p:ph type="title"/>
          </p:nvPr>
        </p:nvSpPr>
        <p:spPr/>
        <p:txBody>
          <a:bodyPr/>
          <a:lstStyle/>
          <a:p>
            <a:pPr algn="ctr"/>
            <a:r>
              <a:rPr lang="en-US" dirty="0"/>
              <a:t>Types of data centers</a:t>
            </a:r>
          </a:p>
        </p:txBody>
      </p:sp>
      <p:sp>
        <p:nvSpPr>
          <p:cNvPr id="3" name="Content Placeholder 2">
            <a:extLst>
              <a:ext uri="{FF2B5EF4-FFF2-40B4-BE49-F238E27FC236}">
                <a16:creationId xmlns:a16="http://schemas.microsoft.com/office/drawing/2014/main" id="{A92F6649-1EF7-405C-AA9B-3CDDE0FDE98E}"/>
              </a:ext>
            </a:extLst>
          </p:cNvPr>
          <p:cNvSpPr>
            <a:spLocks noGrp="1"/>
          </p:cNvSpPr>
          <p:nvPr>
            <p:ph idx="1"/>
          </p:nvPr>
        </p:nvSpPr>
        <p:spPr/>
        <p:txBody>
          <a:bodyPr>
            <a:normAutofit fontScale="92500" lnSpcReduction="20000"/>
          </a:bodyPr>
          <a:lstStyle/>
          <a:p>
            <a:r>
              <a:rPr lang="en-US" dirty="0"/>
              <a:t>Many </a:t>
            </a:r>
            <a:r>
              <a:rPr lang="en-US" b="1" dirty="0">
                <a:highlight>
                  <a:srgbClr val="FFFF00"/>
                </a:highlight>
              </a:rPr>
              <a:t>types of data centers </a:t>
            </a:r>
            <a:r>
              <a:rPr lang="en-US" dirty="0"/>
              <a:t>and service models are available. Their classification depends on whether they are owned by one or many organizations, how they fit (if they fit) into the topology of other data centers, what technologies they use for computing and storage, and even their energy efficiency. There are four main types of data centers:</a:t>
            </a:r>
          </a:p>
          <a:p>
            <a:pPr marL="342900" indent="-342900">
              <a:buFont typeface="+mj-lt"/>
              <a:buAutoNum type="arabicPeriod"/>
            </a:pPr>
            <a:r>
              <a:rPr lang="en-US" b="1" dirty="0"/>
              <a:t>Enterprise data centers</a:t>
            </a:r>
            <a:r>
              <a:rPr lang="en-US" dirty="0"/>
              <a:t>: These are </a:t>
            </a:r>
            <a:r>
              <a:rPr lang="en-US" dirty="0">
                <a:solidFill>
                  <a:srgbClr val="FF0000"/>
                </a:solidFill>
              </a:rPr>
              <a:t>built, owned, and operated by companies </a:t>
            </a:r>
            <a:r>
              <a:rPr lang="en-US" dirty="0"/>
              <a:t>and are optimized for their end users. Most often they are housed on the corporate campus.</a:t>
            </a:r>
          </a:p>
          <a:p>
            <a:pPr marL="342900" indent="-342900">
              <a:buFont typeface="+mj-lt"/>
              <a:buAutoNum type="arabicPeriod"/>
            </a:pPr>
            <a:r>
              <a:rPr lang="en-US" b="1" dirty="0"/>
              <a:t>Managed services data centers</a:t>
            </a:r>
            <a:r>
              <a:rPr lang="en-US" dirty="0"/>
              <a:t>: These data centers are </a:t>
            </a:r>
            <a:r>
              <a:rPr lang="en-US" dirty="0">
                <a:solidFill>
                  <a:srgbClr val="FF0000"/>
                </a:solidFill>
              </a:rPr>
              <a:t>managed by a third party </a:t>
            </a:r>
            <a:r>
              <a:rPr lang="en-US" dirty="0"/>
              <a:t>(or a managed services provider) on behalf of a company. The company leases the equipment and infrastructure instead of buying it.</a:t>
            </a:r>
          </a:p>
          <a:p>
            <a:pPr marL="342900" indent="-342900">
              <a:buFont typeface="+mj-lt"/>
              <a:buAutoNum type="arabicPeriod"/>
            </a:pPr>
            <a:r>
              <a:rPr lang="en-US" b="1" dirty="0"/>
              <a:t>Co-location data centers</a:t>
            </a:r>
            <a:r>
              <a:rPr lang="en-US" dirty="0"/>
              <a:t>: In co-location ("</a:t>
            </a:r>
            <a:r>
              <a:rPr lang="en-US" dirty="0" err="1"/>
              <a:t>colo</a:t>
            </a:r>
            <a:r>
              <a:rPr lang="en-US" dirty="0"/>
              <a:t>") data centers, a </a:t>
            </a:r>
            <a:r>
              <a:rPr lang="en-US" dirty="0">
                <a:solidFill>
                  <a:srgbClr val="FF0000"/>
                </a:solidFill>
              </a:rPr>
              <a:t>company rents space within a data center owned by others</a:t>
            </a:r>
            <a:r>
              <a:rPr lang="en-US" dirty="0"/>
              <a:t> and located off company premises. The </a:t>
            </a:r>
            <a:r>
              <a:rPr lang="en-US" dirty="0">
                <a:solidFill>
                  <a:srgbClr val="FF0000"/>
                </a:solidFill>
              </a:rPr>
              <a:t>co-location data center hosts the infrastructure--building, cooling, bandwidth, physical security, etc. </a:t>
            </a:r>
            <a:r>
              <a:rPr lang="en-US" dirty="0"/>
              <a:t>while </a:t>
            </a:r>
            <a:r>
              <a:rPr lang="en-US" dirty="0">
                <a:solidFill>
                  <a:srgbClr val="FF0000"/>
                </a:solidFill>
              </a:rPr>
              <a:t>the company provides and manages the components, including servers, storage, and firewalls.</a:t>
            </a:r>
          </a:p>
          <a:p>
            <a:pPr marL="342900" indent="-342900">
              <a:buFont typeface="+mj-lt"/>
              <a:buAutoNum type="arabicPeriod"/>
            </a:pPr>
            <a:r>
              <a:rPr lang="en-US" b="1" dirty="0"/>
              <a:t>Cloud data centers</a:t>
            </a:r>
            <a:r>
              <a:rPr lang="en-US" dirty="0"/>
              <a:t>: In this </a:t>
            </a:r>
            <a:r>
              <a:rPr lang="en-US" dirty="0">
                <a:solidFill>
                  <a:srgbClr val="FF0000"/>
                </a:solidFill>
              </a:rPr>
              <a:t>off-premises</a:t>
            </a:r>
            <a:r>
              <a:rPr lang="en-US" dirty="0"/>
              <a:t> form of data center, </a:t>
            </a:r>
            <a:r>
              <a:rPr lang="en-US" dirty="0">
                <a:solidFill>
                  <a:srgbClr val="FF0000"/>
                </a:solidFill>
              </a:rPr>
              <a:t>data and applications are hosted by a cloud services provider</a:t>
            </a:r>
            <a:r>
              <a:rPr lang="en-US" dirty="0"/>
              <a:t> such as Amazon Web Services (AWS), Microsoft (Azure), or IBM Cloud.</a:t>
            </a:r>
          </a:p>
          <a:p>
            <a:pPr marL="0" indent="0">
              <a:buNone/>
            </a:pPr>
            <a:r>
              <a:rPr lang="en-US" dirty="0"/>
              <a:t>NOTE: </a:t>
            </a:r>
            <a:r>
              <a:rPr lang="en-US" dirty="0">
                <a:hlinkClick r:id="rId2"/>
              </a:rPr>
              <a:t>Discover more about data centers</a:t>
            </a:r>
            <a:r>
              <a:rPr lang="en-US" dirty="0"/>
              <a:t> and what the future will bring to them and your network.</a:t>
            </a:r>
          </a:p>
        </p:txBody>
      </p:sp>
    </p:spTree>
    <p:extLst>
      <p:ext uri="{BB962C8B-B14F-4D97-AF65-F5344CB8AC3E}">
        <p14:creationId xmlns:p14="http://schemas.microsoft.com/office/powerpoint/2010/main" val="17453777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AFD6-99D4-4D8E-BE68-9223C8742D69}"/>
              </a:ext>
            </a:extLst>
          </p:cNvPr>
          <p:cNvSpPr>
            <a:spLocks noGrp="1"/>
          </p:cNvSpPr>
          <p:nvPr>
            <p:ph type="title"/>
          </p:nvPr>
        </p:nvSpPr>
        <p:spPr/>
        <p:txBody>
          <a:bodyPr/>
          <a:lstStyle/>
          <a:p>
            <a:pPr algn="ctr"/>
            <a:r>
              <a:rPr lang="en-US" dirty="0"/>
              <a:t>Summary of IT Technologies</a:t>
            </a:r>
          </a:p>
        </p:txBody>
      </p:sp>
      <p:sp>
        <p:nvSpPr>
          <p:cNvPr id="3" name="Content Placeholder 2">
            <a:extLst>
              <a:ext uri="{FF2B5EF4-FFF2-40B4-BE49-F238E27FC236}">
                <a16:creationId xmlns:a16="http://schemas.microsoft.com/office/drawing/2014/main" id="{9541C170-3594-4651-A06F-2159B833F40A}"/>
              </a:ext>
            </a:extLst>
          </p:cNvPr>
          <p:cNvSpPr>
            <a:spLocks noGrp="1"/>
          </p:cNvSpPr>
          <p:nvPr>
            <p:ph idx="1"/>
          </p:nvPr>
        </p:nvSpPr>
        <p:spPr/>
        <p:txBody>
          <a:bodyPr>
            <a:normAutofit/>
          </a:bodyPr>
          <a:lstStyle/>
          <a:p>
            <a:r>
              <a:rPr lang="en-US" sz="2400" dirty="0"/>
              <a:t>1960, Mainframe, Super-computer, punch card type-writer, punch card reader, dumb terminal. e.g. IBM System/360, CRAY</a:t>
            </a:r>
          </a:p>
          <a:p>
            <a:r>
              <a:rPr lang="en-US" sz="2400" dirty="0"/>
              <a:t>1970, Mini-computer (mid range computer), personal computer, Apple computer</a:t>
            </a:r>
          </a:p>
          <a:p>
            <a:r>
              <a:rPr lang="en-US" sz="2400" dirty="0"/>
              <a:t>1980, Client server architecture, Networking, server, workstation</a:t>
            </a:r>
          </a:p>
          <a:p>
            <a:r>
              <a:rPr lang="en-US" sz="2400" dirty="0"/>
              <a:t>1990, Internet, web</a:t>
            </a:r>
          </a:p>
          <a:p>
            <a:r>
              <a:rPr lang="en-US" sz="2400" dirty="0"/>
              <a:t>2000, cell phone, cloud computing, big data, thin client</a:t>
            </a:r>
          </a:p>
          <a:p>
            <a:r>
              <a:rPr lang="en-US" sz="2400" dirty="0"/>
              <a:t>2010, tablet, smartphone</a:t>
            </a:r>
          </a:p>
        </p:txBody>
      </p:sp>
    </p:spTree>
    <p:extLst>
      <p:ext uri="{BB962C8B-B14F-4D97-AF65-F5344CB8AC3E}">
        <p14:creationId xmlns:p14="http://schemas.microsoft.com/office/powerpoint/2010/main" val="31330987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9B88-FF84-465C-A01E-9B07876989B8}"/>
              </a:ext>
            </a:extLst>
          </p:cNvPr>
          <p:cNvSpPr>
            <a:spLocks noGrp="1"/>
          </p:cNvSpPr>
          <p:nvPr>
            <p:ph type="title"/>
          </p:nvPr>
        </p:nvSpPr>
        <p:spPr/>
        <p:txBody>
          <a:bodyPr/>
          <a:lstStyle/>
          <a:p>
            <a:pPr algn="ctr"/>
            <a:r>
              <a:rPr lang="en-US"/>
              <a:t>Questions</a:t>
            </a:r>
            <a:endParaRPr lang="en-US" dirty="0"/>
          </a:p>
        </p:txBody>
      </p:sp>
      <p:sp>
        <p:nvSpPr>
          <p:cNvPr id="3" name="Content Placeholder 2">
            <a:extLst>
              <a:ext uri="{FF2B5EF4-FFF2-40B4-BE49-F238E27FC236}">
                <a16:creationId xmlns:a16="http://schemas.microsoft.com/office/drawing/2014/main" id="{0B41CE8D-AA1E-49FB-9397-5763422557C5}"/>
              </a:ext>
            </a:extLst>
          </p:cNvPr>
          <p:cNvSpPr>
            <a:spLocks noGrp="1"/>
          </p:cNvSpPr>
          <p:nvPr>
            <p:ph idx="1"/>
          </p:nvPr>
        </p:nvSpPr>
        <p:spPr/>
        <p:txBody>
          <a:bodyPr/>
          <a:lstStyle/>
          <a:p>
            <a:r>
              <a:rPr lang="en-US" sz="2800" dirty="0"/>
              <a:t>What are the five generations of computer, and what are the features?</a:t>
            </a:r>
          </a:p>
          <a:p>
            <a:r>
              <a:rPr lang="en-US" sz="2800" dirty="0"/>
              <a:t>What are the types of computer?</a:t>
            </a:r>
          </a:p>
          <a:p>
            <a:r>
              <a:rPr lang="en-US" sz="2800" dirty="0"/>
              <a:t>What </a:t>
            </a:r>
            <a:r>
              <a:rPr lang="en-US" sz="2800"/>
              <a:t>is thin </a:t>
            </a:r>
            <a:r>
              <a:rPr lang="en-US" sz="2800" dirty="0"/>
              <a:t>client?</a:t>
            </a:r>
          </a:p>
          <a:p>
            <a:r>
              <a:rPr lang="en-US" sz="2800" dirty="0"/>
              <a:t>What is data center, and what are the types of data centers?</a:t>
            </a:r>
          </a:p>
          <a:p>
            <a:endParaRPr lang="en-US" dirty="0"/>
          </a:p>
          <a:p>
            <a:endParaRPr lang="en-US" dirty="0"/>
          </a:p>
          <a:p>
            <a:endParaRPr lang="en-US" dirty="0"/>
          </a:p>
        </p:txBody>
      </p:sp>
    </p:spTree>
    <p:extLst>
      <p:ext uri="{BB962C8B-B14F-4D97-AF65-F5344CB8AC3E}">
        <p14:creationId xmlns:p14="http://schemas.microsoft.com/office/powerpoint/2010/main" val="16830471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06C45-9504-41F0-83B0-A93E1C874977}"/>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BC19CD27-4A6C-4B13-B651-6840A4E1E65C}"/>
              </a:ext>
            </a:extLst>
          </p:cNvPr>
          <p:cNvSpPr>
            <a:spLocks noGrp="1"/>
          </p:cNvSpPr>
          <p:nvPr>
            <p:ph idx="1"/>
          </p:nvPr>
        </p:nvSpPr>
        <p:spPr/>
        <p:txBody>
          <a:bodyPr>
            <a:normAutofit/>
          </a:bodyPr>
          <a:lstStyle/>
          <a:p>
            <a:r>
              <a:rPr lang="en-US" dirty="0">
                <a:hlinkClick r:id="rId2"/>
              </a:rPr>
              <a:t>https://www.computerhope.com/issues/ch001921.htm</a:t>
            </a:r>
            <a:endParaRPr lang="en-US" dirty="0">
              <a:hlinkClick r:id="rId3"/>
            </a:endParaRPr>
          </a:p>
          <a:p>
            <a:r>
              <a:rPr lang="en-US" dirty="0">
                <a:hlinkClick r:id="rId3"/>
              </a:rPr>
              <a:t>https://homepage.cs.uri.edu/faculty/wolfe/book/Readings/Reading03.htm</a:t>
            </a:r>
            <a:endParaRPr lang="en-US" dirty="0"/>
          </a:p>
          <a:p>
            <a:r>
              <a:rPr lang="en-US" dirty="0">
                <a:hlinkClick r:id="rId4"/>
              </a:rPr>
              <a:t>https://www.computerhistory.org/timeline/computers/</a:t>
            </a:r>
            <a:endParaRPr lang="en-US" dirty="0"/>
          </a:p>
          <a:p>
            <a:r>
              <a:rPr lang="en-US" dirty="0">
                <a:hlinkClick r:id="rId5"/>
              </a:rPr>
              <a:t>https://www.livescience.com/20718-computer-history.html</a:t>
            </a:r>
            <a:endParaRPr lang="en-US" dirty="0"/>
          </a:p>
          <a:p>
            <a:r>
              <a:rPr lang="en-US" dirty="0">
                <a:hlinkClick r:id="rId6"/>
              </a:rPr>
              <a:t>https://www.suse.com/c/mainframe-gnulinux-thin-client-advantages-methodology/</a:t>
            </a:r>
            <a:endParaRPr lang="en-US" dirty="0"/>
          </a:p>
          <a:p>
            <a:r>
              <a:rPr lang="en-US" dirty="0">
                <a:hlinkClick r:id="rId7"/>
              </a:rPr>
              <a:t>https://www.brighthub.com/environment/green-computing/articles/71173.aspx</a:t>
            </a:r>
            <a:endParaRPr lang="en-US" dirty="0"/>
          </a:p>
          <a:p>
            <a:r>
              <a:rPr lang="en-US" dirty="0">
                <a:hlinkClick r:id="rId8"/>
              </a:rPr>
              <a:t>https://www.quora.com/What-are-the-different-types-of-computers</a:t>
            </a:r>
            <a:endParaRPr lang="en-US" dirty="0"/>
          </a:p>
          <a:p>
            <a:r>
              <a:rPr lang="en-US" dirty="0">
                <a:hlinkClick r:id="rId9"/>
              </a:rPr>
              <a:t>http://ecomputernotes.com/fundamental/introduction-to-computer/minicomputer</a:t>
            </a:r>
            <a:endParaRPr lang="en-US" dirty="0"/>
          </a:p>
          <a:p>
            <a:r>
              <a:rPr lang="en-US" dirty="0">
                <a:hlinkClick r:id="rId10"/>
              </a:rPr>
              <a:t>https://www.cisco.com/c/en/us/solutions/data-center-virtualization/what-is-a-data-center.html</a:t>
            </a:r>
            <a:endParaRPr lang="en-US" dirty="0"/>
          </a:p>
          <a:p>
            <a:pPr marL="0" indent="0">
              <a:buNone/>
            </a:pPr>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0152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A182A128-A956-40CB-8AF8-65981409DF48}"/>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3400" cap="all" spc="-100" dirty="0">
                <a:solidFill>
                  <a:schemeClr val="bg1"/>
                </a:solidFill>
              </a:rPr>
              <a:t>First Generation of Computers</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1026" name="Picture 2" descr="First Generation">
            <a:extLst>
              <a:ext uri="{FF2B5EF4-FFF2-40B4-BE49-F238E27FC236}">
                <a16:creationId xmlns:a16="http://schemas.microsoft.com/office/drawing/2014/main" id="{78C5E571-9170-482C-9986-2DE5DBCB7A6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293626" y="645106"/>
            <a:ext cx="4308126" cy="5564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974894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866"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197"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1587"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29839F09-D7A0-4908-B9DA-2652B6EA559F}"/>
              </a:ext>
            </a:extLst>
          </p:cNvPr>
          <p:cNvSpPr>
            <a:spLocks noGrp="1"/>
          </p:cNvSpPr>
          <p:nvPr>
            <p:ph type="title"/>
          </p:nvPr>
        </p:nvSpPr>
        <p:spPr>
          <a:xfrm>
            <a:off x="1256493" y="1559768"/>
            <a:ext cx="2978281" cy="3135379"/>
          </a:xfrm>
        </p:spPr>
        <p:txBody>
          <a:bodyPr vert="horz" lIns="91440" tIns="45720" rIns="91440" bIns="45720" rtlCol="0" anchor="ctr">
            <a:normAutofit/>
          </a:bodyPr>
          <a:lstStyle/>
          <a:p>
            <a:pPr algn="ctr">
              <a:lnSpc>
                <a:spcPct val="83000"/>
              </a:lnSpc>
            </a:pPr>
            <a:r>
              <a:rPr lang="en-US" sz="4800" cap="all" spc="-100" dirty="0">
                <a:solidFill>
                  <a:schemeClr val="bg1"/>
                </a:solidFill>
              </a:rPr>
              <a:t>Vacuum Tubes</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7992"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73932"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82292"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2050" name="Picture 2" descr="Image result for first generation computer">
            <a:extLst>
              <a:ext uri="{FF2B5EF4-FFF2-40B4-BE49-F238E27FC236}">
                <a16:creationId xmlns:a16="http://schemas.microsoft.com/office/drawing/2014/main" id="{BB7CFAB7-9CC0-4151-A16E-05F988D23935}"/>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5423416" y="645106"/>
            <a:ext cx="6048546" cy="5564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19016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9FD32-17AC-40F4-910E-57A6172F9C99}"/>
              </a:ext>
            </a:extLst>
          </p:cNvPr>
          <p:cNvSpPr>
            <a:spLocks noGrp="1"/>
          </p:cNvSpPr>
          <p:nvPr>
            <p:ph type="title"/>
          </p:nvPr>
        </p:nvSpPr>
        <p:spPr/>
        <p:txBody>
          <a:bodyPr/>
          <a:lstStyle/>
          <a:p>
            <a:pPr algn="ctr"/>
            <a:r>
              <a:rPr lang="en-US" dirty="0"/>
              <a:t>History of Computers</a:t>
            </a:r>
          </a:p>
        </p:txBody>
      </p:sp>
      <p:sp>
        <p:nvSpPr>
          <p:cNvPr id="3" name="Content Placeholder 2">
            <a:extLst>
              <a:ext uri="{FF2B5EF4-FFF2-40B4-BE49-F238E27FC236}">
                <a16:creationId xmlns:a16="http://schemas.microsoft.com/office/drawing/2014/main" id="{7E8EA48F-559A-46F1-A978-0005D91073B4}"/>
              </a:ext>
            </a:extLst>
          </p:cNvPr>
          <p:cNvSpPr>
            <a:spLocks noGrp="1"/>
          </p:cNvSpPr>
          <p:nvPr>
            <p:ph idx="1"/>
          </p:nvPr>
        </p:nvSpPr>
        <p:spPr/>
        <p:txBody>
          <a:bodyPr>
            <a:normAutofit fontScale="92500" lnSpcReduction="10000"/>
          </a:bodyPr>
          <a:lstStyle/>
          <a:p>
            <a:r>
              <a:rPr lang="en-US" sz="2800" b="1" dirty="0">
                <a:highlight>
                  <a:srgbClr val="FFFF00"/>
                </a:highlight>
              </a:rPr>
              <a:t>2</a:t>
            </a:r>
            <a:r>
              <a:rPr lang="en-US" sz="2800" b="1" baseline="30000" dirty="0">
                <a:highlight>
                  <a:srgbClr val="FFFF00"/>
                </a:highlight>
              </a:rPr>
              <a:t>nd</a:t>
            </a:r>
            <a:r>
              <a:rPr lang="en-US" sz="2800" b="1" dirty="0">
                <a:highlight>
                  <a:srgbClr val="FFFF00"/>
                </a:highlight>
              </a:rPr>
              <a:t> generation of computers (1955-1964):  </a:t>
            </a:r>
            <a:r>
              <a:rPr lang="en-US" sz="2800" dirty="0"/>
              <a:t>(Mainframe and Supercomputer)</a:t>
            </a:r>
          </a:p>
          <a:p>
            <a:r>
              <a:rPr lang="en-US" sz="2800" dirty="0"/>
              <a:t>Features:</a:t>
            </a:r>
          </a:p>
          <a:p>
            <a:pPr marL="617220" lvl="1" indent="-342900">
              <a:buFont typeface="+mj-lt"/>
              <a:buAutoNum type="arabicPeriod"/>
            </a:pPr>
            <a:r>
              <a:rPr lang="en-US" sz="2800" dirty="0">
                <a:solidFill>
                  <a:srgbClr val="FF0000"/>
                </a:solidFill>
              </a:rPr>
              <a:t>Transistors</a:t>
            </a:r>
            <a:r>
              <a:rPr lang="en-US" sz="2800" dirty="0"/>
              <a:t> were used instead of Vacuum Tube.</a:t>
            </a:r>
          </a:p>
          <a:p>
            <a:pPr marL="617220" lvl="1" indent="-342900">
              <a:buFont typeface="+mj-lt"/>
              <a:buAutoNum type="arabicPeriod"/>
            </a:pPr>
            <a:r>
              <a:rPr lang="en-US" sz="2800" dirty="0"/>
              <a:t>Processing </a:t>
            </a:r>
            <a:r>
              <a:rPr lang="en-US" sz="2800" dirty="0">
                <a:solidFill>
                  <a:srgbClr val="FF0000"/>
                </a:solidFill>
              </a:rPr>
              <a:t>speed is faster </a:t>
            </a:r>
            <a:r>
              <a:rPr lang="en-US" sz="2800" dirty="0"/>
              <a:t>than 1</a:t>
            </a:r>
            <a:r>
              <a:rPr lang="en-US" sz="2800" baseline="30000" dirty="0"/>
              <a:t>st</a:t>
            </a:r>
            <a:r>
              <a:rPr lang="en-US" sz="2800" dirty="0"/>
              <a:t> generation computers.</a:t>
            </a:r>
          </a:p>
          <a:p>
            <a:pPr marL="617220" lvl="1" indent="-342900">
              <a:buFont typeface="+mj-lt"/>
              <a:buAutoNum type="arabicPeriod"/>
            </a:pPr>
            <a:r>
              <a:rPr lang="en-US" sz="2800" dirty="0"/>
              <a:t>Smaller in Size (51 square feet).</a:t>
            </a:r>
          </a:p>
          <a:p>
            <a:pPr marL="617220" lvl="1" indent="-342900">
              <a:buFont typeface="+mj-lt"/>
              <a:buAutoNum type="arabicPeriod"/>
            </a:pPr>
            <a:r>
              <a:rPr lang="en-US" sz="2800" dirty="0"/>
              <a:t>They used high-level language such as Fortran, Cobol.</a:t>
            </a:r>
          </a:p>
          <a:p>
            <a:pPr marL="617220" lvl="1" indent="-342900">
              <a:buFont typeface="+mj-lt"/>
              <a:buAutoNum type="arabicPeriod"/>
            </a:pPr>
            <a:r>
              <a:rPr lang="en-US" sz="2800" dirty="0"/>
              <a:t>The input and </a:t>
            </a:r>
            <a:r>
              <a:rPr lang="en-US" sz="2800" dirty="0">
                <a:hlinkClick r:id="rId2" tooltip="Output Device can produce the final product of machine processing into a form usable by humans."/>
              </a:rPr>
              <a:t>output devices</a:t>
            </a:r>
            <a:r>
              <a:rPr lang="en-US" sz="2800" dirty="0"/>
              <a:t> were faster.</a:t>
            </a:r>
          </a:p>
          <a:p>
            <a:r>
              <a:rPr lang="en-US" sz="2800" dirty="0"/>
              <a:t>Example: IBM 1400 and 7000 Series</a:t>
            </a:r>
          </a:p>
          <a:p>
            <a:endParaRPr lang="en-US" dirty="0"/>
          </a:p>
        </p:txBody>
      </p:sp>
    </p:spTree>
    <p:extLst>
      <p:ext uri="{BB962C8B-B14F-4D97-AF65-F5344CB8AC3E}">
        <p14:creationId xmlns:p14="http://schemas.microsoft.com/office/powerpoint/2010/main" val="1631520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Rectangle 72">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75" name="Rectangle 74">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77" name="Rectangle 76">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9" name="Group 78">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80" name="Straight Connector 79">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84" name="Rectangle 83">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Image result for second generation of computer">
            <a:extLst>
              <a:ext uri="{FF2B5EF4-FFF2-40B4-BE49-F238E27FC236}">
                <a16:creationId xmlns:a16="http://schemas.microsoft.com/office/drawing/2014/main" id="{2B644F55-6EB4-47BE-A7D7-638A1043AF6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43192" y="946542"/>
            <a:ext cx="6202238" cy="4961790"/>
          </a:xfrm>
          <a:prstGeom prst="rect">
            <a:avLst/>
          </a:prstGeom>
          <a:noFill/>
          <a:extLst>
            <a:ext uri="{909E8E84-426E-40DD-AFC4-6F175D3DCCD1}">
              <a14:hiddenFill xmlns:a14="http://schemas.microsoft.com/office/drawing/2010/main">
                <a:solidFill>
                  <a:srgbClr val="FFFFFF"/>
                </a:solidFill>
              </a14:hiddenFill>
            </a:ext>
          </a:extLst>
        </p:spPr>
      </p:pic>
      <p:sp>
        <p:nvSpPr>
          <p:cNvPr id="90" name="Rectangle 89">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92" name="Rectangle 91">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A44202FB-9532-4D57-AFA1-7BB3C10C5564}"/>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3400" cap="all" spc="-100">
                <a:solidFill>
                  <a:schemeClr val="bg1"/>
                </a:solidFill>
              </a:rPr>
              <a:t>Second Generation of Computers</a:t>
            </a:r>
          </a:p>
        </p:txBody>
      </p:sp>
      <p:sp>
        <p:nvSpPr>
          <p:cNvPr id="94" name="Rectangle 93">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96" name="Straight Connector 95">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2502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7" name="Rectangle 136">
            <a:extLst>
              <a:ext uri="{FF2B5EF4-FFF2-40B4-BE49-F238E27FC236}">
                <a16:creationId xmlns:a16="http://schemas.microsoft.com/office/drawing/2014/main" id="{1E8D93C5-28EB-42D0-86CE-D804955653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39" name="Rectangle 138">
            <a:extLst>
              <a:ext uri="{FF2B5EF4-FFF2-40B4-BE49-F238E27FC236}">
                <a16:creationId xmlns:a16="http://schemas.microsoft.com/office/drawing/2014/main" id="{AB1B1E7D-F76D-4744-AF85-239E6998A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41" name="Rectangle 140">
            <a:extLst>
              <a:ext uri="{FF2B5EF4-FFF2-40B4-BE49-F238E27FC236}">
                <a16:creationId xmlns:a16="http://schemas.microsoft.com/office/drawing/2014/main" id="{3BB65211-00DB-45B6-A223-033B2D19C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43" name="Group 142">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44" name="Straight Connector 143">
              <a:extLst>
                <a:ext uri="{FF2B5EF4-FFF2-40B4-BE49-F238E27FC236}">
                  <a16:creationId xmlns:a16="http://schemas.microsoft.com/office/drawing/2014/main" id="{14DF524F-3FEF-4236-90C6-820E876A94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400A003-1BE9-49C2-8E57-DCD9B870FC8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83BF0991-F9A1-4282-99DB-92D70239F6A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148" name="Rectangle 147">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2" name="Rectangle 151">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Image result for second generation of computer">
            <a:extLst>
              <a:ext uri="{FF2B5EF4-FFF2-40B4-BE49-F238E27FC236}">
                <a16:creationId xmlns:a16="http://schemas.microsoft.com/office/drawing/2014/main" id="{9EFDE08A-2FDC-4560-8986-BF5A35FAAA4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643192" y="1235980"/>
            <a:ext cx="6202238" cy="4382914"/>
          </a:xfrm>
          <a:prstGeom prst="rect">
            <a:avLst/>
          </a:prstGeom>
          <a:noFill/>
          <a:extLst>
            <a:ext uri="{909E8E84-426E-40DD-AFC4-6F175D3DCCD1}">
              <a14:hiddenFill xmlns:a14="http://schemas.microsoft.com/office/drawing/2010/main">
                <a:solidFill>
                  <a:srgbClr val="FFFFFF"/>
                </a:solidFill>
              </a14:hiddenFill>
            </a:ext>
          </a:extLst>
        </p:spPr>
      </p:pic>
      <p:sp>
        <p:nvSpPr>
          <p:cNvPr id="154" name="Rectangle 153">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156" name="Rectangle 155">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noFill/>
          <a:ln w="6350" cap="sq" cmpd="sng" algn="ctr">
            <a:solidFill>
              <a:schemeClr val="bg1"/>
            </a:solidFill>
            <a:prstDash val="solid"/>
            <a:miter lim="800000"/>
          </a:ln>
          <a:effectLst/>
        </p:spPr>
      </p:sp>
      <p:sp>
        <p:nvSpPr>
          <p:cNvPr id="2" name="Title 1">
            <a:extLst>
              <a:ext uri="{FF2B5EF4-FFF2-40B4-BE49-F238E27FC236}">
                <a16:creationId xmlns:a16="http://schemas.microsoft.com/office/drawing/2014/main" id="{320D11C5-2609-4D90-AFA9-C52E18D034F0}"/>
              </a:ext>
            </a:extLst>
          </p:cNvPr>
          <p:cNvSpPr>
            <a:spLocks noGrp="1"/>
          </p:cNvSpPr>
          <p:nvPr>
            <p:ph type="title"/>
          </p:nvPr>
        </p:nvSpPr>
        <p:spPr>
          <a:xfrm>
            <a:off x="7957225" y="1559768"/>
            <a:ext cx="2978281" cy="3135379"/>
          </a:xfrm>
        </p:spPr>
        <p:txBody>
          <a:bodyPr vert="horz" lIns="91440" tIns="45720" rIns="91440" bIns="45720" rtlCol="0" anchor="ctr">
            <a:normAutofit/>
          </a:bodyPr>
          <a:lstStyle/>
          <a:p>
            <a:pPr algn="ctr">
              <a:lnSpc>
                <a:spcPct val="83000"/>
              </a:lnSpc>
            </a:pPr>
            <a:r>
              <a:rPr lang="en-US" sz="3700" cap="all" spc="-100" dirty="0">
                <a:solidFill>
                  <a:schemeClr val="bg1"/>
                </a:solidFill>
              </a:rPr>
              <a:t>Transistors</a:t>
            </a:r>
          </a:p>
        </p:txBody>
      </p:sp>
      <p:sp>
        <p:nvSpPr>
          <p:cNvPr id="158" name="Rectangle 157">
            <a:extLst>
              <a:ext uri="{FF2B5EF4-FFF2-40B4-BE49-F238E27FC236}">
                <a16:creationId xmlns:a16="http://schemas.microsoft.com/office/drawing/2014/main" id="{BA53A868-C420-4BAE-9244-EC162AF05C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03768" y="640856"/>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0" name="Straight Connector 159">
            <a:extLst>
              <a:ext uri="{FF2B5EF4-FFF2-40B4-BE49-F238E27FC236}">
                <a16:creationId xmlns:a16="http://schemas.microsoft.com/office/drawing/2014/main" id="{F8D93CCA-A85E-4529-A6F0-8BB54D27BC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C2686EF3-81CC-419F-96C3-002A7588030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09708" y="640855"/>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1ECFA516-C18C-41AE-AFF2-A0D0A59C9E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8068" y="1286150"/>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997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591A6-3939-4402-9044-E462C6FF8239}"/>
              </a:ext>
            </a:extLst>
          </p:cNvPr>
          <p:cNvSpPr>
            <a:spLocks noGrp="1"/>
          </p:cNvSpPr>
          <p:nvPr>
            <p:ph type="title"/>
          </p:nvPr>
        </p:nvSpPr>
        <p:spPr/>
        <p:txBody>
          <a:bodyPr/>
          <a:lstStyle/>
          <a:p>
            <a:pPr algn="ctr"/>
            <a:r>
              <a:rPr lang="en-US" dirty="0"/>
              <a:t>History of Computers</a:t>
            </a:r>
          </a:p>
        </p:txBody>
      </p:sp>
      <p:sp>
        <p:nvSpPr>
          <p:cNvPr id="3" name="Content Placeholder 2">
            <a:extLst>
              <a:ext uri="{FF2B5EF4-FFF2-40B4-BE49-F238E27FC236}">
                <a16:creationId xmlns:a16="http://schemas.microsoft.com/office/drawing/2014/main" id="{9A61E832-41BB-445A-A5DC-C3DCE0F56FCC}"/>
              </a:ext>
            </a:extLst>
          </p:cNvPr>
          <p:cNvSpPr>
            <a:spLocks noGrp="1"/>
          </p:cNvSpPr>
          <p:nvPr>
            <p:ph idx="1"/>
          </p:nvPr>
        </p:nvSpPr>
        <p:spPr/>
        <p:txBody>
          <a:bodyPr>
            <a:normAutofit fontScale="25000" lnSpcReduction="20000"/>
          </a:bodyPr>
          <a:lstStyle/>
          <a:p>
            <a:r>
              <a:rPr lang="en-US" sz="8000" b="1" dirty="0">
                <a:highlight>
                  <a:srgbClr val="FFFF00"/>
                </a:highlight>
              </a:rPr>
              <a:t>3</a:t>
            </a:r>
            <a:r>
              <a:rPr lang="en-US" sz="8000" b="1" baseline="30000" dirty="0">
                <a:highlight>
                  <a:srgbClr val="FFFF00"/>
                </a:highlight>
              </a:rPr>
              <a:t>rd</a:t>
            </a:r>
            <a:r>
              <a:rPr lang="en-US" sz="8000" b="1" dirty="0">
                <a:highlight>
                  <a:srgbClr val="FFFF00"/>
                </a:highlight>
              </a:rPr>
              <a:t> generation of computers (1964-1977</a:t>
            </a:r>
            <a:r>
              <a:rPr lang="en-US" sz="8000" dirty="0">
                <a:highlight>
                  <a:srgbClr val="FFFF00"/>
                </a:highlight>
              </a:rPr>
              <a:t>)</a:t>
            </a:r>
            <a:r>
              <a:rPr lang="en-US" sz="8000" dirty="0"/>
              <a:t> (Mainframe, Supercomputer, and Minicomputer)</a:t>
            </a:r>
          </a:p>
          <a:p>
            <a:r>
              <a:rPr lang="en-US" sz="8000" dirty="0"/>
              <a:t>Features: </a:t>
            </a:r>
          </a:p>
          <a:p>
            <a:pPr marL="617220" lvl="1" indent="-342900">
              <a:buFont typeface="+mj-lt"/>
              <a:buAutoNum type="arabicPeriod"/>
            </a:pPr>
            <a:r>
              <a:rPr lang="en-US" sz="8000" dirty="0"/>
              <a:t>They used </a:t>
            </a:r>
            <a:r>
              <a:rPr lang="en-US" sz="8000" dirty="0">
                <a:solidFill>
                  <a:srgbClr val="FF0000"/>
                </a:solidFill>
              </a:rPr>
              <a:t>Integrated Circuit (IC) </a:t>
            </a:r>
            <a:r>
              <a:rPr lang="en-US" sz="8000" dirty="0"/>
              <a:t>chips in place of the transistors.</a:t>
            </a:r>
          </a:p>
          <a:p>
            <a:pPr marL="617220" lvl="1" indent="-342900">
              <a:buFont typeface="+mj-lt"/>
              <a:buAutoNum type="arabicPeriod"/>
            </a:pPr>
            <a:r>
              <a:rPr lang="en-US" sz="8000" dirty="0"/>
              <a:t>Semi conductor memory devices were used.</a:t>
            </a:r>
          </a:p>
          <a:p>
            <a:pPr marL="617220" lvl="1" indent="-342900">
              <a:buFont typeface="+mj-lt"/>
              <a:buAutoNum type="arabicPeriod"/>
            </a:pPr>
            <a:r>
              <a:rPr lang="en-US" sz="8000" dirty="0"/>
              <a:t> The </a:t>
            </a:r>
            <a:r>
              <a:rPr lang="en-US" sz="8000" dirty="0">
                <a:solidFill>
                  <a:srgbClr val="FF0000"/>
                </a:solidFill>
              </a:rPr>
              <a:t>size was greatly reduced</a:t>
            </a:r>
            <a:r>
              <a:rPr lang="en-US" sz="8000" dirty="0"/>
              <a:t>, the speed of processing was high, they were more accurate and reliable.</a:t>
            </a:r>
          </a:p>
          <a:p>
            <a:pPr marL="617220" lvl="1" indent="-342900">
              <a:buFont typeface="+mj-lt"/>
              <a:buAutoNum type="arabicPeriod"/>
            </a:pPr>
            <a:r>
              <a:rPr lang="en-US" sz="8000" dirty="0"/>
              <a:t>They were low cost, large memory and high processing speed. </a:t>
            </a:r>
          </a:p>
          <a:p>
            <a:pPr marL="617220" lvl="1" indent="-342900">
              <a:buFont typeface="+mj-lt"/>
              <a:buAutoNum type="arabicPeriod"/>
            </a:pPr>
            <a:r>
              <a:rPr lang="en-US" sz="8000" dirty="0"/>
              <a:t>Large Scale Integration (LSI) and Very Large Scale Integration (VLSI) were also developed. (ICs were replaced by LSI and VLSI).</a:t>
            </a:r>
          </a:p>
          <a:p>
            <a:pPr marL="617220" lvl="1" indent="-342900">
              <a:buFont typeface="+mj-lt"/>
              <a:buAutoNum type="arabicPeriod"/>
            </a:pPr>
            <a:r>
              <a:rPr lang="en-US" sz="8000" dirty="0"/>
              <a:t>The </a:t>
            </a:r>
            <a:r>
              <a:rPr lang="en-US" sz="8000" dirty="0">
                <a:solidFill>
                  <a:srgbClr val="FF0000"/>
                </a:solidFill>
              </a:rPr>
              <a:t>minicomputers were introduced </a:t>
            </a:r>
            <a:r>
              <a:rPr lang="en-US" sz="8000" dirty="0"/>
              <a:t>in this generation.</a:t>
            </a:r>
          </a:p>
          <a:p>
            <a:pPr marL="617220" lvl="1" indent="-342900">
              <a:buFont typeface="+mj-lt"/>
              <a:buAutoNum type="arabicPeriod"/>
            </a:pPr>
            <a:r>
              <a:rPr lang="en-US" sz="8000" dirty="0"/>
              <a:t>They used high level language for programming such as BASIC (Beginners All purpose Symbolic Instruction Code).</a:t>
            </a:r>
          </a:p>
          <a:p>
            <a:r>
              <a:rPr lang="en-US" sz="8000" dirty="0"/>
              <a:t>Example: IBM 360, IBM 370</a:t>
            </a:r>
          </a:p>
          <a:p>
            <a:endParaRPr lang="en-US" dirty="0"/>
          </a:p>
        </p:txBody>
      </p:sp>
    </p:spTree>
    <p:extLst>
      <p:ext uri="{BB962C8B-B14F-4D97-AF65-F5344CB8AC3E}">
        <p14:creationId xmlns:p14="http://schemas.microsoft.com/office/powerpoint/2010/main" val="2320127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131</TotalTime>
  <Words>2205</Words>
  <Application>Microsoft Office PowerPoint</Application>
  <PresentationFormat>Widescreen</PresentationFormat>
  <Paragraphs>183</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Century Gothic</vt:lpstr>
      <vt:lpstr>Garamond</vt:lpstr>
      <vt:lpstr>Gill Sans MT</vt:lpstr>
      <vt:lpstr>SavonVTI</vt:lpstr>
      <vt:lpstr>Com 1008 an overview of cloud computing (Non-technical)</vt:lpstr>
      <vt:lpstr>Learning Objectives</vt:lpstr>
      <vt:lpstr>History of Computers</vt:lpstr>
      <vt:lpstr>First Generation of Computers</vt:lpstr>
      <vt:lpstr>Vacuum Tubes</vt:lpstr>
      <vt:lpstr>History of Computers</vt:lpstr>
      <vt:lpstr>Second Generation of Computers</vt:lpstr>
      <vt:lpstr>Transistors</vt:lpstr>
      <vt:lpstr>History of Computers</vt:lpstr>
      <vt:lpstr>Third generation of computers </vt:lpstr>
      <vt:lpstr>Integrated circuit</vt:lpstr>
      <vt:lpstr>History of Computers</vt:lpstr>
      <vt:lpstr>Fourth Generation of Computers</vt:lpstr>
      <vt:lpstr>microprocessor</vt:lpstr>
      <vt:lpstr>Apple computer</vt:lpstr>
      <vt:lpstr>History of Computers</vt:lpstr>
      <vt:lpstr>Fifth Generation of Computers</vt:lpstr>
      <vt:lpstr>Artificial intelligence</vt:lpstr>
      <vt:lpstr>Classification of Computers</vt:lpstr>
      <vt:lpstr>Supercomputer</vt:lpstr>
      <vt:lpstr>Classification of Computers</vt:lpstr>
      <vt:lpstr>Mainframe</vt:lpstr>
      <vt:lpstr>Classification of Computers</vt:lpstr>
      <vt:lpstr>Minicomputer</vt:lpstr>
      <vt:lpstr>Classification of Computers</vt:lpstr>
      <vt:lpstr>Microcomputers</vt:lpstr>
      <vt:lpstr>What is Thin Client?</vt:lpstr>
      <vt:lpstr>Thin Client</vt:lpstr>
      <vt:lpstr>Thin Client History</vt:lpstr>
      <vt:lpstr>Thin Client History</vt:lpstr>
      <vt:lpstr>Thin Client History</vt:lpstr>
      <vt:lpstr>What is a Data Center?</vt:lpstr>
      <vt:lpstr>What defines a modern data center?</vt:lpstr>
      <vt:lpstr>What are the core components of a data center?</vt:lpstr>
      <vt:lpstr>Types of data centers</vt:lpstr>
      <vt:lpstr>Summary of IT Technologies</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1008 an overview of cloud computing (Non-technical)</dc:title>
  <dc:creator>Hans Yip</dc:creator>
  <cp:lastModifiedBy>Hans Yip</cp:lastModifiedBy>
  <cp:revision>15</cp:revision>
  <dcterms:created xsi:type="dcterms:W3CDTF">2020-02-17T05:50:20Z</dcterms:created>
  <dcterms:modified xsi:type="dcterms:W3CDTF">2020-02-18T09:02:17Z</dcterms:modified>
</cp:coreProperties>
</file>