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285"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6" d="100"/>
          <a:sy n="66" d="100"/>
        </p:scale>
        <p:origin x="7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1/9/2020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1/9/2020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1/9/2020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1/9/2020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1/9/2020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ws.amazon.com/products/" TargetMode="External"/><Relationship Id="rId2" Type="http://schemas.openxmlformats.org/officeDocument/2006/relationships/hyperlink" Target="https://aws.amazon.com/what-is-cloud-computing/" TargetMode="External"/><Relationship Id="rId1" Type="http://schemas.openxmlformats.org/officeDocument/2006/relationships/slideLayout" Target="../slideLayouts/slideLayout2.xml"/><Relationship Id="rId4" Type="http://schemas.openxmlformats.org/officeDocument/2006/relationships/hyperlink" Target="https://aws.amazon.com/solution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ws.amazon.com/what-is-cloud-computing/" TargetMode="External"/><Relationship Id="rId2" Type="http://schemas.openxmlformats.org/officeDocument/2006/relationships/hyperlink" Target="https://azure.microsoft.com/en-us/overview/what-is-cloud-compu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2D97-B85D-410E-AB31-2CE517754A3C}"/>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9892A633-DAF1-4800-99AD-C2A89BF7A6DB}"/>
              </a:ext>
            </a:extLst>
          </p:cNvPr>
          <p:cNvSpPr>
            <a:spLocks noGrp="1"/>
          </p:cNvSpPr>
          <p:nvPr>
            <p:ph idx="1"/>
          </p:nvPr>
        </p:nvSpPr>
        <p:spPr/>
        <p:txBody>
          <a:bodyPr>
            <a:normAutofit fontScale="92500"/>
          </a:bodyPr>
          <a:lstStyle/>
          <a:p>
            <a:pPr marL="514350" indent="-514350">
              <a:buAutoNum type="arabicPeriod" startAt="5"/>
            </a:pPr>
            <a:r>
              <a:rPr lang="en-US" sz="2800" b="1" dirty="0"/>
              <a:t>Performance</a:t>
            </a:r>
            <a:r>
              <a:rPr lang="en-US" sz="2800" dirty="0"/>
              <a:t>: The biggest cloud computing services run on a worldwide network of secure datacenters, which are regularly upgraded to the latest generation of fast and efficient computing hardware. This offers several benefits over a single corporate datacenter, including reduced network latency for applications and greater economies of scale.</a:t>
            </a:r>
          </a:p>
          <a:p>
            <a:pPr marL="514350" indent="-514350">
              <a:buNone/>
            </a:pPr>
            <a:r>
              <a:rPr lang="en-US" sz="2800" b="1" dirty="0"/>
              <a:t>6.  Reliability</a:t>
            </a:r>
            <a:r>
              <a:rPr lang="en-US" sz="2800" dirty="0"/>
              <a:t>: Cloud computing makes data backup, disaster recovery, and business continuity easier and less expensive, because data can be mirrored at multiple redundant sites on the cloud provider’s network.</a:t>
            </a:r>
          </a:p>
          <a:p>
            <a:endParaRPr lang="en-US" dirty="0"/>
          </a:p>
        </p:txBody>
      </p:sp>
    </p:spTree>
    <p:extLst>
      <p:ext uri="{BB962C8B-B14F-4D97-AF65-F5344CB8AC3E}">
        <p14:creationId xmlns:p14="http://schemas.microsoft.com/office/powerpoint/2010/main" val="3716480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7C71-B9FE-44A9-8A4E-D8FE09C22947}"/>
              </a:ext>
            </a:extLst>
          </p:cNvPr>
          <p:cNvSpPr>
            <a:spLocks noGrp="1"/>
          </p:cNvSpPr>
          <p:nvPr>
            <p:ph type="title"/>
          </p:nvPr>
        </p:nvSpPr>
        <p:spPr/>
        <p:txBody>
          <a:bodyPr/>
          <a:lstStyle/>
          <a:p>
            <a:pPr algn="ctr"/>
            <a:r>
              <a:rPr lang="en-US" dirty="0"/>
              <a:t>Microsoft Cloud Computing - Azure</a:t>
            </a:r>
          </a:p>
        </p:txBody>
      </p:sp>
      <p:sp>
        <p:nvSpPr>
          <p:cNvPr id="3" name="Content Placeholder 2">
            <a:extLst>
              <a:ext uri="{FF2B5EF4-FFF2-40B4-BE49-F238E27FC236}">
                <a16:creationId xmlns:a16="http://schemas.microsoft.com/office/drawing/2014/main" id="{369B4A87-DC2E-4CF4-837C-4615604E4DA5}"/>
              </a:ext>
            </a:extLst>
          </p:cNvPr>
          <p:cNvSpPr>
            <a:spLocks noGrp="1"/>
          </p:cNvSpPr>
          <p:nvPr>
            <p:ph idx="1"/>
          </p:nvPr>
        </p:nvSpPr>
        <p:spPr/>
        <p:txBody>
          <a:bodyPr/>
          <a:lstStyle/>
          <a:p>
            <a:r>
              <a:rPr lang="en-US" sz="2400" dirty="0"/>
              <a:t>What is Azure?</a:t>
            </a:r>
          </a:p>
          <a:p>
            <a:r>
              <a:rPr lang="en-US" sz="2400" dirty="0"/>
              <a:t>Azure is a comprehensive set of cloud services that developers and IT professionals use to build, deploy, and manage applications through our global network of datacenters. Integrated tools, DevOps, and a marketplace support you in efficiently building anything from simple mobile apps to internet-scale solutions.</a:t>
            </a:r>
          </a:p>
          <a:p>
            <a:endParaRPr lang="en-US" dirty="0"/>
          </a:p>
        </p:txBody>
      </p:sp>
    </p:spTree>
    <p:extLst>
      <p:ext uri="{BB962C8B-B14F-4D97-AF65-F5344CB8AC3E}">
        <p14:creationId xmlns:p14="http://schemas.microsoft.com/office/powerpoint/2010/main" val="3763703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65DF-EF2D-4719-BF3A-F93289A31CFD}"/>
              </a:ext>
            </a:extLst>
          </p:cNvPr>
          <p:cNvSpPr>
            <a:spLocks noGrp="1"/>
          </p:cNvSpPr>
          <p:nvPr>
            <p:ph type="title"/>
          </p:nvPr>
        </p:nvSpPr>
        <p:spPr/>
        <p:txBody>
          <a:bodyPr/>
          <a:lstStyle/>
          <a:p>
            <a:pPr algn="ctr"/>
            <a:r>
              <a:rPr lang="en-US" dirty="0"/>
              <a:t>Microsoft Azure Solutions</a:t>
            </a:r>
          </a:p>
        </p:txBody>
      </p:sp>
      <p:sp>
        <p:nvSpPr>
          <p:cNvPr id="3" name="Content Placeholder 2">
            <a:extLst>
              <a:ext uri="{FF2B5EF4-FFF2-40B4-BE49-F238E27FC236}">
                <a16:creationId xmlns:a16="http://schemas.microsoft.com/office/drawing/2014/main" id="{BD799666-B2B2-4AC8-A271-6DFBF7B65004}"/>
              </a:ext>
            </a:extLst>
          </p:cNvPr>
          <p:cNvSpPr>
            <a:spLocks noGrp="1"/>
          </p:cNvSpPr>
          <p:nvPr>
            <p:ph idx="1"/>
          </p:nvPr>
        </p:nvSpPr>
        <p:spPr/>
        <p:txBody>
          <a:bodyPr/>
          <a:lstStyle/>
          <a:p>
            <a:r>
              <a:rPr lang="en-US" dirty="0"/>
              <a:t>Microsoft Azure providing the following solutions:</a:t>
            </a:r>
          </a:p>
          <a:p>
            <a:r>
              <a:rPr lang="en-US" b="1" dirty="0"/>
              <a:t>Digital marketing</a:t>
            </a:r>
            <a:r>
              <a:rPr lang="en-US" dirty="0"/>
              <a:t>: Connect with customers worldwide with digital campaigns that are personalized and scalable.</a:t>
            </a:r>
          </a:p>
          <a:p>
            <a:r>
              <a:rPr lang="en-US" b="1" dirty="0"/>
              <a:t>Mobile</a:t>
            </a:r>
            <a:r>
              <a:rPr lang="en-US" dirty="0"/>
              <a:t>: Reach your customers everywhere, on every device, with a single mobile app build.</a:t>
            </a:r>
          </a:p>
          <a:p>
            <a:r>
              <a:rPr lang="en-US" b="1" dirty="0"/>
              <a:t>E-commerce</a:t>
            </a:r>
            <a:r>
              <a:rPr lang="en-US" dirty="0"/>
              <a:t>: Give customers what they want with a personalized, scalable, and secure shopping experience.</a:t>
            </a:r>
          </a:p>
          <a:p>
            <a:r>
              <a:rPr lang="en-US" b="1" dirty="0"/>
              <a:t>LOB applications</a:t>
            </a:r>
            <a:r>
              <a:rPr lang="en-US" dirty="0"/>
              <a:t>: Modernize your internal line of business (LOB) apps to meet today’s IT challenges.</a:t>
            </a:r>
          </a:p>
          <a:p>
            <a:r>
              <a:rPr lang="en-US" b="1" dirty="0"/>
              <a:t>SharePoint on Azure</a:t>
            </a:r>
            <a:r>
              <a:rPr lang="en-US" dirty="0"/>
              <a:t>: Deploy SharePoint servers rapidly and scale as needed with a cost-effective infrastructure.</a:t>
            </a:r>
          </a:p>
          <a:p>
            <a:endParaRPr lang="en-US" dirty="0"/>
          </a:p>
        </p:txBody>
      </p:sp>
    </p:spTree>
    <p:extLst>
      <p:ext uri="{BB962C8B-B14F-4D97-AF65-F5344CB8AC3E}">
        <p14:creationId xmlns:p14="http://schemas.microsoft.com/office/powerpoint/2010/main" val="389179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E618-FFF9-4332-A83C-FD6C1AECE0C3}"/>
              </a:ext>
            </a:extLst>
          </p:cNvPr>
          <p:cNvSpPr>
            <a:spLocks noGrp="1"/>
          </p:cNvSpPr>
          <p:nvPr>
            <p:ph type="title"/>
          </p:nvPr>
        </p:nvSpPr>
        <p:spPr/>
        <p:txBody>
          <a:bodyPr/>
          <a:lstStyle/>
          <a:p>
            <a:pPr algn="ctr"/>
            <a:r>
              <a:rPr lang="en-US" dirty="0"/>
              <a:t>Microsoft Azure Solutions</a:t>
            </a:r>
          </a:p>
        </p:txBody>
      </p:sp>
      <p:sp>
        <p:nvSpPr>
          <p:cNvPr id="3" name="Content Placeholder 2">
            <a:extLst>
              <a:ext uri="{FF2B5EF4-FFF2-40B4-BE49-F238E27FC236}">
                <a16:creationId xmlns:a16="http://schemas.microsoft.com/office/drawing/2014/main" id="{70103A0A-47C0-40ED-AD03-51A53CABAE2D}"/>
              </a:ext>
            </a:extLst>
          </p:cNvPr>
          <p:cNvSpPr>
            <a:spLocks noGrp="1"/>
          </p:cNvSpPr>
          <p:nvPr>
            <p:ph idx="1"/>
          </p:nvPr>
        </p:nvSpPr>
        <p:spPr/>
        <p:txBody>
          <a:bodyPr/>
          <a:lstStyle/>
          <a:p>
            <a:r>
              <a:rPr lang="en-US" b="1" dirty="0"/>
              <a:t>Dynamics on Azure</a:t>
            </a:r>
            <a:r>
              <a:rPr lang="en-US" dirty="0"/>
              <a:t>: Fuel business growth by bringing together enterprise resource planning (ERP) and cloud services.</a:t>
            </a:r>
          </a:p>
          <a:p>
            <a:r>
              <a:rPr lang="en-US" b="1" dirty="0"/>
              <a:t>SAP on Azure</a:t>
            </a:r>
            <a:r>
              <a:rPr lang="en-US" dirty="0"/>
              <a:t>: Bring cloud scale and agility to your mission-critical SAP workloads.</a:t>
            </a:r>
          </a:p>
          <a:p>
            <a:r>
              <a:rPr lang="en-US" b="1" dirty="0"/>
              <a:t>Red Hat on Azure</a:t>
            </a:r>
            <a:r>
              <a:rPr lang="en-US" dirty="0"/>
              <a:t>: Achieve hybrid cloud agility for your enterprise with Red Hat solutions on Azure.</a:t>
            </a:r>
          </a:p>
          <a:p>
            <a:r>
              <a:rPr lang="en-US" b="1" dirty="0"/>
              <a:t>DevOps</a:t>
            </a:r>
            <a:r>
              <a:rPr lang="en-US" dirty="0"/>
              <a:t>: Bring together people, processes and products to enable continuous delivery of value to your end users.</a:t>
            </a:r>
          </a:p>
          <a:p>
            <a:r>
              <a:rPr lang="en-US" b="1" dirty="0"/>
              <a:t>Development and test</a:t>
            </a:r>
            <a:r>
              <a:rPr lang="en-US" dirty="0"/>
              <a:t>: Simplify and speed up the process of building and testing applications across every platform.</a:t>
            </a:r>
          </a:p>
          <a:p>
            <a:r>
              <a:rPr lang="en-US" b="1" dirty="0"/>
              <a:t>Monitoring</a:t>
            </a:r>
            <a:r>
              <a:rPr lang="en-US" dirty="0"/>
              <a:t>: Gain visibility into the health, performance, and utilization of your applications, workloads, and infrastructure.</a:t>
            </a:r>
          </a:p>
          <a:p>
            <a:r>
              <a:rPr lang="en-US" b="1" dirty="0"/>
              <a:t>Business intelligence</a:t>
            </a:r>
            <a:r>
              <a:rPr lang="en-US" dirty="0"/>
              <a:t>: Drive better, faster decision making by analyzing your data for deeper insights</a:t>
            </a:r>
          </a:p>
          <a:p>
            <a:endParaRPr lang="en-US" dirty="0"/>
          </a:p>
        </p:txBody>
      </p:sp>
    </p:spTree>
    <p:extLst>
      <p:ext uri="{BB962C8B-B14F-4D97-AF65-F5344CB8AC3E}">
        <p14:creationId xmlns:p14="http://schemas.microsoft.com/office/powerpoint/2010/main" val="372532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8073-17E5-4073-9952-0A3519789827}"/>
              </a:ext>
            </a:extLst>
          </p:cNvPr>
          <p:cNvSpPr>
            <a:spLocks noGrp="1"/>
          </p:cNvSpPr>
          <p:nvPr>
            <p:ph type="title"/>
          </p:nvPr>
        </p:nvSpPr>
        <p:spPr/>
        <p:txBody>
          <a:bodyPr/>
          <a:lstStyle/>
          <a:p>
            <a:pPr algn="ctr"/>
            <a:r>
              <a:rPr lang="en-US" dirty="0"/>
              <a:t>Microsoft Azure Solutions</a:t>
            </a:r>
          </a:p>
        </p:txBody>
      </p:sp>
      <p:sp>
        <p:nvSpPr>
          <p:cNvPr id="3" name="Content Placeholder 2">
            <a:extLst>
              <a:ext uri="{FF2B5EF4-FFF2-40B4-BE49-F238E27FC236}">
                <a16:creationId xmlns:a16="http://schemas.microsoft.com/office/drawing/2014/main" id="{2D702DB8-04D1-44AF-ACA3-4407F38B2C47}"/>
              </a:ext>
            </a:extLst>
          </p:cNvPr>
          <p:cNvSpPr>
            <a:spLocks noGrp="1"/>
          </p:cNvSpPr>
          <p:nvPr>
            <p:ph idx="1"/>
          </p:nvPr>
        </p:nvSpPr>
        <p:spPr/>
        <p:txBody>
          <a:bodyPr>
            <a:normAutofit lnSpcReduction="10000"/>
          </a:bodyPr>
          <a:lstStyle/>
          <a:p>
            <a:r>
              <a:rPr lang="en-US" b="1" dirty="0"/>
              <a:t>Big data and analytics</a:t>
            </a:r>
            <a:r>
              <a:rPr lang="en-US" dirty="0"/>
              <a:t>: Make the most informed decision possible by analyzing all of the data you need in real time.</a:t>
            </a:r>
          </a:p>
          <a:p>
            <a:r>
              <a:rPr lang="en-US" b="1" dirty="0"/>
              <a:t>Data warehouse</a:t>
            </a:r>
            <a:r>
              <a:rPr lang="en-US" dirty="0"/>
              <a:t>: Handle exponential data growth without leaving security, scalability, or analytics behind.</a:t>
            </a:r>
          </a:p>
          <a:p>
            <a:r>
              <a:rPr lang="en-US" b="1" dirty="0"/>
              <a:t>Business SaaS apps</a:t>
            </a:r>
            <a:r>
              <a:rPr lang="en-US" dirty="0"/>
              <a:t>: Use business insights and intelligence from Azure to build software as a service (SaaS) apps.</a:t>
            </a:r>
          </a:p>
          <a:p>
            <a:r>
              <a:rPr lang="en-US" b="1" dirty="0"/>
              <a:t>Hybrid integration</a:t>
            </a:r>
            <a:r>
              <a:rPr lang="en-US" dirty="0"/>
              <a:t>: Seamlessly integrate applications, data, and processes across both on-premises and cloud.</a:t>
            </a:r>
          </a:p>
          <a:p>
            <a:r>
              <a:rPr lang="en-US" b="1" dirty="0"/>
              <a:t>Backup and archive</a:t>
            </a:r>
            <a:r>
              <a:rPr lang="en-US" dirty="0"/>
              <a:t>: Protect your data and applications no matter where they reside to avoid costly business interruptions.</a:t>
            </a:r>
          </a:p>
          <a:p>
            <a:r>
              <a:rPr lang="en-US" b="1" dirty="0"/>
              <a:t>Disaster recovery</a:t>
            </a:r>
            <a:r>
              <a:rPr lang="en-US" dirty="0"/>
              <a:t>: Protect all your major IT systems while ensuring apps work when you need them most.</a:t>
            </a:r>
          </a:p>
          <a:p>
            <a:endParaRPr lang="en-US" dirty="0"/>
          </a:p>
        </p:txBody>
      </p:sp>
    </p:spTree>
    <p:extLst>
      <p:ext uri="{BB962C8B-B14F-4D97-AF65-F5344CB8AC3E}">
        <p14:creationId xmlns:p14="http://schemas.microsoft.com/office/powerpoint/2010/main" val="184369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07A4-61F6-487D-A8C6-43260209B5CD}"/>
              </a:ext>
            </a:extLst>
          </p:cNvPr>
          <p:cNvSpPr>
            <a:spLocks noGrp="1"/>
          </p:cNvSpPr>
          <p:nvPr>
            <p:ph type="title"/>
          </p:nvPr>
        </p:nvSpPr>
        <p:spPr/>
        <p:txBody>
          <a:bodyPr/>
          <a:lstStyle/>
          <a:p>
            <a:pPr algn="ctr"/>
            <a:r>
              <a:rPr lang="en-US" dirty="0"/>
              <a:t>Microsoft Azure Solutions</a:t>
            </a:r>
          </a:p>
        </p:txBody>
      </p:sp>
      <p:sp>
        <p:nvSpPr>
          <p:cNvPr id="3" name="Content Placeholder 2">
            <a:extLst>
              <a:ext uri="{FF2B5EF4-FFF2-40B4-BE49-F238E27FC236}">
                <a16:creationId xmlns:a16="http://schemas.microsoft.com/office/drawing/2014/main" id="{9B49F11B-3311-45F2-84C9-F1DBC756BC7B}"/>
              </a:ext>
            </a:extLst>
          </p:cNvPr>
          <p:cNvSpPr>
            <a:spLocks noGrp="1"/>
          </p:cNvSpPr>
          <p:nvPr>
            <p:ph idx="1"/>
          </p:nvPr>
        </p:nvSpPr>
        <p:spPr/>
        <p:txBody>
          <a:bodyPr/>
          <a:lstStyle/>
          <a:p>
            <a:r>
              <a:rPr lang="en-US" b="1" dirty="0"/>
              <a:t>Internet of Things</a:t>
            </a:r>
            <a:r>
              <a:rPr lang="en-US" dirty="0"/>
              <a:t>: Create the Internet of Your Things by connecting your devices, assets, and sensors to collect untapped data.</a:t>
            </a:r>
          </a:p>
          <a:p>
            <a:r>
              <a:rPr lang="en-US" b="1" dirty="0"/>
              <a:t>Digital Media</a:t>
            </a:r>
            <a:r>
              <a:rPr lang="en-US" dirty="0"/>
              <a:t>: Deliver high-quality videos to your customers anywhere, anytime, on any device.</a:t>
            </a:r>
          </a:p>
          <a:p>
            <a:r>
              <a:rPr lang="en-US" b="1" dirty="0"/>
              <a:t>High Performance computing</a:t>
            </a:r>
            <a:r>
              <a:rPr lang="en-US" dirty="0"/>
              <a:t>: Tap into unlimited resources to scale your high performance computing (HPC) jobs.</a:t>
            </a:r>
          </a:p>
          <a:p>
            <a:r>
              <a:rPr lang="en-US" b="1" dirty="0"/>
              <a:t>Blockchain</a:t>
            </a:r>
            <a:r>
              <a:rPr lang="en-US" dirty="0"/>
              <a:t>: Quickly develop and deploy distributed apps on the blockchain of your choice.</a:t>
            </a:r>
          </a:p>
          <a:p>
            <a:r>
              <a:rPr lang="en-US" b="1" dirty="0"/>
              <a:t>Microservice applications</a:t>
            </a:r>
            <a:r>
              <a:rPr lang="en-US" dirty="0"/>
              <a:t>: Deliver scalable, reliable applications faster to meet the ever-changing demands of your customers.</a:t>
            </a:r>
          </a:p>
          <a:p>
            <a:r>
              <a:rPr lang="en-US" b="1" dirty="0"/>
              <a:t>Gaming</a:t>
            </a:r>
            <a:r>
              <a:rPr lang="en-US" dirty="0"/>
              <a:t>: Build, quickly launch, and reliably scale your games across platforms, and refine based on analytics.</a:t>
            </a:r>
          </a:p>
          <a:p>
            <a:endParaRPr lang="en-US" dirty="0"/>
          </a:p>
        </p:txBody>
      </p:sp>
    </p:spTree>
    <p:extLst>
      <p:ext uri="{BB962C8B-B14F-4D97-AF65-F5344CB8AC3E}">
        <p14:creationId xmlns:p14="http://schemas.microsoft.com/office/powerpoint/2010/main" val="956016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E076-C224-49BF-A6F8-3BF31A8EB70F}"/>
              </a:ext>
            </a:extLst>
          </p:cNvPr>
          <p:cNvSpPr>
            <a:spLocks noGrp="1"/>
          </p:cNvSpPr>
          <p:nvPr>
            <p:ph type="title"/>
          </p:nvPr>
        </p:nvSpPr>
        <p:spPr/>
        <p:txBody>
          <a:bodyPr/>
          <a:lstStyle/>
          <a:p>
            <a:pPr algn="ctr"/>
            <a:r>
              <a:rPr lang="en-US" dirty="0"/>
              <a:t>Microsoft Azure Solutions</a:t>
            </a:r>
          </a:p>
        </p:txBody>
      </p:sp>
      <p:sp>
        <p:nvSpPr>
          <p:cNvPr id="3" name="Content Placeholder 2">
            <a:extLst>
              <a:ext uri="{FF2B5EF4-FFF2-40B4-BE49-F238E27FC236}">
                <a16:creationId xmlns:a16="http://schemas.microsoft.com/office/drawing/2014/main" id="{39E740C9-E76A-44DB-8876-9A0D44D3497E}"/>
              </a:ext>
            </a:extLst>
          </p:cNvPr>
          <p:cNvSpPr>
            <a:spLocks noGrp="1"/>
          </p:cNvSpPr>
          <p:nvPr>
            <p:ph idx="1"/>
          </p:nvPr>
        </p:nvSpPr>
        <p:spPr/>
        <p:txBody>
          <a:bodyPr/>
          <a:lstStyle/>
          <a:p>
            <a:r>
              <a:rPr lang="en-US" sz="2800" b="1" dirty="0"/>
              <a:t>Mainframe migration</a:t>
            </a:r>
            <a:r>
              <a:rPr lang="en-US" sz="2800" dirty="0"/>
              <a:t>: Gain reliability, agility, and scalability by bringing your mission-critical mainframe applications to the cloud.</a:t>
            </a:r>
          </a:p>
          <a:p>
            <a:r>
              <a:rPr lang="en-US" sz="2800" b="1" dirty="0"/>
              <a:t>Serverless computing</a:t>
            </a:r>
            <a:r>
              <a:rPr lang="en-US" sz="2800" dirty="0"/>
              <a:t>: Build apps faster, focusing on innovation instead of infrastructure management</a:t>
            </a:r>
          </a:p>
          <a:p>
            <a:endParaRPr lang="en-US" dirty="0"/>
          </a:p>
        </p:txBody>
      </p:sp>
    </p:spTree>
    <p:extLst>
      <p:ext uri="{BB962C8B-B14F-4D97-AF65-F5344CB8AC3E}">
        <p14:creationId xmlns:p14="http://schemas.microsoft.com/office/powerpoint/2010/main" val="255420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0F95-B550-4538-890A-B3E0C43A34EB}"/>
              </a:ext>
            </a:extLst>
          </p:cNvPr>
          <p:cNvSpPr>
            <a:spLocks noGrp="1"/>
          </p:cNvSpPr>
          <p:nvPr>
            <p:ph type="title"/>
          </p:nvPr>
        </p:nvSpPr>
        <p:spPr/>
        <p:txBody>
          <a:bodyPr/>
          <a:lstStyle/>
          <a:p>
            <a:pPr algn="ctr"/>
            <a:r>
              <a:rPr lang="en-US" dirty="0"/>
              <a:t>Amazon Cloud Computing - AWS</a:t>
            </a:r>
          </a:p>
        </p:txBody>
      </p:sp>
      <p:sp>
        <p:nvSpPr>
          <p:cNvPr id="3" name="Content Placeholder 2">
            <a:extLst>
              <a:ext uri="{FF2B5EF4-FFF2-40B4-BE49-F238E27FC236}">
                <a16:creationId xmlns:a16="http://schemas.microsoft.com/office/drawing/2014/main" id="{388095FF-0B0B-43B4-8189-C9AFB0295C62}"/>
              </a:ext>
            </a:extLst>
          </p:cNvPr>
          <p:cNvSpPr>
            <a:spLocks noGrp="1"/>
          </p:cNvSpPr>
          <p:nvPr>
            <p:ph idx="1"/>
          </p:nvPr>
        </p:nvSpPr>
        <p:spPr/>
        <p:txBody>
          <a:bodyPr/>
          <a:lstStyle/>
          <a:p>
            <a:r>
              <a:rPr lang="en-US" sz="2800" dirty="0"/>
              <a:t>What is Amazon Web Services (AWS)?</a:t>
            </a:r>
          </a:p>
          <a:p>
            <a:r>
              <a:rPr lang="en-US" sz="2800" dirty="0"/>
              <a:t>Amazon Web Services (AWS) is a secure </a:t>
            </a:r>
            <a:r>
              <a:rPr lang="en-US" sz="2800" dirty="0">
                <a:hlinkClick r:id="rId2"/>
              </a:rPr>
              <a:t>cloud</a:t>
            </a:r>
            <a:r>
              <a:rPr lang="en-US" sz="2800" dirty="0"/>
              <a:t> services platform, offering compute power, database storage, content delivery and other functionality to help businesses scale and grow. Users are leveraging AWS cloud </a:t>
            </a:r>
            <a:r>
              <a:rPr lang="en-US" sz="2800" dirty="0">
                <a:hlinkClick r:id="rId3"/>
              </a:rPr>
              <a:t>products</a:t>
            </a:r>
            <a:r>
              <a:rPr lang="en-US" sz="2800" dirty="0"/>
              <a:t> and </a:t>
            </a:r>
            <a:r>
              <a:rPr lang="en-US" sz="2800" dirty="0">
                <a:hlinkClick r:id="rId4"/>
              </a:rPr>
              <a:t>solutions</a:t>
            </a:r>
            <a:r>
              <a:rPr lang="en-US" sz="2800" dirty="0"/>
              <a:t> to build sophisticated applications with increased flexibility, scalability and reliability.</a:t>
            </a:r>
          </a:p>
          <a:p>
            <a:endParaRPr lang="en-US" dirty="0"/>
          </a:p>
        </p:txBody>
      </p:sp>
    </p:spTree>
    <p:extLst>
      <p:ext uri="{BB962C8B-B14F-4D97-AF65-F5344CB8AC3E}">
        <p14:creationId xmlns:p14="http://schemas.microsoft.com/office/powerpoint/2010/main" val="1426467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EB36-74E6-4806-9A45-EE61C2E67073}"/>
              </a:ext>
            </a:extLst>
          </p:cNvPr>
          <p:cNvSpPr>
            <a:spLocks noGrp="1"/>
          </p:cNvSpPr>
          <p:nvPr>
            <p:ph type="title"/>
          </p:nvPr>
        </p:nvSpPr>
        <p:spPr/>
        <p:txBody>
          <a:bodyPr/>
          <a:lstStyle/>
          <a:p>
            <a:pPr algn="ctr"/>
            <a:r>
              <a:rPr lang="en-US" dirty="0"/>
              <a:t>Amazon AWS Solutions</a:t>
            </a:r>
          </a:p>
        </p:txBody>
      </p:sp>
      <p:sp>
        <p:nvSpPr>
          <p:cNvPr id="3" name="Content Placeholder 2">
            <a:extLst>
              <a:ext uri="{FF2B5EF4-FFF2-40B4-BE49-F238E27FC236}">
                <a16:creationId xmlns:a16="http://schemas.microsoft.com/office/drawing/2014/main" id="{D8884CEE-4563-4DAF-BC9D-BB91F9666095}"/>
              </a:ext>
            </a:extLst>
          </p:cNvPr>
          <p:cNvSpPr>
            <a:spLocks noGrp="1"/>
          </p:cNvSpPr>
          <p:nvPr>
            <p:ph idx="1"/>
          </p:nvPr>
        </p:nvSpPr>
        <p:spPr/>
        <p:txBody>
          <a:bodyPr/>
          <a:lstStyle/>
          <a:p>
            <a:r>
              <a:rPr lang="en-US" sz="2000" dirty="0"/>
              <a:t>Amazon AWS provides the following solutions:</a:t>
            </a:r>
          </a:p>
          <a:p>
            <a:r>
              <a:rPr lang="en-US" sz="2000" b="1" dirty="0"/>
              <a:t>Websites</a:t>
            </a:r>
            <a:r>
              <a:rPr lang="en-US" sz="2000" dirty="0"/>
              <a:t>: Reliable, highly scalable, and low cost website and web application hosting.</a:t>
            </a:r>
          </a:p>
          <a:p>
            <a:r>
              <a:rPr lang="en-US" sz="2000" b="1" dirty="0"/>
              <a:t>Backup and recovery</a:t>
            </a:r>
            <a:r>
              <a:rPr lang="en-US" sz="2000" dirty="0"/>
              <a:t>: Durable, cost-effective options for backup and disaster recovery.</a:t>
            </a:r>
          </a:p>
          <a:p>
            <a:r>
              <a:rPr lang="en-US" sz="2000" b="1" dirty="0"/>
              <a:t>Archiving</a:t>
            </a:r>
            <a:r>
              <a:rPr lang="en-US" sz="2000" dirty="0"/>
              <a:t>: Affordable solutions for data archiving from gigabytes to petabytes.</a:t>
            </a:r>
          </a:p>
          <a:p>
            <a:r>
              <a:rPr lang="en-US" sz="2000" b="1" dirty="0"/>
              <a:t>DevOps</a:t>
            </a:r>
            <a:r>
              <a:rPr lang="en-US" sz="2000" dirty="0"/>
              <a:t>: Rapidly and reliably build and deliver products using DevOps practices.</a:t>
            </a:r>
          </a:p>
          <a:p>
            <a:r>
              <a:rPr lang="en-US" sz="2000" b="1" dirty="0"/>
              <a:t>Big data</a:t>
            </a:r>
            <a:r>
              <a:rPr lang="en-US" sz="2000" dirty="0"/>
              <a:t>: Build and deploy highly scalable and secure Big Data applications fast.</a:t>
            </a:r>
          </a:p>
          <a:p>
            <a:r>
              <a:rPr lang="en-US" sz="2000" b="1" dirty="0"/>
              <a:t>Serverless computing</a:t>
            </a:r>
            <a:r>
              <a:rPr lang="en-US" sz="2000" dirty="0"/>
              <a:t>: Build and run applications without thinking about servers.</a:t>
            </a:r>
          </a:p>
          <a:p>
            <a:endParaRPr lang="en-US" dirty="0"/>
          </a:p>
        </p:txBody>
      </p:sp>
    </p:spTree>
    <p:extLst>
      <p:ext uri="{BB962C8B-B14F-4D97-AF65-F5344CB8AC3E}">
        <p14:creationId xmlns:p14="http://schemas.microsoft.com/office/powerpoint/2010/main" val="406013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D11B8-B049-4B2F-A866-FE224D6071A2}"/>
              </a:ext>
            </a:extLst>
          </p:cNvPr>
          <p:cNvSpPr>
            <a:spLocks noGrp="1"/>
          </p:cNvSpPr>
          <p:nvPr>
            <p:ph type="title"/>
          </p:nvPr>
        </p:nvSpPr>
        <p:spPr/>
        <p:txBody>
          <a:bodyPr/>
          <a:lstStyle/>
          <a:p>
            <a:pPr algn="ctr"/>
            <a:r>
              <a:rPr lang="en-US" dirty="0"/>
              <a:t>Amazon AWS Solutions</a:t>
            </a:r>
          </a:p>
        </p:txBody>
      </p:sp>
      <p:sp>
        <p:nvSpPr>
          <p:cNvPr id="3" name="Content Placeholder 2">
            <a:extLst>
              <a:ext uri="{FF2B5EF4-FFF2-40B4-BE49-F238E27FC236}">
                <a16:creationId xmlns:a16="http://schemas.microsoft.com/office/drawing/2014/main" id="{BEB9160C-18E9-4B5D-9540-272FC134AC0A}"/>
              </a:ext>
            </a:extLst>
          </p:cNvPr>
          <p:cNvSpPr>
            <a:spLocks noGrp="1"/>
          </p:cNvSpPr>
          <p:nvPr>
            <p:ph idx="1"/>
          </p:nvPr>
        </p:nvSpPr>
        <p:spPr/>
        <p:txBody>
          <a:bodyPr>
            <a:normAutofit fontScale="77500" lnSpcReduction="20000"/>
          </a:bodyPr>
          <a:lstStyle/>
          <a:p>
            <a:r>
              <a:rPr lang="en-US" sz="2600" b="1" dirty="0"/>
              <a:t>High performance computing</a:t>
            </a:r>
            <a:r>
              <a:rPr lang="en-US" sz="2600" dirty="0"/>
              <a:t>: Enhanced networking and cloud-scale clusters for complex problems.</a:t>
            </a:r>
          </a:p>
          <a:p>
            <a:r>
              <a:rPr lang="en-US" sz="2600" b="1" dirty="0"/>
              <a:t>Internet of Things</a:t>
            </a:r>
            <a:r>
              <a:rPr lang="en-US" sz="2600" dirty="0"/>
              <a:t>: Easily scale to billions of devices and trillions of messages.</a:t>
            </a:r>
          </a:p>
          <a:p>
            <a:r>
              <a:rPr lang="en-US" sz="2600" b="1" dirty="0"/>
              <a:t>Business applications</a:t>
            </a:r>
            <a:r>
              <a:rPr lang="en-US" sz="2600" dirty="0"/>
              <a:t>: Simplify management and lower the cost of existing business applications.</a:t>
            </a:r>
          </a:p>
          <a:p>
            <a:r>
              <a:rPr lang="en-US" sz="2600" b="1" dirty="0"/>
              <a:t>Content delivery</a:t>
            </a:r>
            <a:r>
              <a:rPr lang="en-US" sz="2600" dirty="0"/>
              <a:t>: Accelerate websites, APIs, and video content.</a:t>
            </a:r>
          </a:p>
          <a:p>
            <a:r>
              <a:rPr lang="en-US" sz="2600" b="1" dirty="0"/>
              <a:t>Mobile services</a:t>
            </a:r>
            <a:r>
              <a:rPr lang="en-US" sz="2600" dirty="0"/>
              <a:t>: A range of services to help you develop mobile apps that can scale to hundreds of millions of users globally. </a:t>
            </a:r>
          </a:p>
          <a:p>
            <a:r>
              <a:rPr lang="en-US" sz="2600" b="1" dirty="0"/>
              <a:t>Scientific computing</a:t>
            </a:r>
            <a:r>
              <a:rPr lang="en-US" sz="2600" dirty="0"/>
              <a:t>: Analyze, store, and share massive data sets.</a:t>
            </a:r>
          </a:p>
          <a:p>
            <a:r>
              <a:rPr lang="en-US" sz="2600" b="1" dirty="0"/>
              <a:t>E-Commerce</a:t>
            </a:r>
            <a:r>
              <a:rPr lang="en-US" sz="2600" dirty="0"/>
              <a:t>: Drive small or large e-commerce businesses with our highly scalable, secure, solutions for online sales and retail. </a:t>
            </a:r>
            <a:br>
              <a:rPr lang="en-US" dirty="0"/>
            </a:br>
            <a:endParaRPr lang="en-US" dirty="0"/>
          </a:p>
          <a:p>
            <a:endParaRPr lang="en-US" dirty="0"/>
          </a:p>
        </p:txBody>
      </p:sp>
    </p:spTree>
    <p:extLst>
      <p:ext uri="{BB962C8B-B14F-4D97-AF65-F5344CB8AC3E}">
        <p14:creationId xmlns:p14="http://schemas.microsoft.com/office/powerpoint/2010/main" val="303138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a:xfrm>
            <a:off x="1066800" y="2103120"/>
            <a:ext cx="10058400" cy="3849624"/>
          </a:xfrm>
        </p:spPr>
        <p:txBody>
          <a:bodyPr>
            <a:normAutofit/>
          </a:bodyPr>
          <a:lstStyle/>
          <a:p>
            <a:r>
              <a:rPr lang="en-US" sz="2400" dirty="0"/>
              <a:t>History and Development</a:t>
            </a:r>
          </a:p>
          <a:p>
            <a:pPr lvl="1"/>
            <a:r>
              <a:rPr lang="en-US" sz="2200" dirty="0"/>
              <a:t>As-a-service models: IaaS, PaaS, SaaS</a:t>
            </a:r>
          </a:p>
          <a:p>
            <a:pPr lvl="1"/>
            <a:r>
              <a:rPr lang="en-US" sz="2200" dirty="0"/>
              <a:t>Cloud deployment models: private, public, and hybrid clouds</a:t>
            </a:r>
          </a:p>
          <a:p>
            <a:pPr lvl="1"/>
            <a:r>
              <a:rPr lang="en-US" sz="2200" dirty="0"/>
              <a:t>Benefits of Cloud Computing</a:t>
            </a:r>
            <a:endParaRPr lang="en-US" sz="2000" dirty="0"/>
          </a:p>
          <a:p>
            <a:r>
              <a:rPr lang="en-US" sz="2400" dirty="0"/>
              <a:t>Cloud platform:</a:t>
            </a:r>
          </a:p>
          <a:p>
            <a:pPr lvl="1"/>
            <a:r>
              <a:rPr lang="en-US" sz="2200" dirty="0"/>
              <a:t>Microsoft Azure</a:t>
            </a:r>
          </a:p>
          <a:p>
            <a:pPr lvl="1"/>
            <a:r>
              <a:rPr lang="en-US" sz="2200" dirty="0"/>
              <a:t>Amazon Web Services (AWS)</a:t>
            </a:r>
          </a:p>
          <a:p>
            <a:endParaRPr lang="en-US" sz="24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4FFCA-F4E2-4468-95F1-0FABB009E033}"/>
              </a:ext>
            </a:extLst>
          </p:cNvPr>
          <p:cNvSpPr>
            <a:spLocks noGrp="1"/>
          </p:cNvSpPr>
          <p:nvPr>
            <p:ph type="title"/>
          </p:nvPr>
        </p:nvSpPr>
        <p:spPr/>
        <p:txBody>
          <a:bodyPr/>
          <a:lstStyle/>
          <a:p>
            <a:pPr algn="ctr"/>
            <a:r>
              <a:rPr lang="en-US"/>
              <a:t>Questions</a:t>
            </a:r>
            <a:endParaRPr lang="en-US" dirty="0"/>
          </a:p>
        </p:txBody>
      </p:sp>
      <p:sp>
        <p:nvSpPr>
          <p:cNvPr id="3" name="Content Placeholder 2">
            <a:extLst>
              <a:ext uri="{FF2B5EF4-FFF2-40B4-BE49-F238E27FC236}">
                <a16:creationId xmlns:a16="http://schemas.microsoft.com/office/drawing/2014/main" id="{89C8AD4E-4D70-489F-9576-85E28BE617A8}"/>
              </a:ext>
            </a:extLst>
          </p:cNvPr>
          <p:cNvSpPr>
            <a:spLocks noGrp="1"/>
          </p:cNvSpPr>
          <p:nvPr>
            <p:ph idx="1"/>
          </p:nvPr>
        </p:nvSpPr>
        <p:spPr/>
        <p:txBody>
          <a:bodyPr/>
          <a:lstStyle/>
          <a:p>
            <a:r>
              <a:rPr lang="en-US" dirty="0"/>
              <a:t>What are the cloud service models?</a:t>
            </a:r>
          </a:p>
          <a:p>
            <a:r>
              <a:rPr lang="en-US" dirty="0"/>
              <a:t>What are cloud deployment models?</a:t>
            </a:r>
          </a:p>
          <a:p>
            <a:r>
              <a:rPr lang="en-US" dirty="0"/>
              <a:t>What is Azure?</a:t>
            </a:r>
          </a:p>
          <a:p>
            <a:r>
              <a:rPr lang="en-US" dirty="0"/>
              <a:t>What is Amazon </a:t>
            </a:r>
            <a:r>
              <a:rPr lang="en-US"/>
              <a:t>Web Services (AWS)?</a:t>
            </a:r>
            <a:endParaRPr lang="en-US" dirty="0"/>
          </a:p>
          <a:p>
            <a:endParaRPr lang="en-US" dirty="0"/>
          </a:p>
        </p:txBody>
      </p:sp>
    </p:spTree>
    <p:extLst>
      <p:ext uri="{BB962C8B-B14F-4D97-AF65-F5344CB8AC3E}">
        <p14:creationId xmlns:p14="http://schemas.microsoft.com/office/powerpoint/2010/main" val="2661716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560D-45F3-4F70-91E5-6C6146F47138}"/>
              </a:ext>
            </a:extLst>
          </p:cNvPr>
          <p:cNvSpPr>
            <a:spLocks noGrp="1"/>
          </p:cNvSpPr>
          <p:nvPr>
            <p:ph type="title"/>
          </p:nvPr>
        </p:nvSpPr>
        <p:spPr>
          <a:xfrm>
            <a:off x="1066800" y="642594"/>
            <a:ext cx="10058400" cy="1371600"/>
          </a:xfrm>
        </p:spPr>
        <p:txBody>
          <a:bodyPr/>
          <a:lstStyle/>
          <a:p>
            <a:pPr algn="ctr"/>
            <a:r>
              <a:rPr lang="en-US"/>
              <a:t>References</a:t>
            </a:r>
            <a:endParaRPr lang="en-US" dirty="0"/>
          </a:p>
        </p:txBody>
      </p:sp>
      <p:sp>
        <p:nvSpPr>
          <p:cNvPr id="3" name="Content Placeholder 2">
            <a:extLst>
              <a:ext uri="{FF2B5EF4-FFF2-40B4-BE49-F238E27FC236}">
                <a16:creationId xmlns:a16="http://schemas.microsoft.com/office/drawing/2014/main" id="{48EAF9D7-FC2A-47C6-8EFA-B9DCC3946DE6}"/>
              </a:ext>
            </a:extLst>
          </p:cNvPr>
          <p:cNvSpPr>
            <a:spLocks noGrp="1"/>
          </p:cNvSpPr>
          <p:nvPr>
            <p:ph idx="1"/>
          </p:nvPr>
        </p:nvSpPr>
        <p:spPr>
          <a:xfrm>
            <a:off x="1066800" y="2103120"/>
            <a:ext cx="10058400" cy="3849624"/>
          </a:xfrm>
        </p:spPr>
        <p:txBody>
          <a:bodyPr/>
          <a:lstStyle/>
          <a:p>
            <a:r>
              <a:rPr lang="en-US" dirty="0">
                <a:hlinkClick r:id="rId2"/>
              </a:rPr>
              <a:t>https://azure.microsoft.com/en-us/overview/what-is-cloud-computing/</a:t>
            </a:r>
            <a:endParaRPr lang="en-US" dirty="0"/>
          </a:p>
          <a:p>
            <a:r>
              <a:rPr lang="en-US" dirty="0">
                <a:hlinkClick r:id="rId3"/>
              </a:rPr>
              <a:t>https://aws.amazon.com/what-is-cloud-computing/</a:t>
            </a:r>
            <a:endParaRPr lang="en-US" dirty="0"/>
          </a:p>
          <a:p>
            <a:endParaRPr lang="en-US" dirty="0"/>
          </a:p>
        </p:txBody>
      </p:sp>
    </p:spTree>
    <p:extLst>
      <p:ext uri="{BB962C8B-B14F-4D97-AF65-F5344CB8AC3E}">
        <p14:creationId xmlns:p14="http://schemas.microsoft.com/office/powerpoint/2010/main" val="205377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7"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58"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9"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F:\Desktop - Info\Cloud Computing\microsoft-cloud.gif">
            <a:extLst>
              <a:ext uri="{FF2B5EF4-FFF2-40B4-BE49-F238E27FC236}">
                <a16:creationId xmlns:a16="http://schemas.microsoft.com/office/drawing/2014/main" id="{41110BDD-466C-4545-9D62-B52D0E5C0894}"/>
              </a:ext>
            </a:extLst>
          </p:cNvPr>
          <p:cNvPicPr>
            <a:picLocks noGrp="1"/>
          </p:cNvPicPr>
          <p:nvPr>
            <p:ph idx="1"/>
          </p:nvPr>
        </p:nvPicPr>
        <p:blipFill>
          <a:blip r:embed="rId2" cstate="print"/>
          <a:stretch>
            <a:fillRect/>
          </a:stretch>
        </p:blipFill>
        <p:spPr>
          <a:xfrm>
            <a:off x="643192" y="1144842"/>
            <a:ext cx="6909386" cy="4560423"/>
          </a:xfrm>
          <a:prstGeom prst="rect">
            <a:avLst/>
          </a:prstGeom>
        </p:spPr>
      </p:pic>
      <p:sp>
        <p:nvSpPr>
          <p:cNvPr id="29" name="Rectangle 28">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92F1E0-A0C8-44F5-81F4-D16D40F68943}"/>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Cloud Service Models</a:t>
            </a:r>
          </a:p>
        </p:txBody>
      </p:sp>
      <p:sp>
        <p:nvSpPr>
          <p:cNvPr id="31" name="Rectangle 30">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23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E1D39773-1F94-45C3-81E3-A1526F612001}"/>
              </a:ext>
            </a:extLst>
          </p:cNvPr>
          <p:cNvPicPr>
            <a:picLocks noGrp="1" noChangeAspect="1"/>
          </p:cNvPicPr>
          <p:nvPr>
            <p:ph idx="1"/>
          </p:nvPr>
        </p:nvPicPr>
        <p:blipFill>
          <a:blip r:embed="rId2"/>
          <a:stretch>
            <a:fillRect/>
          </a:stretch>
        </p:blipFill>
        <p:spPr>
          <a:xfrm>
            <a:off x="291571" y="164591"/>
            <a:ext cx="7679611" cy="6454869"/>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C52BE6-4686-4B7E-A032-9BF5B42B5865}"/>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Cloud Service Models</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42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FD616359-6AFC-4C25-9B58-D012F2D6527D}"/>
              </a:ext>
            </a:extLst>
          </p:cNvPr>
          <p:cNvPicPr>
            <a:picLocks noGrp="1" noChangeAspect="1"/>
          </p:cNvPicPr>
          <p:nvPr>
            <p:ph idx="1"/>
          </p:nvPr>
        </p:nvPicPr>
        <p:blipFill>
          <a:blip r:embed="rId2"/>
          <a:stretch>
            <a:fillRect/>
          </a:stretch>
        </p:blipFill>
        <p:spPr>
          <a:xfrm>
            <a:off x="643192" y="1239960"/>
            <a:ext cx="6909386" cy="4370188"/>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8BD48-5EA4-4C8B-9064-2DBD95A61D39}"/>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700" cap="all" spc="-100"/>
              <a:t>Cloud Deployment Models</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99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71AAB91E-A657-41ED-AFB7-BA0ACFDC3FBC}"/>
              </a:ext>
            </a:extLst>
          </p:cNvPr>
          <p:cNvPicPr>
            <a:picLocks noGrp="1" noChangeAspect="1"/>
          </p:cNvPicPr>
          <p:nvPr>
            <p:ph idx="1"/>
          </p:nvPr>
        </p:nvPicPr>
        <p:blipFill>
          <a:blip r:embed="rId2"/>
          <a:stretch>
            <a:fillRect/>
          </a:stretch>
        </p:blipFill>
        <p:spPr>
          <a:xfrm>
            <a:off x="393147" y="536713"/>
            <a:ext cx="7568095" cy="5854148"/>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BF841A-BEEE-4A21-92C8-621DA50CC561}"/>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700" cap="all" spc="-100"/>
              <a:t>Cloud Deployment Models</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55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7CABE91B-36C3-42F6-8768-D79367160460}"/>
              </a:ext>
            </a:extLst>
          </p:cNvPr>
          <p:cNvPicPr>
            <a:picLocks noGrp="1" noChangeAspect="1"/>
          </p:cNvPicPr>
          <p:nvPr>
            <p:ph idx="1"/>
          </p:nvPr>
        </p:nvPicPr>
        <p:blipFill>
          <a:blip r:embed="rId2"/>
          <a:stretch>
            <a:fillRect/>
          </a:stretch>
        </p:blipFill>
        <p:spPr>
          <a:xfrm>
            <a:off x="291571" y="805070"/>
            <a:ext cx="7520586" cy="5138530"/>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0B59E8-10DF-4B40-A9DA-30DB49BF9B2E}"/>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700" cap="all" spc="-100"/>
              <a:t>Cloud Deployment Models</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75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84E7-B8DB-4C68-8D33-6368E68F1028}"/>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FF15F04C-336A-4D74-B9F5-5AE8F3083933}"/>
              </a:ext>
            </a:extLst>
          </p:cNvPr>
          <p:cNvSpPr>
            <a:spLocks noGrp="1"/>
          </p:cNvSpPr>
          <p:nvPr>
            <p:ph idx="1"/>
          </p:nvPr>
        </p:nvSpPr>
        <p:spPr/>
        <p:txBody>
          <a:bodyPr>
            <a:normAutofit fontScale="92500" lnSpcReduction="20000"/>
          </a:bodyPr>
          <a:lstStyle/>
          <a:p>
            <a:r>
              <a:rPr lang="en-US" sz="2400" dirty="0"/>
              <a:t>Cloud computing is a big shift from the traditional way businesses think about IT resources. </a:t>
            </a:r>
          </a:p>
          <a:p>
            <a:r>
              <a:rPr lang="en-US" sz="2400" dirty="0"/>
              <a:t>Here are 6 common reasons organizations are turning to cloud computing services:</a:t>
            </a:r>
          </a:p>
          <a:p>
            <a:endParaRPr lang="en-US" sz="2400" dirty="0"/>
          </a:p>
          <a:p>
            <a:pPr marL="514350" indent="-514350">
              <a:buNone/>
            </a:pPr>
            <a:r>
              <a:rPr lang="en-US" sz="2400" b="1" dirty="0"/>
              <a:t>1.  Cost</a:t>
            </a:r>
            <a:r>
              <a:rPr lang="en-US" sz="2400" dirty="0"/>
              <a:t>: Cloud computing eliminates the capital expense of buying hardware and software and setting up and running on-site datacenters—the racks of servers, the round-the-clock electricity for power and cooling, the IT experts for managing the infrastructure. It adds up fast.</a:t>
            </a:r>
          </a:p>
          <a:p>
            <a:pPr marL="514350" indent="-514350">
              <a:buNone/>
            </a:pPr>
            <a:r>
              <a:rPr lang="en-US" sz="2400" b="1" dirty="0"/>
              <a:t>2.  Speed</a:t>
            </a:r>
            <a:r>
              <a:rPr lang="en-US" sz="2400" dirty="0"/>
              <a:t>: Most cloud computing services are provided self service and on demand, so even vast amounts of computing resources can be provisioned in minutes, typically with just a few mouse clicks, giving businesses a lot of flexibility and taking the pressure off capacity planning.</a:t>
            </a:r>
          </a:p>
          <a:p>
            <a:endParaRPr lang="en-US" dirty="0"/>
          </a:p>
        </p:txBody>
      </p:sp>
    </p:spTree>
    <p:extLst>
      <p:ext uri="{BB962C8B-B14F-4D97-AF65-F5344CB8AC3E}">
        <p14:creationId xmlns:p14="http://schemas.microsoft.com/office/powerpoint/2010/main" val="226814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7618-D687-434B-9123-B4BDB69CDA03}"/>
              </a:ext>
            </a:extLst>
          </p:cNvPr>
          <p:cNvSpPr>
            <a:spLocks noGrp="1"/>
          </p:cNvSpPr>
          <p:nvPr>
            <p:ph type="title"/>
          </p:nvPr>
        </p:nvSpPr>
        <p:spPr/>
        <p:txBody>
          <a:bodyPr/>
          <a:lstStyle/>
          <a:p>
            <a:pPr algn="ctr"/>
            <a:r>
              <a:rPr lang="en-US" dirty="0"/>
              <a:t>Benefits of Cloud Computing</a:t>
            </a:r>
          </a:p>
        </p:txBody>
      </p:sp>
      <p:sp>
        <p:nvSpPr>
          <p:cNvPr id="3" name="Content Placeholder 2">
            <a:extLst>
              <a:ext uri="{FF2B5EF4-FFF2-40B4-BE49-F238E27FC236}">
                <a16:creationId xmlns:a16="http://schemas.microsoft.com/office/drawing/2014/main" id="{0E31E4AE-6433-43D1-B20D-A3A36965BA2B}"/>
              </a:ext>
            </a:extLst>
          </p:cNvPr>
          <p:cNvSpPr>
            <a:spLocks noGrp="1"/>
          </p:cNvSpPr>
          <p:nvPr>
            <p:ph idx="1"/>
          </p:nvPr>
        </p:nvSpPr>
        <p:spPr/>
        <p:txBody>
          <a:bodyPr>
            <a:normAutofit fontScale="92500" lnSpcReduction="10000"/>
          </a:bodyPr>
          <a:lstStyle/>
          <a:p>
            <a:pPr marL="514350" indent="-514350">
              <a:buAutoNum type="arabicPeriod" startAt="3"/>
            </a:pPr>
            <a:r>
              <a:rPr lang="en-US" sz="2800" b="1" dirty="0"/>
              <a:t>Global Scale</a:t>
            </a:r>
            <a:r>
              <a:rPr lang="en-US" sz="2800" dirty="0"/>
              <a:t>: The benefits of cloud computing services include the ability to scale elastically. In cloud speak, that means delivering the right amount of IT resources—for example, more or less computing power, storage, bandwidth—right when its needed, and from the right geographic location.</a:t>
            </a:r>
          </a:p>
          <a:p>
            <a:pPr marL="514350" indent="-514350">
              <a:buAutoNum type="arabicPeriod" startAt="4"/>
            </a:pPr>
            <a:r>
              <a:rPr lang="en-US" sz="2800" b="1" dirty="0"/>
              <a:t>Productivity</a:t>
            </a:r>
            <a:r>
              <a:rPr lang="en-US" sz="2800" dirty="0"/>
              <a:t>: On-site datacenters typically require a lot of “racking and stacking”—hardware set up, software patching, and other time-consuming IT management chores. Cloud computing removes the need for many of these tasks, so IT teams can spend time on achieving more important business goals.</a:t>
            </a:r>
          </a:p>
          <a:p>
            <a:endParaRPr lang="en-US" dirty="0"/>
          </a:p>
        </p:txBody>
      </p:sp>
    </p:spTree>
    <p:extLst>
      <p:ext uri="{BB962C8B-B14F-4D97-AF65-F5344CB8AC3E}">
        <p14:creationId xmlns:p14="http://schemas.microsoft.com/office/powerpoint/2010/main" val="1871157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44</TotalTime>
  <Words>1291</Words>
  <Application>Microsoft Office PowerPoint</Application>
  <PresentationFormat>Widescreen</PresentationFormat>
  <Paragraphs>91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Century Gothic</vt:lpstr>
      <vt:lpstr>Garamond</vt:lpstr>
      <vt:lpstr>Gill Sans MT</vt:lpstr>
      <vt:lpstr>SavonVTI</vt:lpstr>
      <vt:lpstr>Com 1008 an overview of cloud computing</vt:lpstr>
      <vt:lpstr>Learning Objectives</vt:lpstr>
      <vt:lpstr>Cloud Service Models</vt:lpstr>
      <vt:lpstr>Cloud Service Models</vt:lpstr>
      <vt:lpstr>Cloud Deployment Models</vt:lpstr>
      <vt:lpstr>Cloud Deployment Models</vt:lpstr>
      <vt:lpstr>Cloud Deployment Models</vt:lpstr>
      <vt:lpstr>Benefits of Cloud Computing</vt:lpstr>
      <vt:lpstr>Benefits of Cloud Computing</vt:lpstr>
      <vt:lpstr>Benefits of Cloud Computing</vt:lpstr>
      <vt:lpstr>Microsoft Cloud Computing - Azure</vt:lpstr>
      <vt:lpstr>Microsoft Azure Solutions</vt:lpstr>
      <vt:lpstr>Microsoft Azure Solutions</vt:lpstr>
      <vt:lpstr>Microsoft Azure Solutions</vt:lpstr>
      <vt:lpstr>Microsoft Azure Solutions</vt:lpstr>
      <vt:lpstr>Microsoft Azure Solutions</vt:lpstr>
      <vt:lpstr>Amazon Cloud Computing - AWS</vt:lpstr>
      <vt:lpstr>Amazon AWS Solutions</vt:lpstr>
      <vt:lpstr>Amazon AWS Solutions</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12</cp:revision>
  <dcterms:created xsi:type="dcterms:W3CDTF">2019-12-30T08:47:43Z</dcterms:created>
  <dcterms:modified xsi:type="dcterms:W3CDTF">2020-01-10T07:18:21Z</dcterms:modified>
</cp:coreProperties>
</file>