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285"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6" d="100"/>
          <a:sy n="66" d="100"/>
        </p:scale>
        <p:origin x="7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hadoop.apache.org/docs/current/hadoop-yarn/hadoop-yarn-site/YARN.html" TargetMode="External"/><Relationship Id="rId13" Type="http://schemas.openxmlformats.org/officeDocument/2006/relationships/hyperlink" Target="https://cassandra.apache.org/" TargetMode="External"/><Relationship Id="rId3" Type="http://schemas.openxmlformats.org/officeDocument/2006/relationships/hyperlink" Target="https://spark.apache.org/mllib/" TargetMode="External"/><Relationship Id="rId7" Type="http://schemas.openxmlformats.org/officeDocument/2006/relationships/hyperlink" Target="https://github.com/amplab/spark-ec2" TargetMode="External"/><Relationship Id="rId12" Type="http://schemas.openxmlformats.org/officeDocument/2006/relationships/hyperlink" Target="https://www.alluxio.org/" TargetMode="External"/><Relationship Id="rId2" Type="http://schemas.openxmlformats.org/officeDocument/2006/relationships/hyperlink" Target="https://spark.apache.org/sql/" TargetMode="External"/><Relationship Id="rId1" Type="http://schemas.openxmlformats.org/officeDocument/2006/relationships/slideLayout" Target="../slideLayouts/slideLayout2.xml"/><Relationship Id="rId6" Type="http://schemas.openxmlformats.org/officeDocument/2006/relationships/hyperlink" Target="https://spark.apache.org/docs/latest/spark-standalone.html" TargetMode="External"/><Relationship Id="rId11" Type="http://schemas.openxmlformats.org/officeDocument/2006/relationships/hyperlink" Target="https://hadoop.apache.org/docs/stable/hadoop-project-dist/hadoop-hdfs/HdfsUserGuide.html" TargetMode="External"/><Relationship Id="rId5" Type="http://schemas.openxmlformats.org/officeDocument/2006/relationships/hyperlink" Target="https://spark.apache.org/streaming/" TargetMode="External"/><Relationship Id="rId15" Type="http://schemas.openxmlformats.org/officeDocument/2006/relationships/hyperlink" Target="https://hive.apache.org/" TargetMode="External"/><Relationship Id="rId10" Type="http://schemas.openxmlformats.org/officeDocument/2006/relationships/hyperlink" Target="https://kubernetes.io/" TargetMode="External"/><Relationship Id="rId4" Type="http://schemas.openxmlformats.org/officeDocument/2006/relationships/hyperlink" Target="https://spark.apache.org/graphx/" TargetMode="External"/><Relationship Id="rId9" Type="http://schemas.openxmlformats.org/officeDocument/2006/relationships/hyperlink" Target="https://mesos.apache.org/" TargetMode="External"/><Relationship Id="rId14" Type="http://schemas.openxmlformats.org/officeDocument/2006/relationships/hyperlink" Target="https://hbase.apache.or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spark.apache.org/" TargetMode="External"/><Relationship Id="rId3" Type="http://schemas.openxmlformats.org/officeDocument/2006/relationships/hyperlink" Target="https://www.ijsr.net/archive/v5i6/NOV164121.pdf" TargetMode="External"/><Relationship Id="rId7" Type="http://schemas.openxmlformats.org/officeDocument/2006/relationships/hyperlink" Target="https://www.youtube.com/watch?v=9s-vSeWej1U" TargetMode="External"/><Relationship Id="rId2" Type="http://schemas.openxmlformats.org/officeDocument/2006/relationships/hyperlink" Target="https://www.edureka.co/blog/big-data-tutorial" TargetMode="External"/><Relationship Id="rId1" Type="http://schemas.openxmlformats.org/officeDocument/2006/relationships/slideLayout" Target="../slideLayouts/slideLayout2.xml"/><Relationship Id="rId6" Type="http://schemas.openxmlformats.org/officeDocument/2006/relationships/hyperlink" Target="https://www.youtube.com/watch?v=AZovvBgRLIY" TargetMode="External"/><Relationship Id="rId5" Type="http://schemas.openxmlformats.org/officeDocument/2006/relationships/hyperlink" Target="https://www.youtube.com/watch?v=MfF750YVDxM" TargetMode="External"/><Relationship Id="rId10" Type="http://schemas.openxmlformats.org/officeDocument/2006/relationships/hyperlink" Target="https://www.youtube.com/watch?v=QaoJNXW6SQo" TargetMode="External"/><Relationship Id="rId4" Type="http://schemas.openxmlformats.org/officeDocument/2006/relationships/hyperlink" Target="http://hadoop.apache.org/" TargetMode="External"/><Relationship Id="rId9" Type="http://schemas.openxmlformats.org/officeDocument/2006/relationships/hyperlink" Target="https://www.tutorialspoint.com/apache_spark/index.ht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Data_s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a:t>Hans Yip</a:t>
            </a:r>
            <a:endParaRPr lang="en-US" spc="80" dirty="0"/>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B3068-95AF-47C5-A377-6AEEF98C596F}"/>
              </a:ext>
            </a:extLst>
          </p:cNvPr>
          <p:cNvSpPr>
            <a:spLocks noGrp="1"/>
          </p:cNvSpPr>
          <p:nvPr>
            <p:ph type="title"/>
          </p:nvPr>
        </p:nvSpPr>
        <p:spPr/>
        <p:txBody>
          <a:bodyPr/>
          <a:lstStyle/>
          <a:p>
            <a:pPr algn="ctr"/>
            <a:r>
              <a:rPr lang="en-US" dirty="0"/>
              <a:t>HDFS Components</a:t>
            </a:r>
          </a:p>
        </p:txBody>
      </p:sp>
      <p:sp>
        <p:nvSpPr>
          <p:cNvPr id="3" name="Content Placeholder 2">
            <a:extLst>
              <a:ext uri="{FF2B5EF4-FFF2-40B4-BE49-F238E27FC236}">
                <a16:creationId xmlns:a16="http://schemas.microsoft.com/office/drawing/2014/main" id="{912F02F2-B788-478A-B38F-CC967FE54EBC}"/>
              </a:ext>
            </a:extLst>
          </p:cNvPr>
          <p:cNvSpPr>
            <a:spLocks noGrp="1"/>
          </p:cNvSpPr>
          <p:nvPr>
            <p:ph idx="1"/>
          </p:nvPr>
        </p:nvSpPr>
        <p:spPr/>
        <p:txBody>
          <a:bodyPr/>
          <a:lstStyle/>
          <a:p>
            <a:r>
              <a:rPr lang="en-US" sz="2800" b="1" dirty="0"/>
              <a:t>HDFS (Hadoop Distributed File System)</a:t>
            </a:r>
            <a:r>
              <a:rPr lang="en-US" sz="2800" dirty="0"/>
              <a:t>: a distributed file system that provides high-throughput access to application data.</a:t>
            </a:r>
          </a:p>
          <a:p>
            <a:endParaRPr lang="en-US" dirty="0"/>
          </a:p>
        </p:txBody>
      </p:sp>
    </p:spTree>
    <p:extLst>
      <p:ext uri="{BB962C8B-B14F-4D97-AF65-F5344CB8AC3E}">
        <p14:creationId xmlns:p14="http://schemas.microsoft.com/office/powerpoint/2010/main" val="166167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4E29-DBAE-45AF-84AE-4AAC0729DCD6}"/>
              </a:ext>
            </a:extLst>
          </p:cNvPr>
          <p:cNvSpPr>
            <a:spLocks noGrp="1"/>
          </p:cNvSpPr>
          <p:nvPr>
            <p:ph type="title"/>
          </p:nvPr>
        </p:nvSpPr>
        <p:spPr/>
        <p:txBody>
          <a:bodyPr/>
          <a:lstStyle/>
          <a:p>
            <a:pPr algn="ctr"/>
            <a:r>
              <a:rPr lang="en-US" dirty="0"/>
              <a:t>HDFS Components</a:t>
            </a:r>
          </a:p>
        </p:txBody>
      </p:sp>
      <p:sp>
        <p:nvSpPr>
          <p:cNvPr id="3" name="Content Placeholder 2">
            <a:extLst>
              <a:ext uri="{FF2B5EF4-FFF2-40B4-BE49-F238E27FC236}">
                <a16:creationId xmlns:a16="http://schemas.microsoft.com/office/drawing/2014/main" id="{0D1F51C9-B9CE-4F82-A8AC-8FCCEEBDA0F0}"/>
              </a:ext>
            </a:extLst>
          </p:cNvPr>
          <p:cNvSpPr>
            <a:spLocks noGrp="1"/>
          </p:cNvSpPr>
          <p:nvPr>
            <p:ph idx="1"/>
          </p:nvPr>
        </p:nvSpPr>
        <p:spPr/>
        <p:txBody>
          <a:bodyPr>
            <a:normAutofit fontScale="55000" lnSpcReduction="20000"/>
          </a:bodyPr>
          <a:lstStyle/>
          <a:p>
            <a:r>
              <a:rPr lang="en-US" sz="2600" b="1" dirty="0"/>
              <a:t>HDFS</a:t>
            </a:r>
            <a:r>
              <a:rPr lang="en-US" sz="2600" dirty="0"/>
              <a:t> consists of:</a:t>
            </a:r>
          </a:p>
          <a:p>
            <a:pPr lvl="1">
              <a:buFont typeface="Wingdings" pitchFamily="2" charset="2"/>
              <a:buChar char="§"/>
            </a:pPr>
            <a:r>
              <a:rPr lang="en-US" sz="2600" b="1" dirty="0" err="1"/>
              <a:t>NameNode</a:t>
            </a:r>
            <a:r>
              <a:rPr lang="en-US" sz="2600" b="1" dirty="0"/>
              <a:t> (Master)</a:t>
            </a:r>
            <a:r>
              <a:rPr lang="en-US" sz="2600" dirty="0"/>
              <a:t>: is the main node that maintains and manages </a:t>
            </a:r>
            <a:r>
              <a:rPr lang="en-US" sz="2600" dirty="0" err="1"/>
              <a:t>DataNode</a:t>
            </a:r>
            <a:endParaRPr lang="en-US" sz="2600" dirty="0"/>
          </a:p>
          <a:p>
            <a:pPr lvl="2"/>
            <a:r>
              <a:rPr lang="en-US" sz="2600" dirty="0"/>
              <a:t>contains metadata about the data stored. (Data block information such as location of blocks stored, the size of the files, permissions, hierarchy) </a:t>
            </a:r>
          </a:p>
          <a:p>
            <a:pPr lvl="2"/>
            <a:r>
              <a:rPr lang="en-US" sz="2600" dirty="0"/>
              <a:t>Receives block report from all the </a:t>
            </a:r>
            <a:r>
              <a:rPr lang="en-US" sz="2600" dirty="0" err="1"/>
              <a:t>DataNodes</a:t>
            </a:r>
            <a:r>
              <a:rPr lang="en-US" sz="2600" dirty="0"/>
              <a:t>.</a:t>
            </a:r>
          </a:p>
          <a:p>
            <a:pPr lvl="1">
              <a:buFont typeface="Wingdings" pitchFamily="2" charset="2"/>
              <a:buChar char="§"/>
            </a:pPr>
            <a:r>
              <a:rPr lang="en-US" sz="2600" b="1" dirty="0" err="1"/>
              <a:t>DataNodes</a:t>
            </a:r>
            <a:r>
              <a:rPr lang="en-US" sz="2600" b="1" dirty="0"/>
              <a:t> (slaves): </a:t>
            </a:r>
            <a:r>
              <a:rPr lang="en-US" sz="2600" dirty="0"/>
              <a:t>are commodity hardware in the distributed environment. </a:t>
            </a:r>
          </a:p>
          <a:p>
            <a:pPr lvl="2"/>
            <a:r>
              <a:rPr lang="en-US" sz="2600" dirty="0"/>
              <a:t>stores actual data</a:t>
            </a:r>
          </a:p>
          <a:p>
            <a:pPr lvl="2"/>
            <a:r>
              <a:rPr lang="en-US" sz="2600" dirty="0"/>
              <a:t>serves read/write requests from the clients</a:t>
            </a:r>
          </a:p>
          <a:p>
            <a:pPr lvl="1">
              <a:buFont typeface="Wingdings" pitchFamily="2" charset="2"/>
              <a:buChar char="§"/>
            </a:pPr>
            <a:r>
              <a:rPr lang="en-US" sz="2600" b="1" dirty="0"/>
              <a:t>Secondary </a:t>
            </a:r>
            <a:r>
              <a:rPr lang="en-US" sz="2600" b="1" dirty="0" err="1"/>
              <a:t>NameNode</a:t>
            </a:r>
            <a:r>
              <a:rPr lang="en-US" sz="2600" dirty="0"/>
              <a:t>:  is not a backup of </a:t>
            </a:r>
            <a:r>
              <a:rPr lang="en-US" sz="2600" dirty="0" err="1"/>
              <a:t>NameNode</a:t>
            </a:r>
            <a:r>
              <a:rPr lang="en-US" sz="2600" dirty="0"/>
              <a:t>, whose main function is to take checkpoints of the file system metadata present on </a:t>
            </a:r>
            <a:r>
              <a:rPr lang="en-US" sz="2600" dirty="0" err="1"/>
              <a:t>NameNode</a:t>
            </a:r>
            <a:r>
              <a:rPr lang="en-US" sz="2600" dirty="0"/>
              <a:t>. </a:t>
            </a:r>
          </a:p>
          <a:p>
            <a:pPr lvl="2"/>
            <a:r>
              <a:rPr lang="en-US" sz="2600" dirty="0"/>
              <a:t>Checkpointing – periodically applies edit log records to </a:t>
            </a:r>
            <a:r>
              <a:rPr lang="en-US" sz="2600" dirty="0" err="1"/>
              <a:t>FsImage</a:t>
            </a:r>
            <a:r>
              <a:rPr lang="en-US" sz="2600" dirty="0"/>
              <a:t> file and refresh the edit log.</a:t>
            </a:r>
          </a:p>
          <a:p>
            <a:pPr lvl="2"/>
            <a:r>
              <a:rPr lang="en-US" sz="2600" dirty="0"/>
              <a:t>Stores a copy of </a:t>
            </a:r>
            <a:r>
              <a:rPr lang="en-US" sz="2600" dirty="0" err="1"/>
              <a:t>FsImage</a:t>
            </a:r>
            <a:r>
              <a:rPr lang="en-US" sz="2600" dirty="0"/>
              <a:t> file and edit log.</a:t>
            </a:r>
          </a:p>
          <a:p>
            <a:pPr lvl="2"/>
            <a:r>
              <a:rPr lang="en-US" sz="2600" dirty="0"/>
              <a:t>If </a:t>
            </a:r>
            <a:r>
              <a:rPr lang="en-US" sz="2600" dirty="0" err="1"/>
              <a:t>NameNode</a:t>
            </a:r>
            <a:r>
              <a:rPr lang="en-US" sz="2600" dirty="0"/>
              <a:t> is failed, File System metadata can be recovered from the last saved </a:t>
            </a:r>
            <a:r>
              <a:rPr lang="en-US" sz="2600" dirty="0" err="1"/>
              <a:t>FsImage</a:t>
            </a:r>
            <a:r>
              <a:rPr lang="en-US" sz="2600" dirty="0"/>
              <a:t>.</a:t>
            </a:r>
          </a:p>
          <a:p>
            <a:pPr lvl="2"/>
            <a:r>
              <a:rPr lang="en-US" sz="2600" dirty="0"/>
              <a:t>NOTE: </a:t>
            </a:r>
            <a:r>
              <a:rPr lang="en-US" sz="2600" b="1" dirty="0" err="1"/>
              <a:t>FsImage</a:t>
            </a:r>
            <a:r>
              <a:rPr lang="en-US" sz="2600" dirty="0"/>
              <a:t> is a snapshot of the HDFS file system metadata at a certain point of time.</a:t>
            </a:r>
          </a:p>
          <a:p>
            <a:pPr lvl="2"/>
            <a:r>
              <a:rPr lang="en-US" sz="2600" dirty="0"/>
              <a:t>NOTE: </a:t>
            </a:r>
            <a:r>
              <a:rPr lang="en-US" sz="2600" b="1" dirty="0"/>
              <a:t>Edit log </a:t>
            </a:r>
            <a:r>
              <a:rPr lang="en-US" sz="2600" dirty="0"/>
              <a:t>is a transaction log which contains records for every change that occurs to file system metadata.</a:t>
            </a:r>
          </a:p>
          <a:p>
            <a:endParaRPr lang="en-US" dirty="0"/>
          </a:p>
        </p:txBody>
      </p:sp>
    </p:spTree>
    <p:extLst>
      <p:ext uri="{BB962C8B-B14F-4D97-AF65-F5344CB8AC3E}">
        <p14:creationId xmlns:p14="http://schemas.microsoft.com/office/powerpoint/2010/main" val="174115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E4641-8FBA-4054-ACC8-DEA3E785C0B2}"/>
              </a:ext>
            </a:extLst>
          </p:cNvPr>
          <p:cNvSpPr>
            <a:spLocks noGrp="1"/>
          </p:cNvSpPr>
          <p:nvPr>
            <p:ph type="title"/>
          </p:nvPr>
        </p:nvSpPr>
        <p:spPr>
          <a:xfrm>
            <a:off x="1066800" y="642594"/>
            <a:ext cx="10058400" cy="1371600"/>
          </a:xfrm>
        </p:spPr>
        <p:txBody>
          <a:bodyPr/>
          <a:lstStyle/>
          <a:p>
            <a:pPr algn="ctr"/>
            <a:r>
              <a:rPr lang="en-US" dirty="0"/>
              <a:t>HDFS Components (Hadoop Cluster)</a:t>
            </a:r>
          </a:p>
        </p:txBody>
      </p:sp>
      <p:grpSp>
        <p:nvGrpSpPr>
          <p:cNvPr id="5" name="Canvas 12">
            <a:extLst>
              <a:ext uri="{FF2B5EF4-FFF2-40B4-BE49-F238E27FC236}">
                <a16:creationId xmlns:a16="http://schemas.microsoft.com/office/drawing/2014/main" id="{0AB17FE6-2817-4D17-8B5C-27C0B7F0CD83}"/>
              </a:ext>
            </a:extLst>
          </p:cNvPr>
          <p:cNvGrpSpPr>
            <a:grpSpLocks/>
          </p:cNvGrpSpPr>
          <p:nvPr/>
        </p:nvGrpSpPr>
        <p:grpSpPr bwMode="auto">
          <a:xfrm>
            <a:off x="1871312" y="1696453"/>
            <a:ext cx="7772400" cy="4648200"/>
            <a:chOff x="0" y="-3835"/>
            <a:chExt cx="57925" cy="30541"/>
          </a:xfrm>
        </p:grpSpPr>
        <p:sp>
          <p:nvSpPr>
            <p:cNvPr id="6" name="AutoShape 55">
              <a:extLst>
                <a:ext uri="{FF2B5EF4-FFF2-40B4-BE49-F238E27FC236}">
                  <a16:creationId xmlns:a16="http://schemas.microsoft.com/office/drawing/2014/main" id="{5EB5CAA9-374A-4F5A-9511-972191A5D044}"/>
                </a:ext>
              </a:extLst>
            </p:cNvPr>
            <p:cNvSpPr>
              <a:spLocks noChangeAspect="1" noChangeArrowheads="1"/>
            </p:cNvSpPr>
            <p:nvPr/>
          </p:nvSpPr>
          <p:spPr bwMode="auto">
            <a:xfrm>
              <a:off x="0" y="-3835"/>
              <a:ext cx="57925"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Text Box 18">
              <a:extLst>
                <a:ext uri="{FF2B5EF4-FFF2-40B4-BE49-F238E27FC236}">
                  <a16:creationId xmlns:a16="http://schemas.microsoft.com/office/drawing/2014/main" id="{B75C001C-934B-4102-8462-AD1A2B2F4BF4}"/>
                </a:ext>
              </a:extLst>
            </p:cNvPr>
            <p:cNvSpPr txBox="1">
              <a:spLocks noChangeArrowheads="1"/>
            </p:cNvSpPr>
            <p:nvPr/>
          </p:nvSpPr>
          <p:spPr bwMode="auto">
            <a:xfrm>
              <a:off x="19063" y="-1105"/>
              <a:ext cx="15564" cy="732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NameNode</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(Master)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18">
              <a:extLst>
                <a:ext uri="{FF2B5EF4-FFF2-40B4-BE49-F238E27FC236}">
                  <a16:creationId xmlns:a16="http://schemas.microsoft.com/office/drawing/2014/main" id="{99AE9B7D-4A66-473A-8C9D-9C3DC60487F6}"/>
                </a:ext>
              </a:extLst>
            </p:cNvPr>
            <p:cNvSpPr txBox="1">
              <a:spLocks noChangeArrowheads="1"/>
            </p:cNvSpPr>
            <p:nvPr/>
          </p:nvSpPr>
          <p:spPr bwMode="auto">
            <a:xfrm>
              <a:off x="24898" y="21341"/>
              <a:ext cx="9729" cy="325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(Slaves)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52">
              <a:extLst>
                <a:ext uri="{FF2B5EF4-FFF2-40B4-BE49-F238E27FC236}">
                  <a16:creationId xmlns:a16="http://schemas.microsoft.com/office/drawing/2014/main" id="{FA8C790C-334B-4F25-BCE4-D16643C89313}"/>
                </a:ext>
              </a:extLst>
            </p:cNvPr>
            <p:cNvSpPr>
              <a:spLocks noChangeArrowheads="1"/>
            </p:cNvSpPr>
            <p:nvPr/>
          </p:nvSpPr>
          <p:spPr bwMode="auto">
            <a:xfrm>
              <a:off x="6318"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AutoShape 51">
              <a:extLst>
                <a:ext uri="{FF2B5EF4-FFF2-40B4-BE49-F238E27FC236}">
                  <a16:creationId xmlns:a16="http://schemas.microsoft.com/office/drawing/2014/main" id="{6AD53251-3EDF-4F77-A730-2C17A1AD56CA}"/>
                </a:ext>
              </a:extLst>
            </p:cNvPr>
            <p:cNvSpPr>
              <a:spLocks noChangeArrowheads="1"/>
            </p:cNvSpPr>
            <p:nvPr/>
          </p:nvSpPr>
          <p:spPr bwMode="auto">
            <a:xfrm>
              <a:off x="18129"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50">
              <a:extLst>
                <a:ext uri="{FF2B5EF4-FFF2-40B4-BE49-F238E27FC236}">
                  <a16:creationId xmlns:a16="http://schemas.microsoft.com/office/drawing/2014/main" id="{06652447-D1FA-4AED-A294-AF5C5783D03B}"/>
                </a:ext>
              </a:extLst>
            </p:cNvPr>
            <p:cNvSpPr>
              <a:spLocks noChangeArrowheads="1"/>
            </p:cNvSpPr>
            <p:nvPr/>
          </p:nvSpPr>
          <p:spPr bwMode="auto">
            <a:xfrm>
              <a:off x="30137"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AutoShape 49">
              <a:extLst>
                <a:ext uri="{FF2B5EF4-FFF2-40B4-BE49-F238E27FC236}">
                  <a16:creationId xmlns:a16="http://schemas.microsoft.com/office/drawing/2014/main" id="{C534F055-098D-41FB-B21A-0AB8A3C6F909}"/>
                </a:ext>
              </a:extLst>
            </p:cNvPr>
            <p:cNvSpPr>
              <a:spLocks noChangeArrowheads="1"/>
            </p:cNvSpPr>
            <p:nvPr/>
          </p:nvSpPr>
          <p:spPr bwMode="auto">
            <a:xfrm>
              <a:off x="42742" y="12420"/>
              <a:ext cx="8173" cy="6502"/>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DataNode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AutoShape 48">
              <a:extLst>
                <a:ext uri="{FF2B5EF4-FFF2-40B4-BE49-F238E27FC236}">
                  <a16:creationId xmlns:a16="http://schemas.microsoft.com/office/drawing/2014/main" id="{A2063197-1ADB-449C-B246-554BE46D81BA}"/>
                </a:ext>
              </a:extLst>
            </p:cNvPr>
            <p:cNvSpPr>
              <a:spLocks noChangeShapeType="1"/>
            </p:cNvSpPr>
            <p:nvPr/>
          </p:nvSpPr>
          <p:spPr bwMode="auto">
            <a:xfrm flipH="1">
              <a:off x="13532" y="6223"/>
              <a:ext cx="13316" cy="711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47">
              <a:extLst>
                <a:ext uri="{FF2B5EF4-FFF2-40B4-BE49-F238E27FC236}">
                  <a16:creationId xmlns:a16="http://schemas.microsoft.com/office/drawing/2014/main" id="{52B79919-30D9-4C72-A9F0-92492ABFFC6A}"/>
                </a:ext>
              </a:extLst>
            </p:cNvPr>
            <p:cNvSpPr>
              <a:spLocks noChangeShapeType="1"/>
            </p:cNvSpPr>
            <p:nvPr/>
          </p:nvSpPr>
          <p:spPr bwMode="auto">
            <a:xfrm flipH="1">
              <a:off x="22854" y="6223"/>
              <a:ext cx="3994"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46">
              <a:extLst>
                <a:ext uri="{FF2B5EF4-FFF2-40B4-BE49-F238E27FC236}">
                  <a16:creationId xmlns:a16="http://schemas.microsoft.com/office/drawing/2014/main" id="{272F25B1-B4F2-44F2-A40E-DFB853D785F6}"/>
                </a:ext>
              </a:extLst>
            </p:cNvPr>
            <p:cNvSpPr>
              <a:spLocks noChangeShapeType="1"/>
            </p:cNvSpPr>
            <p:nvPr/>
          </p:nvSpPr>
          <p:spPr bwMode="auto">
            <a:xfrm>
              <a:off x="27807" y="6223"/>
              <a:ext cx="5969"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AutoShape 45">
              <a:extLst>
                <a:ext uri="{FF2B5EF4-FFF2-40B4-BE49-F238E27FC236}">
                  <a16:creationId xmlns:a16="http://schemas.microsoft.com/office/drawing/2014/main" id="{930A9F73-FCC4-43B6-99E2-159A00133BE4}"/>
                </a:ext>
              </a:extLst>
            </p:cNvPr>
            <p:cNvSpPr>
              <a:spLocks noChangeShapeType="1"/>
            </p:cNvSpPr>
            <p:nvPr/>
          </p:nvSpPr>
          <p:spPr bwMode="auto">
            <a:xfrm>
              <a:off x="27807" y="6223"/>
              <a:ext cx="19024" cy="6197"/>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7" name="Text Box 18">
              <a:extLst>
                <a:ext uri="{FF2B5EF4-FFF2-40B4-BE49-F238E27FC236}">
                  <a16:creationId xmlns:a16="http://schemas.microsoft.com/office/drawing/2014/main" id="{3B3295E0-E1E5-461E-8081-9022D10961C4}"/>
                </a:ext>
              </a:extLst>
            </p:cNvPr>
            <p:cNvSpPr txBox="1">
              <a:spLocks noChangeArrowheads="1"/>
            </p:cNvSpPr>
            <p:nvPr/>
          </p:nvSpPr>
          <p:spPr bwMode="auto">
            <a:xfrm>
              <a:off x="42215" y="-1105"/>
              <a:ext cx="12217" cy="732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Secondary</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NameNode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8" name="AutoShape 43">
              <a:extLst>
                <a:ext uri="{FF2B5EF4-FFF2-40B4-BE49-F238E27FC236}">
                  <a16:creationId xmlns:a16="http://schemas.microsoft.com/office/drawing/2014/main" id="{B87551E3-D8F2-4070-A712-95D7FB03B921}"/>
                </a:ext>
              </a:extLst>
            </p:cNvPr>
            <p:cNvSpPr>
              <a:spLocks noChangeShapeType="1"/>
            </p:cNvSpPr>
            <p:nvPr/>
          </p:nvSpPr>
          <p:spPr bwMode="auto">
            <a:xfrm flipH="1">
              <a:off x="34627" y="2559"/>
              <a:ext cx="7588" cy="1"/>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39430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437D-D12E-4121-B425-9485FD63AAE6}"/>
              </a:ext>
            </a:extLst>
          </p:cNvPr>
          <p:cNvSpPr>
            <a:spLocks noGrp="1"/>
          </p:cNvSpPr>
          <p:nvPr>
            <p:ph type="title"/>
          </p:nvPr>
        </p:nvSpPr>
        <p:spPr/>
        <p:txBody>
          <a:bodyPr/>
          <a:lstStyle/>
          <a:p>
            <a:pPr algn="ctr"/>
            <a:r>
              <a:rPr lang="en-US" dirty="0"/>
              <a:t>MapReduce Framework</a:t>
            </a:r>
          </a:p>
        </p:txBody>
      </p:sp>
      <p:sp>
        <p:nvSpPr>
          <p:cNvPr id="3" name="Content Placeholder 2">
            <a:extLst>
              <a:ext uri="{FF2B5EF4-FFF2-40B4-BE49-F238E27FC236}">
                <a16:creationId xmlns:a16="http://schemas.microsoft.com/office/drawing/2014/main" id="{E169FB53-AA74-4066-84E4-D863C6918EB9}"/>
              </a:ext>
            </a:extLst>
          </p:cNvPr>
          <p:cNvSpPr>
            <a:spLocks noGrp="1"/>
          </p:cNvSpPr>
          <p:nvPr>
            <p:ph idx="1"/>
          </p:nvPr>
        </p:nvSpPr>
        <p:spPr/>
        <p:txBody>
          <a:bodyPr/>
          <a:lstStyle/>
          <a:p>
            <a:r>
              <a:rPr lang="en-US" sz="2800" b="1" dirty="0"/>
              <a:t>MapReduce</a:t>
            </a:r>
            <a:r>
              <a:rPr lang="en-US" sz="2800" dirty="0"/>
              <a:t>: is a </a:t>
            </a:r>
            <a:r>
              <a:rPr lang="en-US" sz="2800" b="1" dirty="0"/>
              <a:t>programming framework</a:t>
            </a:r>
            <a:r>
              <a:rPr lang="en-US" sz="2800" dirty="0"/>
              <a:t> that allows us to perform </a:t>
            </a:r>
            <a:r>
              <a:rPr lang="en-US" sz="2800" b="1" dirty="0"/>
              <a:t>distributed</a:t>
            </a:r>
            <a:r>
              <a:rPr lang="en-US" sz="2800" dirty="0"/>
              <a:t> and </a:t>
            </a:r>
            <a:r>
              <a:rPr lang="en-US" sz="2800" b="1" dirty="0"/>
              <a:t>parallel</a:t>
            </a:r>
            <a:r>
              <a:rPr lang="en-US" sz="2800" dirty="0"/>
              <a:t> processing on large data sets in a distributed environment.</a:t>
            </a:r>
          </a:p>
          <a:p>
            <a:endParaRPr lang="en-US" dirty="0"/>
          </a:p>
        </p:txBody>
      </p:sp>
    </p:spTree>
    <p:extLst>
      <p:ext uri="{BB962C8B-B14F-4D97-AF65-F5344CB8AC3E}">
        <p14:creationId xmlns:p14="http://schemas.microsoft.com/office/powerpoint/2010/main" val="939825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40880-7B91-406C-A7FE-EBBFC8B5AE1E}"/>
              </a:ext>
            </a:extLst>
          </p:cNvPr>
          <p:cNvSpPr>
            <a:spLocks noGrp="1"/>
          </p:cNvSpPr>
          <p:nvPr>
            <p:ph type="title"/>
          </p:nvPr>
        </p:nvSpPr>
        <p:spPr/>
        <p:txBody>
          <a:bodyPr/>
          <a:lstStyle/>
          <a:p>
            <a:pPr algn="ctr"/>
            <a:r>
              <a:rPr lang="en-US" dirty="0"/>
              <a:t>MapReduce Framework</a:t>
            </a:r>
          </a:p>
        </p:txBody>
      </p:sp>
      <p:grpSp>
        <p:nvGrpSpPr>
          <p:cNvPr id="4" name="Canvas 12">
            <a:extLst>
              <a:ext uri="{FF2B5EF4-FFF2-40B4-BE49-F238E27FC236}">
                <a16:creationId xmlns:a16="http://schemas.microsoft.com/office/drawing/2014/main" id="{51C56A6C-4214-4A89-AD1B-84B646A00CEA}"/>
              </a:ext>
            </a:extLst>
          </p:cNvPr>
          <p:cNvGrpSpPr>
            <a:grpSpLocks/>
          </p:cNvGrpSpPr>
          <p:nvPr/>
        </p:nvGrpSpPr>
        <p:grpSpPr bwMode="auto">
          <a:xfrm>
            <a:off x="2079057" y="1915427"/>
            <a:ext cx="7162800" cy="3946358"/>
            <a:chOff x="0" y="6172"/>
            <a:chExt cx="59424" cy="24008"/>
          </a:xfrm>
        </p:grpSpPr>
        <p:sp>
          <p:nvSpPr>
            <p:cNvPr id="5" name="AutoShape 17">
              <a:extLst>
                <a:ext uri="{FF2B5EF4-FFF2-40B4-BE49-F238E27FC236}">
                  <a16:creationId xmlns:a16="http://schemas.microsoft.com/office/drawing/2014/main" id="{BFC99956-13A4-4498-8235-F910A11A4CFD}"/>
                </a:ext>
              </a:extLst>
            </p:cNvPr>
            <p:cNvSpPr>
              <a:spLocks noChangeAspect="1" noChangeArrowheads="1"/>
            </p:cNvSpPr>
            <p:nvPr/>
          </p:nvSpPr>
          <p:spPr bwMode="auto">
            <a:xfrm>
              <a:off x="0" y="6172"/>
              <a:ext cx="59424" cy="23977"/>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3AF9543B-E81E-4B93-979E-DB7AFA770CE9}"/>
                </a:ext>
              </a:extLst>
            </p:cNvPr>
            <p:cNvSpPr txBox="1">
              <a:spLocks noChangeArrowheads="1"/>
            </p:cNvSpPr>
            <p:nvPr/>
          </p:nvSpPr>
          <p:spPr bwMode="auto">
            <a:xfrm>
              <a:off x="13792" y="9778"/>
              <a:ext cx="10205" cy="1151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8CCED7D3-BD56-485B-8AE8-184C9875D624}"/>
                </a:ext>
              </a:extLst>
            </p:cNvPr>
            <p:cNvSpPr txBox="1">
              <a:spLocks noChangeArrowheads="1"/>
            </p:cNvSpPr>
            <p:nvPr/>
          </p:nvSpPr>
          <p:spPr bwMode="auto">
            <a:xfrm>
              <a:off x="1511" y="26922"/>
              <a:ext cx="9729"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HDFS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AutoShape 14">
              <a:extLst>
                <a:ext uri="{FF2B5EF4-FFF2-40B4-BE49-F238E27FC236}">
                  <a16:creationId xmlns:a16="http://schemas.microsoft.com/office/drawing/2014/main" id="{380EDB58-E81E-45B6-B935-D635044FF77B}"/>
                </a:ext>
              </a:extLst>
            </p:cNvPr>
            <p:cNvSpPr>
              <a:spLocks noChangeArrowheads="1"/>
            </p:cNvSpPr>
            <p:nvPr/>
          </p:nvSpPr>
          <p:spPr bwMode="auto">
            <a:xfrm>
              <a:off x="2216" y="12420"/>
              <a:ext cx="5861" cy="8261"/>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Input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13">
              <a:extLst>
                <a:ext uri="{FF2B5EF4-FFF2-40B4-BE49-F238E27FC236}">
                  <a16:creationId xmlns:a16="http://schemas.microsoft.com/office/drawing/2014/main" id="{92346081-F644-4CFC-AF20-0B9C3489D1F4}"/>
                </a:ext>
              </a:extLst>
            </p:cNvPr>
            <p:cNvSpPr>
              <a:spLocks noChangeArrowheads="1"/>
            </p:cNvSpPr>
            <p:nvPr/>
          </p:nvSpPr>
          <p:spPr bwMode="auto">
            <a:xfrm>
              <a:off x="51652" y="11448"/>
              <a:ext cx="6216" cy="7645"/>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Output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Text Box 18">
              <a:extLst>
                <a:ext uri="{FF2B5EF4-FFF2-40B4-BE49-F238E27FC236}">
                  <a16:creationId xmlns:a16="http://schemas.microsoft.com/office/drawing/2014/main" id="{38D0A142-DE94-4808-98A4-C7C153657CA2}"/>
                </a:ext>
              </a:extLst>
            </p:cNvPr>
            <p:cNvSpPr txBox="1">
              <a:spLocks noChangeArrowheads="1"/>
            </p:cNvSpPr>
            <p:nvPr/>
          </p:nvSpPr>
          <p:spPr bwMode="auto">
            <a:xfrm>
              <a:off x="27705" y="9779"/>
              <a:ext cx="10205" cy="1151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 </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a:t>
              </a:r>
              <a:endParaRPr kumimoji="0" lang="en-US"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11">
              <a:extLst>
                <a:ext uri="{FF2B5EF4-FFF2-40B4-BE49-F238E27FC236}">
                  <a16:creationId xmlns:a16="http://schemas.microsoft.com/office/drawing/2014/main" id="{33BED980-D4D7-4DF5-BD25-520F1290AE59}"/>
                </a:ext>
              </a:extLst>
            </p:cNvPr>
            <p:cNvSpPr>
              <a:spLocks noChangeShapeType="1"/>
            </p:cNvSpPr>
            <p:nvPr/>
          </p:nvSpPr>
          <p:spPr bwMode="auto">
            <a:xfrm flipV="1">
              <a:off x="8077" y="11448"/>
              <a:ext cx="8439" cy="510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2" name="AutoShape 10">
              <a:extLst>
                <a:ext uri="{FF2B5EF4-FFF2-40B4-BE49-F238E27FC236}">
                  <a16:creationId xmlns:a16="http://schemas.microsoft.com/office/drawing/2014/main" id="{96733A8C-7841-43CB-A078-0F9C296B1C9C}"/>
                </a:ext>
              </a:extLst>
            </p:cNvPr>
            <p:cNvSpPr>
              <a:spLocks noChangeShapeType="1"/>
            </p:cNvSpPr>
            <p:nvPr/>
          </p:nvSpPr>
          <p:spPr bwMode="auto">
            <a:xfrm flipV="1">
              <a:off x="8077" y="14522"/>
              <a:ext cx="8439" cy="203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3" name="AutoShape 9">
              <a:extLst>
                <a:ext uri="{FF2B5EF4-FFF2-40B4-BE49-F238E27FC236}">
                  <a16:creationId xmlns:a16="http://schemas.microsoft.com/office/drawing/2014/main" id="{01423138-A57E-4593-95B1-EED17164F8F5}"/>
                </a:ext>
              </a:extLst>
            </p:cNvPr>
            <p:cNvSpPr>
              <a:spLocks noChangeShapeType="1"/>
            </p:cNvSpPr>
            <p:nvPr/>
          </p:nvSpPr>
          <p:spPr bwMode="auto">
            <a:xfrm>
              <a:off x="8077" y="16554"/>
              <a:ext cx="8439" cy="152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8">
              <a:extLst>
                <a:ext uri="{FF2B5EF4-FFF2-40B4-BE49-F238E27FC236}">
                  <a16:creationId xmlns:a16="http://schemas.microsoft.com/office/drawing/2014/main" id="{DED4A7D9-B5A6-4E94-9DAF-E7F4164A5E6F}"/>
                </a:ext>
              </a:extLst>
            </p:cNvPr>
            <p:cNvSpPr>
              <a:spLocks noChangeShapeType="1"/>
            </p:cNvSpPr>
            <p:nvPr/>
          </p:nvSpPr>
          <p:spPr bwMode="auto">
            <a:xfrm flipV="1">
              <a:off x="23997" y="11448"/>
              <a:ext cx="5734" cy="409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7">
              <a:extLst>
                <a:ext uri="{FF2B5EF4-FFF2-40B4-BE49-F238E27FC236}">
                  <a16:creationId xmlns:a16="http://schemas.microsoft.com/office/drawing/2014/main" id="{FBAAA7B2-00CB-443B-9E10-4775B29AA2EC}"/>
                </a:ext>
              </a:extLst>
            </p:cNvPr>
            <p:cNvSpPr>
              <a:spLocks noChangeShapeType="1"/>
            </p:cNvSpPr>
            <p:nvPr/>
          </p:nvSpPr>
          <p:spPr bwMode="auto">
            <a:xfrm flipV="1">
              <a:off x="23997" y="14522"/>
              <a:ext cx="5734" cy="101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AutoShape 6">
              <a:extLst>
                <a:ext uri="{FF2B5EF4-FFF2-40B4-BE49-F238E27FC236}">
                  <a16:creationId xmlns:a16="http://schemas.microsoft.com/office/drawing/2014/main" id="{5B0F4CED-0A6F-4D87-952E-4A38C0366240}"/>
                </a:ext>
              </a:extLst>
            </p:cNvPr>
            <p:cNvSpPr>
              <a:spLocks noChangeArrowheads="1"/>
            </p:cNvSpPr>
            <p:nvPr/>
          </p:nvSpPr>
          <p:spPr bwMode="auto">
            <a:xfrm>
              <a:off x="40958" y="13607"/>
              <a:ext cx="8706" cy="7074"/>
            </a:xfrm>
            <a:prstGeom prst="flowChartDocumen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Aggregated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7" name="AutoShape 5">
              <a:extLst>
                <a:ext uri="{FF2B5EF4-FFF2-40B4-BE49-F238E27FC236}">
                  <a16:creationId xmlns:a16="http://schemas.microsoft.com/office/drawing/2014/main" id="{3CBB553C-4D81-488A-8470-7479E805500A}"/>
                </a:ext>
              </a:extLst>
            </p:cNvPr>
            <p:cNvSpPr>
              <a:spLocks noChangeShapeType="1"/>
            </p:cNvSpPr>
            <p:nvPr/>
          </p:nvSpPr>
          <p:spPr bwMode="auto">
            <a:xfrm>
              <a:off x="37910" y="15538"/>
              <a:ext cx="3048" cy="160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 name="AutoShape 4">
              <a:extLst>
                <a:ext uri="{FF2B5EF4-FFF2-40B4-BE49-F238E27FC236}">
                  <a16:creationId xmlns:a16="http://schemas.microsoft.com/office/drawing/2014/main" id="{A6B2F011-691D-4ECF-9F26-A6CE37E96A19}"/>
                </a:ext>
              </a:extLst>
            </p:cNvPr>
            <p:cNvSpPr>
              <a:spLocks noChangeShapeType="1"/>
            </p:cNvSpPr>
            <p:nvPr/>
          </p:nvSpPr>
          <p:spPr bwMode="auto">
            <a:xfrm flipV="1">
              <a:off x="49664" y="15271"/>
              <a:ext cx="1988" cy="1873"/>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9" name="Text Box 18">
              <a:extLst>
                <a:ext uri="{FF2B5EF4-FFF2-40B4-BE49-F238E27FC236}">
                  <a16:creationId xmlns:a16="http://schemas.microsoft.com/office/drawing/2014/main" id="{08F2792E-377A-4FC9-B99C-725297B0DC6D}"/>
                </a:ext>
              </a:extLst>
            </p:cNvPr>
            <p:cNvSpPr txBox="1">
              <a:spLocks noChangeArrowheads="1"/>
            </p:cNvSpPr>
            <p:nvPr/>
          </p:nvSpPr>
          <p:spPr bwMode="auto">
            <a:xfrm>
              <a:off x="14269" y="23106"/>
              <a:ext cx="9728"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Map Tasks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 name="Text Box 18">
              <a:extLst>
                <a:ext uri="{FF2B5EF4-FFF2-40B4-BE49-F238E27FC236}">
                  <a16:creationId xmlns:a16="http://schemas.microsoft.com/office/drawing/2014/main" id="{DD1F9037-9413-4DF6-97AC-9135E9C8D588}"/>
                </a:ext>
              </a:extLst>
            </p:cNvPr>
            <p:cNvSpPr txBox="1">
              <a:spLocks noChangeArrowheads="1"/>
            </p:cNvSpPr>
            <p:nvPr/>
          </p:nvSpPr>
          <p:spPr bwMode="auto">
            <a:xfrm>
              <a:off x="28652" y="23106"/>
              <a:ext cx="9728" cy="325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Reduce Tasks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864554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0DE86-EE28-4E7C-A298-07085A8408D7}"/>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97DFE71D-15C3-48E4-B6CE-D4D409936E26}"/>
              </a:ext>
            </a:extLst>
          </p:cNvPr>
          <p:cNvSpPr>
            <a:spLocks noGrp="1"/>
          </p:cNvSpPr>
          <p:nvPr>
            <p:ph idx="1"/>
          </p:nvPr>
        </p:nvSpPr>
        <p:spPr/>
        <p:txBody>
          <a:bodyPr>
            <a:normAutofit lnSpcReduction="10000"/>
          </a:bodyPr>
          <a:lstStyle/>
          <a:p>
            <a:r>
              <a:rPr lang="en-US" sz="2800" b="1" dirty="0"/>
              <a:t>Problem 1</a:t>
            </a:r>
            <a:r>
              <a:rPr lang="en-US" sz="2800" dirty="0"/>
              <a:t>: Storing exponentially growing huge datasets.</a:t>
            </a:r>
          </a:p>
          <a:p>
            <a:r>
              <a:rPr lang="en-US" sz="2800" b="1" dirty="0"/>
              <a:t>Solution</a:t>
            </a:r>
            <a:r>
              <a:rPr lang="en-US" sz="2800" dirty="0"/>
              <a:t>: </a:t>
            </a:r>
            <a:r>
              <a:rPr lang="en-US" sz="2800" b="1" dirty="0"/>
              <a:t>Hadoop HDFS</a:t>
            </a:r>
          </a:p>
          <a:p>
            <a:pPr lvl="1">
              <a:buFont typeface="Wingdings" pitchFamily="2" charset="2"/>
              <a:buChar char="§"/>
            </a:pPr>
            <a:r>
              <a:rPr lang="en-US" sz="2800" dirty="0"/>
              <a:t>HDFS is a storage unit of </a:t>
            </a:r>
            <a:r>
              <a:rPr lang="en-US" sz="2800" dirty="0" err="1"/>
              <a:t>Hardoop</a:t>
            </a:r>
            <a:endParaRPr lang="en-US" sz="2800" dirty="0"/>
          </a:p>
          <a:p>
            <a:pPr lvl="1">
              <a:buFont typeface="Wingdings" pitchFamily="2" charset="2"/>
              <a:buChar char="§"/>
            </a:pPr>
            <a:r>
              <a:rPr lang="en-US" sz="2800" dirty="0"/>
              <a:t>It is a Distributed File System (e.g. 512 MB file will be divided into 4 slaves with 128MB each.</a:t>
            </a:r>
          </a:p>
          <a:p>
            <a:pPr lvl="1">
              <a:buFont typeface="Wingdings" pitchFamily="2" charset="2"/>
              <a:buChar char="§"/>
            </a:pPr>
            <a:r>
              <a:rPr lang="en-US" sz="2800" dirty="0"/>
              <a:t>Divided files (input data) into smaller chunks and stores it across the cluster</a:t>
            </a:r>
          </a:p>
          <a:p>
            <a:pPr lvl="1">
              <a:buFont typeface="Wingdings" pitchFamily="2" charset="2"/>
              <a:buChar char="§"/>
            </a:pPr>
            <a:r>
              <a:rPr lang="en-US" sz="2800" dirty="0"/>
              <a:t>Scalable  (easy to add </a:t>
            </a:r>
            <a:r>
              <a:rPr lang="en-US" sz="2800" dirty="0" err="1"/>
              <a:t>DataNode</a:t>
            </a:r>
            <a:r>
              <a:rPr lang="en-US" sz="2800" dirty="0"/>
              <a:t>)</a:t>
            </a:r>
          </a:p>
          <a:p>
            <a:endParaRPr lang="en-US" dirty="0"/>
          </a:p>
        </p:txBody>
      </p:sp>
    </p:spTree>
    <p:extLst>
      <p:ext uri="{BB962C8B-B14F-4D97-AF65-F5344CB8AC3E}">
        <p14:creationId xmlns:p14="http://schemas.microsoft.com/office/powerpoint/2010/main" val="1514006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DA022-A12D-49D8-8C11-2CE610851EC2}"/>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82A4BBF5-CF0A-40FF-9F19-93E940EC0968}"/>
              </a:ext>
            </a:extLst>
          </p:cNvPr>
          <p:cNvSpPr>
            <a:spLocks noGrp="1"/>
          </p:cNvSpPr>
          <p:nvPr>
            <p:ph idx="1"/>
          </p:nvPr>
        </p:nvSpPr>
        <p:spPr/>
        <p:txBody>
          <a:bodyPr/>
          <a:lstStyle/>
          <a:p>
            <a:r>
              <a:rPr lang="en-US" sz="3200" b="1" dirty="0"/>
              <a:t>Problem 2</a:t>
            </a:r>
            <a:r>
              <a:rPr lang="en-US" sz="3200" dirty="0"/>
              <a:t>: storing unstructured data</a:t>
            </a:r>
          </a:p>
          <a:p>
            <a:r>
              <a:rPr lang="en-US" sz="3200" b="1" dirty="0"/>
              <a:t>Solution</a:t>
            </a:r>
            <a:r>
              <a:rPr lang="en-US" sz="3200" dirty="0"/>
              <a:t>: </a:t>
            </a:r>
            <a:r>
              <a:rPr lang="en-US" sz="3200" b="1" dirty="0"/>
              <a:t>Hadoop HDFS</a:t>
            </a:r>
          </a:p>
          <a:p>
            <a:pPr lvl="1">
              <a:buFont typeface="Wingdings" pitchFamily="2" charset="2"/>
              <a:buChar char="§"/>
            </a:pPr>
            <a:r>
              <a:rPr lang="en-US" sz="3200" dirty="0"/>
              <a:t>Allows to store any kind of data, can be structured, semi-structured or unstructured.</a:t>
            </a:r>
          </a:p>
          <a:p>
            <a:pPr lvl="1">
              <a:buFont typeface="Wingdings" pitchFamily="2" charset="2"/>
              <a:buChar char="§"/>
            </a:pPr>
            <a:r>
              <a:rPr lang="en-US" sz="3200" dirty="0"/>
              <a:t>Follows WORM (Write Once Read Many)</a:t>
            </a:r>
          </a:p>
          <a:p>
            <a:pPr lvl="1">
              <a:buFont typeface="Wingdings" pitchFamily="2" charset="2"/>
              <a:buChar char="§"/>
            </a:pPr>
            <a:r>
              <a:rPr lang="en-US" sz="3200" dirty="0"/>
              <a:t>No schema validation is done while dumping data</a:t>
            </a:r>
          </a:p>
          <a:p>
            <a:endParaRPr lang="en-US" dirty="0"/>
          </a:p>
        </p:txBody>
      </p:sp>
    </p:spTree>
    <p:extLst>
      <p:ext uri="{BB962C8B-B14F-4D97-AF65-F5344CB8AC3E}">
        <p14:creationId xmlns:p14="http://schemas.microsoft.com/office/powerpoint/2010/main" val="59193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4BF2-DDB7-4B27-AD4F-DB15A7067CF6}"/>
              </a:ext>
            </a:extLst>
          </p:cNvPr>
          <p:cNvSpPr>
            <a:spLocks noGrp="1"/>
          </p:cNvSpPr>
          <p:nvPr>
            <p:ph type="title"/>
          </p:nvPr>
        </p:nvSpPr>
        <p:spPr/>
        <p:txBody>
          <a:bodyPr/>
          <a:lstStyle/>
          <a:p>
            <a:pPr algn="ctr"/>
            <a:r>
              <a:rPr lang="en-US" dirty="0"/>
              <a:t>Big Data Problems Solved</a:t>
            </a:r>
          </a:p>
        </p:txBody>
      </p:sp>
      <p:sp>
        <p:nvSpPr>
          <p:cNvPr id="3" name="Content Placeholder 2">
            <a:extLst>
              <a:ext uri="{FF2B5EF4-FFF2-40B4-BE49-F238E27FC236}">
                <a16:creationId xmlns:a16="http://schemas.microsoft.com/office/drawing/2014/main" id="{59E639B3-C6E7-4406-BE8A-E6C3B5EEA8D5}"/>
              </a:ext>
            </a:extLst>
          </p:cNvPr>
          <p:cNvSpPr>
            <a:spLocks noGrp="1"/>
          </p:cNvSpPr>
          <p:nvPr>
            <p:ph idx="1"/>
          </p:nvPr>
        </p:nvSpPr>
        <p:spPr/>
        <p:txBody>
          <a:bodyPr/>
          <a:lstStyle/>
          <a:p>
            <a:r>
              <a:rPr lang="en-US" sz="2800" b="1" dirty="0"/>
              <a:t>Problem 3</a:t>
            </a:r>
            <a:r>
              <a:rPr lang="en-US" sz="2800" dirty="0"/>
              <a:t>: Processing data faster</a:t>
            </a:r>
          </a:p>
          <a:p>
            <a:r>
              <a:rPr lang="en-US" sz="2800" b="1" dirty="0"/>
              <a:t>Solution</a:t>
            </a:r>
            <a:r>
              <a:rPr lang="en-US" sz="2800" dirty="0"/>
              <a:t>: </a:t>
            </a:r>
            <a:r>
              <a:rPr lang="en-US" sz="2800" b="1" dirty="0"/>
              <a:t>Hadoop MapReduce</a:t>
            </a:r>
          </a:p>
          <a:p>
            <a:pPr lvl="1">
              <a:buFont typeface="Wingdings" pitchFamily="2" charset="2"/>
              <a:buChar char="§"/>
            </a:pPr>
            <a:r>
              <a:rPr lang="en-US" sz="2800" dirty="0"/>
              <a:t>Provides parallel processing of data present in HDFS</a:t>
            </a:r>
          </a:p>
          <a:p>
            <a:pPr lvl="1">
              <a:buFont typeface="Wingdings" pitchFamily="2" charset="2"/>
              <a:buChar char="§"/>
            </a:pPr>
            <a:r>
              <a:rPr lang="en-US" sz="2800" dirty="0"/>
              <a:t>Allows to process data locally. i.e. each node works with part of data which is stored on it.</a:t>
            </a:r>
          </a:p>
          <a:p>
            <a:endParaRPr lang="en-US" dirty="0"/>
          </a:p>
        </p:txBody>
      </p:sp>
    </p:spTree>
    <p:extLst>
      <p:ext uri="{BB962C8B-B14F-4D97-AF65-F5344CB8AC3E}">
        <p14:creationId xmlns:p14="http://schemas.microsoft.com/office/powerpoint/2010/main" val="1198974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4E944971-951A-47C9-B14A-DBC7224363E4}"/>
              </a:ext>
            </a:extLst>
          </p:cNvPr>
          <p:cNvPicPr>
            <a:picLocks noGrp="1" noChangeAspect="1" noChangeArrowheads="1"/>
          </p:cNvPicPr>
          <p:nvPr>
            <p:ph idx="1"/>
          </p:nvPr>
        </p:nvPicPr>
        <p:blipFill>
          <a:blip r:embed="rId2" cstate="print"/>
          <a:stretch>
            <a:fillRect/>
          </a:stretch>
        </p:blipFill>
        <p:spPr bwMode="auto">
          <a:xfrm>
            <a:off x="1253948" y="645106"/>
            <a:ext cx="5687873" cy="5559896"/>
          </a:xfrm>
          <a:prstGeom prst="rect">
            <a:avLst/>
          </a:prstGeom>
          <a:noFill/>
        </p:spPr>
      </p:pic>
      <p:sp>
        <p:nvSpPr>
          <p:cNvPr id="28" name="Rectangle 27">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3866D8-B13C-400A-B024-0A66A9D08A92}"/>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3700" cap="all" spc="-100"/>
              <a:t>What is Hadoop Ecosystem?</a:t>
            </a:r>
          </a:p>
        </p:txBody>
      </p:sp>
      <p:sp>
        <p:nvSpPr>
          <p:cNvPr id="30" name="Rectangle 29">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6774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7" name="Group 16">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8" name="Straight Connector 17">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HADOOP-ECOSYSTEM-Edureka.png">
            <a:extLst>
              <a:ext uri="{FF2B5EF4-FFF2-40B4-BE49-F238E27FC236}">
                <a16:creationId xmlns:a16="http://schemas.microsoft.com/office/drawing/2014/main" id="{F6AF25AC-04D3-4C52-82C2-AA0D3DFFA5C7}"/>
              </a:ext>
            </a:extLst>
          </p:cNvPr>
          <p:cNvPicPr>
            <a:picLocks noGrp="1" noChangeAspect="1"/>
          </p:cNvPicPr>
          <p:nvPr>
            <p:ph idx="1"/>
          </p:nvPr>
        </p:nvPicPr>
        <p:blipFill>
          <a:blip r:embed="rId2" cstate="print"/>
          <a:stretch>
            <a:fillRect/>
          </a:stretch>
        </p:blipFill>
        <p:spPr>
          <a:xfrm>
            <a:off x="643192" y="721757"/>
            <a:ext cx="6909386" cy="5406594"/>
          </a:xfrm>
          <a:prstGeom prst="rect">
            <a:avLst/>
          </a:prstGeom>
        </p:spPr>
      </p:pic>
      <p:sp>
        <p:nvSpPr>
          <p:cNvPr id="28" name="Rectangle 27">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5BD3A1-B8E9-4BED-9176-26D42DD22F16}"/>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4100" cap="all" spc="-100"/>
              <a:t>Hadoop Ecosystem</a:t>
            </a:r>
          </a:p>
        </p:txBody>
      </p:sp>
      <p:sp>
        <p:nvSpPr>
          <p:cNvPr id="30" name="Rectangle 29">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39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State-of-the-art cloud computing tools and applications:</a:t>
            </a:r>
          </a:p>
          <a:p>
            <a:pPr lvl="1"/>
            <a:r>
              <a:rPr lang="en-US" sz="2000" dirty="0"/>
              <a:t>Cloud distributed system, e.g. Hadoop</a:t>
            </a:r>
          </a:p>
          <a:p>
            <a:pPr lvl="1"/>
            <a:r>
              <a:rPr lang="en-US" sz="2000" dirty="0"/>
              <a:t>Cloud framework, e.g. MapReduce</a:t>
            </a:r>
            <a:r>
              <a:rPr lang="en-US" sz="2000"/>
              <a:t>, Spark</a:t>
            </a:r>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6E02E-688B-4658-8728-CA2A207837F2}"/>
              </a:ext>
            </a:extLst>
          </p:cNvPr>
          <p:cNvSpPr>
            <a:spLocks noGrp="1"/>
          </p:cNvSpPr>
          <p:nvPr>
            <p:ph type="title"/>
          </p:nvPr>
        </p:nvSpPr>
        <p:spPr/>
        <p:txBody>
          <a:bodyPr/>
          <a:lstStyle/>
          <a:p>
            <a:pPr algn="ctr"/>
            <a:r>
              <a:rPr lang="en-US" dirty="0"/>
              <a:t>Big Data Opportunity</a:t>
            </a:r>
          </a:p>
        </p:txBody>
      </p:sp>
      <p:sp>
        <p:nvSpPr>
          <p:cNvPr id="3" name="Content Placeholder 2">
            <a:extLst>
              <a:ext uri="{FF2B5EF4-FFF2-40B4-BE49-F238E27FC236}">
                <a16:creationId xmlns:a16="http://schemas.microsoft.com/office/drawing/2014/main" id="{5C882AA2-7057-414E-A38F-5EC18F25AC59}"/>
              </a:ext>
            </a:extLst>
          </p:cNvPr>
          <p:cNvSpPr>
            <a:spLocks noGrp="1"/>
          </p:cNvSpPr>
          <p:nvPr>
            <p:ph idx="1"/>
          </p:nvPr>
        </p:nvSpPr>
        <p:spPr/>
        <p:txBody>
          <a:bodyPr>
            <a:normAutofit lnSpcReduction="10000"/>
          </a:bodyPr>
          <a:lstStyle/>
          <a:p>
            <a:r>
              <a:rPr lang="en-US" sz="3200" b="1" dirty="0"/>
              <a:t>Walmart story</a:t>
            </a:r>
            <a:r>
              <a:rPr lang="en-US" sz="3200" dirty="0"/>
              <a:t>: Making a lot of money by selling “Strawberry pop tarts” during hurricane as a result of Big Data analysis.</a:t>
            </a:r>
          </a:p>
          <a:p>
            <a:r>
              <a:rPr lang="en-US" sz="3200" b="1" dirty="0"/>
              <a:t>IBM smart meters</a:t>
            </a:r>
            <a:r>
              <a:rPr lang="en-US" sz="3200" dirty="0"/>
              <a:t>: By collecting and analyzing data from smart meters, IBM discovered that during off-peak hours, users require less energy. Therefore, advises consumers to use heavy machines during off-peak hours to reduce cost and energy. </a:t>
            </a:r>
          </a:p>
          <a:p>
            <a:endParaRPr lang="en-US" dirty="0"/>
          </a:p>
        </p:txBody>
      </p:sp>
    </p:spTree>
    <p:extLst>
      <p:ext uri="{BB962C8B-B14F-4D97-AF65-F5344CB8AC3E}">
        <p14:creationId xmlns:p14="http://schemas.microsoft.com/office/powerpoint/2010/main" val="175192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98337-9EBA-4938-8212-1963B7D7338B}"/>
              </a:ext>
            </a:extLst>
          </p:cNvPr>
          <p:cNvSpPr>
            <a:spLocks noGrp="1"/>
          </p:cNvSpPr>
          <p:nvPr>
            <p:ph type="title"/>
          </p:nvPr>
        </p:nvSpPr>
        <p:spPr/>
        <p:txBody>
          <a:bodyPr/>
          <a:lstStyle/>
          <a:p>
            <a:pPr algn="ctr"/>
            <a:r>
              <a:rPr lang="en-US" dirty="0"/>
              <a:t>What is Apache Spark?</a:t>
            </a:r>
          </a:p>
        </p:txBody>
      </p:sp>
      <p:sp>
        <p:nvSpPr>
          <p:cNvPr id="3" name="Content Placeholder 2">
            <a:extLst>
              <a:ext uri="{FF2B5EF4-FFF2-40B4-BE49-F238E27FC236}">
                <a16:creationId xmlns:a16="http://schemas.microsoft.com/office/drawing/2014/main" id="{911E77BC-A286-4638-A6F6-8AACB1CA4FFD}"/>
              </a:ext>
            </a:extLst>
          </p:cNvPr>
          <p:cNvSpPr>
            <a:spLocks noGrp="1"/>
          </p:cNvSpPr>
          <p:nvPr>
            <p:ph idx="1"/>
          </p:nvPr>
        </p:nvSpPr>
        <p:spPr/>
        <p:txBody>
          <a:bodyPr>
            <a:normAutofit fontScale="92500" lnSpcReduction="10000"/>
          </a:bodyPr>
          <a:lstStyle/>
          <a:p>
            <a:r>
              <a:rPr lang="en-US" sz="2400" dirty="0"/>
              <a:t>Apache Spark is a unified analytics engine for large-scale data processing (Big Data), with built-in modules for streaming, SQL, machine learning and graph processing.</a:t>
            </a:r>
          </a:p>
          <a:p>
            <a:r>
              <a:rPr lang="en-US" sz="2400" dirty="0"/>
              <a:t>Apache Spark is a lightning-fast cluster computing technology, designed for fast computation. It is based on Hadoop MapReduce and it extends the MapReduce model to efficiently use it for more types of computations, which includes interactive queries and stream processing. The main feature of Spark is its </a:t>
            </a:r>
            <a:r>
              <a:rPr lang="en-US" sz="2400" b="1" dirty="0"/>
              <a:t>in-memory cluster computing</a:t>
            </a:r>
            <a:r>
              <a:rPr lang="en-US" sz="2400" dirty="0"/>
              <a:t> that increases the processing speed of an application.</a:t>
            </a:r>
          </a:p>
          <a:p>
            <a:r>
              <a:rPr lang="en-US" sz="2400" dirty="0"/>
              <a:t>Spark is designed to cover a wide range of workloads such as batch applications, iterative algorithms, interactive queries and streaming. Apart from supporting all these workload in a respective system, it reduces the management burden of maintaining separate tools.</a:t>
            </a:r>
          </a:p>
          <a:p>
            <a:endParaRPr lang="en-US" sz="2400" dirty="0"/>
          </a:p>
          <a:p>
            <a:endParaRPr lang="en-US" dirty="0"/>
          </a:p>
        </p:txBody>
      </p:sp>
    </p:spTree>
    <p:extLst>
      <p:ext uri="{BB962C8B-B14F-4D97-AF65-F5344CB8AC3E}">
        <p14:creationId xmlns:p14="http://schemas.microsoft.com/office/powerpoint/2010/main" val="3183777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27EAC-F481-4454-9B38-9C6FD2A07FF2}"/>
              </a:ext>
            </a:extLst>
          </p:cNvPr>
          <p:cNvSpPr>
            <a:spLocks noGrp="1"/>
          </p:cNvSpPr>
          <p:nvPr>
            <p:ph type="title"/>
          </p:nvPr>
        </p:nvSpPr>
        <p:spPr/>
        <p:txBody>
          <a:bodyPr/>
          <a:lstStyle/>
          <a:p>
            <a:pPr algn="ctr"/>
            <a:r>
              <a:rPr lang="en-US" dirty="0"/>
              <a:t>History of Apache Spark</a:t>
            </a:r>
          </a:p>
        </p:txBody>
      </p:sp>
      <p:sp>
        <p:nvSpPr>
          <p:cNvPr id="3" name="Content Placeholder 2">
            <a:extLst>
              <a:ext uri="{FF2B5EF4-FFF2-40B4-BE49-F238E27FC236}">
                <a16:creationId xmlns:a16="http://schemas.microsoft.com/office/drawing/2014/main" id="{73949FF1-DE82-4C39-9184-5F1E4EE371CD}"/>
              </a:ext>
            </a:extLst>
          </p:cNvPr>
          <p:cNvSpPr>
            <a:spLocks noGrp="1"/>
          </p:cNvSpPr>
          <p:nvPr>
            <p:ph idx="1"/>
          </p:nvPr>
        </p:nvSpPr>
        <p:spPr/>
        <p:txBody>
          <a:bodyPr/>
          <a:lstStyle/>
          <a:p>
            <a:r>
              <a:rPr lang="en-US" dirty="0"/>
              <a:t>Spark is one of Hadoop’s sub project developed in 2009 in UC Berkeley’s </a:t>
            </a:r>
            <a:r>
              <a:rPr lang="en-US" dirty="0" err="1"/>
              <a:t>AMPLab</a:t>
            </a:r>
            <a:r>
              <a:rPr lang="en-US" dirty="0"/>
              <a:t> by </a:t>
            </a:r>
            <a:r>
              <a:rPr lang="en-US" dirty="0" err="1"/>
              <a:t>Matei</a:t>
            </a:r>
            <a:r>
              <a:rPr lang="en-US" dirty="0"/>
              <a:t> </a:t>
            </a:r>
            <a:r>
              <a:rPr lang="en-US" dirty="0" err="1"/>
              <a:t>Zaharia</a:t>
            </a:r>
            <a:r>
              <a:rPr lang="en-US" dirty="0"/>
              <a:t>. It was Open Sourced in 2010 under a BSD license. It was donated to Apache software foundation in 2013, and now Apache Spark has become a top level Apache project from Feb-2014.</a:t>
            </a:r>
          </a:p>
        </p:txBody>
      </p:sp>
    </p:spTree>
    <p:extLst>
      <p:ext uri="{BB962C8B-B14F-4D97-AF65-F5344CB8AC3E}">
        <p14:creationId xmlns:p14="http://schemas.microsoft.com/office/powerpoint/2010/main" val="3148107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282E2A95-1A08-4118-83C6-B1CA5648E0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68DC0EC7-60EA-4BD3-BC04-D547DE1B28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0122" y="413053"/>
            <a:ext cx="8212114" cy="6064596"/>
          </a:xfrm>
          <a:prstGeom prst="rect">
            <a:avLst/>
          </a:prstGeom>
          <a:noFill/>
          <a:ln w="6350" cap="sq" cmpd="sng" algn="ctr">
            <a:solidFill>
              <a:srgbClr val="404040"/>
            </a:solidFill>
            <a:prstDash val="solid"/>
            <a:miter lim="800000"/>
          </a:ln>
          <a:effectLst/>
        </p:spPr>
      </p:sp>
      <p:pic>
        <p:nvPicPr>
          <p:cNvPr id="1026" name="Picture 2">
            <a:extLst>
              <a:ext uri="{FF2B5EF4-FFF2-40B4-BE49-F238E27FC236}">
                <a16:creationId xmlns:a16="http://schemas.microsoft.com/office/drawing/2014/main" id="{E22BBF5B-6446-4087-8690-0410D242A30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904701" y="1742303"/>
            <a:ext cx="7237877" cy="3401801"/>
          </a:xfrm>
          <a:prstGeom prst="rect">
            <a:avLst/>
          </a:prstGeom>
          <a:noFill/>
          <a:extLst>
            <a:ext uri="{909E8E84-426E-40DD-AFC4-6F175D3DCCD1}">
              <a14:hiddenFill xmlns:a14="http://schemas.microsoft.com/office/drawing/2010/main">
                <a:solidFill>
                  <a:srgbClr val="FFFFFF"/>
                </a:solidFill>
              </a14:hiddenFill>
            </a:ext>
          </a:extLst>
        </p:spPr>
      </p:pic>
      <p:sp>
        <p:nvSpPr>
          <p:cNvPr id="77" name="Rectangle 76">
            <a:extLst>
              <a:ext uri="{FF2B5EF4-FFF2-40B4-BE49-F238E27FC236}">
                <a16:creationId xmlns:a16="http://schemas.microsoft.com/office/drawing/2014/main" id="{2FFEFC7E-85EE-4AC9-A351-FBEB13A1D6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0386" y="237744"/>
            <a:ext cx="2926080" cy="6382512"/>
          </a:xfrm>
          <a:prstGeom prst="rect">
            <a:avLst/>
          </a:prstGeom>
          <a:solidFill>
            <a:schemeClr val="bg1">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a:extLst>
              <a:ext uri="{FF2B5EF4-FFF2-40B4-BE49-F238E27FC236}">
                <a16:creationId xmlns:a16="http://schemas.microsoft.com/office/drawing/2014/main" id="{CB2511BB-FC4C-45F3-94EB-661D6806C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56699" y="413053"/>
            <a:ext cx="2616201" cy="606459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763DB7-197C-4726-A4B4-940F370895EC}"/>
              </a:ext>
            </a:extLst>
          </p:cNvPr>
          <p:cNvSpPr>
            <a:spLocks noGrp="1"/>
          </p:cNvSpPr>
          <p:nvPr>
            <p:ph type="title"/>
          </p:nvPr>
        </p:nvSpPr>
        <p:spPr>
          <a:xfrm>
            <a:off x="9239249" y="562421"/>
            <a:ext cx="2451099" cy="1499738"/>
          </a:xfrm>
        </p:spPr>
        <p:txBody>
          <a:bodyPr anchor="b">
            <a:normAutofit/>
          </a:bodyPr>
          <a:lstStyle/>
          <a:p>
            <a:pPr algn="ctr"/>
            <a:r>
              <a:rPr lang="en-US" sz="2800" dirty="0"/>
              <a:t>Components of Spark</a:t>
            </a:r>
          </a:p>
        </p:txBody>
      </p:sp>
      <p:sp>
        <p:nvSpPr>
          <p:cNvPr id="1030" name="Content Placeholder 1029">
            <a:extLst>
              <a:ext uri="{FF2B5EF4-FFF2-40B4-BE49-F238E27FC236}">
                <a16:creationId xmlns:a16="http://schemas.microsoft.com/office/drawing/2014/main" id="{3A211BC1-65E3-4F4E-A0C8-999AD6E93664}"/>
              </a:ext>
            </a:extLst>
          </p:cNvPr>
          <p:cNvSpPr>
            <a:spLocks noGrp="1"/>
          </p:cNvSpPr>
          <p:nvPr>
            <p:ph idx="1"/>
          </p:nvPr>
        </p:nvSpPr>
        <p:spPr>
          <a:xfrm>
            <a:off x="9321801" y="2149813"/>
            <a:ext cx="2312479" cy="3854197"/>
          </a:xfrm>
        </p:spPr>
        <p:txBody>
          <a:bodyPr>
            <a:normAutofit lnSpcReduction="10000"/>
          </a:bodyPr>
          <a:lstStyle/>
          <a:p>
            <a:r>
              <a:rPr lang="en-US" sz="2000" dirty="0">
                <a:solidFill>
                  <a:schemeClr val="tx1">
                    <a:lumMod val="85000"/>
                    <a:lumOff val="15000"/>
                  </a:schemeClr>
                </a:solidFill>
              </a:rPr>
              <a:t>Spark SQL for working with structured data</a:t>
            </a:r>
          </a:p>
          <a:p>
            <a:r>
              <a:rPr lang="en-US" sz="2000" dirty="0">
                <a:solidFill>
                  <a:schemeClr val="tx1">
                    <a:lumMod val="85000"/>
                    <a:lumOff val="15000"/>
                  </a:schemeClr>
                </a:solidFill>
              </a:rPr>
              <a:t>Spark Streaming for real time analytic of streaming data</a:t>
            </a:r>
          </a:p>
          <a:p>
            <a:r>
              <a:rPr lang="en-US" sz="2000" dirty="0" err="1">
                <a:solidFill>
                  <a:schemeClr val="tx1">
                    <a:lumMod val="85000"/>
                    <a:lumOff val="15000"/>
                  </a:schemeClr>
                </a:solidFill>
              </a:rPr>
              <a:t>MLib</a:t>
            </a:r>
            <a:r>
              <a:rPr lang="en-US" sz="2000" dirty="0">
                <a:solidFill>
                  <a:schemeClr val="tx1">
                    <a:lumMod val="85000"/>
                    <a:lumOff val="15000"/>
                  </a:schemeClr>
                </a:solidFill>
              </a:rPr>
              <a:t> for machine learning</a:t>
            </a:r>
          </a:p>
          <a:p>
            <a:r>
              <a:rPr lang="en-US" sz="2000" dirty="0" err="1">
                <a:solidFill>
                  <a:schemeClr val="tx1">
                    <a:lumMod val="85000"/>
                    <a:lumOff val="15000"/>
                  </a:schemeClr>
                </a:solidFill>
              </a:rPr>
              <a:t>GraphX</a:t>
            </a:r>
            <a:r>
              <a:rPr lang="en-US" sz="2000" dirty="0">
                <a:solidFill>
                  <a:schemeClr val="tx1">
                    <a:lumMod val="85000"/>
                    <a:lumOff val="15000"/>
                  </a:schemeClr>
                </a:solidFill>
              </a:rPr>
              <a:t> for graph processing</a:t>
            </a:r>
          </a:p>
          <a:p>
            <a:pPr marL="0" indent="0">
              <a:buNone/>
            </a:pPr>
            <a:r>
              <a:rPr lang="en-US" sz="1400" dirty="0">
                <a:solidFill>
                  <a:schemeClr val="tx1">
                    <a:lumMod val="85000"/>
                    <a:lumOff val="15000"/>
                  </a:schemeClr>
                </a:solidFill>
              </a:rPr>
              <a:t> </a:t>
            </a:r>
          </a:p>
        </p:txBody>
      </p:sp>
    </p:spTree>
    <p:extLst>
      <p:ext uri="{BB962C8B-B14F-4D97-AF65-F5344CB8AC3E}">
        <p14:creationId xmlns:p14="http://schemas.microsoft.com/office/powerpoint/2010/main" val="1833402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DA71E-45F9-4DF6-8C39-4BB793511DAA}"/>
              </a:ext>
            </a:extLst>
          </p:cNvPr>
          <p:cNvSpPr>
            <a:spLocks noGrp="1"/>
          </p:cNvSpPr>
          <p:nvPr>
            <p:ph type="title"/>
          </p:nvPr>
        </p:nvSpPr>
        <p:spPr/>
        <p:txBody>
          <a:bodyPr/>
          <a:lstStyle/>
          <a:p>
            <a:pPr algn="ctr"/>
            <a:r>
              <a:rPr lang="en-US" dirty="0"/>
              <a:t>Features of Apache Spark</a:t>
            </a:r>
          </a:p>
        </p:txBody>
      </p:sp>
      <p:sp>
        <p:nvSpPr>
          <p:cNvPr id="3" name="Content Placeholder 2">
            <a:extLst>
              <a:ext uri="{FF2B5EF4-FFF2-40B4-BE49-F238E27FC236}">
                <a16:creationId xmlns:a16="http://schemas.microsoft.com/office/drawing/2014/main" id="{BD759F76-F14E-4777-8866-084915EF0486}"/>
              </a:ext>
            </a:extLst>
          </p:cNvPr>
          <p:cNvSpPr>
            <a:spLocks noGrp="1"/>
          </p:cNvSpPr>
          <p:nvPr>
            <p:ph idx="1"/>
          </p:nvPr>
        </p:nvSpPr>
        <p:spPr/>
        <p:txBody>
          <a:bodyPr>
            <a:normAutofit fontScale="92500"/>
          </a:bodyPr>
          <a:lstStyle/>
          <a:p>
            <a:r>
              <a:rPr lang="en-US" sz="2400" dirty="0"/>
              <a:t>Speed: </a:t>
            </a:r>
          </a:p>
          <a:p>
            <a:r>
              <a:rPr lang="en-US" sz="2400" dirty="0"/>
              <a:t>Run workloads 100x faster.</a:t>
            </a:r>
          </a:p>
          <a:p>
            <a:pPr lvl="1"/>
            <a:r>
              <a:rPr lang="en-US" sz="2400" dirty="0"/>
              <a:t>Apache Spark achieves high performance for both batch and streaming data, using a state-of-the-art DAG scheduler, a query optimizer, and a physical execution engine.</a:t>
            </a:r>
          </a:p>
          <a:p>
            <a:endParaRPr lang="en-US" sz="2400" dirty="0"/>
          </a:p>
          <a:p>
            <a:r>
              <a:rPr lang="en-US" sz="2400" dirty="0"/>
              <a:t>Ease of Use: </a:t>
            </a:r>
          </a:p>
          <a:p>
            <a:r>
              <a:rPr lang="en-US" sz="2400" dirty="0"/>
              <a:t>Write applications quickly in Java, Scala, Python, R, and SQL.</a:t>
            </a:r>
          </a:p>
          <a:p>
            <a:pPr lvl="1"/>
            <a:r>
              <a:rPr lang="en-US" sz="2400" dirty="0"/>
              <a:t>Spark offers over 80 high-level operators that make it easy to build parallel apps. And you can use it </a:t>
            </a:r>
            <a:r>
              <a:rPr lang="en-US" sz="2400" i="1" dirty="0"/>
              <a:t>interactively</a:t>
            </a:r>
            <a:r>
              <a:rPr lang="en-US" sz="2400" dirty="0"/>
              <a:t> from the Scala, Python, R, and SQL shells.</a:t>
            </a:r>
          </a:p>
          <a:p>
            <a:endParaRPr lang="en-US" dirty="0"/>
          </a:p>
          <a:p>
            <a:endParaRPr lang="en-US" dirty="0"/>
          </a:p>
        </p:txBody>
      </p:sp>
    </p:spTree>
    <p:extLst>
      <p:ext uri="{BB962C8B-B14F-4D97-AF65-F5344CB8AC3E}">
        <p14:creationId xmlns:p14="http://schemas.microsoft.com/office/powerpoint/2010/main" val="457986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71680-A65D-4C03-8F39-224A2FE77CB2}"/>
              </a:ext>
            </a:extLst>
          </p:cNvPr>
          <p:cNvSpPr>
            <a:spLocks noGrp="1"/>
          </p:cNvSpPr>
          <p:nvPr>
            <p:ph type="title"/>
          </p:nvPr>
        </p:nvSpPr>
        <p:spPr/>
        <p:txBody>
          <a:bodyPr/>
          <a:lstStyle/>
          <a:p>
            <a:pPr algn="ctr"/>
            <a:r>
              <a:rPr lang="en-US" dirty="0"/>
              <a:t>Features of Apache Spark</a:t>
            </a:r>
          </a:p>
        </p:txBody>
      </p:sp>
      <p:sp>
        <p:nvSpPr>
          <p:cNvPr id="3" name="Content Placeholder 2">
            <a:extLst>
              <a:ext uri="{FF2B5EF4-FFF2-40B4-BE49-F238E27FC236}">
                <a16:creationId xmlns:a16="http://schemas.microsoft.com/office/drawing/2014/main" id="{0FF9592C-F006-403F-A15A-6427B5AAA4FB}"/>
              </a:ext>
            </a:extLst>
          </p:cNvPr>
          <p:cNvSpPr>
            <a:spLocks noGrp="1"/>
          </p:cNvSpPr>
          <p:nvPr>
            <p:ph idx="1"/>
          </p:nvPr>
        </p:nvSpPr>
        <p:spPr/>
        <p:txBody>
          <a:bodyPr>
            <a:normAutofit fontScale="85000" lnSpcReduction="20000"/>
          </a:bodyPr>
          <a:lstStyle/>
          <a:p>
            <a:r>
              <a:rPr lang="en-US" sz="2400" dirty="0"/>
              <a:t>Generality: </a:t>
            </a:r>
          </a:p>
          <a:p>
            <a:r>
              <a:rPr lang="en-US" sz="2400" dirty="0"/>
              <a:t>Combine SQL, streaming, and complex analytics.</a:t>
            </a:r>
          </a:p>
          <a:p>
            <a:r>
              <a:rPr lang="en-US" sz="2400" dirty="0"/>
              <a:t>Spark powers a stack of libraries including </a:t>
            </a:r>
            <a:r>
              <a:rPr lang="en-US" sz="2400" dirty="0">
                <a:hlinkClick r:id="rId2"/>
              </a:rPr>
              <a:t>SQL and </a:t>
            </a:r>
            <a:r>
              <a:rPr lang="en-US" sz="2400" dirty="0" err="1">
                <a:hlinkClick r:id="rId2"/>
              </a:rPr>
              <a:t>DataFrames</a:t>
            </a:r>
            <a:r>
              <a:rPr lang="en-US" sz="2400" dirty="0"/>
              <a:t>, </a:t>
            </a:r>
            <a:r>
              <a:rPr lang="en-US" sz="2400" dirty="0" err="1">
                <a:hlinkClick r:id="rId3"/>
              </a:rPr>
              <a:t>MLlib</a:t>
            </a:r>
            <a:r>
              <a:rPr lang="en-US" sz="2400" dirty="0"/>
              <a:t> for machine learning, </a:t>
            </a:r>
            <a:r>
              <a:rPr lang="en-US" sz="2400" dirty="0" err="1">
                <a:hlinkClick r:id="rId4"/>
              </a:rPr>
              <a:t>GraphX</a:t>
            </a:r>
            <a:r>
              <a:rPr lang="en-US" sz="2400" dirty="0"/>
              <a:t>, and </a:t>
            </a:r>
            <a:r>
              <a:rPr lang="en-US" sz="2400" dirty="0">
                <a:hlinkClick r:id="rId5"/>
              </a:rPr>
              <a:t>Spark Streaming</a:t>
            </a:r>
            <a:r>
              <a:rPr lang="en-US" sz="2400" dirty="0"/>
              <a:t>. You can combine these libraries seamlessly in the same application.</a:t>
            </a:r>
          </a:p>
          <a:p>
            <a:endParaRPr lang="en-US" sz="2400" dirty="0"/>
          </a:p>
          <a:p>
            <a:r>
              <a:rPr lang="en-US" sz="2400" dirty="0"/>
              <a:t>Runs Everywhere: </a:t>
            </a:r>
          </a:p>
          <a:p>
            <a:r>
              <a:rPr lang="en-US" sz="2400" dirty="0"/>
              <a:t>Spark runs on Hadoop, Apache Mesos, Kubernetes, standalone, or in the cloud. It can access diverse data sources.</a:t>
            </a:r>
          </a:p>
          <a:p>
            <a:r>
              <a:rPr lang="en-US" sz="2400" dirty="0"/>
              <a:t>You can run Spark using its </a:t>
            </a:r>
            <a:r>
              <a:rPr lang="en-US" sz="2400" dirty="0">
                <a:hlinkClick r:id="rId6"/>
              </a:rPr>
              <a:t>standalone cluster mode</a:t>
            </a:r>
            <a:r>
              <a:rPr lang="en-US" sz="2400" dirty="0"/>
              <a:t>, on </a:t>
            </a:r>
            <a:r>
              <a:rPr lang="en-US" sz="2400" dirty="0">
                <a:hlinkClick r:id="rId7"/>
              </a:rPr>
              <a:t>EC2</a:t>
            </a:r>
            <a:r>
              <a:rPr lang="en-US" sz="2400" dirty="0"/>
              <a:t>, on </a:t>
            </a:r>
            <a:r>
              <a:rPr lang="en-US" sz="2400" dirty="0">
                <a:hlinkClick r:id="rId8"/>
              </a:rPr>
              <a:t>Hadoop YARN</a:t>
            </a:r>
            <a:r>
              <a:rPr lang="en-US" sz="2400" dirty="0"/>
              <a:t>, on </a:t>
            </a:r>
            <a:r>
              <a:rPr lang="en-US" sz="2400" dirty="0">
                <a:hlinkClick r:id="rId9"/>
              </a:rPr>
              <a:t>Mesos</a:t>
            </a:r>
            <a:r>
              <a:rPr lang="en-US" sz="2400" dirty="0"/>
              <a:t>, or on </a:t>
            </a:r>
            <a:r>
              <a:rPr lang="en-US" sz="2400" dirty="0">
                <a:hlinkClick r:id="rId10"/>
              </a:rPr>
              <a:t>Kubernetes</a:t>
            </a:r>
            <a:r>
              <a:rPr lang="en-US" sz="2400" dirty="0"/>
              <a:t>. Access data in </a:t>
            </a:r>
            <a:r>
              <a:rPr lang="en-US" sz="2400" dirty="0">
                <a:hlinkClick r:id="rId11"/>
              </a:rPr>
              <a:t>HDFS</a:t>
            </a:r>
            <a:r>
              <a:rPr lang="en-US" sz="2400" dirty="0"/>
              <a:t>, </a:t>
            </a:r>
            <a:r>
              <a:rPr lang="en-US" sz="2400" dirty="0" err="1">
                <a:hlinkClick r:id="rId12"/>
              </a:rPr>
              <a:t>Alluxio</a:t>
            </a:r>
            <a:r>
              <a:rPr lang="en-US" sz="2400" dirty="0"/>
              <a:t>, </a:t>
            </a:r>
            <a:r>
              <a:rPr lang="en-US" sz="2400" dirty="0">
                <a:hlinkClick r:id="rId13"/>
              </a:rPr>
              <a:t>Apache Cassandra</a:t>
            </a:r>
            <a:r>
              <a:rPr lang="en-US" sz="2400" dirty="0"/>
              <a:t>, </a:t>
            </a:r>
            <a:r>
              <a:rPr lang="en-US" sz="2400" dirty="0">
                <a:hlinkClick r:id="rId14"/>
              </a:rPr>
              <a:t>Apache HBase</a:t>
            </a:r>
            <a:r>
              <a:rPr lang="en-US" sz="2400" dirty="0"/>
              <a:t>, </a:t>
            </a:r>
            <a:r>
              <a:rPr lang="en-US" sz="2400" dirty="0">
                <a:hlinkClick r:id="rId15"/>
              </a:rPr>
              <a:t>Apache Hive</a:t>
            </a:r>
            <a:r>
              <a:rPr lang="en-US" sz="2400" dirty="0"/>
              <a:t>, and hundreds of other data sources.</a:t>
            </a:r>
          </a:p>
          <a:p>
            <a:endParaRPr lang="en-US" dirty="0"/>
          </a:p>
        </p:txBody>
      </p:sp>
    </p:spTree>
    <p:extLst>
      <p:ext uri="{BB962C8B-B14F-4D97-AF65-F5344CB8AC3E}">
        <p14:creationId xmlns:p14="http://schemas.microsoft.com/office/powerpoint/2010/main" val="2432103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8944F-FC00-4A1B-9091-15035514F568}"/>
              </a:ext>
            </a:extLst>
          </p:cNvPr>
          <p:cNvSpPr>
            <a:spLocks noGrp="1"/>
          </p:cNvSpPr>
          <p:nvPr>
            <p:ph type="title"/>
          </p:nvPr>
        </p:nvSpPr>
        <p:spPr/>
        <p:txBody>
          <a:bodyPr/>
          <a:lstStyle/>
          <a:p>
            <a:pPr algn="ctr"/>
            <a:r>
              <a:rPr lang="en-US" dirty="0"/>
              <a:t>Swift Applications</a:t>
            </a:r>
          </a:p>
        </p:txBody>
      </p:sp>
      <p:sp>
        <p:nvSpPr>
          <p:cNvPr id="3" name="Content Placeholder 2">
            <a:extLst>
              <a:ext uri="{FF2B5EF4-FFF2-40B4-BE49-F238E27FC236}">
                <a16:creationId xmlns:a16="http://schemas.microsoft.com/office/drawing/2014/main" id="{496B2C17-7D4C-4742-817D-EFDE40A9BE9E}"/>
              </a:ext>
            </a:extLst>
          </p:cNvPr>
          <p:cNvSpPr>
            <a:spLocks noGrp="1"/>
          </p:cNvSpPr>
          <p:nvPr>
            <p:ph idx="1"/>
          </p:nvPr>
        </p:nvSpPr>
        <p:spPr/>
        <p:txBody>
          <a:bodyPr/>
          <a:lstStyle/>
          <a:p>
            <a:r>
              <a:rPr lang="en-US" dirty="0"/>
              <a:t>Swift programming language is for developing </a:t>
            </a:r>
            <a:r>
              <a:rPr lang="en-US"/>
              <a:t>Apple’s products.</a:t>
            </a:r>
          </a:p>
        </p:txBody>
      </p:sp>
    </p:spTree>
    <p:extLst>
      <p:ext uri="{BB962C8B-B14F-4D97-AF65-F5344CB8AC3E}">
        <p14:creationId xmlns:p14="http://schemas.microsoft.com/office/powerpoint/2010/main" val="3905709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65787-9243-4C10-BB5A-021D569F7CB9}"/>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14222511-23CF-4026-8DB1-F84ED768BDA4}"/>
              </a:ext>
            </a:extLst>
          </p:cNvPr>
          <p:cNvSpPr>
            <a:spLocks noGrp="1"/>
          </p:cNvSpPr>
          <p:nvPr>
            <p:ph idx="1"/>
          </p:nvPr>
        </p:nvSpPr>
        <p:spPr/>
        <p:txBody>
          <a:bodyPr/>
          <a:lstStyle/>
          <a:p>
            <a:r>
              <a:rPr lang="en-US" dirty="0">
                <a:hlinkClick r:id="rId2"/>
              </a:rPr>
              <a:t>https://www.edureka.co/blog/big-data-tutorial</a:t>
            </a:r>
            <a:endParaRPr lang="en-US" dirty="0"/>
          </a:p>
          <a:p>
            <a:r>
              <a:rPr lang="en-US" dirty="0">
                <a:hlinkClick r:id="rId3"/>
              </a:rPr>
              <a:t>https://www.ijsr.net/archive/v5i6/NOV164121.pdf</a:t>
            </a:r>
            <a:endParaRPr lang="en-US" dirty="0"/>
          </a:p>
          <a:p>
            <a:r>
              <a:rPr lang="en-US" dirty="0">
                <a:hlinkClick r:id="rId4"/>
              </a:rPr>
              <a:t>http://hadoop.apache.org/</a:t>
            </a:r>
            <a:endParaRPr lang="en-US" dirty="0"/>
          </a:p>
          <a:p>
            <a:r>
              <a:rPr lang="en-US" u="sng" dirty="0">
                <a:hlinkClick r:id="rId5"/>
              </a:rPr>
              <a:t>https://www.youtube.com/watch?v=MfF750YVDxM</a:t>
            </a:r>
            <a:r>
              <a:rPr lang="en-US" dirty="0"/>
              <a:t>  (Hadoop)</a:t>
            </a:r>
          </a:p>
          <a:p>
            <a:r>
              <a:rPr lang="en-US" u="sng" dirty="0">
                <a:hlinkClick r:id="rId6"/>
              </a:rPr>
              <a:t>https://www.youtube.com/watch?v=AZovvBgRLIY</a:t>
            </a:r>
            <a:r>
              <a:rPr lang="en-US" dirty="0"/>
              <a:t> (Hadoop)</a:t>
            </a:r>
          </a:p>
          <a:p>
            <a:r>
              <a:rPr lang="en-US" u="sng" dirty="0">
                <a:hlinkClick r:id="rId7"/>
              </a:rPr>
              <a:t>https://www.youtube.com/watch?v=9s-vSeWej1U</a:t>
            </a:r>
            <a:r>
              <a:rPr lang="en-US" u="sng" dirty="0"/>
              <a:t> </a:t>
            </a:r>
            <a:r>
              <a:rPr lang="en-US" dirty="0"/>
              <a:t>  (Hadoop)</a:t>
            </a:r>
          </a:p>
          <a:p>
            <a:r>
              <a:rPr lang="en-US" dirty="0">
                <a:hlinkClick r:id="rId8"/>
              </a:rPr>
              <a:t>https://spark.apache.org/</a:t>
            </a:r>
            <a:endParaRPr lang="en-US" dirty="0"/>
          </a:p>
          <a:p>
            <a:r>
              <a:rPr lang="en-US" u="sng" dirty="0">
                <a:hlinkClick r:id="rId9"/>
              </a:rPr>
              <a:t>https://www.tutorialspoint.com/apache_spark/index.htm</a:t>
            </a:r>
            <a:r>
              <a:rPr lang="en-US" dirty="0"/>
              <a:t>  (Spark tutorial)</a:t>
            </a:r>
          </a:p>
          <a:p>
            <a:r>
              <a:rPr lang="en-US" u="sng" dirty="0">
                <a:hlinkClick r:id="rId10"/>
              </a:rPr>
              <a:t>https://www.youtube.com/watch?v=QaoJNXW6SQo</a:t>
            </a:r>
            <a:r>
              <a:rPr lang="en-US" dirty="0"/>
              <a:t>  (Spark**)</a:t>
            </a:r>
          </a:p>
          <a:p>
            <a:endParaRPr lang="en-US" dirty="0"/>
          </a:p>
          <a:p>
            <a:endParaRPr lang="en-US" dirty="0"/>
          </a:p>
        </p:txBody>
      </p:sp>
    </p:spTree>
    <p:extLst>
      <p:ext uri="{BB962C8B-B14F-4D97-AF65-F5344CB8AC3E}">
        <p14:creationId xmlns:p14="http://schemas.microsoft.com/office/powerpoint/2010/main" val="428692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86746-3479-470E-B739-CE4A7A394614}"/>
              </a:ext>
            </a:extLst>
          </p:cNvPr>
          <p:cNvSpPr>
            <a:spLocks noGrp="1"/>
          </p:cNvSpPr>
          <p:nvPr>
            <p:ph type="title"/>
          </p:nvPr>
        </p:nvSpPr>
        <p:spPr/>
        <p:txBody>
          <a:bodyPr/>
          <a:lstStyle/>
          <a:p>
            <a:pPr algn="ctr"/>
            <a:r>
              <a:rPr lang="en-US" dirty="0"/>
              <a:t>What is Big Data?</a:t>
            </a:r>
          </a:p>
        </p:txBody>
      </p:sp>
      <p:sp>
        <p:nvSpPr>
          <p:cNvPr id="3" name="Content Placeholder 2">
            <a:extLst>
              <a:ext uri="{FF2B5EF4-FFF2-40B4-BE49-F238E27FC236}">
                <a16:creationId xmlns:a16="http://schemas.microsoft.com/office/drawing/2014/main" id="{2F647B64-0B44-4024-9B89-FBFD6D3BFFE2}"/>
              </a:ext>
            </a:extLst>
          </p:cNvPr>
          <p:cNvSpPr>
            <a:spLocks noGrp="1"/>
          </p:cNvSpPr>
          <p:nvPr>
            <p:ph idx="1"/>
          </p:nvPr>
        </p:nvSpPr>
        <p:spPr/>
        <p:txBody>
          <a:bodyPr>
            <a:normAutofit lnSpcReduction="10000"/>
          </a:bodyPr>
          <a:lstStyle/>
          <a:p>
            <a:r>
              <a:rPr lang="en-US" altLang="en-US" sz="2400" b="1" dirty="0">
                <a:cs typeface="Times New Roman" pitchFamily="18" charset="0"/>
              </a:rPr>
              <a:t>Big data</a:t>
            </a:r>
            <a:r>
              <a:rPr lang="en-US" altLang="en-US" sz="2400" dirty="0">
                <a:cs typeface="Times New Roman" pitchFamily="18" charset="0"/>
              </a:rPr>
              <a:t> is an all-encompassing term for any collection of </a:t>
            </a:r>
            <a:r>
              <a:rPr lang="en-US" altLang="en-US" sz="2400" dirty="0">
                <a:cs typeface="Times New Roman" pitchFamily="18" charset="0"/>
                <a:hlinkClick r:id="rId2" tooltip="Data set"/>
              </a:rPr>
              <a:t>data sets </a:t>
            </a:r>
            <a:r>
              <a:rPr lang="en-US" altLang="en-US" sz="2400" dirty="0">
                <a:cs typeface="Times New Roman" pitchFamily="18" charset="0"/>
              </a:rPr>
              <a:t>so large and complex that it becomes difficult to process using on-hand data management tools or traditional data processing applications. – (From Wikipedia)</a:t>
            </a:r>
            <a:endParaRPr lang="en-US" altLang="en-US" sz="2400" b="1" dirty="0"/>
          </a:p>
          <a:p>
            <a:r>
              <a:rPr lang="en-US" altLang="en-US" sz="2400" b="1" dirty="0"/>
              <a:t>Big Data </a:t>
            </a:r>
            <a:r>
              <a:rPr lang="en-US" altLang="en-US" sz="2400" dirty="0"/>
              <a:t>refers to extremely vast amounts of multi-structured data that typically has been cost prohibitive to store and analyze. (My view)</a:t>
            </a:r>
          </a:p>
          <a:p>
            <a:endParaRPr lang="en-US" altLang="en-US" sz="2400" dirty="0"/>
          </a:p>
          <a:p>
            <a:r>
              <a:rPr lang="en-US" altLang="en-US" sz="2400" b="1" dirty="0">
                <a:cs typeface="Times New Roman" pitchFamily="18" charset="0"/>
              </a:rPr>
              <a:t>NOTE</a:t>
            </a:r>
            <a:r>
              <a:rPr lang="en-US" altLang="en-US" sz="2400" dirty="0">
                <a:cs typeface="Times New Roman" pitchFamily="18" charset="0"/>
              </a:rPr>
              <a:t>: However, big data is only referring to digital data, not the paper files stored in the basement at FBI headquarters, or piles of magnetic tapes in our data center.  </a:t>
            </a:r>
          </a:p>
          <a:p>
            <a:endParaRPr lang="en-US" dirty="0"/>
          </a:p>
        </p:txBody>
      </p:sp>
    </p:spTree>
    <p:extLst>
      <p:ext uri="{BB962C8B-B14F-4D97-AF65-F5344CB8AC3E}">
        <p14:creationId xmlns:p14="http://schemas.microsoft.com/office/powerpoint/2010/main" val="51375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616F-BF45-4C46-BF0D-440644CD8394}"/>
              </a:ext>
            </a:extLst>
          </p:cNvPr>
          <p:cNvSpPr>
            <a:spLocks noGrp="1"/>
          </p:cNvSpPr>
          <p:nvPr>
            <p:ph type="title"/>
          </p:nvPr>
        </p:nvSpPr>
        <p:spPr/>
        <p:txBody>
          <a:bodyPr/>
          <a:lstStyle/>
          <a:p>
            <a:pPr algn="ctr"/>
            <a:r>
              <a:rPr lang="en-US" dirty="0"/>
              <a:t>Types of Big Data</a:t>
            </a:r>
          </a:p>
        </p:txBody>
      </p:sp>
      <p:sp>
        <p:nvSpPr>
          <p:cNvPr id="3" name="Content Placeholder 2">
            <a:extLst>
              <a:ext uri="{FF2B5EF4-FFF2-40B4-BE49-F238E27FC236}">
                <a16:creationId xmlns:a16="http://schemas.microsoft.com/office/drawing/2014/main" id="{ED11B4C7-80EA-4A32-89E5-78EC5FCD525E}"/>
              </a:ext>
            </a:extLst>
          </p:cNvPr>
          <p:cNvSpPr>
            <a:spLocks noGrp="1"/>
          </p:cNvSpPr>
          <p:nvPr>
            <p:ph idx="1"/>
          </p:nvPr>
        </p:nvSpPr>
        <p:spPr/>
        <p:txBody>
          <a:bodyPr>
            <a:normAutofit fontScale="32500" lnSpcReduction="20000"/>
          </a:bodyPr>
          <a:lstStyle/>
          <a:p>
            <a:pPr marL="0" indent="0">
              <a:buNone/>
              <a:defRPr/>
            </a:pPr>
            <a:r>
              <a:rPr lang="en-US" sz="6200" dirty="0">
                <a:latin typeface="Times New Roman" panose="02020603050405020304" pitchFamily="18" charset="0"/>
                <a:cs typeface="Times New Roman" panose="02020603050405020304" pitchFamily="18" charset="0"/>
              </a:rPr>
              <a:t>In the simplest terms, Big Data can be broken down into:</a:t>
            </a:r>
          </a:p>
          <a:p>
            <a:pPr>
              <a:defRPr/>
            </a:pPr>
            <a:r>
              <a:rPr lang="en-US" sz="6200" b="1" i="1" dirty="0">
                <a:solidFill>
                  <a:schemeClr val="tx2"/>
                </a:solidFill>
                <a:latin typeface="Times New Roman" panose="02020603050405020304" pitchFamily="18" charset="0"/>
                <a:cs typeface="Times New Roman" panose="02020603050405020304" pitchFamily="18" charset="0"/>
              </a:rPr>
              <a:t>Structured </a:t>
            </a:r>
            <a:r>
              <a:rPr lang="en-US" sz="6200" i="1" dirty="0">
                <a:latin typeface="Times New Roman" panose="02020603050405020304" pitchFamily="18" charset="0"/>
                <a:cs typeface="Times New Roman" panose="02020603050405020304" pitchFamily="18" charset="0"/>
              </a:rPr>
              <a:t>– </a:t>
            </a:r>
            <a:r>
              <a:rPr lang="en-US" sz="6200" dirty="0">
                <a:latin typeface="Times New Roman" panose="02020603050405020304" pitchFamily="18" charset="0"/>
                <a:cs typeface="Times New Roman" panose="02020603050405020304" pitchFamily="18" charset="0"/>
              </a:rPr>
              <a:t>Predefined data type (Fixed Schema)</a:t>
            </a:r>
          </a:p>
          <a:p>
            <a:pPr lvl="1">
              <a:buFont typeface="Arial" panose="020B0604020202020204" pitchFamily="34" charset="0"/>
              <a:buChar char="•"/>
              <a:defRPr/>
            </a:pPr>
            <a:r>
              <a:rPr lang="en-US" sz="6200" dirty="0">
                <a:latin typeface="Times New Roman" panose="02020603050405020304" pitchFamily="18" charset="0"/>
                <a:cs typeface="Times New Roman" panose="02020603050405020304" pitchFamily="18" charset="0"/>
              </a:rPr>
              <a:t>Relational databases, transactional data such as sales records, Excel files such as customer information. This type of data normally can be stored into tables with columns and rows.</a:t>
            </a:r>
          </a:p>
          <a:p>
            <a:pPr>
              <a:defRPr/>
            </a:pPr>
            <a:r>
              <a:rPr lang="en-US" sz="6200" b="1" i="1" dirty="0">
                <a:solidFill>
                  <a:schemeClr val="tx2"/>
                </a:solidFill>
                <a:latin typeface="Times New Roman" panose="02020603050405020304" pitchFamily="18" charset="0"/>
                <a:cs typeface="Times New Roman" panose="02020603050405020304" pitchFamily="18" charset="0"/>
              </a:rPr>
              <a:t>Unstructured</a:t>
            </a:r>
            <a:r>
              <a:rPr lang="en-US" sz="6200" dirty="0">
                <a:latin typeface="Times New Roman" panose="02020603050405020304" pitchFamily="18" charset="0"/>
                <a:cs typeface="Times New Roman" panose="02020603050405020304" pitchFamily="18" charset="0"/>
              </a:rPr>
              <a:t> – is non pre-defined data model or is not organized in a pre-defined manner. Data Lake is where the unstructured data will be stored.</a:t>
            </a:r>
          </a:p>
          <a:p>
            <a:pPr lvl="1">
              <a:buFont typeface="Arial" panose="020B0604020202020204" pitchFamily="34" charset="0"/>
              <a:buChar char="•"/>
              <a:defRPr/>
            </a:pPr>
            <a:r>
              <a:rPr lang="en-US" sz="6200" dirty="0">
                <a:latin typeface="Times New Roman" panose="02020603050405020304" pitchFamily="18" charset="0"/>
                <a:cs typeface="Times New Roman" panose="02020603050405020304" pitchFamily="18" charset="0"/>
              </a:rPr>
              <a:t>Video, Audio, Images, Metadata, books, satellite images, Adobe PDF files, notes in a web form, blogs, text messages, word documents</a:t>
            </a:r>
          </a:p>
          <a:p>
            <a:pPr>
              <a:defRPr/>
            </a:pPr>
            <a:r>
              <a:rPr lang="en-US" sz="6200" b="1" i="1" dirty="0">
                <a:solidFill>
                  <a:schemeClr val="tx2"/>
                </a:solidFill>
                <a:latin typeface="Times New Roman" panose="02020603050405020304" pitchFamily="18" charset="0"/>
                <a:cs typeface="Times New Roman" panose="02020603050405020304" pitchFamily="18" charset="0"/>
              </a:rPr>
              <a:t>Semi-structured </a:t>
            </a:r>
            <a:r>
              <a:rPr lang="en-US" sz="6200" dirty="0">
                <a:latin typeface="Times New Roman" panose="02020603050405020304" pitchFamily="18" charset="0"/>
                <a:cs typeface="Times New Roman" panose="02020603050405020304" pitchFamily="18" charset="0"/>
              </a:rPr>
              <a:t>– Structured data embedded with some unstructured data</a:t>
            </a:r>
          </a:p>
          <a:p>
            <a:pPr lvl="1">
              <a:buFont typeface="Arial" panose="020B0604020202020204" pitchFamily="34" charset="0"/>
              <a:buChar char="•"/>
              <a:defRPr/>
            </a:pPr>
            <a:r>
              <a:rPr lang="en-US" sz="6200" dirty="0">
                <a:latin typeface="Times New Roman" panose="02020603050405020304" pitchFamily="18" charset="0"/>
                <a:cs typeface="Times New Roman" panose="02020603050405020304" pitchFamily="18" charset="0"/>
              </a:rPr>
              <a:t>Email, XML and JSON documents, and other markup languages </a:t>
            </a:r>
          </a:p>
          <a:p>
            <a:pPr lvl="1">
              <a:buFont typeface="Arial" panose="020B0604020202020204" pitchFamily="34" charset="0"/>
              <a:buChar char="•"/>
              <a:defRPr/>
            </a:pPr>
            <a:r>
              <a:rPr lang="en-US" sz="6200" b="1" dirty="0">
                <a:latin typeface="Times New Roman" panose="02020603050405020304" pitchFamily="18" charset="0"/>
                <a:cs typeface="Times New Roman" panose="02020603050405020304" pitchFamily="18" charset="0"/>
              </a:rPr>
              <a:t>NOTE</a:t>
            </a:r>
            <a:r>
              <a:rPr lang="en-US" sz="6200" dirty="0">
                <a:latin typeface="Times New Roman" panose="02020603050405020304" pitchFamily="18" charset="0"/>
                <a:cs typeface="Times New Roman" panose="02020603050405020304" pitchFamily="18" charset="0"/>
              </a:rPr>
              <a:t>: </a:t>
            </a:r>
            <a:r>
              <a:rPr lang="en-US" sz="6200" dirty="0"/>
              <a:t>Semi-structured data falls in the middle between structured and unstructured data. It contains certain aspects that are structured, and others that are not.</a:t>
            </a:r>
            <a:endParaRPr lang="en-US" sz="6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6133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56B01-FC06-4DE9-9BF2-56E0EA5FED5B}"/>
              </a:ext>
            </a:extLst>
          </p:cNvPr>
          <p:cNvSpPr>
            <a:spLocks noGrp="1"/>
          </p:cNvSpPr>
          <p:nvPr>
            <p:ph type="title"/>
          </p:nvPr>
        </p:nvSpPr>
        <p:spPr/>
        <p:txBody>
          <a:bodyPr/>
          <a:lstStyle/>
          <a:p>
            <a:pPr algn="ctr"/>
            <a:r>
              <a:rPr lang="en-US" dirty="0"/>
              <a:t>Why Big Data?</a:t>
            </a:r>
          </a:p>
        </p:txBody>
      </p:sp>
      <p:sp>
        <p:nvSpPr>
          <p:cNvPr id="3" name="Content Placeholder 2">
            <a:extLst>
              <a:ext uri="{FF2B5EF4-FFF2-40B4-BE49-F238E27FC236}">
                <a16:creationId xmlns:a16="http://schemas.microsoft.com/office/drawing/2014/main" id="{F251FC98-8F4E-4140-80A3-4C35C787295E}"/>
              </a:ext>
            </a:extLst>
          </p:cNvPr>
          <p:cNvSpPr>
            <a:spLocks noGrp="1"/>
          </p:cNvSpPr>
          <p:nvPr>
            <p:ph idx="1"/>
          </p:nvPr>
        </p:nvSpPr>
        <p:spPr/>
        <p:txBody>
          <a:bodyPr/>
          <a:lstStyle/>
          <a:p>
            <a:r>
              <a:rPr lang="en-US" b="1" dirty="0"/>
              <a:t>Evolution of Technology</a:t>
            </a:r>
            <a:r>
              <a:rPr lang="en-US" dirty="0"/>
              <a:t>: New technologies generating large volume of data such as Mobile, Cloud, Smart car (self driving car).</a:t>
            </a:r>
          </a:p>
          <a:p>
            <a:r>
              <a:rPr lang="en-US" b="1" dirty="0"/>
              <a:t>IoT (Internet of Things)</a:t>
            </a:r>
            <a:r>
              <a:rPr lang="en-US" dirty="0"/>
              <a:t>: IoTs devices also generating huge data and sending them via Internet. (e.g. Wind Turbine, Gas Pump, Cargo Container, Energy Substation, Smartphone, Wearables, Animals, Shopping Cart, Vehicles, Smart Meter, Parking Meter, Sensors, Camera). We are expecting 50 Billion IoT devices by 2020.</a:t>
            </a:r>
          </a:p>
          <a:p>
            <a:r>
              <a:rPr lang="en-US" b="1" dirty="0"/>
              <a:t>Social Media</a:t>
            </a:r>
            <a:r>
              <a:rPr lang="en-US" dirty="0"/>
              <a:t>:  Social media also generating quite large amount of data daily. (e.g. 204,000,000 emails, 1,736,111 Instagram pictures, </a:t>
            </a:r>
            <a:r>
              <a:rPr lang="en-US" dirty="0" err="1"/>
              <a:t>facebook</a:t>
            </a:r>
            <a:r>
              <a:rPr lang="en-US" dirty="0"/>
              <a:t> – 4,166,667 likes and 200,000 photos, tweeter – 347,222 tweets, </a:t>
            </a:r>
            <a:r>
              <a:rPr lang="en-US" dirty="0" err="1"/>
              <a:t>Youtube</a:t>
            </a:r>
            <a:r>
              <a:rPr lang="en-US" dirty="0"/>
              <a:t> – 300 hours of video uploaded)</a:t>
            </a:r>
          </a:p>
          <a:p>
            <a:r>
              <a:rPr lang="en-US" b="1" dirty="0"/>
              <a:t>Other factors</a:t>
            </a:r>
            <a:r>
              <a:rPr lang="en-US" dirty="0"/>
              <a:t>: Transportation, Retail, Banking &amp; Finance, Media &amp; Entertainment, Healthcare, Education, Government also contributing large amount of data.</a:t>
            </a:r>
          </a:p>
          <a:p>
            <a:r>
              <a:rPr lang="en-US" b="1" dirty="0"/>
              <a:t>Big Data </a:t>
            </a:r>
            <a:r>
              <a:rPr lang="en-US" dirty="0"/>
              <a:t>captures, manages, processes the above fast growing data. </a:t>
            </a:r>
          </a:p>
          <a:p>
            <a:endParaRPr lang="en-US" dirty="0"/>
          </a:p>
          <a:p>
            <a:endParaRPr lang="en-US" dirty="0"/>
          </a:p>
        </p:txBody>
      </p:sp>
    </p:spTree>
    <p:extLst>
      <p:ext uri="{BB962C8B-B14F-4D97-AF65-F5344CB8AC3E}">
        <p14:creationId xmlns:p14="http://schemas.microsoft.com/office/powerpoint/2010/main" val="3454096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C45DD-6152-4134-9F18-24F0102B0EE3}"/>
              </a:ext>
            </a:extLst>
          </p:cNvPr>
          <p:cNvSpPr>
            <a:spLocks noGrp="1"/>
          </p:cNvSpPr>
          <p:nvPr>
            <p:ph type="title"/>
          </p:nvPr>
        </p:nvSpPr>
        <p:spPr/>
        <p:txBody>
          <a:bodyPr/>
          <a:lstStyle/>
          <a:p>
            <a:pPr algn="ctr"/>
            <a:r>
              <a:rPr lang="en-US" dirty="0"/>
              <a:t>Big Data Platform Architecture</a:t>
            </a:r>
          </a:p>
        </p:txBody>
      </p:sp>
      <p:grpSp>
        <p:nvGrpSpPr>
          <p:cNvPr id="4" name="Canvas 12">
            <a:extLst>
              <a:ext uri="{FF2B5EF4-FFF2-40B4-BE49-F238E27FC236}">
                <a16:creationId xmlns:a16="http://schemas.microsoft.com/office/drawing/2014/main" id="{A981B092-3E42-41E2-B272-ABE7BB376C11}"/>
              </a:ext>
            </a:extLst>
          </p:cNvPr>
          <p:cNvGrpSpPr>
            <a:grpSpLocks/>
          </p:cNvGrpSpPr>
          <p:nvPr/>
        </p:nvGrpSpPr>
        <p:grpSpPr bwMode="auto">
          <a:xfrm>
            <a:off x="1856872" y="2014194"/>
            <a:ext cx="8923423" cy="4224388"/>
            <a:chOff x="0" y="-3835"/>
            <a:chExt cx="53093" cy="47521"/>
          </a:xfrm>
        </p:grpSpPr>
        <p:sp>
          <p:nvSpPr>
            <p:cNvPr id="5" name="AutoShape 17">
              <a:extLst>
                <a:ext uri="{FF2B5EF4-FFF2-40B4-BE49-F238E27FC236}">
                  <a16:creationId xmlns:a16="http://schemas.microsoft.com/office/drawing/2014/main" id="{831665AB-0E9E-4F60-A36B-346830B329D2}"/>
                </a:ext>
              </a:extLst>
            </p:cNvPr>
            <p:cNvSpPr>
              <a:spLocks noChangeAspect="1" noChangeArrowheads="1"/>
            </p:cNvSpPr>
            <p:nvPr/>
          </p:nvSpPr>
          <p:spPr bwMode="auto">
            <a:xfrm>
              <a:off x="0" y="-3835"/>
              <a:ext cx="53093" cy="4752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13201B63-F074-4B91-A15F-3F697F58546E}"/>
                </a:ext>
              </a:extLst>
            </p:cNvPr>
            <p:cNvSpPr txBox="1">
              <a:spLocks noChangeArrowheads="1"/>
            </p:cNvSpPr>
            <p:nvPr/>
          </p:nvSpPr>
          <p:spPr bwMode="auto">
            <a:xfrm>
              <a:off x="26753" y="9906"/>
              <a:ext cx="7607" cy="2463"/>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Load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5A194270-5C0D-421A-B6E6-9C8D60F699A8}"/>
                </a:ext>
              </a:extLst>
            </p:cNvPr>
            <p:cNvSpPr txBox="1">
              <a:spLocks noChangeArrowheads="1"/>
            </p:cNvSpPr>
            <p:nvPr/>
          </p:nvSpPr>
          <p:spPr bwMode="auto">
            <a:xfrm>
              <a:off x="13354" y="-2400"/>
              <a:ext cx="21006" cy="1098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Input Data (Collection of data from different data stores with different formats – Structured, Unstructured, and Semi-structured)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AutoShape 14">
              <a:extLst>
                <a:ext uri="{FF2B5EF4-FFF2-40B4-BE49-F238E27FC236}">
                  <a16:creationId xmlns:a16="http://schemas.microsoft.com/office/drawing/2014/main" id="{EF71809D-AE5E-4B50-B136-1E981560A433}"/>
                </a:ext>
              </a:extLst>
            </p:cNvPr>
            <p:cNvSpPr>
              <a:spLocks noChangeArrowheads="1"/>
            </p:cNvSpPr>
            <p:nvPr/>
          </p:nvSpPr>
          <p:spPr bwMode="auto">
            <a:xfrm>
              <a:off x="21590" y="9112"/>
              <a:ext cx="2839" cy="4838"/>
            </a:xfrm>
            <a:prstGeom prst="downArrow">
              <a:avLst>
                <a:gd name="adj1" fmla="val 50000"/>
                <a:gd name="adj2" fmla="val 42603"/>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9" name="Text Box 18">
              <a:extLst>
                <a:ext uri="{FF2B5EF4-FFF2-40B4-BE49-F238E27FC236}">
                  <a16:creationId xmlns:a16="http://schemas.microsoft.com/office/drawing/2014/main" id="{2506F170-E705-46F6-B86E-22B9ECE43482}"/>
                </a:ext>
              </a:extLst>
            </p:cNvPr>
            <p:cNvSpPr txBox="1">
              <a:spLocks noChangeArrowheads="1"/>
            </p:cNvSpPr>
            <p:nvPr/>
          </p:nvSpPr>
          <p:spPr bwMode="auto">
            <a:xfrm>
              <a:off x="14313" y="14496"/>
              <a:ext cx="21006" cy="466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Data Lake (repository that holds vast amount of raw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0" name="Text Box 18">
              <a:extLst>
                <a:ext uri="{FF2B5EF4-FFF2-40B4-BE49-F238E27FC236}">
                  <a16:creationId xmlns:a16="http://schemas.microsoft.com/office/drawing/2014/main" id="{B6E1202E-46C0-43AE-A286-3C182F68E13F}"/>
                </a:ext>
              </a:extLst>
            </p:cNvPr>
            <p:cNvSpPr txBox="1">
              <a:spLocks noChangeArrowheads="1"/>
            </p:cNvSpPr>
            <p:nvPr/>
          </p:nvSpPr>
          <p:spPr bwMode="auto">
            <a:xfrm>
              <a:off x="14313" y="19157"/>
              <a:ext cx="21006" cy="316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Apache Hadoop Platform</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AutoShape 11">
              <a:extLst>
                <a:ext uri="{FF2B5EF4-FFF2-40B4-BE49-F238E27FC236}">
                  <a16:creationId xmlns:a16="http://schemas.microsoft.com/office/drawing/2014/main" id="{FD53A4E9-BDD7-40E2-A47F-A845EDDBDF0B}"/>
                </a:ext>
              </a:extLst>
            </p:cNvPr>
            <p:cNvSpPr>
              <a:spLocks noChangeArrowheads="1"/>
            </p:cNvSpPr>
            <p:nvPr/>
          </p:nvSpPr>
          <p:spPr bwMode="auto">
            <a:xfrm>
              <a:off x="41536" y="254"/>
              <a:ext cx="7556" cy="6096"/>
            </a:xfrm>
            <a:prstGeom prst="flowChartMagneticDisk">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EDW</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2" name="Text Box 18">
              <a:extLst>
                <a:ext uri="{FF2B5EF4-FFF2-40B4-BE49-F238E27FC236}">
                  <a16:creationId xmlns:a16="http://schemas.microsoft.com/office/drawing/2014/main" id="{57620262-C59D-4BFA-8854-529C74A11BFA}"/>
                </a:ext>
              </a:extLst>
            </p:cNvPr>
            <p:cNvSpPr txBox="1">
              <a:spLocks noChangeArrowheads="1"/>
            </p:cNvSpPr>
            <p:nvPr/>
          </p:nvSpPr>
          <p:spPr bwMode="auto">
            <a:xfrm>
              <a:off x="42342" y="19157"/>
              <a:ext cx="8840" cy="2464"/>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Data Mining</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AutoShape 9">
              <a:extLst>
                <a:ext uri="{FF2B5EF4-FFF2-40B4-BE49-F238E27FC236}">
                  <a16:creationId xmlns:a16="http://schemas.microsoft.com/office/drawing/2014/main" id="{C4348F98-46D3-48EA-9207-CA7F425887C8}"/>
                </a:ext>
              </a:extLst>
            </p:cNvPr>
            <p:cNvSpPr>
              <a:spLocks noChangeShapeType="1"/>
            </p:cNvSpPr>
            <p:nvPr/>
          </p:nvSpPr>
          <p:spPr bwMode="auto">
            <a:xfrm>
              <a:off x="45314" y="6350"/>
              <a:ext cx="1448" cy="1280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4" name="AutoShape 8">
              <a:extLst>
                <a:ext uri="{FF2B5EF4-FFF2-40B4-BE49-F238E27FC236}">
                  <a16:creationId xmlns:a16="http://schemas.microsoft.com/office/drawing/2014/main" id="{72FD93F9-E3E4-4DA4-B119-B037C967D647}"/>
                </a:ext>
              </a:extLst>
            </p:cNvPr>
            <p:cNvSpPr>
              <a:spLocks noChangeShapeType="1"/>
            </p:cNvSpPr>
            <p:nvPr/>
          </p:nvSpPr>
          <p:spPr bwMode="auto">
            <a:xfrm flipV="1">
              <a:off x="35319" y="20389"/>
              <a:ext cx="7023" cy="356"/>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5" name="AutoShape 7">
              <a:extLst>
                <a:ext uri="{FF2B5EF4-FFF2-40B4-BE49-F238E27FC236}">
                  <a16:creationId xmlns:a16="http://schemas.microsoft.com/office/drawing/2014/main" id="{9B1BBA60-C275-472F-8B45-5FD25BD52C6D}"/>
                </a:ext>
              </a:extLst>
            </p:cNvPr>
            <p:cNvSpPr>
              <a:spLocks noChangeShapeType="1"/>
            </p:cNvSpPr>
            <p:nvPr/>
          </p:nvSpPr>
          <p:spPr bwMode="auto">
            <a:xfrm flipH="1">
              <a:off x="35319" y="21621"/>
              <a:ext cx="11443" cy="8572"/>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6" name="Text Box 18">
              <a:extLst>
                <a:ext uri="{FF2B5EF4-FFF2-40B4-BE49-F238E27FC236}">
                  <a16:creationId xmlns:a16="http://schemas.microsoft.com/office/drawing/2014/main" id="{A76C6A6E-EE32-4A1F-AC1F-91414A1E0E01}"/>
                </a:ext>
              </a:extLst>
            </p:cNvPr>
            <p:cNvSpPr txBox="1">
              <a:spLocks noChangeArrowheads="1"/>
            </p:cNvSpPr>
            <p:nvPr/>
          </p:nvSpPr>
          <p:spPr bwMode="auto">
            <a:xfrm>
              <a:off x="14313" y="28606"/>
              <a:ext cx="21006" cy="316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Analytic tools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7" name="AutoShape 5">
              <a:extLst>
                <a:ext uri="{FF2B5EF4-FFF2-40B4-BE49-F238E27FC236}">
                  <a16:creationId xmlns:a16="http://schemas.microsoft.com/office/drawing/2014/main" id="{2EC361A6-C712-43E9-94C0-E112A26F5A85}"/>
                </a:ext>
              </a:extLst>
            </p:cNvPr>
            <p:cNvSpPr>
              <a:spLocks noChangeArrowheads="1"/>
            </p:cNvSpPr>
            <p:nvPr/>
          </p:nvSpPr>
          <p:spPr bwMode="auto">
            <a:xfrm>
              <a:off x="22105" y="22973"/>
              <a:ext cx="2838" cy="4839"/>
            </a:xfrm>
            <a:prstGeom prst="downArrow">
              <a:avLst>
                <a:gd name="adj1" fmla="val 50000"/>
                <a:gd name="adj2" fmla="val 42627"/>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18" name="Text Box 18">
              <a:extLst>
                <a:ext uri="{FF2B5EF4-FFF2-40B4-BE49-F238E27FC236}">
                  <a16:creationId xmlns:a16="http://schemas.microsoft.com/office/drawing/2014/main" id="{865D931F-AFD9-4A4A-996B-8EE9CC93AAA2}"/>
                </a:ext>
              </a:extLst>
            </p:cNvPr>
            <p:cNvSpPr txBox="1">
              <a:spLocks noChangeArrowheads="1"/>
            </p:cNvSpPr>
            <p:nvPr/>
          </p:nvSpPr>
          <p:spPr bwMode="auto">
            <a:xfrm>
              <a:off x="14313" y="37006"/>
              <a:ext cx="22727" cy="316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Output Data (Files, Online reports)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 name="AutoShape 3">
              <a:extLst>
                <a:ext uri="{FF2B5EF4-FFF2-40B4-BE49-F238E27FC236}">
                  <a16:creationId xmlns:a16="http://schemas.microsoft.com/office/drawing/2014/main" id="{39DA0C04-B3C1-485E-ABD5-17CF526E2DA5}"/>
                </a:ext>
              </a:extLst>
            </p:cNvPr>
            <p:cNvSpPr>
              <a:spLocks noChangeArrowheads="1"/>
            </p:cNvSpPr>
            <p:nvPr/>
          </p:nvSpPr>
          <p:spPr bwMode="auto">
            <a:xfrm>
              <a:off x="22105" y="32168"/>
              <a:ext cx="2838" cy="4838"/>
            </a:xfrm>
            <a:prstGeom prst="downArrow">
              <a:avLst>
                <a:gd name="adj1" fmla="val 50000"/>
                <a:gd name="adj2" fmla="val 42618"/>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US"/>
            </a:p>
          </p:txBody>
        </p:sp>
        <p:sp>
          <p:nvSpPr>
            <p:cNvPr id="20" name="Text Box 18">
              <a:extLst>
                <a:ext uri="{FF2B5EF4-FFF2-40B4-BE49-F238E27FC236}">
                  <a16:creationId xmlns:a16="http://schemas.microsoft.com/office/drawing/2014/main" id="{C43F6547-A1A9-406B-B8EF-CA72C10A7A42}"/>
                </a:ext>
              </a:extLst>
            </p:cNvPr>
            <p:cNvSpPr txBox="1">
              <a:spLocks noChangeArrowheads="1"/>
            </p:cNvSpPr>
            <p:nvPr/>
          </p:nvSpPr>
          <p:spPr bwMode="auto">
            <a:xfrm>
              <a:off x="28334" y="33196"/>
              <a:ext cx="12656" cy="2464"/>
            </a:xfrm>
            <a:prstGeom prst="rect">
              <a:avLst/>
            </a:prstGeom>
            <a:solidFill>
              <a:srgbClr val="FFFFFF"/>
            </a:solidFill>
            <a:ln w="6350">
              <a:solidFill>
                <a:srgbClr val="000000"/>
              </a:solid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Extract useful data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163469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F5477-A0F9-453E-AC26-E7E4B4603946}"/>
              </a:ext>
            </a:extLst>
          </p:cNvPr>
          <p:cNvSpPr>
            <a:spLocks noGrp="1"/>
          </p:cNvSpPr>
          <p:nvPr>
            <p:ph type="title"/>
          </p:nvPr>
        </p:nvSpPr>
        <p:spPr/>
        <p:txBody>
          <a:bodyPr/>
          <a:lstStyle/>
          <a:p>
            <a:pPr algn="ctr"/>
            <a:r>
              <a:rPr lang="en-US" dirty="0"/>
              <a:t>Problems with Big Data</a:t>
            </a:r>
          </a:p>
        </p:txBody>
      </p:sp>
      <p:sp>
        <p:nvSpPr>
          <p:cNvPr id="3" name="Content Placeholder 2">
            <a:extLst>
              <a:ext uri="{FF2B5EF4-FFF2-40B4-BE49-F238E27FC236}">
                <a16:creationId xmlns:a16="http://schemas.microsoft.com/office/drawing/2014/main" id="{17F22649-4487-4822-A53E-747D4A326058}"/>
              </a:ext>
            </a:extLst>
          </p:cNvPr>
          <p:cNvSpPr>
            <a:spLocks noGrp="1"/>
          </p:cNvSpPr>
          <p:nvPr>
            <p:ph idx="1"/>
          </p:nvPr>
        </p:nvSpPr>
        <p:spPr/>
        <p:txBody>
          <a:bodyPr>
            <a:normAutofit lnSpcReduction="10000"/>
          </a:bodyPr>
          <a:lstStyle/>
          <a:p>
            <a:r>
              <a:rPr lang="en-US" sz="2400" b="1" dirty="0"/>
              <a:t>Problem 1</a:t>
            </a:r>
            <a:r>
              <a:rPr lang="en-US" sz="2400" dirty="0"/>
              <a:t>: Storing exponentially growing huge datasets.</a:t>
            </a:r>
          </a:p>
          <a:p>
            <a:pPr lvl="1">
              <a:buFont typeface="Wingdings" pitchFamily="2" charset="2"/>
              <a:buChar char="§"/>
            </a:pPr>
            <a:r>
              <a:rPr lang="en-US" sz="2400" dirty="0"/>
              <a:t>By 2020, total digital data will grow to 44 Zettabytes approximately.</a:t>
            </a:r>
          </a:p>
          <a:p>
            <a:pPr lvl="1">
              <a:buFont typeface="Wingdings" pitchFamily="2" charset="2"/>
              <a:buChar char="§"/>
            </a:pPr>
            <a:r>
              <a:rPr lang="en-US" sz="2400" dirty="0"/>
              <a:t>By 2020, about 1.7 MB of new information will be created every second for every person.</a:t>
            </a:r>
          </a:p>
          <a:p>
            <a:r>
              <a:rPr lang="en-US" sz="2400" b="1" dirty="0"/>
              <a:t>Problem 2</a:t>
            </a:r>
            <a:r>
              <a:rPr lang="en-US" sz="2400" dirty="0"/>
              <a:t>: Processing data having complex structure. </a:t>
            </a:r>
          </a:p>
          <a:p>
            <a:pPr lvl="1">
              <a:buFont typeface="Wingdings" pitchFamily="2" charset="2"/>
              <a:buChar char="§"/>
            </a:pPr>
            <a:r>
              <a:rPr lang="en-US" sz="2400" dirty="0"/>
              <a:t>Structured + un-structured + Semi-structured</a:t>
            </a:r>
          </a:p>
          <a:p>
            <a:r>
              <a:rPr lang="en-US" sz="2400" b="1" dirty="0"/>
              <a:t>Problem 3:</a:t>
            </a:r>
            <a:r>
              <a:rPr lang="en-US" sz="2400" dirty="0"/>
              <a:t> Processing data fast.</a:t>
            </a:r>
          </a:p>
          <a:p>
            <a:pPr lvl="1">
              <a:buFont typeface="Wingdings" pitchFamily="2" charset="2"/>
              <a:buChar char="§"/>
            </a:pPr>
            <a:r>
              <a:rPr lang="en-US" sz="2400" dirty="0"/>
              <a:t>The data is growing at much faster rate than that of disk read/write speed.</a:t>
            </a:r>
          </a:p>
          <a:p>
            <a:pPr lvl="1">
              <a:buFont typeface="Wingdings" pitchFamily="2" charset="2"/>
              <a:buChar char="§"/>
            </a:pPr>
            <a:r>
              <a:rPr lang="en-US" sz="2400" dirty="0"/>
              <a:t>Bringing huge amount of data to computation unit becomes a bottleneck.</a:t>
            </a:r>
          </a:p>
          <a:p>
            <a:endParaRPr lang="en-US" dirty="0"/>
          </a:p>
        </p:txBody>
      </p:sp>
    </p:spTree>
    <p:extLst>
      <p:ext uri="{BB962C8B-B14F-4D97-AF65-F5344CB8AC3E}">
        <p14:creationId xmlns:p14="http://schemas.microsoft.com/office/powerpoint/2010/main" val="269738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F68DD-1D45-418C-B0B4-852E22F12482}"/>
              </a:ext>
            </a:extLst>
          </p:cNvPr>
          <p:cNvSpPr>
            <a:spLocks noGrp="1"/>
          </p:cNvSpPr>
          <p:nvPr>
            <p:ph type="title"/>
          </p:nvPr>
        </p:nvSpPr>
        <p:spPr/>
        <p:txBody>
          <a:bodyPr/>
          <a:lstStyle/>
          <a:p>
            <a:r>
              <a:rPr lang="en-US" dirty="0"/>
              <a:t>The Solution – Apache Hadoop</a:t>
            </a:r>
          </a:p>
        </p:txBody>
      </p:sp>
      <p:sp>
        <p:nvSpPr>
          <p:cNvPr id="3" name="Content Placeholder 2">
            <a:extLst>
              <a:ext uri="{FF2B5EF4-FFF2-40B4-BE49-F238E27FC236}">
                <a16:creationId xmlns:a16="http://schemas.microsoft.com/office/drawing/2014/main" id="{621172E8-50B6-452B-ACF2-24EC060AFD58}"/>
              </a:ext>
            </a:extLst>
          </p:cNvPr>
          <p:cNvSpPr>
            <a:spLocks noGrp="1"/>
          </p:cNvSpPr>
          <p:nvPr>
            <p:ph idx="1"/>
          </p:nvPr>
        </p:nvSpPr>
        <p:spPr/>
        <p:txBody>
          <a:bodyPr/>
          <a:lstStyle/>
          <a:p>
            <a:r>
              <a:rPr lang="en-US" sz="2800" b="1" dirty="0"/>
              <a:t>Apache Hadoop</a:t>
            </a:r>
            <a:r>
              <a:rPr lang="en-US" sz="2800" dirty="0"/>
              <a:t> is a framework that allows us to store and process large data sets in parallel and distributed fashion. (Open-source framework)</a:t>
            </a:r>
          </a:p>
          <a:p>
            <a:r>
              <a:rPr lang="en-US" sz="2800" dirty="0"/>
              <a:t>Hadoop consists of two parts: </a:t>
            </a:r>
          </a:p>
          <a:p>
            <a:pPr lvl="1">
              <a:buFont typeface="Wingdings" pitchFamily="2" charset="2"/>
              <a:buChar char="§"/>
            </a:pPr>
            <a:r>
              <a:rPr lang="en-US" sz="2800" b="1" dirty="0"/>
              <a:t>HDFS (Hadoop Distributed File System) </a:t>
            </a:r>
            <a:r>
              <a:rPr lang="en-US" sz="2800" dirty="0"/>
              <a:t>(Storage) – allows to dump any kind of data across the cluster. </a:t>
            </a:r>
          </a:p>
          <a:p>
            <a:pPr lvl="1">
              <a:buFont typeface="Wingdings" pitchFamily="2" charset="2"/>
              <a:buChar char="§"/>
            </a:pPr>
            <a:r>
              <a:rPr lang="en-US" sz="2800" b="1" dirty="0"/>
              <a:t>MapReduce</a:t>
            </a:r>
            <a:r>
              <a:rPr lang="en-US" sz="2800" dirty="0"/>
              <a:t> (Processing) – allows parallel processing of the data stored in HDFS.</a:t>
            </a:r>
          </a:p>
          <a:p>
            <a:endParaRPr lang="en-US" dirty="0"/>
          </a:p>
        </p:txBody>
      </p:sp>
    </p:spTree>
    <p:extLst>
      <p:ext uri="{BB962C8B-B14F-4D97-AF65-F5344CB8AC3E}">
        <p14:creationId xmlns:p14="http://schemas.microsoft.com/office/powerpoint/2010/main" val="1150758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6B11B-D9B4-4BF5-B60C-A03407E46FC3}"/>
              </a:ext>
            </a:extLst>
          </p:cNvPr>
          <p:cNvSpPr>
            <a:spLocks noGrp="1"/>
          </p:cNvSpPr>
          <p:nvPr>
            <p:ph type="title"/>
          </p:nvPr>
        </p:nvSpPr>
        <p:spPr/>
        <p:txBody>
          <a:bodyPr/>
          <a:lstStyle/>
          <a:p>
            <a:pPr algn="ctr"/>
            <a:r>
              <a:rPr lang="en-US" dirty="0"/>
              <a:t>Apache Hadoop Components</a:t>
            </a:r>
          </a:p>
        </p:txBody>
      </p:sp>
      <p:grpSp>
        <p:nvGrpSpPr>
          <p:cNvPr id="4" name="Canvas 12">
            <a:extLst>
              <a:ext uri="{FF2B5EF4-FFF2-40B4-BE49-F238E27FC236}">
                <a16:creationId xmlns:a16="http://schemas.microsoft.com/office/drawing/2014/main" id="{DE8E70D9-4AB8-4DF4-967B-9479366C278E}"/>
              </a:ext>
            </a:extLst>
          </p:cNvPr>
          <p:cNvGrpSpPr>
            <a:grpSpLocks/>
          </p:cNvGrpSpPr>
          <p:nvPr/>
        </p:nvGrpSpPr>
        <p:grpSpPr bwMode="auto">
          <a:xfrm>
            <a:off x="2312469" y="2014194"/>
            <a:ext cx="7239000" cy="4343400"/>
            <a:chOff x="0" y="-3835"/>
            <a:chExt cx="53093" cy="28681"/>
          </a:xfrm>
        </p:grpSpPr>
        <p:sp>
          <p:nvSpPr>
            <p:cNvPr id="5" name="AutoShape 9">
              <a:extLst>
                <a:ext uri="{FF2B5EF4-FFF2-40B4-BE49-F238E27FC236}">
                  <a16:creationId xmlns:a16="http://schemas.microsoft.com/office/drawing/2014/main" id="{EB5F9AD3-99F8-4F30-BACC-C428068C230C}"/>
                </a:ext>
              </a:extLst>
            </p:cNvPr>
            <p:cNvSpPr>
              <a:spLocks noChangeAspect="1" noChangeArrowheads="1"/>
            </p:cNvSpPr>
            <p:nvPr/>
          </p:nvSpPr>
          <p:spPr bwMode="auto">
            <a:xfrm>
              <a:off x="0" y="-3835"/>
              <a:ext cx="53093" cy="2868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 name="Text Box 18">
              <a:extLst>
                <a:ext uri="{FF2B5EF4-FFF2-40B4-BE49-F238E27FC236}">
                  <a16:creationId xmlns:a16="http://schemas.microsoft.com/office/drawing/2014/main" id="{33B2E020-BD19-4F5E-83AE-5040C25D291B}"/>
                </a:ext>
              </a:extLst>
            </p:cNvPr>
            <p:cNvSpPr txBox="1">
              <a:spLocks noChangeArrowheads="1"/>
            </p:cNvSpPr>
            <p:nvPr/>
          </p:nvSpPr>
          <p:spPr bwMode="auto">
            <a:xfrm>
              <a:off x="15901" y="-159"/>
              <a:ext cx="21006" cy="5404"/>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Calibri" pitchFamily="34" charset="0"/>
                  <a:ea typeface="Calibri" pitchFamily="34" charset="0"/>
                  <a:cs typeface="Times New Roman" pitchFamily="18" charset="0"/>
                </a:rPr>
                <a:t>Hadoop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7" name="Text Box 18">
              <a:extLst>
                <a:ext uri="{FF2B5EF4-FFF2-40B4-BE49-F238E27FC236}">
                  <a16:creationId xmlns:a16="http://schemas.microsoft.com/office/drawing/2014/main" id="{FA2377AB-E3E8-4EFC-BCEB-541E144F3F29}"/>
                </a:ext>
              </a:extLst>
            </p:cNvPr>
            <p:cNvSpPr txBox="1">
              <a:spLocks noChangeArrowheads="1"/>
            </p:cNvSpPr>
            <p:nvPr/>
          </p:nvSpPr>
          <p:spPr bwMode="auto">
            <a:xfrm>
              <a:off x="4502" y="13290"/>
              <a:ext cx="20892" cy="734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HDFS (Storage)</a:t>
              </a:r>
              <a:r>
                <a:rPr kumimoji="0" lang="en-US" sz="1200" b="0" i="0" u="none" strike="noStrike" cap="none" normalizeH="0" baseline="0">
                  <a:ln>
                    <a:noFill/>
                  </a:ln>
                  <a:solidFill>
                    <a:schemeClr val="tx1"/>
                  </a:solidFill>
                  <a:effectLst/>
                  <a:latin typeface="Calibri" pitchFamily="34" charset="0"/>
                  <a:ea typeface="Calibri" pitchFamily="34" charset="0"/>
                  <a:cs typeface="Times New Roman" pitchFamily="18" charset="0"/>
                </a:rPr>
                <a:t>: allows to dump any kind of data across the cluster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8" name="Text Box 18">
              <a:extLst>
                <a:ext uri="{FF2B5EF4-FFF2-40B4-BE49-F238E27FC236}">
                  <a16:creationId xmlns:a16="http://schemas.microsoft.com/office/drawing/2014/main" id="{5444A45A-4469-41DC-ACC7-AB952DB2AB82}"/>
                </a:ext>
              </a:extLst>
            </p:cNvPr>
            <p:cNvSpPr txBox="1">
              <a:spLocks noChangeArrowheads="1"/>
            </p:cNvSpPr>
            <p:nvPr/>
          </p:nvSpPr>
          <p:spPr bwMode="auto">
            <a:xfrm>
              <a:off x="29350" y="13290"/>
              <a:ext cx="21006" cy="734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Calibri" pitchFamily="34" charset="0"/>
                  <a:ea typeface="Calibri" pitchFamily="34" charset="0"/>
                  <a:cs typeface="Times New Roman" pitchFamily="18" charset="0"/>
                </a:rPr>
                <a:t>MapReduce (Processing)</a:t>
              </a:r>
              <a:r>
                <a:rPr kumimoji="0" lang="en-US" sz="1200" b="0" i="0" u="none" strike="noStrike" cap="none" normalizeH="0" baseline="0">
                  <a:ln>
                    <a:noFill/>
                  </a:ln>
                  <a:solidFill>
                    <a:schemeClr val="tx1"/>
                  </a:solidFill>
                  <a:effectLst/>
                  <a:latin typeface="Calibri" pitchFamily="34" charset="0"/>
                  <a:ea typeface="Calibri" pitchFamily="34" charset="0"/>
                  <a:cs typeface="Times New Roman" pitchFamily="18" charset="0"/>
                </a:rPr>
                <a:t>: allows parallel processing of the data stored in HDFS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AutoShape 5">
              <a:extLst>
                <a:ext uri="{FF2B5EF4-FFF2-40B4-BE49-F238E27FC236}">
                  <a16:creationId xmlns:a16="http://schemas.microsoft.com/office/drawing/2014/main" id="{05BEEBFD-0CBD-41AC-BBA4-DE0ADCDBF184}"/>
                </a:ext>
              </a:extLst>
            </p:cNvPr>
            <p:cNvSpPr>
              <a:spLocks noChangeShapeType="1"/>
            </p:cNvSpPr>
            <p:nvPr/>
          </p:nvSpPr>
          <p:spPr bwMode="auto">
            <a:xfrm>
              <a:off x="14846" y="8718"/>
              <a:ext cx="24969"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AutoShape 4">
              <a:extLst>
                <a:ext uri="{FF2B5EF4-FFF2-40B4-BE49-F238E27FC236}">
                  <a16:creationId xmlns:a16="http://schemas.microsoft.com/office/drawing/2014/main" id="{A8E86E39-720E-4E04-9D6F-95EED53F3385}"/>
                </a:ext>
              </a:extLst>
            </p:cNvPr>
            <p:cNvSpPr>
              <a:spLocks noChangeShapeType="1"/>
            </p:cNvSpPr>
            <p:nvPr/>
          </p:nvSpPr>
          <p:spPr bwMode="auto">
            <a:xfrm rot="5400000">
              <a:off x="12564" y="11007"/>
              <a:ext cx="4565"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AutoShape 3">
              <a:extLst>
                <a:ext uri="{FF2B5EF4-FFF2-40B4-BE49-F238E27FC236}">
                  <a16:creationId xmlns:a16="http://schemas.microsoft.com/office/drawing/2014/main" id="{D122F4B7-BA5B-4A56-BAA8-4BA5A65684BA}"/>
                </a:ext>
              </a:extLst>
            </p:cNvPr>
            <p:cNvSpPr>
              <a:spLocks noChangeShapeType="1"/>
            </p:cNvSpPr>
            <p:nvPr/>
          </p:nvSpPr>
          <p:spPr bwMode="auto">
            <a:xfrm rot="5400000">
              <a:off x="37533" y="11000"/>
              <a:ext cx="4566"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AutoShape 2">
              <a:extLst>
                <a:ext uri="{FF2B5EF4-FFF2-40B4-BE49-F238E27FC236}">
                  <a16:creationId xmlns:a16="http://schemas.microsoft.com/office/drawing/2014/main" id="{61B25ABF-83A6-433F-8FB3-46EE82C174F8}"/>
                </a:ext>
              </a:extLst>
            </p:cNvPr>
            <p:cNvSpPr>
              <a:spLocks noChangeShapeType="1"/>
            </p:cNvSpPr>
            <p:nvPr/>
          </p:nvSpPr>
          <p:spPr bwMode="auto">
            <a:xfrm rot="5400000">
              <a:off x="24718" y="6981"/>
              <a:ext cx="3480" cy="7"/>
            </a:xfrm>
            <a:prstGeom prst="bentConnector3">
              <a:avLst>
                <a:gd name="adj1" fmla="val 5000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6937953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16</TotalTime>
  <Words>1830</Words>
  <Application>Microsoft Office PowerPoint</Application>
  <PresentationFormat>Widescreen</PresentationFormat>
  <Paragraphs>158</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Calibri</vt:lpstr>
      <vt:lpstr>Century Gothic</vt:lpstr>
      <vt:lpstr>Garamond</vt:lpstr>
      <vt:lpstr>Gill Sans MT</vt:lpstr>
      <vt:lpstr>Times New Roman</vt:lpstr>
      <vt:lpstr>Wingdings</vt:lpstr>
      <vt:lpstr>SavonVTI</vt:lpstr>
      <vt:lpstr>Com 1008 an overview of cloud computing</vt:lpstr>
      <vt:lpstr>Learning Objectives</vt:lpstr>
      <vt:lpstr>What is Big Data?</vt:lpstr>
      <vt:lpstr>Types of Big Data</vt:lpstr>
      <vt:lpstr>Why Big Data?</vt:lpstr>
      <vt:lpstr>Big Data Platform Architecture</vt:lpstr>
      <vt:lpstr>Problems with Big Data</vt:lpstr>
      <vt:lpstr>The Solution – Apache Hadoop</vt:lpstr>
      <vt:lpstr>Apache Hadoop Components</vt:lpstr>
      <vt:lpstr>HDFS Components</vt:lpstr>
      <vt:lpstr>HDFS Components</vt:lpstr>
      <vt:lpstr>HDFS Components (Hadoop Cluster)</vt:lpstr>
      <vt:lpstr>MapReduce Framework</vt:lpstr>
      <vt:lpstr>MapReduce Framework</vt:lpstr>
      <vt:lpstr>Big Data Problems Solved</vt:lpstr>
      <vt:lpstr>Big Data Problems Solved</vt:lpstr>
      <vt:lpstr>Big Data Problems Solved</vt:lpstr>
      <vt:lpstr>What is Hadoop Ecosystem?</vt:lpstr>
      <vt:lpstr>Hadoop Ecosystem</vt:lpstr>
      <vt:lpstr>Big Data Opportunity</vt:lpstr>
      <vt:lpstr>What is Apache Spark?</vt:lpstr>
      <vt:lpstr>History of Apache Spark</vt:lpstr>
      <vt:lpstr>Components of Spark</vt:lpstr>
      <vt:lpstr>Features of Apache Spark</vt:lpstr>
      <vt:lpstr>Features of Apache Spark</vt:lpstr>
      <vt:lpstr>Swift Applications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dc:title>
  <dc:creator>Hans Yip</dc:creator>
  <cp:lastModifiedBy>Hans Yip</cp:lastModifiedBy>
  <cp:revision>5</cp:revision>
  <dcterms:created xsi:type="dcterms:W3CDTF">2020-01-02T18:02:20Z</dcterms:created>
  <dcterms:modified xsi:type="dcterms:W3CDTF">2020-01-03T06:39:34Z</dcterms:modified>
</cp:coreProperties>
</file>