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93" r:id="rId4"/>
    <p:sldId id="285" r:id="rId5"/>
    <p:sldId id="286" r:id="rId6"/>
    <p:sldId id="287" r:id="rId7"/>
    <p:sldId id="289" r:id="rId8"/>
    <p:sldId id="290" r:id="rId9"/>
    <p:sldId id="291" r:id="rId10"/>
    <p:sldId id="292" r:id="rId11"/>
    <p:sldId id="288"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3/23/2020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3/23/2020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3/23/2020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3/23/2020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3/23/2020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1008 an overview of cloud computing (non-Technical)</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A0708-8085-47F7-BD88-17D1653FF123}"/>
              </a:ext>
            </a:extLst>
          </p:cNvPr>
          <p:cNvSpPr>
            <a:spLocks noGrp="1"/>
          </p:cNvSpPr>
          <p:nvPr>
            <p:ph type="title"/>
          </p:nvPr>
        </p:nvSpPr>
        <p:spPr/>
        <p:txBody>
          <a:bodyPr/>
          <a:lstStyle/>
          <a:p>
            <a:pPr algn="ctr"/>
            <a:r>
              <a:rPr lang="en-US" dirty="0"/>
              <a:t>Other IoTs waiting for actions</a:t>
            </a:r>
          </a:p>
        </p:txBody>
      </p:sp>
      <p:sp>
        <p:nvSpPr>
          <p:cNvPr id="3" name="Content Placeholder 2">
            <a:extLst>
              <a:ext uri="{FF2B5EF4-FFF2-40B4-BE49-F238E27FC236}">
                <a16:creationId xmlns:a16="http://schemas.microsoft.com/office/drawing/2014/main" id="{697F8E5F-6AE1-46BB-8368-D41B1CD83494}"/>
              </a:ext>
            </a:extLst>
          </p:cNvPr>
          <p:cNvSpPr>
            <a:spLocks noGrp="1"/>
          </p:cNvSpPr>
          <p:nvPr>
            <p:ph idx="1"/>
          </p:nvPr>
        </p:nvSpPr>
        <p:spPr/>
        <p:txBody>
          <a:bodyPr>
            <a:normAutofit/>
          </a:bodyPr>
          <a:lstStyle/>
          <a:p>
            <a:r>
              <a:rPr lang="en-US" dirty="0"/>
              <a:t>The following are the Things, can you think of any IoT </a:t>
            </a:r>
            <a:r>
              <a:rPr lang="en-US"/>
              <a:t>in action?</a:t>
            </a:r>
            <a:endParaRPr lang="en-US" dirty="0"/>
          </a:p>
          <a:p>
            <a:endParaRPr lang="en-US" dirty="0"/>
          </a:p>
        </p:txBody>
      </p:sp>
      <p:graphicFrame>
        <p:nvGraphicFramePr>
          <p:cNvPr id="4" name="Table 4">
            <a:extLst>
              <a:ext uri="{FF2B5EF4-FFF2-40B4-BE49-F238E27FC236}">
                <a16:creationId xmlns:a16="http://schemas.microsoft.com/office/drawing/2014/main" id="{E14077D5-6F18-4606-B012-7F53C4C0DC3D}"/>
              </a:ext>
            </a:extLst>
          </p:cNvPr>
          <p:cNvGraphicFramePr>
            <a:graphicFrameLocks noGrp="1"/>
          </p:cNvGraphicFramePr>
          <p:nvPr>
            <p:extLst>
              <p:ext uri="{D42A27DB-BD31-4B8C-83A1-F6EECF244321}">
                <p14:modId xmlns:p14="http://schemas.microsoft.com/office/powerpoint/2010/main" val="3069416143"/>
              </p:ext>
            </p:extLst>
          </p:nvPr>
        </p:nvGraphicFramePr>
        <p:xfrm>
          <a:off x="1231900" y="2843741"/>
          <a:ext cx="8128000" cy="29667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998073778"/>
                    </a:ext>
                  </a:extLst>
                </a:gridCol>
                <a:gridCol w="4064000">
                  <a:extLst>
                    <a:ext uri="{9D8B030D-6E8A-4147-A177-3AD203B41FA5}">
                      <a16:colId xmlns:a16="http://schemas.microsoft.com/office/drawing/2014/main" val="2323785121"/>
                    </a:ext>
                  </a:extLst>
                </a:gridCol>
              </a:tblGrid>
              <a:tr h="370840">
                <a:tc>
                  <a:txBody>
                    <a:bodyPr/>
                    <a:lstStyle/>
                    <a:p>
                      <a:endParaRPr lang="en-US" dirty="0"/>
                    </a:p>
                  </a:txBody>
                  <a:tcPr/>
                </a:tc>
                <a:tc>
                  <a:txBody>
                    <a:bodyPr/>
                    <a:lstStyle/>
                    <a:p>
                      <a:endParaRPr lang="en-US"/>
                    </a:p>
                  </a:txBody>
                  <a:tcPr/>
                </a:tc>
                <a:extLst>
                  <a:ext uri="{0D108BD9-81ED-4DB2-BD59-A6C34878D82A}">
                    <a16:rowId xmlns:a16="http://schemas.microsoft.com/office/drawing/2014/main" val="3932895370"/>
                  </a:ext>
                </a:extLst>
              </a:tr>
              <a:tr h="370840">
                <a:tc>
                  <a:txBody>
                    <a:bodyPr/>
                    <a:lstStyle/>
                    <a:p>
                      <a:r>
                        <a:rPr lang="en-US" dirty="0"/>
                        <a:t>Alarm clocks</a:t>
                      </a:r>
                    </a:p>
                  </a:txBody>
                  <a:tcPr/>
                </a:tc>
                <a:tc>
                  <a:txBody>
                    <a:bodyPr/>
                    <a:lstStyle/>
                    <a:p>
                      <a:r>
                        <a:rPr lang="en-US" dirty="0"/>
                        <a:t>Coffee makers</a:t>
                      </a:r>
                    </a:p>
                  </a:txBody>
                  <a:tcPr/>
                </a:tc>
                <a:extLst>
                  <a:ext uri="{0D108BD9-81ED-4DB2-BD59-A6C34878D82A}">
                    <a16:rowId xmlns:a16="http://schemas.microsoft.com/office/drawing/2014/main" val="151552326"/>
                  </a:ext>
                </a:extLst>
              </a:tr>
              <a:tr h="370840">
                <a:tc>
                  <a:txBody>
                    <a:bodyPr/>
                    <a:lstStyle/>
                    <a:p>
                      <a:r>
                        <a:rPr lang="en-US" dirty="0"/>
                        <a:t>Vehicles</a:t>
                      </a:r>
                    </a:p>
                  </a:txBody>
                  <a:tcPr/>
                </a:tc>
                <a:tc>
                  <a:txBody>
                    <a:bodyPr/>
                    <a:lstStyle/>
                    <a:p>
                      <a:r>
                        <a:rPr lang="en-US" dirty="0"/>
                        <a:t>Refrigerators</a:t>
                      </a:r>
                    </a:p>
                  </a:txBody>
                  <a:tcPr/>
                </a:tc>
                <a:extLst>
                  <a:ext uri="{0D108BD9-81ED-4DB2-BD59-A6C34878D82A}">
                    <a16:rowId xmlns:a16="http://schemas.microsoft.com/office/drawing/2014/main" val="803707499"/>
                  </a:ext>
                </a:extLst>
              </a:tr>
              <a:tr h="370840">
                <a:tc>
                  <a:txBody>
                    <a:bodyPr/>
                    <a:lstStyle/>
                    <a:p>
                      <a:r>
                        <a:rPr lang="en-US" dirty="0"/>
                        <a:t>Phones</a:t>
                      </a:r>
                    </a:p>
                  </a:txBody>
                  <a:tcPr/>
                </a:tc>
                <a:tc>
                  <a:txBody>
                    <a:bodyPr/>
                    <a:lstStyle/>
                    <a:p>
                      <a:r>
                        <a:rPr lang="en-US" dirty="0"/>
                        <a:t>Washing machines</a:t>
                      </a:r>
                    </a:p>
                  </a:txBody>
                  <a:tcPr/>
                </a:tc>
                <a:extLst>
                  <a:ext uri="{0D108BD9-81ED-4DB2-BD59-A6C34878D82A}">
                    <a16:rowId xmlns:a16="http://schemas.microsoft.com/office/drawing/2014/main" val="1778194549"/>
                  </a:ext>
                </a:extLst>
              </a:tr>
              <a:tr h="370840">
                <a:tc>
                  <a:txBody>
                    <a:bodyPr/>
                    <a:lstStyle/>
                    <a:p>
                      <a:r>
                        <a:rPr lang="en-US" dirty="0"/>
                        <a:t>Door bells</a:t>
                      </a:r>
                    </a:p>
                  </a:txBody>
                  <a:tcPr/>
                </a:tc>
                <a:tc>
                  <a:txBody>
                    <a:bodyPr/>
                    <a:lstStyle/>
                    <a:p>
                      <a:r>
                        <a:rPr lang="en-US" dirty="0"/>
                        <a:t>Streetlights</a:t>
                      </a:r>
                    </a:p>
                  </a:txBody>
                  <a:tcPr/>
                </a:tc>
                <a:extLst>
                  <a:ext uri="{0D108BD9-81ED-4DB2-BD59-A6C34878D82A}">
                    <a16:rowId xmlns:a16="http://schemas.microsoft.com/office/drawing/2014/main" val="3990915437"/>
                  </a:ext>
                </a:extLst>
              </a:tr>
              <a:tr h="370840">
                <a:tc>
                  <a:txBody>
                    <a:bodyPr/>
                    <a:lstStyle/>
                    <a:p>
                      <a:r>
                        <a:rPr lang="en-US" dirty="0"/>
                        <a:t>Navigation systems</a:t>
                      </a:r>
                    </a:p>
                  </a:txBody>
                  <a:tcPr/>
                </a:tc>
                <a:tc>
                  <a:txBody>
                    <a:bodyPr/>
                    <a:lstStyle/>
                    <a:p>
                      <a:r>
                        <a:rPr lang="en-US" dirty="0"/>
                        <a:t>Watches</a:t>
                      </a:r>
                    </a:p>
                  </a:txBody>
                  <a:tcPr/>
                </a:tc>
                <a:extLst>
                  <a:ext uri="{0D108BD9-81ED-4DB2-BD59-A6C34878D82A}">
                    <a16:rowId xmlns:a16="http://schemas.microsoft.com/office/drawing/2014/main" val="1017734152"/>
                  </a:ext>
                </a:extLst>
              </a:tr>
              <a:tr h="370840">
                <a:tc>
                  <a:txBody>
                    <a:bodyPr/>
                    <a:lstStyle/>
                    <a:p>
                      <a:r>
                        <a:rPr lang="en-US" dirty="0"/>
                        <a:t>Fitness tracks</a:t>
                      </a:r>
                    </a:p>
                  </a:txBody>
                  <a:tcPr/>
                </a:tc>
                <a:tc>
                  <a:txBody>
                    <a:bodyPr/>
                    <a:lstStyle/>
                    <a:p>
                      <a:r>
                        <a:rPr lang="en-US" dirty="0"/>
                        <a:t>Appliances</a:t>
                      </a:r>
                    </a:p>
                  </a:txBody>
                  <a:tcPr/>
                </a:tc>
                <a:extLst>
                  <a:ext uri="{0D108BD9-81ED-4DB2-BD59-A6C34878D82A}">
                    <a16:rowId xmlns:a16="http://schemas.microsoft.com/office/drawing/2014/main" val="1629425805"/>
                  </a:ext>
                </a:extLst>
              </a:tr>
              <a:tr h="370840">
                <a:tc>
                  <a:txBody>
                    <a:bodyPr/>
                    <a:lstStyle/>
                    <a:p>
                      <a:r>
                        <a:rPr lang="en-US" dirty="0"/>
                        <a:t>Clothing</a:t>
                      </a:r>
                    </a:p>
                  </a:txBody>
                  <a:tcPr/>
                </a:tc>
                <a:tc>
                  <a:txBody>
                    <a:bodyPr/>
                    <a:lstStyle/>
                    <a:p>
                      <a:endParaRPr lang="en-US" dirty="0"/>
                    </a:p>
                  </a:txBody>
                  <a:tcPr/>
                </a:tc>
                <a:extLst>
                  <a:ext uri="{0D108BD9-81ED-4DB2-BD59-A6C34878D82A}">
                    <a16:rowId xmlns:a16="http://schemas.microsoft.com/office/drawing/2014/main" val="4011012567"/>
                  </a:ext>
                </a:extLst>
              </a:tr>
            </a:tbl>
          </a:graphicData>
        </a:graphic>
      </p:graphicFrame>
    </p:spTree>
    <p:extLst>
      <p:ext uri="{BB962C8B-B14F-4D97-AF65-F5344CB8AC3E}">
        <p14:creationId xmlns:p14="http://schemas.microsoft.com/office/powerpoint/2010/main" val="3332182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AFD82-D49D-48CA-8542-157D05DC51AF}"/>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AA2DFC5B-B284-432E-AB95-0B8AA124FA3C}"/>
              </a:ext>
            </a:extLst>
          </p:cNvPr>
          <p:cNvSpPr>
            <a:spLocks noGrp="1"/>
          </p:cNvSpPr>
          <p:nvPr>
            <p:ph idx="1"/>
          </p:nvPr>
        </p:nvSpPr>
        <p:spPr/>
        <p:txBody>
          <a:bodyPr/>
          <a:lstStyle/>
          <a:p>
            <a:r>
              <a:rPr lang="en-US" dirty="0"/>
              <a:t>Discovering Computers 2018  by </a:t>
            </a:r>
            <a:r>
              <a:rPr lang="en-US" dirty="0" err="1"/>
              <a:t>Vermaat</a:t>
            </a:r>
            <a:r>
              <a:rPr lang="en-US" dirty="0"/>
              <a:t>, Misty E, ISBN:  9789814792004</a:t>
            </a:r>
          </a:p>
          <a:p>
            <a:endParaRPr lang="en-US" dirty="0"/>
          </a:p>
        </p:txBody>
      </p:sp>
    </p:spTree>
    <p:extLst>
      <p:ext uri="{BB962C8B-B14F-4D97-AF65-F5344CB8AC3E}">
        <p14:creationId xmlns:p14="http://schemas.microsoft.com/office/powerpoint/2010/main" val="321202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What is Internet of Things (IoTs)?</a:t>
            </a:r>
          </a:p>
          <a:p>
            <a:r>
              <a:rPr lang="en-US" sz="2200" dirty="0"/>
              <a:t>Examples of IoTs</a:t>
            </a:r>
          </a:p>
          <a:p>
            <a:r>
              <a:rPr lang="en-US" sz="2200" dirty="0"/>
              <a:t>Technologies enable the IoTs</a:t>
            </a:r>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Rectangle 74">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7" name="Rectangle 76">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9" name="Rectangle 78">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1" name="Group 80">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2" name="Straight Connector 81">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6" name="Rectangle 85">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Image result for image Iots">
            <a:extLst>
              <a:ext uri="{FF2B5EF4-FFF2-40B4-BE49-F238E27FC236}">
                <a16:creationId xmlns:a16="http://schemas.microsoft.com/office/drawing/2014/main" id="{EEE93198-5863-4319-9908-959819387F8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48134" y="645106"/>
            <a:ext cx="6699502" cy="5559896"/>
          </a:xfrm>
          <a:prstGeom prst="rect">
            <a:avLst/>
          </a:prstGeom>
          <a:noFill/>
          <a:extLst>
            <a:ext uri="{909E8E84-426E-40DD-AFC4-6F175D3DCCD1}">
              <a14:hiddenFill xmlns:a14="http://schemas.microsoft.com/office/drawing/2010/main">
                <a:solidFill>
                  <a:srgbClr val="FFFFFF"/>
                </a:solidFill>
              </a14:hiddenFill>
            </a:ext>
          </a:extLst>
        </p:spPr>
      </p:pic>
      <p:sp>
        <p:nvSpPr>
          <p:cNvPr id="92" name="Rectangle 91">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CDCEC5-EFDD-4197-AA4E-0C9D0BCE5E32}"/>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4800" cap="all" spc="-100"/>
              <a:t>Internet of Things (IoTs)</a:t>
            </a:r>
          </a:p>
        </p:txBody>
      </p:sp>
      <p:sp>
        <p:nvSpPr>
          <p:cNvPr id="94" name="Rectangle 93">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6351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4D454-5556-4F0D-B7DA-FB7FE7478850}"/>
              </a:ext>
            </a:extLst>
          </p:cNvPr>
          <p:cNvSpPr>
            <a:spLocks noGrp="1"/>
          </p:cNvSpPr>
          <p:nvPr>
            <p:ph type="title"/>
          </p:nvPr>
        </p:nvSpPr>
        <p:spPr/>
        <p:txBody>
          <a:bodyPr/>
          <a:lstStyle/>
          <a:p>
            <a:pPr algn="ctr"/>
            <a:r>
              <a:rPr lang="en-US" dirty="0"/>
              <a:t>What is IoT?</a:t>
            </a:r>
          </a:p>
        </p:txBody>
      </p:sp>
      <p:sp>
        <p:nvSpPr>
          <p:cNvPr id="3" name="Content Placeholder 2">
            <a:extLst>
              <a:ext uri="{FF2B5EF4-FFF2-40B4-BE49-F238E27FC236}">
                <a16:creationId xmlns:a16="http://schemas.microsoft.com/office/drawing/2014/main" id="{3C067763-DFD2-43BE-9CF9-18D5210E89DB}"/>
              </a:ext>
            </a:extLst>
          </p:cNvPr>
          <p:cNvSpPr>
            <a:spLocks noGrp="1"/>
          </p:cNvSpPr>
          <p:nvPr>
            <p:ph idx="1"/>
          </p:nvPr>
        </p:nvSpPr>
        <p:spPr/>
        <p:txBody>
          <a:bodyPr>
            <a:noAutofit/>
          </a:bodyPr>
          <a:lstStyle/>
          <a:p>
            <a:r>
              <a:rPr lang="en-US" sz="2800" dirty="0"/>
              <a:t>The </a:t>
            </a:r>
            <a:r>
              <a:rPr lang="en-US" sz="2800" dirty="0">
                <a:highlight>
                  <a:srgbClr val="FFFF00"/>
                </a:highlight>
              </a:rPr>
              <a:t>internet of things (IoTs) </a:t>
            </a:r>
            <a:r>
              <a:rPr lang="en-US" sz="2800" dirty="0"/>
              <a:t>is a computing concept that describes the idea of everyday </a:t>
            </a:r>
            <a:r>
              <a:rPr lang="en-US" sz="2800" dirty="0">
                <a:solidFill>
                  <a:srgbClr val="FF0000"/>
                </a:solidFill>
              </a:rPr>
              <a:t>physical objects being connected to the Internet </a:t>
            </a:r>
            <a:r>
              <a:rPr lang="en-US" sz="2800" dirty="0"/>
              <a:t>and being able to identify themselves to other devices. </a:t>
            </a:r>
          </a:p>
          <a:p>
            <a:r>
              <a:rPr lang="en-US" sz="2800" dirty="0"/>
              <a:t>The term is closely identified with RFID (Radio Frequency Identification) (short range and wirelessly) as the method of communication, although it also may include other sensor technologies, wireless technologies or QR codes.</a:t>
            </a:r>
          </a:p>
        </p:txBody>
      </p:sp>
    </p:spTree>
    <p:extLst>
      <p:ext uri="{BB962C8B-B14F-4D97-AF65-F5344CB8AC3E}">
        <p14:creationId xmlns:p14="http://schemas.microsoft.com/office/powerpoint/2010/main" val="1560631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5DCCE-540A-4D18-AF42-47A8D6EA6A3D}"/>
              </a:ext>
            </a:extLst>
          </p:cNvPr>
          <p:cNvSpPr>
            <a:spLocks noGrp="1"/>
          </p:cNvSpPr>
          <p:nvPr>
            <p:ph type="title"/>
          </p:nvPr>
        </p:nvSpPr>
        <p:spPr/>
        <p:txBody>
          <a:bodyPr/>
          <a:lstStyle/>
          <a:p>
            <a:pPr algn="ctr"/>
            <a:r>
              <a:rPr lang="en-US" dirty="0"/>
              <a:t>What is IoT?</a:t>
            </a:r>
          </a:p>
        </p:txBody>
      </p:sp>
      <p:sp>
        <p:nvSpPr>
          <p:cNvPr id="3" name="Content Placeholder 2">
            <a:extLst>
              <a:ext uri="{FF2B5EF4-FFF2-40B4-BE49-F238E27FC236}">
                <a16:creationId xmlns:a16="http://schemas.microsoft.com/office/drawing/2014/main" id="{E9144881-A2C6-472B-A32E-5B4E06D0F437}"/>
              </a:ext>
            </a:extLst>
          </p:cNvPr>
          <p:cNvSpPr>
            <a:spLocks noGrp="1"/>
          </p:cNvSpPr>
          <p:nvPr>
            <p:ph idx="1"/>
          </p:nvPr>
        </p:nvSpPr>
        <p:spPr/>
        <p:txBody>
          <a:bodyPr/>
          <a:lstStyle/>
          <a:p>
            <a:r>
              <a:rPr lang="en-US" sz="2800" dirty="0"/>
              <a:t>the </a:t>
            </a:r>
            <a:r>
              <a:rPr lang="en-US" sz="2800" dirty="0">
                <a:highlight>
                  <a:srgbClr val="FFFF00"/>
                </a:highlight>
              </a:rPr>
              <a:t>Internet of Things </a:t>
            </a:r>
            <a:r>
              <a:rPr lang="en-US" sz="2800" dirty="0"/>
              <a:t>is about </a:t>
            </a:r>
            <a:r>
              <a:rPr lang="en-US" sz="2800" dirty="0">
                <a:solidFill>
                  <a:srgbClr val="FF0000"/>
                </a:solidFill>
              </a:rPr>
              <a:t>connecting Internet-enabled devices that relay information back to us, to cloud-based applications </a:t>
            </a:r>
            <a:r>
              <a:rPr lang="en-US" sz="2800" dirty="0"/>
              <a:t>and to each other (device to device). </a:t>
            </a:r>
          </a:p>
          <a:p>
            <a:r>
              <a:rPr lang="en-US" sz="2800" dirty="0"/>
              <a:t>These 'smart' devices can be anything from mobile phones, fridges, washing machines to wearables, medical equipment or jet engines. </a:t>
            </a:r>
          </a:p>
          <a:p>
            <a:r>
              <a:rPr lang="en-US" sz="2800" dirty="0"/>
              <a:t>Basically, in the Internet of Things, objects use the web and unique identifiers such as RFID tags or processors in order to exist as part of the Internet. </a:t>
            </a:r>
          </a:p>
          <a:p>
            <a:endParaRPr lang="en-US" dirty="0"/>
          </a:p>
        </p:txBody>
      </p:sp>
    </p:spTree>
    <p:extLst>
      <p:ext uri="{BB962C8B-B14F-4D97-AF65-F5344CB8AC3E}">
        <p14:creationId xmlns:p14="http://schemas.microsoft.com/office/powerpoint/2010/main" val="3771546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FDE5C-9CEA-4B8A-9056-30A6D057A23D}"/>
              </a:ext>
            </a:extLst>
          </p:cNvPr>
          <p:cNvSpPr>
            <a:spLocks noGrp="1"/>
          </p:cNvSpPr>
          <p:nvPr>
            <p:ph type="title"/>
          </p:nvPr>
        </p:nvSpPr>
        <p:spPr/>
        <p:txBody>
          <a:bodyPr/>
          <a:lstStyle/>
          <a:p>
            <a:pPr algn="ctr"/>
            <a:r>
              <a:rPr lang="en-US" dirty="0"/>
              <a:t>What is IoT?</a:t>
            </a:r>
          </a:p>
        </p:txBody>
      </p:sp>
      <p:sp>
        <p:nvSpPr>
          <p:cNvPr id="3" name="Content Placeholder 2">
            <a:extLst>
              <a:ext uri="{FF2B5EF4-FFF2-40B4-BE49-F238E27FC236}">
                <a16:creationId xmlns:a16="http://schemas.microsoft.com/office/drawing/2014/main" id="{F45B0225-CC37-43F0-AA3E-481DF0D672F7}"/>
              </a:ext>
            </a:extLst>
          </p:cNvPr>
          <p:cNvSpPr>
            <a:spLocks noGrp="1"/>
          </p:cNvSpPr>
          <p:nvPr>
            <p:ph idx="1"/>
          </p:nvPr>
        </p:nvSpPr>
        <p:spPr/>
        <p:txBody>
          <a:bodyPr>
            <a:normAutofit lnSpcReduction="10000"/>
          </a:bodyPr>
          <a:lstStyle/>
          <a:p>
            <a:r>
              <a:rPr lang="en-US" sz="3200" dirty="0"/>
              <a:t>The </a:t>
            </a:r>
            <a:r>
              <a:rPr lang="en-US" sz="3200" dirty="0">
                <a:highlight>
                  <a:srgbClr val="FFFF00"/>
                </a:highlight>
              </a:rPr>
              <a:t>Internet of Things (IoTs) </a:t>
            </a:r>
            <a:r>
              <a:rPr lang="en-US" sz="3200" dirty="0"/>
              <a:t>describes a computing environment where </a:t>
            </a:r>
            <a:r>
              <a:rPr lang="en-US" sz="3200" dirty="0">
                <a:solidFill>
                  <a:srgbClr val="FF0000"/>
                </a:solidFill>
              </a:rPr>
              <a:t>everyday objects, or things, are connected to the Internet</a:t>
            </a:r>
            <a:r>
              <a:rPr lang="en-US" sz="3200" dirty="0"/>
              <a:t>.</a:t>
            </a:r>
          </a:p>
          <a:p>
            <a:r>
              <a:rPr lang="en-US" sz="3200" dirty="0">
                <a:solidFill>
                  <a:srgbClr val="FF0000"/>
                </a:solidFill>
              </a:rPr>
              <a:t>Sensors connected to these objects </a:t>
            </a:r>
            <a:r>
              <a:rPr lang="en-US" sz="3200" dirty="0"/>
              <a:t>may </a:t>
            </a:r>
            <a:r>
              <a:rPr lang="en-US" sz="3200" dirty="0">
                <a:solidFill>
                  <a:srgbClr val="FF0000"/>
                </a:solidFill>
              </a:rPr>
              <a:t>gather, share, transmit, and receive data about the objects with other devices or servers online</a:t>
            </a:r>
            <a:r>
              <a:rPr lang="en-US" sz="3200" dirty="0"/>
              <a:t>.</a:t>
            </a:r>
          </a:p>
          <a:p>
            <a:r>
              <a:rPr lang="en-US" sz="3200" dirty="0">
                <a:solidFill>
                  <a:srgbClr val="FF0000"/>
                </a:solidFill>
              </a:rPr>
              <a:t>Users can access the data </a:t>
            </a:r>
            <a:r>
              <a:rPr lang="en-US" sz="3200" dirty="0"/>
              <a:t>or </a:t>
            </a:r>
            <a:r>
              <a:rPr lang="en-US" sz="3200" dirty="0">
                <a:solidFill>
                  <a:srgbClr val="FF0000"/>
                </a:solidFill>
              </a:rPr>
              <a:t>control individual objects using web or mobile apps</a:t>
            </a:r>
            <a:r>
              <a:rPr lang="en-US" sz="3200" dirty="0"/>
              <a:t>.</a:t>
            </a:r>
          </a:p>
          <a:p>
            <a:endParaRPr lang="en-US" dirty="0"/>
          </a:p>
        </p:txBody>
      </p:sp>
    </p:spTree>
    <p:extLst>
      <p:ext uri="{BB962C8B-B14F-4D97-AF65-F5344CB8AC3E}">
        <p14:creationId xmlns:p14="http://schemas.microsoft.com/office/powerpoint/2010/main" val="2308173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4FB80-B85D-4446-9B9A-D3D244FD664E}"/>
              </a:ext>
            </a:extLst>
          </p:cNvPr>
          <p:cNvSpPr>
            <a:spLocks noGrp="1"/>
          </p:cNvSpPr>
          <p:nvPr>
            <p:ph type="title"/>
          </p:nvPr>
        </p:nvSpPr>
        <p:spPr/>
        <p:txBody>
          <a:bodyPr/>
          <a:lstStyle/>
          <a:p>
            <a:pPr algn="ctr"/>
            <a:r>
              <a:rPr lang="en-US" dirty="0"/>
              <a:t>Examples of IoTs</a:t>
            </a:r>
          </a:p>
        </p:txBody>
      </p:sp>
      <p:sp>
        <p:nvSpPr>
          <p:cNvPr id="3" name="Content Placeholder 2">
            <a:extLst>
              <a:ext uri="{FF2B5EF4-FFF2-40B4-BE49-F238E27FC236}">
                <a16:creationId xmlns:a16="http://schemas.microsoft.com/office/drawing/2014/main" id="{4866F5E9-1A3A-431B-B0E0-B0F4C3087D1E}"/>
              </a:ext>
            </a:extLst>
          </p:cNvPr>
          <p:cNvSpPr>
            <a:spLocks noGrp="1"/>
          </p:cNvSpPr>
          <p:nvPr>
            <p:ph idx="1"/>
          </p:nvPr>
        </p:nvSpPr>
        <p:spPr/>
        <p:txBody>
          <a:bodyPr>
            <a:normAutofit fontScale="25000" lnSpcReduction="20000"/>
          </a:bodyPr>
          <a:lstStyle/>
          <a:p>
            <a:r>
              <a:rPr lang="en-US" sz="8000" dirty="0"/>
              <a:t>A thermostat contains a temperature sensor that allow users to adjust your home temperature using an app on your smartphone. </a:t>
            </a:r>
          </a:p>
          <a:p>
            <a:r>
              <a:rPr lang="en-US" sz="8000" dirty="0"/>
              <a:t>A wireless chip attached to a medicine bottle can send text messages to remind you to take your medicine, and can contact your pharmacy to refill the prescription when it is time.</a:t>
            </a:r>
          </a:p>
          <a:p>
            <a:r>
              <a:rPr lang="en-US" sz="8000" dirty="0"/>
              <a:t>A smart trash cans in public places have sensors that monitor the amount of trash deposited and then send a message notifying workers to empty the can.</a:t>
            </a:r>
          </a:p>
          <a:p>
            <a:r>
              <a:rPr lang="en-US" sz="8000" dirty="0"/>
              <a:t>A smartwatch or wristband can track your pulse and heart rate.</a:t>
            </a:r>
          </a:p>
          <a:p>
            <a:r>
              <a:rPr lang="en-US" sz="8000" dirty="0"/>
              <a:t>Public transportation has GPS sensor that report their locations so that riders can be at the stop in time.</a:t>
            </a:r>
          </a:p>
          <a:p>
            <a:r>
              <a:rPr lang="en-US" sz="8000" dirty="0"/>
              <a:t>Retailers can use beacons, devices that send low-energy Bluetooth signals, to notify customers about their promotion.</a:t>
            </a:r>
          </a:p>
          <a:p>
            <a:r>
              <a:rPr lang="en-US" sz="8000" dirty="0"/>
              <a:t>Washers and dryers in many college dormitory laundry rooms are connected to sensors that report the availability of an individual machine.</a:t>
            </a:r>
          </a:p>
          <a:p>
            <a:r>
              <a:rPr lang="en-US" sz="8000" dirty="0"/>
              <a:t>A car park can notify drivers which parking space is available and can also guide the drivers to the space.</a:t>
            </a:r>
          </a:p>
          <a:p>
            <a:endParaRPr lang="en-US" dirty="0"/>
          </a:p>
        </p:txBody>
      </p:sp>
    </p:spTree>
    <p:extLst>
      <p:ext uri="{BB962C8B-B14F-4D97-AF65-F5344CB8AC3E}">
        <p14:creationId xmlns:p14="http://schemas.microsoft.com/office/powerpoint/2010/main" val="1600479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30673-229C-4CC3-B52D-8B0D84B9627D}"/>
              </a:ext>
            </a:extLst>
          </p:cNvPr>
          <p:cNvSpPr>
            <a:spLocks noGrp="1"/>
          </p:cNvSpPr>
          <p:nvPr>
            <p:ph type="title"/>
          </p:nvPr>
        </p:nvSpPr>
        <p:spPr/>
        <p:txBody>
          <a:bodyPr/>
          <a:lstStyle/>
          <a:p>
            <a:pPr algn="ctr"/>
            <a:r>
              <a:rPr lang="en-US" dirty="0"/>
              <a:t>Technologies Enable the IoT</a:t>
            </a:r>
          </a:p>
        </p:txBody>
      </p:sp>
      <p:sp>
        <p:nvSpPr>
          <p:cNvPr id="3" name="Content Placeholder 2">
            <a:extLst>
              <a:ext uri="{FF2B5EF4-FFF2-40B4-BE49-F238E27FC236}">
                <a16:creationId xmlns:a16="http://schemas.microsoft.com/office/drawing/2014/main" id="{2CE3ABDE-87E4-4188-AC49-A42FF5D01C30}"/>
              </a:ext>
            </a:extLst>
          </p:cNvPr>
          <p:cNvSpPr>
            <a:spLocks noGrp="1"/>
          </p:cNvSpPr>
          <p:nvPr>
            <p:ph idx="1"/>
          </p:nvPr>
        </p:nvSpPr>
        <p:spPr/>
        <p:txBody>
          <a:bodyPr/>
          <a:lstStyle/>
          <a:p>
            <a:r>
              <a:rPr lang="en-US" sz="2800" dirty="0">
                <a:highlight>
                  <a:srgbClr val="FFFF00"/>
                </a:highlight>
              </a:rPr>
              <a:t>Communication technologies </a:t>
            </a:r>
            <a:r>
              <a:rPr lang="en-US" sz="2800" dirty="0"/>
              <a:t>such as Bluetooth, RFID tags, near-field communication (NFC) tags.</a:t>
            </a:r>
          </a:p>
          <a:p>
            <a:r>
              <a:rPr lang="en-US" sz="2800" dirty="0">
                <a:highlight>
                  <a:srgbClr val="FFFF00"/>
                </a:highlight>
              </a:rPr>
              <a:t>Sensors</a:t>
            </a:r>
            <a:r>
              <a:rPr lang="en-US" sz="2800" dirty="0"/>
              <a:t> tracking heat (temperature), light, weight, or location.</a:t>
            </a:r>
          </a:p>
          <a:p>
            <a:r>
              <a:rPr lang="en-US" sz="2800" dirty="0">
                <a:highlight>
                  <a:srgbClr val="FFFF00"/>
                </a:highlight>
              </a:rPr>
              <a:t>Technology for analyzing the data </a:t>
            </a:r>
            <a:r>
              <a:rPr lang="en-US" sz="2800" dirty="0"/>
              <a:t>– Big Data</a:t>
            </a:r>
          </a:p>
          <a:p>
            <a:r>
              <a:rPr lang="en-US" sz="2800" dirty="0">
                <a:highlight>
                  <a:srgbClr val="FFFF00"/>
                </a:highlight>
              </a:rPr>
              <a:t>Technology for storage </a:t>
            </a:r>
            <a:r>
              <a:rPr lang="en-US" sz="2800" dirty="0"/>
              <a:t>– Cloud</a:t>
            </a:r>
          </a:p>
          <a:p>
            <a:r>
              <a:rPr lang="en-US" sz="2800" dirty="0">
                <a:highlight>
                  <a:srgbClr val="FFFF00"/>
                </a:highlight>
              </a:rPr>
              <a:t>Speed of transmission </a:t>
            </a:r>
            <a:r>
              <a:rPr lang="en-US" sz="2800" dirty="0"/>
              <a:t>– mobile service providers offer connectivity to a variety of devices at broadband speeds.</a:t>
            </a:r>
          </a:p>
          <a:p>
            <a:endParaRPr lang="en-US" dirty="0"/>
          </a:p>
        </p:txBody>
      </p:sp>
    </p:spTree>
    <p:extLst>
      <p:ext uri="{BB962C8B-B14F-4D97-AF65-F5344CB8AC3E}">
        <p14:creationId xmlns:p14="http://schemas.microsoft.com/office/powerpoint/2010/main" val="735164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76400-7F31-4F5E-9E72-F0A4327073A8}"/>
              </a:ext>
            </a:extLst>
          </p:cNvPr>
          <p:cNvSpPr>
            <a:spLocks noGrp="1"/>
          </p:cNvSpPr>
          <p:nvPr>
            <p:ph type="title"/>
          </p:nvPr>
        </p:nvSpPr>
        <p:spPr/>
        <p:txBody>
          <a:bodyPr/>
          <a:lstStyle/>
          <a:p>
            <a:pPr algn="ctr"/>
            <a:r>
              <a:rPr lang="en-US" dirty="0"/>
              <a:t>IoTs in Action</a:t>
            </a:r>
          </a:p>
        </p:txBody>
      </p:sp>
      <p:sp>
        <p:nvSpPr>
          <p:cNvPr id="3" name="Content Placeholder 2">
            <a:extLst>
              <a:ext uri="{FF2B5EF4-FFF2-40B4-BE49-F238E27FC236}">
                <a16:creationId xmlns:a16="http://schemas.microsoft.com/office/drawing/2014/main" id="{F4B428E8-8CB7-4162-A270-F50E3FA4FF14}"/>
              </a:ext>
            </a:extLst>
          </p:cNvPr>
          <p:cNvSpPr>
            <a:spLocks noGrp="1"/>
          </p:cNvSpPr>
          <p:nvPr>
            <p:ph idx="1"/>
          </p:nvPr>
        </p:nvSpPr>
        <p:spPr/>
        <p:txBody>
          <a:bodyPr>
            <a:normAutofit lnSpcReduction="10000"/>
          </a:bodyPr>
          <a:lstStyle/>
          <a:p>
            <a:r>
              <a:rPr lang="en-US" sz="2000" dirty="0"/>
              <a:t>Refrigerator detects that milk is low.</a:t>
            </a:r>
          </a:p>
          <a:p>
            <a:r>
              <a:rPr lang="en-US" sz="2000" dirty="0"/>
              <a:t>It sends text message to your smartphone notifying you to buy milk, and add this request to your schedule app.</a:t>
            </a:r>
          </a:p>
          <a:p>
            <a:r>
              <a:rPr lang="en-US" sz="2000" dirty="0"/>
              <a:t>On the way home, your phone determines the closer grocery store that has the lowest price on the milk, and sends the address of that grocery store to your vehicle’s navigator system, which in term gives you the direction to the store.</a:t>
            </a:r>
          </a:p>
          <a:p>
            <a:r>
              <a:rPr lang="en-US" sz="2000" dirty="0"/>
              <a:t>In the store, your phone directs you to the dairy aisle, where it receives an electronic coupon for the milk.</a:t>
            </a:r>
          </a:p>
          <a:p>
            <a:r>
              <a:rPr lang="en-US" sz="2000" dirty="0"/>
              <a:t>NOTE: this type of environment provides an efficient means to track or monitor status, inventory, behavior and more – without human intervention.</a:t>
            </a:r>
          </a:p>
          <a:p>
            <a:r>
              <a:rPr lang="en-US" sz="2000" dirty="0"/>
              <a:t>It sometimes is referred to as Machine-to-Machine (M2M) communications.</a:t>
            </a:r>
          </a:p>
          <a:p>
            <a:endParaRPr lang="en-US" dirty="0"/>
          </a:p>
        </p:txBody>
      </p:sp>
    </p:spTree>
    <p:extLst>
      <p:ext uri="{BB962C8B-B14F-4D97-AF65-F5344CB8AC3E}">
        <p14:creationId xmlns:p14="http://schemas.microsoft.com/office/powerpoint/2010/main" val="32850728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102</TotalTime>
  <Words>702</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Century Gothic</vt:lpstr>
      <vt:lpstr>Garamond</vt:lpstr>
      <vt:lpstr>Gill Sans MT</vt:lpstr>
      <vt:lpstr>SavonVTI</vt:lpstr>
      <vt:lpstr>Com 1008 an overview of cloud computing (non-Technical)</vt:lpstr>
      <vt:lpstr>Learning Objectives</vt:lpstr>
      <vt:lpstr>Internet of Things (IoTs)</vt:lpstr>
      <vt:lpstr>What is IoT?</vt:lpstr>
      <vt:lpstr>What is IoT?</vt:lpstr>
      <vt:lpstr>What is IoT?</vt:lpstr>
      <vt:lpstr>Examples of IoTs</vt:lpstr>
      <vt:lpstr>Technologies Enable the IoT</vt:lpstr>
      <vt:lpstr>IoTs in Action</vt:lpstr>
      <vt:lpstr>Other IoTs waiting for actions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Ajax Demo</dc:title>
  <dc:creator>Hans Yip</dc:creator>
  <cp:lastModifiedBy>Hans Yip</cp:lastModifiedBy>
  <cp:revision>18</cp:revision>
  <dcterms:created xsi:type="dcterms:W3CDTF">2019-11-08T14:14:16Z</dcterms:created>
  <dcterms:modified xsi:type="dcterms:W3CDTF">2020-03-22T21:01:35Z</dcterms:modified>
</cp:coreProperties>
</file>