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84" r:id="rId3"/>
    <p:sldId id="285" r:id="rId4"/>
    <p:sldId id="286" r:id="rId5"/>
    <p:sldId id="289" r:id="rId6"/>
    <p:sldId id="287" r:id="rId7"/>
    <p:sldId id="295" r:id="rId8"/>
    <p:sldId id="288" r:id="rId9"/>
    <p:sldId id="290" r:id="rId10"/>
    <p:sldId id="291" r:id="rId11"/>
    <p:sldId id="292" r:id="rId12"/>
    <p:sldId id="293" r:id="rId13"/>
    <p:sldId id="294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4" r:id="rId32"/>
    <p:sldId id="313" r:id="rId33"/>
    <p:sldId id="315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1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3/31/2020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2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2" r:id="rId5"/>
    <p:sldLayoutId id="2147483748" r:id="rId6"/>
    <p:sldLayoutId id="2147483749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ppinventor.mit.edu/explore/about-us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ppinventor.mit.edu/explore/get-started.html" TargetMode="External"/><Relationship Id="rId2" Type="http://schemas.openxmlformats.org/officeDocument/2006/relationships/hyperlink" Target="http://ai2.appinventor.mit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ppinventor.mit.edu/explore/designer-block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ppinventor.mit.edu/explore/ai2/beginner-video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ppinventor.mit.edu/explore/sites/all/files/ai2tutorials/helloCodi/Bee-Sound.mp3" TargetMode="External"/><Relationship Id="rId2" Type="http://schemas.openxmlformats.org/officeDocument/2006/relationships/hyperlink" Target="http://appinventor.mit.edu/explore/sites/all/files/ai2tutorials/helloCodi/codi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ai2.appinventor.mit.ed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A picture containing outdoor, kite, colorful, orange&#10;&#10;Description automatically generated">
            <a:extLst>
              <a:ext uri="{FF2B5EF4-FFF2-40B4-BE49-F238E27FC236}">
                <a16:creationId xmlns:a16="http://schemas.microsoft.com/office/drawing/2014/main" id="{0FBF40BD-B57D-42B8-B4BC-1938B6C02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60" b="2018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D17C5-6542-49F6-BC63-B0189151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Com 1008 an overview of cloud computing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3F2DC-BA66-499A-887C-A390309A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75" y="5783001"/>
            <a:ext cx="10656310" cy="4259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pc="80"/>
              <a:t>Hans Yip</a:t>
            </a:r>
            <a:endParaRPr lang="en-US" spc="80" dirty="0"/>
          </a:p>
        </p:txBody>
      </p:sp>
    </p:spTree>
    <p:extLst>
      <p:ext uri="{BB962C8B-B14F-4D97-AF65-F5344CB8AC3E}">
        <p14:creationId xmlns:p14="http://schemas.microsoft.com/office/powerpoint/2010/main" val="418406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9C4017-57ED-4E9E-9EC3-F644429B7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111" b="21113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55836-1FFF-4513-B3DA-803C987B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Enter Project Name</a:t>
            </a:r>
          </a:p>
        </p:txBody>
      </p:sp>
    </p:spTree>
    <p:extLst>
      <p:ext uri="{BB962C8B-B14F-4D97-AF65-F5344CB8AC3E}">
        <p14:creationId xmlns:p14="http://schemas.microsoft.com/office/powerpoint/2010/main" val="2047479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6A21BB-204E-444F-A5EB-135EA88C3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956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FE44F-B80E-4B22-9060-406DF736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Ready to design the app</a:t>
            </a:r>
          </a:p>
        </p:txBody>
      </p:sp>
    </p:spTree>
    <p:extLst>
      <p:ext uri="{BB962C8B-B14F-4D97-AF65-F5344CB8AC3E}">
        <p14:creationId xmlns:p14="http://schemas.microsoft.com/office/powerpoint/2010/main" val="2212791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357D-1C8C-4A5F-87C7-8F9D0C38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Design the 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13443-2D13-4B17-A6B4-9B6C3DB15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</a:t>
            </a:r>
            <a:r>
              <a:rPr lang="en-US" dirty="0">
                <a:highlight>
                  <a:srgbClr val="FFFF00"/>
                </a:highlight>
              </a:rPr>
              <a:t>Palette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User Interface </a:t>
            </a:r>
            <a:r>
              <a:rPr lang="en-US" dirty="0"/>
              <a:t>section, click and drag the “Button” to the mobile phone in the middle</a:t>
            </a:r>
          </a:p>
          <a:p>
            <a:r>
              <a:rPr lang="en-US" dirty="0">
                <a:highlight>
                  <a:srgbClr val="FFFF00"/>
                </a:highlight>
              </a:rPr>
              <a:t>Upload the codi.jpg file</a:t>
            </a:r>
            <a:r>
              <a:rPr lang="en-US" dirty="0"/>
              <a:t>: From the </a:t>
            </a:r>
            <a:r>
              <a:rPr lang="en-US" dirty="0">
                <a:highlight>
                  <a:srgbClr val="FFFF00"/>
                </a:highlight>
              </a:rPr>
              <a:t>Properties,</a:t>
            </a:r>
            <a:r>
              <a:rPr lang="en-US" dirty="0"/>
              <a:t> click “image”, then click “Upload File”</a:t>
            </a:r>
          </a:p>
          <a:p>
            <a:r>
              <a:rPr lang="en-US" dirty="0"/>
              <a:t>Click “Choose File”, then click codi.jpg file to upload, click “OK” (codi.jpg will be uploaded)</a:t>
            </a:r>
          </a:p>
          <a:p>
            <a:r>
              <a:rPr lang="en-US" dirty="0"/>
              <a:t>From the </a:t>
            </a:r>
            <a:r>
              <a:rPr lang="en-US" dirty="0">
                <a:highlight>
                  <a:srgbClr val="FFFF00"/>
                </a:highlight>
              </a:rPr>
              <a:t>Properties</a:t>
            </a:r>
            <a:r>
              <a:rPr lang="en-US" dirty="0"/>
              <a:t> section, </a:t>
            </a:r>
            <a:r>
              <a:rPr lang="en-US" dirty="0">
                <a:solidFill>
                  <a:srgbClr val="FF0000"/>
                </a:solidFill>
              </a:rPr>
              <a:t>Text box</a:t>
            </a:r>
            <a:r>
              <a:rPr lang="en-US" dirty="0"/>
              <a:t>, erase the text “Text for Button1” so that it will not blocking your codi.jpg)</a:t>
            </a:r>
          </a:p>
          <a:p>
            <a:r>
              <a:rPr lang="en-US" dirty="0"/>
              <a:t>From the </a:t>
            </a:r>
            <a:r>
              <a:rPr lang="en-US" dirty="0">
                <a:highlight>
                  <a:srgbClr val="FFFF00"/>
                </a:highlight>
              </a:rPr>
              <a:t>Palette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User Interface </a:t>
            </a:r>
            <a:r>
              <a:rPr lang="en-US" dirty="0"/>
              <a:t>section, </a:t>
            </a:r>
            <a:r>
              <a:rPr lang="en-US" dirty="0">
                <a:solidFill>
                  <a:srgbClr val="FF0000"/>
                </a:solidFill>
              </a:rPr>
              <a:t>drag and drop</a:t>
            </a:r>
            <a:r>
              <a:rPr lang="en-US" dirty="0"/>
              <a:t> “Label” put it under the codi.jpg, </a:t>
            </a:r>
          </a:p>
          <a:p>
            <a:r>
              <a:rPr lang="en-US" dirty="0"/>
              <a:t>From the </a:t>
            </a:r>
            <a:r>
              <a:rPr lang="en-US" dirty="0">
                <a:highlight>
                  <a:srgbClr val="FFFF00"/>
                </a:highlight>
              </a:rPr>
              <a:t>Properties</a:t>
            </a:r>
            <a:r>
              <a:rPr lang="en-US" dirty="0"/>
              <a:t>, change the followings: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Text box</a:t>
            </a:r>
            <a:r>
              <a:rPr lang="en-US" dirty="0"/>
              <a:t>: enter “Touch the Bee!”</a:t>
            </a:r>
          </a:p>
          <a:p>
            <a:pPr lvl="1"/>
            <a:r>
              <a:rPr lang="en-US" dirty="0" err="1">
                <a:highlight>
                  <a:srgbClr val="FFFF00"/>
                </a:highlight>
              </a:rPr>
              <a:t>FontSize</a:t>
            </a:r>
            <a:r>
              <a:rPr lang="en-US" dirty="0">
                <a:highlight>
                  <a:srgbClr val="FFFF00"/>
                </a:highlight>
              </a:rPr>
              <a:t>:</a:t>
            </a:r>
            <a:r>
              <a:rPr lang="en-US" dirty="0"/>
              <a:t> enter 50</a:t>
            </a:r>
          </a:p>
          <a:p>
            <a:pPr lvl="1"/>
            <a:r>
              <a:rPr lang="en-US" dirty="0" err="1">
                <a:highlight>
                  <a:srgbClr val="FFFF00"/>
                </a:highlight>
              </a:rPr>
              <a:t>BackgroundColor</a:t>
            </a:r>
            <a:r>
              <a:rPr lang="en-US" dirty="0"/>
              <a:t>: Click the box, and select “Cyan”</a:t>
            </a:r>
          </a:p>
          <a:p>
            <a:pPr lvl="1"/>
            <a:r>
              <a:rPr lang="en-US" dirty="0" err="1">
                <a:highlight>
                  <a:srgbClr val="FFFF00"/>
                </a:highlight>
              </a:rPr>
              <a:t>TextColor</a:t>
            </a:r>
            <a:r>
              <a:rPr lang="en-US" dirty="0"/>
              <a:t>: Click and select “Blue”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3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E2B106-1C75-4382-91FC-323A32083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530" b="18978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96E33-AF77-4A1E-8E57-5C740CB1D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Create Button</a:t>
            </a:r>
          </a:p>
        </p:txBody>
      </p:sp>
    </p:spTree>
    <p:extLst>
      <p:ext uri="{BB962C8B-B14F-4D97-AF65-F5344CB8AC3E}">
        <p14:creationId xmlns:p14="http://schemas.microsoft.com/office/powerpoint/2010/main" val="2836195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424A6-C348-4A56-9E5B-66889619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bg1"/>
                </a:solidFill>
              </a:rPr>
              <a:t>Upload codi.jpg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E33996-7AFB-46DF-BA39-3A852C6F3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556595"/>
            <a:ext cx="6202238" cy="56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90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3F24D-C0BC-4FB6-8954-457F7CA4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Click Upload File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D08763-1AF8-4678-8C02-CECF425E8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7380" y="645106"/>
            <a:ext cx="4860618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67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3BC81-827E-447D-B272-0B4DE9B3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Choose File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09B7D8-44B5-4055-AFA0-60B46C0E2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962159"/>
            <a:ext cx="6202238" cy="29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6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6F7F177-4AE8-4934-A7F6-B3910259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7285D-9C46-4169-8425-DBE2F52E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5536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Click codi.jpg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0C3A5C-5EC5-4B6F-AEF6-732FCA34E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699479"/>
            <a:ext cx="9459385" cy="16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54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81BB1-4A3F-48E3-AB4B-D3C87218C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Clear up the text box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CAA725-AAB3-4C21-8E77-6B2AB2428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033669"/>
            <a:ext cx="6202238" cy="485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77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EA821-74C2-435B-9132-0EAE0E28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Add Label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07DA4E-5CAD-4333-B93B-689F5E00F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101598"/>
            <a:ext cx="6202238" cy="465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8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DA08-7390-4611-BD7F-02C79976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EBF6-3F95-44F8-BF61-3DC2438DC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What is MIT App Inventor</a:t>
            </a:r>
          </a:p>
          <a:p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1298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C1312-B1CB-45CC-B8C8-A68517FC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Modify Label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A5512E-6889-4F22-A004-662432277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1040" y="496957"/>
            <a:ext cx="5499012" cy="58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65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D85E-38B0-41EE-BE6E-B84EC4DB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 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D08C6-AB55-4595-8E26-F60320B88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From the </a:t>
            </a:r>
            <a:r>
              <a:rPr lang="en-US" sz="2800" dirty="0">
                <a:highlight>
                  <a:srgbClr val="FFFF00"/>
                </a:highlight>
              </a:rPr>
              <a:t>Palette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Media</a:t>
            </a:r>
            <a:r>
              <a:rPr lang="en-US" sz="2800" dirty="0"/>
              <a:t> section, </a:t>
            </a:r>
            <a:r>
              <a:rPr lang="en-US" sz="2800" dirty="0">
                <a:solidFill>
                  <a:srgbClr val="FF0000"/>
                </a:solidFill>
              </a:rPr>
              <a:t>drag and drop </a:t>
            </a:r>
            <a:r>
              <a:rPr lang="en-US" sz="2800" dirty="0"/>
              <a:t>the “Sound” below the “Touch the Bee!” label (it will automatically move the “Sound1” object below the phone and marked as “Non-visible components”</a:t>
            </a:r>
          </a:p>
          <a:p>
            <a:r>
              <a:rPr lang="en-US" sz="2800" dirty="0"/>
              <a:t> From the </a:t>
            </a:r>
            <a:r>
              <a:rPr lang="en-US" sz="2800" dirty="0">
                <a:highlight>
                  <a:srgbClr val="FFFF00"/>
                </a:highlight>
              </a:rPr>
              <a:t>Properties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click</a:t>
            </a:r>
            <a:r>
              <a:rPr lang="en-US" sz="2800" dirty="0"/>
              <a:t> “Source”, then click “Upload File…”</a:t>
            </a:r>
          </a:p>
          <a:p>
            <a:r>
              <a:rPr lang="en-US" sz="2800" dirty="0"/>
              <a:t>Then, </a:t>
            </a:r>
            <a:r>
              <a:rPr lang="en-US" sz="2800" dirty="0">
                <a:highlight>
                  <a:srgbClr val="FFFF00"/>
                </a:highlight>
              </a:rPr>
              <a:t>click</a:t>
            </a:r>
            <a:r>
              <a:rPr lang="en-US" sz="2800" dirty="0"/>
              <a:t> “Choose File” button, select Bee-Sound.mp3, then click “OK”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23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94270-2D87-4F19-BFC2-6A12DF18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Add Sound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7B0DD9-3780-4467-B84B-7934783E2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341935"/>
            <a:ext cx="6202238" cy="417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44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7" name="Rectangle 46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9" name="Rectangle 48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1" name="Group 5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6090D6-0334-4C04-843A-0A8AEF8D4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600" b="6959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0189A-1935-4213-93C6-672EDCC4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Upload sound file</a:t>
            </a:r>
          </a:p>
        </p:txBody>
      </p:sp>
    </p:spTree>
    <p:extLst>
      <p:ext uri="{BB962C8B-B14F-4D97-AF65-F5344CB8AC3E}">
        <p14:creationId xmlns:p14="http://schemas.microsoft.com/office/powerpoint/2010/main" val="1602761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81428-FC8F-40E1-9CD9-3D260326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5536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/>
              <a:t>Upload sound file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5B2211-9800-462F-9C63-768A5B441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498466"/>
            <a:ext cx="9459385" cy="20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04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1D25-5DA9-431A-94C9-25729F13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Programming with the Blocks Editor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034E9-0E51-49AE-BE3E-F5C82D378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ighlight>
                  <a:srgbClr val="FFFF00"/>
                </a:highlight>
              </a:rPr>
              <a:t>Click</a:t>
            </a:r>
            <a:r>
              <a:rPr lang="en-US" sz="3200" dirty="0"/>
              <a:t> “Blocks” button from the upper right-hand corner to start programming</a:t>
            </a:r>
          </a:p>
          <a:p>
            <a:r>
              <a:rPr lang="en-US" sz="3200" dirty="0"/>
              <a:t>From the </a:t>
            </a:r>
            <a:r>
              <a:rPr lang="en-US" sz="3200" dirty="0">
                <a:highlight>
                  <a:srgbClr val="FFFF00"/>
                </a:highlight>
              </a:rPr>
              <a:t>Blocks</a:t>
            </a:r>
            <a:r>
              <a:rPr lang="en-US" sz="3200" dirty="0"/>
              <a:t> section, </a:t>
            </a:r>
            <a:r>
              <a:rPr lang="en-US" sz="3200" dirty="0">
                <a:solidFill>
                  <a:srgbClr val="FF0000"/>
                </a:solidFill>
              </a:rPr>
              <a:t>click </a:t>
            </a:r>
            <a:r>
              <a:rPr lang="en-US" sz="3200" dirty="0"/>
              <a:t>“Button1”, </a:t>
            </a:r>
            <a:r>
              <a:rPr lang="en-US" sz="3200" dirty="0">
                <a:solidFill>
                  <a:srgbClr val="FF0000"/>
                </a:solidFill>
              </a:rPr>
              <a:t>drag and drop </a:t>
            </a:r>
            <a:r>
              <a:rPr lang="en-US" sz="3200" dirty="0"/>
              <a:t>“When Button1.Click….do” to “Viewer” section</a:t>
            </a:r>
          </a:p>
          <a:p>
            <a:r>
              <a:rPr lang="en-US" sz="3200" dirty="0"/>
              <a:t>From the </a:t>
            </a:r>
            <a:r>
              <a:rPr lang="en-US" sz="3200" dirty="0">
                <a:highlight>
                  <a:srgbClr val="FFFF00"/>
                </a:highlight>
              </a:rPr>
              <a:t>Blocks</a:t>
            </a:r>
            <a:r>
              <a:rPr lang="en-US" sz="3200" dirty="0"/>
              <a:t> section, </a:t>
            </a:r>
            <a:r>
              <a:rPr lang="en-US" sz="3200" dirty="0">
                <a:solidFill>
                  <a:srgbClr val="FF0000"/>
                </a:solidFill>
              </a:rPr>
              <a:t>click</a:t>
            </a:r>
            <a:r>
              <a:rPr lang="en-US" sz="3200" dirty="0"/>
              <a:t> “Sound1”, </a:t>
            </a:r>
            <a:r>
              <a:rPr lang="en-US" sz="3200" dirty="0">
                <a:solidFill>
                  <a:srgbClr val="FF0000"/>
                </a:solidFill>
              </a:rPr>
              <a:t>drag and drop </a:t>
            </a:r>
            <a:r>
              <a:rPr lang="en-US" sz="3200" dirty="0"/>
              <a:t>“Call Sound1.Play” inside the “When Button1.Click…do”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56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A9350-ED9A-454C-BF7F-B88D9DB9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Go to Blocks Editor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A54E62-F0AE-460F-A46F-D36CF84F8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822609"/>
            <a:ext cx="6202238" cy="32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22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E9E48-A2B3-4E57-8997-A564E882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100" cap="all" spc="-100">
                <a:solidFill>
                  <a:schemeClr val="bg1"/>
                </a:solidFill>
              </a:rPr>
              <a:t>Program Button1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FCE331-EF90-4434-86CB-64ADA4C33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124857"/>
            <a:ext cx="6202238" cy="460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8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5E1C5-89D1-4A3E-896C-6A3E480F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>
                <a:solidFill>
                  <a:schemeClr val="bg1"/>
                </a:solidFill>
              </a:rPr>
              <a:t>When Button1.Click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754D95-519E-4B84-9E7B-1811578CC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966485"/>
            <a:ext cx="6202238" cy="47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88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FE1EA-6873-45A7-92E0-364A07AE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>
                <a:solidFill>
                  <a:schemeClr val="bg1"/>
                </a:solidFill>
              </a:rPr>
              <a:t>Call Sound.Play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39B422-4491-4089-BD73-2FCB71D79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777526"/>
            <a:ext cx="6202238" cy="51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19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53022-87E2-4CE6-BC60-FDF38102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MIT App Inventor?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9FAC8-9D34-423C-954C-73B9932B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ighlight>
                  <a:srgbClr val="FFFF00"/>
                </a:highlight>
              </a:rPr>
              <a:t>MIT App Inventor </a:t>
            </a:r>
            <a:r>
              <a:rPr lang="en-US" sz="2800" dirty="0"/>
              <a:t>is a </a:t>
            </a:r>
            <a:r>
              <a:rPr lang="en-US" sz="2800" dirty="0">
                <a:solidFill>
                  <a:srgbClr val="FF0000"/>
                </a:solidFill>
              </a:rPr>
              <a:t>visual programming environment </a:t>
            </a:r>
            <a:r>
              <a:rPr lang="en-US" sz="2800" dirty="0"/>
              <a:t>that allows everyone to </a:t>
            </a:r>
            <a:r>
              <a:rPr lang="en-US" sz="2800" dirty="0">
                <a:solidFill>
                  <a:srgbClr val="FF0000"/>
                </a:solidFill>
              </a:rPr>
              <a:t>build functional apps for Android smartphones and tablets</a:t>
            </a:r>
            <a:r>
              <a:rPr lang="en-US" sz="2800" dirty="0"/>
              <a:t>. </a:t>
            </a:r>
          </a:p>
          <a:p>
            <a:r>
              <a:rPr lang="en-US" sz="2800" dirty="0">
                <a:hlinkClick r:id="rId2"/>
              </a:rPr>
              <a:t>http://appinventor.mit.edu/explore/about-us.html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78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8394-245C-45B4-9601-8372BCAD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Compile the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62A49-01E9-4C4E-8EDC-F788C256C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Click </a:t>
            </a:r>
            <a:r>
              <a:rPr lang="en-US" sz="2400" dirty="0"/>
              <a:t>“Designer” from the upper right-hand corner</a:t>
            </a:r>
          </a:p>
          <a:p>
            <a:r>
              <a:rPr lang="en-US" sz="2400" dirty="0">
                <a:highlight>
                  <a:srgbClr val="FFFF00"/>
                </a:highlight>
              </a:rPr>
              <a:t>Click </a:t>
            </a:r>
            <a:r>
              <a:rPr lang="en-US" sz="2400" dirty="0"/>
              <a:t>“Build” to compile the app, and </a:t>
            </a:r>
            <a:r>
              <a:rPr lang="en-US" sz="2400" dirty="0">
                <a:highlight>
                  <a:srgbClr val="FFFF00"/>
                </a:highlight>
              </a:rPr>
              <a:t>select</a:t>
            </a:r>
            <a:r>
              <a:rPr lang="en-US" sz="2400" dirty="0"/>
              <a:t> “Save .</a:t>
            </a:r>
            <a:r>
              <a:rPr lang="en-US" sz="2400" dirty="0" err="1"/>
              <a:t>apk</a:t>
            </a:r>
            <a:r>
              <a:rPr lang="en-US" sz="2400" dirty="0"/>
              <a:t> to my computer”</a:t>
            </a:r>
          </a:p>
          <a:p>
            <a:r>
              <a:rPr lang="en-US" sz="2400" dirty="0">
                <a:highlight>
                  <a:srgbClr val="FFFF00"/>
                </a:highlight>
              </a:rPr>
              <a:t> Connect </a:t>
            </a:r>
            <a:r>
              <a:rPr lang="en-US" sz="2400" dirty="0"/>
              <a:t>your Android device to your computer using USB cable</a:t>
            </a:r>
          </a:p>
          <a:p>
            <a:r>
              <a:rPr lang="en-US" sz="2400" dirty="0"/>
              <a:t>Then, </a:t>
            </a:r>
            <a:r>
              <a:rPr lang="en-US" sz="2400" dirty="0">
                <a:highlight>
                  <a:srgbClr val="FFFF00"/>
                </a:highlight>
              </a:rPr>
              <a:t>copy the app </a:t>
            </a:r>
            <a:r>
              <a:rPr lang="en-US" sz="2400" dirty="0"/>
              <a:t>“</a:t>
            </a:r>
            <a:r>
              <a:rPr lang="en-US" sz="2400" dirty="0" err="1"/>
              <a:t>HelloCodi.apk</a:t>
            </a:r>
            <a:r>
              <a:rPr lang="en-US" sz="2400" dirty="0"/>
              <a:t>” to your Android device</a:t>
            </a:r>
          </a:p>
          <a:p>
            <a:r>
              <a:rPr lang="en-US" sz="2400" dirty="0"/>
              <a:t>From your </a:t>
            </a:r>
            <a:r>
              <a:rPr lang="en-US" sz="2400" dirty="0">
                <a:highlight>
                  <a:srgbClr val="FFFF00"/>
                </a:highlight>
              </a:rPr>
              <a:t>Android device</a:t>
            </a:r>
            <a:r>
              <a:rPr lang="en-US" sz="2400" dirty="0"/>
              <a:t>, look for that file “</a:t>
            </a:r>
            <a:r>
              <a:rPr lang="en-US" sz="2400" dirty="0" err="1"/>
              <a:t>HelloCodi.apk</a:t>
            </a:r>
            <a:r>
              <a:rPr lang="en-US" sz="2400" dirty="0"/>
              <a:t>”, </a:t>
            </a:r>
            <a:r>
              <a:rPr lang="en-US" sz="2400" dirty="0">
                <a:solidFill>
                  <a:srgbClr val="FF0000"/>
                </a:solidFill>
              </a:rPr>
              <a:t>click to install </a:t>
            </a:r>
            <a:r>
              <a:rPr lang="en-US" sz="2400" dirty="0"/>
              <a:t>the app into your Android device.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Once installed</a:t>
            </a:r>
            <a:r>
              <a:rPr lang="en-US" sz="2400" dirty="0"/>
              <a:t>, you can </a:t>
            </a:r>
            <a:r>
              <a:rPr lang="en-US" sz="2400" dirty="0">
                <a:solidFill>
                  <a:srgbClr val="FF0000"/>
                </a:solidFill>
              </a:rPr>
              <a:t>open the app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0000"/>
                </a:solidFill>
              </a:rPr>
              <a:t>click the Bee </a:t>
            </a:r>
            <a:r>
              <a:rPr lang="en-US" sz="2400" dirty="0"/>
              <a:t>to hear the bee fly.</a:t>
            </a:r>
          </a:p>
          <a:p>
            <a:r>
              <a:rPr lang="en-US" sz="2400" dirty="0"/>
              <a:t>NOTE: You may need to update the security settings to allow this new app to be installed in your Android device.</a:t>
            </a:r>
          </a:p>
        </p:txBody>
      </p:sp>
    </p:spTree>
    <p:extLst>
      <p:ext uri="{BB962C8B-B14F-4D97-AF65-F5344CB8AC3E}">
        <p14:creationId xmlns:p14="http://schemas.microsoft.com/office/powerpoint/2010/main" val="497500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8738-B5B9-4554-A57B-C4686418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Build the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78CD9-53B8-4221-B1C0-4FD9E3DED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F3702-2BCD-4AD3-A920-00F8794BE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668"/>
            <a:ext cx="12192000" cy="60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53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EAAE37-2CEC-43A8-8BD5-1E7C79C57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87" b="15904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585B4-D816-421F-A049-C9D42DD7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Compiling the app</a:t>
            </a:r>
          </a:p>
        </p:txBody>
      </p:sp>
    </p:spTree>
    <p:extLst>
      <p:ext uri="{BB962C8B-B14F-4D97-AF65-F5344CB8AC3E}">
        <p14:creationId xmlns:p14="http://schemas.microsoft.com/office/powerpoint/2010/main" val="1443122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06F827-5EF4-489E-9454-183768368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46" b="1862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B7B61-9E31-4EBF-871B-13B9C447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Copy the app to your Android device</a:t>
            </a:r>
          </a:p>
        </p:txBody>
      </p:sp>
    </p:spTree>
    <p:extLst>
      <p:ext uri="{BB962C8B-B14F-4D97-AF65-F5344CB8AC3E}">
        <p14:creationId xmlns:p14="http://schemas.microsoft.com/office/powerpoint/2010/main" val="4245968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E102-C79B-4D0A-AFCD-9990945A6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Getting Started with MIT App Inventor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39A45-0077-4EF1-A7E7-75C92D522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App Inventor </a:t>
            </a:r>
            <a:r>
              <a:rPr lang="en-US" sz="2800" dirty="0"/>
              <a:t>is a </a:t>
            </a:r>
            <a:r>
              <a:rPr lang="en-US" sz="2800" dirty="0">
                <a:solidFill>
                  <a:srgbClr val="FF0000"/>
                </a:solidFill>
              </a:rPr>
              <a:t>cloud-based tool </a:t>
            </a:r>
            <a:r>
              <a:rPr lang="en-US" sz="2800" dirty="0"/>
              <a:t>in which you can build apps right in your web browser. </a:t>
            </a:r>
            <a:r>
              <a:rPr lang="en-US" sz="2800" dirty="0">
                <a:highlight>
                  <a:srgbClr val="FFFF00"/>
                </a:highlight>
              </a:rPr>
              <a:t>(SaaS)</a:t>
            </a:r>
          </a:p>
          <a:p>
            <a:r>
              <a:rPr lang="en-US" sz="2800" dirty="0"/>
              <a:t>The App Inventor Software, or “service” is at </a:t>
            </a:r>
            <a:r>
              <a:rPr lang="en-US" sz="2800" dirty="0">
                <a:hlinkClick r:id="rId2"/>
              </a:rPr>
              <a:t>http://ai2.appinventor.mit.edu</a:t>
            </a:r>
            <a:endParaRPr lang="en-US" sz="2800" dirty="0"/>
          </a:p>
          <a:p>
            <a:r>
              <a:rPr lang="en-US" sz="2800" dirty="0"/>
              <a:t>This website </a:t>
            </a:r>
            <a:r>
              <a:rPr lang="en-US" sz="2800" dirty="0">
                <a:solidFill>
                  <a:srgbClr val="FF0000"/>
                </a:solidFill>
              </a:rPr>
              <a:t>offers all the support </a:t>
            </a:r>
            <a:r>
              <a:rPr lang="en-US" sz="2800" dirty="0"/>
              <a:t>you will need to learn how to build your own apps.</a:t>
            </a:r>
          </a:p>
          <a:p>
            <a:r>
              <a:rPr lang="en-US" sz="2800" dirty="0">
                <a:hlinkClick r:id="rId3"/>
              </a:rPr>
              <a:t>http://appinventor.mit.edu/explore/get-started.html</a:t>
            </a:r>
            <a:endParaRPr lang="en-US" sz="2800" dirty="0"/>
          </a:p>
          <a:p>
            <a:r>
              <a:rPr lang="en-US" sz="2800" dirty="0"/>
              <a:t>NOTE: a Google account is required.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7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9986-7CC4-440A-BED6-144D49C4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Components of MIT App Inventor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3368E-1C59-4369-B1C5-4F3812CA7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ighlight>
                  <a:srgbClr val="FFFF00"/>
                </a:highlight>
              </a:rPr>
              <a:t>App Inventor consists </a:t>
            </a:r>
            <a:r>
              <a:rPr lang="en-US" sz="3200" dirty="0"/>
              <a:t>of the </a:t>
            </a:r>
            <a:r>
              <a:rPr lang="en-US" sz="3200" dirty="0">
                <a:solidFill>
                  <a:srgbClr val="FF0000"/>
                </a:solidFill>
              </a:rPr>
              <a:t>Designer </a:t>
            </a:r>
            <a:r>
              <a:rPr lang="en-US" sz="3200" dirty="0"/>
              <a:t>and the </a:t>
            </a:r>
            <a:r>
              <a:rPr lang="en-US" sz="3200" dirty="0">
                <a:solidFill>
                  <a:srgbClr val="FF0000"/>
                </a:solidFill>
              </a:rPr>
              <a:t>Blocks Editor</a:t>
            </a:r>
            <a:r>
              <a:rPr lang="en-US" sz="3200" dirty="0"/>
              <a:t>. </a:t>
            </a:r>
          </a:p>
          <a:p>
            <a:r>
              <a:rPr lang="en-US" sz="3200" dirty="0">
                <a:highlight>
                  <a:srgbClr val="FFFF00"/>
                </a:highlight>
              </a:rPr>
              <a:t>App Inventor Designer</a:t>
            </a:r>
            <a:r>
              <a:rPr lang="en-US" sz="3200" dirty="0"/>
              <a:t>: Design the App’s User Interface by arranging both on- and off- screen components.</a:t>
            </a:r>
          </a:p>
          <a:p>
            <a:r>
              <a:rPr lang="en-US" sz="3200" dirty="0">
                <a:highlight>
                  <a:srgbClr val="FFFF00"/>
                </a:highlight>
              </a:rPr>
              <a:t>App Inventor Blocks Editor</a:t>
            </a:r>
            <a:r>
              <a:rPr lang="en-US" sz="3200" dirty="0"/>
              <a:t>: Program the App’s behavior by putting blocks together.</a:t>
            </a:r>
          </a:p>
          <a:p>
            <a:r>
              <a:rPr lang="en-US" sz="3200" dirty="0">
                <a:hlinkClick r:id="rId2"/>
              </a:rPr>
              <a:t>http://appinventor.mit.edu/explore/designer-blocks.html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579F2-7CBB-41F7-A67C-EC88ED70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Beginner Tutorials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36279-0C52-4ACC-A785-23B896BEE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With these </a:t>
            </a:r>
            <a:r>
              <a:rPr lang="en-US" sz="2800" dirty="0">
                <a:solidFill>
                  <a:srgbClr val="FF0000"/>
                </a:solidFill>
              </a:rPr>
              <a:t>beginning-friendly tutorials</a:t>
            </a:r>
            <a:r>
              <a:rPr lang="en-US" sz="2800" dirty="0"/>
              <a:t>, you will learn the basics of programming apps for Android. </a:t>
            </a:r>
          </a:p>
          <a:p>
            <a:r>
              <a:rPr lang="en-US" sz="2800" dirty="0">
                <a:hlinkClick r:id="rId2"/>
              </a:rPr>
              <a:t>http://appinventor.mit.edu/explore/ai2/beginner-videos.html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0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EDC65-C0E8-473A-8BD3-2E7042D57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Before you start your </a:t>
            </a:r>
            <a:r>
              <a:rPr lang="en-US" dirty="0">
                <a:highlight>
                  <a:srgbClr val="FFFF00"/>
                </a:highlight>
              </a:rPr>
              <a:t>first Android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84A1C-5EEE-40EA-8F09-501701A2B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>
                <a:highlight>
                  <a:srgbClr val="FFFF00"/>
                </a:highlight>
              </a:rPr>
              <a:t>Download</a:t>
            </a:r>
            <a:r>
              <a:rPr lang="en-US" sz="3200" dirty="0"/>
              <a:t> the following files:</a:t>
            </a:r>
          </a:p>
          <a:p>
            <a:pPr lvl="0"/>
            <a:r>
              <a:rPr lang="en-US" sz="3200" dirty="0">
                <a:highlight>
                  <a:srgbClr val="FFFF00"/>
                </a:highlight>
              </a:rPr>
              <a:t>Codi picture</a:t>
            </a:r>
            <a:r>
              <a:rPr lang="en-US" sz="3200" dirty="0"/>
              <a:t>: </a:t>
            </a:r>
            <a:r>
              <a:rPr lang="en-US" sz="3200" u="sng" dirty="0">
                <a:hlinkClick r:id="rId2"/>
              </a:rPr>
              <a:t>codi.jpg</a:t>
            </a:r>
            <a:r>
              <a:rPr lang="en-US" sz="3200" dirty="0"/>
              <a:t> (Right-click and Save)</a:t>
            </a:r>
          </a:p>
          <a:p>
            <a:pPr lvl="0"/>
            <a:r>
              <a:rPr lang="en-US" sz="3200" dirty="0">
                <a:highlight>
                  <a:srgbClr val="FFFF00"/>
                </a:highlight>
              </a:rPr>
              <a:t>Bee sound</a:t>
            </a:r>
            <a:r>
              <a:rPr lang="en-US" sz="3200" dirty="0"/>
              <a:t>: </a:t>
            </a:r>
            <a:r>
              <a:rPr lang="en-US" sz="3200" u="sng" dirty="0">
                <a:hlinkClick r:id="rId3"/>
              </a:rPr>
              <a:t>Bee-Sound.mp3</a:t>
            </a:r>
            <a:r>
              <a:rPr lang="en-US" sz="3200" dirty="0"/>
              <a:t> (Right-click and Save)</a:t>
            </a:r>
          </a:p>
          <a:p>
            <a:pPr lvl="0"/>
            <a:r>
              <a:rPr lang="en-US" sz="3200" dirty="0"/>
              <a:t>You should </a:t>
            </a:r>
            <a:r>
              <a:rPr lang="en-US" sz="3200" dirty="0">
                <a:highlight>
                  <a:srgbClr val="FFFF00"/>
                </a:highlight>
              </a:rPr>
              <a:t>have a google account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FBD5-423C-42B4-A41B-221DD6C0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Your First Android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BBA5C-8223-46E5-9095-9473D5D56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Go to </a:t>
            </a:r>
            <a:r>
              <a:rPr lang="en-US" sz="2800" dirty="0">
                <a:hlinkClick r:id="rId2"/>
              </a:rPr>
              <a:t>http://ai2.appinventor.mit.edu</a:t>
            </a:r>
            <a:endParaRPr lang="en-US" sz="2800" dirty="0"/>
          </a:p>
          <a:p>
            <a:r>
              <a:rPr lang="en-US" sz="2800" dirty="0">
                <a:highlight>
                  <a:srgbClr val="FFFF00"/>
                </a:highlight>
              </a:rPr>
              <a:t>Logon</a:t>
            </a:r>
            <a:r>
              <a:rPr lang="en-US" sz="2800" dirty="0"/>
              <a:t> using your google account.</a:t>
            </a:r>
          </a:p>
          <a:p>
            <a:r>
              <a:rPr lang="en-US" sz="2800" dirty="0">
                <a:highlight>
                  <a:srgbClr val="FFFF00"/>
                </a:highlight>
              </a:rPr>
              <a:t>Click </a:t>
            </a:r>
            <a:r>
              <a:rPr lang="en-US" sz="2800" dirty="0"/>
              <a:t>“Start new project”</a:t>
            </a:r>
          </a:p>
          <a:p>
            <a:r>
              <a:rPr lang="en-US" sz="2800" dirty="0">
                <a:highlight>
                  <a:srgbClr val="FFFF00"/>
                </a:highlight>
              </a:rPr>
              <a:t>Enter </a:t>
            </a:r>
            <a:r>
              <a:rPr lang="en-US" sz="2800" dirty="0"/>
              <a:t>project name: “</a:t>
            </a:r>
            <a:r>
              <a:rPr lang="en-US" sz="2800" dirty="0" err="1"/>
              <a:t>HelloCodi</a:t>
            </a:r>
            <a:r>
              <a:rPr lang="en-US" sz="2800" dirty="0"/>
              <a:t>”, then click “OK”</a:t>
            </a:r>
          </a:p>
          <a:p>
            <a:r>
              <a:rPr lang="en-US" sz="2800" dirty="0"/>
              <a:t>There are </a:t>
            </a:r>
            <a:r>
              <a:rPr lang="en-US" sz="2800" dirty="0">
                <a:solidFill>
                  <a:srgbClr val="FF0000"/>
                </a:solidFill>
              </a:rPr>
              <a:t>four sections</a:t>
            </a:r>
            <a:r>
              <a:rPr lang="en-US" sz="2800" dirty="0"/>
              <a:t>: </a:t>
            </a:r>
            <a:r>
              <a:rPr lang="en-US" sz="2800" dirty="0">
                <a:highlight>
                  <a:srgbClr val="FFFF00"/>
                </a:highlight>
              </a:rPr>
              <a:t>Palette, Viewer, Components, Properties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Two buttons </a:t>
            </a:r>
            <a:r>
              <a:rPr lang="en-US" sz="2800" dirty="0"/>
              <a:t>on the upper right-hand corner showing that you are in </a:t>
            </a:r>
            <a:r>
              <a:rPr lang="en-US" sz="2800" dirty="0">
                <a:highlight>
                  <a:srgbClr val="FFFF00"/>
                </a:highlight>
              </a:rPr>
              <a:t>“Designer” </a:t>
            </a:r>
            <a:r>
              <a:rPr lang="en-US" sz="2800" dirty="0"/>
              <a:t>screen. (Design your User Interface (UI)). </a:t>
            </a:r>
          </a:p>
          <a:p>
            <a:r>
              <a:rPr lang="en-US" sz="2800" dirty="0"/>
              <a:t>The </a:t>
            </a:r>
            <a:r>
              <a:rPr lang="en-US" sz="2800" dirty="0">
                <a:highlight>
                  <a:srgbClr val="FFFF00"/>
                </a:highlight>
              </a:rPr>
              <a:t>“Blocks” </a:t>
            </a:r>
            <a:r>
              <a:rPr lang="en-US" sz="2800" dirty="0"/>
              <a:t>screen is used for building the app.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1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4F5F2C-AE97-4AB6-AC37-E52999401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69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42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8DE0E-7ED7-4518-AD49-F5ED060A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Logon to MIT App Inventor</a:t>
            </a:r>
          </a:p>
        </p:txBody>
      </p:sp>
    </p:spTree>
    <p:extLst>
      <p:ext uri="{BB962C8B-B14F-4D97-AF65-F5344CB8AC3E}">
        <p14:creationId xmlns:p14="http://schemas.microsoft.com/office/powerpoint/2010/main" val="3725389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313C22"/>
      </a:dk2>
      <a:lt2>
        <a:srgbClr val="E2E8E8"/>
      </a:lt2>
      <a:accent1>
        <a:srgbClr val="E73129"/>
      </a:accent1>
      <a:accent2>
        <a:srgbClr val="D56E17"/>
      </a:accent2>
      <a:accent3>
        <a:srgbClr val="B6A320"/>
      </a:accent3>
      <a:accent4>
        <a:srgbClr val="82B013"/>
      </a:accent4>
      <a:accent5>
        <a:srgbClr val="4EBB21"/>
      </a:accent5>
      <a:accent6>
        <a:srgbClr val="15BD2A"/>
      </a:accent6>
      <a:hlink>
        <a:srgbClr val="319095"/>
      </a:hlink>
      <a:folHlink>
        <a:srgbClr val="828282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869</Words>
  <Application>Microsoft Office PowerPoint</Application>
  <PresentationFormat>Widescreen</PresentationFormat>
  <Paragraphs>84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Century Gothic</vt:lpstr>
      <vt:lpstr>Garamond</vt:lpstr>
      <vt:lpstr>Gill Sans MT</vt:lpstr>
      <vt:lpstr>SavonVTI</vt:lpstr>
      <vt:lpstr>Com 1008 an overview of cloud computing</vt:lpstr>
      <vt:lpstr>Learning Objectives</vt:lpstr>
      <vt:lpstr>What is MIT App Inventor?</vt:lpstr>
      <vt:lpstr>Getting Started with MIT App Inventor 2</vt:lpstr>
      <vt:lpstr>Components of MIT App Inventor</vt:lpstr>
      <vt:lpstr>Beginner Tutorials</vt:lpstr>
      <vt:lpstr>Before you start your first Android app</vt:lpstr>
      <vt:lpstr>Your First Android App</vt:lpstr>
      <vt:lpstr>Logon to MIT App Inventor</vt:lpstr>
      <vt:lpstr>Enter Project Name</vt:lpstr>
      <vt:lpstr>Ready to design the app</vt:lpstr>
      <vt:lpstr>Design the UI</vt:lpstr>
      <vt:lpstr>Create Button</vt:lpstr>
      <vt:lpstr>Upload codi.jpg</vt:lpstr>
      <vt:lpstr>Click Upload File</vt:lpstr>
      <vt:lpstr>Choose File</vt:lpstr>
      <vt:lpstr>Click codi.jpg</vt:lpstr>
      <vt:lpstr>Clear up the text box</vt:lpstr>
      <vt:lpstr>Add Label</vt:lpstr>
      <vt:lpstr>Modify Label</vt:lpstr>
      <vt:lpstr>Add sound</vt:lpstr>
      <vt:lpstr>Add Sound</vt:lpstr>
      <vt:lpstr>Upload sound file</vt:lpstr>
      <vt:lpstr>Upload sound file</vt:lpstr>
      <vt:lpstr>Programming with the Blocks Editor</vt:lpstr>
      <vt:lpstr>Go to Blocks Editor</vt:lpstr>
      <vt:lpstr>Program Button1</vt:lpstr>
      <vt:lpstr>When Button1.Click</vt:lpstr>
      <vt:lpstr>Call Sound.Play</vt:lpstr>
      <vt:lpstr>Compile the app</vt:lpstr>
      <vt:lpstr>Build the app</vt:lpstr>
      <vt:lpstr>Compiling the app</vt:lpstr>
      <vt:lpstr>Copy the app to your Android device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1008 an overview of cloud computing</dc:title>
  <dc:creator>Hans Yip</dc:creator>
  <cp:lastModifiedBy>Hans Yip</cp:lastModifiedBy>
  <cp:revision>9</cp:revision>
  <dcterms:created xsi:type="dcterms:W3CDTF">2020-03-30T17:19:58Z</dcterms:created>
  <dcterms:modified xsi:type="dcterms:W3CDTF">2020-03-30T21:23:48Z</dcterms:modified>
</cp:coreProperties>
</file>