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1008 an overview of cloud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/>
              <a:t>Hans Yip</a:t>
            </a: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1391B-AFB0-4CD8-9AC8-EBF8301F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iOS Platform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7A130F-4847-4EFA-8A00-02188E2FF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305" y="1690091"/>
            <a:ext cx="8272989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8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8CA48-4209-42A1-AAE5-FD854D4F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Window Phone 7 Platform</a:t>
            </a:r>
          </a:p>
        </p:txBody>
      </p:sp>
      <p:pic>
        <p:nvPicPr>
          <p:cNvPr id="4" name="Content Placeholder 3" descr="https://taylorrockhill.files.wordpress.com/2012/02/windows-phone-7-architecture.jpg">
            <a:extLst>
              <a:ext uri="{FF2B5EF4-FFF2-40B4-BE49-F238E27FC236}">
                <a16:creationId xmlns:a16="http://schemas.microsoft.com/office/drawing/2014/main" id="{3EC7B83A-0E3E-489C-B19D-49C9DA4A06E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4526" y="2103438"/>
            <a:ext cx="8267700" cy="420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342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What is Smartphone?</a:t>
            </a:r>
          </a:p>
          <a:p>
            <a:r>
              <a:rPr lang="en-US" sz="2200" dirty="0"/>
              <a:t>Mobile Operating Systems</a:t>
            </a:r>
          </a:p>
          <a:p>
            <a:r>
              <a:rPr lang="en-US" sz="2200" dirty="0"/>
              <a:t>Generic Mobile platform</a:t>
            </a:r>
          </a:p>
          <a:p>
            <a:r>
              <a:rPr lang="en-US" sz="2200" dirty="0"/>
              <a:t>Android platform</a:t>
            </a:r>
          </a:p>
          <a:p>
            <a:r>
              <a:rPr lang="en-US" sz="2200" dirty="0"/>
              <a:t>iOS platform</a:t>
            </a:r>
          </a:p>
          <a:p>
            <a:r>
              <a:rPr lang="en-US" sz="2200" dirty="0"/>
              <a:t>Windows mobile platform</a:t>
            </a:r>
          </a:p>
          <a:p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FACD9-AB3F-42A9-9AB3-A7BD784E4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Smartphone?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E1F93-FF59-4513-9489-C618615D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What is Smartphone?</a:t>
            </a:r>
          </a:p>
          <a:p>
            <a:pPr lvl="1">
              <a:buFont typeface="Wingdings" pitchFamily="2" charset="2"/>
              <a:buChar char="§"/>
            </a:pPr>
            <a:r>
              <a:rPr lang="en-US" sz="3600" dirty="0"/>
              <a:t> A </a:t>
            </a:r>
            <a:r>
              <a:rPr lang="en-US" sz="3600" dirty="0">
                <a:highlight>
                  <a:srgbClr val="FFFF00"/>
                </a:highlight>
              </a:rPr>
              <a:t>smartphone</a:t>
            </a:r>
            <a:r>
              <a:rPr lang="en-US" sz="3600" dirty="0"/>
              <a:t> is a </a:t>
            </a:r>
            <a:r>
              <a:rPr lang="en-US" sz="3600" dirty="0">
                <a:solidFill>
                  <a:srgbClr val="FF0000"/>
                </a:solidFill>
              </a:rPr>
              <a:t>cellphone</a:t>
            </a:r>
            <a:r>
              <a:rPr lang="en-US" sz="3600" dirty="0"/>
              <a:t> combined </a:t>
            </a:r>
            <a:r>
              <a:rPr lang="en-US" sz="3600" dirty="0">
                <a:solidFill>
                  <a:srgbClr val="FF0000"/>
                </a:solidFill>
              </a:rPr>
              <a:t>with a handheld computer </a:t>
            </a:r>
            <a:r>
              <a:rPr lang="en-US" sz="3600" dirty="0"/>
              <a:t>in which you can make phone calls and other computer functions such as internet access and capable of running downloaded apps.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9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0844-77F1-41AF-9391-020E6373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Mobile Operating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ED7A6-935D-484E-8F91-B99D0CCB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What is mobile operating system? (Mobile OS)</a:t>
            </a:r>
          </a:p>
          <a:p>
            <a:pPr lvl="1">
              <a:buFont typeface="Wingdings" pitchFamily="2" charset="2"/>
              <a:buChar char="§"/>
            </a:pPr>
            <a:r>
              <a:rPr lang="en-US" sz="3600" dirty="0"/>
              <a:t>	A </a:t>
            </a:r>
            <a:r>
              <a:rPr lang="en-US" sz="3600" dirty="0">
                <a:highlight>
                  <a:srgbClr val="FFFF00"/>
                </a:highlight>
              </a:rPr>
              <a:t>mobile operating system (Mobile OS) </a:t>
            </a:r>
            <a:r>
              <a:rPr lang="en-US" sz="3600" dirty="0"/>
              <a:t>is an </a:t>
            </a:r>
            <a:r>
              <a:rPr lang="en-US" sz="3600" dirty="0">
                <a:solidFill>
                  <a:srgbClr val="FF0000"/>
                </a:solidFill>
              </a:rPr>
              <a:t>Operating System for smartphones, tablets, or other mobile devices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8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80F92D-A206-4586-B113-91965D535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170" y="3755360"/>
            <a:ext cx="9732773" cy="14651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5100" cap="all" spc="-100"/>
              <a:t>Major Mobile Operating System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4CD070-10D0-4127-B2EF-20260D510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599" y="1586189"/>
            <a:ext cx="9459385" cy="183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8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2048C8-BF1F-4EAB-BE38-3DB31BCB2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170" y="3755360"/>
            <a:ext cx="9732773" cy="14651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5600" cap="all" spc="-100" dirty="0"/>
              <a:t>Generic Mobile Platform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Tablet">
            <a:extLst>
              <a:ext uri="{FF2B5EF4-FFF2-40B4-BE49-F238E27FC236}">
                <a16:creationId xmlns:a16="http://schemas.microsoft.com/office/drawing/2014/main" id="{6F6990B4-7234-446F-B698-272F1D327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92937" y="1395172"/>
            <a:ext cx="2216708" cy="2216708"/>
          </a:xfrm>
          <a:prstGeom prst="rect">
            <a:avLst/>
          </a:prstGeom>
        </p:spPr>
      </p:pic>
      <p:sp>
        <p:nvSpPr>
          <p:cNvPr id="5" name="Text Box 18">
            <a:extLst>
              <a:ext uri="{FF2B5EF4-FFF2-40B4-BE49-F238E27FC236}">
                <a16:creationId xmlns:a16="http://schemas.microsoft.com/office/drawing/2014/main" id="{ADB7D1CA-EBFF-4490-89C6-073C72B77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392" y="1688348"/>
            <a:ext cx="3825875" cy="404812"/>
          </a:xfrm>
          <a:prstGeom prst="rect">
            <a:avLst/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Applications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8">
            <a:extLst>
              <a:ext uri="{FF2B5EF4-FFF2-40B4-BE49-F238E27FC236}">
                <a16:creationId xmlns:a16="http://schemas.microsoft.com/office/drawing/2014/main" id="{1003BA24-9A1B-4792-83E0-8BAEE7B48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392" y="2093160"/>
            <a:ext cx="3825875" cy="422275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Core libraries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D45CB74B-AA19-45C8-A1B6-E7521EF42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392" y="2567823"/>
            <a:ext cx="3825875" cy="50165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Operating System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FE8FE21E-8AEC-4696-AE87-3BA46B97E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392" y="3120273"/>
            <a:ext cx="3825875" cy="476250"/>
          </a:xfrm>
          <a:prstGeom prst="rect">
            <a:avLst/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Hardware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BA22F-52E8-4931-B365-C8DAA2401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Generic Mobile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84BBE-1050-4718-836B-8A23144B9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Generic mobile platform consists of: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>
                <a:highlight>
                  <a:srgbClr val="FFFF00"/>
                </a:highlight>
              </a:rPr>
              <a:t>Application layer</a:t>
            </a:r>
            <a:r>
              <a:rPr lang="en-US" sz="2800" dirty="0"/>
              <a:t>: This is the top layer where apps will be executed and interacted with users.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>
                <a:highlight>
                  <a:srgbClr val="FFFF00"/>
                </a:highlight>
              </a:rPr>
              <a:t>Core libraries layer</a:t>
            </a:r>
            <a:r>
              <a:rPr lang="en-US" sz="2800" dirty="0"/>
              <a:t>: This layer provides device functionality that developers use to create apps.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>
                <a:highlight>
                  <a:srgbClr val="FFFF00"/>
                </a:highlight>
              </a:rPr>
              <a:t>Operating system layer</a:t>
            </a:r>
            <a:r>
              <a:rPr lang="en-US" sz="2800" dirty="0"/>
              <a:t>: This layer is responsible for translating programming instructions into machine language the device understand.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>
                <a:highlight>
                  <a:srgbClr val="FFFF00"/>
                </a:highlight>
              </a:rPr>
              <a:t>Hardware layer</a:t>
            </a:r>
            <a:r>
              <a:rPr lang="en-US" sz="2800" dirty="0"/>
              <a:t>: This layer is the physical device, including the screen, buttons, switches, and so on. The result is a stack of resources that apps can access.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3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1BCB-8B2C-4CAF-913E-E9B1DD3D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Android Platform</a:t>
            </a:r>
            <a:endParaRPr lang="en-US" dirty="0"/>
          </a:p>
        </p:txBody>
      </p:sp>
      <p:grpSp>
        <p:nvGrpSpPr>
          <p:cNvPr id="53" name="Canvas 12">
            <a:extLst>
              <a:ext uri="{FF2B5EF4-FFF2-40B4-BE49-F238E27FC236}">
                <a16:creationId xmlns:a16="http://schemas.microsoft.com/office/drawing/2014/main" id="{9FFD5563-F080-4AA7-A1D5-EB1D16E1CB6A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590675"/>
            <a:ext cx="8915400" cy="5531798"/>
            <a:chOff x="-693" y="-6594"/>
            <a:chExt cx="58948" cy="61376"/>
          </a:xfrm>
        </p:grpSpPr>
        <p:sp>
          <p:nvSpPr>
            <p:cNvPr id="55" name="AutoShape 40">
              <a:extLst>
                <a:ext uri="{FF2B5EF4-FFF2-40B4-BE49-F238E27FC236}">
                  <a16:creationId xmlns:a16="http://schemas.microsoft.com/office/drawing/2014/main" id="{3BD4DD3A-7DD5-4699-95AE-7E130CAA4B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-693" y="-6594"/>
              <a:ext cx="58948" cy="61376"/>
            </a:xfrm>
            <a:prstGeom prst="rect">
              <a:avLst/>
            </a:prstGeom>
            <a:noFill/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Text Box 18">
              <a:extLst>
                <a:ext uri="{FF2B5EF4-FFF2-40B4-BE49-F238E27FC236}">
                  <a16:creationId xmlns:a16="http://schemas.microsoft.com/office/drawing/2014/main" id="{90EBB01E-9AF8-4A36-9A8D-E1E9CA3433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4" y="-2368"/>
              <a:ext cx="52839" cy="8794"/>
            </a:xfrm>
            <a:prstGeom prst="rect">
              <a:avLst/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Applications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 Box 18">
              <a:extLst>
                <a:ext uri="{FF2B5EF4-FFF2-40B4-BE49-F238E27FC236}">
                  <a16:creationId xmlns:a16="http://schemas.microsoft.com/office/drawing/2014/main" id="{10301BD9-247F-4118-939F-8A61538B1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4" y="20846"/>
              <a:ext cx="52839" cy="19602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Libraries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8">
              <a:extLst>
                <a:ext uri="{FF2B5EF4-FFF2-40B4-BE49-F238E27FC236}">
                  <a16:creationId xmlns:a16="http://schemas.microsoft.com/office/drawing/2014/main" id="{C8CFD09C-E52A-48CE-B909-DF5CC0E02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4" y="40448"/>
              <a:ext cx="52839" cy="11912"/>
            </a:xfrm>
            <a:prstGeom prst="rect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Linux kernel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 Box 18">
              <a:extLst>
                <a:ext uri="{FF2B5EF4-FFF2-40B4-BE49-F238E27FC236}">
                  <a16:creationId xmlns:a16="http://schemas.microsoft.com/office/drawing/2014/main" id="{48C01AA2-5273-483C-818E-98AA1EE9B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4" y="6426"/>
              <a:ext cx="52839" cy="1442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Application framework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35">
              <a:extLst>
                <a:ext uri="{FF2B5EF4-FFF2-40B4-BE49-F238E27FC236}">
                  <a16:creationId xmlns:a16="http://schemas.microsoft.com/office/drawing/2014/main" id="{1E1BDA3B-AB2D-4DA9-8707-FCB1EDA2B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1" y="1854"/>
              <a:ext cx="8255" cy="3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Home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34">
              <a:extLst>
                <a:ext uri="{FF2B5EF4-FFF2-40B4-BE49-F238E27FC236}">
                  <a16:creationId xmlns:a16="http://schemas.microsoft.com/office/drawing/2014/main" id="{0924FB2C-06D2-44DF-B0B5-001C11EEB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6" y="1854"/>
              <a:ext cx="8255" cy="3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Contacts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33">
              <a:extLst>
                <a:ext uri="{FF2B5EF4-FFF2-40B4-BE49-F238E27FC236}">
                  <a16:creationId xmlns:a16="http://schemas.microsoft.com/office/drawing/2014/main" id="{EAAFE0D2-9B83-4C51-9B5E-A962769A6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1" y="1854"/>
              <a:ext cx="8255" cy="3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Phone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32">
              <a:extLst>
                <a:ext uri="{FF2B5EF4-FFF2-40B4-BE49-F238E27FC236}">
                  <a16:creationId xmlns:a16="http://schemas.microsoft.com/office/drawing/2014/main" id="{8B35FC80-8A57-465F-8D46-E97F368D9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6" y="1854"/>
              <a:ext cx="8255" cy="3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Browser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31">
              <a:extLst>
                <a:ext uri="{FF2B5EF4-FFF2-40B4-BE49-F238E27FC236}">
                  <a16:creationId xmlns:a16="http://schemas.microsoft.com/office/drawing/2014/main" id="{B3661A83-4E61-46FB-BF8A-CF135CE01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1" y="1854"/>
              <a:ext cx="9665" cy="3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Your apps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30">
              <a:extLst>
                <a:ext uri="{FF2B5EF4-FFF2-40B4-BE49-F238E27FC236}">
                  <a16:creationId xmlns:a16="http://schemas.microsoft.com/office/drawing/2014/main" id="{B65F1E2C-0458-4C1C-A00D-9FD3DFEC6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14338"/>
              <a:ext cx="9036" cy="50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Package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4246B551-6A06-475C-90E9-A7E557D7D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6" y="14338"/>
              <a:ext cx="10560" cy="50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Telephony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28">
              <a:extLst>
                <a:ext uri="{FF2B5EF4-FFF2-40B4-BE49-F238E27FC236}">
                  <a16:creationId xmlns:a16="http://schemas.microsoft.com/office/drawing/2014/main" id="{405ABBFB-98EC-4322-8363-3A1C4D921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6" y="14338"/>
              <a:ext cx="9843" cy="50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Resource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27">
              <a:extLst>
                <a:ext uri="{FF2B5EF4-FFF2-40B4-BE49-F238E27FC236}">
                  <a16:creationId xmlns:a16="http://schemas.microsoft.com/office/drawing/2014/main" id="{B76D5CA3-8A60-48BA-9F70-89DC46B83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9" y="14338"/>
              <a:ext cx="9176" cy="50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Location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26">
              <a:extLst>
                <a:ext uri="{FF2B5EF4-FFF2-40B4-BE49-F238E27FC236}">
                  <a16:creationId xmlns:a16="http://schemas.microsoft.com/office/drawing/2014/main" id="{6795AB79-D9A1-4410-B18C-7C53F3397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95" y="14338"/>
              <a:ext cx="11347" cy="50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Notification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25">
              <a:extLst>
                <a:ext uri="{FF2B5EF4-FFF2-40B4-BE49-F238E27FC236}">
                  <a16:creationId xmlns:a16="http://schemas.microsoft.com/office/drawing/2014/main" id="{007563FB-B3AA-472C-AEF5-467442258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11176"/>
              <a:ext cx="12770" cy="3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Activity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24">
              <a:extLst>
                <a:ext uri="{FF2B5EF4-FFF2-40B4-BE49-F238E27FC236}">
                  <a16:creationId xmlns:a16="http://schemas.microsoft.com/office/drawing/2014/main" id="{33AEDCB0-8D8D-423B-93F9-467F87862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0" y="11176"/>
              <a:ext cx="13545" cy="3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Window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23">
              <a:extLst>
                <a:ext uri="{FF2B5EF4-FFF2-40B4-BE49-F238E27FC236}">
                  <a16:creationId xmlns:a16="http://schemas.microsoft.com/office/drawing/2014/main" id="{D4670D32-FD98-4A5F-85E7-B33BFF81B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5" y="11176"/>
              <a:ext cx="13709" cy="3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Content providers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22">
              <a:extLst>
                <a:ext uri="{FF2B5EF4-FFF2-40B4-BE49-F238E27FC236}">
                  <a16:creationId xmlns:a16="http://schemas.microsoft.com/office/drawing/2014/main" id="{1071C067-63A5-4D3D-8507-ADBC7F02B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04" y="11176"/>
              <a:ext cx="9938" cy="3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View system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21">
              <a:extLst>
                <a:ext uri="{FF2B5EF4-FFF2-40B4-BE49-F238E27FC236}">
                  <a16:creationId xmlns:a16="http://schemas.microsoft.com/office/drawing/2014/main" id="{C33D688C-65FB-4522-9A08-7AF53DDE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9" y="21939"/>
              <a:ext cx="21450" cy="12083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Android runtime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20">
              <a:extLst>
                <a:ext uri="{FF2B5EF4-FFF2-40B4-BE49-F238E27FC236}">
                  <a16:creationId xmlns:a16="http://schemas.microsoft.com/office/drawing/2014/main" id="{CEAFAC2A-D9BF-4858-98EB-228BDE533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8" y="25983"/>
              <a:ext cx="16358" cy="29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Core Libraries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19">
              <a:extLst>
                <a:ext uri="{FF2B5EF4-FFF2-40B4-BE49-F238E27FC236}">
                  <a16:creationId xmlns:a16="http://schemas.microsoft.com/office/drawing/2014/main" id="{C02947D5-6264-4513-B7B7-0DF236CD5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8" y="28885"/>
              <a:ext cx="16358" cy="29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Dalvik virtual machine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18">
              <a:extLst>
                <a:ext uri="{FF2B5EF4-FFF2-40B4-BE49-F238E27FC236}">
                  <a16:creationId xmlns:a16="http://schemas.microsoft.com/office/drawing/2014/main" id="{C3EE35F6-4AB3-44F1-AFC7-FBF29CEC0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" y="25723"/>
              <a:ext cx="7557" cy="5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Surface manager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17">
              <a:extLst>
                <a:ext uri="{FF2B5EF4-FFF2-40B4-BE49-F238E27FC236}">
                  <a16:creationId xmlns:a16="http://schemas.microsoft.com/office/drawing/2014/main" id="{FDD16CF9-501D-4AFE-AA43-2B626EB6A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9" y="25723"/>
              <a:ext cx="9144" cy="5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Media framework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16">
              <a:extLst>
                <a:ext uri="{FF2B5EF4-FFF2-40B4-BE49-F238E27FC236}">
                  <a16:creationId xmlns:a16="http://schemas.microsoft.com/office/drawing/2014/main" id="{BD0AAC9F-952F-4ED7-959A-EE23D3D1A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3" y="25723"/>
              <a:ext cx="7556" cy="5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SQLite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15">
              <a:extLst>
                <a:ext uri="{FF2B5EF4-FFF2-40B4-BE49-F238E27FC236}">
                  <a16:creationId xmlns:a16="http://schemas.microsoft.com/office/drawing/2014/main" id="{113E5C20-564A-4F07-BCD0-77636CB91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" y="30733"/>
              <a:ext cx="7557" cy="4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OpenGL/ES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14">
              <a:extLst>
                <a:ext uri="{FF2B5EF4-FFF2-40B4-BE49-F238E27FC236}">
                  <a16:creationId xmlns:a16="http://schemas.microsoft.com/office/drawing/2014/main" id="{B075C19C-48ED-4901-AE4D-E13C5D68A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9" y="30733"/>
              <a:ext cx="9144" cy="4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FreeType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13">
              <a:extLst>
                <a:ext uri="{FF2B5EF4-FFF2-40B4-BE49-F238E27FC236}">
                  <a16:creationId xmlns:a16="http://schemas.microsoft.com/office/drawing/2014/main" id="{8C5D1FC8-711D-43CC-BC65-8BD5DD9D8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3" y="30733"/>
              <a:ext cx="7556" cy="4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Webkit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12">
              <a:extLst>
                <a:ext uri="{FF2B5EF4-FFF2-40B4-BE49-F238E27FC236}">
                  <a16:creationId xmlns:a16="http://schemas.microsoft.com/office/drawing/2014/main" id="{6F463204-1C8F-4AF6-A2A3-29F2AA34E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3" y="35654"/>
              <a:ext cx="7556" cy="29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libc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11">
              <a:extLst>
                <a:ext uri="{FF2B5EF4-FFF2-40B4-BE49-F238E27FC236}">
                  <a16:creationId xmlns:a16="http://schemas.microsoft.com/office/drawing/2014/main" id="{825DEE06-993A-4F1B-A7AB-4312D0867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9" y="35654"/>
              <a:ext cx="9144" cy="29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SSL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10">
              <a:extLst>
                <a:ext uri="{FF2B5EF4-FFF2-40B4-BE49-F238E27FC236}">
                  <a16:creationId xmlns:a16="http://schemas.microsoft.com/office/drawing/2014/main" id="{5FA5113A-53F5-4C1A-AE27-A108BADCB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" y="35654"/>
              <a:ext cx="7557" cy="29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SGL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9">
              <a:extLst>
                <a:ext uri="{FF2B5EF4-FFF2-40B4-BE49-F238E27FC236}">
                  <a16:creationId xmlns:a16="http://schemas.microsoft.com/office/drawing/2014/main" id="{0A8DEE53-014C-4AD8-817E-2158150E8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7" y="45325"/>
              <a:ext cx="10757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Display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">
              <a:extLst>
                <a:ext uri="{FF2B5EF4-FFF2-40B4-BE49-F238E27FC236}">
                  <a16:creationId xmlns:a16="http://schemas.microsoft.com/office/drawing/2014/main" id="{B87A7797-2E85-43EB-900E-FD9766456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4" y="45325"/>
              <a:ext cx="10757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Camera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7">
              <a:extLst>
                <a:ext uri="{FF2B5EF4-FFF2-40B4-BE49-F238E27FC236}">
                  <a16:creationId xmlns:a16="http://schemas.microsoft.com/office/drawing/2014/main" id="{AFCDBBFF-4E68-43ED-BEA0-27EAB173B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81" y="45325"/>
              <a:ext cx="14853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Flash memory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6">
              <a:extLst>
                <a:ext uri="{FF2B5EF4-FFF2-40B4-BE49-F238E27FC236}">
                  <a16:creationId xmlns:a16="http://schemas.microsoft.com/office/drawing/2014/main" id="{A4C4EFC5-B582-4EBD-AE1E-1E98EDA48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9" y="45325"/>
              <a:ext cx="14643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Binder (IPC)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5">
              <a:extLst>
                <a:ext uri="{FF2B5EF4-FFF2-40B4-BE49-F238E27FC236}">
                  <a16:creationId xmlns:a16="http://schemas.microsoft.com/office/drawing/2014/main" id="{B9E8F0C4-4659-46CC-BFAD-42B107E40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7" y="48398"/>
              <a:ext cx="10757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keypad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4">
              <a:extLst>
                <a:ext uri="{FF2B5EF4-FFF2-40B4-BE49-F238E27FC236}">
                  <a16:creationId xmlns:a16="http://schemas.microsoft.com/office/drawing/2014/main" id="{A9FEC7FC-7E49-4866-8ABA-870A3C595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4" y="48398"/>
              <a:ext cx="10757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Wi-Fi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3">
              <a:extLst>
                <a:ext uri="{FF2B5EF4-FFF2-40B4-BE49-F238E27FC236}">
                  <a16:creationId xmlns:a16="http://schemas.microsoft.com/office/drawing/2014/main" id="{2D71AEDE-D9D5-469A-8B58-97FC1F62F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81" y="48398"/>
              <a:ext cx="14853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Audio driver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2">
              <a:extLst>
                <a:ext uri="{FF2B5EF4-FFF2-40B4-BE49-F238E27FC236}">
                  <a16:creationId xmlns:a16="http://schemas.microsoft.com/office/drawing/2014/main" id="{A0C1DFC4-0D2F-4238-8F61-AFD091DA0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9" y="48398"/>
              <a:ext cx="14643" cy="30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Power management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233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E373-0572-452B-8434-79817EC4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iOS Platform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EA8DC7-33A3-4931-8D97-60A7DA3F7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2209800"/>
            <a:ext cx="4413250" cy="914400"/>
          </a:xfrm>
          <a:prstGeom prst="rect">
            <a:avLst/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Cocoa Touch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DA9F9A-D9C0-4037-B40D-64B4F2590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3124200"/>
            <a:ext cx="4413250" cy="914400"/>
          </a:xfrm>
          <a:prstGeom prst="rect">
            <a:avLst/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Media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6BEEF9A-A452-48CA-BD91-C74AFE923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4038600"/>
            <a:ext cx="4413250" cy="914400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Core services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6B7CF32-3161-4832-AA90-3D4ADC221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4953000"/>
            <a:ext cx="4413250" cy="91440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Core OS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03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305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Gill Sans MT</vt:lpstr>
      <vt:lpstr>Wingdings</vt:lpstr>
      <vt:lpstr>SavonVTI</vt:lpstr>
      <vt:lpstr>Com 1008 an overview of cloud computing</vt:lpstr>
      <vt:lpstr>Learning Objectives</vt:lpstr>
      <vt:lpstr>What is Smartphone?</vt:lpstr>
      <vt:lpstr>What is Mobile Operating System?</vt:lpstr>
      <vt:lpstr>Major Mobile Operating System </vt:lpstr>
      <vt:lpstr>Generic Mobile Platform</vt:lpstr>
      <vt:lpstr>Generic Mobile Platform</vt:lpstr>
      <vt:lpstr>Android Platform</vt:lpstr>
      <vt:lpstr>iOS Platform</vt:lpstr>
      <vt:lpstr>iOS Platform</vt:lpstr>
      <vt:lpstr>Window Phone 7 Platform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19</cp:revision>
  <dcterms:created xsi:type="dcterms:W3CDTF">2019-11-08T14:14:16Z</dcterms:created>
  <dcterms:modified xsi:type="dcterms:W3CDTF">2020-03-30T15:39:29Z</dcterms:modified>
</cp:coreProperties>
</file>