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84" r:id="rId3"/>
    <p:sldId id="285" r:id="rId4"/>
    <p:sldId id="286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1" autoAdjust="0"/>
    <p:restoredTop sz="94660"/>
  </p:normalViewPr>
  <p:slideViewPr>
    <p:cSldViewPr snapToGrid="0">
      <p:cViewPr varScale="1">
        <p:scale>
          <a:sx n="66" d="100"/>
          <a:sy n="66" d="100"/>
        </p:scale>
        <p:origin x="7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1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9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1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3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5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7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2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9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6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1/10/2020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2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826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0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2" r:id="rId5"/>
    <p:sldLayoutId id="2147483748" r:id="rId6"/>
    <p:sldLayoutId id="2147483749" r:id="rId7"/>
    <p:sldLayoutId id="2147483739" r:id="rId8"/>
    <p:sldLayoutId id="2147483740" r:id="rId9"/>
    <p:sldLayoutId id="2147483741" r:id="rId10"/>
    <p:sldLayoutId id="214748374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 descr="A picture containing outdoor, kite, colorful, orange&#10;&#10;Description automatically generated">
            <a:extLst>
              <a:ext uri="{FF2B5EF4-FFF2-40B4-BE49-F238E27FC236}">
                <a16:creationId xmlns:a16="http://schemas.microsoft.com/office/drawing/2014/main" id="{0FBF40BD-B57D-42B8-B4BC-1938B6C020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060" b="2018"/>
          <a:stretch/>
        </p:blipFill>
        <p:spPr>
          <a:xfrm>
            <a:off x="-1" y="10"/>
            <a:ext cx="12192000" cy="4551026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30074"/>
            <a:ext cx="12192000" cy="23279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116" y="4692768"/>
            <a:ext cx="11859768" cy="200253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D17C5-6542-49F6-BC63-B01891513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723" y="4956811"/>
            <a:ext cx="11439414" cy="89743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 dirty="0">
                <a:solidFill>
                  <a:schemeClr val="tx1"/>
                </a:solidFill>
              </a:rPr>
              <a:t>Com 3105 E-Commerce application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F3F2DC-BA66-499A-887C-A390309A3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275" y="5783001"/>
            <a:ext cx="10656310" cy="42596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pc="80" dirty="0"/>
              <a:t>Hans Yip</a:t>
            </a:r>
          </a:p>
        </p:txBody>
      </p:sp>
    </p:spTree>
    <p:extLst>
      <p:ext uri="{BB962C8B-B14F-4D97-AF65-F5344CB8AC3E}">
        <p14:creationId xmlns:p14="http://schemas.microsoft.com/office/powerpoint/2010/main" val="418406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CDA08-7390-4611-BD7F-02C799765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EBF6-3F95-44F8-BF61-3DC2438DC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Welcome to COM 3105 E-commerce Application Development</a:t>
            </a:r>
          </a:p>
          <a:p>
            <a:r>
              <a:rPr lang="en-US" sz="2200" dirty="0"/>
              <a:t>Go over the class syllabus</a:t>
            </a:r>
          </a:p>
          <a:p>
            <a:r>
              <a:rPr lang="en-US" sz="2200" dirty="0"/>
              <a:t>Go over the requirements of this class</a:t>
            </a:r>
          </a:p>
          <a:p>
            <a:r>
              <a:rPr lang="en-US" sz="2200" dirty="0"/>
              <a:t>Background – teacher and students (programming, database, </a:t>
            </a:r>
            <a:r>
              <a:rPr lang="en-US" sz="2200"/>
              <a:t>and mobile apps)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1298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7A2BD-29C4-460D-9B64-DE71904ED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My Profile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D2EBB-5E37-45CA-B0C2-2562DA59C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My Name:  Hans Yip</a:t>
            </a:r>
          </a:p>
          <a:p>
            <a:r>
              <a:rPr lang="en-US" sz="2400" dirty="0"/>
              <a:t>Email: </a:t>
            </a:r>
            <a:r>
              <a:rPr lang="en-US" sz="2400" dirty="0" err="1"/>
              <a:t>hansyip@</a:t>
            </a:r>
            <a:r>
              <a:rPr lang="en-US" sz="2400" err="1"/>
              <a:t>hsu</a:t>
            </a:r>
            <a:r>
              <a:rPr lang="en-US" sz="2400"/>
              <a:t>.edu.hk</a:t>
            </a:r>
            <a:endParaRPr lang="en-US" sz="2400" dirty="0"/>
          </a:p>
          <a:p>
            <a:r>
              <a:rPr lang="en-US" sz="2400" dirty="0"/>
              <a:t>Office hours: before or after class</a:t>
            </a:r>
          </a:p>
        </p:txBody>
      </p:sp>
    </p:spTree>
    <p:extLst>
      <p:ext uri="{BB962C8B-B14F-4D97-AF65-F5344CB8AC3E}">
        <p14:creationId xmlns:p14="http://schemas.microsoft.com/office/powerpoint/2010/main" val="2095726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D319C-53B1-4494-AA8F-343C5BCC5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Technologies that you should know to survive beyond 2020</a:t>
            </a:r>
          </a:p>
        </p:txBody>
      </p:sp>
      <p:grpSp>
        <p:nvGrpSpPr>
          <p:cNvPr id="4" name="Canvas 12">
            <a:extLst>
              <a:ext uri="{FF2B5EF4-FFF2-40B4-BE49-F238E27FC236}">
                <a16:creationId xmlns:a16="http://schemas.microsoft.com/office/drawing/2014/main" id="{DA8ED5A2-8DC4-4F12-A049-19BF4C19FC68}"/>
              </a:ext>
            </a:extLst>
          </p:cNvPr>
          <p:cNvGrpSpPr>
            <a:grpSpLocks/>
          </p:cNvGrpSpPr>
          <p:nvPr/>
        </p:nvGrpSpPr>
        <p:grpSpPr bwMode="auto">
          <a:xfrm>
            <a:off x="1538909" y="1942107"/>
            <a:ext cx="9114182" cy="4542182"/>
            <a:chOff x="0" y="-3835"/>
            <a:chExt cx="54146" cy="37476"/>
          </a:xfrm>
        </p:grpSpPr>
        <p:sp>
          <p:nvSpPr>
            <p:cNvPr id="5" name="AutoShape 85">
              <a:extLst>
                <a:ext uri="{FF2B5EF4-FFF2-40B4-BE49-F238E27FC236}">
                  <a16:creationId xmlns:a16="http://schemas.microsoft.com/office/drawing/2014/main" id="{228A6D6D-EE04-42C7-BF9A-71313AADFD8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-3835"/>
              <a:ext cx="54146" cy="37476"/>
            </a:xfrm>
            <a:prstGeom prst="rect">
              <a:avLst/>
            </a:prstGeom>
            <a:noFill/>
            <a:ln w="9525">
              <a:solidFill>
                <a:srgbClr val="17365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ame 3">
              <a:extLst>
                <a:ext uri="{FF2B5EF4-FFF2-40B4-BE49-F238E27FC236}">
                  <a16:creationId xmlns:a16="http://schemas.microsoft.com/office/drawing/2014/main" id="{4B3CAF9B-8A0E-4FC6-80F5-BA57804004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5" y="2318"/>
              <a:ext cx="6420" cy="10820"/>
            </a:xfrm>
            <a:custGeom>
              <a:avLst/>
              <a:gdLst>
                <a:gd name="T0" fmla="*/ 0 w 1341120"/>
                <a:gd name="T1" fmla="*/ 0 h 1143000"/>
                <a:gd name="T2" fmla="*/ 1341120 w 1341120"/>
                <a:gd name="T3" fmla="*/ 0 h 1143000"/>
                <a:gd name="T4" fmla="*/ 1341120 w 1341120"/>
                <a:gd name="T5" fmla="*/ 1143000 h 1143000"/>
                <a:gd name="T6" fmla="*/ 0 w 1341120"/>
                <a:gd name="T7" fmla="*/ 1143000 h 1143000"/>
                <a:gd name="T8" fmla="*/ 0 w 1341120"/>
                <a:gd name="T9" fmla="*/ 0 h 1143000"/>
                <a:gd name="T10" fmla="*/ 142875 w 1341120"/>
                <a:gd name="T11" fmla="*/ 142875 h 1143000"/>
                <a:gd name="T12" fmla="*/ 142875 w 1341120"/>
                <a:gd name="T13" fmla="*/ 1000125 h 1143000"/>
                <a:gd name="T14" fmla="*/ 1198245 w 1341120"/>
                <a:gd name="T15" fmla="*/ 1000125 h 1143000"/>
                <a:gd name="T16" fmla="*/ 1198245 w 1341120"/>
                <a:gd name="T17" fmla="*/ 142875 h 1143000"/>
                <a:gd name="T18" fmla="*/ 142875 w 1341120"/>
                <a:gd name="T19" fmla="*/ 142875 h 11430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41120" h="1143000">
                  <a:moveTo>
                    <a:pt x="0" y="0"/>
                  </a:moveTo>
                  <a:lnTo>
                    <a:pt x="1341120" y="0"/>
                  </a:lnTo>
                  <a:lnTo>
                    <a:pt x="1341120" y="1143000"/>
                  </a:lnTo>
                  <a:lnTo>
                    <a:pt x="0" y="1143000"/>
                  </a:lnTo>
                  <a:lnTo>
                    <a:pt x="0" y="0"/>
                  </a:lnTo>
                  <a:close/>
                  <a:moveTo>
                    <a:pt x="142875" y="142875"/>
                  </a:moveTo>
                  <a:lnTo>
                    <a:pt x="142875" y="1000125"/>
                  </a:lnTo>
                  <a:lnTo>
                    <a:pt x="1198245" y="1000125"/>
                  </a:lnTo>
                  <a:lnTo>
                    <a:pt x="1198245" y="142875"/>
                  </a:lnTo>
                  <a:lnTo>
                    <a:pt x="142875" y="142875"/>
                  </a:lnTo>
                  <a:close/>
                </a:path>
              </a:pathLst>
            </a:custGeom>
            <a:solidFill>
              <a:srgbClr val="4F81BD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Curved Up Arrow 5">
              <a:extLst>
                <a:ext uri="{FF2B5EF4-FFF2-40B4-BE49-F238E27FC236}">
                  <a16:creationId xmlns:a16="http://schemas.microsoft.com/office/drawing/2014/main" id="{F83E00B0-4E55-4583-85FB-5D2AE2073E7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9398" y="3924"/>
              <a:ext cx="10985" cy="3759"/>
            </a:xfrm>
            <a:prstGeom prst="curvedUpArrow">
              <a:avLst>
                <a:gd name="adj1" fmla="val 43957"/>
                <a:gd name="adj2" fmla="val 87900"/>
                <a:gd name="adj3" fmla="val 25000"/>
              </a:avLst>
            </a:prstGeom>
            <a:solidFill>
              <a:srgbClr val="4F81BD"/>
            </a:solidFill>
            <a:ln w="25400">
              <a:solidFill>
                <a:srgbClr val="243F6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Curved Up Arrow 5">
              <a:extLst>
                <a:ext uri="{FF2B5EF4-FFF2-40B4-BE49-F238E27FC236}">
                  <a16:creationId xmlns:a16="http://schemas.microsoft.com/office/drawing/2014/main" id="{0759FB31-0D82-40AD-A492-0FC553A032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98" y="8826"/>
              <a:ext cx="10985" cy="2839"/>
            </a:xfrm>
            <a:prstGeom prst="curvedUpArrow">
              <a:avLst>
                <a:gd name="adj1" fmla="val 58201"/>
                <a:gd name="adj2" fmla="val 116384"/>
                <a:gd name="adj3" fmla="val 25000"/>
              </a:avLst>
            </a:prstGeom>
            <a:solidFill>
              <a:srgbClr val="4F81BD"/>
            </a:solidFill>
            <a:ln w="25400">
              <a:solidFill>
                <a:srgbClr val="243F6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Text Box 18">
              <a:extLst>
                <a:ext uri="{FF2B5EF4-FFF2-40B4-BE49-F238E27FC236}">
                  <a16:creationId xmlns:a16="http://schemas.microsoft.com/office/drawing/2014/main" id="{BD5A700F-C128-4E3E-913D-C882F4892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97" y="-1054"/>
              <a:ext cx="10052" cy="266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 Mobile First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Text Box 18">
              <a:extLst>
                <a:ext uri="{FF2B5EF4-FFF2-40B4-BE49-F238E27FC236}">
                  <a16:creationId xmlns:a16="http://schemas.microsoft.com/office/drawing/2014/main" id="{3C4DBBC6-6892-4A81-B6CF-4FD20C6F74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04" y="6871"/>
              <a:ext cx="6077" cy="266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5. Agile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Flowchart: Magnetic Disk 7">
              <a:extLst>
                <a:ext uri="{FF2B5EF4-FFF2-40B4-BE49-F238E27FC236}">
                  <a16:creationId xmlns:a16="http://schemas.microsoft.com/office/drawing/2014/main" id="{4D3F1274-81DB-4AC3-980F-02737EE1DC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9" y="13138"/>
              <a:ext cx="5239" cy="7334"/>
            </a:xfrm>
            <a:prstGeom prst="flowChartMagneticDisk">
              <a:avLst/>
            </a:prstGeom>
            <a:solidFill>
              <a:srgbClr val="4F81BD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78">
              <a:extLst>
                <a:ext uri="{FF2B5EF4-FFF2-40B4-BE49-F238E27FC236}">
                  <a16:creationId xmlns:a16="http://schemas.microsoft.com/office/drawing/2014/main" id="{8103D725-0471-492B-8122-929ACA3801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2" y="19164"/>
              <a:ext cx="16751" cy="116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lowchart: Predefined Process 14">
              <a:extLst>
                <a:ext uri="{FF2B5EF4-FFF2-40B4-BE49-F238E27FC236}">
                  <a16:creationId xmlns:a16="http://schemas.microsoft.com/office/drawing/2014/main" id="{3C096067-5E7C-410B-8567-45786D9ABA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35" y="20472"/>
              <a:ext cx="9144" cy="6127"/>
            </a:xfrm>
            <a:prstGeom prst="flowChartPredefinedProcess">
              <a:avLst/>
            </a:prstGeom>
            <a:solidFill>
              <a:srgbClr val="4F81BD"/>
            </a:solidFill>
            <a:ln w="25400">
              <a:solidFill>
                <a:srgbClr val="243F6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Text Box 18">
              <a:extLst>
                <a:ext uri="{FF2B5EF4-FFF2-40B4-BE49-F238E27FC236}">
                  <a16:creationId xmlns:a16="http://schemas.microsoft.com/office/drawing/2014/main" id="{C1DF86F4-C59B-46D5-9CBF-36B67D85D3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35" y="27488"/>
              <a:ext cx="13106" cy="266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 Cloud Computing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Straight Connector 17">
              <a:extLst>
                <a:ext uri="{FF2B5EF4-FFF2-40B4-BE49-F238E27FC236}">
                  <a16:creationId xmlns:a16="http://schemas.microsoft.com/office/drawing/2014/main" id="{BEFD2101-2C83-449E-B22A-E93DBE8E39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678" y="17291"/>
              <a:ext cx="19571" cy="5981"/>
            </a:xfrm>
            <a:prstGeom prst="line">
              <a:avLst/>
            </a:prstGeom>
            <a:noFill/>
            <a:ln w="9525">
              <a:solidFill>
                <a:srgbClr val="17365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Straight Connector 17">
              <a:extLst>
                <a:ext uri="{FF2B5EF4-FFF2-40B4-BE49-F238E27FC236}">
                  <a16:creationId xmlns:a16="http://schemas.microsoft.com/office/drawing/2014/main" id="{06F534FD-D678-41B1-A0E0-791A2CAEA4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94" y="13138"/>
              <a:ext cx="7455" cy="7334"/>
            </a:xfrm>
            <a:prstGeom prst="line">
              <a:avLst/>
            </a:prstGeom>
            <a:noFill/>
            <a:ln w="9525">
              <a:solidFill>
                <a:srgbClr val="17365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Text Box 18">
              <a:extLst>
                <a:ext uri="{FF2B5EF4-FFF2-40B4-BE49-F238E27FC236}">
                  <a16:creationId xmlns:a16="http://schemas.microsoft.com/office/drawing/2014/main" id="{1B20D29C-E8CA-4586-88C5-26F86B7DAF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81" y="16059"/>
              <a:ext cx="7449" cy="266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 API/mS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70EBBC82-0E9F-45FF-8436-0B03A5689B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35" y="14624"/>
              <a:ext cx="7448" cy="266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 API/mS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Text Box 18">
              <a:extLst>
                <a:ext uri="{FF2B5EF4-FFF2-40B4-BE49-F238E27FC236}">
                  <a16:creationId xmlns:a16="http://schemas.microsoft.com/office/drawing/2014/main" id="{BD678013-61E0-45D9-BCD1-270C63067E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49" y="21335"/>
              <a:ext cx="7995" cy="266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4. Big Data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64445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313C22"/>
      </a:dk2>
      <a:lt2>
        <a:srgbClr val="E2E8E8"/>
      </a:lt2>
      <a:accent1>
        <a:srgbClr val="E73129"/>
      </a:accent1>
      <a:accent2>
        <a:srgbClr val="D56E17"/>
      </a:accent2>
      <a:accent3>
        <a:srgbClr val="B6A320"/>
      </a:accent3>
      <a:accent4>
        <a:srgbClr val="82B013"/>
      </a:accent4>
      <a:accent5>
        <a:srgbClr val="4EBB21"/>
      </a:accent5>
      <a:accent6>
        <a:srgbClr val="15BD2A"/>
      </a:accent6>
      <a:hlink>
        <a:srgbClr val="319095"/>
      </a:hlink>
      <a:folHlink>
        <a:srgbClr val="828282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98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Garamond</vt:lpstr>
      <vt:lpstr>Gill Sans MT</vt:lpstr>
      <vt:lpstr>SavonVTI</vt:lpstr>
      <vt:lpstr>Com 3105 E-Commerce application development</vt:lpstr>
      <vt:lpstr>Agenda</vt:lpstr>
      <vt:lpstr>My Profile</vt:lpstr>
      <vt:lpstr>Technologies that you should know to survive beyond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Ajax Demo</dc:title>
  <dc:creator>Hans Yip</dc:creator>
  <cp:lastModifiedBy>Hans Yip</cp:lastModifiedBy>
  <cp:revision>16</cp:revision>
  <dcterms:created xsi:type="dcterms:W3CDTF">2019-11-08T14:14:16Z</dcterms:created>
  <dcterms:modified xsi:type="dcterms:W3CDTF">2020-01-10T08:03:47Z</dcterms:modified>
</cp:coreProperties>
</file>