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25" r:id="rId2"/>
    <p:sldId id="257" r:id="rId3"/>
    <p:sldId id="338" r:id="rId4"/>
    <p:sldId id="418" r:id="rId5"/>
    <p:sldId id="422" r:id="rId6"/>
    <p:sldId id="260" r:id="rId7"/>
    <p:sldId id="407" r:id="rId8"/>
    <p:sldId id="262" r:id="rId9"/>
    <p:sldId id="339" r:id="rId10"/>
    <p:sldId id="413" r:id="rId11"/>
    <p:sldId id="340" r:id="rId12"/>
    <p:sldId id="404" r:id="rId13"/>
    <p:sldId id="384" r:id="rId14"/>
    <p:sldId id="344" r:id="rId15"/>
    <p:sldId id="341" r:id="rId16"/>
    <p:sldId id="343" r:id="rId17"/>
    <p:sldId id="345" r:id="rId18"/>
    <p:sldId id="346" r:id="rId19"/>
    <p:sldId id="389" r:id="rId20"/>
    <p:sldId id="419" r:id="rId21"/>
    <p:sldId id="423" r:id="rId22"/>
    <p:sldId id="420" r:id="rId23"/>
    <p:sldId id="348" r:id="rId24"/>
    <p:sldId id="388" r:id="rId25"/>
    <p:sldId id="350" r:id="rId26"/>
    <p:sldId id="351" r:id="rId27"/>
    <p:sldId id="354" r:id="rId28"/>
    <p:sldId id="415" r:id="rId29"/>
    <p:sldId id="391" r:id="rId30"/>
    <p:sldId id="409" r:id="rId31"/>
    <p:sldId id="392" r:id="rId32"/>
    <p:sldId id="355" r:id="rId33"/>
    <p:sldId id="356" r:id="rId34"/>
    <p:sldId id="357" r:id="rId35"/>
    <p:sldId id="394" r:id="rId36"/>
    <p:sldId id="358" r:id="rId37"/>
    <p:sldId id="421" r:id="rId38"/>
    <p:sldId id="359" r:id="rId39"/>
    <p:sldId id="360" r:id="rId40"/>
    <p:sldId id="362" r:id="rId41"/>
    <p:sldId id="364" r:id="rId42"/>
    <p:sldId id="363" r:id="rId43"/>
    <p:sldId id="366" r:id="rId44"/>
    <p:sldId id="367" r:id="rId45"/>
    <p:sldId id="396" r:id="rId46"/>
    <p:sldId id="369" r:id="rId47"/>
    <p:sldId id="368" r:id="rId48"/>
    <p:sldId id="371" r:id="rId49"/>
    <p:sldId id="370" r:id="rId50"/>
    <p:sldId id="372" r:id="rId51"/>
    <p:sldId id="373" r:id="rId52"/>
    <p:sldId id="374" r:id="rId53"/>
    <p:sldId id="411" r:id="rId54"/>
    <p:sldId id="375" r:id="rId55"/>
    <p:sldId id="377" r:id="rId56"/>
    <p:sldId id="378" r:id="rId57"/>
    <p:sldId id="379" r:id="rId58"/>
    <p:sldId id="380" r:id="rId59"/>
    <p:sldId id="399" r:id="rId60"/>
    <p:sldId id="381" r:id="rId61"/>
  </p:sldIdLst>
  <p:sldSz cx="9144000" cy="6858000" type="screen4x3"/>
  <p:notesSz cx="6854825" cy="9237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D0E8D2"/>
    <a:srgbClr val="A8D4AC"/>
    <a:srgbClr val="9DDFA0"/>
    <a:srgbClr val="309035"/>
    <a:srgbClr val="427E50"/>
    <a:srgbClr val="EEC100"/>
    <a:srgbClr val="FFCC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9" autoAdjust="0"/>
    <p:restoredTop sz="91872" autoAdjust="0"/>
  </p:normalViewPr>
  <p:slideViewPr>
    <p:cSldViewPr>
      <p:cViewPr varScale="1">
        <p:scale>
          <a:sx n="61" d="100"/>
          <a:sy n="61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72" y="68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52"/>
    </p:cViewPr>
  </p:sorterViewPr>
  <p:notesViewPr>
    <p:cSldViewPr>
      <p:cViewPr varScale="1">
        <p:scale>
          <a:sx n="57" d="100"/>
          <a:sy n="57" d="100"/>
        </p:scale>
        <p:origin x="-1098" y="-90"/>
      </p:cViewPr>
      <p:guideLst>
        <p:guide orient="horz" pos="29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15917BC-2F03-45DA-B344-BE3F15D0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09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2150"/>
            <a:ext cx="46212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32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234315-F58C-4CF1-9E04-7887D670D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95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</a:rPr>
              <a:pPr algn="r"/>
              <a:t>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7959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8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47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2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3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5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93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98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38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0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3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81B68-60E8-489B-B9FF-ED221CAC8653}" type="slidenum">
              <a:rPr lang="en-US" smtClean="0"/>
              <a:pPr eaLnBrk="1" hangingPunct="1"/>
              <a:t>2</a:t>
            </a:fld>
            <a:endParaRPr lang="en-US" dirty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6240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1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4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50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44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1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76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92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4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62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4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F9E3EB-46FF-423C-A38D-5E340D44F2CA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710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5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74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5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16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45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46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62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00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3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6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29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256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061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919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89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13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685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04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758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137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3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837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28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41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208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024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912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6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3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5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0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34315-F58C-4CF1-9E04-7887D670DB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0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88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36811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6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pattFill prst="pct6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2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97859" y="1066800"/>
            <a:ext cx="3124200" cy="20978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Electronic Commerce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chemeClr val="accent6">
                    <a:lumMod val="50000"/>
                  </a:scheme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FFFFFF">
                    <a:lumMod val="65000"/>
                  </a:srgb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629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Business Processes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Business activity is a task performed by a worker doing his or her job</a:t>
            </a:r>
          </a:p>
          <a:p>
            <a:pPr lvl="1"/>
            <a:r>
              <a:rPr lang="en-US" sz="1800" dirty="0"/>
              <a:t>May or may not be related to a transaction</a:t>
            </a:r>
          </a:p>
          <a:p>
            <a:r>
              <a:rPr lang="en-US" sz="1800" dirty="0"/>
              <a:t>Transaction is an exchange of value</a:t>
            </a:r>
          </a:p>
          <a:p>
            <a:pPr lvl="1"/>
            <a:r>
              <a:rPr lang="en-US" sz="1800" dirty="0"/>
              <a:t>Purchase, sale, or conversion of raw materials into finished product</a:t>
            </a:r>
          </a:p>
          <a:p>
            <a:pPr lvl="1"/>
            <a:r>
              <a:rPr lang="en-US" sz="1800" dirty="0"/>
              <a:t>Involves at least one business activity</a:t>
            </a:r>
          </a:p>
          <a:p>
            <a:r>
              <a:rPr lang="en-US" sz="1800" dirty="0"/>
              <a:t>Business processes are groups of logical, related, sequential activities and transactions</a:t>
            </a:r>
          </a:p>
          <a:p>
            <a:r>
              <a:rPr lang="en-US" sz="1800" dirty="0"/>
              <a:t>Web helps people work more effectively</a:t>
            </a:r>
          </a:p>
          <a:p>
            <a:r>
              <a:rPr lang="en-US" sz="1800" dirty="0"/>
              <a:t>For example, the business process of shipping goods to customers might include a number of activities (or tasks, or transactions), such as inspecting the goods, packing the goods, negotiating with a freight company to deliver the goods, creating and printing the shipping documents, loading the goods onto the truck, and sending payment to the freight company.</a:t>
            </a:r>
          </a:p>
          <a:p>
            <a:r>
              <a:rPr lang="en-US" sz="1800" dirty="0"/>
              <a:t>Telecommuting or telework is allowing employees to work at home or from other locations instead of travelling to an office.</a:t>
            </a:r>
          </a:p>
          <a:p>
            <a:endParaRPr lang="en-US" dirty="0"/>
          </a:p>
        </p:txBody>
      </p:sp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B49D71-5A08-49AD-AE21-2182F9104D0A}" type="slidenum">
              <a:rPr lang="en-US" smtClean="0">
                <a:solidFill>
                  <a:srgbClr val="A40000"/>
                </a:solidFill>
              </a:rPr>
              <a:pPr/>
              <a:t>10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Relative Size of Electronic Commerce Elements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 approximation shown in Figure 1-1</a:t>
            </a:r>
          </a:p>
          <a:p>
            <a:r>
              <a:rPr lang="en-US" dirty="0"/>
              <a:t>Dollar volume and number of transactions</a:t>
            </a:r>
          </a:p>
          <a:p>
            <a:pPr lvl="1"/>
            <a:r>
              <a:rPr lang="en-US" dirty="0"/>
              <a:t>B2B much greater than B2C</a:t>
            </a:r>
          </a:p>
          <a:p>
            <a:r>
              <a:rPr lang="en-US" dirty="0"/>
              <a:t>Number of transactions</a:t>
            </a:r>
          </a:p>
          <a:p>
            <a:pPr lvl="1"/>
            <a:r>
              <a:rPr lang="en-US" dirty="0"/>
              <a:t>Supporting business processes greater than B2C and B2B combined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3EE17D-0A5D-4A00-B44E-5F24B9CF2B3B}" type="slidenum">
              <a:rPr lang="en-US" smtClean="0">
                <a:solidFill>
                  <a:srgbClr val="A40000"/>
                </a:solidFill>
              </a:rPr>
              <a:pPr/>
              <a:t>11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8DFA2B-94A0-47BA-8E02-47610597642A}" type="slidenum">
              <a:rPr lang="en-US" smtClean="0">
                <a:solidFill>
                  <a:srgbClr val="A40000"/>
                </a:solidFill>
              </a:rPr>
              <a:pPr eaLnBrk="1" hangingPunct="1"/>
              <a:t>12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828675" y="5077685"/>
            <a:ext cx="488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1-1 Elements of electronic commerce</a:t>
            </a:r>
          </a:p>
        </p:txBody>
      </p:sp>
      <p:pic>
        <p:nvPicPr>
          <p:cNvPr id="1026" name="Picture 2" descr="C:\Users\peterson\chimbo temp\Schneider2014\artwork\C8757_ch01_no callouts\Fig1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265014" cy="41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7271839" y="4642411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Relative Size of Electronic Commerce Elements (cont’d.)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Consumer-to-consumer (C2C)</a:t>
            </a:r>
          </a:p>
          <a:p>
            <a:pPr lvl="1"/>
            <a:r>
              <a:rPr lang="en-US" dirty="0"/>
              <a:t>Individuals buying and selling among themselves</a:t>
            </a:r>
          </a:p>
          <a:p>
            <a:pPr lvl="2"/>
            <a:r>
              <a:rPr lang="en-US" dirty="0"/>
              <a:t>Web auction site</a:t>
            </a:r>
          </a:p>
          <a:p>
            <a:pPr lvl="1"/>
            <a:r>
              <a:rPr lang="en-US" dirty="0"/>
              <a:t>C2C sales included in B2C category</a:t>
            </a:r>
          </a:p>
          <a:p>
            <a:pPr lvl="2"/>
            <a:r>
              <a:rPr lang="en-US" dirty="0"/>
              <a:t>Seller acts as a business (for transaction purposes)</a:t>
            </a:r>
          </a:p>
          <a:p>
            <a:r>
              <a:rPr lang="en-US" dirty="0"/>
              <a:t>Business-to-government (B2G)</a:t>
            </a:r>
          </a:p>
          <a:p>
            <a:pPr lvl="1"/>
            <a:r>
              <a:rPr lang="en-US" dirty="0"/>
              <a:t>Business transactions with government agencies</a:t>
            </a:r>
          </a:p>
          <a:p>
            <a:pPr lvl="2"/>
            <a:r>
              <a:rPr lang="en-US" dirty="0"/>
              <a:t>Paying taxes, filing required reports</a:t>
            </a:r>
          </a:p>
          <a:p>
            <a:pPr lvl="1"/>
            <a:r>
              <a:rPr lang="en-US" dirty="0"/>
              <a:t>B2G transactions included in B2B discussions</a:t>
            </a:r>
          </a:p>
        </p:txBody>
      </p:sp>
      <p:sp>
        <p:nvSpPr>
          <p:cNvPr id="1843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533826-6C23-434C-963F-923DD0F76F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43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9E330A-48F0-4A8D-96CA-3029A5A8EF49}" type="slidenum">
              <a:rPr lang="en-US" sz="1400">
                <a:solidFill>
                  <a:srgbClr val="A40000"/>
                </a:solidFill>
              </a:rPr>
              <a:pPr algn="r" eaLnBrk="1" hangingPunct="1"/>
              <a:t>13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0DA46-8F73-4390-AF5E-E02724024DF6}" type="slidenum">
              <a:rPr lang="en-US" smtClean="0">
                <a:solidFill>
                  <a:srgbClr val="A40000"/>
                </a:solidFill>
              </a:rPr>
              <a:pPr eaLnBrk="1" hangingPunct="1"/>
              <a:t>14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771650" y="5478462"/>
            <a:ext cx="475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1-2 Electronic commerce categories</a:t>
            </a:r>
          </a:p>
        </p:txBody>
      </p:sp>
      <p:pic>
        <p:nvPicPr>
          <p:cNvPr id="2050" name="Picture 2" descr="C:\Users\peterson\chimbo temp\Schneider2014\artwork\C8757_ch01_no callouts\Fig1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81000"/>
            <a:ext cx="5486400" cy="5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6691524" y="4601138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Early Electronic Commerce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Funds Transfers (EFTs)</a:t>
            </a:r>
          </a:p>
          <a:p>
            <a:pPr lvl="1"/>
            <a:r>
              <a:rPr lang="en-US" dirty="0"/>
              <a:t>Wire transfers</a:t>
            </a:r>
          </a:p>
          <a:p>
            <a:pPr lvl="1"/>
            <a:r>
              <a:rPr lang="en-US" dirty="0"/>
              <a:t>Electronic transmissions of account exchange information over private communications networks</a:t>
            </a:r>
          </a:p>
          <a:p>
            <a:r>
              <a:rPr lang="en-US" dirty="0"/>
              <a:t>Electronic Data Interchange (EDI)</a:t>
            </a:r>
          </a:p>
          <a:p>
            <a:pPr lvl="1"/>
            <a:r>
              <a:rPr lang="en-US" dirty="0"/>
              <a:t>Business-to-business transmission of computer-readable data in standard format</a:t>
            </a:r>
          </a:p>
          <a:p>
            <a:pPr lvl="1"/>
            <a:r>
              <a:rPr lang="en-US" dirty="0"/>
              <a:t>Standard transmitting formats benefits</a:t>
            </a:r>
          </a:p>
          <a:p>
            <a:pPr lvl="2"/>
            <a:r>
              <a:rPr lang="en-US" dirty="0"/>
              <a:t>Reduces errors, avoids printing and mailing costs and eliminates need to reenter data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D8C168-0832-4D13-BA76-CA1876AB27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173285B-3046-483A-BEB9-3C7CFB77A7E0}" type="slidenum">
              <a:rPr lang="en-US" sz="1400">
                <a:solidFill>
                  <a:srgbClr val="A40000"/>
                </a:solidFill>
              </a:rPr>
              <a:pPr algn="r" eaLnBrk="1" hangingPunct="1"/>
              <a:t>15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Early Electronic Commerce (cont’d.)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Trading partners</a:t>
            </a:r>
          </a:p>
          <a:p>
            <a:pPr lvl="1"/>
            <a:r>
              <a:rPr lang="en-US" dirty="0"/>
              <a:t>Businesses engaging in EDI with each other</a:t>
            </a:r>
          </a:p>
          <a:p>
            <a:pPr lvl="1"/>
            <a:r>
              <a:rPr lang="en-US" dirty="0"/>
              <a:t>EDI pioneers (example: General Electric, Sears, and Walmart) improved purchasing processes and supplier relationships</a:t>
            </a:r>
          </a:p>
          <a:p>
            <a:pPr lvl="1"/>
            <a:r>
              <a:rPr lang="en-US" dirty="0"/>
              <a:t>Pioneers faced high implementation costs</a:t>
            </a:r>
          </a:p>
          <a:p>
            <a:r>
              <a:rPr lang="en-US" dirty="0"/>
              <a:t>Value-added network (VAN)</a:t>
            </a:r>
          </a:p>
          <a:p>
            <a:pPr lvl="1"/>
            <a:r>
              <a:rPr lang="en-US" dirty="0"/>
              <a:t>Independent firm offering EDI connection and transaction-forwarding services</a:t>
            </a:r>
          </a:p>
          <a:p>
            <a:r>
              <a:rPr lang="en-US" dirty="0"/>
              <a:t>EDI continues to be a large portion of B2B electronic commerce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63EE46-E903-456C-90B1-8F362B703EA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50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0E61BC-1039-454B-8E0A-913BF3730999}" type="slidenum">
              <a:rPr lang="en-US" sz="1400">
                <a:solidFill>
                  <a:srgbClr val="A40000"/>
                </a:solidFill>
              </a:rPr>
              <a:pPr algn="r" eaLnBrk="1" hangingPunct="1"/>
              <a:t>16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The First Wave of Electronic Commerce, 1995-2003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1997 to 2000</a:t>
            </a:r>
          </a:p>
          <a:p>
            <a:pPr lvl="1"/>
            <a:r>
              <a:rPr lang="en-US" dirty="0"/>
              <a:t>More than 12,000 Internet businesses were started</a:t>
            </a:r>
          </a:p>
          <a:p>
            <a:r>
              <a:rPr lang="en-US" dirty="0"/>
              <a:t>2000 to 2003</a:t>
            </a:r>
          </a:p>
          <a:p>
            <a:pPr lvl="1"/>
            <a:r>
              <a:rPr lang="en-US" dirty="0"/>
              <a:t>More than 5,000 start-ups went out of business</a:t>
            </a:r>
          </a:p>
          <a:p>
            <a:pPr lvl="1"/>
            <a:r>
              <a:rPr lang="en-US" dirty="0"/>
              <a:t>Extensive coverage of “dot.com bust”</a:t>
            </a:r>
          </a:p>
          <a:p>
            <a:pPr lvl="1"/>
            <a:r>
              <a:rPr lang="en-US" dirty="0"/>
              <a:t>$200 billion spent on bailing out and starting businesses</a:t>
            </a:r>
          </a:p>
          <a:p>
            <a:pPr lvl="2"/>
            <a:r>
              <a:rPr lang="en-US" dirty="0"/>
              <a:t>Set the stage for significant future growth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30BC50-FB67-491B-9DEB-F5B4ED1A858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355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71DCC2-6F69-47C7-AC3A-A59614BE654E}" type="slidenum">
              <a:rPr lang="en-US" sz="1400">
                <a:solidFill>
                  <a:srgbClr val="A40000"/>
                </a:solidFill>
              </a:rPr>
              <a:pPr algn="r" eaLnBrk="1" hangingPunct="1"/>
              <a:t>17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The Second Wave of Electronic Commerce, 2004-2009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Expanding international scope</a:t>
            </a:r>
          </a:p>
          <a:p>
            <a:r>
              <a:rPr lang="en-US" dirty="0"/>
              <a:t>Established companies used own funds to finance gradual expansion</a:t>
            </a:r>
          </a:p>
          <a:p>
            <a:r>
              <a:rPr lang="en-US" dirty="0"/>
              <a:t>Faster, less expensive Internet technologies available</a:t>
            </a:r>
          </a:p>
          <a:p>
            <a:pPr lvl="1"/>
            <a:r>
              <a:rPr lang="en-US" dirty="0"/>
              <a:t>Increase in broadband connections a key element of the B2C component of this wave</a:t>
            </a:r>
          </a:p>
          <a:p>
            <a:r>
              <a:rPr lang="en-US" dirty="0"/>
              <a:t>E-mail became an integral part of marketing and customer contact</a:t>
            </a:r>
          </a:p>
          <a:p>
            <a:r>
              <a:rPr lang="en-US" dirty="0"/>
              <a:t>Renewed interest in Internet advertising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572859-EEEA-4111-A117-EBE2025285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560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EF7D469-5F7F-4776-929A-CAF73719B56E}" type="slidenum">
              <a:rPr lang="en-US" sz="1400">
                <a:solidFill>
                  <a:srgbClr val="A40000"/>
                </a:solidFill>
              </a:rPr>
              <a:pPr algn="r" eaLnBrk="1" hangingPunct="1"/>
              <a:t>18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The Second Wave of Electronic Commerce, 2004-2009 (cont’d.)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Promise of available technologies fulfilled</a:t>
            </a:r>
          </a:p>
          <a:p>
            <a:pPr lvl="1"/>
            <a:r>
              <a:rPr lang="en-US" dirty="0"/>
              <a:t>Legal distribution of music, video, and other digital products</a:t>
            </a:r>
          </a:p>
          <a:p>
            <a:r>
              <a:rPr lang="en-US" dirty="0"/>
              <a:t>Web 2.0 technologies</a:t>
            </a:r>
          </a:p>
          <a:p>
            <a:pPr lvl="1"/>
            <a:r>
              <a:rPr lang="en-US" dirty="0"/>
              <a:t>Users participate in creating and modifying content on third party Web sites</a:t>
            </a:r>
          </a:p>
          <a:p>
            <a:r>
              <a:rPr lang="en-US" dirty="0"/>
              <a:t>Shift in online business strategy </a:t>
            </a:r>
          </a:p>
          <a:p>
            <a:pPr lvl="1"/>
            <a:r>
              <a:rPr lang="en-US" dirty="0"/>
              <a:t>Away from the first-mover advantage which is expensive and not always successful to a smart-follower strategy</a:t>
            </a:r>
          </a:p>
          <a:p>
            <a:pPr lvl="2"/>
            <a:r>
              <a:rPr lang="en-US" dirty="0"/>
              <a:t>“Second mouse gets the cheese”</a:t>
            </a:r>
          </a:p>
          <a:p>
            <a:pPr lvl="1"/>
            <a:endParaRPr lang="en-US" dirty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8AAC5-23C4-49CE-82D9-A0F6E2E479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65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AB5DE49-6738-4E8E-80A1-B211E8CE654B}" type="slidenum">
              <a:rPr lang="en-US" sz="1400">
                <a:solidFill>
                  <a:srgbClr val="A40000"/>
                </a:solidFill>
              </a:rPr>
              <a:pPr algn="r" eaLnBrk="1" hangingPunct="1"/>
              <a:t>19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chapter, you will learn:</a:t>
            </a:r>
          </a:p>
          <a:p>
            <a:r>
              <a:rPr lang="en-US" dirty="0"/>
              <a:t>What electronic commerce is and how it has evolved in three waves of development</a:t>
            </a:r>
          </a:p>
          <a:p>
            <a:r>
              <a:rPr lang="en-US" dirty="0"/>
              <a:t>Why companies concentrate on revenue models and the analysis of business processes instead of business models when they undertake electronic commerce initiatives</a:t>
            </a:r>
          </a:p>
          <a:p>
            <a:r>
              <a:rPr lang="en-US" dirty="0"/>
              <a:t>How to identify opportunities for and barriers to electronic commerce initiatives</a:t>
            </a: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00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245225"/>
            <a:ext cx="30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3DB4F-4946-48A7-AA65-2F81026595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13DB09-E81F-4DF1-B500-364C0421D6AE}" type="slidenum">
              <a:rPr lang="en-US" sz="1400">
                <a:solidFill>
                  <a:srgbClr val="A4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A40000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228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kern="0" dirty="0"/>
              <a:t>Learning 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The Third Wave of Electronic Commerce, 2010 -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in the third wave</a:t>
            </a:r>
          </a:p>
          <a:p>
            <a:pPr lvl="1"/>
            <a:r>
              <a:rPr lang="en-US" dirty="0"/>
              <a:t>Critical mass of mobile users with powerful devices</a:t>
            </a:r>
          </a:p>
          <a:p>
            <a:pPr lvl="2"/>
            <a:r>
              <a:rPr lang="en-US" dirty="0"/>
              <a:t>Increased availability of smartphones and tablets</a:t>
            </a:r>
          </a:p>
          <a:p>
            <a:pPr lvl="2"/>
            <a:r>
              <a:rPr lang="en-US" dirty="0"/>
              <a:t>Mobile apps used for over 40% of online sales</a:t>
            </a:r>
          </a:p>
          <a:p>
            <a:pPr lvl="1"/>
            <a:r>
              <a:rPr lang="en-US" dirty="0"/>
              <a:t>Increase in electronic commerce activity</a:t>
            </a:r>
          </a:p>
          <a:p>
            <a:pPr lvl="2"/>
            <a:r>
              <a:rPr lang="en-US" dirty="0"/>
              <a:t>Growing number of  people using handheld devices to access the Internet</a:t>
            </a:r>
          </a:p>
          <a:p>
            <a:pPr lvl="1"/>
            <a:r>
              <a:rPr lang="en-US" dirty="0"/>
              <a:t>Widespread participation in social networking</a:t>
            </a:r>
          </a:p>
          <a:p>
            <a:pPr lvl="2"/>
            <a:r>
              <a:rPr lang="en-US" dirty="0"/>
              <a:t>Businesses can use social commerce to advertise, promote or suggest specific products and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5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The Third Wave of Electronic Commerce, 2010 -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in the third wave (cont’d)</a:t>
            </a:r>
          </a:p>
          <a:p>
            <a:pPr lvl="1"/>
            <a:r>
              <a:rPr lang="en-US" dirty="0"/>
              <a:t>Increased online participation by smaller businesses in sales, purchasing, and capital-raising activities</a:t>
            </a:r>
          </a:p>
          <a:p>
            <a:pPr lvl="2"/>
            <a:r>
              <a:rPr lang="en-US" dirty="0"/>
              <a:t>Crowdsourcing</a:t>
            </a:r>
          </a:p>
          <a:p>
            <a:pPr lvl="1"/>
            <a:r>
              <a:rPr lang="en-US" dirty="0"/>
              <a:t>Sophisticated analysis of data companies collect about online customers</a:t>
            </a:r>
          </a:p>
          <a:p>
            <a:pPr lvl="2"/>
            <a:r>
              <a:rPr lang="en-US" dirty="0"/>
              <a:t>Big data and data analytics</a:t>
            </a:r>
          </a:p>
          <a:p>
            <a:pPr lvl="1"/>
            <a:r>
              <a:rPr lang="en-US" dirty="0"/>
              <a:t>Increased integration of tracking technologies into B2B electronic commerce and the management of business processes within companies</a:t>
            </a:r>
          </a:p>
          <a:p>
            <a:pPr lvl="2"/>
            <a:r>
              <a:rPr lang="en-US" dirty="0"/>
              <a:t>RFID devices and biometric technologies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098" name="Picture 2" descr="C:\Users\peterson\chimbo temp\Schneider2014\artwork\C8757_ch01_no callouts\Fig1-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1139"/>
            <a:ext cx="5410200" cy="51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52600" y="5371881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1-3 Key characteristics of the first three waves of electronic commerce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6619797" y="4492410"/>
            <a:ext cx="1606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  <p:extLst>
      <p:ext uri="{BB962C8B-B14F-4D97-AF65-F5344CB8AC3E}">
        <p14:creationId xmlns:p14="http://schemas.microsoft.com/office/powerpoint/2010/main" val="118815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Business Models, Revenue Models, and Business Processes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  <a:p>
            <a:pPr lvl="1"/>
            <a:r>
              <a:rPr lang="en-US" dirty="0"/>
              <a:t>Set of processes combined to achieve company goal</a:t>
            </a:r>
          </a:p>
          <a:p>
            <a:r>
              <a:rPr lang="en-US" dirty="0"/>
              <a:t>In the first wave of electronic commerce, investors sought Internet-driven business models </a:t>
            </a:r>
          </a:p>
          <a:p>
            <a:pPr lvl="1"/>
            <a:r>
              <a:rPr lang="en-US" dirty="0"/>
              <a:t>Expectations of rapid sales growth, market dominance</a:t>
            </a:r>
          </a:p>
          <a:p>
            <a:pPr lvl="1"/>
            <a:r>
              <a:rPr lang="en-US" dirty="0"/>
              <a:t>Successful “dot-com” business models emulated</a:t>
            </a:r>
          </a:p>
          <a:p>
            <a:pPr lvl="1"/>
            <a:r>
              <a:rPr lang="en-US" dirty="0"/>
              <a:t>Led to many business failures</a:t>
            </a:r>
          </a:p>
          <a:p>
            <a:pPr lvl="1"/>
            <a:r>
              <a:rPr lang="en-US" dirty="0"/>
              <a:t>Michael Porter argued business models did not exist</a:t>
            </a: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54664A-4D97-4D8E-A2C2-BE7D898D1A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072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EB87827-0FCD-43B8-9AB6-5FAA6153B037}" type="slidenum">
              <a:rPr lang="en-US" sz="1400">
                <a:solidFill>
                  <a:srgbClr val="A40000"/>
                </a:solidFill>
              </a:rPr>
              <a:pPr algn="r" eaLnBrk="1" hangingPunct="1"/>
              <a:t>23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Business Models, Revenue Models, and Business Processes (cont’d.)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copying model, companies should examine their business elements</a:t>
            </a:r>
          </a:p>
          <a:p>
            <a:pPr lvl="1"/>
            <a:r>
              <a:rPr lang="en-US" dirty="0"/>
              <a:t>Streamline, enhance, or replace with Internet technology driven processes</a:t>
            </a:r>
          </a:p>
          <a:p>
            <a:r>
              <a:rPr lang="en-US" dirty="0"/>
              <a:t>Revenue model</a:t>
            </a:r>
          </a:p>
          <a:p>
            <a:pPr lvl="1"/>
            <a:r>
              <a:rPr lang="en-US" dirty="0"/>
              <a:t>Specific collection of business processes used to identify, market and make sales to customers</a:t>
            </a:r>
          </a:p>
          <a:p>
            <a:pPr lvl="1"/>
            <a:r>
              <a:rPr lang="en-US" dirty="0"/>
              <a:t>Classifies revenue-generating activities for communication and analysis purposes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2BD2CA-8289-4587-9D56-61D95842CF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174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9FCEEA-09C6-4E73-96CC-B43C3C07D59D}" type="slidenum">
              <a:rPr lang="en-US" sz="1400">
                <a:solidFill>
                  <a:srgbClr val="A40000"/>
                </a:solidFill>
              </a:rPr>
              <a:pPr algn="r" eaLnBrk="1" hangingPunct="1"/>
              <a:t>24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Focus on Specific Business Processes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business processes</a:t>
            </a:r>
          </a:p>
          <a:p>
            <a:pPr lvl="1"/>
            <a:r>
              <a:rPr lang="en-US" dirty="0"/>
              <a:t>Purchasing raw materials or goods for resale</a:t>
            </a:r>
          </a:p>
          <a:p>
            <a:pPr lvl="1"/>
            <a:r>
              <a:rPr lang="en-US" dirty="0"/>
              <a:t>Converting materials and labor into finished goods</a:t>
            </a:r>
          </a:p>
          <a:p>
            <a:pPr lvl="1"/>
            <a:r>
              <a:rPr lang="en-US" dirty="0"/>
              <a:t>Managing transportation and logistics</a:t>
            </a:r>
          </a:p>
          <a:p>
            <a:pPr lvl="1"/>
            <a:r>
              <a:rPr lang="en-US" dirty="0"/>
              <a:t>Hiring and training employees</a:t>
            </a:r>
          </a:p>
          <a:p>
            <a:pPr lvl="1"/>
            <a:r>
              <a:rPr lang="en-US" dirty="0"/>
              <a:t>Managing business finances</a:t>
            </a:r>
          </a:p>
          <a:p>
            <a:r>
              <a:rPr lang="en-US" dirty="0"/>
              <a:t>Identify processes that benefit from ecommerce technologies</a:t>
            </a:r>
          </a:p>
          <a:p>
            <a:pPr lvl="1"/>
            <a:r>
              <a:rPr lang="en-US" dirty="0"/>
              <a:t>Not all processes can be improved with technology</a:t>
            </a:r>
          </a:p>
          <a:p>
            <a:pPr lvl="1"/>
            <a:r>
              <a:rPr lang="en-US" dirty="0"/>
              <a:t>Firms can use it to help them adapt to change</a:t>
            </a:r>
          </a:p>
          <a:p>
            <a:pPr lvl="1"/>
            <a:endParaRPr lang="en-US" dirty="0"/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1A98DA-0BF1-438C-8475-8674FB6D749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277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E9005A6-A24A-4673-84EE-B35D49203527}" type="slidenum">
              <a:rPr lang="en-US" sz="1400">
                <a:solidFill>
                  <a:srgbClr val="A40000"/>
                </a:solidFill>
              </a:rPr>
              <a:pPr algn="r" eaLnBrk="1" hangingPunct="1"/>
              <a:t>25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Role of Merchandising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 of store design, layout, and product display knowledge</a:t>
            </a:r>
          </a:p>
          <a:p>
            <a:r>
              <a:rPr lang="en-US" dirty="0"/>
              <a:t>Salespeople have skills to identify customer needs and meet them</a:t>
            </a:r>
          </a:p>
          <a:p>
            <a:r>
              <a:rPr lang="en-US" dirty="0"/>
              <a:t>Merchandising and personal selling skills can be difficult to practice remotely</a:t>
            </a:r>
          </a:p>
          <a:p>
            <a:pPr lvl="1"/>
            <a:r>
              <a:rPr lang="en-US" dirty="0"/>
              <a:t>Companies must be able to transfer these skills to have Web site success</a:t>
            </a:r>
          </a:p>
          <a:p>
            <a:pPr lvl="1"/>
            <a:r>
              <a:rPr lang="en-US" dirty="0"/>
              <a:t>Some products are easier to sell on the Internet than others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F4BD85-3E75-4263-A861-B0AF77C4DD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379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F1CC06-D2EC-4A17-8839-E823A33E5D22}" type="slidenum">
              <a:rPr lang="en-US" sz="1400">
                <a:solidFill>
                  <a:srgbClr val="A40000"/>
                </a:solidFill>
              </a:rPr>
              <a:pPr algn="r" eaLnBrk="1" hangingPunct="1"/>
              <a:t>26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Product/Process Suitability to Electronic Commerce</a:t>
            </a:r>
          </a:p>
        </p:txBody>
      </p:sp>
      <p:sp>
        <p:nvSpPr>
          <p:cNvPr id="3481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products good candidates for electronic commerce</a:t>
            </a:r>
          </a:p>
          <a:p>
            <a:pPr lvl="1"/>
            <a:r>
              <a:rPr lang="en-US" dirty="0"/>
              <a:t>Customers do not need to experience physical characteristics before purchase</a:t>
            </a:r>
          </a:p>
          <a:p>
            <a:pPr lvl="1"/>
            <a:r>
              <a:rPr lang="en-US" dirty="0"/>
              <a:t>Technology has made more processes suitable for electronic commerce</a:t>
            </a:r>
          </a:p>
          <a:p>
            <a:r>
              <a:rPr lang="en-US" dirty="0"/>
              <a:t>Commodity items are standardized, well-known products only differentiated by price</a:t>
            </a:r>
          </a:p>
          <a:p>
            <a:pPr lvl="1"/>
            <a:r>
              <a:rPr lang="en-US" dirty="0"/>
              <a:t>Must have attractive shipping profile to sell online</a:t>
            </a:r>
          </a:p>
          <a:p>
            <a:pPr lvl="1"/>
            <a:r>
              <a:rPr lang="en-US" dirty="0"/>
              <a:t>Includes books, clothing, shoes, kitchen accessories and other small household items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D5E8C1-4DD1-4B1C-BD94-22F31C9B8B84}" type="slidenum">
              <a:rPr lang="en-US" smtClean="0">
                <a:solidFill>
                  <a:srgbClr val="A40000"/>
                </a:solidFill>
              </a:rPr>
              <a:pPr/>
              <a:t>27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A0D48-1A99-4F67-B9A2-187FA5DECB4B}" type="slidenum">
              <a:rPr lang="en-US" smtClean="0">
                <a:solidFill>
                  <a:srgbClr val="A40000"/>
                </a:solidFill>
              </a:rPr>
              <a:pPr eaLnBrk="1" hangingPunct="1"/>
              <a:t>28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762000" y="5583238"/>
            <a:ext cx="807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1-5 Business process suitability to type of commerce</a:t>
            </a:r>
          </a:p>
        </p:txBody>
      </p:sp>
      <p:pic>
        <p:nvPicPr>
          <p:cNvPr id="5122" name="Picture 2" descr="C:\Users\peterson\chimbo temp\Schneider2014\artwork\C8757_ch01_no callouts\Fig1-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6" y="638647"/>
            <a:ext cx="8153400" cy="494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7894895" y="4775645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Product/Process Suitability to Electronic Commerce (cont’d.)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Easier-to-sell products have:</a:t>
            </a:r>
          </a:p>
          <a:p>
            <a:pPr lvl="1"/>
            <a:r>
              <a:rPr lang="en-US" dirty="0"/>
              <a:t>Strong brand reputation </a:t>
            </a:r>
          </a:p>
          <a:p>
            <a:pPr lvl="1"/>
            <a:r>
              <a:rPr lang="en-US" dirty="0"/>
              <a:t>Appeal to small but geographically diverse groups</a:t>
            </a:r>
          </a:p>
          <a:p>
            <a:r>
              <a:rPr lang="en-US" dirty="0"/>
              <a:t>Traditional commerce better for:</a:t>
            </a:r>
          </a:p>
          <a:p>
            <a:pPr lvl="1"/>
            <a:r>
              <a:rPr lang="en-US" dirty="0"/>
              <a:t>Products relying on personal selling skills</a:t>
            </a:r>
          </a:p>
          <a:p>
            <a:pPr lvl="1"/>
            <a:r>
              <a:rPr lang="en-US" dirty="0"/>
              <a:t>Transactions involving large amounts of money</a:t>
            </a:r>
          </a:p>
          <a:p>
            <a:r>
              <a:rPr lang="en-US" dirty="0"/>
              <a:t>Combination of electronic and traditional commerce strategies best when:</a:t>
            </a:r>
          </a:p>
          <a:p>
            <a:pPr lvl="1"/>
            <a:r>
              <a:rPr lang="en-US" dirty="0"/>
              <a:t>Business process includes both commodity and personal inspection aspects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E253D3-CC90-4620-8240-A7663F96EBD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789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DC9FA31-4EEA-4E69-972A-6AED9FC8CBDD}" type="slidenum">
              <a:rPr lang="en-US" sz="1400">
                <a:solidFill>
                  <a:srgbClr val="A40000"/>
                </a:solidFill>
              </a:rPr>
              <a:pPr algn="r" eaLnBrk="1" hangingPunct="1"/>
              <a:t>29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Learning Objectives (cont’d.)</a:t>
            </a:r>
          </a:p>
        </p:txBody>
      </p:sp>
      <p:sp>
        <p:nvSpPr>
          <p:cNvPr id="922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economic forces have led to the development and continued growth of electronic commerce</a:t>
            </a:r>
          </a:p>
          <a:p>
            <a:r>
              <a:rPr lang="en-US" dirty="0"/>
              <a:t>How businesses use value chains and SWOT analysis to identify electronic commerce opportunities</a:t>
            </a:r>
          </a:p>
          <a:p>
            <a:r>
              <a:rPr lang="en-US" dirty="0"/>
              <a:t>How the international nature of electronic commerce affects its growth and development</a:t>
            </a:r>
          </a:p>
        </p:txBody>
      </p:sp>
      <p:sp>
        <p:nvSpPr>
          <p:cNvPr id="92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A6BB7B-944D-4208-ADB9-C69D662D5F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22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8FB9A0-ABC6-418F-A645-AFA9CF3F3A8F}" type="slidenum">
              <a:rPr lang="en-US" sz="1400">
                <a:solidFill>
                  <a:srgbClr val="A40000"/>
                </a:solidFill>
              </a:rPr>
              <a:pPr algn="r" eaLnBrk="1" hangingPunct="1"/>
              <a:t>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itl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Opportunities for Electronic Commerce</a:t>
            </a:r>
          </a:p>
        </p:txBody>
      </p:sp>
      <p:sp>
        <p:nvSpPr>
          <p:cNvPr id="39940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commerce can help increase profits and sales and decrease business costs</a:t>
            </a:r>
          </a:p>
          <a:p>
            <a:r>
              <a:rPr lang="en-US" dirty="0"/>
              <a:t>Virtual community</a:t>
            </a:r>
          </a:p>
          <a:p>
            <a:pPr lvl="1"/>
            <a:r>
              <a:rPr lang="en-US" dirty="0"/>
              <a:t>Gathering of people sharing a common interest</a:t>
            </a:r>
          </a:p>
          <a:p>
            <a:r>
              <a:rPr lang="en-US" dirty="0"/>
              <a:t>E-commerce purchasing opportunities</a:t>
            </a:r>
          </a:p>
          <a:p>
            <a:pPr lvl="1"/>
            <a:r>
              <a:rPr lang="en-US" dirty="0"/>
              <a:t>Identify new suppliers and business partners</a:t>
            </a:r>
          </a:p>
          <a:p>
            <a:pPr lvl="1"/>
            <a:r>
              <a:rPr lang="en-US" dirty="0"/>
              <a:t>Efficiently obtain competitive bid information</a:t>
            </a:r>
          </a:p>
          <a:p>
            <a:pPr lvl="1"/>
            <a:r>
              <a:rPr lang="en-US" dirty="0"/>
              <a:t>Increase speed, information exchange accuracy</a:t>
            </a:r>
          </a:p>
          <a:p>
            <a:pPr lvl="1"/>
            <a:r>
              <a:rPr lang="en-US" dirty="0"/>
              <a:t>Wider range of choices available 24 hours a day</a:t>
            </a:r>
          </a:p>
        </p:txBody>
      </p:sp>
      <p:sp>
        <p:nvSpPr>
          <p:cNvPr id="3993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AD022B-8D39-4722-8203-5F82255949BC}" type="slidenum">
              <a:rPr lang="en-US" smtClean="0">
                <a:solidFill>
                  <a:srgbClr val="A40000"/>
                </a:solidFill>
              </a:rPr>
              <a:pPr/>
              <a:t>30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Opportunities for Electronic Commerce (cont’d.)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extend to general society</a:t>
            </a:r>
          </a:p>
          <a:p>
            <a:pPr lvl="1"/>
            <a:r>
              <a:rPr lang="en-US" dirty="0"/>
              <a:t>Lower costs to issue and secure</a:t>
            </a:r>
          </a:p>
          <a:p>
            <a:pPr lvl="2"/>
            <a:r>
              <a:rPr lang="en-US" dirty="0"/>
              <a:t>Electronic payments of tax refunds</a:t>
            </a:r>
          </a:p>
          <a:p>
            <a:pPr lvl="2"/>
            <a:r>
              <a:rPr lang="en-US" dirty="0"/>
              <a:t>Public retirement</a:t>
            </a:r>
          </a:p>
          <a:p>
            <a:pPr lvl="2"/>
            <a:r>
              <a:rPr lang="en-US" dirty="0"/>
              <a:t>Welfare support</a:t>
            </a:r>
          </a:p>
          <a:p>
            <a:pPr lvl="1"/>
            <a:r>
              <a:rPr lang="en-US" dirty="0"/>
              <a:t>Provides faster transmission</a:t>
            </a:r>
          </a:p>
          <a:p>
            <a:pPr lvl="1"/>
            <a:r>
              <a:rPr lang="en-US" dirty="0"/>
              <a:t>Provides fraud, theft loss protection</a:t>
            </a:r>
          </a:p>
          <a:p>
            <a:pPr lvl="2"/>
            <a:r>
              <a:rPr lang="en-US" dirty="0"/>
              <a:t>Electronic payments easier to audit and monitor</a:t>
            </a:r>
          </a:p>
          <a:p>
            <a:pPr lvl="1"/>
            <a:r>
              <a:rPr lang="en-US" dirty="0"/>
              <a:t>Telecommuting reduces traffic, pollution</a:t>
            </a:r>
          </a:p>
          <a:p>
            <a:pPr lvl="1"/>
            <a:r>
              <a:rPr lang="en-US" dirty="0"/>
              <a:t>Products and services available in remote areas</a:t>
            </a:r>
          </a:p>
        </p:txBody>
      </p:sp>
      <p:sp>
        <p:nvSpPr>
          <p:cNvPr id="4198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E10F9E-05E7-43C9-BBC4-62C3D9E307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198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F791AEA-B8D8-4395-97F1-6F1995CA9B84}" type="slidenum">
              <a:rPr lang="en-US" sz="1400">
                <a:solidFill>
                  <a:srgbClr val="A40000"/>
                </a:solidFill>
              </a:rPr>
              <a:pPr algn="r" eaLnBrk="1" hangingPunct="1"/>
              <a:t>31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Electronic Commerce: Current Barriers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choices for electronic commerce</a:t>
            </a:r>
          </a:p>
          <a:p>
            <a:pPr lvl="1"/>
            <a:r>
              <a:rPr lang="en-US" dirty="0"/>
              <a:t>Perishable foods and high-cost, unique items</a:t>
            </a:r>
          </a:p>
          <a:p>
            <a:r>
              <a:rPr lang="en-US" dirty="0"/>
              <a:t>Four barriers</a:t>
            </a:r>
          </a:p>
          <a:p>
            <a:pPr lvl="1"/>
            <a:r>
              <a:rPr lang="en-US" dirty="0"/>
              <a:t>Need for critical mass of customers with appropriate technology</a:t>
            </a:r>
          </a:p>
          <a:p>
            <a:pPr lvl="1"/>
            <a:r>
              <a:rPr lang="en-US" dirty="0"/>
              <a:t>Unpredictability in costs and revenues</a:t>
            </a:r>
          </a:p>
          <a:p>
            <a:pPr lvl="1"/>
            <a:r>
              <a:rPr lang="en-US" dirty="0"/>
              <a:t>Insufficient tools for hardware and software integration</a:t>
            </a:r>
          </a:p>
          <a:p>
            <a:pPr lvl="1"/>
            <a:r>
              <a:rPr lang="en-US" dirty="0"/>
              <a:t>Cultural and legal barriers</a:t>
            </a:r>
          </a:p>
        </p:txBody>
      </p:sp>
      <p:sp>
        <p:nvSpPr>
          <p:cNvPr id="430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547803-6DC2-4F2B-953D-E138739CAF2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301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54BC3C-93FC-4F1F-B372-10D2A31E4DCB}" type="slidenum">
              <a:rPr lang="en-US" sz="1400">
                <a:solidFill>
                  <a:srgbClr val="A40000"/>
                </a:solidFill>
              </a:rPr>
              <a:pPr algn="r" eaLnBrk="1" hangingPunct="1"/>
              <a:t>32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Economic Forces and Electronic Commerce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  <a:p>
            <a:pPr lvl="1"/>
            <a:r>
              <a:rPr lang="en-US" dirty="0"/>
              <a:t>Study how people allocate scarce resources</a:t>
            </a:r>
          </a:p>
          <a:p>
            <a:r>
              <a:rPr lang="en-US" dirty="0"/>
              <a:t>Markets</a:t>
            </a:r>
          </a:p>
          <a:p>
            <a:pPr lvl="1"/>
            <a:r>
              <a:rPr lang="en-US" dirty="0"/>
              <a:t>Potential sellers come into contact with buyers</a:t>
            </a:r>
          </a:p>
          <a:p>
            <a:pPr lvl="1"/>
            <a:r>
              <a:rPr lang="en-US" dirty="0"/>
              <a:t>Medium of exchange available (currency or barter)</a:t>
            </a:r>
          </a:p>
          <a:p>
            <a:r>
              <a:rPr lang="en-US" dirty="0"/>
              <a:t>Hierarchical business organizations</a:t>
            </a:r>
          </a:p>
          <a:p>
            <a:pPr lvl="1"/>
            <a:r>
              <a:rPr lang="en-US" dirty="0"/>
              <a:t>Firms or companies</a:t>
            </a:r>
          </a:p>
          <a:p>
            <a:r>
              <a:rPr lang="en-US" dirty="0"/>
              <a:t>Transaction costs</a:t>
            </a:r>
          </a:p>
          <a:p>
            <a:pPr lvl="1"/>
            <a:r>
              <a:rPr lang="en-US" dirty="0"/>
              <a:t>Motivation for moving economic activity to hierarchically structured firms</a:t>
            </a:r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0C584E-264F-4D85-9F34-01C852214C8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608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FD2F4AB-6AE8-4023-9491-182A32480345}" type="slidenum">
              <a:rPr lang="en-US" sz="1400">
                <a:solidFill>
                  <a:srgbClr val="A40000"/>
                </a:solidFill>
              </a:rPr>
              <a:pPr algn="r" eaLnBrk="1" hangingPunct="1"/>
              <a:t>33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Transaction Costs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costs a buyer and seller incur while gathering information and negotiating purchase-and-sale transaction</a:t>
            </a:r>
          </a:p>
          <a:p>
            <a:r>
              <a:rPr lang="en-US" dirty="0"/>
              <a:t>Costs include:</a:t>
            </a:r>
          </a:p>
          <a:p>
            <a:pPr lvl="1"/>
            <a:r>
              <a:rPr lang="en-US" dirty="0"/>
              <a:t>Brokerage fees and sales commissions</a:t>
            </a:r>
          </a:p>
          <a:p>
            <a:pPr lvl="1"/>
            <a:r>
              <a:rPr lang="en-US" dirty="0"/>
              <a:t>Cost of information search and acquisition</a:t>
            </a:r>
          </a:p>
          <a:p>
            <a:r>
              <a:rPr lang="en-US" dirty="0"/>
              <a:t>Sweater dealer example (Figure 1-6)</a:t>
            </a:r>
          </a:p>
        </p:txBody>
      </p:sp>
      <p:sp>
        <p:nvSpPr>
          <p:cNvPr id="4710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9BA5AB-91E0-48D2-8B91-EE8D7A923B8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710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385A151-8F28-44D4-8635-6FEE1AD84C06}" type="slidenum">
              <a:rPr lang="en-US" sz="1400">
                <a:solidFill>
                  <a:srgbClr val="A40000"/>
                </a:solidFill>
              </a:rPr>
              <a:pPr algn="r" eaLnBrk="1" hangingPunct="1"/>
              <a:t>34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FC511-1862-4F30-B7E3-1E9D4CDDE500}" type="slidenum">
              <a:rPr lang="en-US" smtClean="0">
                <a:solidFill>
                  <a:srgbClr val="A40000"/>
                </a:solidFill>
              </a:rPr>
              <a:pPr eaLnBrk="1" hangingPunct="1"/>
              <a:t>35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2121042" y="5627577"/>
            <a:ext cx="532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1-6 Market form of economic organization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5947604" y="4551120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  <p:pic>
        <p:nvPicPr>
          <p:cNvPr id="6146" name="Picture 2" descr="C:\Users\peterson\chimbo temp\Schneider2014\artwork\C8757_ch01_no callouts\Fig1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5371"/>
            <a:ext cx="3694034" cy="50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Markets and Hierarchies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Coase’s analysis of high transaction costs</a:t>
            </a:r>
          </a:p>
          <a:p>
            <a:pPr lvl="1"/>
            <a:r>
              <a:rPr lang="en-US" dirty="0"/>
              <a:t>Hierarchical organizations replace market-negotiated transactions</a:t>
            </a:r>
          </a:p>
          <a:p>
            <a:pPr lvl="1"/>
            <a:r>
              <a:rPr lang="en-US" dirty="0"/>
              <a:t>Supervision and worker-monitoring elements</a:t>
            </a:r>
          </a:p>
          <a:p>
            <a:pPr lvl="1"/>
            <a:r>
              <a:rPr lang="en-US" dirty="0"/>
              <a:t>Vertical integration sweater example (Figure 1-7)</a:t>
            </a:r>
          </a:p>
          <a:p>
            <a:r>
              <a:rPr lang="en-US" dirty="0"/>
              <a:t>Oliver Williamson (extended Coase’s analysis)</a:t>
            </a:r>
          </a:p>
          <a:p>
            <a:pPr lvl="1"/>
            <a:r>
              <a:rPr lang="en-US" dirty="0"/>
              <a:t>Complex manufacturing, assembly operations</a:t>
            </a:r>
          </a:p>
          <a:p>
            <a:pPr lvl="2"/>
            <a:r>
              <a:rPr lang="en-US" dirty="0"/>
              <a:t>Hierarchically organized, vertically integrated</a:t>
            </a:r>
          </a:p>
          <a:p>
            <a:pPr lvl="1"/>
            <a:r>
              <a:rPr lang="en-US" dirty="0"/>
              <a:t>Manufacturing innovations increased monitoring activities’ efficiency and effectiveness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771C7-165F-4DFA-B929-564D90DD051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915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4E331C6-8F63-4244-B7BB-A2DD88B0349B}" type="slidenum">
              <a:rPr lang="en-US" sz="1400">
                <a:solidFill>
                  <a:srgbClr val="A40000"/>
                </a:solidFill>
              </a:rPr>
              <a:pPr algn="r" eaLnBrk="1" hangingPunct="1"/>
              <a:t>36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FC511-1862-4F30-B7E3-1E9D4CDDE500}" type="slidenum">
              <a:rPr lang="en-US" smtClean="0">
                <a:solidFill>
                  <a:srgbClr val="A40000"/>
                </a:solidFill>
              </a:rPr>
              <a:pPr eaLnBrk="1" hangingPunct="1"/>
              <a:t>37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000580" y="5423528"/>
            <a:ext cx="5891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1-7 Hierarchical form of economic organization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485051" y="428924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  <p:pic>
        <p:nvPicPr>
          <p:cNvPr id="1026" name="Picture 2" descr="C:\Users\peterson\chimbo temp\Schneider2014\artwork\C8757_ch01_no callouts\Fig1-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4" y="578963"/>
            <a:ext cx="741991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38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Markets and Hierarchies (cont’d.)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business unit (business unit)</a:t>
            </a:r>
          </a:p>
          <a:p>
            <a:pPr lvl="1"/>
            <a:r>
              <a:rPr lang="en-US" dirty="0"/>
              <a:t>Part of a company large enough to manage itself</a:t>
            </a:r>
          </a:p>
          <a:p>
            <a:pPr lvl="1"/>
            <a:r>
              <a:rPr lang="en-US" dirty="0"/>
              <a:t>Small enough to quickly respond to business environment changes</a:t>
            </a:r>
          </a:p>
          <a:p>
            <a:r>
              <a:rPr lang="en-US" dirty="0"/>
              <a:t>Exception to hierarchy trend</a:t>
            </a:r>
          </a:p>
          <a:p>
            <a:pPr lvl="1"/>
            <a:r>
              <a:rPr lang="en-US" dirty="0"/>
              <a:t>Commodities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D7B8E7-1FB4-4979-AFF1-AB89C8D66B62}" type="slidenum">
              <a:rPr lang="en-US" smtClean="0">
                <a:solidFill>
                  <a:srgbClr val="A40000"/>
                </a:solidFill>
              </a:rPr>
              <a:pPr/>
              <a:t>38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Using Electronic Commerce to Reduce Transaction Costs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commerce can</a:t>
            </a:r>
          </a:p>
          <a:p>
            <a:pPr lvl="1"/>
            <a:r>
              <a:rPr lang="en-US" dirty="0"/>
              <a:t>Improve flow of information</a:t>
            </a:r>
          </a:p>
          <a:p>
            <a:pPr lvl="1"/>
            <a:r>
              <a:rPr lang="en-US" dirty="0"/>
              <a:t>Increase coordination of actions</a:t>
            </a:r>
          </a:p>
          <a:p>
            <a:pPr lvl="1"/>
            <a:r>
              <a:rPr lang="en-US" dirty="0"/>
              <a:t>Change attractiveness of vertical integration</a:t>
            </a:r>
          </a:p>
          <a:p>
            <a:r>
              <a:rPr lang="en-US" dirty="0"/>
              <a:t>Example: employment transaction</a:t>
            </a:r>
          </a:p>
          <a:p>
            <a:pPr lvl="1"/>
            <a:r>
              <a:rPr lang="en-US" dirty="0"/>
              <a:t>Telecommuting reduces or eliminates transaction costs</a:t>
            </a:r>
          </a:p>
        </p:txBody>
      </p:sp>
      <p:sp>
        <p:nvSpPr>
          <p:cNvPr id="5120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8CBB9C-BF20-46E0-A8AB-7486438E4B1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120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28D23A2-06E7-4D41-87B9-0C9EB991BCB6}" type="slidenum">
              <a:rPr lang="en-US" sz="1400">
                <a:solidFill>
                  <a:srgbClr val="A40000"/>
                </a:solidFill>
              </a:rPr>
              <a:pPr algn="r" eaLnBrk="1" hangingPunct="1"/>
              <a:t>39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commerce began in the United States </a:t>
            </a:r>
          </a:p>
          <a:p>
            <a:pPr lvl="1"/>
            <a:r>
              <a:rPr lang="en-US" dirty="0"/>
              <a:t>China the leader in online retail sales since 2013</a:t>
            </a:r>
          </a:p>
          <a:p>
            <a:pPr lvl="1"/>
            <a:r>
              <a:rPr lang="en-US" dirty="0"/>
              <a:t>More and more sales being made on smartphones  </a:t>
            </a:r>
          </a:p>
          <a:p>
            <a:r>
              <a:rPr lang="en-US" dirty="0"/>
              <a:t>China is the world’s largest potential online market </a:t>
            </a:r>
          </a:p>
          <a:p>
            <a:pPr lvl="1"/>
            <a:r>
              <a:rPr lang="en-US" dirty="0"/>
              <a:t>Active Internet users and upward economic growth</a:t>
            </a:r>
          </a:p>
          <a:p>
            <a:pPr lvl="1"/>
            <a:r>
              <a:rPr lang="en-US" dirty="0"/>
              <a:t>Buyers use U.S. and domestic sites and are influenced by online reviews and discussions (Amazon and eBay; JD.com and </a:t>
            </a:r>
            <a:r>
              <a:rPr lang="en-US" dirty="0" err="1"/>
              <a:t>Tmall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Has led to online review sites and seller participation in Chinese chat and messaging 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pattFill prst="pct5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kern="0" dirty="0"/>
              <a:t>Introduction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65" y="0"/>
            <a:ext cx="9144000" cy="12283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4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kern="0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1127648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Network Economic Structures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Neither market nor hierarchy</a:t>
            </a:r>
          </a:p>
          <a:p>
            <a:r>
              <a:rPr lang="en-US" dirty="0"/>
              <a:t>Strategic alliances (strategic partnerships)</a:t>
            </a:r>
          </a:p>
          <a:p>
            <a:pPr lvl="1"/>
            <a:r>
              <a:rPr lang="en-US" dirty="0"/>
              <a:t>Coordinate strategies, resources, skill sets by forming long-term relationships based on shared purposes</a:t>
            </a:r>
          </a:p>
          <a:p>
            <a:pPr lvl="1"/>
            <a:r>
              <a:rPr lang="en-US" dirty="0"/>
              <a:t>Strategic partners come together for specific projects</a:t>
            </a:r>
          </a:p>
          <a:p>
            <a:r>
              <a:rPr lang="en-US" dirty="0"/>
              <a:t>Network organizations well suited to information-intensive technology industries</a:t>
            </a:r>
          </a:p>
          <a:p>
            <a:pPr lvl="1"/>
            <a:r>
              <a:rPr lang="en-US" dirty="0"/>
              <a:t>Electronic commerce makes networks easier to construct and maintain</a:t>
            </a:r>
          </a:p>
          <a:p>
            <a:pPr lvl="1"/>
            <a:r>
              <a:rPr lang="en-US" dirty="0"/>
              <a:t>Castells predicts economic networks will become the organizing structure for social interactions</a:t>
            </a:r>
          </a:p>
          <a:p>
            <a:endParaRPr lang="en-US" dirty="0"/>
          </a:p>
        </p:txBody>
      </p:sp>
      <p:sp>
        <p:nvSpPr>
          <p:cNvPr id="5222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920577-BE7F-49DF-9153-8482D87270C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222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5E28D2-A7F7-423E-9B7B-A4F254B7025C}" type="slidenum">
              <a:rPr lang="en-US" sz="1400">
                <a:solidFill>
                  <a:srgbClr val="A40000"/>
                </a:solidFill>
              </a:rPr>
              <a:pPr algn="r" eaLnBrk="1" hangingPunct="1"/>
              <a:t>40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9831F4-20A2-43FB-AEF8-5C509F2CB3C7}" type="slidenum">
              <a:rPr lang="en-US" smtClean="0">
                <a:solidFill>
                  <a:srgbClr val="A40000"/>
                </a:solidFill>
              </a:rPr>
              <a:pPr eaLnBrk="1" hangingPunct="1"/>
              <a:t>41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219200" y="5391961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1-8 Network form of economic organization</a:t>
            </a:r>
          </a:p>
        </p:txBody>
      </p:sp>
      <p:pic>
        <p:nvPicPr>
          <p:cNvPr id="2050" name="Picture 2" descr="C:\Users\peterson\chimbo temp\Schneider2014\artwork\C8757_ch01_no callouts\Fig1-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103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180251" y="43259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Network Effects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 of diminishing returns</a:t>
            </a:r>
          </a:p>
          <a:p>
            <a:pPr lvl="1"/>
            <a:r>
              <a:rPr lang="en-US" dirty="0"/>
              <a:t>Activities yield less value as consumption amount increases</a:t>
            </a:r>
          </a:p>
          <a:p>
            <a:pPr lvl="2"/>
            <a:r>
              <a:rPr lang="en-US" dirty="0"/>
              <a:t>Example: hamburger consumption</a:t>
            </a:r>
          </a:p>
          <a:p>
            <a:r>
              <a:rPr lang="en-US" dirty="0"/>
              <a:t>Network effect</a:t>
            </a:r>
          </a:p>
          <a:p>
            <a:pPr lvl="1"/>
            <a:r>
              <a:rPr lang="en-US" dirty="0"/>
              <a:t>Exception to law of diminishing returns </a:t>
            </a:r>
          </a:p>
          <a:p>
            <a:pPr lvl="1"/>
            <a:r>
              <a:rPr lang="en-US" dirty="0"/>
              <a:t>As more people or organizations participate in network, the value to each participant increases</a:t>
            </a:r>
          </a:p>
          <a:p>
            <a:pPr lvl="1"/>
            <a:r>
              <a:rPr lang="en-US" dirty="0"/>
              <a:t>Examples: Landline phones, e-mail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ACB9FA-424C-40E5-9191-D0FF1CE9294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530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3700563-1343-49AC-B0FF-55855D353E39}" type="slidenum">
              <a:rPr lang="en-US" sz="1400">
                <a:solidFill>
                  <a:srgbClr val="A40000"/>
                </a:solidFill>
              </a:rPr>
              <a:pPr algn="r" eaLnBrk="1" hangingPunct="1"/>
              <a:t>42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Identifying Electronic Commerce Opportunities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specific business processes</a:t>
            </a:r>
          </a:p>
          <a:p>
            <a:pPr lvl="1"/>
            <a:r>
              <a:rPr lang="en-US" dirty="0"/>
              <a:t>Break business down</a:t>
            </a:r>
          </a:p>
          <a:p>
            <a:pPr lvl="1"/>
            <a:r>
              <a:rPr lang="en-US" dirty="0"/>
              <a:t>Series of value-adding activities that combine to meet firm’s goals</a:t>
            </a:r>
          </a:p>
          <a:p>
            <a:r>
              <a:rPr lang="en-US" dirty="0"/>
              <a:t>Business activities conducted by firms of all sizes</a:t>
            </a:r>
          </a:p>
          <a:p>
            <a:r>
              <a:rPr lang="en-US" dirty="0"/>
              <a:t>Firm</a:t>
            </a:r>
          </a:p>
          <a:p>
            <a:pPr lvl="1"/>
            <a:r>
              <a:rPr lang="en-US" dirty="0"/>
              <a:t>Multiple business units owned by a common set of shareholders</a:t>
            </a:r>
          </a:p>
          <a:p>
            <a:r>
              <a:rPr lang="en-US" dirty="0"/>
              <a:t>Industry</a:t>
            </a:r>
          </a:p>
          <a:p>
            <a:pPr lvl="1"/>
            <a:r>
              <a:rPr lang="en-US" dirty="0"/>
              <a:t>Multiple firms selling similar products to similar customers</a:t>
            </a:r>
          </a:p>
        </p:txBody>
      </p:sp>
      <p:sp>
        <p:nvSpPr>
          <p:cNvPr id="5734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054F19-BEB9-490C-83E3-38B6F5F54DD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734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A77141A-F055-4A6A-860A-802FA52BABF0}" type="slidenum">
              <a:rPr lang="en-US" sz="1400">
                <a:solidFill>
                  <a:srgbClr val="A40000"/>
                </a:solidFill>
              </a:rPr>
              <a:pPr algn="r" eaLnBrk="1" hangingPunct="1"/>
              <a:t>43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Strategic Business Unit Value Chains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chain</a:t>
            </a:r>
          </a:p>
          <a:p>
            <a:pPr lvl="1"/>
            <a:r>
              <a:rPr lang="en-US" dirty="0"/>
              <a:t>Organizing strategic business unit activities to design, produce, promote, market, deliver, and support the products or services</a:t>
            </a:r>
          </a:p>
          <a:p>
            <a:pPr lvl="1"/>
            <a:r>
              <a:rPr lang="en-US" dirty="0"/>
              <a:t>Michael Porter includes supporting activities such as human resource management and purchasing</a:t>
            </a:r>
          </a:p>
          <a:p>
            <a:r>
              <a:rPr lang="en-US" dirty="0"/>
              <a:t>Strategic business unit primary activities</a:t>
            </a:r>
          </a:p>
          <a:p>
            <a:pPr lvl="1"/>
            <a:r>
              <a:rPr lang="en-US" dirty="0"/>
              <a:t>Design, identify customers, purchase materials and supplies, manufacture product or create service, market and sell, deliver, provide after-sale service and support</a:t>
            </a:r>
          </a:p>
        </p:txBody>
      </p:sp>
      <p:sp>
        <p:nvSpPr>
          <p:cNvPr id="5837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080FB1-632C-4019-8B6F-D02B32ED2018}" type="slidenum">
              <a:rPr lang="en-US" smtClean="0">
                <a:solidFill>
                  <a:srgbClr val="A40000"/>
                </a:solidFill>
              </a:rPr>
              <a:pPr/>
              <a:t>44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Strategic Business Unit Value Chains (cont’d.)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primary activities depends on:</a:t>
            </a:r>
          </a:p>
          <a:p>
            <a:pPr lvl="1"/>
            <a:r>
              <a:rPr lang="en-US" dirty="0"/>
              <a:t>Product or service</a:t>
            </a:r>
          </a:p>
          <a:p>
            <a:pPr lvl="1"/>
            <a:r>
              <a:rPr lang="en-US" dirty="0"/>
              <a:t>Customers </a:t>
            </a:r>
          </a:p>
          <a:p>
            <a:r>
              <a:rPr lang="en-US" dirty="0"/>
              <a:t>Central corporate organization support activities</a:t>
            </a:r>
          </a:p>
          <a:p>
            <a:pPr lvl="1"/>
            <a:r>
              <a:rPr lang="en-US" dirty="0"/>
              <a:t>Finance and administration</a:t>
            </a:r>
          </a:p>
          <a:p>
            <a:pPr lvl="1"/>
            <a:r>
              <a:rPr lang="en-US" dirty="0"/>
              <a:t>Human resource</a:t>
            </a:r>
          </a:p>
          <a:p>
            <a:pPr lvl="1"/>
            <a:r>
              <a:rPr lang="en-US" dirty="0"/>
              <a:t>Technology development</a:t>
            </a:r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3FA61C-6CDF-4FAE-8D5E-118EF33C2E9C}" type="slidenum">
              <a:rPr lang="en-US" smtClean="0">
                <a:solidFill>
                  <a:srgbClr val="A40000"/>
                </a:solidFill>
              </a:rPr>
              <a:pPr/>
              <a:t>45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701F29-6B91-4802-AED9-1E776650127C}" type="slidenum">
              <a:rPr lang="en-US" smtClean="0">
                <a:solidFill>
                  <a:srgbClr val="A40000"/>
                </a:solidFill>
              </a:rPr>
              <a:pPr eaLnBrk="1" hangingPunct="1"/>
              <a:t>46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1085850" y="5486400"/>
            <a:ext cx="554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1-9 Value chain for a strategic business unit</a:t>
            </a:r>
          </a:p>
        </p:txBody>
      </p:sp>
      <p:pic>
        <p:nvPicPr>
          <p:cNvPr id="3074" name="Picture 2" descr="C:\Users\peterson\chimbo temp\Schneider2014\artwork\C8757_ch01_no callouts\Fig1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92906"/>
            <a:ext cx="7315200" cy="51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7180251" y="469309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Industry Value Chains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where strategic business unit fits within industry</a:t>
            </a:r>
          </a:p>
          <a:p>
            <a:r>
              <a:rPr lang="en-US" dirty="0"/>
              <a:t>Porter’s value system</a:t>
            </a:r>
          </a:p>
          <a:p>
            <a:pPr lvl="1"/>
            <a:r>
              <a:rPr lang="en-US" dirty="0"/>
              <a:t>Describes larger activities stream into which particular business unit’s value chain is embedded</a:t>
            </a:r>
          </a:p>
          <a:p>
            <a:pPr lvl="1"/>
            <a:r>
              <a:rPr lang="en-US" dirty="0"/>
              <a:t>Industry value chain refers to value systems</a:t>
            </a:r>
          </a:p>
          <a:p>
            <a:r>
              <a:rPr lang="en-US" dirty="0"/>
              <a:t>Awareness of businesses value chain activities</a:t>
            </a:r>
          </a:p>
          <a:p>
            <a:pPr lvl="1"/>
            <a:r>
              <a:rPr lang="en-US" dirty="0"/>
              <a:t>Allows identification of new opportunities</a:t>
            </a:r>
          </a:p>
          <a:p>
            <a:pPr lvl="1"/>
            <a:r>
              <a:rPr lang="en-US" dirty="0"/>
              <a:t>Useful way to think about general business strategy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7B7DCF-ECAB-46A5-8180-5E543ED4A393}" type="slidenum">
              <a:rPr lang="en-US" smtClean="0">
                <a:solidFill>
                  <a:srgbClr val="A40000"/>
                </a:solidFill>
              </a:rPr>
              <a:pPr/>
              <a:t>47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6D0F82-B530-4646-84B3-B861599D2E77}" type="slidenum">
              <a:rPr lang="en-US" smtClean="0">
                <a:solidFill>
                  <a:srgbClr val="A40000"/>
                </a:solidFill>
              </a:rPr>
              <a:pPr eaLnBrk="1" hangingPunct="1"/>
              <a:t>48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214437" y="5470525"/>
            <a:ext cx="681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1-10 Industry value chain for a strategic business unit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5275251" y="4546311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  <p:pic>
        <p:nvPicPr>
          <p:cNvPr id="4098" name="Picture 2" descr="C:\Users\peterson\chimbo temp\Schneider2014\artwork\C8757_ch01_no callouts\Fig1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0013"/>
            <a:ext cx="2362200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SWOT Analysis: Evaluating Business Unit Opportunities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SWOT (strengths, weaknesses, opportunities, and threats)</a:t>
            </a:r>
          </a:p>
          <a:p>
            <a:r>
              <a:rPr lang="en-US" dirty="0"/>
              <a:t>First look into business unit</a:t>
            </a:r>
          </a:p>
          <a:p>
            <a:pPr lvl="1"/>
            <a:r>
              <a:rPr lang="en-US" dirty="0"/>
              <a:t>Identify strengths and weaknesses</a:t>
            </a:r>
          </a:p>
          <a:p>
            <a:r>
              <a:rPr lang="en-US" dirty="0"/>
              <a:t>Then review operating environment</a:t>
            </a:r>
          </a:p>
          <a:p>
            <a:pPr lvl="1"/>
            <a:r>
              <a:rPr lang="en-US" dirty="0"/>
              <a:t>Identify opportunities and threats presented</a:t>
            </a:r>
          </a:p>
          <a:p>
            <a:r>
              <a:rPr lang="en-US" dirty="0"/>
              <a:t>Take advantage of opportunities</a:t>
            </a:r>
          </a:p>
          <a:p>
            <a:pPr lvl="1"/>
            <a:r>
              <a:rPr lang="en-US" dirty="0"/>
              <a:t>Build on strengths</a:t>
            </a:r>
          </a:p>
          <a:p>
            <a:pPr lvl="1"/>
            <a:r>
              <a:rPr lang="en-US" dirty="0"/>
              <a:t>Avoid threats</a:t>
            </a:r>
          </a:p>
          <a:p>
            <a:pPr lvl="1"/>
            <a:r>
              <a:rPr lang="en-US" dirty="0"/>
              <a:t>Compensate for weaknesses</a:t>
            </a:r>
          </a:p>
        </p:txBody>
      </p:sp>
      <p:sp>
        <p:nvSpPr>
          <p:cNvPr id="6349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FD8FD0-8C6D-43E6-B08B-023C30330A14}" type="slidenum">
              <a:rPr lang="en-US" smtClean="0">
                <a:solidFill>
                  <a:srgbClr val="A40000"/>
                </a:solidFill>
              </a:rPr>
              <a:pPr/>
              <a:t>49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Introduction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Sellers in China must account for regional differences within a diverse country</a:t>
            </a:r>
          </a:p>
          <a:p>
            <a:pPr lvl="1"/>
            <a:r>
              <a:rPr lang="en-US" dirty="0"/>
              <a:t>Distribution and delivery difficult without well-developed roads and standardized shipping practices</a:t>
            </a:r>
          </a:p>
          <a:p>
            <a:pPr lvl="1"/>
            <a:r>
              <a:rPr lang="en-US" dirty="0"/>
              <a:t>Some sellers have created their own distribution systems</a:t>
            </a:r>
          </a:p>
          <a:p>
            <a:r>
              <a:rPr lang="en-US" dirty="0"/>
              <a:t>Chapter addresses how online businesses have emerged and grown to accommodate various cultures and infrastructure challenges around the world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55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6C156-63D5-4B6F-A07B-2247025BB264}" type="slidenum">
              <a:rPr lang="en-US" smtClean="0">
                <a:solidFill>
                  <a:srgbClr val="A40000"/>
                </a:solidFill>
              </a:rPr>
              <a:pPr eaLnBrk="1" hangingPunct="1"/>
              <a:t>50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1219200" y="5409651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1-11 SWOT analysis questions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485051" y="459757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  <p:pic>
        <p:nvPicPr>
          <p:cNvPr id="5122" name="Picture 2" descr="C:\Users\peterson\chimbo temp\Schneider2014\artwork\C8757_ch01_no callouts\Fig1-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199"/>
            <a:ext cx="7391400" cy="49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0A1883-6BC5-49C5-A020-FB1D36377523}" type="slidenum">
              <a:rPr lang="en-US" smtClean="0">
                <a:solidFill>
                  <a:srgbClr val="A40000"/>
                </a:solidFill>
              </a:rPr>
              <a:pPr eaLnBrk="1" hangingPunct="1"/>
              <a:t>51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935037" y="5537200"/>
            <a:ext cx="490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1-12 Results of Dell’s SWOT analysis</a:t>
            </a:r>
          </a:p>
        </p:txBody>
      </p:sp>
      <p:pic>
        <p:nvPicPr>
          <p:cNvPr id="6146" name="Picture 2" descr="C:\Users\peterson\chimbo temp\Schneider2014\artwork\C8757_ch01_no callouts\Fig1-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4" y="388856"/>
            <a:ext cx="7498432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511654" y="4648563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International Nature of Electronic Commerce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connects computers worldwide</a:t>
            </a:r>
          </a:p>
          <a:p>
            <a:r>
              <a:rPr lang="en-US" dirty="0"/>
              <a:t>When companies use Web to improve business process they automatically operate in global environment</a:t>
            </a:r>
          </a:p>
          <a:p>
            <a:r>
              <a:rPr lang="en-US" dirty="0"/>
              <a:t>Third wave</a:t>
            </a:r>
          </a:p>
          <a:p>
            <a:pPr lvl="1"/>
            <a:r>
              <a:rPr lang="en-US" dirty="0"/>
              <a:t>Rapidly increasing proportion outside US</a:t>
            </a:r>
          </a:p>
          <a:p>
            <a:pPr lvl="1"/>
            <a:r>
              <a:rPr lang="en-US" dirty="0"/>
              <a:t>China, India, and Brazil have seen enormous recent growth</a:t>
            </a:r>
          </a:p>
          <a:p>
            <a:r>
              <a:rPr lang="en-US" dirty="0"/>
              <a:t>Key issues in international commerce include trust, culture, language, government and infrastructure</a:t>
            </a:r>
          </a:p>
        </p:txBody>
      </p:sp>
      <p:sp>
        <p:nvSpPr>
          <p:cNvPr id="6656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BDE920-83DE-48AB-BB59-1C277C789F3F}" type="slidenum">
              <a:rPr lang="en-US" smtClean="0">
                <a:solidFill>
                  <a:srgbClr val="A40000"/>
                </a:solidFill>
              </a:rPr>
              <a:pPr/>
              <a:t>52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F0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533400"/>
            <a:ext cx="8552329" cy="4220047"/>
          </a:xfrm>
          <a:prstGeom prst="rect">
            <a:avLst/>
          </a:prstGeom>
        </p:spPr>
      </p:pic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D2BDAC-46DD-4792-A5BA-D93A08C655EB}" type="slidenum">
              <a:rPr lang="en-US" smtClean="0">
                <a:solidFill>
                  <a:srgbClr val="A40000"/>
                </a:solidFill>
              </a:rPr>
              <a:pPr eaLnBrk="1" hangingPunct="1"/>
              <a:t>53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634492" y="5214161"/>
            <a:ext cx="805230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1-13 Proportion of online B2C sales by geographic region, 2014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442353" y="3194125"/>
            <a:ext cx="157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Trust Issues on the Web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all businesses to establish trusting relationships with customers</a:t>
            </a:r>
          </a:p>
          <a:p>
            <a:r>
              <a:rPr lang="en-US" dirty="0"/>
              <a:t>Companies can rely on established brand names</a:t>
            </a:r>
          </a:p>
          <a:p>
            <a:r>
              <a:rPr lang="en-US" dirty="0"/>
              <a:t>Challenging for new companies because anonymity exists when trying to establish a Web presence</a:t>
            </a:r>
          </a:p>
          <a:p>
            <a:pPr lvl="1"/>
            <a:r>
              <a:rPr lang="en-US" dirty="0"/>
              <a:t>Plan for establishing credibility is essential</a:t>
            </a:r>
          </a:p>
          <a:p>
            <a:pPr lvl="1"/>
            <a:r>
              <a:rPr lang="en-US" dirty="0"/>
              <a:t>Sellers cannot assume site visitors will know they are trustworthy</a:t>
            </a:r>
          </a:p>
          <a:p>
            <a:r>
              <a:rPr lang="en-US" dirty="0"/>
              <a:t>Business must overcome distrust in Web “strangers”</a:t>
            </a:r>
          </a:p>
        </p:txBody>
      </p:sp>
      <p:sp>
        <p:nvSpPr>
          <p:cNvPr id="6963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319860-280F-4D99-897B-D408507566F7}" type="slidenum">
              <a:rPr lang="en-US" smtClean="0">
                <a:solidFill>
                  <a:srgbClr val="A40000"/>
                </a:solidFill>
              </a:rPr>
              <a:pPr/>
              <a:t>54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Language Issues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must adapt to local cultures</a:t>
            </a:r>
          </a:p>
          <a:p>
            <a:pPr lvl="1"/>
            <a:r>
              <a:rPr lang="en-US" dirty="0"/>
              <a:t>“Think globally, act locally”</a:t>
            </a:r>
          </a:p>
          <a:p>
            <a:pPr lvl="1"/>
            <a:r>
              <a:rPr lang="en-US" dirty="0"/>
              <a:t>Provide local language versions of Web site as customers are more likely to buy from sites in own language</a:t>
            </a:r>
          </a:p>
          <a:p>
            <a:r>
              <a:rPr lang="en-US" dirty="0"/>
              <a:t>Websites available in English only have declined dramatically to about 25% of total sites</a:t>
            </a:r>
          </a:p>
          <a:p>
            <a:r>
              <a:rPr lang="en-US" dirty="0"/>
              <a:t>Languages may require multiple translations for separate dialects</a:t>
            </a:r>
          </a:p>
          <a:p>
            <a:pPr lvl="1"/>
            <a:r>
              <a:rPr lang="en-US" dirty="0"/>
              <a:t>Localization means a translation considers multiple elements of the local environment </a:t>
            </a:r>
          </a:p>
        </p:txBody>
      </p:sp>
      <p:sp>
        <p:nvSpPr>
          <p:cNvPr id="7065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7F4DCA-EDC7-4E66-8A1A-73EC9A35E4AF}" type="slidenum">
              <a:rPr lang="en-US" smtClean="0">
                <a:solidFill>
                  <a:srgbClr val="A40000"/>
                </a:solidFill>
              </a:rPr>
              <a:pPr/>
              <a:t>55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Cultural Issues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element of business trust is anticipating how the other party to a transaction will act in specific circumstances</a:t>
            </a:r>
          </a:p>
          <a:p>
            <a:r>
              <a:rPr lang="en-US" dirty="0"/>
              <a:t>Culture is the combination of language and customs</a:t>
            </a:r>
          </a:p>
          <a:p>
            <a:pPr lvl="1"/>
            <a:r>
              <a:rPr lang="en-US" dirty="0"/>
              <a:t>Varies across national boundaries, regions within nations</a:t>
            </a:r>
          </a:p>
          <a:p>
            <a:r>
              <a:rPr lang="en-US" dirty="0"/>
              <a:t>Care must be taken in choosing packaging, product names, icons used to represent common actions and even colors</a:t>
            </a:r>
          </a:p>
          <a:p>
            <a:r>
              <a:rPr lang="en-US" dirty="0"/>
              <a:t>Japanese shoppers resisted US sites for years because of their resistance to use of credit cards</a:t>
            </a:r>
          </a:p>
          <a:p>
            <a:pPr lvl="1"/>
            <a:endParaRPr lang="en-US" dirty="0"/>
          </a:p>
        </p:txBody>
      </p:sp>
      <p:sp>
        <p:nvSpPr>
          <p:cNvPr id="7270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DF010B-187C-4A1C-8C55-A983AD84B2F4}" type="slidenum">
              <a:rPr lang="en-US" smtClean="0">
                <a:solidFill>
                  <a:srgbClr val="A40000"/>
                </a:solidFill>
              </a:rPr>
              <a:pPr/>
              <a:t>56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Culture and Government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areas have cultural environments inhospitable to online discussions that occur on the Internet</a:t>
            </a:r>
          </a:p>
          <a:p>
            <a:pPr lvl="1"/>
            <a:r>
              <a:rPr lang="en-US" dirty="0"/>
              <a:t>May lead to government controls that limit electronic commerce development</a:t>
            </a:r>
          </a:p>
          <a:p>
            <a:pPr lvl="1"/>
            <a:r>
              <a:rPr lang="en-US" dirty="0"/>
              <a:t>Many countries filter available Web content and some have denounced the Internet</a:t>
            </a:r>
          </a:p>
          <a:p>
            <a:r>
              <a:rPr lang="en-US" dirty="0"/>
              <a:t>Countries such as the People’s Republic of China and Singapore traditionally control access to information but want to reap the benefits of electronic commerce</a:t>
            </a:r>
          </a:p>
          <a:p>
            <a:pPr lvl="1"/>
            <a:r>
              <a:rPr lang="en-US" dirty="0"/>
              <a:t>Result has been many regulations and requirements</a:t>
            </a:r>
          </a:p>
          <a:p>
            <a:pPr lvl="1"/>
            <a:endParaRPr lang="en-US" dirty="0"/>
          </a:p>
        </p:txBody>
      </p:sp>
      <p:sp>
        <p:nvSpPr>
          <p:cNvPr id="7577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F47E42-3046-44F6-A398-4B07530A0C3D}" type="slidenum">
              <a:rPr lang="en-US" smtClean="0">
                <a:solidFill>
                  <a:srgbClr val="A40000"/>
                </a:solidFill>
              </a:rPr>
              <a:pPr/>
              <a:t>57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Infrastructure Issues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and software connected to Internet and the related communications networks</a:t>
            </a:r>
          </a:p>
          <a:p>
            <a:r>
              <a:rPr lang="en-US" dirty="0"/>
              <a:t>Outside the U.S. the telecommunications industry is either government owned or regulated</a:t>
            </a:r>
          </a:p>
          <a:p>
            <a:pPr lvl="1"/>
            <a:r>
              <a:rPr lang="en-US" dirty="0"/>
              <a:t>Inhibits development or limits expansion</a:t>
            </a:r>
          </a:p>
          <a:p>
            <a:r>
              <a:rPr lang="en-US" dirty="0"/>
              <a:t>High local telephone connection costs affect online behavior</a:t>
            </a:r>
          </a:p>
          <a:p>
            <a:r>
              <a:rPr lang="en-US" dirty="0"/>
              <a:t>Over half of all Websites turn away international orders because of no process to handle them</a:t>
            </a:r>
          </a:p>
          <a:p>
            <a:pPr lvl="1"/>
            <a:r>
              <a:rPr lang="en-US" dirty="0"/>
              <a:t>Problem is increasing globally</a:t>
            </a:r>
          </a:p>
        </p:txBody>
      </p:sp>
      <p:sp>
        <p:nvSpPr>
          <p:cNvPr id="7782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D3CAE-4B77-423B-94B5-64D2E7FAF6FE}" type="slidenum">
              <a:rPr lang="en-US" smtClean="0">
                <a:solidFill>
                  <a:srgbClr val="A40000"/>
                </a:solidFill>
              </a:rPr>
              <a:pPr/>
              <a:t>58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Infrastructure Issues (cont’d.)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Freight forwarder arranges international transactions’ shipping and insurance</a:t>
            </a:r>
          </a:p>
          <a:p>
            <a:r>
              <a:rPr lang="en-US" dirty="0"/>
              <a:t>Customs broker arranges tariff payment and compliance with international shipping laws</a:t>
            </a:r>
          </a:p>
          <a:p>
            <a:r>
              <a:rPr lang="en-US" dirty="0"/>
              <a:t>Bonded warehouse is a secure location that holds international shipments until customs requirements or payments satisfied</a:t>
            </a:r>
          </a:p>
          <a:p>
            <a:r>
              <a:rPr lang="en-US" dirty="0"/>
              <a:t>Handling international transactions paperwork has an annual cost of $700 billion</a:t>
            </a:r>
          </a:p>
          <a:p>
            <a:pPr lvl="1"/>
            <a:r>
              <a:rPr lang="en-US" dirty="0"/>
              <a:t>Software automates some paperwork</a:t>
            </a:r>
          </a:p>
        </p:txBody>
      </p:sp>
      <p:sp>
        <p:nvSpPr>
          <p:cNvPr id="7885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594272-5C5C-4D70-B0F7-5D8DD4F98B1F}" type="slidenum">
              <a:rPr lang="en-US" smtClean="0">
                <a:solidFill>
                  <a:srgbClr val="A40000"/>
                </a:solidFill>
              </a:rPr>
              <a:pPr/>
              <a:t>59</a:t>
            </a:fld>
            <a:endParaRPr lang="en-US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The Evolution of Electronic Commerce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commerce history</a:t>
            </a:r>
          </a:p>
          <a:p>
            <a:pPr lvl="1"/>
            <a:r>
              <a:rPr lang="en-US" dirty="0"/>
              <a:t>Rapid growth from mid-1990s to 2000</a:t>
            </a:r>
          </a:p>
          <a:p>
            <a:pPr lvl="1"/>
            <a:r>
              <a:rPr lang="en-US" dirty="0"/>
              <a:t>“Dot-com boom” followed by “dot-com bust”</a:t>
            </a:r>
          </a:p>
          <a:p>
            <a:pPr lvl="1"/>
            <a:r>
              <a:rPr lang="en-US" dirty="0"/>
              <a:t>2000 to 2003: Overly gloomy news reports (bad news and reports related to E-commerce during this time)</a:t>
            </a:r>
          </a:p>
          <a:p>
            <a:pPr lvl="1"/>
            <a:r>
              <a:rPr lang="en-US" dirty="0"/>
              <a:t>2003: Signs of profound rebirth</a:t>
            </a:r>
          </a:p>
          <a:p>
            <a:pPr lvl="2"/>
            <a:r>
              <a:rPr lang="en-US" dirty="0"/>
              <a:t>Sales and profit growth returned</a:t>
            </a:r>
          </a:p>
          <a:p>
            <a:pPr lvl="2"/>
            <a:r>
              <a:rPr lang="en-US" dirty="0"/>
              <a:t>Electronic commerce grew faster than overall economy and became a larger part of the total economy</a:t>
            </a: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4F44CC-73A5-493B-8692-D3AB42A146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4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265237-D354-4C78-BE6C-F16C69321E4B}" type="slidenum">
              <a:rPr lang="en-US" sz="1400">
                <a:solidFill>
                  <a:srgbClr val="A40000"/>
                </a:solidFill>
              </a:rPr>
              <a:pPr algn="r" eaLnBrk="1" hangingPunct="1"/>
              <a:t>6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</a:t>
            </a:r>
            <a:endParaRPr lang="en-US" dirty="0"/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A932F4-820C-4BE9-8812-D10DFF6CF96C}" type="slidenum">
              <a:rPr lang="en-US" smtClean="0">
                <a:solidFill>
                  <a:srgbClr val="A40000"/>
                </a:solidFill>
              </a:rPr>
              <a:pPr eaLnBrk="1" hangingPunct="1"/>
              <a:t>60</a:t>
            </a:fld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571625" y="5436494"/>
            <a:ext cx="6200775" cy="65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1-14 Parties involved in a typical international trade transaction </a:t>
            </a:r>
          </a:p>
        </p:txBody>
      </p:sp>
      <p:pic>
        <p:nvPicPr>
          <p:cNvPr id="8194" name="Picture 2" descr="C:\Users\peterson\chimbo temp\Schneider2014\artwork\C8757_ch01_no callouts\Fig1-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304799"/>
            <a:ext cx="5305425" cy="51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5978565" y="4160751"/>
            <a:ext cx="2037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Cengage Learning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The Evolution of Electronic Commerce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Electronic commerce history (cont’d.)</a:t>
            </a:r>
          </a:p>
          <a:p>
            <a:pPr lvl="1"/>
            <a:r>
              <a:rPr lang="en-US" dirty="0"/>
              <a:t>2008 general recession</a:t>
            </a:r>
          </a:p>
          <a:p>
            <a:pPr lvl="2"/>
            <a:r>
              <a:rPr lang="en-US" dirty="0"/>
              <a:t>Electronic commerce suffered far less than most of economy</a:t>
            </a:r>
          </a:p>
          <a:p>
            <a:pPr lvl="1"/>
            <a:r>
              <a:rPr lang="en-US" dirty="0"/>
              <a:t>From 2003 to the present</a:t>
            </a:r>
          </a:p>
          <a:p>
            <a:pPr lvl="2"/>
            <a:r>
              <a:rPr lang="en-US" dirty="0"/>
              <a:t>Electronic commerce has expanded more in good times and contracted less in bad times than other economic sectors</a:t>
            </a:r>
          </a:p>
          <a:p>
            <a:endParaRPr lang="en-US" dirty="0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63A22B-EF50-4495-98A3-B7052D0B76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26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D20BDF-B750-4185-8108-68FB61F66948}" type="slidenum">
              <a:rPr lang="en-US" sz="1400">
                <a:solidFill>
                  <a:srgbClr val="A40000"/>
                </a:solidFill>
              </a:rPr>
              <a:pPr algn="r" eaLnBrk="1" hangingPunct="1"/>
              <a:t>7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Electronic Commerce and Electronic Business</a:t>
            </a:r>
          </a:p>
        </p:txBody>
      </p:sp>
      <p:sp>
        <p:nvSpPr>
          <p:cNvPr id="1229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Electronic commerce </a:t>
            </a:r>
            <a:r>
              <a:rPr lang="en-US" dirty="0"/>
              <a:t>(or e-commerce)</a:t>
            </a:r>
          </a:p>
          <a:p>
            <a:pPr lvl="1"/>
            <a:r>
              <a:rPr lang="en-US" dirty="0"/>
              <a:t>Shopping on the Web</a:t>
            </a:r>
          </a:p>
          <a:p>
            <a:pPr lvl="1"/>
            <a:r>
              <a:rPr lang="en-US" dirty="0"/>
              <a:t>Businesses trading with other businesses</a:t>
            </a:r>
          </a:p>
          <a:p>
            <a:pPr lvl="1"/>
            <a:r>
              <a:rPr lang="en-US" dirty="0"/>
              <a:t>Internal company processes that companies use to support their buying, selling, hiring, planning, and other activities</a:t>
            </a:r>
          </a:p>
          <a:p>
            <a:pPr lvl="1"/>
            <a:r>
              <a:rPr lang="en-US" dirty="0"/>
              <a:t>Broader term: electronic business (e-business)</a:t>
            </a:r>
          </a:p>
          <a:p>
            <a:pPr lvl="1"/>
            <a:r>
              <a:rPr lang="en-US" dirty="0"/>
              <a:t>Includes </a:t>
            </a:r>
            <a:r>
              <a:rPr lang="en-US" dirty="0">
                <a:highlight>
                  <a:srgbClr val="FFFF00"/>
                </a:highlight>
              </a:rPr>
              <a:t>all business activities using Internet technologies</a:t>
            </a:r>
          </a:p>
          <a:p>
            <a:pPr lvl="2"/>
            <a:r>
              <a:rPr lang="en-US" dirty="0"/>
              <a:t>Internet and World Wide Web (Web)</a:t>
            </a:r>
          </a:p>
          <a:p>
            <a:pPr lvl="2"/>
            <a:r>
              <a:rPr lang="en-US" dirty="0"/>
              <a:t>Wireless transmissions on mobile telephone networks</a:t>
            </a:r>
          </a:p>
          <a:p>
            <a:r>
              <a:rPr lang="en-US" dirty="0"/>
              <a:t>Dot-com (pure dot-com)</a:t>
            </a:r>
          </a:p>
          <a:p>
            <a:pPr lvl="1"/>
            <a:r>
              <a:rPr lang="en-US" dirty="0"/>
              <a:t>Businesses operating only online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B0BF3F-07EE-4DB8-8801-135122988F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29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8C3692-6C8F-4CC4-A799-A718E65D5B98}" type="slidenum">
              <a:rPr lang="en-US" sz="1400">
                <a:solidFill>
                  <a:srgbClr val="A40000"/>
                </a:solidFill>
              </a:rPr>
              <a:pPr algn="r" eaLnBrk="1" hangingPunct="1"/>
              <a:t>8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Categories of Electronic Commerce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Business-to-consumer (B2C)</a:t>
            </a:r>
          </a:p>
          <a:p>
            <a:pPr lvl="1"/>
            <a:r>
              <a:rPr lang="en-US" dirty="0"/>
              <a:t>Consumer shopping on the Web</a:t>
            </a:r>
          </a:p>
          <a:p>
            <a:r>
              <a:rPr lang="en-US" dirty="0"/>
              <a:t>Business-to-business (B2B): e-procurement</a:t>
            </a:r>
          </a:p>
          <a:p>
            <a:pPr lvl="1"/>
            <a:r>
              <a:rPr lang="en-US" dirty="0"/>
              <a:t>Transactions conducted between Web businesses</a:t>
            </a:r>
          </a:p>
          <a:p>
            <a:pPr lvl="1"/>
            <a:r>
              <a:rPr lang="en-US" dirty="0"/>
              <a:t>Supply management (procurement) departments</a:t>
            </a:r>
          </a:p>
          <a:p>
            <a:pPr lvl="2"/>
            <a:r>
              <a:rPr lang="en-US" dirty="0"/>
              <a:t>Negotiate purchase transactions with suppliers</a:t>
            </a:r>
          </a:p>
          <a:p>
            <a:r>
              <a:rPr lang="en-US" dirty="0">
                <a:highlight>
                  <a:srgbClr val="FFFF00"/>
                </a:highlight>
              </a:rPr>
              <a:t>Business processes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Use of Internet technologies within the business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790F3F-58C9-4181-BCA8-D973BDB0D0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3385164-6C42-40FF-9C00-9D0463F34ED2}" type="slidenum">
              <a:rPr lang="en-US" sz="1400">
                <a:solidFill>
                  <a:srgbClr val="A40000"/>
                </a:solidFill>
              </a:rPr>
              <a:pPr algn="r" eaLnBrk="1" hangingPunct="1"/>
              <a:t>9</a:t>
            </a:fld>
            <a:endParaRPr lang="en-US" sz="1400" dirty="0">
              <a:solidFill>
                <a:srgbClr val="A4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6445</Words>
  <Application>Microsoft Office PowerPoint</Application>
  <PresentationFormat>On-screen Show (4:3)</PresentationFormat>
  <Paragraphs>585</Paragraphs>
  <Slides>60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Times New Roman</vt:lpstr>
      <vt:lpstr>Default Design</vt:lpstr>
      <vt:lpstr>CHAPTER 1</vt:lpstr>
      <vt:lpstr>PowerPoint Presentation</vt:lpstr>
      <vt:lpstr>Learning Objectives (cont’d.)</vt:lpstr>
      <vt:lpstr>Introduction</vt:lpstr>
      <vt:lpstr>Introduction (cont’d.)</vt:lpstr>
      <vt:lpstr>The Evolution of Electronic Commerce</vt:lpstr>
      <vt:lpstr>The Evolution of Electronic Commerce</vt:lpstr>
      <vt:lpstr>Electronic Commerce and Electronic Business</vt:lpstr>
      <vt:lpstr>Categories of Electronic Commerce</vt:lpstr>
      <vt:lpstr>Business Processes</vt:lpstr>
      <vt:lpstr>Relative Size of Electronic Commerce Elements</vt:lpstr>
      <vt:lpstr>PowerPoint Presentation</vt:lpstr>
      <vt:lpstr>Relative Size of Electronic Commerce Elements (cont’d.)</vt:lpstr>
      <vt:lpstr>PowerPoint Presentation</vt:lpstr>
      <vt:lpstr>Early Electronic Commerce</vt:lpstr>
      <vt:lpstr>Early Electronic Commerce (cont’d.)</vt:lpstr>
      <vt:lpstr>The First Wave of Electronic Commerce, 1995-2003</vt:lpstr>
      <vt:lpstr>The Second Wave of Electronic Commerce, 2004-2009</vt:lpstr>
      <vt:lpstr>The Second Wave of Electronic Commerce, 2004-2009 (cont’d.)</vt:lpstr>
      <vt:lpstr>The Third Wave of Electronic Commerce, 2010 - Present</vt:lpstr>
      <vt:lpstr>The Third Wave of Electronic Commerce, 2010 - Present</vt:lpstr>
      <vt:lpstr>PowerPoint Presentation</vt:lpstr>
      <vt:lpstr>Business Models, Revenue Models, and Business Processes</vt:lpstr>
      <vt:lpstr>Business Models, Revenue Models, and Business Processes (cont’d.)</vt:lpstr>
      <vt:lpstr>Focus on Specific Business Processes</vt:lpstr>
      <vt:lpstr>Role of Merchandising</vt:lpstr>
      <vt:lpstr>Product/Process Suitability to Electronic Commerce</vt:lpstr>
      <vt:lpstr>PowerPoint Presentation</vt:lpstr>
      <vt:lpstr>Product/Process Suitability to Electronic Commerce (cont’d.)</vt:lpstr>
      <vt:lpstr>Opportunities for Electronic Commerce</vt:lpstr>
      <vt:lpstr>Opportunities for Electronic Commerce (cont’d.)</vt:lpstr>
      <vt:lpstr>Electronic Commerce: Current Barriers</vt:lpstr>
      <vt:lpstr>Economic Forces and Electronic Commerce</vt:lpstr>
      <vt:lpstr>Transaction Costs</vt:lpstr>
      <vt:lpstr>PowerPoint Presentation</vt:lpstr>
      <vt:lpstr>Markets and Hierarchies</vt:lpstr>
      <vt:lpstr>PowerPoint Presentation</vt:lpstr>
      <vt:lpstr>Markets and Hierarchies (cont’d.)</vt:lpstr>
      <vt:lpstr>Using Electronic Commerce to Reduce Transaction Costs</vt:lpstr>
      <vt:lpstr>Network Economic Structures</vt:lpstr>
      <vt:lpstr>PowerPoint Presentation</vt:lpstr>
      <vt:lpstr>Network Effects</vt:lpstr>
      <vt:lpstr>Identifying Electronic Commerce Opportunities</vt:lpstr>
      <vt:lpstr>Strategic Business Unit Value Chains</vt:lpstr>
      <vt:lpstr>Strategic Business Unit Value Chains (cont’d.)</vt:lpstr>
      <vt:lpstr>PowerPoint Presentation</vt:lpstr>
      <vt:lpstr>Industry Value Chains</vt:lpstr>
      <vt:lpstr>PowerPoint Presentation</vt:lpstr>
      <vt:lpstr>SWOT Analysis: Evaluating Business Unit Opportunities</vt:lpstr>
      <vt:lpstr>PowerPoint Presentation</vt:lpstr>
      <vt:lpstr>PowerPoint Presentation</vt:lpstr>
      <vt:lpstr>International Nature of Electronic Commerce</vt:lpstr>
      <vt:lpstr>PowerPoint Presentation</vt:lpstr>
      <vt:lpstr>Trust Issues on the Web</vt:lpstr>
      <vt:lpstr>Language Issues</vt:lpstr>
      <vt:lpstr>Cultural Issues</vt:lpstr>
      <vt:lpstr>Culture and Government</vt:lpstr>
      <vt:lpstr>Infrastructure Issues</vt:lpstr>
      <vt:lpstr>Infrastructure Issues (cont’d.)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496</cp:revision>
  <dcterms:created xsi:type="dcterms:W3CDTF">2007-11-29T08:48:42Z</dcterms:created>
  <dcterms:modified xsi:type="dcterms:W3CDTF">2020-01-05T18:24:55Z</dcterms:modified>
</cp:coreProperties>
</file>