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3" r:id="rId1"/>
    <p:sldMasterId id="2147483692" r:id="rId2"/>
  </p:sldMasterIdLst>
  <p:notesMasterIdLst>
    <p:notesMasterId r:id="rId71"/>
  </p:notesMasterIdLst>
  <p:sldIdLst>
    <p:sldId id="360" r:id="rId3"/>
    <p:sldId id="258" r:id="rId4"/>
    <p:sldId id="260" r:id="rId5"/>
    <p:sldId id="350" r:id="rId6"/>
    <p:sldId id="259" r:id="rId7"/>
    <p:sldId id="261" r:id="rId8"/>
    <p:sldId id="262" r:id="rId9"/>
    <p:sldId id="263" r:id="rId10"/>
    <p:sldId id="264" r:id="rId11"/>
    <p:sldId id="361" r:id="rId12"/>
    <p:sldId id="355" r:id="rId13"/>
    <p:sldId id="271" r:id="rId14"/>
    <p:sldId id="325" r:id="rId15"/>
    <p:sldId id="272" r:id="rId16"/>
    <p:sldId id="363" r:id="rId17"/>
    <p:sldId id="344" r:id="rId18"/>
    <p:sldId id="345" r:id="rId19"/>
    <p:sldId id="347" r:id="rId20"/>
    <p:sldId id="274" r:id="rId21"/>
    <p:sldId id="275" r:id="rId22"/>
    <p:sldId id="276" r:id="rId23"/>
    <p:sldId id="328" r:id="rId24"/>
    <p:sldId id="280" r:id="rId25"/>
    <p:sldId id="332" r:id="rId26"/>
    <p:sldId id="279" r:id="rId27"/>
    <p:sldId id="331" r:id="rId28"/>
    <p:sldId id="266" r:id="rId29"/>
    <p:sldId id="267" r:id="rId30"/>
    <p:sldId id="321" r:id="rId31"/>
    <p:sldId id="268" r:id="rId32"/>
    <p:sldId id="269" r:id="rId33"/>
    <p:sldId id="323" r:id="rId34"/>
    <p:sldId id="364" r:id="rId35"/>
    <p:sldId id="348" r:id="rId36"/>
    <p:sldId id="277" r:id="rId37"/>
    <p:sldId id="365" r:id="rId38"/>
    <p:sldId id="282" r:id="rId39"/>
    <p:sldId id="285" r:id="rId40"/>
    <p:sldId id="366" r:id="rId41"/>
    <p:sldId id="286" r:id="rId42"/>
    <p:sldId id="335" r:id="rId43"/>
    <p:sldId id="367" r:id="rId44"/>
    <p:sldId id="368" r:id="rId45"/>
    <p:sldId id="289" r:id="rId46"/>
    <p:sldId id="369" r:id="rId47"/>
    <p:sldId id="370" r:id="rId48"/>
    <p:sldId id="291" r:id="rId49"/>
    <p:sldId id="293" r:id="rId50"/>
    <p:sldId id="371" r:id="rId51"/>
    <p:sldId id="372" r:id="rId52"/>
    <p:sldId id="373" r:id="rId53"/>
    <p:sldId id="374" r:id="rId54"/>
    <p:sldId id="340" r:id="rId55"/>
    <p:sldId id="375" r:id="rId56"/>
    <p:sldId id="349" r:id="rId57"/>
    <p:sldId id="377" r:id="rId58"/>
    <p:sldId id="307" r:id="rId59"/>
    <p:sldId id="308" r:id="rId60"/>
    <p:sldId id="309" r:id="rId61"/>
    <p:sldId id="310" r:id="rId62"/>
    <p:sldId id="357" r:id="rId63"/>
    <p:sldId id="312" r:id="rId64"/>
    <p:sldId id="314" r:id="rId65"/>
    <p:sldId id="378" r:id="rId66"/>
    <p:sldId id="315" r:id="rId67"/>
    <p:sldId id="376" r:id="rId68"/>
    <p:sldId id="317" r:id="rId69"/>
    <p:sldId id="341" r:id="rId7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3015" autoAdjust="0"/>
  </p:normalViewPr>
  <p:slideViewPr>
    <p:cSldViewPr>
      <p:cViewPr varScale="1">
        <p:scale>
          <a:sx n="104" d="100"/>
          <a:sy n="104" d="100"/>
        </p:scale>
        <p:origin x="178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5964"/>
    </p:cViewPr>
  </p:sorterViewPr>
  <p:notesViewPr>
    <p:cSldViewPr>
      <p:cViewPr varScale="1">
        <p:scale>
          <a:sx n="57" d="100"/>
          <a:sy n="57" d="100"/>
        </p:scale>
        <p:origin x="-183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70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03E594-5693-447F-9560-1E44777389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6591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86DC89-B74F-4173-8544-4654A7312B6A}" type="slidenum">
              <a:rPr lang="en-US" smtClean="0">
                <a:solidFill>
                  <a:srgbClr val="000000"/>
                </a:solidFill>
              </a:rPr>
              <a:pPr eaLnBrk="1" hangingPunct="1"/>
              <a:t>1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87043" name="Rectangle 7"/>
          <p:cNvSpPr txBox="1">
            <a:spLocks noGrp="1" noChangeArrowheads="1"/>
          </p:cNvSpPr>
          <p:nvPr/>
        </p:nvSpPr>
        <p:spPr bwMode="auto">
          <a:xfrm>
            <a:off x="3883025" y="8774113"/>
            <a:ext cx="29702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78467C91-C7BB-4F40-AFA3-F8EB2D23425C}" type="slidenum">
              <a:rPr lang="en-US" sz="1200">
                <a:solidFill>
                  <a:srgbClr val="000000"/>
                </a:solidFill>
                <a:cs typeface="Arial" charset="0"/>
              </a:rPr>
              <a:pPr algn="r"/>
              <a:t>1</a:t>
            </a:fld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dirty="0" smtClean="0"/>
          </a:p>
        </p:txBody>
      </p:sp>
    </p:spTree>
    <p:extLst>
      <p:ext uri="{BB962C8B-B14F-4D97-AF65-F5344CB8AC3E}">
        <p14:creationId xmlns:p14="http://schemas.microsoft.com/office/powerpoint/2010/main" val="1726020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3E594-5693-447F-9560-1E44777389E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501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3E594-5693-447F-9560-1E44777389E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2771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3E594-5693-447F-9560-1E44777389E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5105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3E594-5693-447F-9560-1E44777389E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4730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3E594-5693-447F-9560-1E44777389E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3847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3E594-5693-447F-9560-1E44777389E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0775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3E594-5693-447F-9560-1E44777389E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2271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3E594-5693-447F-9560-1E44777389E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4521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3E594-5693-447F-9560-1E44777389E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2710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3E594-5693-447F-9560-1E44777389E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057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AAF833-27E2-4398-AC20-56F07148DAC9}" type="slidenum">
              <a:rPr lang="en-US" smtClean="0"/>
              <a:pPr eaLnBrk="1" hangingPunct="1"/>
              <a:t>2</a:t>
            </a:fld>
            <a:endParaRPr lang="en-US" dirty="0" smtClean="0"/>
          </a:p>
        </p:txBody>
      </p:sp>
      <p:sp>
        <p:nvSpPr>
          <p:cNvPr id="890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56E8C6C-10E6-414D-9E60-F7F23480E01A}" type="slidenum">
              <a:rPr lang="en-US" sz="1200"/>
              <a:pPr algn="r" eaLnBrk="1" hangingPunct="1"/>
              <a:t>2</a:t>
            </a:fld>
            <a:endParaRPr lang="en-US" sz="1200" dirty="0"/>
          </a:p>
        </p:txBody>
      </p:sp>
      <p:sp>
        <p:nvSpPr>
          <p:cNvPr id="89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7606549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3E594-5693-447F-9560-1E44777389E7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6996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3E594-5693-447F-9560-1E44777389E7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8014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3E594-5693-447F-9560-1E44777389E7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2161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3E594-5693-447F-9560-1E44777389E7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2289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3E594-5693-447F-9560-1E44777389E7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7607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3E594-5693-447F-9560-1E44777389E7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2571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3E594-5693-447F-9560-1E44777389E7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7805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3E594-5693-447F-9560-1E44777389E7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4953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3E594-5693-447F-9560-1E44777389E7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388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3E594-5693-447F-9560-1E44777389E7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54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61F6D9-BE41-475B-AB84-40738C47A5AC}" type="slidenum">
              <a:rPr lang="en-US" smtClean="0"/>
              <a:pPr eaLnBrk="1" hangingPunct="1"/>
              <a:t>3</a:t>
            </a:fld>
            <a:endParaRPr lang="en-US" dirty="0" smtClean="0"/>
          </a:p>
        </p:txBody>
      </p:sp>
      <p:sp>
        <p:nvSpPr>
          <p:cNvPr id="9011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E4BB65E-F268-4C13-A5A9-FA1251CF6CE7}" type="slidenum">
              <a:rPr lang="en-US" sz="1200"/>
              <a:pPr algn="r" eaLnBrk="1" hangingPunct="1"/>
              <a:t>3</a:t>
            </a:fld>
            <a:endParaRPr lang="en-US" sz="1200" dirty="0"/>
          </a:p>
        </p:txBody>
      </p:sp>
      <p:sp>
        <p:nvSpPr>
          <p:cNvPr id="901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7975152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3E594-5693-447F-9560-1E44777389E7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107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3E594-5693-447F-9560-1E44777389E7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9198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3E594-5693-447F-9560-1E44777389E7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1986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3E594-5693-447F-9560-1E44777389E7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9336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3E594-5693-447F-9560-1E44777389E7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2309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3E594-5693-447F-9560-1E44777389E7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2522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3E594-5693-447F-9560-1E44777389E7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390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3E594-5693-447F-9560-1E44777389E7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4451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3E594-5693-447F-9560-1E44777389E7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70312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3E594-5693-447F-9560-1E44777389E7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542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3E594-5693-447F-9560-1E44777389E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8073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3E594-5693-447F-9560-1E44777389E7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27046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3E594-5693-447F-9560-1E44777389E7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0316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3E594-5693-447F-9560-1E44777389E7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41906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3E594-5693-447F-9560-1E44777389E7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69820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3E594-5693-447F-9560-1E44777389E7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30813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3E594-5693-447F-9560-1E44777389E7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64910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3E594-5693-447F-9560-1E44777389E7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85101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3E594-5693-447F-9560-1E44777389E7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51278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3E594-5693-447F-9560-1E44777389E7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08514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3E594-5693-447F-9560-1E44777389E7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639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3E594-5693-447F-9560-1E44777389E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50381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3E594-5693-447F-9560-1E44777389E7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32882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3E594-5693-447F-9560-1E44777389E7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448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3E594-5693-447F-9560-1E44777389E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82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3E594-5693-447F-9560-1E44777389E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573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3E594-5693-447F-9560-1E44777389E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793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3E594-5693-447F-9560-1E44777389E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082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200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279717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895600" y="457200"/>
            <a:ext cx="3108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284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132873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2834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4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245225"/>
            <a:ext cx="6019800" cy="476250"/>
          </a:xfrm>
          <a:ln/>
        </p:spPr>
        <p:txBody>
          <a:bodyPr/>
          <a:lstStyle>
            <a:lvl1pPr>
              <a:defRPr sz="800"/>
            </a:lvl1pPr>
          </a:lstStyle>
          <a:p>
            <a:pPr algn="ctr"/>
            <a:r>
              <a:rPr dirty="0" smtClean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  <a:endParaRPr dirty="0">
              <a:solidFill>
                <a:srgbClr val="EEC1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A40000"/>
                </a:solidFill>
              </a:defRPr>
            </a:lvl1pPr>
          </a:lstStyle>
          <a:p>
            <a:pPr>
              <a:defRPr/>
            </a:pPr>
            <a:fld id="{B93BC2A6-FBF6-4F42-AB1A-9AEAB3F6BD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252801"/>
            <a:ext cx="9144000" cy="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Rectangle 6"/>
          <p:cNvSpPr txBox="1">
            <a:spLocks noChangeArrowheads="1"/>
          </p:cNvSpPr>
          <p:nvPr userDrawn="1"/>
        </p:nvSpPr>
        <p:spPr bwMode="auto">
          <a:xfrm>
            <a:off x="0" y="7523"/>
            <a:ext cx="9144000" cy="122834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A4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charset="0"/>
              </a:defRPr>
            </a:lvl9pPr>
          </a:lstStyle>
          <a:p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1864793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sz="800"/>
            </a:lvl1pPr>
          </a:lstStyle>
          <a:p>
            <a:pPr algn="ctr"/>
            <a:r>
              <a:rPr dirty="0" smtClean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  <a:endParaRPr dirty="0">
              <a:solidFill>
                <a:srgbClr val="EEC1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A40000"/>
                </a:solidFill>
              </a:defRPr>
            </a:lvl1pPr>
          </a:lstStyle>
          <a:p>
            <a:pPr>
              <a:defRPr/>
            </a:pPr>
            <a:fld id="{AD8FA9F7-D61B-4DB1-A6F6-732593FF9D7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2438400" y="381000"/>
            <a:ext cx="3108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77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200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2797175"/>
            <a:ext cx="7772400" cy="1470025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7233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132873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28345"/>
          </a:xfrm>
        </p:spPr>
        <p:txBody>
          <a:bodyPr/>
          <a:lstStyle>
            <a:lvl1pPr>
              <a:defRPr>
                <a:solidFill>
                  <a:srgbClr val="A4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245225"/>
            <a:ext cx="6019800" cy="476250"/>
          </a:xfrm>
          <a:ln/>
        </p:spPr>
        <p:txBody>
          <a:bodyPr/>
          <a:lstStyle>
            <a:lvl1pPr>
              <a:defRPr sz="800"/>
            </a:lvl1pPr>
          </a:lstStyle>
          <a:p>
            <a:pPr algn="ctr"/>
            <a:r>
              <a:rPr dirty="0" smtClean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  <a:endParaRPr dirty="0">
              <a:solidFill>
                <a:srgbClr val="EEC1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A40000"/>
                </a:solidFill>
              </a:defRPr>
            </a:lvl1pPr>
          </a:lstStyle>
          <a:p>
            <a:pPr>
              <a:defRPr/>
            </a:pPr>
            <a:fld id="{B93BC2A6-FBF6-4F42-AB1A-9AEAB3F6BD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295400"/>
            <a:ext cx="9144000" cy="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813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sz="800"/>
            </a:lvl1pPr>
          </a:lstStyle>
          <a:p>
            <a:pPr algn="ctr"/>
            <a:r>
              <a:rPr dirty="0" smtClean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  <a:endParaRPr dirty="0">
              <a:solidFill>
                <a:srgbClr val="EEC1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A40000"/>
                </a:solidFill>
              </a:defRPr>
            </a:lvl1pPr>
          </a:lstStyle>
          <a:p>
            <a:pPr>
              <a:defRPr/>
            </a:pPr>
            <a:fld id="{AD8FA9F7-D61B-4DB1-A6F6-732593FF9D7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637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245225"/>
            <a:ext cx="5638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800" b="0" i="0" smtClean="0">
                <a:solidFill>
                  <a:srgbClr val="000000"/>
                </a:solidFill>
                <a:effectLst/>
              </a:defRPr>
            </a:lvl1pPr>
          </a:lstStyle>
          <a:p>
            <a:pPr algn="ctr"/>
            <a:r>
              <a:rPr dirty="0">
                <a:solidFill>
                  <a:srgbClr val="EEC100"/>
                </a:solidFill>
                <a:cs typeface="Arial" charset="0"/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A40000"/>
                </a:solidFill>
                <a:cs typeface="+mn-cs"/>
              </a:defRPr>
            </a:lvl1pPr>
          </a:lstStyle>
          <a:p>
            <a:pPr>
              <a:defRPr/>
            </a:pPr>
            <a:fld id="{D6399349-BC41-4FBA-B028-7251202A2E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 bwMode="auto">
          <a:xfrm>
            <a:off x="0" y="-1"/>
            <a:ext cx="9144000" cy="1228345"/>
          </a:xfrm>
          <a:prstGeom prst="rect">
            <a:avLst/>
          </a:prstGeom>
          <a:pattFill prst="pct50">
            <a:fgClr>
              <a:schemeClr val="accent5">
                <a:lumMod val="50000"/>
              </a:schemeClr>
            </a:fgClr>
            <a:bgClr>
              <a:schemeClr val="bg1"/>
            </a:bgClr>
          </a:patt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A4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charset="0"/>
              </a:defRPr>
            </a:lvl9pPr>
          </a:lstStyle>
          <a:p>
            <a:endParaRPr lang="en-US" kern="0" dirty="0" smtClean="0"/>
          </a:p>
        </p:txBody>
      </p:sp>
      <p:sp>
        <p:nvSpPr>
          <p:cNvPr id="2" name="Rectangle 1"/>
          <p:cNvSpPr/>
          <p:nvPr userDrawn="1"/>
        </p:nvSpPr>
        <p:spPr>
          <a:xfrm>
            <a:off x="2819400" y="429505"/>
            <a:ext cx="3108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716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A4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prstGeom prst="rect">
            <a:avLst/>
          </a:prstGeom>
          <a:pattFill prst="pct60">
            <a:fgClr>
              <a:schemeClr val="accent5">
                <a:lumMod val="50000"/>
              </a:schemeClr>
            </a:fgClr>
            <a:bgClr>
              <a:schemeClr val="bg1"/>
            </a:bgClr>
          </a:patt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245225"/>
            <a:ext cx="5638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800" b="0" i="0" smtClean="0">
                <a:solidFill>
                  <a:srgbClr val="000000"/>
                </a:solidFill>
                <a:effectLst/>
              </a:defRPr>
            </a:lvl1pPr>
          </a:lstStyle>
          <a:p>
            <a:pPr algn="ctr"/>
            <a:r>
              <a:rPr dirty="0">
                <a:solidFill>
                  <a:srgbClr val="EEC100"/>
                </a:solidFill>
                <a:cs typeface="Arial" charset="0"/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A40000"/>
                </a:solidFill>
                <a:cs typeface="+mn-cs"/>
              </a:defRPr>
            </a:lvl1pPr>
          </a:lstStyle>
          <a:p>
            <a:pPr>
              <a:defRPr/>
            </a:pPr>
            <a:fld id="{D6399349-BC41-4FBA-B028-7251202A2E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21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A4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ndiego.edu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066800"/>
            <a:ext cx="4343400" cy="2097891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CA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Technology Infrastructure: The Internet and the World Wide Web</a:t>
            </a:r>
            <a:endParaRPr lang="en-US" sz="3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1239"/>
            <a:ext cx="3254188" cy="838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A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 2</a:t>
            </a:r>
            <a:endParaRPr lang="en-US" b="1" dirty="0">
              <a:solidFill>
                <a:srgbClr val="A4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574578" y="6210299"/>
            <a:ext cx="85344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800" b="1" dirty="0">
                <a:solidFill>
                  <a:srgbClr val="2D2D8A">
                    <a:lumMod val="50000"/>
                  </a:srgbClr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pic>
        <p:nvPicPr>
          <p:cNvPr id="6" name="Snagit_PPTE3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459152"/>
            <a:ext cx="5562600" cy="2694811"/>
          </a:xfrm>
          <a:prstGeom prst="rect">
            <a:avLst/>
          </a:prstGeom>
        </p:spPr>
      </p:pic>
      <p:pic>
        <p:nvPicPr>
          <p:cNvPr id="9" name="Snagit_PPT137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778" y="246125"/>
            <a:ext cx="3616421" cy="3041205"/>
          </a:xfrm>
          <a:prstGeom prst="rect">
            <a:avLst/>
          </a:prstGeom>
        </p:spPr>
      </p:pic>
      <p:sp>
        <p:nvSpPr>
          <p:cNvPr id="12" name="Rectangle 5"/>
          <p:cNvSpPr txBox="1">
            <a:spLocks noChangeArrowheads="1"/>
          </p:cNvSpPr>
          <p:nvPr/>
        </p:nvSpPr>
        <p:spPr>
          <a:xfrm>
            <a:off x="685800" y="6242860"/>
            <a:ext cx="85344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800" b="1" dirty="0" smtClean="0">
                <a:solidFill>
                  <a:srgbClr val="FFFFFF">
                    <a:lumMod val="65000"/>
                  </a:srgbClr>
                </a:solidFill>
              </a:rPr>
              <a:t>. </a:t>
            </a:r>
            <a:endParaRPr lang="en-US" sz="800" b="1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79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  <a:endParaRPr lang="en-US" dirty="0">
              <a:solidFill>
                <a:srgbClr val="EEC1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8FA9F7-D61B-4DB1-A6F6-732593FF9D7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66750" y="5486400"/>
            <a:ext cx="3714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FIGURE 2-1 Growth of the Internet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7864411" y="4162293"/>
            <a:ext cx="1399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© Cengage Learning 2017</a:t>
            </a:r>
            <a:endParaRPr lang="en-US" sz="800" dirty="0"/>
          </a:p>
        </p:txBody>
      </p:sp>
      <p:pic>
        <p:nvPicPr>
          <p:cNvPr id="7" name="Snagit_PPT6DD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9" y="493843"/>
            <a:ext cx="8285062" cy="460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26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dirty="0" smtClean="0"/>
              <a:t>The Internet of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Connection of devices not used by persons is rapidly increasing</a:t>
            </a:r>
          </a:p>
          <a:p>
            <a:pPr lvl="1"/>
            <a:r>
              <a:rPr lang="en-US" dirty="0" smtClean="0"/>
              <a:t>Switches, optical scanners, and sensors can be connected to the Internet and used to automatically manage environmental or security issues</a:t>
            </a:r>
          </a:p>
          <a:p>
            <a:pPr lvl="1"/>
            <a:r>
              <a:rPr lang="en-US" dirty="0" smtClean="0"/>
              <a:t>Some business transactions can be conducted without human intervention</a:t>
            </a:r>
          </a:p>
          <a:p>
            <a:r>
              <a:rPr lang="en-US" dirty="0" smtClean="0"/>
              <a:t>The Internet of things is the term used for these devices and automatic transaction processing</a:t>
            </a:r>
          </a:p>
          <a:p>
            <a:pPr lvl="1"/>
            <a:r>
              <a:rPr lang="en-US" dirty="0" smtClean="0"/>
              <a:t>Estimated 10 billion devices now and expected to reach 40 billion by 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924800" cy="476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511450-FE9C-4464-829F-32A3D37C2B3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6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dirty="0" smtClean="0"/>
              <a:t>Packet-Switched Networks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 area network (LAN) is a network of computers located close together</a:t>
            </a:r>
          </a:p>
          <a:p>
            <a:r>
              <a:rPr lang="en-US" dirty="0" smtClean="0"/>
              <a:t>Wide area network (WAN) is a network of computers connected over greater distances</a:t>
            </a:r>
          </a:p>
          <a:p>
            <a:r>
              <a:rPr lang="en-US" dirty="0" smtClean="0"/>
              <a:t>Telephone call establishes a single connection path between caller and receiver then transmits data along that single path or circuit</a:t>
            </a:r>
          </a:p>
          <a:p>
            <a:pPr lvl="1"/>
            <a:r>
              <a:rPr lang="en-US" dirty="0" smtClean="0"/>
              <a:t>Circuit switching is centrally controlled, single-connection model</a:t>
            </a:r>
          </a:p>
          <a:p>
            <a:pPr lvl="1"/>
            <a:r>
              <a:rPr lang="en-US" dirty="0" smtClean="0"/>
              <a:t>Not resistant to failure because a break in any circuit causes interruption and data loss</a:t>
            </a:r>
          </a:p>
        </p:txBody>
      </p:sp>
      <p:sp>
        <p:nvSpPr>
          <p:cNvPr id="1433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1433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B06BFAD-AE82-4075-A5E5-BE79AD3E4D82}" type="slidenum">
              <a:rPr lang="en-US" smtClean="0">
                <a:solidFill>
                  <a:srgbClr val="C00000"/>
                </a:solidFill>
              </a:rPr>
              <a:pPr/>
              <a:t>12</a:t>
            </a:fld>
            <a:endParaRPr 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dirty="0" smtClean="0"/>
              <a:t>Packet-Switched Networks (cont’d.)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Packet-switched network breaks files and e-mail messages into small pieces called packets</a:t>
            </a:r>
          </a:p>
          <a:p>
            <a:pPr lvl="1"/>
            <a:r>
              <a:rPr lang="en-US" dirty="0" smtClean="0"/>
              <a:t>Labelled electronically with origin, sequences and destination addresses</a:t>
            </a:r>
          </a:p>
          <a:p>
            <a:pPr lvl="1"/>
            <a:r>
              <a:rPr lang="en-US" dirty="0" smtClean="0"/>
              <a:t>Travel along interconnected networks until reaching destination</a:t>
            </a:r>
          </a:p>
          <a:p>
            <a:pPr lvl="2"/>
            <a:r>
              <a:rPr lang="en-US" dirty="0" smtClean="0"/>
              <a:t>Can take different paths </a:t>
            </a:r>
          </a:p>
          <a:p>
            <a:pPr lvl="2"/>
            <a:r>
              <a:rPr lang="en-US" dirty="0" smtClean="0"/>
              <a:t>May arrive out of order</a:t>
            </a:r>
          </a:p>
          <a:p>
            <a:pPr lvl="1"/>
            <a:r>
              <a:rPr lang="en-US" dirty="0" smtClean="0"/>
              <a:t>Destination computer</a:t>
            </a:r>
          </a:p>
          <a:p>
            <a:pPr lvl="2"/>
            <a:r>
              <a:rPr lang="en-US" dirty="0" smtClean="0"/>
              <a:t>Collects packets</a:t>
            </a:r>
          </a:p>
          <a:p>
            <a:pPr lvl="2"/>
            <a:r>
              <a:rPr lang="en-US" dirty="0" smtClean="0"/>
              <a:t>Reassembles original file or e-mail message</a:t>
            </a:r>
          </a:p>
        </p:txBody>
      </p:sp>
      <p:sp>
        <p:nvSpPr>
          <p:cNvPr id="1638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FF92F47-78EB-4354-AD03-C8B1A8937823}" type="slidenum">
              <a:rPr lang="en-US" smtClean="0">
                <a:solidFill>
                  <a:srgbClr val="C00000"/>
                </a:solidFill>
              </a:rPr>
              <a:pPr/>
              <a:t>13</a:t>
            </a:fld>
            <a:endParaRPr 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dirty="0" smtClean="0"/>
              <a:t>Routing Packets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Routing computers forward each packet </a:t>
            </a:r>
          </a:p>
          <a:p>
            <a:pPr lvl="1"/>
            <a:r>
              <a:rPr lang="en-US" dirty="0" smtClean="0"/>
              <a:t>Routers, gateway computers, border or edge routers </a:t>
            </a:r>
          </a:p>
          <a:p>
            <a:r>
              <a:rPr lang="en-US" dirty="0" smtClean="0"/>
              <a:t>Routing algorithms are applied to information stored in routing tables or configuration tables</a:t>
            </a:r>
          </a:p>
          <a:p>
            <a:r>
              <a:rPr lang="en-US" dirty="0" smtClean="0"/>
              <a:t>Hubs</a:t>
            </a:r>
            <a:r>
              <a:rPr lang="en-US" dirty="0"/>
              <a:t>, switches, and </a:t>
            </a:r>
            <a:r>
              <a:rPr lang="en-US" dirty="0" smtClean="0"/>
              <a:t>bridges move packets from one part of the network to another </a:t>
            </a:r>
          </a:p>
          <a:p>
            <a:r>
              <a:rPr lang="en-US" dirty="0" smtClean="0"/>
              <a:t>Routers connect networks to other networks and usually perform the required translation function</a:t>
            </a:r>
          </a:p>
          <a:p>
            <a:r>
              <a:rPr lang="en-US" dirty="0"/>
              <a:t>Internet backbone are </a:t>
            </a:r>
            <a:r>
              <a:rPr lang="en-US" dirty="0" smtClean="0"/>
              <a:t>telecommunication </a:t>
            </a:r>
            <a:r>
              <a:rPr lang="en-US" dirty="0"/>
              <a:t>lines </a:t>
            </a:r>
            <a:r>
              <a:rPr lang="en-US" dirty="0" smtClean="0"/>
              <a:t>and routers between </a:t>
            </a:r>
            <a:r>
              <a:rPr lang="en-US" dirty="0"/>
              <a:t>Internet’s main collecting points</a:t>
            </a:r>
          </a:p>
          <a:p>
            <a:endParaRPr lang="en-US" dirty="0" smtClean="0"/>
          </a:p>
        </p:txBody>
      </p:sp>
      <p:sp>
        <p:nvSpPr>
          <p:cNvPr id="1741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1741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9C7B420-87B3-4DE7-AD99-62CF49AA1BC8}" type="slidenum">
              <a:rPr lang="en-US" smtClean="0">
                <a:solidFill>
                  <a:srgbClr val="C00000"/>
                </a:solidFill>
              </a:rPr>
              <a:pPr/>
              <a:t>14</a:t>
            </a:fld>
            <a:endParaRPr 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/>
          <a:p>
            <a:pPr algn="ctr"/>
            <a:r>
              <a:rPr dirty="0" smtClean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  <a:endParaRPr dirty="0">
              <a:solidFill>
                <a:srgbClr val="EEC1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8FA9F7-D61B-4DB1-A6F6-732593FF9D7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66750" y="5486400"/>
            <a:ext cx="56733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FIGURE </a:t>
            </a:r>
            <a:r>
              <a:rPr lang="en-US" dirty="0" smtClean="0">
                <a:solidFill>
                  <a:srgbClr val="C00000"/>
                </a:solidFill>
              </a:rPr>
              <a:t>2-2 Router-based architecture of the Internet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7841477" y="4447804"/>
            <a:ext cx="1399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000000"/>
                </a:solidFill>
              </a:rPr>
              <a:t>© Cengage Learning 2017</a:t>
            </a:r>
            <a:endParaRPr lang="en-US" sz="800" dirty="0">
              <a:solidFill>
                <a:srgbClr val="000000"/>
              </a:solidFill>
            </a:endParaRPr>
          </a:p>
        </p:txBody>
      </p:sp>
      <p:pic>
        <p:nvPicPr>
          <p:cNvPr id="8" name="Picture 2" descr="C:\Users\peterson\chimbo temp\Schneider2014\artwork\C8757_ch02_no callouts\Fig2-0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50" y="609600"/>
            <a:ext cx="7824500" cy="464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13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dirty="0" smtClean="0"/>
              <a:t>Public and Private Networks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Public network is available to the public and does not provide much security as part of its basic structure</a:t>
            </a:r>
          </a:p>
          <a:p>
            <a:r>
              <a:rPr lang="en-US" dirty="0" smtClean="0"/>
              <a:t>Private network is a leased-line connection between two companies that physically connects their computers or networks together</a:t>
            </a:r>
          </a:p>
          <a:p>
            <a:r>
              <a:rPr lang="en-US" dirty="0" smtClean="0"/>
              <a:t>Leased line is a permanent telephone connection between two points</a:t>
            </a:r>
          </a:p>
          <a:p>
            <a:pPr lvl="1"/>
            <a:r>
              <a:rPr lang="en-US" dirty="0" smtClean="0"/>
              <a:t>Advantage: security</a:t>
            </a:r>
          </a:p>
          <a:p>
            <a:pPr lvl="1"/>
            <a:r>
              <a:rPr lang="en-US" dirty="0" smtClean="0"/>
              <a:t>Drawback: cost</a:t>
            </a:r>
          </a:p>
        </p:txBody>
      </p:sp>
      <p:sp>
        <p:nvSpPr>
          <p:cNvPr id="2048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2048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7BBC2FC-F2ED-41E8-BC29-36E844D8F9E0}" type="slidenum">
              <a:rPr lang="en-US" smtClean="0">
                <a:solidFill>
                  <a:srgbClr val="C00000"/>
                </a:solidFill>
              </a:rPr>
              <a:pPr/>
              <a:t>16</a:t>
            </a:fld>
            <a:endParaRPr 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dirty="0" smtClean="0"/>
              <a:t>Virtual Private Network (VPN)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Connection via public networks to send data in a way that protects it as well as a private network at a lower cost</a:t>
            </a:r>
          </a:p>
          <a:p>
            <a:pPr lvl="1"/>
            <a:r>
              <a:rPr lang="en-US" dirty="0" smtClean="0"/>
              <a:t>Uses IP tunneling (encapsulation) system to create a private passageway through public Internet</a:t>
            </a:r>
          </a:p>
          <a:p>
            <a:r>
              <a:rPr lang="en-US" dirty="0" smtClean="0"/>
              <a:t>Encapsulation encrypts packet content and places it inside another packet</a:t>
            </a:r>
          </a:p>
          <a:p>
            <a:pPr lvl="1"/>
            <a:r>
              <a:rPr lang="en-US" dirty="0" smtClean="0"/>
              <a:t>IP wrapper: outer packet</a:t>
            </a:r>
          </a:p>
          <a:p>
            <a:r>
              <a:rPr lang="en-US" dirty="0" smtClean="0"/>
              <a:t>“Virtual” since connection seems permanent but is actually a temporary connection</a:t>
            </a:r>
          </a:p>
        </p:txBody>
      </p:sp>
      <p:sp>
        <p:nvSpPr>
          <p:cNvPr id="2150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80010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0113FE6-6CEE-4DFE-9586-E09D4AA92134}" type="slidenum">
              <a:rPr lang="en-US" smtClean="0">
                <a:solidFill>
                  <a:srgbClr val="C00000"/>
                </a:solidFill>
              </a:rPr>
              <a:pPr/>
              <a:t>17</a:t>
            </a:fld>
            <a:endParaRPr 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dirty="0" smtClean="0"/>
              <a:t>Intranets and Extranets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Intranet</a:t>
            </a:r>
          </a:p>
          <a:p>
            <a:pPr lvl="1"/>
            <a:r>
              <a:rPr lang="en-US" dirty="0" smtClean="0"/>
              <a:t>An Internet within the boundaries of the organization </a:t>
            </a:r>
          </a:p>
          <a:p>
            <a:pPr lvl="1"/>
            <a:r>
              <a:rPr lang="en-US" dirty="0" smtClean="0"/>
              <a:t>Interconnected private networks</a:t>
            </a:r>
          </a:p>
          <a:p>
            <a:r>
              <a:rPr lang="en-US" dirty="0" smtClean="0"/>
              <a:t>Extranet</a:t>
            </a:r>
          </a:p>
          <a:p>
            <a:pPr lvl="1"/>
            <a:r>
              <a:rPr lang="en-US" dirty="0" smtClean="0"/>
              <a:t>An Internet that extends beyond the organization and incorporates networks of outside entities</a:t>
            </a:r>
          </a:p>
          <a:p>
            <a:r>
              <a:rPr lang="en-US" dirty="0" smtClean="0"/>
              <a:t>Technologies (public networks, private networks, or VPNs)</a:t>
            </a:r>
          </a:p>
          <a:p>
            <a:pPr lvl="1"/>
            <a:r>
              <a:rPr lang="en-US" dirty="0" smtClean="0"/>
              <a:t>Independent of organizational boundaries</a:t>
            </a:r>
          </a:p>
        </p:txBody>
      </p:sp>
      <p:sp>
        <p:nvSpPr>
          <p:cNvPr id="2253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9248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2253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67EB132-9D48-4F84-BF8A-09FB031E42A2}" type="slidenum">
              <a:rPr lang="en-US" smtClean="0">
                <a:solidFill>
                  <a:srgbClr val="C00000"/>
                </a:solidFill>
              </a:rPr>
              <a:pPr/>
              <a:t>18</a:t>
            </a:fld>
            <a:endParaRPr 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dirty="0" smtClean="0"/>
              <a:t>Internet Protocols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Protocol is a collection of rules across a network </a:t>
            </a:r>
          </a:p>
          <a:p>
            <a:pPr lvl="1"/>
            <a:r>
              <a:rPr lang="en-US" dirty="0" smtClean="0"/>
              <a:t>Computers that communicate with each other must use same protocol for data transmission</a:t>
            </a:r>
          </a:p>
          <a:p>
            <a:r>
              <a:rPr lang="en-US" dirty="0" smtClean="0"/>
              <a:t>ARPANET: Network Control Protocol (NCP)</a:t>
            </a:r>
          </a:p>
          <a:p>
            <a:r>
              <a:rPr lang="en-US" dirty="0" smtClean="0"/>
              <a:t>Proprietary architecture (closed architecture)</a:t>
            </a:r>
          </a:p>
          <a:p>
            <a:pPr lvl="1"/>
            <a:r>
              <a:rPr lang="en-US" dirty="0" smtClean="0"/>
              <a:t>Manufacturer creates own protocol</a:t>
            </a:r>
          </a:p>
          <a:p>
            <a:r>
              <a:rPr lang="en-US" dirty="0" smtClean="0"/>
              <a:t>Open architecture (Internet core)</a:t>
            </a:r>
          </a:p>
          <a:p>
            <a:pPr lvl="1"/>
            <a:r>
              <a:rPr lang="en-US" dirty="0" smtClean="0"/>
              <a:t>Uses common protocol</a:t>
            </a:r>
          </a:p>
          <a:p>
            <a:pPr lvl="1"/>
            <a:r>
              <a:rPr lang="en-US" dirty="0" smtClean="0"/>
              <a:t>Four key message-handling rules</a:t>
            </a:r>
          </a:p>
          <a:p>
            <a:pPr lvl="1"/>
            <a:r>
              <a:rPr lang="en-US" dirty="0" smtClean="0"/>
              <a:t>Contributed to the Internet’s success</a:t>
            </a:r>
          </a:p>
        </p:txBody>
      </p:sp>
      <p:sp>
        <p:nvSpPr>
          <p:cNvPr id="235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9248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2355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8DDD055-BE32-41FB-B0FB-BADE42063113}" type="slidenum">
              <a:rPr lang="en-US" smtClean="0">
                <a:solidFill>
                  <a:srgbClr val="C00000"/>
                </a:solidFill>
              </a:rPr>
              <a:pPr/>
              <a:t>19</a:t>
            </a:fld>
            <a:endParaRPr 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dirty="0" smtClean="0"/>
              <a:t>Learning Objectives</a:t>
            </a:r>
          </a:p>
        </p:txBody>
      </p:sp>
      <p:sp>
        <p:nvSpPr>
          <p:cNvPr id="4102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this chapter, you will learn:</a:t>
            </a:r>
          </a:p>
          <a:p>
            <a:r>
              <a:rPr lang="en-US" dirty="0" smtClean="0"/>
              <a:t>About the origin, growth, and current structure of the Internet</a:t>
            </a:r>
          </a:p>
          <a:p>
            <a:r>
              <a:rPr lang="en-US" dirty="0" smtClean="0"/>
              <a:t>How packet-switched networks are combined to form the Internet</a:t>
            </a:r>
          </a:p>
          <a:p>
            <a:r>
              <a:rPr lang="en-US" dirty="0" smtClean="0"/>
              <a:t>How Internet, e-mail, and Web protocols work</a:t>
            </a:r>
          </a:p>
          <a:p>
            <a:r>
              <a:rPr lang="en-US" dirty="0" smtClean="0"/>
              <a:t>About Internet addressing and how Web domain names are constructed</a:t>
            </a:r>
          </a:p>
        </p:txBody>
      </p:sp>
      <p:sp>
        <p:nvSpPr>
          <p:cNvPr id="409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80010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4099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45E9AAA-DC30-491B-B801-ECE5951313D9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4100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15090A8-7C78-4BCE-9048-53F329609E96}" type="slidenum">
              <a:rPr lang="en-US" sz="1400">
                <a:solidFill>
                  <a:srgbClr val="C00000"/>
                </a:solidFill>
              </a:rPr>
              <a:pPr algn="r" eaLnBrk="1" hangingPunct="1"/>
              <a:t>2</a:t>
            </a:fld>
            <a:endParaRPr lang="en-US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dirty="0" smtClean="0"/>
              <a:t>TCP/IP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efers </a:t>
            </a:r>
            <a:r>
              <a:rPr lang="en-US" dirty="0"/>
              <a:t>to the two </a:t>
            </a:r>
            <a:r>
              <a:rPr lang="en-US" dirty="0" smtClean="0"/>
              <a:t>main protocols used by the Internet today</a:t>
            </a:r>
            <a:endParaRPr lang="en-US" dirty="0"/>
          </a:p>
          <a:p>
            <a:r>
              <a:rPr lang="en-US" dirty="0" smtClean="0"/>
              <a:t>Transmission Control Protocol (TCP)</a:t>
            </a:r>
          </a:p>
          <a:p>
            <a:pPr lvl="1"/>
            <a:r>
              <a:rPr lang="en-US" dirty="0" smtClean="0"/>
              <a:t>Controls message or file disassembly into packets before Internet transmission</a:t>
            </a:r>
          </a:p>
          <a:p>
            <a:pPr lvl="1"/>
            <a:r>
              <a:rPr lang="en-US" dirty="0" smtClean="0"/>
              <a:t>Controls packet reassembly into original formats at destinations</a:t>
            </a:r>
          </a:p>
          <a:p>
            <a:r>
              <a:rPr lang="en-US" dirty="0" smtClean="0"/>
              <a:t>Internet Protocol (IP)</a:t>
            </a:r>
          </a:p>
          <a:p>
            <a:pPr lvl="1"/>
            <a:r>
              <a:rPr lang="en-US" dirty="0" smtClean="0"/>
              <a:t>Specifies addressing details for each packet</a:t>
            </a:r>
          </a:p>
          <a:p>
            <a:pPr lvl="1"/>
            <a:r>
              <a:rPr lang="en-US" dirty="0" smtClean="0"/>
              <a:t>Labels packet with origination and destination addresses</a:t>
            </a:r>
          </a:p>
        </p:txBody>
      </p:sp>
      <p:sp>
        <p:nvSpPr>
          <p:cNvPr id="2457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9248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2457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A71F1E1-791D-4711-95E7-D306D2CBEAC0}" type="slidenum">
              <a:rPr lang="en-US" smtClean="0">
                <a:solidFill>
                  <a:srgbClr val="C00000"/>
                </a:solidFill>
              </a:rPr>
              <a:pPr/>
              <a:t>20</a:t>
            </a:fld>
            <a:endParaRPr 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dirty="0" smtClean="0"/>
              <a:t>IP Addressing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idx="1"/>
          </p:nvPr>
        </p:nvSpPr>
        <p:spPr/>
        <p:txBody>
          <a:bodyPr anchor="t" anchorCtr="1"/>
          <a:lstStyle/>
          <a:p>
            <a:r>
              <a:rPr lang="en-US" dirty="0" smtClean="0"/>
              <a:t>Internet Protocol version 4 (IPv4) used since 1981</a:t>
            </a:r>
          </a:p>
          <a:p>
            <a:r>
              <a:rPr lang="en-US" dirty="0" smtClean="0"/>
              <a:t> IP address is a 32-bit number identifying computers</a:t>
            </a:r>
          </a:p>
          <a:p>
            <a:r>
              <a:rPr lang="en-US" dirty="0" smtClean="0"/>
              <a:t>Computers use </a:t>
            </a:r>
            <a:r>
              <a:rPr lang="en-US" dirty="0"/>
              <a:t>base 2 (binary) number </a:t>
            </a:r>
            <a:r>
              <a:rPr lang="en-US" dirty="0" smtClean="0"/>
              <a:t>system</a:t>
            </a:r>
          </a:p>
          <a:p>
            <a:pPr lvl="1"/>
            <a:r>
              <a:rPr lang="en-US" dirty="0" smtClean="0"/>
              <a:t>Digit: 0 or a 1 (on or off condition)</a:t>
            </a:r>
          </a:p>
          <a:p>
            <a:pPr lvl="1"/>
            <a:r>
              <a:rPr lang="en-US" dirty="0" smtClean="0"/>
              <a:t>Four billion different addresses </a:t>
            </a:r>
          </a:p>
          <a:p>
            <a:r>
              <a:rPr lang="en-US" dirty="0" smtClean="0"/>
              <a:t>Router breaks message into packets that contain source and destination IP address</a:t>
            </a:r>
          </a:p>
          <a:p>
            <a:r>
              <a:rPr lang="en-US" dirty="0" smtClean="0"/>
              <a:t>With dotted </a:t>
            </a:r>
            <a:r>
              <a:rPr lang="en-US" dirty="0"/>
              <a:t>decimal </a:t>
            </a:r>
            <a:r>
              <a:rPr lang="en-US" dirty="0" smtClean="0"/>
              <a:t>notation IP addresses appear as four numbers separated by periods</a:t>
            </a:r>
          </a:p>
          <a:p>
            <a:r>
              <a:rPr lang="en-US" dirty="0"/>
              <a:t>Three NFP organizations assign IP addresses</a:t>
            </a:r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2560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2560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49ABA48-B0B8-4A03-89D5-E881A964108E}" type="slidenum">
              <a:rPr lang="en-US" smtClean="0">
                <a:solidFill>
                  <a:srgbClr val="C00000"/>
                </a:solidFill>
              </a:rPr>
              <a:pPr/>
              <a:t>21</a:t>
            </a:fld>
            <a:endParaRPr 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dirty="0" smtClean="0"/>
              <a:t>IP Addressing (cont’d.)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ARIN Whois server returns IP address list owned by an organization in North America</a:t>
            </a:r>
          </a:p>
          <a:p>
            <a:r>
              <a:rPr lang="en-US" dirty="0"/>
              <a:t>New devices creating high demand for IP addresses</a:t>
            </a:r>
          </a:p>
          <a:p>
            <a:pPr lvl="1"/>
            <a:r>
              <a:rPr lang="en-US" dirty="0"/>
              <a:t>Subnetting is the use of reserved private IP LAN (WAN) addresses to provide more </a:t>
            </a:r>
            <a:r>
              <a:rPr lang="en-US" dirty="0" smtClean="0"/>
              <a:t>space</a:t>
            </a:r>
          </a:p>
          <a:p>
            <a:r>
              <a:rPr lang="en-US" dirty="0" smtClean="0"/>
              <a:t>Last IPv4 addresses allocated summer 2015</a:t>
            </a:r>
          </a:p>
          <a:p>
            <a:r>
              <a:rPr lang="en-US" dirty="0"/>
              <a:t>Internet Protocol version 6 (IPv6) replaces IPv4 and uses 128-bit number for addresses</a:t>
            </a:r>
          </a:p>
          <a:p>
            <a:pPr lvl="1"/>
            <a:r>
              <a:rPr lang="en-US" dirty="0"/>
              <a:t>Available addresses: 34 followed by 37 zeros</a:t>
            </a:r>
          </a:p>
          <a:p>
            <a:pPr lvl="1"/>
            <a:r>
              <a:rPr lang="en-US" dirty="0"/>
              <a:t>More complex hexadecimal (16) notation system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662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9248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2662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D8BAF4D-AFD5-44BB-ABD3-ADEEAADDD766}" type="slidenum">
              <a:rPr lang="en-US" smtClean="0">
                <a:solidFill>
                  <a:srgbClr val="C00000"/>
                </a:solidFill>
              </a:rPr>
              <a:pPr/>
              <a:t>22</a:t>
            </a:fld>
            <a:endParaRPr 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dirty="0" smtClean="0"/>
              <a:t>Electronic Mail Protocols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Electronic mail (e-mail) must be formatted according to common set of rules</a:t>
            </a:r>
          </a:p>
          <a:p>
            <a:pPr lvl="1"/>
            <a:r>
              <a:rPr lang="en-US" dirty="0" smtClean="0"/>
              <a:t>Most organizations use a client/server structure</a:t>
            </a:r>
          </a:p>
          <a:p>
            <a:r>
              <a:rPr lang="en-US" dirty="0" smtClean="0"/>
              <a:t>E-mail server computer devoted to e-mail handling </a:t>
            </a:r>
          </a:p>
          <a:p>
            <a:pPr lvl="1"/>
            <a:r>
              <a:rPr lang="en-US" dirty="0" smtClean="0"/>
              <a:t>Software stores</a:t>
            </a:r>
            <a:r>
              <a:rPr lang="en-US" dirty="0"/>
              <a:t> </a:t>
            </a:r>
            <a:r>
              <a:rPr lang="en-US" dirty="0" smtClean="0"/>
              <a:t>and forwards e-mail messages</a:t>
            </a:r>
          </a:p>
          <a:p>
            <a:r>
              <a:rPr lang="en-US" dirty="0" smtClean="0"/>
              <a:t>E-mail client software reads and sends e-mail</a:t>
            </a:r>
          </a:p>
          <a:p>
            <a:pPr lvl="1"/>
            <a:r>
              <a:rPr lang="en-US" dirty="0" smtClean="0"/>
              <a:t>Communicates with e-mail server software</a:t>
            </a:r>
          </a:p>
          <a:p>
            <a:pPr lvl="1"/>
            <a:r>
              <a:rPr lang="en-US" dirty="0" smtClean="0"/>
              <a:t>Many e-mail services are offered by Web sites</a:t>
            </a:r>
          </a:p>
          <a:p>
            <a:r>
              <a:rPr lang="en-US" dirty="0" smtClean="0"/>
              <a:t>Standardization and rules are essential</a:t>
            </a:r>
          </a:p>
          <a:p>
            <a:r>
              <a:rPr lang="en-US" dirty="0" smtClean="0"/>
              <a:t>Two common protocols are used for e-mail</a:t>
            </a:r>
          </a:p>
        </p:txBody>
      </p:sp>
      <p:sp>
        <p:nvSpPr>
          <p:cNvPr id="2969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2969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B77B4E5-3BB6-46B7-A21E-E04A16FDEAC2}" type="slidenum">
              <a:rPr lang="en-US" smtClean="0">
                <a:solidFill>
                  <a:srgbClr val="C00000"/>
                </a:solidFill>
              </a:rPr>
              <a:pPr/>
              <a:t>23</a:t>
            </a:fld>
            <a:endParaRPr 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dirty="0" smtClean="0"/>
              <a:t>Electronic Mail Protocols (cont’d.)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Mail Transfer Protocol (SMTP) specifies mail message format, and describes mail administration and transmission</a:t>
            </a:r>
          </a:p>
          <a:p>
            <a:r>
              <a:rPr lang="en-US" dirty="0" smtClean="0"/>
              <a:t>Post Office Protocol (POP) messages send mail to user’s computer and either deletes or does not delete it or asks if new mail has arrived</a:t>
            </a:r>
          </a:p>
          <a:p>
            <a:r>
              <a:rPr lang="en-US" dirty="0"/>
              <a:t>Multipurpose Internet Mail Extensions (MIME</a:t>
            </a:r>
            <a:r>
              <a:rPr lang="en-US" dirty="0" smtClean="0"/>
              <a:t>) is a set of rules </a:t>
            </a:r>
            <a:r>
              <a:rPr lang="en-US" dirty="0"/>
              <a:t>for handling binary files</a:t>
            </a:r>
          </a:p>
          <a:p>
            <a:r>
              <a:rPr lang="en-US" dirty="0"/>
              <a:t>Interactive Mail Access Protocol (IMAP</a:t>
            </a:r>
            <a:r>
              <a:rPr lang="en-US" dirty="0" smtClean="0"/>
              <a:t>) performs the same </a:t>
            </a:r>
            <a:r>
              <a:rPr lang="en-US" dirty="0"/>
              <a:t>basic POP </a:t>
            </a:r>
            <a:r>
              <a:rPr lang="en-US" dirty="0" smtClean="0"/>
              <a:t>functions but has some additional features</a:t>
            </a:r>
          </a:p>
        </p:txBody>
      </p:sp>
      <p:sp>
        <p:nvSpPr>
          <p:cNvPr id="3072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</a:t>
            </a:r>
            <a:r>
              <a:rPr lang="en-US" dirty="0" smtClean="0">
                <a:solidFill>
                  <a:srgbClr val="EEC100"/>
                </a:solidFill>
              </a:rPr>
              <a:t>use.</a:t>
            </a:r>
            <a:endParaRPr lang="en-US" dirty="0"/>
          </a:p>
        </p:txBody>
      </p:sp>
      <p:sp>
        <p:nvSpPr>
          <p:cNvPr id="3072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4D98BC2-3D37-414C-BBE6-72F104A7084D}" type="slidenum">
              <a:rPr lang="en-US" smtClean="0">
                <a:solidFill>
                  <a:srgbClr val="C00000"/>
                </a:solidFill>
              </a:rPr>
              <a:pPr/>
              <a:t>24</a:t>
            </a:fld>
            <a:endParaRPr 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dirty="0" smtClean="0"/>
              <a:t>Web Page Request and Delivery Protocols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client computers run Web client software (Web browser software) </a:t>
            </a:r>
          </a:p>
          <a:p>
            <a:pPr lvl="1"/>
            <a:r>
              <a:rPr lang="en-US" dirty="0" smtClean="0"/>
              <a:t>Examples include Google Chrome, Microsoft Internet Explorer, Apple Safari and Mozilla Firefox</a:t>
            </a:r>
          </a:p>
          <a:p>
            <a:pPr lvl="2"/>
            <a:r>
              <a:rPr lang="en-US" dirty="0" smtClean="0"/>
              <a:t>Sends Web page file requests to other computers (Web servers)</a:t>
            </a:r>
          </a:p>
          <a:p>
            <a:r>
              <a:rPr lang="en-US" dirty="0" smtClean="0"/>
              <a:t>Web server computer runs Web server software</a:t>
            </a:r>
          </a:p>
          <a:p>
            <a:pPr lvl="1"/>
            <a:r>
              <a:rPr lang="en-US" dirty="0" smtClean="0"/>
              <a:t>Receives requests from many different Web clients and send back files</a:t>
            </a:r>
          </a:p>
          <a:p>
            <a:r>
              <a:rPr lang="en-US" dirty="0" smtClean="0"/>
              <a:t>Client/server architecture</a:t>
            </a:r>
          </a:p>
          <a:p>
            <a:pPr lvl="1"/>
            <a:r>
              <a:rPr lang="en-US" dirty="0" smtClean="0"/>
              <a:t>Combination: client and Web server computers</a:t>
            </a:r>
          </a:p>
        </p:txBody>
      </p:sp>
      <p:sp>
        <p:nvSpPr>
          <p:cNvPr id="3277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3277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6066AE8-C52A-4757-8FCE-BB3E7CFCAA0B}" type="slidenum">
              <a:rPr lang="en-US" smtClean="0">
                <a:solidFill>
                  <a:srgbClr val="C00000"/>
                </a:solidFill>
              </a:rPr>
              <a:pPr/>
              <a:t>25</a:t>
            </a:fld>
            <a:endParaRPr 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Page Request and Delivery Protocols (cont’d.)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Hypertext Transfer Protocol (HTTP)</a:t>
            </a:r>
          </a:p>
          <a:p>
            <a:pPr lvl="1"/>
            <a:r>
              <a:rPr lang="en-US" dirty="0" smtClean="0"/>
              <a:t>Internet Web page file delivery rules</a:t>
            </a:r>
          </a:p>
          <a:p>
            <a:r>
              <a:rPr lang="en-US" dirty="0" smtClean="0"/>
              <a:t>Web page request using Web browser</a:t>
            </a:r>
          </a:p>
          <a:p>
            <a:pPr lvl="1"/>
            <a:r>
              <a:rPr lang="en-US" dirty="0" smtClean="0"/>
              <a:t>User types protocol name</a:t>
            </a:r>
          </a:p>
          <a:p>
            <a:pPr lvl="2"/>
            <a:r>
              <a:rPr lang="en-US" dirty="0" smtClean="0"/>
              <a:t>Followed by “//:” characters before the domain name</a:t>
            </a:r>
          </a:p>
          <a:p>
            <a:pPr lvl="1"/>
            <a:r>
              <a:rPr lang="en-US" dirty="0" smtClean="0"/>
              <a:t>Uniform Resource Locator (URL)</a:t>
            </a:r>
          </a:p>
          <a:p>
            <a:pPr lvl="2"/>
            <a:r>
              <a:rPr lang="en-US" dirty="0" smtClean="0"/>
              <a:t>Combination: protocol name, domain name</a:t>
            </a:r>
          </a:p>
          <a:p>
            <a:pPr lvl="2"/>
            <a:r>
              <a:rPr lang="en-US" dirty="0" smtClean="0"/>
              <a:t>Locates resources (Web page) on another computer (Web server)</a:t>
            </a:r>
          </a:p>
        </p:txBody>
      </p:sp>
      <p:sp>
        <p:nvSpPr>
          <p:cNvPr id="3379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28CA6FD-32F3-40E7-B754-C8FEEFDA9E54}" type="slidenum">
              <a:rPr lang="en-US" smtClean="0">
                <a:solidFill>
                  <a:srgbClr val="C00000"/>
                </a:solidFill>
              </a:rPr>
              <a:pPr/>
              <a:t>26</a:t>
            </a:fld>
            <a:endParaRPr 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dirty="0" smtClean="0"/>
              <a:t>Emergence of the World Wide Web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</a:t>
            </a:r>
          </a:p>
          <a:p>
            <a:pPr lvl="1"/>
            <a:r>
              <a:rPr lang="en-US" dirty="0" smtClean="0"/>
              <a:t>Software running on Internet-connected computers</a:t>
            </a:r>
          </a:p>
          <a:p>
            <a:pPr lvl="1"/>
            <a:r>
              <a:rPr lang="en-US" dirty="0" smtClean="0"/>
              <a:t>Generates network traffic</a:t>
            </a:r>
          </a:p>
          <a:p>
            <a:pPr lvl="2"/>
            <a:r>
              <a:rPr lang="en-US" dirty="0" smtClean="0"/>
              <a:t>Web software: largest single traffic category</a:t>
            </a:r>
          </a:p>
          <a:p>
            <a:pPr lvl="2"/>
            <a:r>
              <a:rPr lang="en-US" dirty="0" smtClean="0"/>
              <a:t>Outpaces: e-mail, file transfers, and other data transmission traffic</a:t>
            </a:r>
          </a:p>
          <a:p>
            <a:pPr lvl="1"/>
            <a:r>
              <a:rPr lang="en-US" dirty="0" smtClean="0"/>
              <a:t>Web resulted from new ways of thinking about information storage and retrieval</a:t>
            </a:r>
          </a:p>
          <a:p>
            <a:r>
              <a:rPr lang="en-US" dirty="0" smtClean="0"/>
              <a:t>Key technological Web elements</a:t>
            </a:r>
          </a:p>
          <a:p>
            <a:pPr lvl="1"/>
            <a:r>
              <a:rPr lang="en-US" dirty="0" smtClean="0"/>
              <a:t>Hypertext </a:t>
            </a:r>
          </a:p>
          <a:p>
            <a:pPr lvl="1"/>
            <a:r>
              <a:rPr lang="en-US" dirty="0" smtClean="0"/>
              <a:t>Graphical user interfaces</a:t>
            </a:r>
          </a:p>
        </p:txBody>
      </p:sp>
      <p:sp>
        <p:nvSpPr>
          <p:cNvPr id="3481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3481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9DBF1C9-FD3C-4839-A271-11E432709151}" type="slidenum">
              <a:rPr lang="en-US" smtClean="0">
                <a:solidFill>
                  <a:srgbClr val="C00000"/>
                </a:solidFill>
              </a:rPr>
              <a:pPr/>
              <a:t>27</a:t>
            </a:fld>
            <a:endParaRPr 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dirty="0" smtClean="0"/>
              <a:t>The Development of Hypertext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1945: Vannevar Bush: The Atlantic Monthly article</a:t>
            </a:r>
          </a:p>
          <a:p>
            <a:pPr lvl="1"/>
            <a:r>
              <a:rPr lang="en-US" dirty="0" smtClean="0"/>
              <a:t>Visionary ideas: future technology uses (Memex)</a:t>
            </a:r>
          </a:p>
          <a:p>
            <a:r>
              <a:rPr lang="en-US" dirty="0" smtClean="0"/>
              <a:t>1960s: Ted Nelson described a page-linking system</a:t>
            </a:r>
          </a:p>
          <a:p>
            <a:pPr lvl="1"/>
            <a:r>
              <a:rPr lang="en-US" dirty="0" smtClean="0"/>
              <a:t>Douglas Engelbart: experimental hypertext system</a:t>
            </a:r>
          </a:p>
          <a:p>
            <a:r>
              <a:rPr lang="en-US" dirty="0" smtClean="0"/>
              <a:t>1987: Nelson published Literary Machines</a:t>
            </a:r>
          </a:p>
          <a:p>
            <a:pPr lvl="1"/>
            <a:r>
              <a:rPr lang="en-US" dirty="0" smtClean="0"/>
              <a:t>Outlined project </a:t>
            </a:r>
            <a:r>
              <a:rPr lang="en-US" dirty="0" err="1" smtClean="0"/>
              <a:t>Xanadu</a:t>
            </a:r>
            <a:r>
              <a:rPr lang="en-US" dirty="0" smtClean="0"/>
              <a:t> </a:t>
            </a:r>
            <a:r>
              <a:rPr lang="en-US" dirty="0"/>
              <a:t>an online global </a:t>
            </a:r>
            <a:r>
              <a:rPr lang="en-US" dirty="0" smtClean="0"/>
              <a:t>hypertext publishing and commerce system</a:t>
            </a:r>
          </a:p>
          <a:p>
            <a:r>
              <a:rPr lang="en-US" dirty="0"/>
              <a:t>1989: Tim Berners-Lee proposed </a:t>
            </a:r>
            <a:r>
              <a:rPr lang="en-US" dirty="0" smtClean="0"/>
              <a:t>development </a:t>
            </a:r>
            <a:r>
              <a:rPr lang="en-US" dirty="0"/>
              <a:t>project to provide data-sharing functionality</a:t>
            </a:r>
          </a:p>
          <a:p>
            <a:pPr lvl="1"/>
            <a:r>
              <a:rPr lang="en-US" dirty="0"/>
              <a:t>Developed hypertext server program code</a:t>
            </a:r>
            <a:endParaRPr lang="en-US" dirty="0" smtClean="0"/>
          </a:p>
        </p:txBody>
      </p:sp>
      <p:sp>
        <p:nvSpPr>
          <p:cNvPr id="3584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3584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D10397C-64F8-463C-96F9-F2C61106BFB2}" type="slidenum">
              <a:rPr lang="en-US" smtClean="0">
                <a:solidFill>
                  <a:srgbClr val="C00000"/>
                </a:solidFill>
              </a:rPr>
              <a:pPr/>
              <a:t>28</a:t>
            </a:fld>
            <a:endParaRPr 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dirty="0" smtClean="0"/>
              <a:t>The Development of Hypertext (cont’d.)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Hypertext server stores files written in Hypertext Markup Language (HTML) which is used for the creation of Web pages</a:t>
            </a:r>
          </a:p>
          <a:p>
            <a:pPr lvl="1"/>
            <a:r>
              <a:rPr lang="en-US" dirty="0" smtClean="0"/>
              <a:t>Called Web servers today</a:t>
            </a:r>
          </a:p>
          <a:p>
            <a:r>
              <a:rPr lang="en-US" dirty="0" smtClean="0"/>
              <a:t>HTML is a language that includes a set </a:t>
            </a:r>
            <a:r>
              <a:rPr lang="en-US" dirty="0"/>
              <a:t>of codes (tags) attached to text</a:t>
            </a:r>
          </a:p>
          <a:p>
            <a:pPr lvl="1"/>
            <a:r>
              <a:rPr lang="en-US" dirty="0"/>
              <a:t>Describes relationships among text elements</a:t>
            </a:r>
          </a:p>
          <a:p>
            <a:r>
              <a:rPr lang="en-US" dirty="0"/>
              <a:t>Hypertext link (hyperlink)</a:t>
            </a:r>
          </a:p>
          <a:p>
            <a:pPr lvl="1"/>
            <a:r>
              <a:rPr lang="en-US" dirty="0"/>
              <a:t>Points to another location </a:t>
            </a:r>
          </a:p>
          <a:p>
            <a:pPr lvl="1"/>
            <a:r>
              <a:rPr lang="en-US" dirty="0"/>
              <a:t>Same or another HTML document</a:t>
            </a:r>
          </a:p>
          <a:p>
            <a:pPr lvl="1"/>
            <a:endParaRPr lang="en-US" dirty="0" smtClean="0"/>
          </a:p>
        </p:txBody>
      </p:sp>
      <p:sp>
        <p:nvSpPr>
          <p:cNvPr id="3686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</a:t>
            </a:r>
            <a:r>
              <a:rPr lang="en-US" dirty="0" smtClean="0">
                <a:solidFill>
                  <a:srgbClr val="EEC100"/>
                </a:solidFill>
              </a:rPr>
              <a:t>use.</a:t>
            </a:r>
            <a:endParaRPr lang="en-US" dirty="0"/>
          </a:p>
        </p:txBody>
      </p:sp>
      <p:sp>
        <p:nvSpPr>
          <p:cNvPr id="3686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B107345-D8D1-457E-ABD4-EFAAEDDDC741}" type="slidenum">
              <a:rPr lang="en-US" smtClean="0">
                <a:solidFill>
                  <a:srgbClr val="C00000"/>
                </a:solidFill>
              </a:rPr>
              <a:pPr/>
              <a:t>29</a:t>
            </a:fld>
            <a:endParaRPr 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dirty="0" smtClean="0"/>
              <a:t>Learning Objectives (cont’d.)</a:t>
            </a:r>
          </a:p>
        </p:txBody>
      </p:sp>
      <p:sp>
        <p:nvSpPr>
          <p:cNvPr id="5126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About the history and use of markup languages on the Web</a:t>
            </a:r>
          </a:p>
          <a:p>
            <a:r>
              <a:rPr lang="en-US" dirty="0" smtClean="0"/>
              <a:t>How HTML tags and links work</a:t>
            </a:r>
          </a:p>
          <a:p>
            <a:r>
              <a:rPr lang="en-US" dirty="0" smtClean="0"/>
              <a:t>About the cost and performance of Internet connections technologies </a:t>
            </a:r>
          </a:p>
          <a:p>
            <a:r>
              <a:rPr lang="en-US" dirty="0" smtClean="0"/>
              <a:t>About Internet2 and the Semantic Web</a:t>
            </a:r>
          </a:p>
        </p:txBody>
      </p:sp>
      <p:sp>
        <p:nvSpPr>
          <p:cNvPr id="512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512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9EA125F-8288-4990-B3CC-E2DCE4129B74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5124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35B248A-744F-4FDA-A394-A169F96F52EA}" type="slidenum">
              <a:rPr lang="en-US" sz="1400">
                <a:solidFill>
                  <a:srgbClr val="C00000"/>
                </a:solidFill>
              </a:rPr>
              <a:pPr algn="r" eaLnBrk="1" hangingPunct="1"/>
              <a:t>3</a:t>
            </a:fld>
            <a:endParaRPr lang="en-US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dirty="0" smtClean="0"/>
              <a:t>Graphical Interfaces for Hypertext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browser</a:t>
            </a:r>
          </a:p>
          <a:p>
            <a:pPr lvl="1"/>
            <a:r>
              <a:rPr lang="en-US" dirty="0" smtClean="0"/>
              <a:t>Software lets users read (browse) HTML documents and move from one HTML document to another through text formatted with hypertext link tags in file</a:t>
            </a:r>
          </a:p>
          <a:p>
            <a:r>
              <a:rPr lang="en-US" dirty="0" smtClean="0"/>
              <a:t>Graphical user interface (GUI)</a:t>
            </a:r>
          </a:p>
          <a:p>
            <a:pPr lvl="1"/>
            <a:r>
              <a:rPr lang="en-US" dirty="0" smtClean="0"/>
              <a:t>Presents program control functions, output to users, and input from users</a:t>
            </a:r>
          </a:p>
          <a:p>
            <a:pPr lvl="1"/>
            <a:r>
              <a:rPr lang="en-US" dirty="0" smtClean="0"/>
              <a:t>Pictures, icons, and other graphical elements</a:t>
            </a:r>
          </a:p>
        </p:txBody>
      </p:sp>
      <p:sp>
        <p:nvSpPr>
          <p:cNvPr id="3891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</a:t>
            </a:r>
            <a:r>
              <a:rPr lang="en-US" dirty="0" smtClean="0">
                <a:solidFill>
                  <a:srgbClr val="EEC100"/>
                </a:solidFill>
              </a:rPr>
              <a:t>use.</a:t>
            </a:r>
            <a:endParaRPr lang="en-US" dirty="0"/>
          </a:p>
        </p:txBody>
      </p:sp>
      <p:sp>
        <p:nvSpPr>
          <p:cNvPr id="3891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10987EE-660D-47E9-AA8E-276742DE598D}" type="slidenum">
              <a:rPr lang="en-US" smtClean="0">
                <a:solidFill>
                  <a:srgbClr val="C00000"/>
                </a:solidFill>
              </a:rPr>
              <a:pPr/>
              <a:t>30</a:t>
            </a:fld>
            <a:endParaRPr 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dirty="0" smtClean="0"/>
              <a:t>The World Wide Web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World Wide Web: Berners-Lee’s name for system of hyperlinked HTML documents</a:t>
            </a:r>
          </a:p>
          <a:p>
            <a:pPr lvl="1"/>
            <a:r>
              <a:rPr lang="en-US" dirty="0" smtClean="0"/>
              <a:t>Quick acceptance in scientific research community</a:t>
            </a:r>
          </a:p>
          <a:p>
            <a:r>
              <a:rPr lang="en-US" dirty="0" smtClean="0"/>
              <a:t>1993: GUI program (Mosaic) that could read HTML</a:t>
            </a:r>
          </a:p>
          <a:p>
            <a:pPr lvl="1"/>
            <a:r>
              <a:rPr lang="en-US" dirty="0" smtClean="0"/>
              <a:t>Used HTML hyperlinks for page-to-page navigation</a:t>
            </a:r>
          </a:p>
          <a:p>
            <a:pPr lvl="1"/>
            <a:r>
              <a:rPr lang="en-US" dirty="0" smtClean="0"/>
              <a:t>First Web browser widely available for personal computers</a:t>
            </a:r>
            <a:r>
              <a:rPr lang="en-US" dirty="0"/>
              <a:t> </a:t>
            </a:r>
            <a:r>
              <a:rPr lang="en-US" dirty="0" smtClean="0"/>
              <a:t>and still in use today</a:t>
            </a:r>
          </a:p>
          <a:p>
            <a:r>
              <a:rPr lang="en-US" dirty="0"/>
              <a:t>Easy </a:t>
            </a:r>
            <a:r>
              <a:rPr lang="en-US" dirty="0" smtClean="0"/>
              <a:t>access to Internet information through system </a:t>
            </a:r>
            <a:r>
              <a:rPr lang="en-US" dirty="0"/>
              <a:t>of pages connected by hypertext links</a:t>
            </a:r>
          </a:p>
          <a:p>
            <a:pPr lvl="1"/>
            <a:r>
              <a:rPr lang="en-US" dirty="0"/>
              <a:t>Profit-making </a:t>
            </a:r>
            <a:r>
              <a:rPr lang="en-US" dirty="0" smtClean="0"/>
              <a:t>potential recognized by businesses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3993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</a:t>
            </a:r>
            <a:r>
              <a:rPr lang="en-US" dirty="0" smtClean="0">
                <a:solidFill>
                  <a:srgbClr val="EEC100"/>
                </a:solidFill>
              </a:rPr>
              <a:t>use.</a:t>
            </a:r>
            <a:endParaRPr lang="en-US" dirty="0"/>
          </a:p>
        </p:txBody>
      </p:sp>
      <p:sp>
        <p:nvSpPr>
          <p:cNvPr id="3993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2E192B5-16F7-4746-B0F7-8B8D11DA7EFD}" type="slidenum">
              <a:rPr lang="en-US" smtClean="0">
                <a:solidFill>
                  <a:srgbClr val="C00000"/>
                </a:solidFill>
              </a:rPr>
              <a:pPr/>
              <a:t>31</a:t>
            </a:fld>
            <a:endParaRPr 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dirty="0" smtClean="0"/>
              <a:t>The World Wide Web (cont’d.)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Netscape Communications founded in 1994</a:t>
            </a:r>
          </a:p>
          <a:p>
            <a:pPr lvl="1"/>
            <a:r>
              <a:rPr lang="en-US" dirty="0" smtClean="0"/>
              <a:t>Netscape Navigator Web browser (based on Mosaic)</a:t>
            </a:r>
          </a:p>
          <a:p>
            <a:pPr lvl="1"/>
            <a:r>
              <a:rPr lang="en-US" dirty="0" smtClean="0"/>
              <a:t>Microsoft: Internet Explorer (most widely used)</a:t>
            </a:r>
          </a:p>
          <a:p>
            <a:pPr lvl="1"/>
            <a:r>
              <a:rPr lang="en-US" dirty="0" smtClean="0"/>
              <a:t>Mozilla Firefox: Netscape Navigator descendant</a:t>
            </a:r>
          </a:p>
          <a:p>
            <a:r>
              <a:rPr lang="en-US" dirty="0" smtClean="0"/>
              <a:t>Number of Web sites has grown more rapid growth than the Internet itself</a:t>
            </a:r>
          </a:p>
          <a:p>
            <a:pPr lvl="1"/>
            <a:r>
              <a:rPr lang="en-US" dirty="0"/>
              <a:t>More than </a:t>
            </a:r>
            <a:r>
              <a:rPr lang="en-US" dirty="0" smtClean="0"/>
              <a:t>800 </a:t>
            </a:r>
            <a:r>
              <a:rPr lang="en-US" dirty="0"/>
              <a:t>million Web sites</a:t>
            </a:r>
          </a:p>
          <a:p>
            <a:pPr lvl="1"/>
            <a:r>
              <a:rPr lang="en-US" dirty="0" smtClean="0"/>
              <a:t>Over a trillion individual Web </a:t>
            </a:r>
            <a:r>
              <a:rPr lang="en-US" dirty="0"/>
              <a:t>pages</a:t>
            </a:r>
          </a:p>
          <a:p>
            <a:pPr lvl="1"/>
            <a:r>
              <a:rPr lang="en-US" dirty="0"/>
              <a:t>2010 to 2011: number of Web sites doubled</a:t>
            </a:r>
          </a:p>
          <a:p>
            <a:pPr lvl="1"/>
            <a:endParaRPr lang="en-US" dirty="0" smtClean="0"/>
          </a:p>
        </p:txBody>
      </p:sp>
      <p:sp>
        <p:nvSpPr>
          <p:cNvPr id="4096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  <a:endParaRPr lang="en-US" dirty="0"/>
          </a:p>
        </p:txBody>
      </p:sp>
      <p:sp>
        <p:nvSpPr>
          <p:cNvPr id="4096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ED73C12-2E19-419D-A792-CC7CF1BBA813}" type="slidenum">
              <a:rPr lang="en-US" smtClean="0">
                <a:solidFill>
                  <a:srgbClr val="C00000"/>
                </a:solidFill>
              </a:rPr>
              <a:pPr/>
              <a:t>32</a:t>
            </a:fld>
            <a:endParaRPr 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/>
          <a:p>
            <a:pPr algn="ctr"/>
            <a:r>
              <a:rPr dirty="0" smtClean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  <a:endParaRPr dirty="0">
              <a:solidFill>
                <a:srgbClr val="EEC1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8FA9F7-D61B-4DB1-A6F6-732593FF9D7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66750" y="5486400"/>
            <a:ext cx="4754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FIGURE </a:t>
            </a:r>
            <a:r>
              <a:rPr lang="en-US" dirty="0" smtClean="0">
                <a:solidFill>
                  <a:srgbClr val="C00000"/>
                </a:solidFill>
              </a:rPr>
              <a:t>2-3 </a:t>
            </a:r>
            <a:r>
              <a:rPr lang="en-US" dirty="0">
                <a:solidFill>
                  <a:srgbClr val="C00000"/>
                </a:solidFill>
              </a:rPr>
              <a:t>Growth of the </a:t>
            </a:r>
            <a:r>
              <a:rPr lang="en-US" dirty="0" smtClean="0">
                <a:solidFill>
                  <a:srgbClr val="C00000"/>
                </a:solidFill>
              </a:rPr>
              <a:t>World Wide Web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7637451" y="4616221"/>
            <a:ext cx="1399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000000"/>
                </a:solidFill>
              </a:rPr>
              <a:t>© Cengage Learning 2017</a:t>
            </a:r>
            <a:endParaRPr lang="en-US" sz="800" dirty="0">
              <a:solidFill>
                <a:srgbClr val="000000"/>
              </a:solidFill>
            </a:endParaRPr>
          </a:p>
        </p:txBody>
      </p:sp>
      <p:pic>
        <p:nvPicPr>
          <p:cNvPr id="6" name="Snagit_PPTE49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10" y="457200"/>
            <a:ext cx="7696200" cy="496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0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dirty="0" smtClean="0"/>
              <a:t>The Deep Web</a:t>
            </a:r>
          </a:p>
        </p:txBody>
      </p:sp>
      <p:sp>
        <p:nvSpPr>
          <p:cNvPr id="43011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provides access to customized pages created in response to a user’s query</a:t>
            </a:r>
          </a:p>
          <a:p>
            <a:pPr lvl="1"/>
            <a:r>
              <a:rPr lang="en-US" dirty="0" smtClean="0"/>
              <a:t>Pull content from databases</a:t>
            </a:r>
          </a:p>
          <a:p>
            <a:pPr lvl="1"/>
            <a:r>
              <a:rPr lang="en-US" dirty="0" smtClean="0"/>
              <a:t>Example: search for “online business” book on Amazon.com</a:t>
            </a:r>
          </a:p>
          <a:p>
            <a:r>
              <a:rPr lang="en-US" dirty="0" smtClean="0"/>
              <a:t>Deep Web: Store of information available through the Web</a:t>
            </a:r>
          </a:p>
          <a:p>
            <a:pPr lvl="1"/>
            <a:r>
              <a:rPr lang="en-US" dirty="0" smtClean="0"/>
              <a:t>Potentially trillions of Web pages available using deep Web</a:t>
            </a:r>
          </a:p>
          <a:p>
            <a:pPr lvl="1"/>
            <a:r>
              <a:rPr lang="en-US" dirty="0" smtClean="0"/>
              <a:t>Difficult or impossible to search because available data that is never requested remains hidden</a:t>
            </a:r>
          </a:p>
        </p:txBody>
      </p:sp>
      <p:sp>
        <p:nvSpPr>
          <p:cNvPr id="4301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</a:t>
            </a:r>
            <a:r>
              <a:rPr lang="en-US" dirty="0" smtClean="0">
                <a:solidFill>
                  <a:srgbClr val="EEC100"/>
                </a:solidFill>
              </a:rPr>
              <a:t>use.</a:t>
            </a:r>
            <a:endParaRPr lang="en-US" dirty="0"/>
          </a:p>
        </p:txBody>
      </p:sp>
      <p:sp>
        <p:nvSpPr>
          <p:cNvPr id="4301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39B09A0-5E15-45C2-A556-D7D4DA1B7D29}" type="slidenum">
              <a:rPr lang="en-US" smtClean="0">
                <a:solidFill>
                  <a:srgbClr val="C00000"/>
                </a:solidFill>
              </a:rPr>
              <a:pPr/>
              <a:t>34</a:t>
            </a:fld>
            <a:endParaRPr 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dirty="0" smtClean="0"/>
              <a:t>Domain Names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Dotted decimal notation difficult to remember</a:t>
            </a:r>
          </a:p>
          <a:p>
            <a:r>
              <a:rPr lang="en-US" dirty="0" smtClean="0"/>
              <a:t>Domain names are sets of words assigned to specific IP addresses</a:t>
            </a:r>
          </a:p>
          <a:p>
            <a:pPr lvl="1"/>
            <a:r>
              <a:rPr lang="en-US" dirty="0" smtClean="0"/>
              <a:t>Example: </a:t>
            </a:r>
            <a:r>
              <a:rPr lang="en-US" dirty="0" smtClean="0">
                <a:hlinkClick r:id="rId3"/>
              </a:rPr>
              <a:t>www.sandiego.edu</a:t>
            </a:r>
            <a:endParaRPr lang="en-US" dirty="0" smtClean="0"/>
          </a:p>
          <a:p>
            <a:pPr lvl="2"/>
            <a:r>
              <a:rPr lang="en-US" dirty="0" smtClean="0"/>
              <a:t>Contains three parts separated by periods</a:t>
            </a:r>
          </a:p>
          <a:p>
            <a:pPr lvl="2"/>
            <a:r>
              <a:rPr lang="en-US" dirty="0" smtClean="0"/>
              <a:t>Top-level domain (TLD): rightmost part </a:t>
            </a:r>
          </a:p>
          <a:p>
            <a:pPr lvl="2"/>
            <a:r>
              <a:rPr lang="en-US" dirty="0" smtClean="0"/>
              <a:t>Generic top-level domains (gTLDs)</a:t>
            </a:r>
          </a:p>
          <a:p>
            <a:pPr lvl="2"/>
            <a:r>
              <a:rPr lang="en-US" dirty="0" smtClean="0"/>
              <a:t>Sponsored top-level domains (sTLD)</a:t>
            </a:r>
          </a:p>
          <a:p>
            <a:r>
              <a:rPr lang="en-US" dirty="0" smtClean="0"/>
              <a:t>Internet Corporation for Assigned Names and Numbers (ICANN)</a:t>
            </a:r>
          </a:p>
        </p:txBody>
      </p:sp>
      <p:sp>
        <p:nvSpPr>
          <p:cNvPr id="4403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</a:t>
            </a:r>
            <a:r>
              <a:rPr lang="en-US" dirty="0" smtClean="0">
                <a:solidFill>
                  <a:srgbClr val="EEC100"/>
                </a:solidFill>
              </a:rPr>
              <a:t>use.</a:t>
            </a:r>
            <a:endParaRPr lang="en-US" dirty="0"/>
          </a:p>
        </p:txBody>
      </p:sp>
      <p:sp>
        <p:nvSpPr>
          <p:cNvPr id="4403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3D305FB-7110-448B-9830-F59E2E4C20A4}" type="slidenum">
              <a:rPr lang="en-US" smtClean="0">
                <a:solidFill>
                  <a:srgbClr val="C00000"/>
                </a:solidFill>
              </a:rPr>
              <a:pPr/>
              <a:t>35</a:t>
            </a:fld>
            <a:endParaRPr 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/>
          <a:p>
            <a:pPr algn="ctr"/>
            <a:r>
              <a:rPr dirty="0" smtClean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  <a:endParaRPr dirty="0">
              <a:solidFill>
                <a:srgbClr val="EEC1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8FA9F7-D61B-4DB1-A6F6-732593FF9D7D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85800" y="5599194"/>
            <a:ext cx="47628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FIGURE </a:t>
            </a:r>
            <a:r>
              <a:rPr lang="en-US" dirty="0" smtClean="0">
                <a:solidFill>
                  <a:srgbClr val="C00000"/>
                </a:solidFill>
              </a:rPr>
              <a:t>2-4 Commonly used domain names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7027851" y="4514902"/>
            <a:ext cx="1399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000000"/>
                </a:solidFill>
              </a:rPr>
              <a:t>© Cengage Learning 2017</a:t>
            </a:r>
            <a:endParaRPr lang="en-US" sz="800" dirty="0">
              <a:solidFill>
                <a:srgbClr val="000000"/>
              </a:solidFill>
            </a:endParaRPr>
          </a:p>
        </p:txBody>
      </p:sp>
      <p:pic>
        <p:nvPicPr>
          <p:cNvPr id="7" name="Picture 2" descr="C:\Users\peterson\chimbo temp\Schneider2014\artwork\C8757_ch02_no callouts\Fig2-0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352981"/>
            <a:ext cx="5781675" cy="515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71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dirty="0" smtClean="0"/>
              <a:t>Markup Languages and the Web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 markup language specifies a set of tags inserted into text</a:t>
            </a:r>
          </a:p>
          <a:p>
            <a:r>
              <a:rPr lang="en-US" dirty="0" smtClean="0"/>
              <a:t>Markup tags (tags) provide formatting instructions Web client software understands</a:t>
            </a:r>
          </a:p>
          <a:p>
            <a:r>
              <a:rPr lang="en-US" dirty="0" smtClean="0"/>
              <a:t>Most commonly used markup language is HTML</a:t>
            </a:r>
          </a:p>
          <a:p>
            <a:pPr lvl="1"/>
            <a:r>
              <a:rPr lang="en-US" dirty="0" smtClean="0"/>
              <a:t>Subset of Generalized Markup Language (SGML)</a:t>
            </a:r>
          </a:p>
          <a:p>
            <a:r>
              <a:rPr lang="en-US" dirty="0"/>
              <a:t>World Wide Web Consortium (W3C</a:t>
            </a:r>
            <a:r>
              <a:rPr lang="en-US" dirty="0" smtClean="0"/>
              <a:t>) maintains </a:t>
            </a:r>
            <a:r>
              <a:rPr lang="en-US" dirty="0"/>
              <a:t>Web standards</a:t>
            </a:r>
          </a:p>
          <a:p>
            <a:r>
              <a:rPr lang="en-US" dirty="0"/>
              <a:t>Extensible Hypertext Markup Language (XHTML)</a:t>
            </a:r>
          </a:p>
          <a:p>
            <a:pPr lvl="1"/>
            <a:r>
              <a:rPr lang="en-US" dirty="0"/>
              <a:t>HTML version 4.0 reformulation as XML application</a:t>
            </a:r>
          </a:p>
          <a:p>
            <a:pPr lvl="1"/>
            <a:endParaRPr lang="en-US" dirty="0" smtClean="0"/>
          </a:p>
        </p:txBody>
      </p:sp>
      <p:sp>
        <p:nvSpPr>
          <p:cNvPr id="4608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</a:t>
            </a:r>
            <a:r>
              <a:rPr lang="en-US" dirty="0" smtClean="0">
                <a:solidFill>
                  <a:srgbClr val="EEC100"/>
                </a:solidFill>
              </a:rPr>
              <a:t>use.</a:t>
            </a:r>
            <a:endParaRPr lang="en-US" dirty="0"/>
          </a:p>
        </p:txBody>
      </p:sp>
      <p:sp>
        <p:nvSpPr>
          <p:cNvPr id="4608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5A46CD5-0C88-41DF-BB9E-BCBF4287B0BE}" type="slidenum">
              <a:rPr lang="en-US" smtClean="0">
                <a:solidFill>
                  <a:srgbClr val="C00000"/>
                </a:solidFill>
              </a:rPr>
              <a:pPr/>
              <a:t>37</a:t>
            </a:fld>
            <a:endParaRPr 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dirty="0" smtClean="0"/>
              <a:t>Hypertext Markup Language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Hypertext elements are text elements related to each other</a:t>
            </a:r>
          </a:p>
          <a:p>
            <a:r>
              <a:rPr lang="en-US" dirty="0" smtClean="0"/>
              <a:t>HTML is the prevalent markup language to create Web documents</a:t>
            </a:r>
          </a:p>
          <a:p>
            <a:pPr lvl="1"/>
            <a:r>
              <a:rPr lang="en-US" dirty="0" smtClean="0"/>
              <a:t>W3C HTML Working Group page maintains detailed HTML versions and related topic information</a:t>
            </a:r>
          </a:p>
          <a:p>
            <a:pPr lvl="1"/>
            <a:r>
              <a:rPr lang="en-US" dirty="0" smtClean="0"/>
              <a:t>HTML version 5.0 was released in 2014</a:t>
            </a:r>
          </a:p>
          <a:p>
            <a:r>
              <a:rPr lang="en-US" dirty="0" smtClean="0"/>
              <a:t>SGML is a metalanguage that can be used to define other languages</a:t>
            </a:r>
          </a:p>
          <a:p>
            <a:pPr lvl="1"/>
            <a:r>
              <a:rPr lang="en-US" dirty="0" smtClean="0"/>
              <a:t>Extensible Markup Language (XML) was derived from SGML and is used to tag shared information</a:t>
            </a:r>
          </a:p>
        </p:txBody>
      </p:sp>
      <p:sp>
        <p:nvSpPr>
          <p:cNvPr id="5017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80010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</a:t>
            </a:r>
            <a:r>
              <a:rPr lang="en-US" dirty="0" smtClean="0">
                <a:solidFill>
                  <a:srgbClr val="EEC100"/>
                </a:solidFill>
              </a:rPr>
              <a:t>use.</a:t>
            </a:r>
            <a:endParaRPr lang="en-US" dirty="0"/>
          </a:p>
        </p:txBody>
      </p:sp>
      <p:sp>
        <p:nvSpPr>
          <p:cNvPr id="5017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A801927-E22D-403E-8A4C-D935C569DC5D}" type="slidenum">
              <a:rPr lang="en-US" smtClean="0">
                <a:solidFill>
                  <a:srgbClr val="C00000"/>
                </a:solidFill>
              </a:rPr>
              <a:pPr/>
              <a:t>38</a:t>
            </a:fld>
            <a:endParaRPr 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/>
          <a:p>
            <a:pPr algn="ctr"/>
            <a:r>
              <a:rPr dirty="0" smtClean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  <a:endParaRPr dirty="0">
              <a:solidFill>
                <a:srgbClr val="EEC1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8FA9F7-D61B-4DB1-A6F6-732593FF9D7D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85800" y="5599194"/>
            <a:ext cx="5096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FIGURE </a:t>
            </a:r>
            <a:r>
              <a:rPr lang="en-US" dirty="0" smtClean="0">
                <a:solidFill>
                  <a:srgbClr val="C00000"/>
                </a:solidFill>
              </a:rPr>
              <a:t>2-5 Development of markup languages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7027851" y="4514902"/>
            <a:ext cx="1399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000000"/>
                </a:solidFill>
              </a:rPr>
              <a:t>© Cengage Learning 2017</a:t>
            </a:r>
            <a:endParaRPr lang="en-US" sz="800" dirty="0">
              <a:solidFill>
                <a:srgbClr val="000000"/>
              </a:solidFill>
            </a:endParaRPr>
          </a:p>
        </p:txBody>
      </p:sp>
      <p:pic>
        <p:nvPicPr>
          <p:cNvPr id="8" name="Picture 2" descr="C:\Users\peterson\chimbo temp\Schneider2014\artwork\C8757_ch02_no callouts\Fig2-0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84" y="457200"/>
            <a:ext cx="6934200" cy="499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85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Internet users are using smartphones or tablets</a:t>
            </a:r>
          </a:p>
          <a:p>
            <a:pPr lvl="1"/>
            <a:r>
              <a:rPr lang="en-US" dirty="0" smtClean="0"/>
              <a:t>High mobile device usage is taxing existing technologies and threatening to overloading networks</a:t>
            </a:r>
          </a:p>
          <a:p>
            <a:r>
              <a:rPr lang="en-US" dirty="0" smtClean="0"/>
              <a:t>Current solution is for wireless providers to add more cell phone towers </a:t>
            </a:r>
          </a:p>
          <a:p>
            <a:pPr lvl="1"/>
            <a:r>
              <a:rPr lang="en-US" dirty="0" smtClean="0"/>
              <a:t>Expensive and locations can be hard to find</a:t>
            </a:r>
          </a:p>
          <a:p>
            <a:r>
              <a:rPr lang="en-US" dirty="0" smtClean="0"/>
              <a:t>With mobile data traffic expected to triple by 2018, the search for alternatives is underway</a:t>
            </a:r>
          </a:p>
          <a:p>
            <a:pPr lvl="1"/>
            <a:r>
              <a:rPr lang="en-US" dirty="0" smtClean="0"/>
              <a:t>pCell technology creates a network of personal cells based on each device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511450-FE9C-4464-829F-32A3D37C2B3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24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dirty="0" smtClean="0"/>
              <a:t>HTML Tags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Interpreted by the Web browser and used to format the display of text enclosed by the tags</a:t>
            </a:r>
          </a:p>
          <a:p>
            <a:pPr lvl="1"/>
            <a:r>
              <a:rPr lang="en-US" dirty="0" smtClean="0"/>
              <a:t>Enclosed in angle brackets (&lt;&gt;)</a:t>
            </a:r>
          </a:p>
          <a:p>
            <a:pPr lvl="1"/>
            <a:r>
              <a:rPr lang="en-US" dirty="0" smtClean="0"/>
              <a:t>Most have an opening tag and closing tag that format the text between them</a:t>
            </a:r>
          </a:p>
          <a:p>
            <a:pPr lvl="1"/>
            <a:r>
              <a:rPr lang="en-US" dirty="0" smtClean="0"/>
              <a:t>Closing tag is preceded by slash within the angle brackets (&lt;/&gt;)</a:t>
            </a:r>
          </a:p>
          <a:p>
            <a:r>
              <a:rPr lang="en-US" dirty="0" smtClean="0"/>
              <a:t>User may customize tag interpretations so that different browsers display tagged text differently</a:t>
            </a:r>
          </a:p>
          <a:p>
            <a:r>
              <a:rPr lang="en-US" dirty="0" smtClean="0"/>
              <a:t>Tags are generally written in lowercase letters</a:t>
            </a:r>
          </a:p>
        </p:txBody>
      </p:sp>
      <p:sp>
        <p:nvSpPr>
          <p:cNvPr id="5120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  <a:endParaRPr lang="en-US" dirty="0"/>
          </a:p>
        </p:txBody>
      </p:sp>
      <p:sp>
        <p:nvSpPr>
          <p:cNvPr id="5120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D015FE4-9C23-4EC5-8187-BC6B6314357F}" type="slidenum">
              <a:rPr lang="en-US" smtClean="0">
                <a:solidFill>
                  <a:srgbClr val="C00000"/>
                </a:solidFill>
              </a:rPr>
              <a:pPr/>
              <a:t>40</a:t>
            </a:fld>
            <a:endParaRPr 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dirty="0" smtClean="0"/>
              <a:t>HTML Tags </a:t>
            </a:r>
            <a:r>
              <a:rPr lang="en-US" dirty="0"/>
              <a:t>(cont’d.)</a:t>
            </a:r>
            <a:endParaRPr lang="en-US" dirty="0" smtClean="0"/>
          </a:p>
        </p:txBody>
      </p:sp>
      <p:sp>
        <p:nvSpPr>
          <p:cNvPr id="5222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One-sided tags require opening tag only</a:t>
            </a:r>
          </a:p>
          <a:p>
            <a:pPr lvl="1"/>
            <a:r>
              <a:rPr lang="en-US" dirty="0" smtClean="0"/>
              <a:t>Common example is the tag that creates a line break</a:t>
            </a:r>
          </a:p>
          <a:p>
            <a:r>
              <a:rPr lang="en-US" dirty="0" smtClean="0"/>
              <a:t>Some two-sided tags have an optional closing tag</a:t>
            </a:r>
          </a:p>
          <a:p>
            <a:pPr lvl="1"/>
            <a:r>
              <a:rPr lang="en-US" dirty="0" smtClean="0"/>
              <a:t>Common example is the paragraph tag</a:t>
            </a:r>
          </a:p>
          <a:p>
            <a:r>
              <a:rPr lang="en-US" dirty="0" smtClean="0"/>
              <a:t>Opening tag may contain one or more property modifiers that refines how the tag operates</a:t>
            </a:r>
          </a:p>
          <a:p>
            <a:r>
              <a:rPr lang="en-US" dirty="0" smtClean="0"/>
              <a:t>Other frequently used HTML tags allow Web designers to include graphics and format text as tables</a:t>
            </a:r>
          </a:p>
        </p:txBody>
      </p:sp>
      <p:sp>
        <p:nvSpPr>
          <p:cNvPr id="5222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  <a:endParaRPr lang="en-US" dirty="0"/>
          </a:p>
        </p:txBody>
      </p:sp>
      <p:sp>
        <p:nvSpPr>
          <p:cNvPr id="5222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9B02AD8-5DC8-424D-9700-50B05FD41E4C}" type="slidenum">
              <a:rPr lang="en-US" smtClean="0">
                <a:solidFill>
                  <a:srgbClr val="C00000"/>
                </a:solidFill>
              </a:rPr>
              <a:pPr/>
              <a:t>41</a:t>
            </a:fld>
            <a:endParaRPr 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/>
          <a:p>
            <a:pPr algn="ctr"/>
            <a:r>
              <a:rPr dirty="0" smtClean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  <a:endParaRPr dirty="0">
              <a:solidFill>
                <a:srgbClr val="EEC1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8FA9F7-D61B-4DB1-A6F6-732593FF9D7D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762001" y="2661465"/>
            <a:ext cx="3276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FIGURE </a:t>
            </a:r>
            <a:r>
              <a:rPr lang="en-US" dirty="0" smtClean="0">
                <a:solidFill>
                  <a:srgbClr val="C00000"/>
                </a:solidFill>
              </a:rPr>
              <a:t>2-6 Text marked up with HTML tags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7027851" y="4514902"/>
            <a:ext cx="1399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000000"/>
                </a:solidFill>
              </a:rPr>
              <a:t>© Cengage Learning 2017</a:t>
            </a:r>
            <a:endParaRPr lang="en-US" sz="800" dirty="0">
              <a:solidFill>
                <a:srgbClr val="000000"/>
              </a:solidFill>
            </a:endParaRPr>
          </a:p>
        </p:txBody>
      </p:sp>
      <p:pic>
        <p:nvPicPr>
          <p:cNvPr id="7" name="Picture 2" descr="C:\Users\peterson\chimbo temp\Schneider2014\artwork\C8757_ch02_no callouts\Fig2-0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5156"/>
            <a:ext cx="2743200" cy="522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33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/>
          <a:p>
            <a:pPr algn="ctr"/>
            <a:r>
              <a:rPr dirty="0" smtClean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  <a:endParaRPr dirty="0">
              <a:solidFill>
                <a:srgbClr val="EEC1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8FA9F7-D61B-4DB1-A6F6-732593FF9D7D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914400" y="5553911"/>
            <a:ext cx="5486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FIGURE 2-7 Text marked up with HTML tags as it appears in a Web browser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6494451" y="4402756"/>
            <a:ext cx="1399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000000"/>
                </a:solidFill>
              </a:rPr>
              <a:t>© Cengage Learning 2017</a:t>
            </a:r>
            <a:endParaRPr lang="en-US" sz="800" dirty="0">
              <a:solidFill>
                <a:srgbClr val="000000"/>
              </a:solidFill>
            </a:endParaRPr>
          </a:p>
        </p:txBody>
      </p:sp>
      <p:pic>
        <p:nvPicPr>
          <p:cNvPr id="8" name="Picture 2" descr="C:\Users\peterson\chimbo temp\Schneider2014\artwork\C8757_ch02_no callouts\Fig2-0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58430"/>
            <a:ext cx="4953000" cy="485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29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dirty="0" smtClean="0"/>
              <a:t>HTML Links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Hyperlinks on interlinked pages form a “web” of those pages</a:t>
            </a:r>
          </a:p>
          <a:p>
            <a:r>
              <a:rPr lang="en-US" dirty="0" smtClean="0"/>
              <a:t>Linear hyperlink structure reads Web page in serial fashion</a:t>
            </a:r>
          </a:p>
          <a:p>
            <a:pPr lvl="1"/>
            <a:r>
              <a:rPr lang="en-US" dirty="0" smtClean="0"/>
              <a:t>Works well when customer fills out form </a:t>
            </a:r>
          </a:p>
          <a:p>
            <a:r>
              <a:rPr lang="en-US" dirty="0" smtClean="0"/>
              <a:t>Hierarchical hyperlink structure uses an introductory page (home page, start page) that links to other pages</a:t>
            </a:r>
          </a:p>
          <a:p>
            <a:pPr lvl="1"/>
            <a:r>
              <a:rPr lang="en-US" dirty="0" smtClean="0"/>
              <a:t>Site map often available for hierarchical sites</a:t>
            </a:r>
          </a:p>
          <a:p>
            <a:r>
              <a:rPr lang="en-US" dirty="0" smtClean="0"/>
              <a:t>HTML creates hyperlinks using HTML anchor tags</a:t>
            </a:r>
          </a:p>
        </p:txBody>
      </p:sp>
      <p:sp>
        <p:nvSpPr>
          <p:cNvPr id="5529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5529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12A856B-824B-4F74-9E53-2653C6BB3554}" type="slidenum">
              <a:rPr lang="en-US" smtClean="0">
                <a:solidFill>
                  <a:srgbClr val="C00000"/>
                </a:solidFill>
              </a:rPr>
              <a:pPr/>
              <a:t>44</a:t>
            </a:fld>
            <a:endParaRPr 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/>
          <a:p>
            <a:pPr algn="ctr"/>
            <a:r>
              <a:rPr dirty="0" smtClean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  <a:endParaRPr dirty="0">
              <a:solidFill>
                <a:srgbClr val="EEC1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8FA9F7-D61B-4DB1-A6F6-732593FF9D7D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914400" y="5605599"/>
            <a:ext cx="6629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FIGURE 2-8 Linear vs. nonlinear paths through documents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7529729" y="4499601"/>
            <a:ext cx="1399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000000"/>
                </a:solidFill>
              </a:rPr>
              <a:t>© Cengage Learning 2017</a:t>
            </a:r>
            <a:endParaRPr lang="en-US" sz="800" dirty="0">
              <a:solidFill>
                <a:srgbClr val="000000"/>
              </a:solidFill>
            </a:endParaRPr>
          </a:p>
        </p:txBody>
      </p:sp>
      <p:pic>
        <p:nvPicPr>
          <p:cNvPr id="7" name="Picture 2" descr="C:\Users\peterson\chimbo temp\Schneider2014\artwork\C8757_ch02_no callouts\Fig2-0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743709"/>
            <a:ext cx="7673249" cy="456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57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/>
          <a:p>
            <a:pPr algn="ctr"/>
            <a:r>
              <a:rPr dirty="0" smtClean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  <a:endParaRPr dirty="0">
              <a:solidFill>
                <a:srgbClr val="EEC1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8FA9F7-D61B-4DB1-A6F6-732593FF9D7D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914400" y="5605599"/>
            <a:ext cx="6629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FIGURE 2-9 Three common Web page organization structures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6646851" y="4500318"/>
            <a:ext cx="1399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000000"/>
                </a:solidFill>
              </a:rPr>
              <a:t>© Cengage Learning 2017</a:t>
            </a:r>
            <a:endParaRPr lang="en-US" sz="800" dirty="0">
              <a:solidFill>
                <a:srgbClr val="000000"/>
              </a:solidFill>
            </a:endParaRPr>
          </a:p>
        </p:txBody>
      </p:sp>
      <p:pic>
        <p:nvPicPr>
          <p:cNvPr id="8" name="Picture 2" descr="C:\Users\peterson\chimbo temp\Schneider2014\artwork\C8757_ch02_no callouts\Fig2-0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43" y="351163"/>
            <a:ext cx="4724400" cy="495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60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dirty="0" smtClean="0"/>
              <a:t>Cascading Style Sheets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Style sheet is a set of instructions that gives Web developers control over displayed page formatting</a:t>
            </a:r>
          </a:p>
          <a:p>
            <a:pPr lvl="1"/>
            <a:r>
              <a:rPr lang="en-US" dirty="0" smtClean="0"/>
              <a:t>Usually stored in a separate file and referenced using HTML style tag </a:t>
            </a:r>
          </a:p>
          <a:p>
            <a:pPr lvl="1"/>
            <a:r>
              <a:rPr lang="en-US" dirty="0" smtClean="0"/>
              <a:t>May be included in Web page’s HTML file</a:t>
            </a:r>
          </a:p>
          <a:p>
            <a:r>
              <a:rPr lang="en-US" dirty="0" smtClean="0"/>
              <a:t>Cascading style sheets (CSS) can be applied to each Web page, one on top of the other</a:t>
            </a:r>
            <a:endParaRPr lang="en-US" dirty="0"/>
          </a:p>
        </p:txBody>
      </p:sp>
      <p:sp>
        <p:nvSpPr>
          <p:cNvPr id="5837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9248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5837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7AAAE7F-7257-4FF8-AB47-F429B24D6F8D}" type="slidenum">
              <a:rPr lang="en-US" smtClean="0">
                <a:solidFill>
                  <a:srgbClr val="C00000"/>
                </a:solidFill>
              </a:rPr>
              <a:pPr/>
              <a:t>47</a:t>
            </a:fld>
            <a:endParaRPr 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dirty="0" smtClean="0"/>
              <a:t>Extensible Markup Language (XML)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HTML not a good tool for presenting large amounts of business data so designers turned to XML</a:t>
            </a:r>
          </a:p>
          <a:p>
            <a:pPr lvl="1"/>
            <a:r>
              <a:rPr lang="en-US" dirty="0" smtClean="0"/>
              <a:t>Uses paired start and stop tags to define the structure of a collection of data</a:t>
            </a:r>
          </a:p>
          <a:p>
            <a:pPr lvl="1"/>
            <a:r>
              <a:rPr lang="en-US" dirty="0" smtClean="0"/>
              <a:t>Includes data-management capabilities HTML cannot provide</a:t>
            </a:r>
          </a:p>
          <a:p>
            <a:r>
              <a:rPr lang="en-US" dirty="0" smtClean="0"/>
              <a:t>Greatest strength (and weakness) of XML is that it allows users to define their own tags</a:t>
            </a:r>
          </a:p>
          <a:p>
            <a:pPr lvl="1"/>
            <a:r>
              <a:rPr lang="en-US" dirty="0" smtClean="0"/>
              <a:t>Many companies have agreed to common standards for XML tags (data-type definitions (DTDs) or XML schemas) which are available for many industries</a:t>
            </a:r>
          </a:p>
        </p:txBody>
      </p:sp>
      <p:sp>
        <p:nvSpPr>
          <p:cNvPr id="5939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5939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6FF2BE-AE02-4877-9C3E-1939F2D3214B}" type="slidenum">
              <a:rPr lang="en-US" smtClean="0">
                <a:solidFill>
                  <a:srgbClr val="C00000"/>
                </a:solidFill>
              </a:rPr>
              <a:pPr/>
              <a:t>48</a:t>
            </a:fld>
            <a:endParaRPr 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/>
          <a:p>
            <a:pPr algn="ctr"/>
            <a:r>
              <a:rPr dirty="0" smtClean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  <a:endParaRPr dirty="0">
              <a:solidFill>
                <a:srgbClr val="EEC1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8FA9F7-D61B-4DB1-A6F6-732593FF9D7D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762001" y="2661465"/>
            <a:ext cx="3276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FIGURE 2-10 Country list data marked up with HTML tags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6622521" y="4859349"/>
            <a:ext cx="1399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000000"/>
                </a:solidFill>
              </a:rPr>
              <a:t>© Cengage Learning 2017</a:t>
            </a:r>
            <a:endParaRPr lang="en-US" sz="800" dirty="0">
              <a:solidFill>
                <a:srgbClr val="000000"/>
              </a:solidFill>
            </a:endParaRPr>
          </a:p>
        </p:txBody>
      </p:sp>
      <p:pic>
        <p:nvPicPr>
          <p:cNvPr id="8" name="Picture 2" descr="C:\Users\peterson\chimbo temp\Schneider2014\artwork\C8757_ch02_no callouts\Fig2-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"/>
            <a:ext cx="2621955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00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dirty="0" smtClean="0"/>
              <a:t>The Internet and the World Wide Web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 network is any technology allowing people to connect computers to each other</a:t>
            </a:r>
          </a:p>
          <a:p>
            <a:r>
              <a:rPr lang="en-US" dirty="0" smtClean="0"/>
              <a:t>internet (small “</a:t>
            </a:r>
            <a:r>
              <a:rPr lang="en-US" dirty="0" err="1" smtClean="0"/>
              <a:t>i</a:t>
            </a:r>
            <a:r>
              <a:rPr lang="en-US" dirty="0" smtClean="0"/>
              <a:t>”) is a group of interconnected computer networks</a:t>
            </a:r>
          </a:p>
          <a:p>
            <a:r>
              <a:rPr lang="en-US" dirty="0"/>
              <a:t>Internet (capital “</a:t>
            </a:r>
            <a:r>
              <a:rPr lang="en-US" dirty="0" smtClean="0"/>
              <a:t>I”) connects networks all over the world</a:t>
            </a:r>
            <a:endParaRPr lang="en-US" dirty="0"/>
          </a:p>
          <a:p>
            <a:r>
              <a:rPr lang="en-US" dirty="0"/>
              <a:t>World Wide Web (Web</a:t>
            </a:r>
            <a:r>
              <a:rPr lang="en-US" dirty="0" smtClean="0"/>
              <a:t>) is a subset </a:t>
            </a:r>
            <a:r>
              <a:rPr lang="en-US" dirty="0"/>
              <a:t>of Internet computers </a:t>
            </a:r>
            <a:r>
              <a:rPr lang="en-US" dirty="0" smtClean="0"/>
              <a:t>that are connected to each other</a:t>
            </a:r>
            <a:endParaRPr lang="en-US" dirty="0"/>
          </a:p>
          <a:p>
            <a:pPr lvl="1"/>
            <a:r>
              <a:rPr lang="en-US" dirty="0"/>
              <a:t>Includes easy-to-use interfaces</a:t>
            </a:r>
          </a:p>
        </p:txBody>
      </p:sp>
      <p:sp>
        <p:nvSpPr>
          <p:cNvPr id="614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9248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7D64FC2-8307-42A8-9A4C-5491BF4C42E2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6148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49FF188-4AC8-43C0-AD44-D2598E390531}" type="slidenum">
              <a:rPr lang="en-US" sz="1400">
                <a:solidFill>
                  <a:srgbClr val="C00000"/>
                </a:solidFill>
              </a:rPr>
              <a:pPr algn="r" eaLnBrk="1" hangingPunct="1"/>
              <a:t>5</a:t>
            </a:fld>
            <a:endParaRPr lang="en-US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/>
          <a:p>
            <a:pPr algn="ctr"/>
            <a:r>
              <a:rPr dirty="0" smtClean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  <a:endParaRPr dirty="0">
              <a:solidFill>
                <a:srgbClr val="EEC1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8FA9F7-D61B-4DB1-A6F6-732593FF9D7D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762001" y="2661465"/>
            <a:ext cx="3276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FIGURE 2-11 Country list data as it appears in a Web browser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6113451" y="5116032"/>
            <a:ext cx="1399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000000"/>
                </a:solidFill>
              </a:rPr>
              <a:t>© Cengage Learning 2017</a:t>
            </a:r>
            <a:endParaRPr lang="en-US" sz="800" dirty="0">
              <a:solidFill>
                <a:srgbClr val="000000"/>
              </a:solidFill>
            </a:endParaRPr>
          </a:p>
        </p:txBody>
      </p:sp>
      <p:pic>
        <p:nvPicPr>
          <p:cNvPr id="7" name="Picture 2" descr="C:\Users\peterson\chimbo temp\Schneider2014\artwork\C8757_ch02_no callouts\Fig2-1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817" y="102359"/>
            <a:ext cx="1019175" cy="584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54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/>
          <a:p>
            <a:pPr algn="ctr"/>
            <a:r>
              <a:rPr dirty="0" smtClean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  <a:endParaRPr dirty="0">
              <a:solidFill>
                <a:srgbClr val="EEC1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8FA9F7-D61B-4DB1-A6F6-732593FF9D7D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914400" y="5553911"/>
            <a:ext cx="5486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FIGURE 2-12 Country list data marked up with XML tags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6494450" y="4478349"/>
            <a:ext cx="1399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000000"/>
                </a:solidFill>
              </a:rPr>
              <a:t>© Cengage Learning 2017</a:t>
            </a:r>
            <a:endParaRPr lang="en-US" sz="800" dirty="0">
              <a:solidFill>
                <a:srgbClr val="000000"/>
              </a:solidFill>
            </a:endParaRPr>
          </a:p>
        </p:txBody>
      </p:sp>
      <p:pic>
        <p:nvPicPr>
          <p:cNvPr id="7" name="Picture 2" descr="C:\Users\peterson\chimbo temp\Schneider2014\artwork\C8757_ch02_no callouts\Fig2-1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99" y="304800"/>
            <a:ext cx="5791200" cy="509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77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/>
          <a:p>
            <a:pPr algn="ctr"/>
            <a:r>
              <a:rPr dirty="0" smtClean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  <a:endParaRPr dirty="0">
              <a:solidFill>
                <a:srgbClr val="EEC1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8FA9F7-D61B-4DB1-A6F6-732593FF9D7D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914400" y="5553911"/>
            <a:ext cx="5486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FIGURE 2-13 Country list data marked up with XML displayed in a Web browser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6265851" y="4554549"/>
            <a:ext cx="1399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000000"/>
                </a:solidFill>
              </a:rPr>
              <a:t>© Cengage Learning 2017</a:t>
            </a:r>
            <a:endParaRPr lang="en-US" sz="800" dirty="0">
              <a:solidFill>
                <a:srgbClr val="000000"/>
              </a:solidFill>
            </a:endParaRPr>
          </a:p>
        </p:txBody>
      </p:sp>
      <p:pic>
        <p:nvPicPr>
          <p:cNvPr id="8" name="Picture 2" descr="C:\Users\peterson\chimbo temp\Schneider2014\artwork\C8757_ch02_no callouts\Fig2-1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0999"/>
            <a:ext cx="5022851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38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Extensible Markup Language (XML) (cont’d.)</a:t>
            </a:r>
          </a:p>
        </p:txBody>
      </p:sp>
      <p:sp>
        <p:nvSpPr>
          <p:cNvPr id="6451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Available DTDs or XML schemas include </a:t>
            </a:r>
          </a:p>
          <a:p>
            <a:pPr lvl="1"/>
            <a:r>
              <a:rPr lang="en-US" dirty="0" smtClean="0"/>
              <a:t>LegalXML for the legal profession</a:t>
            </a:r>
          </a:p>
          <a:p>
            <a:pPr lvl="1"/>
            <a:r>
              <a:rPr lang="en-US" dirty="0" smtClean="0"/>
              <a:t>MathML for mathematical and scientific information</a:t>
            </a:r>
          </a:p>
          <a:p>
            <a:pPr lvl="1"/>
            <a:r>
              <a:rPr lang="en-US" dirty="0" smtClean="0"/>
              <a:t>Extensible Business Reporting Language (XBRL) for accounting and financial information standards</a:t>
            </a:r>
          </a:p>
          <a:p>
            <a:r>
              <a:rPr lang="en-US" dirty="0" smtClean="0"/>
              <a:t>Set of XML tag definitions called an XML vocabulary</a:t>
            </a:r>
          </a:p>
          <a:p>
            <a:r>
              <a:rPr lang="en-US" dirty="0" smtClean="0"/>
              <a:t>XML files usually not intended to display in browser</a:t>
            </a:r>
          </a:p>
          <a:p>
            <a:pPr lvl="1"/>
            <a:r>
              <a:rPr lang="en-US" dirty="0" smtClean="0"/>
              <a:t>Extensible Stylesheet Language (XSL) contains formatting instructions	</a:t>
            </a:r>
          </a:p>
          <a:p>
            <a:pPr lvl="1"/>
            <a:r>
              <a:rPr lang="en-US" dirty="0" smtClean="0"/>
              <a:t>XML parsers format XML file for device screen</a:t>
            </a:r>
          </a:p>
        </p:txBody>
      </p:sp>
      <p:sp>
        <p:nvSpPr>
          <p:cNvPr id="6451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</a:t>
            </a:r>
            <a:r>
              <a:rPr lang="en-US" dirty="0" smtClean="0">
                <a:solidFill>
                  <a:srgbClr val="EEC100"/>
                </a:solidFill>
              </a:rPr>
              <a:t>use.</a:t>
            </a:r>
            <a:endParaRPr lang="en-US" dirty="0"/>
          </a:p>
        </p:txBody>
      </p:sp>
      <p:sp>
        <p:nvSpPr>
          <p:cNvPr id="6451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79725A5-7BF0-4C07-9C65-E90E0AC2C86D}" type="slidenum">
              <a:rPr lang="en-US" smtClean="0">
                <a:solidFill>
                  <a:srgbClr val="C00000"/>
                </a:solidFill>
              </a:rPr>
              <a:pPr/>
              <a:t>53</a:t>
            </a:fld>
            <a:endParaRPr 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/>
          <a:p>
            <a:pPr algn="ctr"/>
            <a:r>
              <a:rPr dirty="0" smtClean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  <a:endParaRPr dirty="0">
              <a:solidFill>
                <a:srgbClr val="EEC1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8FA9F7-D61B-4DB1-A6F6-732593FF9D7D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914400" y="5605599"/>
            <a:ext cx="6629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FIGURE 2-14 Processing requests for Web pages from an XML database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6920129" y="4619630"/>
            <a:ext cx="1399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000000"/>
                </a:solidFill>
              </a:rPr>
              <a:t>© Cengage Learning 2017</a:t>
            </a:r>
            <a:endParaRPr lang="en-US" sz="800" dirty="0">
              <a:solidFill>
                <a:srgbClr val="000000"/>
              </a:solidFill>
            </a:endParaRPr>
          </a:p>
        </p:txBody>
      </p:sp>
      <p:pic>
        <p:nvPicPr>
          <p:cNvPr id="7" name="Picture 2" descr="C:\Users\peterson\chimbo temp\Schneider2014\artwork\C8757_ch02_no callouts\Fig2-1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8" y="533802"/>
            <a:ext cx="6750279" cy="491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02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dirty="0" smtClean="0"/>
              <a:t>Internet Connection Options</a:t>
            </a:r>
          </a:p>
        </p:txBody>
      </p:sp>
      <p:sp>
        <p:nvSpPr>
          <p:cNvPr id="6758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Internet is a set of interconnected networks</a:t>
            </a:r>
          </a:p>
          <a:p>
            <a:r>
              <a:rPr lang="en-US" dirty="0" smtClean="0"/>
              <a:t>Organizations connect computers using a network</a:t>
            </a:r>
          </a:p>
          <a:p>
            <a:r>
              <a:rPr lang="en-US" dirty="0" smtClean="0"/>
              <a:t>Many families have their home computers connected using a network</a:t>
            </a:r>
          </a:p>
          <a:p>
            <a:r>
              <a:rPr lang="en-US" dirty="0" smtClean="0"/>
              <a:t>Mobile phones are connected to the wireless phone service provider’s network</a:t>
            </a:r>
          </a:p>
          <a:p>
            <a:r>
              <a:rPr lang="en-US" dirty="0" smtClean="0"/>
              <a:t>Internet access providers (IAPs) or ISPs</a:t>
            </a:r>
          </a:p>
          <a:p>
            <a:pPr lvl="1"/>
            <a:r>
              <a:rPr lang="en-US" dirty="0" smtClean="0"/>
              <a:t>Provide Internet access to individuals, businesses, other organizations</a:t>
            </a:r>
          </a:p>
          <a:p>
            <a:pPr lvl="1"/>
            <a:r>
              <a:rPr lang="en-US" dirty="0" smtClean="0"/>
              <a:t>Offer several connection options</a:t>
            </a:r>
          </a:p>
        </p:txBody>
      </p:sp>
      <p:sp>
        <p:nvSpPr>
          <p:cNvPr id="6758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  <a:endParaRPr lang="en-US" dirty="0"/>
          </a:p>
        </p:txBody>
      </p:sp>
      <p:sp>
        <p:nvSpPr>
          <p:cNvPr id="6758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501F340-AD45-421B-B3FC-923F77F6D493}" type="slidenum">
              <a:rPr lang="en-US" smtClean="0">
                <a:solidFill>
                  <a:srgbClr val="C00000"/>
                </a:solidFill>
              </a:rPr>
              <a:pPr/>
              <a:t>55</a:t>
            </a:fld>
            <a:endParaRPr 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dirty="0" smtClean="0"/>
              <a:t>Connectivity Overview</a:t>
            </a:r>
          </a:p>
        </p:txBody>
      </p:sp>
      <p:sp>
        <p:nvSpPr>
          <p:cNvPr id="6861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connection options are voice-grade telephone lines, various types of broadband connections, leased lines, wireless</a:t>
            </a:r>
          </a:p>
          <a:p>
            <a:r>
              <a:rPr lang="en-US" dirty="0"/>
              <a:t>B</a:t>
            </a:r>
            <a:r>
              <a:rPr lang="en-US" dirty="0" smtClean="0"/>
              <a:t>andwidth is the amount of  data traveling through communication medium per unit of time</a:t>
            </a:r>
          </a:p>
          <a:p>
            <a:pPr lvl="1"/>
            <a:r>
              <a:rPr lang="en-US" dirty="0" smtClean="0"/>
              <a:t>Net bandwidth is actual data transmitted per second</a:t>
            </a:r>
          </a:p>
          <a:p>
            <a:pPr lvl="1"/>
            <a:r>
              <a:rPr lang="en-US" dirty="0" smtClean="0"/>
              <a:t>Symmetric connections provide the same bandwidth both directions </a:t>
            </a:r>
          </a:p>
          <a:p>
            <a:pPr lvl="1"/>
            <a:r>
              <a:rPr lang="en-US" dirty="0" smtClean="0"/>
              <a:t>Asymmetric connections provide </a:t>
            </a:r>
            <a:r>
              <a:rPr lang="en-US" dirty="0"/>
              <a:t>different bandwidths for each </a:t>
            </a:r>
            <a:r>
              <a:rPr lang="en-US" dirty="0" smtClean="0"/>
              <a:t>direction</a:t>
            </a:r>
            <a:endParaRPr lang="en-US" dirty="0"/>
          </a:p>
        </p:txBody>
      </p:sp>
      <p:sp>
        <p:nvSpPr>
          <p:cNvPr id="6861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9248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  <a:endParaRPr lang="en-US" dirty="0"/>
          </a:p>
        </p:txBody>
      </p:sp>
      <p:sp>
        <p:nvSpPr>
          <p:cNvPr id="6861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7582733-CE96-4920-855A-51D8D457949C}" type="slidenum">
              <a:rPr lang="en-US" smtClean="0">
                <a:solidFill>
                  <a:srgbClr val="C00000"/>
                </a:solidFill>
              </a:rPr>
              <a:pPr/>
              <a:t>56</a:t>
            </a:fld>
            <a:endParaRPr lang="en-US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77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dirty="0" smtClean="0"/>
              <a:t>Connectivity Overview</a:t>
            </a:r>
          </a:p>
        </p:txBody>
      </p:sp>
      <p:sp>
        <p:nvSpPr>
          <p:cNvPr id="6861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bandwidth types in an asymmetric connection are</a:t>
            </a:r>
            <a:endParaRPr lang="en-US" dirty="0"/>
          </a:p>
          <a:p>
            <a:pPr lvl="1"/>
            <a:r>
              <a:rPr lang="en-US" dirty="0"/>
              <a:t>Upstream bandwidth (upload bandwidth</a:t>
            </a:r>
            <a:r>
              <a:rPr lang="en-US" dirty="0" smtClean="0"/>
              <a:t>) is a measure of amount of information that can travel from the user to the Internet in a given amount of time</a:t>
            </a:r>
            <a:endParaRPr lang="en-US" dirty="0"/>
          </a:p>
          <a:p>
            <a:pPr lvl="1"/>
            <a:r>
              <a:rPr lang="en-US" dirty="0"/>
              <a:t>Downstream bandwidth (download, downlink </a:t>
            </a:r>
            <a:r>
              <a:rPr lang="en-US" dirty="0" smtClean="0"/>
              <a:t>bandwidth)  is a measure of amount </a:t>
            </a:r>
            <a:r>
              <a:rPr lang="en-US" dirty="0"/>
              <a:t>of information from the Internet to user in a given amount of time</a:t>
            </a:r>
          </a:p>
          <a:p>
            <a:endParaRPr lang="en-US" dirty="0" smtClean="0"/>
          </a:p>
        </p:txBody>
      </p:sp>
      <p:sp>
        <p:nvSpPr>
          <p:cNvPr id="6861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9248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  <a:endParaRPr lang="en-US" dirty="0"/>
          </a:p>
        </p:txBody>
      </p:sp>
      <p:sp>
        <p:nvSpPr>
          <p:cNvPr id="6861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7582733-CE96-4920-855A-51D8D457949C}" type="slidenum">
              <a:rPr lang="en-US" smtClean="0">
                <a:solidFill>
                  <a:srgbClr val="C00000"/>
                </a:solidFill>
              </a:rPr>
              <a:pPr/>
              <a:t>57</a:t>
            </a:fld>
            <a:endParaRPr 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dirty="0" smtClean="0"/>
              <a:t>Voice-Grade Telephone Connections</a:t>
            </a:r>
          </a:p>
        </p:txBody>
      </p:sp>
      <p:sp>
        <p:nvSpPr>
          <p:cNvPr id="7066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in early days of Web</a:t>
            </a:r>
          </a:p>
          <a:p>
            <a:r>
              <a:rPr lang="en-US" dirty="0" smtClean="0"/>
              <a:t>Plain old telephone service (POTS) uses existing telephone lines, analog modem </a:t>
            </a:r>
          </a:p>
          <a:p>
            <a:pPr lvl="1"/>
            <a:r>
              <a:rPr lang="en-US" dirty="0" smtClean="0"/>
              <a:t>Bandwidth between 28 and 56 Kbps</a:t>
            </a:r>
          </a:p>
          <a:p>
            <a:r>
              <a:rPr lang="en-US" dirty="0" smtClean="0"/>
              <a:t>Total most people use higher bandwidth connection options</a:t>
            </a:r>
          </a:p>
          <a:p>
            <a:pPr lvl="1"/>
            <a:r>
              <a:rPr lang="en-US" dirty="0" smtClean="0"/>
              <a:t>Speeds greater than 200 Kbps are called broadband services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7065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9248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  <a:endParaRPr lang="en-US" dirty="0"/>
          </a:p>
        </p:txBody>
      </p:sp>
      <p:sp>
        <p:nvSpPr>
          <p:cNvPr id="7065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6063E6D-69BA-471E-9A42-B7EFA914DD87}" type="slidenum">
              <a:rPr lang="en-US" smtClean="0">
                <a:solidFill>
                  <a:srgbClr val="C00000"/>
                </a:solidFill>
              </a:rPr>
              <a:pPr/>
              <a:t>58</a:t>
            </a:fld>
            <a:endParaRPr 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dirty="0" smtClean="0"/>
              <a:t>Broadband Services</a:t>
            </a:r>
          </a:p>
        </p:txBody>
      </p:sp>
      <p:sp>
        <p:nvSpPr>
          <p:cNvPr id="7168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Digital Subscriber Line (DSL) is a higher grade of telephone service that does not use a modem</a:t>
            </a:r>
          </a:p>
          <a:p>
            <a:pPr lvl="1"/>
            <a:r>
              <a:rPr lang="en-US" dirty="0" smtClean="0"/>
              <a:t>Asymmetric digital subscriber line (ADSL) bandwidths from 100 to 640 Kbps upstream and 1 to 15 Mbps downstream</a:t>
            </a:r>
          </a:p>
          <a:p>
            <a:pPr lvl="1"/>
            <a:r>
              <a:rPr lang="en-US" dirty="0"/>
              <a:t>DSL: Private line with no competing traffic</a:t>
            </a:r>
          </a:p>
          <a:p>
            <a:r>
              <a:rPr lang="en-US" dirty="0" smtClean="0"/>
              <a:t>Cable modems connect to the television cable</a:t>
            </a:r>
          </a:p>
          <a:p>
            <a:pPr lvl="1"/>
            <a:r>
              <a:rPr lang="en-US" dirty="0" smtClean="0"/>
              <a:t>Bandwidths from client to server: 500 Kbps to 15 Mbps with downstream as high as 10 Mbps</a:t>
            </a:r>
          </a:p>
          <a:p>
            <a:pPr lvl="1"/>
            <a:r>
              <a:rPr lang="en-US" dirty="0" smtClean="0"/>
              <a:t>Connection bandwidths vary with number of subscribers competing  for shared resource</a:t>
            </a:r>
          </a:p>
        </p:txBody>
      </p:sp>
      <p:sp>
        <p:nvSpPr>
          <p:cNvPr id="7168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9248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  <a:endParaRPr lang="en-US" dirty="0"/>
          </a:p>
        </p:txBody>
      </p:sp>
      <p:sp>
        <p:nvSpPr>
          <p:cNvPr id="7168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63FB460-1978-474F-9532-71C7CA51F03B}" type="slidenum">
              <a:rPr lang="en-US" smtClean="0">
                <a:solidFill>
                  <a:srgbClr val="C00000"/>
                </a:solidFill>
              </a:rPr>
              <a:pPr/>
              <a:t>59</a:t>
            </a:fld>
            <a:endParaRPr 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dirty="0" smtClean="0"/>
              <a:t>Origins of the Internet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Early 1960s</a:t>
            </a:r>
          </a:p>
          <a:p>
            <a:pPr lvl="1"/>
            <a:r>
              <a:rPr lang="en-US" dirty="0" smtClean="0"/>
              <a:t>Defense Department nuclear attack concerns</a:t>
            </a:r>
          </a:p>
          <a:p>
            <a:pPr lvl="1"/>
            <a:r>
              <a:rPr lang="en-US" dirty="0" smtClean="0"/>
              <a:t>Powerful computers (large mainframes)</a:t>
            </a:r>
          </a:p>
          <a:p>
            <a:pPr lvl="1"/>
            <a:r>
              <a:rPr lang="en-US" dirty="0" smtClean="0"/>
              <a:t>Leased telephone company lines established a single connection between sender and receiver</a:t>
            </a:r>
          </a:p>
          <a:p>
            <a:pPr lvl="1"/>
            <a:r>
              <a:rPr lang="en-US" dirty="0" smtClean="0"/>
              <a:t>Single connection risk solution</a:t>
            </a:r>
          </a:p>
          <a:p>
            <a:pPr lvl="2"/>
            <a:r>
              <a:rPr lang="en-US" dirty="0" smtClean="0"/>
              <a:t>Communicate using multiple channels (packets)</a:t>
            </a:r>
          </a:p>
          <a:p>
            <a:r>
              <a:rPr lang="en-US" dirty="0" smtClean="0"/>
              <a:t>1969 Advanced Research Projects Agency (ARPA)</a:t>
            </a:r>
          </a:p>
          <a:p>
            <a:pPr lvl="1"/>
            <a:r>
              <a:rPr lang="en-US" dirty="0" smtClean="0"/>
              <a:t>Packet network connected four computers</a:t>
            </a:r>
          </a:p>
          <a:p>
            <a:pPr lvl="2"/>
            <a:r>
              <a:rPr lang="en-US" dirty="0" smtClean="0"/>
              <a:t>ARPANET: earliest network (became the Internet)</a:t>
            </a:r>
          </a:p>
          <a:p>
            <a:pPr lvl="2"/>
            <a:r>
              <a:rPr lang="en-US" dirty="0" smtClean="0"/>
              <a:t>Academic research use (1970s and 1980s)</a:t>
            </a:r>
          </a:p>
        </p:txBody>
      </p:sp>
      <p:sp>
        <p:nvSpPr>
          <p:cNvPr id="717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717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A6FE7F9-5BE4-4475-8795-B2D31E3E1202}" type="slidenum">
              <a:rPr lang="en-US" smtClean="0">
                <a:solidFill>
                  <a:srgbClr val="C00000"/>
                </a:solidFill>
              </a:rPr>
              <a:pPr/>
              <a:t>6</a:t>
            </a:fld>
            <a:endParaRPr 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dirty="0" smtClean="0"/>
              <a:t>Leased-Line Connections</a:t>
            </a:r>
          </a:p>
        </p:txBody>
      </p:sp>
      <p:sp>
        <p:nvSpPr>
          <p:cNvPr id="7270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firms can connect to an ISP using higher bandwidths leased from telecommunications carriers</a:t>
            </a:r>
          </a:p>
          <a:p>
            <a:pPr lvl="1"/>
            <a:r>
              <a:rPr lang="en-US" dirty="0" smtClean="0"/>
              <a:t>Classified by equivalent number of telephone lines included which are more expensive than other options</a:t>
            </a:r>
          </a:p>
          <a:p>
            <a:pPr lvl="2"/>
            <a:r>
              <a:rPr lang="en-US" dirty="0" smtClean="0"/>
              <a:t>DS0 (digital signal zero) carries one digital signal (56 Kbps); T1 line (DS1) carries 24 DS0 lines (1.544 Mbps); T3 (DS3): 44.736 Mbps</a:t>
            </a:r>
          </a:p>
          <a:p>
            <a:r>
              <a:rPr lang="en-US" dirty="0" smtClean="0"/>
              <a:t>Technologies used include frame </a:t>
            </a:r>
            <a:r>
              <a:rPr lang="en-US" dirty="0"/>
              <a:t>relay, asynchronous transfer mode (ATM</a:t>
            </a:r>
            <a:r>
              <a:rPr lang="en-US" dirty="0" smtClean="0"/>
              <a:t>) and optical </a:t>
            </a:r>
            <a:r>
              <a:rPr lang="en-US" dirty="0"/>
              <a:t>fiber (instead of copper wire)</a:t>
            </a:r>
          </a:p>
          <a:p>
            <a:pPr lvl="1"/>
            <a:r>
              <a:rPr lang="en-US" dirty="0"/>
              <a:t>Bandwidth determined by fiber-optic cable </a:t>
            </a:r>
            <a:r>
              <a:rPr lang="en-US" dirty="0" smtClean="0"/>
              <a:t>class</a:t>
            </a:r>
          </a:p>
        </p:txBody>
      </p:sp>
      <p:sp>
        <p:nvSpPr>
          <p:cNvPr id="7270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9248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  <a:endParaRPr lang="en-US" dirty="0"/>
          </a:p>
        </p:txBody>
      </p:sp>
      <p:sp>
        <p:nvSpPr>
          <p:cNvPr id="7270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A4E4265-505A-413A-A638-8DEE4D63622A}" type="slidenum">
              <a:rPr lang="en-US" smtClean="0">
                <a:solidFill>
                  <a:srgbClr val="C00000"/>
                </a:solidFill>
              </a:rPr>
              <a:pPr/>
              <a:t>60</a:t>
            </a:fld>
            <a:endParaRPr 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dirty="0" smtClean="0"/>
              <a:t>Wireless Ethernet (Wi-Fi)</a:t>
            </a:r>
          </a:p>
        </p:txBody>
      </p:sp>
      <p:sp>
        <p:nvSpPr>
          <p:cNvPr id="7680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common wireless connection technology that is also called 802.11</a:t>
            </a:r>
          </a:p>
          <a:p>
            <a:pPr lvl="1"/>
            <a:r>
              <a:rPr lang="en-US" dirty="0" smtClean="0"/>
              <a:t>Latest version is 802.11ac with bandwidth ranges up to 2.5 </a:t>
            </a:r>
            <a:r>
              <a:rPr lang="en-US" dirty="0" err="1" smtClean="0"/>
              <a:t>Gbps</a:t>
            </a:r>
            <a:r>
              <a:rPr lang="en-US" dirty="0" smtClean="0"/>
              <a:t> and a range of 500 feet</a:t>
            </a:r>
          </a:p>
          <a:p>
            <a:pPr lvl="1"/>
            <a:r>
              <a:rPr lang="en-US" dirty="0" smtClean="0"/>
              <a:t>Speed impacted by objects the signals pass through</a:t>
            </a:r>
          </a:p>
          <a:p>
            <a:r>
              <a:rPr lang="en-US" dirty="0" smtClean="0"/>
              <a:t>Wireless access point (WAP) transmits packets between Wi-Fi-equipped computers and other devices within range</a:t>
            </a:r>
          </a:p>
          <a:p>
            <a:pPr lvl="1"/>
            <a:r>
              <a:rPr lang="en-US" dirty="0" smtClean="0"/>
              <a:t>Devices capable of roaming or shifting from one WAP to another without human intervention</a:t>
            </a:r>
          </a:p>
          <a:p>
            <a:pPr lvl="1"/>
            <a:r>
              <a:rPr lang="en-US" dirty="0" smtClean="0"/>
              <a:t>Hot sports are WAPs open to the public</a:t>
            </a:r>
          </a:p>
        </p:txBody>
      </p:sp>
      <p:sp>
        <p:nvSpPr>
          <p:cNvPr id="7680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  <a:endParaRPr lang="en-US" dirty="0"/>
          </a:p>
        </p:txBody>
      </p:sp>
      <p:sp>
        <p:nvSpPr>
          <p:cNvPr id="7680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A78D600-53A5-4440-A5E1-44CC9A7F9E97}" type="slidenum">
              <a:rPr lang="en-US" smtClean="0">
                <a:solidFill>
                  <a:srgbClr val="C00000"/>
                </a:solidFill>
              </a:rPr>
              <a:pPr/>
              <a:t>61</a:t>
            </a:fld>
            <a:endParaRPr lang="en-US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07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dirty="0" smtClean="0"/>
              <a:t>Personal Area Networks (</a:t>
            </a:r>
            <a:r>
              <a:rPr lang="en-US" dirty="0" err="1" smtClean="0"/>
              <a:t>Piconets</a:t>
            </a:r>
            <a:r>
              <a:rPr lang="en-US" dirty="0" smtClean="0"/>
              <a:t>)</a:t>
            </a:r>
          </a:p>
        </p:txBody>
      </p:sp>
      <p:sp>
        <p:nvSpPr>
          <p:cNvPr id="7578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Bluetooth is a low-bandwidth technology (722 Kbps) designed for personal use over short distances</a:t>
            </a:r>
          </a:p>
          <a:p>
            <a:pPr lvl="1"/>
            <a:r>
              <a:rPr lang="en-US" sz="2200" dirty="0" smtClean="0"/>
              <a:t>Useful for wireless synchronization and printing</a:t>
            </a:r>
          </a:p>
          <a:p>
            <a:pPr lvl="1"/>
            <a:r>
              <a:rPr lang="en-US" sz="2200" dirty="0" smtClean="0"/>
              <a:t>Devices consume very little power and can discover one another and exchange information automatically </a:t>
            </a:r>
          </a:p>
          <a:p>
            <a:r>
              <a:rPr lang="en-US" sz="2400" dirty="0"/>
              <a:t>Ultra Wideband (UWB) provides bandwidth up to 480 Mbps and connections over short distances</a:t>
            </a:r>
          </a:p>
          <a:p>
            <a:pPr lvl="1"/>
            <a:r>
              <a:rPr lang="en-US" sz="2200" dirty="0"/>
              <a:t>Future personal area networking </a:t>
            </a:r>
            <a:r>
              <a:rPr lang="en-US" sz="2200" dirty="0" smtClean="0"/>
              <a:t>applications</a:t>
            </a:r>
          </a:p>
          <a:p>
            <a:r>
              <a:rPr lang="en-US" sz="2400" dirty="0" smtClean="0"/>
              <a:t>ZigBee is a low bandwidth technology with applications designed for energy management and remote controls for consumer electronics</a:t>
            </a:r>
          </a:p>
          <a:p>
            <a:pPr marL="57150" indent="0">
              <a:buNone/>
            </a:pPr>
            <a:endParaRPr lang="en-US" sz="2400" dirty="0"/>
          </a:p>
          <a:p>
            <a:pPr lvl="1"/>
            <a:endParaRPr lang="en-US" dirty="0" smtClean="0"/>
          </a:p>
        </p:txBody>
      </p:sp>
      <p:sp>
        <p:nvSpPr>
          <p:cNvPr id="7577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80010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  <a:endParaRPr lang="en-US" dirty="0"/>
          </a:p>
        </p:txBody>
      </p:sp>
      <p:sp>
        <p:nvSpPr>
          <p:cNvPr id="7577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A053303-ED1D-4F51-9F11-A34F7B59E4F8}" type="slidenum">
              <a:rPr lang="en-US" smtClean="0">
                <a:solidFill>
                  <a:srgbClr val="C00000"/>
                </a:solidFill>
              </a:rPr>
              <a:pPr/>
              <a:t>62</a:t>
            </a:fld>
            <a:endParaRPr 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dirty="0" smtClean="0"/>
              <a:t>Fixed-Point Wireless</a:t>
            </a:r>
            <a:endParaRPr lang="en-US" dirty="0"/>
          </a:p>
        </p:txBody>
      </p:sp>
      <p:sp>
        <p:nvSpPr>
          <p:cNvPr id="7885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in rural areas without cable service</a:t>
            </a:r>
          </a:p>
          <a:p>
            <a:r>
              <a:rPr lang="en-US" dirty="0" smtClean="0"/>
              <a:t>System of repeaters used to forward radio signal from ISP to customers</a:t>
            </a:r>
          </a:p>
          <a:p>
            <a:r>
              <a:rPr lang="en-US" dirty="0" smtClean="0"/>
              <a:t>Repeaters are transmitter-receiver devices (transceivers)</a:t>
            </a:r>
          </a:p>
          <a:p>
            <a:r>
              <a:rPr lang="en-US" dirty="0" smtClean="0"/>
              <a:t>Uses mesh routing</a:t>
            </a:r>
          </a:p>
          <a:p>
            <a:pPr lvl="1"/>
            <a:r>
              <a:rPr lang="en-US" dirty="0" smtClean="0"/>
              <a:t>Directly transmits Wi-Fi packets through short-range transceivers (hundreds or thousands) </a:t>
            </a:r>
          </a:p>
          <a:p>
            <a:pPr lvl="1"/>
            <a:r>
              <a:rPr lang="en-US" dirty="0" smtClean="0"/>
              <a:t>Located close to each other</a:t>
            </a:r>
          </a:p>
        </p:txBody>
      </p:sp>
      <p:sp>
        <p:nvSpPr>
          <p:cNvPr id="7885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  <a:endParaRPr lang="en-US" dirty="0"/>
          </a:p>
        </p:txBody>
      </p:sp>
      <p:sp>
        <p:nvSpPr>
          <p:cNvPr id="7885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1977692-9D2F-4D45-8766-9C28E5A8D2E9}" type="slidenum">
              <a:rPr lang="en-US" smtClean="0">
                <a:solidFill>
                  <a:srgbClr val="C00000"/>
                </a:solidFill>
              </a:rPr>
              <a:pPr/>
              <a:t>63</a:t>
            </a:fld>
            <a:endParaRPr 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dirty="0" smtClean="0"/>
              <a:t>Satellite Microwave</a:t>
            </a:r>
            <a:endParaRPr lang="en-US" dirty="0"/>
          </a:p>
        </p:txBody>
      </p:sp>
      <p:sp>
        <p:nvSpPr>
          <p:cNvPr id="7885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Made connections to the Internet possible for the first time in many rural areas</a:t>
            </a:r>
          </a:p>
          <a:p>
            <a:r>
              <a:rPr lang="en-US" dirty="0" smtClean="0"/>
              <a:t>Use microwave transmitters that provide upload bandwidths in the range of 120 Kbps to 5 Mbps and downloads in the 1-16 Mbps range</a:t>
            </a:r>
          </a:p>
          <a:p>
            <a:r>
              <a:rPr lang="en-US" dirty="0" smtClean="0"/>
              <a:t>Installation cost has decreased due to improved technologies that allow self-installation</a:t>
            </a:r>
          </a:p>
          <a:p>
            <a:r>
              <a:rPr lang="en-US" dirty="0" smtClean="0"/>
              <a:t>Offered by airlines</a:t>
            </a:r>
          </a:p>
          <a:p>
            <a:r>
              <a:rPr lang="en-US" dirty="0" smtClean="0"/>
              <a:t>Once the only wireless Internet access available, but many other options now exist</a:t>
            </a:r>
          </a:p>
        </p:txBody>
      </p:sp>
      <p:sp>
        <p:nvSpPr>
          <p:cNvPr id="7885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  <a:endParaRPr lang="en-US" dirty="0"/>
          </a:p>
        </p:txBody>
      </p:sp>
      <p:sp>
        <p:nvSpPr>
          <p:cNvPr id="7885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1977692-9D2F-4D45-8766-9C28E5A8D2E9}" type="slidenum">
              <a:rPr lang="en-US" smtClean="0">
                <a:solidFill>
                  <a:srgbClr val="C00000"/>
                </a:solidFill>
              </a:rPr>
              <a:pPr/>
              <a:t>64</a:t>
            </a:fld>
            <a:endParaRPr lang="en-US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58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dirty="0" smtClean="0"/>
              <a:t>Mobile Telephone Networks</a:t>
            </a:r>
            <a:endParaRPr lang="en-US" dirty="0"/>
          </a:p>
        </p:txBody>
      </p:sp>
      <p:sp>
        <p:nvSpPr>
          <p:cNvPr id="7987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Number of mobile phones in 2014 (almost 8 billion) exceeded population for the first time in history</a:t>
            </a:r>
          </a:p>
          <a:p>
            <a:r>
              <a:rPr lang="en-US" dirty="0" smtClean="0"/>
              <a:t>Short message service (SMS) protocol</a:t>
            </a:r>
          </a:p>
          <a:p>
            <a:pPr lvl="1"/>
            <a:r>
              <a:rPr lang="en-US" dirty="0" smtClean="0"/>
              <a:t>Send and receive short text messages</a:t>
            </a:r>
          </a:p>
          <a:p>
            <a:r>
              <a:rPr lang="en-US" dirty="0" smtClean="0"/>
              <a:t>Third-generation (3G) wireless technology</a:t>
            </a:r>
          </a:p>
          <a:p>
            <a:pPr lvl="1"/>
            <a:r>
              <a:rPr lang="en-US" dirty="0" smtClean="0"/>
              <a:t>2 Mbps download/800 Kbps upload speeds</a:t>
            </a:r>
          </a:p>
          <a:p>
            <a:r>
              <a:rPr lang="en-US" dirty="0" smtClean="0"/>
              <a:t>Fourth-generation (4G) technology</a:t>
            </a:r>
          </a:p>
          <a:p>
            <a:pPr lvl="1"/>
            <a:r>
              <a:rPr lang="en-US" dirty="0" smtClean="0"/>
              <a:t>Long Term Evolution (LTE) and Worldwide Interoperability for Microwave Access (WiMAX) offer 14 Mbps download</a:t>
            </a:r>
            <a:r>
              <a:rPr lang="en-US" dirty="0"/>
              <a:t>/ </a:t>
            </a:r>
            <a:r>
              <a:rPr lang="en-US" dirty="0" smtClean="0"/>
              <a:t>8Mbps upload speeds</a:t>
            </a:r>
          </a:p>
        </p:txBody>
      </p:sp>
      <p:sp>
        <p:nvSpPr>
          <p:cNvPr id="7987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EEC100"/>
                </a:solidFill>
              </a:rPr>
              <a:t>© </a:t>
            </a:r>
            <a:r>
              <a:rPr lang="en-US" dirty="0" smtClean="0">
                <a:solidFill>
                  <a:srgbClr val="EEC100"/>
                </a:solidFill>
              </a:rPr>
              <a:t>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  <a:endParaRPr lang="en-US" dirty="0"/>
          </a:p>
        </p:txBody>
      </p:sp>
      <p:sp>
        <p:nvSpPr>
          <p:cNvPr id="7987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D177EBD-37C6-4529-98A9-88BC707A9C92}" type="slidenum">
              <a:rPr lang="en-US" smtClean="0">
                <a:solidFill>
                  <a:srgbClr val="C00000"/>
                </a:solidFill>
              </a:rPr>
              <a:pPr/>
              <a:t>65</a:t>
            </a:fld>
            <a:endParaRPr 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/>
          <a:p>
            <a:pPr algn="ctr"/>
            <a:r>
              <a:rPr dirty="0" smtClean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  <a:endParaRPr dirty="0">
              <a:solidFill>
                <a:srgbClr val="EEC1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8FA9F7-D61B-4DB1-A6F6-732593FF9D7D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914400" y="5605599"/>
            <a:ext cx="6629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FIGURE 2-15 Internet connection options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7986929" y="4629987"/>
            <a:ext cx="1399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000000"/>
                </a:solidFill>
              </a:rPr>
              <a:t>© Cengage Learning 2017</a:t>
            </a:r>
            <a:endParaRPr lang="en-US" sz="800" dirty="0">
              <a:solidFill>
                <a:srgbClr val="000000"/>
              </a:solidFill>
            </a:endParaRPr>
          </a:p>
        </p:txBody>
      </p:sp>
      <p:pic>
        <p:nvPicPr>
          <p:cNvPr id="6" name="Snagit_PPT59B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31" y="883744"/>
            <a:ext cx="8153401" cy="455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20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dirty="0" smtClean="0"/>
              <a:t>Internet2 and the Semantic Web</a:t>
            </a:r>
          </a:p>
        </p:txBody>
      </p:sp>
      <p:sp>
        <p:nvSpPr>
          <p:cNvPr id="8192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Internet2 is an advanced research network created in 1996 as a replacement for ARPANET laboratory</a:t>
            </a:r>
          </a:p>
          <a:p>
            <a:pPr lvl="1"/>
            <a:r>
              <a:rPr lang="en-US" dirty="0" smtClean="0"/>
              <a:t>Experimental networking technologies test bed</a:t>
            </a:r>
          </a:p>
          <a:p>
            <a:pPr lvl="1"/>
            <a:r>
              <a:rPr lang="en-US" dirty="0" smtClean="0"/>
              <a:t>High end of the bandwidth spectrum (10 Gbps)</a:t>
            </a:r>
          </a:p>
          <a:p>
            <a:pPr lvl="1"/>
            <a:r>
              <a:rPr lang="en-US" dirty="0" smtClean="0"/>
              <a:t>Used by universities, medical schools, CERN</a:t>
            </a:r>
          </a:p>
          <a:p>
            <a:pPr lvl="1"/>
            <a:r>
              <a:rPr lang="en-US" dirty="0" smtClean="0"/>
              <a:t>Focus: mainly technology development</a:t>
            </a:r>
          </a:p>
        </p:txBody>
      </p:sp>
      <p:sp>
        <p:nvSpPr>
          <p:cNvPr id="8192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80010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  <a:endParaRPr lang="en-US" dirty="0"/>
          </a:p>
        </p:txBody>
      </p:sp>
      <p:sp>
        <p:nvSpPr>
          <p:cNvPr id="8192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CCEEA77-BC79-4563-BB0E-AF00601E93B3}" type="slidenum">
              <a:rPr lang="en-US" smtClean="0">
                <a:solidFill>
                  <a:srgbClr val="C00000"/>
                </a:solidFill>
              </a:rPr>
              <a:pPr/>
              <a:t>67</a:t>
            </a:fld>
            <a:endParaRPr 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dirty="0" smtClean="0"/>
              <a:t>Internet2 and the Semantic Web (cont’d.)</a:t>
            </a:r>
          </a:p>
        </p:txBody>
      </p:sp>
      <p:sp>
        <p:nvSpPr>
          <p:cNvPr id="8294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Semantic Web project has a goal of blending technologies and information</a:t>
            </a:r>
          </a:p>
          <a:p>
            <a:pPr lvl="1"/>
            <a:r>
              <a:rPr lang="en-US" dirty="0" smtClean="0"/>
              <a:t>Web pages tagged (using XML) with meanings</a:t>
            </a:r>
          </a:p>
          <a:p>
            <a:pPr lvl="1"/>
            <a:r>
              <a:rPr lang="en-US" dirty="0" smtClean="0"/>
              <a:t>Uses software agents (intelligent programs) to read  XML tags, determine meaning of words </a:t>
            </a:r>
          </a:p>
          <a:p>
            <a:r>
              <a:rPr lang="en-US" dirty="0" smtClean="0"/>
              <a:t>Resource description framework (RDF)</a:t>
            </a:r>
          </a:p>
          <a:p>
            <a:pPr lvl="2"/>
            <a:r>
              <a:rPr lang="en-US" dirty="0" smtClean="0"/>
              <a:t>Set of XML syntax standards</a:t>
            </a:r>
          </a:p>
          <a:p>
            <a:pPr lvl="1"/>
            <a:r>
              <a:rPr lang="en-US" dirty="0" smtClean="0"/>
              <a:t>Development of Semantic Web will take many years</a:t>
            </a:r>
          </a:p>
          <a:p>
            <a:pPr lvl="2"/>
            <a:r>
              <a:rPr lang="en-US" dirty="0" smtClean="0"/>
              <a:t>Start with ontologies for specific subjects</a:t>
            </a:r>
          </a:p>
        </p:txBody>
      </p:sp>
      <p:sp>
        <p:nvSpPr>
          <p:cNvPr id="8294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9248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  <a:endParaRPr lang="en-US" dirty="0"/>
          </a:p>
        </p:txBody>
      </p:sp>
      <p:sp>
        <p:nvSpPr>
          <p:cNvPr id="8294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B955A44-7A9F-4174-9A44-193FD9C6FC6E}" type="slidenum">
              <a:rPr lang="en-US" smtClean="0">
                <a:solidFill>
                  <a:srgbClr val="C00000"/>
                </a:solidFill>
              </a:rPr>
              <a:pPr/>
              <a:t>68</a:t>
            </a:fld>
            <a:endParaRPr 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dirty="0" smtClean="0"/>
              <a:t>New Uses for the Internet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97603"/>
            <a:ext cx="8229600" cy="4678363"/>
          </a:xfrm>
        </p:spPr>
        <p:txBody>
          <a:bodyPr/>
          <a:lstStyle/>
          <a:p>
            <a:r>
              <a:rPr lang="en-US" dirty="0" smtClean="0"/>
              <a:t>E-mail (1972) became widely used quickly</a:t>
            </a:r>
          </a:p>
          <a:p>
            <a:r>
              <a:rPr lang="en-US" dirty="0"/>
              <a:t>M</a:t>
            </a:r>
            <a:r>
              <a:rPr lang="en-US" dirty="0" smtClean="0"/>
              <a:t>ilitary and education research users continued to grow and mailing lists first appeared </a:t>
            </a:r>
          </a:p>
          <a:p>
            <a:r>
              <a:rPr lang="en-US" dirty="0" smtClean="0"/>
              <a:t>1979: Usenet (User’s News Network) created</a:t>
            </a:r>
          </a:p>
          <a:p>
            <a:pPr lvl="1"/>
            <a:r>
              <a:rPr lang="en-US" dirty="0" smtClean="0"/>
              <a:t>Continues today with newsgroups</a:t>
            </a:r>
          </a:p>
          <a:p>
            <a:r>
              <a:rPr lang="en-US" dirty="0"/>
              <a:t>Network applications improved and tested by an increasing number of users from 1979 to 1989</a:t>
            </a:r>
          </a:p>
          <a:p>
            <a:pPr lvl="1"/>
            <a:r>
              <a:rPr lang="en-US" dirty="0"/>
              <a:t>Security problems recognized</a:t>
            </a:r>
          </a:p>
          <a:p>
            <a:r>
              <a:rPr lang="en-US" dirty="0"/>
              <a:t>1980s: personal computer use explosion</a:t>
            </a:r>
          </a:p>
          <a:p>
            <a:pPr lvl="1"/>
            <a:r>
              <a:rPr lang="en-US" dirty="0"/>
              <a:t>Academic and research networks merged into </a:t>
            </a:r>
            <a:r>
              <a:rPr lang="en-US" dirty="0" smtClean="0"/>
              <a:t>the Internet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819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9248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819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F9D031C-FBB9-4F7B-A30B-6F88FC2BD1FD}" type="slidenum">
              <a:rPr lang="en-US" smtClean="0">
                <a:solidFill>
                  <a:srgbClr val="C00000"/>
                </a:solidFill>
              </a:rPr>
              <a:pPr/>
              <a:t>7</a:t>
            </a:fld>
            <a:endParaRPr 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dirty="0" smtClean="0"/>
              <a:t>Commercial Use of the Internet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National Science Foundation (NSF)</a:t>
            </a:r>
          </a:p>
          <a:p>
            <a:pPr lvl="1"/>
            <a:r>
              <a:rPr lang="en-US" dirty="0" smtClean="0"/>
              <a:t>Provided funding</a:t>
            </a:r>
          </a:p>
          <a:p>
            <a:pPr lvl="1"/>
            <a:r>
              <a:rPr lang="en-US" dirty="0" smtClean="0"/>
              <a:t>Prohibited commercial network traffic so businesses turned to commercial e-mail providers</a:t>
            </a:r>
          </a:p>
          <a:p>
            <a:r>
              <a:rPr lang="en-US" dirty="0" smtClean="0"/>
              <a:t>Larger firms built networks (leased telephone lines)</a:t>
            </a:r>
          </a:p>
          <a:p>
            <a:r>
              <a:rPr lang="en-US" dirty="0" smtClean="0"/>
              <a:t>1989: NSF permitted two commercial e-mail services (MCI Mail and CompuServe)</a:t>
            </a:r>
          </a:p>
          <a:p>
            <a:pPr lvl="1"/>
            <a:r>
              <a:rPr lang="en-US" dirty="0" smtClean="0"/>
              <a:t>Commercial enterprises could send e-mail</a:t>
            </a:r>
          </a:p>
          <a:p>
            <a:pPr lvl="1"/>
            <a:r>
              <a:rPr lang="en-US" dirty="0" smtClean="0"/>
              <a:t>Research, education communities sent e-mail directly to MCI Mail and CompuServe</a:t>
            </a:r>
          </a:p>
        </p:txBody>
      </p:sp>
      <p:sp>
        <p:nvSpPr>
          <p:cNvPr id="1024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80010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1024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F2C3C41-1BC0-429C-9518-7A34797B615A}" type="slidenum">
              <a:rPr lang="en-US" smtClean="0">
                <a:solidFill>
                  <a:srgbClr val="C00000"/>
                </a:solidFill>
              </a:rPr>
              <a:pPr/>
              <a:t>8</a:t>
            </a:fld>
            <a:endParaRPr 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dirty="0" smtClean="0"/>
              <a:t>Growth of the Internet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1991 the NSF further eased commercial Internet activity restrictions</a:t>
            </a:r>
          </a:p>
          <a:p>
            <a:r>
              <a:rPr lang="en-US" dirty="0"/>
              <a:t>P</a:t>
            </a:r>
            <a:r>
              <a:rPr lang="en-US" dirty="0" smtClean="0"/>
              <a:t>rivatization of the Internet completed in 1995</a:t>
            </a:r>
          </a:p>
          <a:p>
            <a:pPr lvl="1"/>
            <a:r>
              <a:rPr lang="en-US" dirty="0" smtClean="0"/>
              <a:t>Operations turned over to privately owned companies</a:t>
            </a:r>
          </a:p>
          <a:p>
            <a:pPr lvl="2"/>
            <a:r>
              <a:rPr lang="en-US" dirty="0" smtClean="0"/>
              <a:t>Internet based on four network access points (NAPs)</a:t>
            </a:r>
          </a:p>
          <a:p>
            <a:r>
              <a:rPr lang="en-US" dirty="0" smtClean="0"/>
              <a:t>Network access providers sell Internet access rights directly and through Internet service providers (ISPs)</a:t>
            </a:r>
          </a:p>
          <a:p>
            <a:r>
              <a:rPr lang="en-US" dirty="0" smtClean="0"/>
              <a:t>Consistent and dramatic growth in the number of Internet hosts (computers directly connected to the Internet) to more than 1 billion today</a:t>
            </a:r>
          </a:p>
        </p:txBody>
      </p:sp>
      <p:sp>
        <p:nvSpPr>
          <p:cNvPr id="1126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1126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C7CB529-F330-4F0B-A515-BC56BCD8A3B6}" type="slidenum">
              <a:rPr lang="en-US" smtClean="0">
                <a:solidFill>
                  <a:srgbClr val="C00000"/>
                </a:solidFill>
              </a:rPr>
              <a:pPr/>
              <a:t>9</a:t>
            </a:fld>
            <a:endParaRPr 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7520</Words>
  <Application>Microsoft Office PowerPoint</Application>
  <PresentationFormat>On-screen Show (4:3)</PresentationFormat>
  <Paragraphs>608</Paragraphs>
  <Slides>68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72" baseType="lpstr">
      <vt:lpstr>Arial</vt:lpstr>
      <vt:lpstr>Times New Roman</vt:lpstr>
      <vt:lpstr>Default Design</vt:lpstr>
      <vt:lpstr>2_Default Design</vt:lpstr>
      <vt:lpstr>CHAPTER 2</vt:lpstr>
      <vt:lpstr>  Learning Objectives</vt:lpstr>
      <vt:lpstr>  Learning Objectives (cont’d.)</vt:lpstr>
      <vt:lpstr>  Introduction</vt:lpstr>
      <vt:lpstr>  The Internet and the World Wide Web</vt:lpstr>
      <vt:lpstr>  Origins of the Internet</vt:lpstr>
      <vt:lpstr>  New Uses for the Internet</vt:lpstr>
      <vt:lpstr>  Commercial Use of the Internet</vt:lpstr>
      <vt:lpstr>  Growth of the Internet</vt:lpstr>
      <vt:lpstr>PowerPoint Presentation</vt:lpstr>
      <vt:lpstr>  The Internet of Things</vt:lpstr>
      <vt:lpstr>  Packet-Switched Networks</vt:lpstr>
      <vt:lpstr>  Packet-Switched Networks (cont’d.)</vt:lpstr>
      <vt:lpstr>  Routing Packets</vt:lpstr>
      <vt:lpstr>PowerPoint Presentation</vt:lpstr>
      <vt:lpstr>  Public and Private Networks</vt:lpstr>
      <vt:lpstr>  Virtual Private Network (VPN)</vt:lpstr>
      <vt:lpstr>  Intranets and Extranets</vt:lpstr>
      <vt:lpstr>  Internet Protocols</vt:lpstr>
      <vt:lpstr>  TCP/IP</vt:lpstr>
      <vt:lpstr>  IP Addressing</vt:lpstr>
      <vt:lpstr>  IP Addressing (cont’d.)</vt:lpstr>
      <vt:lpstr>  Electronic Mail Protocols</vt:lpstr>
      <vt:lpstr>  Electronic Mail Protocols (cont’d.)</vt:lpstr>
      <vt:lpstr>  Web Page Request and Delivery Protocols</vt:lpstr>
      <vt:lpstr>Web Page Request and Delivery Protocols (cont’d.)</vt:lpstr>
      <vt:lpstr>  Emergence of the World Wide Web</vt:lpstr>
      <vt:lpstr>  The Development of Hypertext</vt:lpstr>
      <vt:lpstr>  The Development of Hypertext (cont’d.)</vt:lpstr>
      <vt:lpstr>  Graphical Interfaces for Hypertext</vt:lpstr>
      <vt:lpstr>  The World Wide Web</vt:lpstr>
      <vt:lpstr>  The World Wide Web (cont’d.)</vt:lpstr>
      <vt:lpstr>PowerPoint Presentation</vt:lpstr>
      <vt:lpstr>  The Deep Web</vt:lpstr>
      <vt:lpstr>  Domain Names</vt:lpstr>
      <vt:lpstr>PowerPoint Presentation</vt:lpstr>
      <vt:lpstr>  Markup Languages and the Web</vt:lpstr>
      <vt:lpstr>  Hypertext Markup Language</vt:lpstr>
      <vt:lpstr>PowerPoint Presentation</vt:lpstr>
      <vt:lpstr>  HTML Tags</vt:lpstr>
      <vt:lpstr>  HTML Tags (cont’d.)</vt:lpstr>
      <vt:lpstr>PowerPoint Presentation</vt:lpstr>
      <vt:lpstr>PowerPoint Presentation</vt:lpstr>
      <vt:lpstr>  HTML Links</vt:lpstr>
      <vt:lpstr>PowerPoint Presentation</vt:lpstr>
      <vt:lpstr>PowerPoint Presentation</vt:lpstr>
      <vt:lpstr>  Cascading Style Sheets</vt:lpstr>
      <vt:lpstr>  Extensible Markup Language (XML)</vt:lpstr>
      <vt:lpstr>PowerPoint Presentation</vt:lpstr>
      <vt:lpstr>PowerPoint Presentation</vt:lpstr>
      <vt:lpstr>PowerPoint Presentation</vt:lpstr>
      <vt:lpstr>PowerPoint Presentation</vt:lpstr>
      <vt:lpstr>Extensible Markup Language (XML) (cont’d.)</vt:lpstr>
      <vt:lpstr>PowerPoint Presentation</vt:lpstr>
      <vt:lpstr>  Internet Connection Options</vt:lpstr>
      <vt:lpstr>  Connectivity Overview</vt:lpstr>
      <vt:lpstr>  Connectivity Overview</vt:lpstr>
      <vt:lpstr>  Voice-Grade Telephone Connections</vt:lpstr>
      <vt:lpstr>  Broadband Services</vt:lpstr>
      <vt:lpstr>  Leased-Line Connections</vt:lpstr>
      <vt:lpstr>  Wireless Ethernet (Wi-Fi)</vt:lpstr>
      <vt:lpstr>  Personal Area Networks (Piconets)</vt:lpstr>
      <vt:lpstr>  Fixed-Point Wireless</vt:lpstr>
      <vt:lpstr>  Satellite Microwave</vt:lpstr>
      <vt:lpstr>  Mobile Telephone Networks</vt:lpstr>
      <vt:lpstr>PowerPoint Presentation</vt:lpstr>
      <vt:lpstr>  Internet2 and the Semantic Web</vt:lpstr>
      <vt:lpstr>  Internet2 and the Semantic Web (cont’d.)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284</cp:revision>
  <dcterms:created xsi:type="dcterms:W3CDTF">2008-06-26T05:08:01Z</dcterms:created>
  <dcterms:modified xsi:type="dcterms:W3CDTF">2016-01-28T23:55:08Z</dcterms:modified>
</cp:coreProperties>
</file>