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38" r:id="rId1"/>
  </p:sldMasterIdLst>
  <p:notesMasterIdLst>
    <p:notesMasterId r:id="rId66"/>
  </p:notesMasterIdLst>
  <p:handoutMasterIdLst>
    <p:handoutMasterId r:id="rId67"/>
  </p:handoutMasterIdLst>
  <p:sldIdLst>
    <p:sldId id="386" r:id="rId2"/>
    <p:sldId id="257" r:id="rId3"/>
    <p:sldId id="387" r:id="rId4"/>
    <p:sldId id="382" r:id="rId5"/>
    <p:sldId id="388" r:id="rId6"/>
    <p:sldId id="260" r:id="rId7"/>
    <p:sldId id="262" r:id="rId8"/>
    <p:sldId id="263" r:id="rId9"/>
    <p:sldId id="389" r:id="rId10"/>
    <p:sldId id="341" r:id="rId11"/>
    <p:sldId id="268" r:id="rId12"/>
    <p:sldId id="327" r:id="rId13"/>
    <p:sldId id="329" r:id="rId14"/>
    <p:sldId id="361" r:id="rId15"/>
    <p:sldId id="363" r:id="rId16"/>
    <p:sldId id="364" r:id="rId17"/>
    <p:sldId id="369" r:id="rId18"/>
    <p:sldId id="328" r:id="rId19"/>
    <p:sldId id="272" r:id="rId20"/>
    <p:sldId id="342" r:id="rId21"/>
    <p:sldId id="384" r:id="rId22"/>
    <p:sldId id="274" r:id="rId23"/>
    <p:sldId id="330" r:id="rId24"/>
    <p:sldId id="275" r:id="rId25"/>
    <p:sldId id="343" r:id="rId26"/>
    <p:sldId id="278" r:id="rId27"/>
    <p:sldId id="282" r:id="rId28"/>
    <p:sldId id="283" r:id="rId29"/>
    <p:sldId id="285" r:id="rId30"/>
    <p:sldId id="288" r:id="rId31"/>
    <p:sldId id="279" r:id="rId32"/>
    <p:sldId id="334" r:id="rId33"/>
    <p:sldId id="286" r:id="rId34"/>
    <p:sldId id="290" r:id="rId35"/>
    <p:sldId id="291" r:id="rId36"/>
    <p:sldId id="358" r:id="rId37"/>
    <p:sldId id="292" r:id="rId38"/>
    <p:sldId id="293" r:id="rId39"/>
    <p:sldId id="294" r:id="rId40"/>
    <p:sldId id="296" r:id="rId41"/>
    <p:sldId id="297" r:id="rId42"/>
    <p:sldId id="371" r:id="rId43"/>
    <p:sldId id="390" r:id="rId44"/>
    <p:sldId id="300" r:id="rId45"/>
    <p:sldId id="301" r:id="rId46"/>
    <p:sldId id="378" r:id="rId47"/>
    <p:sldId id="379" r:id="rId48"/>
    <p:sldId id="303" r:id="rId49"/>
    <p:sldId id="304" r:id="rId50"/>
    <p:sldId id="306" r:id="rId51"/>
    <p:sldId id="357" r:id="rId52"/>
    <p:sldId id="311" r:id="rId53"/>
    <p:sldId id="313" r:id="rId54"/>
    <p:sldId id="314" r:id="rId55"/>
    <p:sldId id="315" r:id="rId56"/>
    <p:sldId id="318" r:id="rId57"/>
    <p:sldId id="391" r:id="rId58"/>
    <p:sldId id="392" r:id="rId59"/>
    <p:sldId id="319" r:id="rId60"/>
    <p:sldId id="321" r:id="rId61"/>
    <p:sldId id="322" r:id="rId62"/>
    <p:sldId id="324" r:id="rId63"/>
    <p:sldId id="325" r:id="rId64"/>
    <p:sldId id="317" r:id="rId65"/>
  </p:sldIdLst>
  <p:sldSz cx="9144000" cy="6858000" type="screen4x3"/>
  <p:notesSz cx="6854825" cy="9237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3" autoAdjust="0"/>
    <p:restoredTop sz="96512" autoAdjust="0"/>
  </p:normalViewPr>
  <p:slideViewPr>
    <p:cSldViewPr>
      <p:cViewPr varScale="1">
        <p:scale>
          <a:sx n="109" d="100"/>
          <a:sy n="109" d="100"/>
        </p:scale>
        <p:origin x="18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312"/>
    </p:cViewPr>
  </p:sorterViewPr>
  <p:notesViewPr>
    <p:cSldViewPr>
      <p:cViewPr varScale="1">
        <p:scale>
          <a:sx n="57" d="100"/>
          <a:sy n="57" d="100"/>
        </p:scale>
        <p:origin x="-1098" y="-90"/>
      </p:cViewPr>
      <p:guideLst>
        <p:guide orient="horz" pos="2910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0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2970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8774113"/>
            <a:ext cx="2970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8747068-2F67-45FB-9DC8-9419E007DC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984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0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2150"/>
            <a:ext cx="4621213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87850"/>
            <a:ext cx="5483225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2970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774113"/>
            <a:ext cx="2970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660A73B-82B7-4E8F-9B04-5CD95B13D9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827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6DC89-B74F-4173-8544-4654A7312B6A}" type="slidenum">
              <a:rPr 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883025" y="8774113"/>
            <a:ext cx="2970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8467C91-C7BB-4F40-AFA3-F8EB2D23425C}" type="slidenum">
              <a:rPr lang="en-US" sz="1200">
                <a:solidFill>
                  <a:srgbClr val="000000"/>
                </a:solidFill>
                <a:cs typeface="Arial" charset="0"/>
              </a:rPr>
              <a:pPr algn="r"/>
              <a:t>1</a:t>
            </a:fld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2517472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11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121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102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395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121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541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815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91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70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38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E9927C-FB06-4EA4-9A3C-7A7E2769B474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382484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67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642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484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47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944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7186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654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7949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087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485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AAF833-27E2-4398-AC20-56F07148DAC9}" type="slidenum">
              <a:rPr 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56E8C6C-10E6-414D-9E60-F7F23480E01A}" type="slidenum">
              <a:rPr lang="en-US" sz="1200">
                <a:solidFill>
                  <a:srgbClr val="000000"/>
                </a:solidFill>
              </a:rPr>
              <a:pPr algn="r" eaLnBrk="1" hangingPunct="1"/>
              <a:t>3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5818325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766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3913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290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2524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8470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147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340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305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710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69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3306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3924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203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34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0995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048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124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5093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985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1021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34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01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805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736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7316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7535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8452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2641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69900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9198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1116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20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1623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0163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11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43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47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0A73B-82B7-4E8F-9B04-5CD95B13D90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94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200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797175"/>
            <a:ext cx="7772400" cy="14700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71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800"/>
            </a:lvl1pPr>
          </a:lstStyle>
          <a:p>
            <a:pPr algn="ctr"/>
            <a:r>
              <a:rPr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dirty="0">
              <a:solidFill>
                <a:srgbClr val="EEC1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A40000"/>
                </a:solidFill>
              </a:defRPr>
            </a:lvl1pPr>
          </a:lstStyle>
          <a:p>
            <a:pPr>
              <a:defRPr/>
            </a:pPr>
            <a:fld id="{AD8FA9F7-D61B-4DB1-A6F6-732593FF9D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24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16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Cengage Learning 2015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BC2A6-FBF6-4F42-AB1A-9AEAB3F6BD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50696"/>
            <a:ext cx="9144000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22529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4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9pPr>
          </a:lstStyle>
          <a:p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401220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2529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245225"/>
            <a:ext cx="563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800" b="0" i="0" smtClean="0">
                <a:solidFill>
                  <a:srgbClr val="000000"/>
                </a:solidFill>
                <a:effectLst/>
              </a:defRPr>
            </a:lvl1pPr>
          </a:lstStyle>
          <a:p>
            <a:pPr algn="ctr"/>
            <a:r>
              <a:rPr dirty="0">
                <a:solidFill>
                  <a:srgbClr val="EEC100"/>
                </a:solidFill>
                <a:cs typeface="Arial" charset="0"/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40000"/>
                </a:solidFill>
                <a:cs typeface="+mn-cs"/>
              </a:defRPr>
            </a:lvl1pPr>
          </a:lstStyle>
          <a:p>
            <a:pPr>
              <a:defRPr/>
            </a:pPr>
            <a:fld id="{D6399349-BC41-4FBA-B028-7251202A2E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20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1" r:id="rId2"/>
    <p:sldLayoutId id="2147483942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A4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95980" y="1222000"/>
            <a:ext cx="3352800" cy="2097891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C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Selling on the Web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1239"/>
            <a:ext cx="3254188" cy="838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3</a:t>
            </a:r>
            <a:endParaRPr lang="en-US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74578" y="6210299"/>
            <a:ext cx="8534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800" b="1" dirty="0">
                <a:solidFill>
                  <a:srgbClr val="2D2D8A">
                    <a:lumMod val="50000"/>
                  </a:srgbClr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pic>
        <p:nvPicPr>
          <p:cNvPr id="6" name="Snagit_PPTE3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459152"/>
            <a:ext cx="5562600" cy="2694811"/>
          </a:xfrm>
          <a:prstGeom prst="rect">
            <a:avLst/>
          </a:prstGeom>
        </p:spPr>
      </p:pic>
      <p:pic>
        <p:nvPicPr>
          <p:cNvPr id="9" name="Snagit_PPT137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78" y="246125"/>
            <a:ext cx="3616421" cy="3041205"/>
          </a:xfrm>
          <a:prstGeom prst="rect">
            <a:avLst/>
          </a:prstGeom>
        </p:spPr>
      </p:pic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685800" y="6242860"/>
            <a:ext cx="8534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800" b="1" dirty="0" smtClean="0">
                <a:solidFill>
                  <a:srgbClr val="FFFFFF">
                    <a:lumMod val="65000"/>
                  </a:srgbClr>
                </a:solidFill>
              </a:rPr>
              <a:t>. </a:t>
            </a:r>
            <a:endParaRPr lang="en-US" sz="800" b="1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4A348AC-6474-4051-A686-11854A844517}" type="slidenum">
              <a:rPr lang="en-US" sz="1400">
                <a:solidFill>
                  <a:srgbClr val="000000"/>
                </a:solidFill>
              </a:rPr>
              <a:pPr algn="r" eaLnBrk="1" hangingPunct="1"/>
              <a:t>10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1323758" y="5440231"/>
            <a:ext cx="701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A50021"/>
                </a:solidFill>
              </a:rPr>
              <a:t>FIGURE 3-1 Combining marketing channels: </a:t>
            </a:r>
            <a:r>
              <a:rPr lang="en-US" dirty="0" smtClean="0">
                <a:solidFill>
                  <a:srgbClr val="A50021"/>
                </a:solidFill>
              </a:rPr>
              <a:t>Two retailer examples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7B0BE2-26A8-4EB8-BCD8-91207B5E38BB}" type="slidenum">
              <a:rPr lang="en-US" smtClean="0">
                <a:solidFill>
                  <a:srgbClr val="A50021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A50021"/>
              </a:solidFill>
            </a:endParaRPr>
          </a:p>
        </p:txBody>
      </p:sp>
      <p:pic>
        <p:nvPicPr>
          <p:cNvPr id="5" name="Picture 2" descr="C:\Users\peterson\chimbo temp\Schneider2014\artwork\C8757_ch03_no callouts\Fig3-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35137"/>
            <a:ext cx="3450040" cy="517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5984497" y="4602605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adapted catalog sales model to Web</a:t>
            </a:r>
          </a:p>
          <a:p>
            <a:r>
              <a:rPr lang="en-US" dirty="0" smtClean="0"/>
              <a:t>Display clothing photos categorized by type</a:t>
            </a:r>
          </a:p>
          <a:p>
            <a:pPr lvl="1"/>
            <a:r>
              <a:rPr lang="en-US" dirty="0" smtClean="0"/>
              <a:t>Prices, sizes, colors, and tailoring details</a:t>
            </a:r>
          </a:p>
          <a:p>
            <a:pPr lvl="1"/>
            <a:r>
              <a:rPr lang="en-US" dirty="0" smtClean="0"/>
              <a:t>Want customers to examine clothing online and place orders through Web site</a:t>
            </a:r>
          </a:p>
          <a:p>
            <a:pPr lvl="1"/>
            <a:r>
              <a:rPr lang="en-US" dirty="0" smtClean="0"/>
              <a:t>Lands’ End online Web shopping assistance</a:t>
            </a:r>
          </a:p>
          <a:p>
            <a:pPr lvl="2"/>
            <a:r>
              <a:rPr lang="en-US" dirty="0" smtClean="0"/>
              <a:t>Lands’ End Live (1999)</a:t>
            </a:r>
          </a:p>
          <a:p>
            <a:pPr lvl="1"/>
            <a:r>
              <a:rPr lang="en-US" dirty="0" smtClean="0"/>
              <a:t>Some sites offer text and video chat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172200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1633FB-A649-45B3-B6D0-F6F24F40A318}" type="slidenum">
              <a:rPr lang="en-US" smtClean="0">
                <a:solidFill>
                  <a:srgbClr val="A50021"/>
                </a:solidFill>
              </a:rPr>
              <a:pPr/>
              <a:t>11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048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A50021"/>
                </a:solidFill>
                <a:latin typeface="+mj-lt"/>
              </a:rPr>
              <a:t>Adding the Personal Touch</a:t>
            </a:r>
            <a:endParaRPr lang="en-US" sz="3600" dirty="0">
              <a:solidFill>
                <a:srgbClr val="A5002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shopper is an intelligent agent program that learns preferences and makes suggestions</a:t>
            </a:r>
          </a:p>
          <a:p>
            <a:r>
              <a:rPr lang="en-US" dirty="0" smtClean="0"/>
              <a:t>Virtual model</a:t>
            </a:r>
          </a:p>
          <a:p>
            <a:pPr lvl="1"/>
            <a:r>
              <a:rPr lang="en-US" dirty="0" smtClean="0"/>
              <a:t>Graphic image built from customer </a:t>
            </a:r>
            <a:r>
              <a:rPr lang="en-US" dirty="0"/>
              <a:t>measurements </a:t>
            </a:r>
            <a:r>
              <a:rPr lang="en-US" dirty="0" smtClean="0"/>
              <a:t>that allows </a:t>
            </a:r>
            <a:r>
              <a:rPr lang="en-US" dirty="0"/>
              <a:t>customers to try </a:t>
            </a:r>
            <a:r>
              <a:rPr lang="en-US" dirty="0" smtClean="0"/>
              <a:t>clothes</a:t>
            </a:r>
          </a:p>
          <a:p>
            <a:pPr lvl="1"/>
            <a:r>
              <a:rPr lang="en-US" dirty="0" smtClean="0"/>
              <a:t>Increased sales and decreased returns for companies that use virtual fitting rooms</a:t>
            </a:r>
            <a:endParaRPr lang="en-US" dirty="0"/>
          </a:p>
          <a:p>
            <a:r>
              <a:rPr lang="en-US" dirty="0" smtClean="0"/>
              <a:t>Problem with varying computer monitor color settings</a:t>
            </a:r>
          </a:p>
          <a:p>
            <a:pPr lvl="1"/>
            <a:r>
              <a:rPr lang="en-US" dirty="0" smtClean="0"/>
              <a:t>Solutions: Send fabric swatch on request and/or offer generous return policies</a:t>
            </a:r>
          </a:p>
        </p:txBody>
      </p:sp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A39D57D-F3C5-4F6C-A47E-1AE37FA96D60}" type="slidenum">
              <a:rPr lang="en-US" smtClean="0">
                <a:solidFill>
                  <a:srgbClr val="A50021"/>
                </a:solidFill>
              </a:rPr>
              <a:pPr/>
              <a:t>12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048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A50021"/>
                </a:solidFill>
                <a:latin typeface="+mj-lt"/>
              </a:rPr>
              <a:t>Adding the Personal Touch (cont’d.)</a:t>
            </a:r>
            <a:endParaRPr lang="en-US" sz="3600" dirty="0">
              <a:solidFill>
                <a:srgbClr val="A5002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Firms owning written information or information rights</a:t>
            </a:r>
          </a:p>
          <a:p>
            <a:pPr lvl="1"/>
            <a:r>
              <a:rPr lang="en-US" dirty="0" smtClean="0"/>
              <a:t>Embrace the Web as a highly efficient distribution mechanism</a:t>
            </a:r>
          </a:p>
          <a:p>
            <a:pPr lvl="1"/>
            <a:r>
              <a:rPr lang="en-US" dirty="0" smtClean="0"/>
              <a:t>Use the digital content revenue model</a:t>
            </a:r>
          </a:p>
          <a:p>
            <a:pPr lvl="2"/>
            <a:r>
              <a:rPr lang="en-US" dirty="0" smtClean="0"/>
              <a:t>Sell rights to access information they own</a:t>
            </a:r>
          </a:p>
          <a:p>
            <a:r>
              <a:rPr lang="en-US" dirty="0" smtClean="0"/>
              <a:t>Legal, academic, business and technical content</a:t>
            </a:r>
          </a:p>
          <a:p>
            <a:pPr lvl="1"/>
            <a:r>
              <a:rPr lang="en-US" dirty="0" smtClean="0"/>
              <a:t>LexisNexis: offers variety of information services for lawyers and law enforcement officials</a:t>
            </a:r>
          </a:p>
          <a:p>
            <a:pPr lvl="1"/>
            <a:r>
              <a:rPr lang="en-US" dirty="0" smtClean="0"/>
              <a:t>Subscriptions and individual access rights to online academic journals and other publications</a:t>
            </a:r>
          </a:p>
        </p:txBody>
      </p:sp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E2B458-4860-4AD7-AE8B-CB9964BDE531}" type="slidenum">
              <a:rPr lang="en-US" smtClean="0">
                <a:solidFill>
                  <a:srgbClr val="A50021"/>
                </a:solidFill>
              </a:rPr>
              <a:pPr/>
              <a:t>13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048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A50021"/>
                </a:solidFill>
                <a:latin typeface="+mj-lt"/>
              </a:rPr>
              <a:t>Fee-for-Content Revenue Models</a:t>
            </a:r>
            <a:endParaRPr lang="en-US" sz="3600" dirty="0">
              <a:solidFill>
                <a:srgbClr val="A5002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 information aggregation services</a:t>
            </a:r>
          </a:p>
          <a:p>
            <a:pPr lvl="1"/>
            <a:r>
              <a:rPr lang="en-US" dirty="0" smtClean="0"/>
              <a:t>Purchase and resell rights in subscription packages to schools, libraries, companies, and not-for-profit institutions</a:t>
            </a:r>
          </a:p>
          <a:p>
            <a:r>
              <a:rPr lang="en-US" dirty="0" smtClean="0"/>
              <a:t>Electronic books are available from several providers in various formats</a:t>
            </a:r>
          </a:p>
          <a:p>
            <a:pPr lvl="1"/>
            <a:r>
              <a:rPr lang="en-US" dirty="0" smtClean="0"/>
              <a:t>Sales grew rapidly starting in 2011 and have now declined to about 23% of total book sales in the U.S. but popularity growing in other countries</a:t>
            </a:r>
          </a:p>
          <a:p>
            <a:r>
              <a:rPr lang="en-US" dirty="0"/>
              <a:t>Physical and electronic books will coexist for years to come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EB1D41-1F35-4922-860C-E9DF50355E97}" type="slidenum">
              <a:rPr lang="en-US" smtClean="0">
                <a:solidFill>
                  <a:srgbClr val="A50021"/>
                </a:solidFill>
              </a:rPr>
              <a:pPr/>
              <a:t>14</a:t>
            </a:fld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A50021"/>
                </a:solidFill>
                <a:latin typeface="+mj-lt"/>
              </a:rPr>
              <a:t>Fee-for-Content Revenue Models (cont’d)</a:t>
            </a:r>
            <a:endParaRPr lang="en-US" sz="3600" dirty="0">
              <a:solidFill>
                <a:srgbClr val="A5002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3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Recording industry slow to embrace</a:t>
            </a:r>
          </a:p>
          <a:p>
            <a:r>
              <a:rPr lang="en-US" dirty="0" smtClean="0"/>
              <a:t>Largest stores: Amazon MP3, Apple’s iTunes, Google Play</a:t>
            </a:r>
          </a:p>
          <a:p>
            <a:r>
              <a:rPr lang="en-US" dirty="0" smtClean="0"/>
              <a:t>Subscription services to stream music</a:t>
            </a:r>
          </a:p>
          <a:p>
            <a:pPr lvl="1"/>
            <a:r>
              <a:rPr lang="en-US" dirty="0" smtClean="0"/>
              <a:t>Pandora Internet Radio, Spotify, Rhapsody</a:t>
            </a:r>
          </a:p>
          <a:p>
            <a:r>
              <a:rPr lang="en-US" dirty="0" smtClean="0"/>
              <a:t>Early complications</a:t>
            </a:r>
          </a:p>
          <a:p>
            <a:pPr lvl="1"/>
            <a:r>
              <a:rPr lang="en-US" dirty="0" smtClean="0"/>
              <a:t>No single store offers all music</a:t>
            </a:r>
          </a:p>
          <a:p>
            <a:pPr lvl="1"/>
            <a:r>
              <a:rPr lang="en-US" dirty="0" smtClean="0"/>
              <a:t>Individual stores promote their own music file formats</a:t>
            </a:r>
          </a:p>
          <a:p>
            <a:pPr lvl="1"/>
            <a:r>
              <a:rPr lang="en-US" dirty="0" smtClean="0"/>
              <a:t>Some artists/recording companies partner with specific store or boycott online sales altogether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EB1D41-1F35-4922-860C-E9DF50355E97}" type="slidenum">
              <a:rPr lang="en-US" smtClean="0">
                <a:solidFill>
                  <a:srgbClr val="A50021"/>
                </a:solidFill>
              </a:rPr>
              <a:pPr/>
              <a:t>15</a:t>
            </a:fld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048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A50021"/>
                </a:solidFill>
              </a:rPr>
              <a:t>Online Music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8978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Rights Management (DRM) software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ntended to curtail music piracy</a:t>
            </a:r>
          </a:p>
          <a:p>
            <a:r>
              <a:rPr lang="en-US" dirty="0" smtClean="0"/>
              <a:t>Amazon MP3 store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irst to offer DRM-free MP3 format</a:t>
            </a:r>
          </a:p>
          <a:p>
            <a:r>
              <a:rPr lang="en-US" dirty="0" smtClean="0"/>
              <a:t>Music industry</a:t>
            </a:r>
          </a:p>
          <a:p>
            <a:pPr lvl="1"/>
            <a:r>
              <a:rPr lang="en-US" dirty="0" smtClean="0"/>
              <a:t>Reports increased sales in 2013 for the first time in 14 years</a:t>
            </a:r>
          </a:p>
          <a:p>
            <a:pPr lv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EB1D41-1F35-4922-860C-E9DF50355E97}" type="slidenum">
              <a:rPr lang="en-US" smtClean="0">
                <a:solidFill>
                  <a:srgbClr val="A50021"/>
                </a:solidFill>
              </a:rPr>
              <a:pPr/>
              <a:t>16</a:t>
            </a:fld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048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A50021"/>
                </a:solidFill>
              </a:rPr>
              <a:t>Online Music (cont’d.)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9078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Sold or rented and either downloaded or streamed</a:t>
            </a:r>
          </a:p>
          <a:p>
            <a:r>
              <a:rPr lang="en-US" dirty="0" smtClean="0"/>
              <a:t>Past limitations were file size, cannibalizing other sales and technological barriers</a:t>
            </a:r>
          </a:p>
          <a:p>
            <a:r>
              <a:rPr lang="en-US" dirty="0" smtClean="0"/>
              <a:t>Overcoming the issues</a:t>
            </a:r>
          </a:p>
          <a:p>
            <a:pPr lvl="1"/>
            <a:r>
              <a:rPr lang="en-US" dirty="0" smtClean="0"/>
              <a:t>New technologies improving delivery</a:t>
            </a:r>
          </a:p>
          <a:p>
            <a:pPr lvl="1"/>
            <a:r>
              <a:rPr lang="en-US" dirty="0" smtClean="0"/>
              <a:t>Companies incorporating online distribution into revenue strategy</a:t>
            </a:r>
          </a:p>
          <a:p>
            <a:pPr lvl="1"/>
            <a:r>
              <a:rPr lang="en-US" dirty="0" smtClean="0"/>
              <a:t>Video delivery technologies becoming transparent</a:t>
            </a:r>
          </a:p>
          <a:p>
            <a:r>
              <a:rPr lang="en-US" dirty="0" smtClean="0"/>
              <a:t>Many pay and free providers including Netflix, Amazon, Hulu, HBO, Showtime and YouTube</a:t>
            </a:r>
          </a:p>
        </p:txBody>
      </p:sp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94F836A-EEDF-48C8-8B31-97AC097971D8}" type="slidenum">
              <a:rPr lang="en-US" smtClean="0">
                <a:solidFill>
                  <a:srgbClr val="A50021"/>
                </a:solidFill>
              </a:rPr>
              <a:pPr/>
              <a:t>17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048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A50021"/>
                </a:solidFill>
              </a:rPr>
              <a:t>Online Video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717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by United States broadcast network television</a:t>
            </a:r>
          </a:p>
          <a:p>
            <a:pPr lvl="1"/>
            <a:r>
              <a:rPr lang="en-US" dirty="0"/>
              <a:t>Provides free programming and advertising messages</a:t>
            </a:r>
          </a:p>
          <a:p>
            <a:pPr lvl="1"/>
            <a:r>
              <a:rPr lang="en-US" dirty="0"/>
              <a:t>Supports network operations sufficiently</a:t>
            </a:r>
          </a:p>
          <a:p>
            <a:r>
              <a:rPr lang="en-US" dirty="0" smtClean="0"/>
              <a:t>Online advertising challenges</a:t>
            </a:r>
          </a:p>
          <a:p>
            <a:pPr lvl="1"/>
            <a:r>
              <a:rPr lang="en-US" dirty="0" smtClean="0"/>
              <a:t>Difficulty measuring and charging site visitor views</a:t>
            </a:r>
          </a:p>
          <a:p>
            <a:pPr lvl="1"/>
            <a:r>
              <a:rPr lang="en-US" dirty="0" smtClean="0"/>
              <a:t>Keeping visitors at site and attracting repeat visitors (stickiness) to expose to them to more advertising</a:t>
            </a:r>
          </a:p>
          <a:p>
            <a:pPr lvl="1"/>
            <a:r>
              <a:rPr lang="en-US" dirty="0" smtClean="0"/>
              <a:t>Obtaining large advertiser interest</a:t>
            </a:r>
          </a:p>
          <a:p>
            <a:pPr lvl="2"/>
            <a:r>
              <a:rPr lang="en-US" dirty="0" smtClean="0"/>
              <a:t>Requires demographic information collection</a:t>
            </a:r>
          </a:p>
          <a:p>
            <a:pPr lvl="2"/>
            <a:r>
              <a:rPr lang="en-US" dirty="0" smtClean="0"/>
              <a:t>Characteristics set used to group visitors</a:t>
            </a:r>
          </a:p>
        </p:txBody>
      </p:sp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216DBB-C2E0-4F05-9822-A2BFC32EB9C3}" type="slidenum">
              <a:rPr lang="en-US" smtClean="0">
                <a:solidFill>
                  <a:srgbClr val="A50021"/>
                </a:solidFill>
              </a:rPr>
              <a:pPr/>
              <a:t>18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048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A50021"/>
                </a:solidFill>
              </a:rPr>
              <a:t>Advertising-Supported Revenue Models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obtain large advertiser interest by:</a:t>
            </a:r>
          </a:p>
          <a:p>
            <a:pPr lvl="1"/>
            <a:r>
              <a:rPr lang="en-US" dirty="0" smtClean="0"/>
              <a:t>Using a specialized information Web site</a:t>
            </a:r>
          </a:p>
          <a:p>
            <a:pPr lvl="2"/>
            <a:r>
              <a:rPr lang="en-US" dirty="0" smtClean="0"/>
              <a:t>Draw a specialized audience advertisers want to reach</a:t>
            </a:r>
          </a:p>
          <a:p>
            <a:pPr lvl="2"/>
            <a:r>
              <a:rPr lang="en-US" dirty="0" smtClean="0"/>
              <a:t>Examples: The Huffington Post, the Drudge Report and HowStuffWorks</a:t>
            </a:r>
          </a:p>
          <a:p>
            <a:r>
              <a:rPr lang="en-US" dirty="0"/>
              <a:t>Web </a:t>
            </a:r>
            <a:r>
              <a:rPr lang="en-US" dirty="0" smtClean="0"/>
              <a:t>portal </a:t>
            </a:r>
            <a:r>
              <a:rPr lang="en-US" dirty="0"/>
              <a:t>(portal</a:t>
            </a:r>
            <a:r>
              <a:rPr lang="en-US" dirty="0" smtClean="0"/>
              <a:t>) is a site </a:t>
            </a:r>
            <a:r>
              <a:rPr lang="en-US" dirty="0"/>
              <a:t>used as a launching point to enter the Web</a:t>
            </a:r>
          </a:p>
          <a:p>
            <a:pPr lvl="2"/>
            <a:r>
              <a:rPr lang="en-US" dirty="0"/>
              <a:t>Almost always includes a Web directory or search </a:t>
            </a:r>
            <a:r>
              <a:rPr lang="en-US" dirty="0" smtClean="0"/>
              <a:t>engine and often includes other features</a:t>
            </a:r>
            <a:endParaRPr lang="en-US" dirty="0"/>
          </a:p>
          <a:p>
            <a:r>
              <a:rPr lang="en-US" dirty="0"/>
              <a:t>Web </a:t>
            </a:r>
            <a:r>
              <a:rPr lang="en-US" dirty="0" smtClean="0"/>
              <a:t>directory is a list </a:t>
            </a:r>
            <a:r>
              <a:rPr lang="en-US" dirty="0"/>
              <a:t>of hyperlinks to Web </a:t>
            </a:r>
            <a:r>
              <a:rPr lang="en-US" dirty="0" smtClean="0"/>
              <a:t>pages</a:t>
            </a:r>
          </a:p>
        </p:txBody>
      </p:sp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916095-AD58-4FD9-9F49-15C92C1ECC4D}" type="slidenum">
              <a:rPr lang="en-US" smtClean="0">
                <a:solidFill>
                  <a:srgbClr val="A50021"/>
                </a:solidFill>
              </a:rPr>
              <a:pPr/>
              <a:t>19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A50021"/>
                </a:solidFill>
              </a:rPr>
              <a:t>Advertising-Supported Revenue Models (cont’d.)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In this chapter, you will learn about:</a:t>
            </a:r>
          </a:p>
          <a:p>
            <a:r>
              <a:rPr lang="en-US" sz="26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What a revenue model is and how companies use various revenue models</a:t>
            </a:r>
          </a:p>
          <a:p>
            <a:r>
              <a:rPr lang="en-US" sz="26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What characteristics identify specific revenue models</a:t>
            </a:r>
          </a:p>
          <a:p>
            <a:r>
              <a:rPr lang="en-US" sz="26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How some companies experiment with alternative revenue models to achieve success</a:t>
            </a:r>
          </a:p>
          <a:p>
            <a:r>
              <a:rPr lang="en-US" sz="26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About revenue strategy choices that companies face when selling online</a:t>
            </a:r>
          </a:p>
        </p:txBody>
      </p:sp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A05002-FF9E-4E8A-A753-5FA9BB916228}" type="slidenum">
              <a:rPr lang="en-US" smtClean="0">
                <a:solidFill>
                  <a:srgbClr val="A50021"/>
                </a:solidFill>
              </a:rPr>
              <a:pPr eaLnBrk="1" hangingPunct="1"/>
              <a:t>2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3048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A50021"/>
                </a:solidFill>
                <a:latin typeface="+mj-lt"/>
              </a:rPr>
              <a:t>Learning 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89574EE-428F-4022-87B2-EC7596793435}" type="slidenum">
              <a:rPr lang="en-US" sz="1400">
                <a:solidFill>
                  <a:srgbClr val="000000"/>
                </a:solidFill>
              </a:rPr>
              <a:pPr algn="r" eaLnBrk="1" hangingPunct="1"/>
              <a:t>20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458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interest strategy</a:t>
            </a:r>
          </a:p>
          <a:p>
            <a:pPr lvl="1"/>
            <a:r>
              <a:rPr lang="en-US" dirty="0" smtClean="0"/>
              <a:t>Examples: Yahoo!, Google, Bing</a:t>
            </a:r>
          </a:p>
          <a:p>
            <a:pPr lvl="2"/>
            <a:r>
              <a:rPr lang="en-US" dirty="0" smtClean="0"/>
              <a:t>Presents search term-triggered advertising on each page</a:t>
            </a:r>
          </a:p>
          <a:p>
            <a:r>
              <a:rPr lang="en-US" dirty="0" smtClean="0"/>
              <a:t>Specific knowledge domain</a:t>
            </a:r>
            <a:endParaRPr lang="en-US" dirty="0"/>
          </a:p>
          <a:p>
            <a:pPr lvl="1"/>
            <a:r>
              <a:rPr lang="en-US" dirty="0"/>
              <a:t>Examples: C-NET and Kayak</a:t>
            </a:r>
          </a:p>
          <a:p>
            <a:pPr lvl="1"/>
            <a:r>
              <a:rPr lang="en-US" dirty="0"/>
              <a:t>Targeted advertising</a:t>
            </a:r>
          </a:p>
          <a:p>
            <a:pPr lvl="2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EB1D41-1F35-4922-860C-E9DF50355E97}" type="slidenum">
              <a:rPr lang="en-US" smtClean="0">
                <a:solidFill>
                  <a:srgbClr val="A50021"/>
                </a:solidFill>
              </a:rPr>
              <a:pPr/>
              <a:t>20</a:t>
            </a:fld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A50021"/>
                </a:solidFill>
              </a:rPr>
              <a:t>Advertising-Supported Revenue Models (cont’d.)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7B0BE2-26A8-4EB8-BCD8-91207B5E38BB}" type="slidenum">
              <a:rPr lang="en-US" smtClean="0">
                <a:solidFill>
                  <a:srgbClr val="A50021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92175" y="5385530"/>
            <a:ext cx="7639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A50021"/>
                </a:solidFill>
              </a:rPr>
              <a:t>FIGURE </a:t>
            </a:r>
            <a:r>
              <a:rPr lang="en-US" dirty="0" smtClean="0">
                <a:solidFill>
                  <a:srgbClr val="A50021"/>
                </a:solidFill>
              </a:rPr>
              <a:t>3-2 Three strategies </a:t>
            </a:r>
            <a:r>
              <a:rPr lang="en-US" dirty="0">
                <a:solidFill>
                  <a:srgbClr val="A50021"/>
                </a:solidFill>
              </a:rPr>
              <a:t>for an advertising-supported revenue model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7767626" y="4580868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  <p:pic>
        <p:nvPicPr>
          <p:cNvPr id="11266" name="Picture 2" descr="C:\Users\peterson\chimbo temp\Schneider2014\artwork\C8757_ch03_no callouts\Fig3-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304800"/>
            <a:ext cx="7467600" cy="499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4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Newspapers or magazines publish online version of print content</a:t>
            </a:r>
          </a:p>
          <a:p>
            <a:pPr lvl="1"/>
            <a:r>
              <a:rPr lang="en-US" dirty="0" smtClean="0"/>
              <a:t>Sell advertising to cover Web site costs</a:t>
            </a:r>
          </a:p>
          <a:p>
            <a:pPr lvl="1"/>
            <a:r>
              <a:rPr lang="en-US" dirty="0" smtClean="0"/>
              <a:t>Newspaper’s Web presence</a:t>
            </a:r>
          </a:p>
          <a:p>
            <a:pPr lvl="2"/>
            <a:r>
              <a:rPr lang="en-US" dirty="0" smtClean="0"/>
              <a:t>Provides greater exposure and advertising audience</a:t>
            </a:r>
          </a:p>
          <a:p>
            <a:pPr lvl="2"/>
            <a:r>
              <a:rPr lang="en-US" dirty="0" smtClean="0"/>
              <a:t>Can divert sales from the print edition</a:t>
            </a:r>
          </a:p>
          <a:p>
            <a:r>
              <a:rPr lang="en-US" dirty="0" smtClean="0"/>
              <a:t>Mixed-revenue model</a:t>
            </a:r>
          </a:p>
          <a:p>
            <a:pPr lvl="1"/>
            <a:r>
              <a:rPr lang="en-US" dirty="0" smtClean="0"/>
              <a:t>Some content free, other content for purchase</a:t>
            </a:r>
          </a:p>
          <a:p>
            <a:pPr lvl="1"/>
            <a:r>
              <a:rPr lang="en-US" dirty="0" smtClean="0"/>
              <a:t>Paywall is the point at which fees begin</a:t>
            </a:r>
          </a:p>
        </p:txBody>
      </p:sp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715496-5B95-4D86-AC58-4B927A584E02}" type="slidenum">
              <a:rPr lang="en-US" smtClean="0">
                <a:solidFill>
                  <a:srgbClr val="A50021"/>
                </a:solidFill>
              </a:rPr>
              <a:pPr/>
              <a:t>22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048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A50021"/>
                </a:solidFill>
              </a:rPr>
              <a:t>Advertising-Supported Newspapers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Targeted classified advertising sites can command higher rates than general advertising</a:t>
            </a:r>
          </a:p>
          <a:p>
            <a:r>
              <a:rPr lang="en-US" dirty="0" smtClean="0"/>
              <a:t>Growth of classified advertising Web sites such as Craigslist has been very bad for newspapers</a:t>
            </a:r>
          </a:p>
          <a:p>
            <a:r>
              <a:rPr lang="en-US" dirty="0" smtClean="0"/>
              <a:t>Web employment sites have been the most successful targeted classified advertising category</a:t>
            </a:r>
          </a:p>
          <a:p>
            <a:pPr lvl="1"/>
            <a:r>
              <a:rPr lang="en-US" dirty="0" smtClean="0"/>
              <a:t>Examples: CareerBuilder.com, and Monster.com</a:t>
            </a:r>
          </a:p>
          <a:p>
            <a:r>
              <a:rPr lang="en-US" dirty="0" smtClean="0"/>
              <a:t>Used </a:t>
            </a:r>
            <a:r>
              <a:rPr lang="en-US" dirty="0"/>
              <a:t>vehicle </a:t>
            </a:r>
            <a:r>
              <a:rPr lang="en-US" dirty="0" smtClean="0"/>
              <a:t>sites such as AutoTrader.com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imilar sites</a:t>
            </a:r>
            <a:r>
              <a:rPr lang="en-US" dirty="0"/>
              <a:t> </a:t>
            </a:r>
            <a:r>
              <a:rPr lang="en-US" dirty="0" smtClean="0"/>
              <a:t>take paid advertising from individuals and companies to sell cars, motorcycles and boats</a:t>
            </a:r>
          </a:p>
        </p:txBody>
      </p:sp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9CCF647-19DA-4756-9AC5-6E9D661B269C}" type="slidenum">
              <a:rPr lang="en-US" smtClean="0">
                <a:solidFill>
                  <a:srgbClr val="A50021"/>
                </a:solidFill>
              </a:rPr>
              <a:pPr/>
              <a:t>23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862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A50021"/>
                </a:solidFill>
              </a:rPr>
              <a:t>Advertising-Supported Online Classified Ad Sites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Subscribers pay fee and accept limited advertising</a:t>
            </a:r>
          </a:p>
          <a:p>
            <a:pPr lvl="1"/>
            <a:r>
              <a:rPr lang="en-US" dirty="0" smtClean="0"/>
              <a:t>Varying levels of success</a:t>
            </a:r>
            <a:endParaRPr lang="en-US" dirty="0"/>
          </a:p>
          <a:p>
            <a:pPr lvl="1"/>
            <a:r>
              <a:rPr lang="en-US" dirty="0" smtClean="0"/>
              <a:t>Examples: Wall Street Journal and New York Times</a:t>
            </a:r>
          </a:p>
          <a:p>
            <a:r>
              <a:rPr lang="en-US" dirty="0" smtClean="0"/>
              <a:t>ESPN leverages </a:t>
            </a:r>
            <a:r>
              <a:rPr lang="en-US" dirty="0"/>
              <a:t>brand name from cable </a:t>
            </a:r>
            <a:r>
              <a:rPr lang="en-US" dirty="0" smtClean="0"/>
              <a:t>TV </a:t>
            </a:r>
            <a:endParaRPr lang="en-US" dirty="0"/>
          </a:p>
          <a:p>
            <a:pPr lvl="1"/>
            <a:r>
              <a:rPr lang="en-US" dirty="0"/>
              <a:t>Sells advertising; offers free </a:t>
            </a:r>
            <a:r>
              <a:rPr lang="en-US" dirty="0" smtClean="0"/>
              <a:t>information and also collects subscription revenue for its Insider service</a:t>
            </a:r>
            <a:endParaRPr lang="en-US" dirty="0"/>
          </a:p>
          <a:p>
            <a:r>
              <a:rPr lang="en-US" dirty="0" smtClean="0"/>
              <a:t>Consumers </a:t>
            </a:r>
            <a:r>
              <a:rPr lang="en-US" dirty="0"/>
              <a:t>Union (ConsumerReports.org)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ubscription-supported site with </a:t>
            </a:r>
            <a:r>
              <a:rPr lang="en-US" dirty="0"/>
              <a:t>no advertising</a:t>
            </a:r>
          </a:p>
          <a:p>
            <a:pPr lvl="1"/>
            <a:r>
              <a:rPr lang="en-US" dirty="0" smtClean="0"/>
              <a:t>Provides some free </a:t>
            </a:r>
            <a:r>
              <a:rPr lang="en-US" dirty="0"/>
              <a:t>information </a:t>
            </a:r>
            <a:r>
              <a:rPr lang="en-US" dirty="0" smtClean="0"/>
              <a:t>to attract subscribers </a:t>
            </a:r>
            <a:r>
              <a:rPr lang="en-US" dirty="0"/>
              <a:t>and </a:t>
            </a:r>
            <a:r>
              <a:rPr lang="en-US" dirty="0" smtClean="0"/>
              <a:t>fulfill </a:t>
            </a:r>
            <a:r>
              <a:rPr lang="en-US" dirty="0"/>
              <a:t>mission</a:t>
            </a:r>
          </a:p>
          <a:p>
            <a:endParaRPr lang="en-US" dirty="0" smtClean="0"/>
          </a:p>
        </p:txBody>
      </p:sp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239000" y="6245225"/>
            <a:ext cx="1447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8E3F47A-622A-42A4-831F-F0E4178733C2}" type="slidenum">
              <a:rPr lang="en-US" smtClean="0">
                <a:solidFill>
                  <a:srgbClr val="A50021"/>
                </a:solidFill>
              </a:rPr>
              <a:pPr/>
              <a:t>24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862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A50021"/>
                </a:solidFill>
              </a:rPr>
              <a:t>Advertising-Subscription Mixed Revenue Models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5AE38D9-92A9-474D-8BCD-C80E6CCF463D}" type="slidenum">
              <a:rPr lang="en-US" sz="1400">
                <a:solidFill>
                  <a:srgbClr val="000000"/>
                </a:solidFill>
              </a:rPr>
              <a:pPr algn="r" eaLnBrk="1" hangingPunct="1"/>
              <a:t>25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645486" y="5105400"/>
            <a:ext cx="7639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A50021"/>
                </a:solidFill>
              </a:rPr>
              <a:t>FIGURE </a:t>
            </a:r>
            <a:r>
              <a:rPr lang="en-US" dirty="0" smtClean="0">
                <a:solidFill>
                  <a:srgbClr val="A50021"/>
                </a:solidFill>
              </a:rPr>
              <a:t>3-3 Revenue models used by online editions of newspapers and magazines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7B0BE2-26A8-4EB8-BCD8-91207B5E38BB}" type="slidenum">
              <a:rPr lang="en-US" smtClean="0">
                <a:solidFill>
                  <a:srgbClr val="A50021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A50021"/>
              </a:solidFill>
            </a:endParaRPr>
          </a:p>
        </p:txBody>
      </p:sp>
      <p:pic>
        <p:nvPicPr>
          <p:cNvPr id="4" name="Picture 2" descr="C:\Users\peterson\chimbo temp\Schneider2014\artwork\C8757_ch03_no callouts\Fig3-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11" y="679559"/>
            <a:ext cx="7924800" cy="417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16200000">
            <a:off x="7844054" y="4051060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 fee charged based on transaction number or size</a:t>
            </a:r>
          </a:p>
          <a:p>
            <a:r>
              <a:rPr lang="en-US" dirty="0" smtClean="0"/>
              <a:t>Web site offers visitor transaction information and  services formerly provided by a human agent</a:t>
            </a:r>
          </a:p>
          <a:p>
            <a:r>
              <a:rPr lang="en-US" dirty="0" smtClean="0"/>
              <a:t>Disintermediation occurs when an intermediary (human agent) is removed from the value chain</a:t>
            </a:r>
          </a:p>
          <a:p>
            <a:r>
              <a:rPr lang="en-US" dirty="0" smtClean="0"/>
              <a:t>Reintermediation is the introduction of a new intermediary (fee-for-transaction Web site) into a value chain</a:t>
            </a:r>
          </a:p>
        </p:txBody>
      </p:sp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C8BFDC6-C9AF-4A02-8CB0-02CDA4CBD6EC}" type="slidenum">
              <a:rPr lang="en-US" smtClean="0">
                <a:solidFill>
                  <a:srgbClr val="A50021"/>
                </a:solidFill>
              </a:rPr>
              <a:pPr/>
              <a:t>26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048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A50021"/>
                </a:solidFill>
              </a:rPr>
              <a:t>Fee-for-Transaction Revenue Models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full-line brokers charged relatively high commissions and provided free advice</a:t>
            </a:r>
          </a:p>
          <a:p>
            <a:r>
              <a:rPr lang="en-US" dirty="0" smtClean="0"/>
              <a:t>1970s: </a:t>
            </a:r>
            <a:r>
              <a:rPr lang="en-US" dirty="0"/>
              <a:t>D</a:t>
            </a:r>
            <a:r>
              <a:rPr lang="en-US" dirty="0" smtClean="0"/>
              <a:t>eregulation resulted in discount brokers</a:t>
            </a:r>
          </a:p>
          <a:p>
            <a:pPr lvl="1"/>
            <a:r>
              <a:rPr lang="en-US" dirty="0" smtClean="0"/>
              <a:t>Fast trades, low commissions, no advice	</a:t>
            </a:r>
          </a:p>
          <a:p>
            <a:r>
              <a:rPr lang="en-US" dirty="0" smtClean="0"/>
              <a:t>1990s: New online firms took business from discount brokers</a:t>
            </a:r>
            <a:endParaRPr lang="en-US" dirty="0"/>
          </a:p>
          <a:p>
            <a:pPr lvl="1"/>
            <a:r>
              <a:rPr lang="en-US" dirty="0" smtClean="0"/>
              <a:t>Firms such as </a:t>
            </a:r>
            <a:r>
              <a:rPr lang="en-US" dirty="0" err="1" smtClean="0"/>
              <a:t>Etrade</a:t>
            </a:r>
            <a:r>
              <a:rPr lang="en-US" dirty="0" smtClean="0"/>
              <a:t> offered advice and fast, low cost trade execution</a:t>
            </a:r>
            <a:endParaRPr lang="en-US" dirty="0"/>
          </a:p>
          <a:p>
            <a:r>
              <a:rPr lang="en-US" dirty="0"/>
              <a:t>Brokerage firms </a:t>
            </a:r>
            <a:r>
              <a:rPr lang="en-US" dirty="0" smtClean="0"/>
              <a:t>that survived the 2008 financial </a:t>
            </a:r>
            <a:r>
              <a:rPr lang="en-US" dirty="0" err="1" smtClean="0"/>
              <a:t>criris</a:t>
            </a:r>
            <a:r>
              <a:rPr lang="en-US" dirty="0" smtClean="0"/>
              <a:t> and remain today do most of their business online</a:t>
            </a:r>
          </a:p>
        </p:txBody>
      </p:sp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1780CE-8FDB-466B-A7CF-E060ABC331EC}" type="slidenum">
              <a:rPr lang="en-US" smtClean="0">
                <a:solidFill>
                  <a:srgbClr val="A50021"/>
                </a:solidFill>
              </a:rPr>
              <a:pPr/>
              <a:t>27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4654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A50021"/>
                </a:solidFill>
              </a:rPr>
              <a:t>Stock Brokerage Firms: Two Rounds of Disintermediation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10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82000" cy="4678363"/>
          </a:xfrm>
        </p:spPr>
        <p:txBody>
          <a:bodyPr/>
          <a:lstStyle/>
          <a:p>
            <a:r>
              <a:rPr lang="en-US" dirty="0" err="1" smtClean="0"/>
              <a:t>Quotesmith</a:t>
            </a:r>
            <a:r>
              <a:rPr lang="en-US" dirty="0" smtClean="0"/>
              <a:t> began business in 1984 as a policy-quoting service for independent brokers</a:t>
            </a:r>
          </a:p>
          <a:p>
            <a:pPr lvl="1"/>
            <a:r>
              <a:rPr lang="en-US" dirty="0" smtClean="0"/>
              <a:t>Begin offering Internet policy price quotes directly to public (1996) and disintermediated independent insurance agents</a:t>
            </a:r>
          </a:p>
          <a:p>
            <a:r>
              <a:rPr lang="en-US" dirty="0" smtClean="0"/>
              <a:t>The General (General Automobile Insurance Services) Web site provides options for those who have trouble getting insured</a:t>
            </a:r>
          </a:p>
          <a:p>
            <a:pPr lvl="1"/>
            <a:r>
              <a:rPr lang="en-US" dirty="0" smtClean="0"/>
              <a:t>Successful in this niche of the market</a:t>
            </a:r>
          </a:p>
          <a:p>
            <a:r>
              <a:rPr lang="en-US" dirty="0" smtClean="0"/>
              <a:t>Most major companies offer information and policies for sale on their websites</a:t>
            </a:r>
          </a:p>
        </p:txBody>
      </p:sp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93747AC-4E8E-4003-86A6-638FE1AE3960}" type="slidenum">
              <a:rPr lang="en-US" smtClean="0">
                <a:solidFill>
                  <a:srgbClr val="A50021"/>
                </a:solidFill>
              </a:rPr>
              <a:pPr/>
              <a:t>28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048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A50021"/>
                </a:solidFill>
              </a:rPr>
              <a:t>Insurance Brokers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allows event promoters to sell tickets from one virtual location to customers worldwide</a:t>
            </a:r>
          </a:p>
          <a:p>
            <a:pPr lvl="1"/>
            <a:r>
              <a:rPr lang="en-US" dirty="0" smtClean="0"/>
              <a:t>Established agencies like Ticketmaster earn a fee on every ticket sold</a:t>
            </a:r>
          </a:p>
          <a:p>
            <a:r>
              <a:rPr lang="en-US" dirty="0" smtClean="0"/>
              <a:t>Web created secondary ticket market (StubHub)</a:t>
            </a:r>
          </a:p>
          <a:p>
            <a:pPr lvl="1"/>
            <a:r>
              <a:rPr lang="en-US" dirty="0" smtClean="0"/>
              <a:t>Brokers connecting ticket owners with buyers</a:t>
            </a:r>
          </a:p>
          <a:p>
            <a:pPr lvl="1"/>
            <a:r>
              <a:rPr lang="en-US" dirty="0" smtClean="0"/>
              <a:t>Earn fees on tickets resold for others, buy ticket blocks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asy-to-find central marketplace, facilitating buyer-seller negotiations</a:t>
            </a:r>
          </a:p>
        </p:txBody>
      </p:sp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800" y="6172200"/>
            <a:ext cx="80010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93BCE7A-5954-4F99-8DE9-6A0A5CAF8ACD}" type="slidenum">
              <a:rPr lang="en-US" smtClean="0">
                <a:solidFill>
                  <a:srgbClr val="A50021"/>
                </a:solidFill>
              </a:rPr>
              <a:pPr/>
              <a:t>29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048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A50021"/>
                </a:solidFill>
              </a:rPr>
              <a:t>Event Tickets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create an effective business presence on the Web</a:t>
            </a:r>
          </a:p>
          <a:p>
            <a:r>
              <a:rPr lang="en-US" dirty="0"/>
              <a:t>What factors enhance Web site usability</a:t>
            </a:r>
          </a:p>
          <a:p>
            <a:r>
              <a:rPr lang="en-US" dirty="0"/>
              <a:t>How companies use the Web to connect with customers</a:t>
            </a:r>
          </a:p>
        </p:txBody>
      </p:sp>
      <p:sp>
        <p:nvSpPr>
          <p:cNvPr id="409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80010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09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45E9AAA-DC30-491B-B801-ECE5951313D9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100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15090A8-7C78-4BCE-9048-53F329609E96}" type="slidenum">
              <a:rPr lang="en-US" sz="1400">
                <a:solidFill>
                  <a:srgbClr val="A50021"/>
                </a:solidFill>
              </a:rPr>
              <a:pPr algn="r" eaLnBrk="1" hangingPunct="1"/>
              <a:t>3</a:t>
            </a:fld>
            <a:endParaRPr lang="en-US" sz="1400" dirty="0">
              <a:solidFill>
                <a:srgbClr val="A5002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3048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A50021"/>
                </a:solidFill>
                <a:latin typeface="+mj-lt"/>
              </a:rPr>
              <a:t>Learning </a:t>
            </a:r>
            <a:r>
              <a:rPr lang="en-US" sz="3600" dirty="0" smtClean="0">
                <a:solidFill>
                  <a:srgbClr val="A50021"/>
                </a:solidFill>
                <a:latin typeface="+mj-lt"/>
              </a:rPr>
              <a:t>Objectives (cont’d.)</a:t>
            </a:r>
            <a:endParaRPr lang="en-US" sz="3600" dirty="0">
              <a:solidFill>
                <a:srgbClr val="A5002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455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physical product so easy to offer on Web</a:t>
            </a:r>
          </a:p>
          <a:p>
            <a:pPr lvl="1"/>
            <a:r>
              <a:rPr lang="en-US" dirty="0" smtClean="0"/>
              <a:t>Slow to take off due to concerns about security</a:t>
            </a:r>
          </a:p>
          <a:p>
            <a:pPr lvl="1"/>
            <a:r>
              <a:rPr lang="en-US" dirty="0" smtClean="0"/>
              <a:t>Trust has increased and 84% of U.S. households use online banking services</a:t>
            </a:r>
          </a:p>
          <a:p>
            <a:r>
              <a:rPr lang="en-US" dirty="0" smtClean="0"/>
              <a:t>Existing banks started offering services online and new online banks started that had no bank affiliation</a:t>
            </a:r>
          </a:p>
          <a:p>
            <a:pPr lvl="1"/>
            <a:r>
              <a:rPr lang="en-US" dirty="0" smtClean="0"/>
              <a:t>Less costly to provide services online</a:t>
            </a:r>
          </a:p>
          <a:p>
            <a:r>
              <a:rPr lang="en-US" dirty="0" smtClean="0"/>
              <a:t>Features offered online</a:t>
            </a:r>
          </a:p>
          <a:p>
            <a:pPr lvl="1"/>
            <a:r>
              <a:rPr lang="en-US" dirty="0" smtClean="0"/>
              <a:t>Bill </a:t>
            </a:r>
            <a:r>
              <a:rPr lang="en-US" dirty="0"/>
              <a:t>presentment service</a:t>
            </a:r>
          </a:p>
          <a:p>
            <a:pPr lvl="1"/>
            <a:r>
              <a:rPr lang="en-US" dirty="0"/>
              <a:t>Account aggregation tools</a:t>
            </a:r>
          </a:p>
          <a:p>
            <a:pPr lvl="2"/>
            <a:endParaRPr lang="en-US" dirty="0" smtClean="0"/>
          </a:p>
        </p:txBody>
      </p:sp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05A71AF-4B65-4E36-A429-7D30DFF5938F}" type="slidenum">
              <a:rPr lang="en-US" smtClean="0">
                <a:solidFill>
                  <a:srgbClr val="A50021"/>
                </a:solidFill>
              </a:rPr>
              <a:pPr/>
              <a:t>30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048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A50021"/>
                </a:solidFill>
              </a:rPr>
              <a:t>Online Banking and Financial Services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travel agency revenue model was receive fee for facilitating a transaction</a:t>
            </a:r>
          </a:p>
          <a:p>
            <a:r>
              <a:rPr lang="en-US" dirty="0" smtClean="0"/>
              <a:t>Online travel sites generate revenue through</a:t>
            </a:r>
          </a:p>
          <a:p>
            <a:pPr lvl="1"/>
            <a:r>
              <a:rPr lang="en-US" dirty="0" smtClean="0"/>
              <a:t>Commissions, buying and selling airline seats and hotel rooms, and advertising</a:t>
            </a:r>
          </a:p>
          <a:p>
            <a:pPr lvl="1"/>
            <a:r>
              <a:rPr lang="en-US" dirty="0" smtClean="0"/>
              <a:t>Traditional </a:t>
            </a:r>
            <a:r>
              <a:rPr lang="en-US" dirty="0"/>
              <a:t>travel agents squeezed out</a:t>
            </a:r>
          </a:p>
          <a:p>
            <a:r>
              <a:rPr lang="en-US" dirty="0"/>
              <a:t>Surviving smaller travel </a:t>
            </a:r>
            <a:r>
              <a:rPr lang="en-US" dirty="0" smtClean="0"/>
              <a:t>agency strategies</a:t>
            </a:r>
            <a:endParaRPr lang="en-US" dirty="0"/>
          </a:p>
          <a:p>
            <a:pPr lvl="1"/>
            <a:r>
              <a:rPr lang="en-US" dirty="0" smtClean="0"/>
              <a:t>Specialize in cruises with very successful websites</a:t>
            </a:r>
          </a:p>
          <a:p>
            <a:pPr lvl="1"/>
            <a:r>
              <a:rPr lang="en-US" dirty="0" smtClean="0"/>
              <a:t>Reintermediation strategy focuses on specific groups of travelers</a:t>
            </a:r>
            <a:endParaRPr lang="en-US" dirty="0"/>
          </a:p>
        </p:txBody>
      </p:sp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F2299EE-82C0-41BB-AD67-C730076201A2}" type="slidenum">
              <a:rPr lang="en-US" smtClean="0">
                <a:solidFill>
                  <a:srgbClr val="A50021"/>
                </a:solidFill>
              </a:rPr>
              <a:pPr/>
              <a:t>31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048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A50021"/>
                </a:solidFill>
              </a:rPr>
              <a:t>Travel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Firms such as Edmunds.com provide information service to car buyers</a:t>
            </a:r>
          </a:p>
          <a:p>
            <a:pPr lvl="1"/>
            <a:r>
              <a:rPr lang="en-US" dirty="0" smtClean="0"/>
              <a:t>Customer selects specific car, site determines price and finds local dealer willing to sell OR</a:t>
            </a:r>
          </a:p>
          <a:p>
            <a:pPr lvl="1"/>
            <a:r>
              <a:rPr lang="en-US" dirty="0" smtClean="0"/>
              <a:t>Firm locates local dealers willing to sell car at a small premium over dealer’s nominal cost</a:t>
            </a:r>
          </a:p>
          <a:p>
            <a:r>
              <a:rPr lang="en-US" dirty="0" smtClean="0"/>
              <a:t>Buyer purchases car without negotiating with salesperson</a:t>
            </a:r>
          </a:p>
          <a:p>
            <a:pPr lvl="1"/>
            <a:r>
              <a:rPr lang="en-US" dirty="0" smtClean="0"/>
              <a:t>Firms are disintermediating individual salespeople and reducing transaction cots</a:t>
            </a:r>
          </a:p>
          <a:p>
            <a:pPr lvl="1"/>
            <a:r>
              <a:rPr lang="en-US" dirty="0" smtClean="0"/>
              <a:t>Web site: new intermediary (reintermediation)</a:t>
            </a:r>
          </a:p>
        </p:txBody>
      </p:sp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2EF5E33-718D-49D1-8F18-66768E12FB09}" type="slidenum">
              <a:rPr lang="en-US" smtClean="0">
                <a:solidFill>
                  <a:srgbClr val="A50021"/>
                </a:solidFill>
              </a:rPr>
              <a:pPr/>
              <a:t>32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048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A50021"/>
                </a:solidFill>
              </a:rPr>
              <a:t>Automobile Sales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Brokerage firms and individual real estate brokers use Web sites to solicit business</a:t>
            </a:r>
          </a:p>
          <a:p>
            <a:pPr lvl="1"/>
            <a:r>
              <a:rPr lang="en-US" dirty="0" smtClean="0"/>
              <a:t>Most real estate brokers have strong online presence including information on properties</a:t>
            </a:r>
          </a:p>
          <a:p>
            <a:pPr lvl="1"/>
            <a:r>
              <a:rPr lang="en-US" dirty="0" smtClean="0"/>
              <a:t>National Association of Realtors site (Realtor.com)</a:t>
            </a:r>
          </a:p>
          <a:p>
            <a:pPr lvl="1"/>
            <a:r>
              <a:rPr lang="en-US" dirty="0" smtClean="0"/>
              <a:t>No online transactions but joins buyers with sellers</a:t>
            </a:r>
          </a:p>
          <a:p>
            <a:r>
              <a:rPr lang="en-US" dirty="0" smtClean="0"/>
              <a:t>2008 financial crisis dramatically reduced number of mortgage brokers in business</a:t>
            </a:r>
          </a:p>
          <a:p>
            <a:pPr lvl="1"/>
            <a:r>
              <a:rPr lang="en-US" dirty="0" smtClean="0"/>
              <a:t>Several continue to do business online</a:t>
            </a:r>
          </a:p>
          <a:p>
            <a:pPr lvl="1"/>
            <a:r>
              <a:rPr lang="en-US" dirty="0" smtClean="0"/>
              <a:t>Industry is resistant to disintermediation caused by online technologies</a:t>
            </a:r>
          </a:p>
        </p:txBody>
      </p:sp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7ADAC8C-E935-4BDB-A12B-22E3114F6BC1}" type="slidenum">
              <a:rPr lang="en-US" smtClean="0">
                <a:solidFill>
                  <a:srgbClr val="A50021"/>
                </a:solidFill>
              </a:rPr>
              <a:pPr/>
              <a:t>33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048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A50021"/>
                </a:solidFill>
              </a:rPr>
              <a:t>Real </a:t>
            </a:r>
            <a:r>
              <a:rPr lang="en-US" sz="3600" dirty="0" smtClean="0">
                <a:solidFill>
                  <a:srgbClr val="A50021"/>
                </a:solidFill>
              </a:rPr>
              <a:t>Estate </a:t>
            </a:r>
            <a:r>
              <a:rPr lang="en-US" sz="3600" dirty="0">
                <a:solidFill>
                  <a:srgbClr val="A50021"/>
                </a:solidFill>
              </a:rPr>
              <a:t>and </a:t>
            </a:r>
            <a:r>
              <a:rPr lang="en-US" sz="3600" dirty="0" smtClean="0">
                <a:solidFill>
                  <a:srgbClr val="A50021"/>
                </a:solidFill>
              </a:rPr>
              <a:t>Mortgage Loans</a:t>
            </a:r>
            <a:endParaRPr lang="en-US" sz="36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ncreasing variety of fee-based Web services</a:t>
            </a:r>
          </a:p>
          <a:p>
            <a:pPr lvl="1"/>
            <a:r>
              <a:rPr lang="en-US" dirty="0" smtClean="0"/>
              <a:t>Fee based on service value and range from games and entertainment to financial advice and professional services</a:t>
            </a:r>
          </a:p>
          <a:p>
            <a:r>
              <a:rPr lang="en-US" dirty="0" smtClean="0"/>
              <a:t>Growing number of online game sites that relied on advertising in the past now have premium games</a:t>
            </a:r>
          </a:p>
          <a:p>
            <a:pPr lvl="1"/>
            <a:r>
              <a:rPr lang="en-US" dirty="0" smtClean="0"/>
              <a:t>Sold and downloaded or subscription fee</a:t>
            </a:r>
          </a:p>
          <a:p>
            <a:pPr lvl="1"/>
            <a:r>
              <a:rPr lang="en-US" dirty="0" smtClean="0"/>
              <a:t>“Hook and pay” strategy offers limited game for free and small fee for additional game play</a:t>
            </a:r>
          </a:p>
          <a:p>
            <a:pPr lvl="1"/>
            <a:r>
              <a:rPr lang="en-US" dirty="0" smtClean="0"/>
              <a:t>Fastest growing segment is development of games to be played as apps on mobile devices</a:t>
            </a:r>
          </a:p>
        </p:txBody>
      </p:sp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83D7386-D718-46E6-858A-6DA7A9F34541}" type="slidenum">
              <a:rPr lang="en-US" smtClean="0">
                <a:solidFill>
                  <a:srgbClr val="A50021"/>
                </a:solidFill>
              </a:rPr>
              <a:pPr/>
              <a:t>34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3048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A50021"/>
                </a:solidFill>
              </a:rPr>
              <a:t>Fee-for-Service</a:t>
            </a:r>
            <a:r>
              <a:rPr lang="en-US" dirty="0">
                <a:solidFill>
                  <a:srgbClr val="A50021"/>
                </a:solidFill>
              </a:rPr>
              <a:t> </a:t>
            </a:r>
            <a:r>
              <a:rPr lang="en-US" sz="3600" dirty="0">
                <a:solidFill>
                  <a:srgbClr val="A50021"/>
                </a:solidFill>
              </a:rPr>
              <a:t>Revenue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laws prohibit some practices on the Web</a:t>
            </a:r>
          </a:p>
          <a:p>
            <a:r>
              <a:rPr lang="en-US" dirty="0" smtClean="0"/>
              <a:t>Patients or clients may set appointments online and some professionals do online consultations</a:t>
            </a:r>
          </a:p>
          <a:p>
            <a:pPr lvl="2"/>
            <a:r>
              <a:rPr lang="en-US" dirty="0" smtClean="0"/>
              <a:t>Patient/client privacy concerns</a:t>
            </a:r>
          </a:p>
          <a:p>
            <a:r>
              <a:rPr lang="en-US" dirty="0" smtClean="0"/>
              <a:t>Law on the Web offers legal consultations to United Kingdom residents</a:t>
            </a:r>
          </a:p>
          <a:p>
            <a:r>
              <a:rPr lang="en-US" dirty="0" smtClean="0"/>
              <a:t>CPA and lawyer directories available online in U.S.</a:t>
            </a:r>
          </a:p>
          <a:p>
            <a:r>
              <a:rPr lang="en-US" dirty="0" smtClean="0"/>
              <a:t>Many Websites provide general health information and some now offer online mental health services</a:t>
            </a:r>
          </a:p>
          <a:p>
            <a:pPr lvl="1"/>
            <a:r>
              <a:rPr lang="en-US" dirty="0" smtClean="0"/>
              <a:t>Some conditions easier to treat online</a:t>
            </a:r>
          </a:p>
        </p:txBody>
      </p:sp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9AC4E12-2793-4CAB-9113-4A1C38DB4941}" type="slidenum">
              <a:rPr lang="en-US" smtClean="0">
                <a:solidFill>
                  <a:srgbClr val="A50021"/>
                </a:solidFill>
              </a:rPr>
              <a:pPr/>
              <a:t>35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A50021"/>
                </a:solidFill>
              </a:rPr>
              <a:t>Fee-for-Service</a:t>
            </a:r>
            <a:r>
              <a:rPr lang="en-US" dirty="0">
                <a:solidFill>
                  <a:srgbClr val="A50021"/>
                </a:solidFill>
              </a:rPr>
              <a:t> </a:t>
            </a:r>
            <a:r>
              <a:rPr lang="en-US" sz="3600" dirty="0">
                <a:solidFill>
                  <a:srgbClr val="A50021"/>
                </a:solidFill>
              </a:rPr>
              <a:t>Revenue </a:t>
            </a:r>
            <a:r>
              <a:rPr lang="en-US" sz="3600" dirty="0" smtClean="0">
                <a:solidFill>
                  <a:srgbClr val="A50021"/>
                </a:solidFill>
              </a:rPr>
              <a:t>Models – Professional Services</a:t>
            </a:r>
            <a:endParaRPr lang="en-US" sz="36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Economics of manufacturing</a:t>
            </a:r>
          </a:p>
          <a:p>
            <a:pPr lvl="1"/>
            <a:r>
              <a:rPr lang="en-US" dirty="0" smtClean="0"/>
              <a:t>Different for physical and digital products</a:t>
            </a:r>
          </a:p>
          <a:p>
            <a:pPr lvl="1"/>
            <a:r>
              <a:rPr lang="en-US" dirty="0" smtClean="0"/>
              <a:t>Unit cost high percentage of physical products</a:t>
            </a:r>
          </a:p>
          <a:p>
            <a:pPr lvl="1"/>
            <a:r>
              <a:rPr lang="en-US" dirty="0" smtClean="0"/>
              <a:t>Unit cost very small for digital products</a:t>
            </a:r>
          </a:p>
          <a:p>
            <a:r>
              <a:rPr lang="en-US" dirty="0" smtClean="0"/>
              <a:t>Leads to a different revenue model</a:t>
            </a:r>
          </a:p>
          <a:p>
            <a:pPr lvl="1"/>
            <a:r>
              <a:rPr lang="en-US" dirty="0" smtClean="0"/>
              <a:t>Offer basic product to many for free</a:t>
            </a:r>
          </a:p>
          <a:p>
            <a:pPr lvl="1"/>
            <a:r>
              <a:rPr lang="en-US" dirty="0" smtClean="0"/>
              <a:t>Charge a fee to some for differentiated products</a:t>
            </a:r>
          </a:p>
          <a:p>
            <a:pPr lvl="2"/>
            <a:r>
              <a:rPr lang="en-US" dirty="0" smtClean="0"/>
              <a:t>Examples: Yahoo e-mail accounts </a:t>
            </a:r>
          </a:p>
          <a:p>
            <a:pPr lvl="2"/>
            <a:r>
              <a:rPr lang="en-US" dirty="0" smtClean="0"/>
              <a:t>Inverse logic applied to physical products: free samples to entice sales (cookie samples)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EB1D41-1F35-4922-860C-E9DF50355E97}" type="slidenum">
              <a:rPr lang="en-US" smtClean="0">
                <a:solidFill>
                  <a:srgbClr val="A50021"/>
                </a:solidFill>
              </a:rPr>
              <a:pPr/>
              <a:t>36</a:t>
            </a:fld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3048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A50021"/>
                </a:solidFill>
              </a:rPr>
              <a:t>Free for Many, Fee for a Few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Companies must change revenue model to meet needs of new and changing Web users</a:t>
            </a:r>
          </a:p>
          <a:p>
            <a:r>
              <a:rPr lang="en-US" dirty="0" smtClean="0"/>
              <a:t>Some companies created e-commerce Web sites</a:t>
            </a:r>
          </a:p>
          <a:p>
            <a:pPr lvl="1"/>
            <a:r>
              <a:rPr lang="en-US" dirty="0" smtClean="0"/>
              <a:t>Needed many years to grow large enough to become profitable (CNN and ESPN)</a:t>
            </a:r>
          </a:p>
          <a:p>
            <a:r>
              <a:rPr lang="en-US" dirty="0" smtClean="0"/>
              <a:t>Some companies changed model or went out of business</a:t>
            </a:r>
          </a:p>
          <a:p>
            <a:r>
              <a:rPr lang="en-US" dirty="0" smtClean="0"/>
              <a:t>Case studies of strategies that evolved from experience and adaptations to change</a:t>
            </a:r>
          </a:p>
        </p:txBody>
      </p:sp>
      <p:sp>
        <p:nvSpPr>
          <p:cNvPr id="5427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717BCD7-D82E-4CFF-86DC-BE4B8C094D66}" type="slidenum">
              <a:rPr lang="en-US" smtClean="0">
                <a:solidFill>
                  <a:srgbClr val="A50021"/>
                </a:solidFill>
              </a:rPr>
              <a:pPr/>
              <a:t>37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A50021"/>
                </a:solidFill>
              </a:rPr>
              <a:t>Changing Strategies: </a:t>
            </a:r>
            <a:br>
              <a:rPr lang="en-US" sz="3600" dirty="0">
                <a:solidFill>
                  <a:srgbClr val="A50021"/>
                </a:solidFill>
              </a:rPr>
            </a:br>
            <a:r>
              <a:rPr lang="en-US" sz="3600" dirty="0">
                <a:solidFill>
                  <a:srgbClr val="A50021"/>
                </a:solidFill>
              </a:rPr>
              <a:t>Revenue Models in Transition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Slate</a:t>
            </a:r>
            <a:r>
              <a:rPr lang="en-US" dirty="0" smtClean="0"/>
              <a:t> magazine started as an upscale news and current events site</a:t>
            </a:r>
          </a:p>
          <a:p>
            <a:r>
              <a:rPr lang="en-US" dirty="0" smtClean="0"/>
              <a:t>Success expectations were high</a:t>
            </a:r>
          </a:p>
          <a:p>
            <a:pPr lvl="1"/>
            <a:r>
              <a:rPr lang="en-US" dirty="0" smtClean="0"/>
              <a:t>Experienced writers and editors</a:t>
            </a:r>
          </a:p>
          <a:p>
            <a:r>
              <a:rPr lang="en-US" dirty="0" smtClean="0"/>
              <a:t>Begin charging an annual subscription fee after a limited free introductory period</a:t>
            </a:r>
          </a:p>
          <a:p>
            <a:pPr lvl="1"/>
            <a:r>
              <a:rPr lang="en-US" dirty="0" smtClean="0"/>
              <a:t>Subscription fees did not cover operating costs</a:t>
            </a:r>
          </a:p>
          <a:p>
            <a:pPr lvl="1"/>
            <a:r>
              <a:rPr lang="en-US" dirty="0" smtClean="0"/>
              <a:t>Now an advertising-supported site and part of the Bing portal</a:t>
            </a:r>
          </a:p>
          <a:p>
            <a:pPr lvl="2"/>
            <a:r>
              <a:rPr lang="en-US" dirty="0" smtClean="0"/>
              <a:t>Likely value to Microsoft is increase to the portal’s stickiness</a:t>
            </a:r>
          </a:p>
        </p:txBody>
      </p:sp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6F50A5B-BE3D-4A64-9C82-FC79E9309343}" type="slidenum">
              <a:rPr lang="en-US" smtClean="0">
                <a:solidFill>
                  <a:srgbClr val="A50021"/>
                </a:solidFill>
              </a:rPr>
              <a:pPr/>
              <a:t>38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-20515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A50021"/>
                </a:solidFill>
              </a:rPr>
              <a:t>Subscription to </a:t>
            </a:r>
            <a:br>
              <a:rPr lang="en-US" sz="3600" dirty="0">
                <a:solidFill>
                  <a:srgbClr val="A50021"/>
                </a:solidFill>
              </a:rPr>
            </a:br>
            <a:r>
              <a:rPr lang="en-US" sz="3600" dirty="0">
                <a:solidFill>
                  <a:srgbClr val="A50021"/>
                </a:solidFill>
              </a:rPr>
              <a:t>Advertising-Supported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Salon.com</a:t>
            </a:r>
          </a:p>
          <a:p>
            <a:pPr lvl="1"/>
            <a:r>
              <a:rPr lang="en-US" dirty="0" smtClean="0"/>
              <a:t>Acclaimed for innovative content</a:t>
            </a:r>
          </a:p>
          <a:p>
            <a:r>
              <a:rPr lang="en-US" dirty="0" smtClean="0"/>
              <a:t>Initially operated as an advertising-supported site</a:t>
            </a:r>
          </a:p>
          <a:p>
            <a:pPr lvl="1"/>
            <a:r>
              <a:rPr lang="en-US" dirty="0" smtClean="0"/>
              <a:t>Needed additional money to continue operations</a:t>
            </a:r>
          </a:p>
          <a:p>
            <a:r>
              <a:rPr lang="en-US" dirty="0" smtClean="0"/>
              <a:t>Now offers optional subscription version</a:t>
            </a:r>
          </a:p>
          <a:p>
            <a:pPr lvl="1"/>
            <a:r>
              <a:rPr lang="en-US" dirty="0" smtClean="0"/>
              <a:t>Annual fee for Salon Core (premium)</a:t>
            </a:r>
          </a:p>
          <a:p>
            <a:pPr lvl="2"/>
            <a:r>
              <a:rPr lang="en-US" dirty="0" smtClean="0"/>
              <a:t>Free of advertising</a:t>
            </a:r>
          </a:p>
          <a:p>
            <a:pPr lvl="2"/>
            <a:r>
              <a:rPr lang="en-US" dirty="0" smtClean="0"/>
              <a:t>Additional content</a:t>
            </a:r>
          </a:p>
          <a:p>
            <a:pPr lvl="2"/>
            <a:r>
              <a:rPr lang="en-US" dirty="0" smtClean="0"/>
              <a:t>Downloadable content</a:t>
            </a:r>
          </a:p>
        </p:txBody>
      </p:sp>
      <p:sp>
        <p:nvSpPr>
          <p:cNvPr id="563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80010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63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0763D69-FCB1-4E0F-8240-F48262A1CAC4}" type="slidenum">
              <a:rPr lang="en-US" smtClean="0">
                <a:solidFill>
                  <a:srgbClr val="A50021"/>
                </a:solidFill>
              </a:rPr>
              <a:pPr/>
              <a:t>39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-17585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A50021"/>
                </a:solidFill>
              </a:rPr>
              <a:t>Advertising-Supported to </a:t>
            </a:r>
            <a:br>
              <a:rPr lang="en-US" sz="3600" dirty="0">
                <a:solidFill>
                  <a:srgbClr val="A50021"/>
                </a:solidFill>
              </a:rPr>
            </a:br>
            <a:r>
              <a:rPr lang="en-US" sz="3600" dirty="0">
                <a:solidFill>
                  <a:srgbClr val="A50021"/>
                </a:solidFill>
              </a:rPr>
              <a:t>Advertising-Subscription Mixed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demand for photo and video storage, offering storage service would seem like an ideal online </a:t>
            </a:r>
            <a:r>
              <a:rPr lang="en-US" dirty="0" smtClean="0"/>
              <a:t>business</a:t>
            </a:r>
          </a:p>
          <a:p>
            <a:pPr lvl="1"/>
            <a:r>
              <a:rPr lang="en-US" dirty="0" smtClean="0"/>
              <a:t>Decreasing </a:t>
            </a:r>
            <a:r>
              <a:rPr lang="en-US" dirty="0"/>
              <a:t>cost of storage space and high-bandwidth Internet connections.  </a:t>
            </a:r>
            <a:endParaRPr lang="en-US" dirty="0" smtClean="0"/>
          </a:p>
          <a:p>
            <a:pPr lvl="1"/>
            <a:r>
              <a:rPr lang="en-US" dirty="0" smtClean="0"/>
              <a:t>Many </a:t>
            </a:r>
            <a:r>
              <a:rPr lang="en-US" dirty="0"/>
              <a:t>businesses do offer free or low-cost </a:t>
            </a:r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Digital </a:t>
            </a:r>
            <a:r>
              <a:rPr lang="en-US" dirty="0"/>
              <a:t>storage and Internet connections are commodities, </a:t>
            </a:r>
            <a:r>
              <a:rPr lang="en-US" dirty="0" smtClean="0"/>
              <a:t>so it </a:t>
            </a:r>
            <a:r>
              <a:rPr lang="en-US" dirty="0"/>
              <a:t>would be difficult for any of them to compete as the lowest-cost provider.  </a:t>
            </a:r>
            <a:endParaRPr lang="en-US" dirty="0" smtClean="0"/>
          </a:p>
          <a:p>
            <a:pPr lvl="1"/>
            <a:r>
              <a:rPr lang="en-US" dirty="0" smtClean="0"/>
              <a:t>Competition </a:t>
            </a:r>
            <a:r>
              <a:rPr lang="en-US" dirty="0"/>
              <a:t>will be on features offered, not cost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80010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EB1D41-1F35-4922-860C-E9DF50355E97}" type="slidenum">
              <a:rPr lang="en-US" smtClean="0">
                <a:solidFill>
                  <a:srgbClr val="A50021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" y="3048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A50021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89026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Northern Light search engine includes a database</a:t>
            </a:r>
          </a:p>
          <a:p>
            <a:pPr lvl="1"/>
            <a:r>
              <a:rPr lang="en-US" dirty="0" smtClean="0"/>
              <a:t>Results include Web site links and abstracts of its owned content</a:t>
            </a:r>
          </a:p>
          <a:p>
            <a:r>
              <a:rPr lang="en-US" dirty="0" smtClean="0"/>
              <a:t>Initial revenue source advertising-supported model plus a fee-based information access service</a:t>
            </a:r>
          </a:p>
          <a:p>
            <a:pPr lvl="1"/>
            <a:r>
              <a:rPr lang="en-US" dirty="0" smtClean="0"/>
              <a:t>Advertising revenue was insufficient to cover service</a:t>
            </a:r>
          </a:p>
          <a:p>
            <a:r>
              <a:rPr lang="en-US" dirty="0" smtClean="0"/>
              <a:t>Converted to new subscription-supported revenue model with subscriptions to large corporate clients</a:t>
            </a:r>
          </a:p>
          <a:p>
            <a:pPr lvl="1"/>
            <a:r>
              <a:rPr lang="en-US" dirty="0" smtClean="0"/>
              <a:t>Main products today include Business News, Discovery, SinglePoint and MI Analyst Text Analytics</a:t>
            </a:r>
          </a:p>
        </p:txBody>
      </p:sp>
      <p:sp>
        <p:nvSpPr>
          <p:cNvPr id="5837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837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C6F161-E3EA-40AD-B313-67EE42D861BB}" type="slidenum">
              <a:rPr lang="en-US" smtClean="0">
                <a:solidFill>
                  <a:srgbClr val="A50021"/>
                </a:solidFill>
              </a:rPr>
              <a:pPr/>
              <a:t>40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" y="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A50021"/>
                </a:solidFill>
              </a:rPr>
              <a:t>Advertising-Supported to </a:t>
            </a:r>
            <a:br>
              <a:rPr lang="en-US" sz="3600" dirty="0">
                <a:solidFill>
                  <a:srgbClr val="A50021"/>
                </a:solidFill>
              </a:rPr>
            </a:br>
            <a:r>
              <a:rPr lang="en-US" sz="3600" dirty="0" smtClean="0">
                <a:solidFill>
                  <a:srgbClr val="A50021"/>
                </a:solidFill>
              </a:rPr>
              <a:t>Subscription Model</a:t>
            </a:r>
            <a:endParaRPr lang="en-US" sz="36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Encyclopedia Britannica initial Web offerings (1994)</a:t>
            </a:r>
          </a:p>
          <a:p>
            <a:pPr lvl="1"/>
            <a:r>
              <a:rPr lang="en-US" dirty="0" smtClean="0"/>
              <a:t>Britannica Internet Guide was free</a:t>
            </a:r>
          </a:p>
          <a:p>
            <a:pPr lvl="1"/>
            <a:r>
              <a:rPr lang="en-US" dirty="0" smtClean="0"/>
              <a:t>Encyclopedia Britannica Online has a subscription fee or was offered as part of the CD package but subscription fees were low</a:t>
            </a:r>
          </a:p>
          <a:p>
            <a:r>
              <a:rPr lang="en-US" dirty="0" smtClean="0"/>
              <a:t>Converted to free advertiser-supported site (1999)</a:t>
            </a:r>
          </a:p>
          <a:p>
            <a:pPr lvl="1"/>
            <a:r>
              <a:rPr lang="en-US" dirty="0" smtClean="0"/>
              <a:t>Advertising revenues insufficient to generate profit</a:t>
            </a:r>
          </a:p>
          <a:p>
            <a:r>
              <a:rPr lang="en-US" dirty="0" smtClean="0"/>
              <a:t>Returned to mixed model in 2001 </a:t>
            </a:r>
          </a:p>
          <a:p>
            <a:pPr lvl="1"/>
            <a:r>
              <a:rPr lang="en-US" dirty="0" smtClean="0"/>
              <a:t>Subscriptions are </a:t>
            </a:r>
            <a:r>
              <a:rPr lang="en-US" dirty="0"/>
              <a:t>the major revenue </a:t>
            </a:r>
            <a:r>
              <a:rPr lang="en-US" dirty="0" smtClean="0"/>
              <a:t>source with additional </a:t>
            </a:r>
            <a:r>
              <a:rPr lang="en-US" dirty="0"/>
              <a:t>revenue from online </a:t>
            </a:r>
            <a:r>
              <a:rPr lang="en-US" dirty="0" smtClean="0"/>
              <a:t>product </a:t>
            </a:r>
            <a:r>
              <a:rPr lang="en-US" dirty="0"/>
              <a:t>store sales</a:t>
            </a:r>
          </a:p>
          <a:p>
            <a:endParaRPr lang="en-US" dirty="0" smtClean="0"/>
          </a:p>
        </p:txBody>
      </p:sp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594A456-7AE5-4895-8E3C-D37EC4C0DCE1}" type="slidenum">
              <a:rPr lang="en-US" smtClean="0">
                <a:solidFill>
                  <a:srgbClr val="A50021"/>
                </a:solidFill>
              </a:rPr>
              <a:pPr/>
              <a:t>41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1" y="304800"/>
            <a:ext cx="8229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A50021"/>
                </a:solidFill>
              </a:rPr>
              <a:t>Multiple Changes to Revenue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York Times Web site started as the mid 1990’s as purely advertising supported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ubscription fee for premium crosswords, chess column and archived articles</a:t>
            </a:r>
          </a:p>
          <a:p>
            <a:r>
              <a:rPr lang="en-US" dirty="0" smtClean="0"/>
              <a:t>2005: Additional content required subscription</a:t>
            </a:r>
          </a:p>
          <a:p>
            <a:r>
              <a:rPr lang="en-US" dirty="0"/>
              <a:t>2007: </a:t>
            </a:r>
            <a:r>
              <a:rPr lang="en-US" dirty="0" smtClean="0"/>
              <a:t>Return </a:t>
            </a:r>
            <a:r>
              <a:rPr lang="en-US" dirty="0"/>
              <a:t>to advertising-supported </a:t>
            </a:r>
            <a:r>
              <a:rPr lang="en-US" dirty="0" smtClean="0"/>
              <a:t>free </a:t>
            </a:r>
            <a:r>
              <a:rPr lang="en-US" dirty="0"/>
              <a:t>access</a:t>
            </a:r>
          </a:p>
          <a:p>
            <a:r>
              <a:rPr lang="en-US" dirty="0"/>
              <a:t>2011: </a:t>
            </a:r>
            <a:r>
              <a:rPr lang="en-US" dirty="0" smtClean="0"/>
              <a:t>Complex mixed </a:t>
            </a:r>
            <a:r>
              <a:rPr lang="en-US" dirty="0"/>
              <a:t>revenue </a:t>
            </a:r>
            <a:r>
              <a:rPr lang="en-US" dirty="0" smtClean="0"/>
              <a:t>model</a:t>
            </a:r>
          </a:p>
          <a:p>
            <a:r>
              <a:rPr lang="en-US" dirty="0" smtClean="0"/>
              <a:t>2012: Announced apparent success of new model</a:t>
            </a:r>
            <a:endParaRPr lang="en-US" dirty="0"/>
          </a:p>
          <a:p>
            <a:pPr lvl="1"/>
            <a:r>
              <a:rPr lang="en-US" dirty="0" smtClean="0"/>
              <a:t>Hope mixed revenue model will provide acceptable balance between print and online to keep the newspaper operating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80010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EB1D41-1F35-4922-860C-E9DF50355E97}" type="slidenum">
              <a:rPr lang="en-US" smtClean="0">
                <a:solidFill>
                  <a:srgbClr val="A50021"/>
                </a:solidFill>
              </a:rPr>
              <a:pPr/>
              <a:t>42</a:t>
            </a:fld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0"/>
            <a:ext cx="8229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A50021"/>
                </a:solidFill>
              </a:rPr>
              <a:t>Multiple Changes to Revenue </a:t>
            </a:r>
            <a:r>
              <a:rPr lang="en-US" sz="3600" dirty="0" smtClean="0">
                <a:solidFill>
                  <a:srgbClr val="A50021"/>
                </a:solidFill>
              </a:rPr>
              <a:t>Models (cont’d.)</a:t>
            </a:r>
            <a:endParaRPr lang="en-US" sz="3600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1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Concerns that Web sales activities will take away sales from existing outlets and networks</a:t>
            </a:r>
          </a:p>
          <a:p>
            <a:r>
              <a:rPr lang="en-US" dirty="0" smtClean="0"/>
              <a:t>In 2000 Levi stopped selling products online because of channel conflict and cannibalization</a:t>
            </a:r>
          </a:p>
          <a:p>
            <a:pPr lvl="1"/>
            <a:r>
              <a:rPr lang="en-US" dirty="0" smtClean="0"/>
              <a:t>Have started online sales again due to agreement that Web sales are insignificant</a:t>
            </a:r>
          </a:p>
          <a:p>
            <a:pPr lvl="1"/>
            <a:r>
              <a:rPr lang="en-US" dirty="0" smtClean="0"/>
              <a:t>Provides Store Links for those who prefer to shop in person</a:t>
            </a:r>
          </a:p>
          <a:p>
            <a:r>
              <a:rPr lang="en-US" dirty="0" smtClean="0"/>
              <a:t>Maytag stopped online sales and now provides information and links to retailers</a:t>
            </a:r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9734FB1-94B8-4947-9A4F-9DAE605FCE62}" type="slidenum">
              <a:rPr lang="en-US" smtClean="0">
                <a:solidFill>
                  <a:srgbClr val="A50021"/>
                </a:solidFill>
              </a:rPr>
              <a:pPr/>
              <a:t>43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A50021"/>
                </a:solidFill>
              </a:rPr>
              <a:t>Channel </a:t>
            </a:r>
            <a:r>
              <a:rPr lang="en-US" sz="3600" dirty="0" smtClean="0">
                <a:solidFill>
                  <a:srgbClr val="A50021"/>
                </a:solidFill>
              </a:rPr>
              <a:t>Conflict </a:t>
            </a:r>
            <a:r>
              <a:rPr lang="en-US" sz="3600" dirty="0">
                <a:solidFill>
                  <a:srgbClr val="A50021"/>
                </a:solidFill>
              </a:rPr>
              <a:t>and </a:t>
            </a:r>
            <a:r>
              <a:rPr lang="en-US" sz="3600" dirty="0" smtClean="0">
                <a:solidFill>
                  <a:srgbClr val="A50021"/>
                </a:solidFill>
              </a:rPr>
              <a:t>Cannibalization</a:t>
            </a:r>
            <a:endParaRPr lang="en-US" sz="3600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1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Eddie Bauer was selling through catalogs and retail stores when it started selling on the Web</a:t>
            </a:r>
          </a:p>
          <a:p>
            <a:pPr lvl="1"/>
            <a:r>
              <a:rPr lang="en-US" dirty="0" smtClean="0"/>
              <a:t>Online purchases returnable at retail stores</a:t>
            </a:r>
          </a:p>
          <a:p>
            <a:pPr lvl="1"/>
            <a:r>
              <a:rPr lang="en-US" dirty="0" smtClean="0"/>
              <a:t>Required manager compensation and bonus plans adjustments to support Web site </a:t>
            </a:r>
          </a:p>
          <a:p>
            <a:pPr lvl="2"/>
            <a:r>
              <a:rPr lang="en-US" dirty="0" smtClean="0"/>
              <a:t>Retail managers credited for each Web site returned</a:t>
            </a:r>
          </a:p>
          <a:p>
            <a:pPr lvl="2"/>
            <a:r>
              <a:rPr lang="en-US" dirty="0" smtClean="0"/>
              <a:t>Catalog managers credited for existing customers who purchased through Web site</a:t>
            </a:r>
          </a:p>
          <a:p>
            <a:r>
              <a:rPr lang="en-US" dirty="0" smtClean="0"/>
              <a:t>Overall sales increased through the coordinated efforts</a:t>
            </a:r>
          </a:p>
          <a:p>
            <a:pPr lvl="1"/>
            <a:r>
              <a:rPr lang="en-US" dirty="0" smtClean="0"/>
              <a:t>Channel cooperation made it successful</a:t>
            </a:r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9734FB1-94B8-4947-9A4F-9DAE605FCE62}" type="slidenum">
              <a:rPr lang="en-US" smtClean="0">
                <a:solidFill>
                  <a:srgbClr val="A50021"/>
                </a:solidFill>
              </a:rPr>
              <a:pPr/>
              <a:t>44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A50021"/>
                </a:solidFill>
              </a:rPr>
              <a:t>Channel </a:t>
            </a:r>
            <a:r>
              <a:rPr lang="en-US" sz="3600" dirty="0" smtClean="0">
                <a:solidFill>
                  <a:srgbClr val="A50021"/>
                </a:solidFill>
              </a:rPr>
              <a:t>Conflict </a:t>
            </a:r>
            <a:r>
              <a:rPr lang="en-US" sz="3600" dirty="0">
                <a:solidFill>
                  <a:srgbClr val="A50021"/>
                </a:solidFill>
              </a:rPr>
              <a:t>and </a:t>
            </a:r>
            <a:r>
              <a:rPr lang="en-US" sz="3600" dirty="0" smtClean="0">
                <a:solidFill>
                  <a:srgbClr val="A50021"/>
                </a:solidFill>
              </a:rPr>
              <a:t>Cannibalization (cont’d.)</a:t>
            </a:r>
            <a:endParaRPr lang="en-US" sz="36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or more companies join forces to undertake an activity over long time period</a:t>
            </a:r>
          </a:p>
          <a:p>
            <a:pPr lvl="1"/>
            <a:r>
              <a:rPr lang="en-US" dirty="0" smtClean="0"/>
              <a:t>Relationship Levi’s created with retail partners</a:t>
            </a:r>
          </a:p>
          <a:p>
            <a:r>
              <a:rPr lang="en-US" dirty="0" smtClean="0"/>
              <a:t>Amazon.com has formed several strategic alliances</a:t>
            </a:r>
          </a:p>
          <a:p>
            <a:pPr lvl="1"/>
            <a:r>
              <a:rPr lang="en-US" dirty="0" smtClean="0"/>
              <a:t>Target to sell clothing</a:t>
            </a:r>
          </a:p>
          <a:p>
            <a:pPr lvl="1"/>
            <a:r>
              <a:rPr lang="en-US" dirty="0" smtClean="0"/>
              <a:t>CDnow to sell music CDs</a:t>
            </a:r>
          </a:p>
          <a:p>
            <a:pPr lvl="1"/>
            <a:r>
              <a:rPr lang="en-US" dirty="0" smtClean="0"/>
              <a:t>Many smaller companies to offer their products for sale on the Amazon Web site</a:t>
            </a:r>
          </a:p>
          <a:p>
            <a:pPr lvl="1"/>
            <a:endParaRPr lang="en-US" dirty="0" smtClean="0"/>
          </a:p>
        </p:txBody>
      </p:sp>
      <p:sp>
        <p:nvSpPr>
          <p:cNvPr id="6246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246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1FA9EDA-FADA-4FCC-837D-660434D16B5A}" type="slidenum">
              <a:rPr lang="en-US" smtClean="0">
                <a:solidFill>
                  <a:srgbClr val="A50021"/>
                </a:solidFill>
              </a:rPr>
              <a:pPr/>
              <a:t>45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048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mtClean="0">
                <a:solidFill>
                  <a:srgbClr val="A50021"/>
                </a:solidFill>
              </a:rPr>
              <a:t>Strategic Alliances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Products can be difficult to sell online</a:t>
            </a:r>
          </a:p>
          <a:p>
            <a:pPr lvl="1"/>
            <a:r>
              <a:rPr lang="en-US" dirty="0" smtClean="0"/>
              <a:t>Customers want to see product in person or touch</a:t>
            </a:r>
          </a:p>
          <a:p>
            <a:pPr lvl="1"/>
            <a:r>
              <a:rPr lang="en-US" dirty="0" smtClean="0"/>
              <a:t>Brands hesitated selling online for fear of alienating upscale physical stores that sold products</a:t>
            </a:r>
          </a:p>
          <a:p>
            <a:r>
              <a:rPr lang="en-US" dirty="0" smtClean="0"/>
              <a:t>Some sites limit online offerings</a:t>
            </a:r>
          </a:p>
          <a:p>
            <a:pPr lvl="1"/>
            <a:r>
              <a:rPr lang="en-US" dirty="0" smtClean="0"/>
              <a:t>Chanel only offers fragrance and skincare only</a:t>
            </a:r>
          </a:p>
          <a:p>
            <a:pPr lvl="1"/>
            <a:r>
              <a:rPr lang="en-US" dirty="0" smtClean="0"/>
              <a:t>Calvin Klein only sells ready-to-wear on Web site</a:t>
            </a:r>
          </a:p>
          <a:p>
            <a:r>
              <a:rPr lang="en-US" dirty="0" smtClean="0"/>
              <a:t>Jewelry sales have grown rapidly in recent years</a:t>
            </a:r>
          </a:p>
          <a:p>
            <a:pPr lvl="1"/>
            <a:r>
              <a:rPr lang="en-US" dirty="0" smtClean="0"/>
              <a:t>Blue Nile, Ice.com, and Costco are successful due to availability of independent appraisal certificates and “No questions asked” return policies</a:t>
            </a:r>
          </a:p>
          <a:p>
            <a:pPr lvl="2"/>
            <a:endParaRPr lang="en-US" dirty="0" smtClean="0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E37DC6-B906-453D-9579-0F6276ACCD94}" type="slidenum">
              <a:rPr lang="en-US" smtClean="0">
                <a:solidFill>
                  <a:srgbClr val="A50021"/>
                </a:solidFill>
              </a:rPr>
              <a:pPr/>
              <a:t>46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048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A50021"/>
                </a:solidFill>
              </a:rPr>
              <a:t>Luxury Goods Strategies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0543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 txBox="1">
            <a:spLocks noGrp="1"/>
          </p:cNvSpPr>
          <p:nvPr/>
        </p:nvSpPr>
        <p:spPr bwMode="auto">
          <a:xfrm>
            <a:off x="381000" y="6245225"/>
            <a:ext cx="792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800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6387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B4457EF-F5A7-44E8-88DA-548317A7A1A2}" type="slidenum">
              <a:rPr lang="en-US" sz="1400">
                <a:solidFill>
                  <a:srgbClr val="000000"/>
                </a:solidFill>
              </a:rPr>
              <a:pPr algn="r" eaLnBrk="1" hangingPunct="1"/>
              <a:t>47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38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Selling overstock items as clearance specials on Web sites have allowed retailers like Lands’ End to close some of its physical outlet stores </a:t>
            </a:r>
          </a:p>
          <a:p>
            <a:r>
              <a:rPr lang="en-US" dirty="0" smtClean="0"/>
              <a:t>Many retail Web sites include link to separate sections for overstock or clearance items</a:t>
            </a:r>
          </a:p>
          <a:p>
            <a:r>
              <a:rPr lang="en-US" dirty="0" smtClean="0"/>
              <a:t>Online store reaches more people than a physical store with frequent updates possible</a:t>
            </a:r>
          </a:p>
          <a:p>
            <a:r>
              <a:rPr lang="en-US" dirty="0" smtClean="0"/>
              <a:t>Websites such as Overstock.com are devoted entirely to the sale of overstocked items purchased from other retailers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3BC2A6-FBF6-4F42-AB1A-9AEAB3F6BD7E}" type="slidenum">
              <a:rPr lang="en-US" smtClean="0">
                <a:solidFill>
                  <a:srgbClr val="A50021"/>
                </a:solidFill>
              </a:rPr>
              <a:pPr>
                <a:defRPr/>
              </a:pPr>
              <a:t>47</a:t>
            </a:fld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048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A50021"/>
                </a:solidFill>
              </a:rPr>
              <a:t>Overstock Sales Strategies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57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image conveyed to stakeholders</a:t>
            </a:r>
          </a:p>
          <a:p>
            <a:pPr lvl="1"/>
            <a:r>
              <a:rPr lang="en-US" dirty="0" smtClean="0"/>
              <a:t>Stakeholders include customers, suppliers, employees, stockholders, neighbors, and general public</a:t>
            </a:r>
          </a:p>
          <a:p>
            <a:pPr lvl="1"/>
            <a:r>
              <a:rPr lang="en-US" dirty="0" smtClean="0"/>
              <a:t>Most companies not concerned about image until they grow to a significant size</a:t>
            </a:r>
          </a:p>
          <a:p>
            <a:r>
              <a:rPr lang="en-US" dirty="0" smtClean="0"/>
              <a:t>Effective Web presence critical even for smallest and newest Web operating firms</a:t>
            </a:r>
          </a:p>
        </p:txBody>
      </p:sp>
      <p:sp>
        <p:nvSpPr>
          <p:cNvPr id="6349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349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0A2356D-92B7-4D84-8FE1-9D12ED1CC5A3}" type="slidenum">
              <a:rPr lang="en-US" smtClean="0">
                <a:solidFill>
                  <a:srgbClr val="A50021"/>
                </a:solidFill>
              </a:rPr>
              <a:pPr/>
              <a:t>48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0"/>
            <a:ext cx="8267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A50021"/>
                </a:solidFill>
              </a:rPr>
              <a:t>Creating an Effective Business Presence Online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physical space focuses on very specific objectives</a:t>
            </a:r>
          </a:p>
          <a:p>
            <a:pPr lvl="1"/>
            <a:r>
              <a:rPr lang="en-US" dirty="0" smtClean="0"/>
              <a:t>Not image driven</a:t>
            </a:r>
          </a:p>
          <a:p>
            <a:pPr lvl="1"/>
            <a:r>
              <a:rPr lang="en-US" dirty="0" smtClean="0"/>
              <a:t>Must satisfy many business needs</a:t>
            </a:r>
          </a:p>
          <a:p>
            <a:pPr lvl="1"/>
            <a:r>
              <a:rPr lang="en-US" dirty="0" smtClean="0"/>
              <a:t>Often fails to convey a good presence</a:t>
            </a:r>
          </a:p>
          <a:p>
            <a:r>
              <a:rPr lang="en-US" dirty="0" smtClean="0"/>
              <a:t>Web business sites intentionally create distinctive presences</a:t>
            </a:r>
          </a:p>
          <a:p>
            <a:pPr lvl="1"/>
            <a:r>
              <a:rPr lang="en-US" dirty="0" smtClean="0"/>
              <a:t>Good Web site design provides effective image-creation/ image-enhancing features</a:t>
            </a:r>
          </a:p>
        </p:txBody>
      </p:sp>
      <p:sp>
        <p:nvSpPr>
          <p:cNvPr id="6451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F4D1AEF-D3C8-420D-A19B-FC71231E2F8E}" type="slidenum">
              <a:rPr lang="en-US" smtClean="0">
                <a:solidFill>
                  <a:srgbClr val="A50021"/>
                </a:solidFill>
              </a:rPr>
              <a:pPr/>
              <a:t>49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8061" y="304800"/>
            <a:ext cx="6767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A50021"/>
                </a:solidFill>
              </a:rPr>
              <a:t>Identifying Web Presence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2015, Google launched </a:t>
            </a:r>
            <a:r>
              <a:rPr lang="en-US" dirty="0" smtClean="0"/>
              <a:t>Google </a:t>
            </a:r>
            <a:r>
              <a:rPr lang="en-US" dirty="0"/>
              <a:t>Photos </a:t>
            </a:r>
          </a:p>
          <a:p>
            <a:pPr lvl="1"/>
            <a:r>
              <a:rPr lang="en-US" dirty="0" smtClean="0"/>
              <a:t>Designed </a:t>
            </a:r>
            <a:r>
              <a:rPr lang="en-US" dirty="0"/>
              <a:t>to provide the most wanted </a:t>
            </a:r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Google’s </a:t>
            </a:r>
            <a:r>
              <a:rPr lang="en-US" dirty="0"/>
              <a:t>developers combined </a:t>
            </a:r>
            <a:r>
              <a:rPr lang="en-US" dirty="0" smtClean="0"/>
              <a:t>technical </a:t>
            </a:r>
            <a:r>
              <a:rPr lang="en-US" dirty="0"/>
              <a:t>capabilities with research on how customers interact with </a:t>
            </a:r>
            <a:r>
              <a:rPr lang="en-US" dirty="0" smtClean="0"/>
              <a:t>technology</a:t>
            </a:r>
            <a:endParaRPr lang="en-US" dirty="0"/>
          </a:p>
          <a:p>
            <a:pPr lvl="1"/>
            <a:r>
              <a:rPr lang="en-US" dirty="0" smtClean="0"/>
              <a:t>By </a:t>
            </a:r>
            <a:r>
              <a:rPr lang="en-US" dirty="0"/>
              <a:t>combining their technology with </a:t>
            </a:r>
            <a:r>
              <a:rPr lang="en-US" dirty="0" smtClean="0"/>
              <a:t>customer information, development </a:t>
            </a:r>
            <a:r>
              <a:rPr lang="en-US" dirty="0"/>
              <a:t>team could enable the service to organize photos </a:t>
            </a:r>
            <a:r>
              <a:rPr lang="en-US" dirty="0" smtClean="0"/>
              <a:t>automatically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EB1D41-1F35-4922-860C-E9DF50355E97}" type="slidenum">
              <a:rPr lang="en-US" smtClean="0">
                <a:solidFill>
                  <a:srgbClr val="A50021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" y="3048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A50021"/>
                </a:solidFill>
              </a:rPr>
              <a:t>Introduction (cont’d.)</a:t>
            </a:r>
            <a:endParaRPr lang="en-US" sz="3600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86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075B70-F44A-4DD4-8257-55A4723D5E63}" type="slidenum">
              <a:rPr lang="en-US" smtClean="0">
                <a:solidFill>
                  <a:srgbClr val="A50021"/>
                </a:solidFill>
              </a:rPr>
              <a:pPr eaLnBrk="1" hangingPunct="1"/>
              <a:t>50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68612" name="Rectangle 11"/>
          <p:cNvSpPr>
            <a:spLocks noChangeArrowheads="1"/>
          </p:cNvSpPr>
          <p:nvPr/>
        </p:nvSpPr>
        <p:spPr bwMode="auto">
          <a:xfrm>
            <a:off x="1308100" y="5383768"/>
            <a:ext cx="56050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50021"/>
                </a:solidFill>
              </a:rPr>
              <a:t>FIGURE 3-5 </a:t>
            </a:r>
            <a:r>
              <a:rPr lang="en-US" dirty="0" smtClean="0">
                <a:solidFill>
                  <a:srgbClr val="A50021"/>
                </a:solidFill>
              </a:rPr>
              <a:t>Web presence objectives and strategies</a:t>
            </a:r>
            <a:endParaRPr lang="en-US" dirty="0">
              <a:solidFill>
                <a:srgbClr val="A50021"/>
              </a:solidFill>
            </a:endParaRPr>
          </a:p>
        </p:txBody>
      </p:sp>
      <p:pic>
        <p:nvPicPr>
          <p:cNvPr id="2" name="Picture 2" descr="C:\Users\peterson\chimbo temp\Schneider2014\artwork\C8757_ch03_no callouts\Fig3-0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609600"/>
            <a:ext cx="6477000" cy="469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7192951" y="4491699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370BD4D-D974-4EC5-9DB6-8F9E079A3757}" type="slidenum">
              <a:rPr lang="en-US" sz="1400">
                <a:solidFill>
                  <a:srgbClr val="000000"/>
                </a:solidFill>
              </a:rPr>
              <a:pPr algn="r" eaLnBrk="1" hangingPunct="1"/>
              <a:t>51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656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firms, even within the same industry, establish different Web presence goals</a:t>
            </a:r>
          </a:p>
          <a:p>
            <a:pPr lvl="1"/>
            <a:r>
              <a:rPr lang="en-US" dirty="0" smtClean="0"/>
              <a:t>Coca Cola Web site pages usually include trusted corporate image (Coke bottle)</a:t>
            </a:r>
          </a:p>
          <a:p>
            <a:pPr lvl="1"/>
            <a:r>
              <a:rPr lang="en-US" dirty="0" smtClean="0"/>
              <a:t>Pepsi Web site pages contain hyperlinks to activities and product-related promotions</a:t>
            </a:r>
          </a:p>
          <a:p>
            <a:r>
              <a:rPr lang="en-US" dirty="0" smtClean="0"/>
              <a:t>Web presence conveys image company wants to present</a:t>
            </a:r>
          </a:p>
          <a:p>
            <a:r>
              <a:rPr lang="en-US" dirty="0" smtClean="0"/>
              <a:t>Most auto manufacturers’ Web sites convey a consistent brad image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EB1D41-1F35-4922-860C-E9DF50355E97}" type="slidenum">
              <a:rPr lang="en-US" smtClean="0">
                <a:solidFill>
                  <a:srgbClr val="A50021"/>
                </a:solidFill>
              </a:rPr>
              <a:pPr/>
              <a:t>51</a:t>
            </a:fld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8100"/>
            <a:ext cx="8267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A50021"/>
                </a:solidFill>
              </a:rPr>
              <a:t>Making </a:t>
            </a:r>
            <a:r>
              <a:rPr lang="en-US" sz="3600" dirty="0">
                <a:solidFill>
                  <a:srgbClr val="A50021"/>
                </a:solidFill>
              </a:rPr>
              <a:t>Web Presence </a:t>
            </a:r>
            <a:r>
              <a:rPr lang="en-US" sz="3600" dirty="0" smtClean="0">
                <a:solidFill>
                  <a:srgbClr val="A50021"/>
                </a:solidFill>
              </a:rPr>
              <a:t>Consistent with Brand Image</a:t>
            </a:r>
            <a:endParaRPr lang="en-US" sz="36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sites’ key goals is information dissemination</a:t>
            </a:r>
          </a:p>
          <a:p>
            <a:r>
              <a:rPr lang="en-US" dirty="0" smtClean="0"/>
              <a:t>Successful site key elements</a:t>
            </a:r>
          </a:p>
          <a:p>
            <a:pPr lvl="1"/>
            <a:r>
              <a:rPr lang="en-US" dirty="0" smtClean="0"/>
              <a:t>Integrate information dissemination with fund-raising</a:t>
            </a:r>
          </a:p>
          <a:p>
            <a:pPr lvl="1"/>
            <a:r>
              <a:rPr lang="en-US" dirty="0" smtClean="0"/>
              <a:t>Provide two-way contact channel</a:t>
            </a:r>
          </a:p>
          <a:p>
            <a:r>
              <a:rPr lang="en-US" dirty="0" smtClean="0"/>
              <a:t>American Civil Liberties Union (ACLU)</a:t>
            </a:r>
          </a:p>
          <a:p>
            <a:pPr lvl="1"/>
            <a:r>
              <a:rPr lang="en-US" dirty="0" smtClean="0"/>
              <a:t>Serves many different constituencies</a:t>
            </a:r>
          </a:p>
          <a:p>
            <a:r>
              <a:rPr lang="en-US" dirty="0" smtClean="0"/>
              <a:t>Web sites used to stay in touch with existing stakeholders and identify new opportunities for serving them</a:t>
            </a:r>
          </a:p>
        </p:txBody>
      </p:sp>
      <p:sp>
        <p:nvSpPr>
          <p:cNvPr id="6963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963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D2897E-1DC7-4D8F-9286-716F42CFC6F5}" type="slidenum">
              <a:rPr lang="en-US" smtClean="0">
                <a:solidFill>
                  <a:srgbClr val="A50021"/>
                </a:solidFill>
              </a:rPr>
              <a:pPr/>
              <a:t>52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A50021"/>
                </a:solidFill>
              </a:rPr>
              <a:t>Not-For-Profit </a:t>
            </a:r>
            <a:r>
              <a:rPr lang="en-US" sz="3600" dirty="0">
                <a:solidFill>
                  <a:srgbClr val="A50021"/>
                </a:solidFill>
              </a:rPr>
              <a:t>Organizations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Few businesses accomplish all </a:t>
            </a:r>
            <a:r>
              <a:rPr lang="en-US" dirty="0"/>
              <a:t>goals </a:t>
            </a:r>
            <a:r>
              <a:rPr lang="en-US" dirty="0" smtClean="0"/>
              <a:t>with current </a:t>
            </a:r>
            <a:r>
              <a:rPr lang="en-US" dirty="0"/>
              <a:t>Web presences</a:t>
            </a:r>
          </a:p>
          <a:p>
            <a:pPr lvl="1"/>
            <a:r>
              <a:rPr lang="en-US" dirty="0" smtClean="0"/>
              <a:t>Most fail to provide visitors sufficient interactive contact opportunities</a:t>
            </a:r>
          </a:p>
          <a:p>
            <a:r>
              <a:rPr lang="en-US" dirty="0" smtClean="0"/>
              <a:t>Can improve Web presence by making sites accessible to more people and easier to use</a:t>
            </a:r>
          </a:p>
          <a:p>
            <a:r>
              <a:rPr lang="en-US" dirty="0" smtClean="0"/>
              <a:t>Web sites needs to encourage visitors’ trust and foster feelings of loyalty toward the organization</a:t>
            </a:r>
          </a:p>
        </p:txBody>
      </p:sp>
      <p:sp>
        <p:nvSpPr>
          <p:cNvPr id="7168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168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4C4EC9A-56FD-4561-81B7-C7F8E52B8B0E}" type="slidenum">
              <a:rPr lang="en-US" smtClean="0">
                <a:solidFill>
                  <a:srgbClr val="A50021"/>
                </a:solidFill>
              </a:rPr>
              <a:pPr/>
              <a:t>53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654" y="228600"/>
            <a:ext cx="8291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A50021"/>
                </a:solidFill>
              </a:rPr>
              <a:t>Web Site Usability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mid-1990s Web sites conveyed basic business information</a:t>
            </a:r>
          </a:p>
          <a:p>
            <a:pPr lvl="1"/>
            <a:r>
              <a:rPr lang="en-US" dirty="0" smtClean="0"/>
              <a:t>No market research conducted to determine what visitors wanted or infrastructure needs</a:t>
            </a:r>
          </a:p>
          <a:p>
            <a:r>
              <a:rPr lang="en-US" dirty="0" smtClean="0"/>
              <a:t>Failure to understand how Web differs from other presence-building media continues as a reason why businesses do not achieve Web objectives</a:t>
            </a:r>
          </a:p>
          <a:p>
            <a:r>
              <a:rPr lang="en-US" dirty="0" smtClean="0"/>
              <a:t>Web sites designed to create an organization’s presence include links to standard information set</a:t>
            </a:r>
          </a:p>
          <a:p>
            <a:pPr lvl="1"/>
            <a:r>
              <a:rPr lang="en-US" dirty="0" smtClean="0"/>
              <a:t>Success dependent on how this information offered</a:t>
            </a:r>
          </a:p>
        </p:txBody>
      </p:sp>
      <p:sp>
        <p:nvSpPr>
          <p:cNvPr id="7270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80010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270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AA2908A-FBD6-4A62-93E5-627869689355}" type="slidenum">
              <a:rPr lang="en-US" smtClean="0">
                <a:solidFill>
                  <a:srgbClr val="A50021"/>
                </a:solidFill>
              </a:rPr>
              <a:pPr/>
              <a:t>54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3048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A50021"/>
                </a:solidFill>
              </a:rPr>
              <a:t>How the Web i</a:t>
            </a:r>
            <a:r>
              <a:rPr lang="en-US" sz="3600" dirty="0" smtClean="0">
                <a:solidFill>
                  <a:srgbClr val="A50021"/>
                </a:solidFill>
              </a:rPr>
              <a:t>s </a:t>
            </a:r>
            <a:r>
              <a:rPr lang="en-US" sz="3600" dirty="0">
                <a:solidFill>
                  <a:srgbClr val="A50021"/>
                </a:solidFill>
              </a:rPr>
              <a:t>Different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Visitors arrive for many different reasons including</a:t>
            </a:r>
          </a:p>
          <a:p>
            <a:pPr lvl="1"/>
            <a:r>
              <a:rPr lang="en-US" dirty="0" smtClean="0"/>
              <a:t>Learning about company products or services</a:t>
            </a:r>
          </a:p>
          <a:p>
            <a:pPr lvl="1"/>
            <a:r>
              <a:rPr lang="en-US" dirty="0" smtClean="0"/>
              <a:t>Buying products or services</a:t>
            </a:r>
          </a:p>
          <a:p>
            <a:pPr lvl="1"/>
            <a:r>
              <a:rPr lang="en-US" dirty="0" smtClean="0"/>
              <a:t>Obtaining warranty, service, and repair policy information</a:t>
            </a:r>
          </a:p>
          <a:p>
            <a:pPr lvl="1"/>
            <a:r>
              <a:rPr lang="en-US" dirty="0" smtClean="0"/>
              <a:t>Obtaining general company information</a:t>
            </a:r>
          </a:p>
          <a:p>
            <a:pPr lvl="1"/>
            <a:r>
              <a:rPr lang="en-US" dirty="0" smtClean="0"/>
              <a:t>Obtaining financial information</a:t>
            </a:r>
          </a:p>
          <a:p>
            <a:pPr lvl="1"/>
            <a:r>
              <a:rPr lang="en-US" dirty="0" smtClean="0"/>
              <a:t>Identifying people and obtaining contact information</a:t>
            </a:r>
          </a:p>
          <a:p>
            <a:pPr lvl="1"/>
            <a:r>
              <a:rPr lang="en-US" dirty="0" smtClean="0"/>
              <a:t>Following a link for related information</a:t>
            </a:r>
          </a:p>
          <a:p>
            <a:r>
              <a:rPr lang="en-US" dirty="0" smtClean="0"/>
              <a:t>Addressing needs helps convert visitors into customers</a:t>
            </a:r>
            <a:endParaRPr lang="en-US" dirty="0"/>
          </a:p>
        </p:txBody>
      </p:sp>
      <p:sp>
        <p:nvSpPr>
          <p:cNvPr id="7373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373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59F2E99-C57E-4302-9091-EA944B770EE7}" type="slidenum">
              <a:rPr lang="en-US" smtClean="0">
                <a:solidFill>
                  <a:srgbClr val="A50021"/>
                </a:solidFill>
              </a:rPr>
              <a:pPr/>
              <a:t>55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04800"/>
            <a:ext cx="80846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A50021"/>
                </a:solidFill>
              </a:rPr>
              <a:t>Varied </a:t>
            </a:r>
            <a:r>
              <a:rPr lang="en-US" sz="3600" dirty="0" smtClean="0">
                <a:solidFill>
                  <a:srgbClr val="A50021"/>
                </a:solidFill>
              </a:rPr>
              <a:t>Motivations </a:t>
            </a:r>
            <a:r>
              <a:rPr lang="en-US" sz="3600" dirty="0">
                <a:solidFill>
                  <a:srgbClr val="A50021"/>
                </a:solidFill>
              </a:rPr>
              <a:t>of Web </a:t>
            </a:r>
            <a:r>
              <a:rPr lang="en-US" sz="3600" dirty="0" smtClean="0">
                <a:solidFill>
                  <a:srgbClr val="A50021"/>
                </a:solidFill>
              </a:rPr>
              <a:t>Site Visitors</a:t>
            </a:r>
            <a:endParaRPr lang="en-US" sz="36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build interface flexibility options</a:t>
            </a:r>
          </a:p>
          <a:p>
            <a:pPr lvl="1"/>
            <a:r>
              <a:rPr lang="en-US" dirty="0" smtClean="0"/>
              <a:t>W3C Accessibility Initiative site offers useful links regarding disabilities</a:t>
            </a:r>
          </a:p>
          <a:p>
            <a:r>
              <a:rPr lang="en-US" dirty="0" smtClean="0"/>
              <a:t>Good site design lets visitors choose among information attributes</a:t>
            </a:r>
          </a:p>
          <a:p>
            <a:r>
              <a:rPr lang="en-US" dirty="0" smtClean="0"/>
              <a:t>Controversial Web site design issues</a:t>
            </a:r>
          </a:p>
          <a:p>
            <a:pPr lvl="1"/>
            <a:r>
              <a:rPr lang="en-US" dirty="0" smtClean="0"/>
              <a:t>Adobe Flash software use which cannot be rendered in HTML and do not work on Apple iPhones/iPads</a:t>
            </a:r>
          </a:p>
          <a:p>
            <a:pPr lvl="1"/>
            <a:r>
              <a:rPr lang="en-US" dirty="0" smtClean="0"/>
              <a:t>Some specific tasks do lend themselves to animated Web pages</a:t>
            </a:r>
          </a:p>
        </p:txBody>
      </p:sp>
      <p:sp>
        <p:nvSpPr>
          <p:cNvPr id="7577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577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8698F20-CE07-455E-AD25-DE28C6555A63}" type="slidenum">
              <a:rPr lang="en-US" smtClean="0">
                <a:solidFill>
                  <a:srgbClr val="A50021"/>
                </a:solidFill>
              </a:rPr>
              <a:pPr/>
              <a:t>56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9386" y="304800"/>
            <a:ext cx="8337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A50021"/>
                </a:solidFill>
              </a:rPr>
              <a:t>Making Web Sites Accessible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8001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86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075B70-F44A-4DD4-8257-55A4723D5E63}" type="slidenum">
              <a:rPr lang="en-US" smtClean="0">
                <a:solidFill>
                  <a:srgbClr val="A50021"/>
                </a:solidFill>
              </a:rPr>
              <a:pPr eaLnBrk="1" hangingPunct="1"/>
              <a:t>57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68612" name="Rectangle 11"/>
          <p:cNvSpPr>
            <a:spLocks noChangeArrowheads="1"/>
          </p:cNvSpPr>
          <p:nvPr/>
        </p:nvSpPr>
        <p:spPr bwMode="auto">
          <a:xfrm>
            <a:off x="363415" y="5715000"/>
            <a:ext cx="54841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50021"/>
                </a:solidFill>
              </a:rPr>
              <a:t>FIGURE </a:t>
            </a:r>
            <a:r>
              <a:rPr lang="en-US" dirty="0" smtClean="0">
                <a:solidFill>
                  <a:srgbClr val="A50021"/>
                </a:solidFill>
              </a:rPr>
              <a:t>3-6  Lee® Jeans FitFinder Flash animation</a:t>
            </a:r>
            <a:endParaRPr lang="en-US" dirty="0">
              <a:solidFill>
                <a:srgbClr val="A5002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5979"/>
            <a:ext cx="5829752" cy="549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4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86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075B70-F44A-4DD4-8257-55A4723D5E63}" type="slidenum">
              <a:rPr lang="en-US" smtClean="0">
                <a:solidFill>
                  <a:srgbClr val="A50021"/>
                </a:solidFill>
              </a:rPr>
              <a:pPr eaLnBrk="1" hangingPunct="1"/>
              <a:t>58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68612" name="Rectangle 11"/>
          <p:cNvSpPr>
            <a:spLocks noChangeArrowheads="1"/>
          </p:cNvSpPr>
          <p:nvPr/>
        </p:nvSpPr>
        <p:spPr bwMode="auto">
          <a:xfrm>
            <a:off x="414739" y="4267200"/>
            <a:ext cx="5823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50021"/>
                </a:solidFill>
              </a:rPr>
              <a:t>FIGURE </a:t>
            </a:r>
            <a:r>
              <a:rPr lang="en-US" dirty="0" smtClean="0">
                <a:solidFill>
                  <a:srgbClr val="A50021"/>
                </a:solidFill>
              </a:rPr>
              <a:t>3-7  Accessibility goals for business Web sites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7942632" y="3214695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  <p:pic>
        <p:nvPicPr>
          <p:cNvPr id="7" name="Picture 2" descr="C:\Users\peterson\chimbo temp\Schneider2014\artwork\C8757_ch03_no callouts\Fig3-0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7848600" cy="239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9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5% increase in customer loyalty can yield profit increases of 25% to 80%</a:t>
            </a:r>
          </a:p>
          <a:p>
            <a:r>
              <a:rPr lang="en-US" dirty="0" smtClean="0"/>
              <a:t>Service element can be a powerful differentiating factor customers will pay extra for</a:t>
            </a:r>
          </a:p>
          <a:p>
            <a:pPr lvl="1"/>
            <a:r>
              <a:rPr lang="en-US" dirty="0" smtClean="0"/>
              <a:t>Delivery, order handling, help selecting product, and </a:t>
            </a:r>
            <a:br>
              <a:rPr lang="en-US" dirty="0" smtClean="0"/>
            </a:br>
            <a:r>
              <a:rPr lang="en-US" dirty="0" smtClean="0"/>
              <a:t>after-sale support</a:t>
            </a:r>
          </a:p>
          <a:p>
            <a:pPr lvl="1"/>
            <a:r>
              <a:rPr lang="en-US" dirty="0" smtClean="0"/>
              <a:t>Repeated satisfactory service builds customer loyalty</a:t>
            </a:r>
          </a:p>
          <a:p>
            <a:r>
              <a:rPr lang="en-US" dirty="0" smtClean="0"/>
              <a:t>Customer service weaknesses</a:t>
            </a:r>
          </a:p>
          <a:p>
            <a:pPr lvl="1"/>
            <a:r>
              <a:rPr lang="en-US" dirty="0" smtClean="0"/>
              <a:t>No integration between call centers and Web sites</a:t>
            </a:r>
          </a:p>
          <a:p>
            <a:pPr lvl="1"/>
            <a:r>
              <a:rPr lang="en-US" dirty="0" smtClean="0"/>
              <a:t>Growing disappointment in e-mail responsiveness</a:t>
            </a:r>
          </a:p>
        </p:txBody>
      </p:sp>
      <p:sp>
        <p:nvSpPr>
          <p:cNvPr id="7885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885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077B17-D0F2-4765-8D89-D8EDB0CA2385}" type="slidenum">
              <a:rPr lang="en-US" smtClean="0">
                <a:solidFill>
                  <a:srgbClr val="A50021"/>
                </a:solidFill>
              </a:rPr>
              <a:pPr/>
              <a:t>59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2286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A50021"/>
                </a:solidFill>
              </a:rPr>
              <a:t>Trust and Loyalty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business revenue-generating models</a:t>
            </a:r>
          </a:p>
          <a:p>
            <a:pPr lvl="1"/>
            <a:r>
              <a:rPr lang="en-US" dirty="0" smtClean="0"/>
              <a:t>Web catalog</a:t>
            </a:r>
          </a:p>
          <a:p>
            <a:pPr lvl="1"/>
            <a:r>
              <a:rPr lang="en-US" dirty="0" smtClean="0"/>
              <a:t>Digital content</a:t>
            </a:r>
          </a:p>
          <a:p>
            <a:pPr lvl="1"/>
            <a:r>
              <a:rPr lang="en-US" dirty="0" smtClean="0"/>
              <a:t>Advertising-supported</a:t>
            </a:r>
          </a:p>
          <a:p>
            <a:pPr lvl="1"/>
            <a:r>
              <a:rPr lang="en-US" dirty="0" smtClean="0"/>
              <a:t>Advertising-subscription mixed</a:t>
            </a:r>
          </a:p>
          <a:p>
            <a:pPr lvl="1"/>
            <a:r>
              <a:rPr lang="en-US" dirty="0" smtClean="0"/>
              <a:t>Fee-based</a:t>
            </a:r>
          </a:p>
          <a:p>
            <a:r>
              <a:rPr lang="en-US" dirty="0" smtClean="0"/>
              <a:t>Same model can work for both sale types</a:t>
            </a:r>
          </a:p>
          <a:p>
            <a:pPr lvl="1"/>
            <a:r>
              <a:rPr lang="en-US" dirty="0" smtClean="0"/>
              <a:t>Business-to-consumer (B2C)</a:t>
            </a:r>
          </a:p>
          <a:p>
            <a:pPr lvl="1"/>
            <a:r>
              <a:rPr lang="en-US" dirty="0" smtClean="0"/>
              <a:t>Business-to-business (B2B)</a:t>
            </a:r>
          </a:p>
        </p:txBody>
      </p:sp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80010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3A73F7-351D-45D4-BDD3-066FD21D69C9}" type="slidenum">
              <a:rPr lang="en-US" smtClean="0">
                <a:solidFill>
                  <a:srgbClr val="A50021"/>
                </a:solidFill>
              </a:rPr>
              <a:pPr/>
              <a:t>6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554" y="3048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A50021"/>
                </a:solidFill>
                <a:latin typeface="+mj-lt"/>
              </a:rPr>
              <a:t>Revenue Models for Online Business</a:t>
            </a:r>
            <a:endParaRPr lang="en-US" sz="3600" dirty="0">
              <a:solidFill>
                <a:srgbClr val="A5002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600" dirty="0" smtClean="0"/>
              <a:t>Testing/evaluation </a:t>
            </a:r>
            <a:r>
              <a:rPr lang="en-US" sz="2600" dirty="0"/>
              <a:t>of </a:t>
            </a:r>
            <a:r>
              <a:rPr lang="en-US" sz="2600" dirty="0" smtClean="0"/>
              <a:t>Web site </a:t>
            </a:r>
            <a:r>
              <a:rPr lang="en-US" sz="2600" dirty="0"/>
              <a:t>to ensure </a:t>
            </a:r>
            <a:r>
              <a:rPr lang="en-US" sz="2600" dirty="0" smtClean="0"/>
              <a:t>ease </a:t>
            </a:r>
            <a:r>
              <a:rPr lang="en-US" sz="2600" dirty="0"/>
              <a:t>of use by </a:t>
            </a:r>
            <a:r>
              <a:rPr lang="en-US" sz="2600" dirty="0" smtClean="0"/>
              <a:t>visitors</a:t>
            </a:r>
          </a:p>
          <a:p>
            <a:pPr lvl="1"/>
            <a:r>
              <a:rPr lang="en-US" dirty="0" smtClean="0"/>
              <a:t>Avoids Web site frustration (difficulty and confusion) where customers leave site without buying anything</a:t>
            </a:r>
          </a:p>
          <a:p>
            <a:r>
              <a:rPr lang="en-US" dirty="0" smtClean="0"/>
              <a:t>Simple site usability changes can increase customer satisfaction and sales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ontact information and call center staffing</a:t>
            </a:r>
          </a:p>
          <a:p>
            <a:r>
              <a:rPr lang="en-US" dirty="0" smtClean="0"/>
              <a:t>Focus groups provide info about customer needs</a:t>
            </a:r>
          </a:p>
          <a:p>
            <a:r>
              <a:rPr lang="en-US" dirty="0" smtClean="0"/>
              <a:t>Usability testing cost is low compared to Web site design costs</a:t>
            </a:r>
          </a:p>
        </p:txBody>
      </p:sp>
      <p:sp>
        <p:nvSpPr>
          <p:cNvPr id="808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089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864E48-9602-49C6-A263-62A9BD7A4722}" type="slidenum">
              <a:rPr lang="en-US" smtClean="0">
                <a:solidFill>
                  <a:srgbClr val="A50021"/>
                </a:solidFill>
              </a:rPr>
              <a:pPr/>
              <a:t>60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6647" y="304800"/>
            <a:ext cx="3510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A50021"/>
                </a:solidFill>
              </a:rPr>
              <a:t>Usability 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part of successful electronic business operation</a:t>
            </a:r>
          </a:p>
          <a:p>
            <a:r>
              <a:rPr lang="en-US" dirty="0" smtClean="0"/>
              <a:t>Focus on meeting all site visitors’ needs</a:t>
            </a:r>
          </a:p>
          <a:p>
            <a:r>
              <a:rPr lang="en-US" dirty="0" smtClean="0"/>
              <a:t>Guidelines for site design and access</a:t>
            </a:r>
          </a:p>
          <a:p>
            <a:pPr lvl="1"/>
            <a:r>
              <a:rPr lang="en-US" dirty="0" smtClean="0"/>
              <a:t>Makes visitors’ Web experiences more efficient, effective, memorable</a:t>
            </a:r>
          </a:p>
          <a:p>
            <a:r>
              <a:rPr lang="en-US" dirty="0"/>
              <a:t>S</a:t>
            </a:r>
            <a:r>
              <a:rPr lang="en-US" dirty="0" smtClean="0"/>
              <a:t>pecial considerations for mobile devices</a:t>
            </a:r>
          </a:p>
          <a:p>
            <a:r>
              <a:rPr lang="en-US" dirty="0" smtClean="0"/>
              <a:t>Web designers should create sites focused on customer buying process rather than company’s perspective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819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19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066576-357B-47CC-A3FA-9E3B4D37AFD9}" type="slidenum">
              <a:rPr lang="en-US" smtClean="0">
                <a:solidFill>
                  <a:srgbClr val="A50021"/>
                </a:solidFill>
              </a:rPr>
              <a:pPr/>
              <a:t>61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304800"/>
            <a:ext cx="7357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A50021"/>
                </a:solidFill>
              </a:rPr>
              <a:t>Customer-Centric Web Site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 modes</a:t>
            </a:r>
          </a:p>
          <a:p>
            <a:pPr lvl="1"/>
            <a:r>
              <a:rPr lang="en-US" dirty="0" smtClean="0"/>
              <a:t>Personal contact (prospecting) model</a:t>
            </a:r>
          </a:p>
          <a:p>
            <a:pPr lvl="2"/>
            <a:r>
              <a:rPr lang="en-US" dirty="0" smtClean="0"/>
              <a:t>Employees individually search for, qualify, and contact potential customers</a:t>
            </a:r>
          </a:p>
          <a:p>
            <a:pPr lvl="1"/>
            <a:r>
              <a:rPr lang="en-US" dirty="0" smtClean="0"/>
              <a:t>Mass media delivers messages by broadcasting them to potential customers</a:t>
            </a:r>
          </a:p>
          <a:p>
            <a:r>
              <a:rPr lang="en-US" dirty="0" smtClean="0"/>
              <a:t>Addressable media are advertising efforts directed to known addressee</a:t>
            </a:r>
          </a:p>
          <a:p>
            <a:r>
              <a:rPr lang="en-US" dirty="0" smtClean="0"/>
              <a:t>Internet occupies a central space in the continuum of media choices</a:t>
            </a:r>
          </a:p>
          <a:p>
            <a:pPr lvl="1"/>
            <a:endParaRPr lang="en-US" dirty="0" smtClean="0"/>
          </a:p>
        </p:txBody>
      </p:sp>
      <p:sp>
        <p:nvSpPr>
          <p:cNvPr id="8397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397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DD21B8-611C-40E5-A4FD-F0CDADE7BEC5}" type="slidenum">
              <a:rPr lang="en-US" smtClean="0">
                <a:solidFill>
                  <a:srgbClr val="A50021"/>
                </a:solidFill>
              </a:rPr>
              <a:pPr/>
              <a:t>62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381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A50021"/>
                </a:solidFill>
              </a:rPr>
              <a:t>The Nature of Communication on the 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8001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499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12F576-6B1B-492B-9D21-806D5351A7D3}" type="slidenum">
              <a:rPr lang="en-US" smtClean="0">
                <a:solidFill>
                  <a:srgbClr val="A50021"/>
                </a:solidFill>
              </a:rPr>
              <a:pPr eaLnBrk="1" hangingPunct="1"/>
              <a:t>63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84996" name="Rectangle 6"/>
          <p:cNvSpPr>
            <a:spLocks noChangeArrowheads="1"/>
          </p:cNvSpPr>
          <p:nvPr/>
        </p:nvSpPr>
        <p:spPr bwMode="auto">
          <a:xfrm>
            <a:off x="1115312" y="5562600"/>
            <a:ext cx="478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50021"/>
                </a:solidFill>
              </a:rPr>
              <a:t>FIGURE 3-9 Business communication modes</a:t>
            </a:r>
          </a:p>
        </p:txBody>
      </p:sp>
      <p:pic>
        <p:nvPicPr>
          <p:cNvPr id="3" name="Picture 2" descr="C:\Users\peterson\chimbo temp\Schneider2014\artwork\C8757_ch03_no callouts\Fig3-0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6453188" cy="486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7332651" y="4173549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Characteristics of communication modes</a:t>
            </a:r>
          </a:p>
          <a:p>
            <a:pPr lvl="1"/>
            <a:r>
              <a:rPr lang="en-US" dirty="0" smtClean="0"/>
              <a:t>Mass media: one-to-many communication model</a:t>
            </a:r>
          </a:p>
          <a:p>
            <a:pPr lvl="2"/>
            <a:r>
              <a:rPr lang="en-US" dirty="0" smtClean="0"/>
              <a:t>Seller is active; buyer is passive</a:t>
            </a:r>
          </a:p>
          <a:p>
            <a:pPr lvl="1"/>
            <a:r>
              <a:rPr lang="en-US" dirty="0" smtClean="0"/>
              <a:t>Personal contact: one-to-one communication model</a:t>
            </a:r>
          </a:p>
          <a:p>
            <a:pPr lvl="2"/>
            <a:r>
              <a:rPr lang="en-US" dirty="0" smtClean="0"/>
              <a:t>Interchange in framework of existing trust relationship</a:t>
            </a:r>
          </a:p>
          <a:p>
            <a:pPr lvl="1"/>
            <a:r>
              <a:rPr lang="en-US" dirty="0" smtClean="0"/>
              <a:t>The Web: one-to-one, many-to-one, and many-to-many communication models</a:t>
            </a:r>
          </a:p>
          <a:p>
            <a:pPr lvl="2"/>
            <a:r>
              <a:rPr lang="en-US" dirty="0" smtClean="0"/>
              <a:t>Buyer as active participant in determining length, depth, and scope of search</a:t>
            </a:r>
          </a:p>
        </p:txBody>
      </p:sp>
      <p:sp>
        <p:nvSpPr>
          <p:cNvPr id="7987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987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8FDF59-5225-45FF-B50B-FDFEE98D002B}" type="slidenum">
              <a:rPr lang="en-US" smtClean="0">
                <a:solidFill>
                  <a:srgbClr val="A50021"/>
                </a:solidFill>
              </a:rPr>
              <a:pPr/>
              <a:t>64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381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A50021"/>
                </a:solidFill>
              </a:rPr>
              <a:t>The Nature of Communication on the </a:t>
            </a:r>
            <a:r>
              <a:rPr lang="en-US" sz="3600" dirty="0" smtClean="0">
                <a:solidFill>
                  <a:srgbClr val="A50021"/>
                </a:solidFill>
              </a:rPr>
              <a:t>Web (cont’d.)</a:t>
            </a:r>
            <a:endParaRPr lang="en-US" sz="36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Adapted from mail-order (catalog) model</a:t>
            </a:r>
          </a:p>
          <a:p>
            <a:pPr lvl="1"/>
            <a:r>
              <a:rPr lang="en-US" dirty="0" smtClean="0"/>
              <a:t>Seller establishes brand image</a:t>
            </a:r>
          </a:p>
          <a:p>
            <a:pPr lvl="1"/>
            <a:r>
              <a:rPr lang="en-US" dirty="0" smtClean="0"/>
              <a:t>Printed information mailed to prospective buyers</a:t>
            </a:r>
          </a:p>
          <a:p>
            <a:pPr lvl="2"/>
            <a:r>
              <a:rPr lang="en-US" dirty="0" smtClean="0"/>
              <a:t>Orders placed by mail or phone</a:t>
            </a:r>
          </a:p>
          <a:p>
            <a:r>
              <a:rPr lang="en-US" dirty="0" smtClean="0"/>
              <a:t>Expands traditional model</a:t>
            </a:r>
          </a:p>
          <a:p>
            <a:pPr lvl="1"/>
            <a:r>
              <a:rPr lang="en-US" dirty="0" smtClean="0"/>
              <a:t>Replaces or supplements print catalogs</a:t>
            </a:r>
          </a:p>
          <a:p>
            <a:pPr lvl="1"/>
            <a:r>
              <a:rPr lang="en-US" dirty="0" smtClean="0"/>
              <a:t>Orders placed through Web site </a:t>
            </a:r>
          </a:p>
          <a:p>
            <a:pPr lvl="1"/>
            <a:r>
              <a:rPr lang="en-US" dirty="0" smtClean="0"/>
              <a:t>Creates additional sales outlet for existing companies</a:t>
            </a:r>
          </a:p>
        </p:txBody>
      </p:sp>
      <p:sp>
        <p:nvSpPr>
          <p:cNvPr id="819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80010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D4C5E0D-2C44-4875-9188-D270818BBD51}" type="slidenum">
              <a:rPr lang="en-US" smtClean="0">
                <a:solidFill>
                  <a:srgbClr val="A50021"/>
                </a:solidFill>
              </a:rPr>
              <a:pPr/>
              <a:t>7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554" y="3048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A50021"/>
                </a:solidFill>
                <a:latin typeface="+mj-lt"/>
              </a:rPr>
              <a:t>Web Catalog Revenue Models</a:t>
            </a:r>
            <a:endParaRPr lang="en-US" sz="3600" dirty="0">
              <a:solidFill>
                <a:srgbClr val="A5002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discounters began as retail operations online, e.g., Buy.com which is now Rakuten</a:t>
            </a:r>
          </a:p>
          <a:p>
            <a:pPr lvl="1"/>
            <a:r>
              <a:rPr lang="en-US" dirty="0" smtClean="0"/>
              <a:t>Borrowed low-cost strategy used by traditional discount retailers</a:t>
            </a:r>
          </a:p>
          <a:p>
            <a:r>
              <a:rPr lang="en-US" dirty="0" smtClean="0"/>
              <a:t>Traditional retailers now using Web catalog revenue model: Costco, Kmart, and Walmart</a:t>
            </a:r>
          </a:p>
          <a:p>
            <a:pPr lvl="1"/>
            <a:r>
              <a:rPr lang="en-US" dirty="0" smtClean="0"/>
              <a:t>All have found online sales to be important to overall revenues and profits</a:t>
            </a:r>
          </a:p>
        </p:txBody>
      </p:sp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ED26533-9CBD-4640-BAF2-B28B848B3BD5}" type="slidenum">
              <a:rPr lang="en-US" smtClean="0">
                <a:solidFill>
                  <a:srgbClr val="A50021"/>
                </a:solidFill>
              </a:rPr>
              <a:pPr/>
              <a:t>8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5862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A50021"/>
                </a:solidFill>
                <a:latin typeface="+mj-lt"/>
              </a:rPr>
              <a:t>Discount Retailers: Getting a Great Deal Online</a:t>
            </a:r>
            <a:endParaRPr lang="en-US" sz="3600" dirty="0">
              <a:solidFill>
                <a:srgbClr val="A5002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more customers to be reached at a lower cost</a:t>
            </a:r>
          </a:p>
          <a:p>
            <a:r>
              <a:rPr lang="en-US" dirty="0" smtClean="0"/>
              <a:t>Marketing channel examples</a:t>
            </a:r>
          </a:p>
          <a:p>
            <a:pPr lvl="1"/>
            <a:r>
              <a:rPr lang="en-US" dirty="0" smtClean="0"/>
              <a:t>Physical stores</a:t>
            </a:r>
          </a:p>
          <a:p>
            <a:pPr lvl="1"/>
            <a:r>
              <a:rPr lang="en-US" dirty="0" smtClean="0"/>
              <a:t>Web sites</a:t>
            </a:r>
          </a:p>
          <a:p>
            <a:pPr lvl="1"/>
            <a:r>
              <a:rPr lang="en-US" dirty="0" smtClean="0"/>
              <a:t>Mailed catalogs or newspaper insert</a:t>
            </a:r>
          </a:p>
        </p:txBody>
      </p:sp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ED26533-9CBD-4640-BAF2-B28B848B3BD5}" type="slidenum">
              <a:rPr lang="en-US" smtClean="0">
                <a:solidFill>
                  <a:srgbClr val="A50021"/>
                </a:solidFill>
              </a:rPr>
              <a:pPr/>
              <a:t>9</a:t>
            </a:fld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048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A50021"/>
                </a:solidFill>
                <a:latin typeface="+mj-lt"/>
              </a:rPr>
              <a:t>Using Multiple Marketing Channels</a:t>
            </a:r>
            <a:endParaRPr lang="en-US" sz="3600" dirty="0">
              <a:solidFill>
                <a:srgbClr val="A5002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473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7239</Words>
  <Application>Microsoft Office PowerPoint</Application>
  <PresentationFormat>On-screen Show (4:3)</PresentationFormat>
  <Paragraphs>621</Paragraphs>
  <Slides>64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7" baseType="lpstr">
      <vt:lpstr>Arial</vt:lpstr>
      <vt:lpstr>Times New Roman</vt:lpstr>
      <vt:lpstr>2_Default Design</vt:lpstr>
      <vt:lpstr>CHAPTER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432</cp:revision>
  <dcterms:created xsi:type="dcterms:W3CDTF">2007-11-29T08:48:42Z</dcterms:created>
  <dcterms:modified xsi:type="dcterms:W3CDTF">2016-01-28T23:40:39Z</dcterms:modified>
</cp:coreProperties>
</file>