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1" r:id="rId1"/>
  </p:sldMasterIdLst>
  <p:notesMasterIdLst>
    <p:notesMasterId r:id="rId73"/>
  </p:notesMasterIdLst>
  <p:sldIdLst>
    <p:sldId id="361" r:id="rId2"/>
    <p:sldId id="258" r:id="rId3"/>
    <p:sldId id="259" r:id="rId4"/>
    <p:sldId id="357" r:id="rId5"/>
    <p:sldId id="261" r:id="rId6"/>
    <p:sldId id="347" r:id="rId7"/>
    <p:sldId id="262" r:id="rId8"/>
    <p:sldId id="265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7" r:id="rId17"/>
    <p:sldId id="279" r:id="rId18"/>
    <p:sldId id="280" r:id="rId19"/>
    <p:sldId id="281" r:id="rId20"/>
    <p:sldId id="282" r:id="rId21"/>
    <p:sldId id="342" r:id="rId22"/>
    <p:sldId id="283" r:id="rId23"/>
    <p:sldId id="362" r:id="rId24"/>
    <p:sldId id="359" r:id="rId25"/>
    <p:sldId id="285" r:id="rId26"/>
    <p:sldId id="286" r:id="rId27"/>
    <p:sldId id="287" r:id="rId28"/>
    <p:sldId id="289" r:id="rId29"/>
    <p:sldId id="360" r:id="rId30"/>
    <p:sldId id="291" r:id="rId31"/>
    <p:sldId id="293" r:id="rId32"/>
    <p:sldId id="294" r:id="rId33"/>
    <p:sldId id="297" r:id="rId34"/>
    <p:sldId id="295" r:id="rId35"/>
    <p:sldId id="296" r:id="rId36"/>
    <p:sldId id="363" r:id="rId37"/>
    <p:sldId id="299" r:id="rId38"/>
    <p:sldId id="300" r:id="rId39"/>
    <p:sldId id="364" r:id="rId40"/>
    <p:sldId id="298" r:id="rId41"/>
    <p:sldId id="348" r:id="rId42"/>
    <p:sldId id="301" r:id="rId43"/>
    <p:sldId id="302" r:id="rId44"/>
    <p:sldId id="303" r:id="rId45"/>
    <p:sldId id="304" r:id="rId46"/>
    <p:sldId id="306" r:id="rId47"/>
    <p:sldId id="349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6" r:id="rId56"/>
    <p:sldId id="317" r:id="rId57"/>
    <p:sldId id="319" r:id="rId58"/>
    <p:sldId id="320" r:id="rId59"/>
    <p:sldId id="324" r:id="rId60"/>
    <p:sldId id="325" r:id="rId61"/>
    <p:sldId id="327" r:id="rId62"/>
    <p:sldId id="365" r:id="rId63"/>
    <p:sldId id="328" r:id="rId64"/>
    <p:sldId id="329" r:id="rId65"/>
    <p:sldId id="331" r:id="rId66"/>
    <p:sldId id="332" r:id="rId67"/>
    <p:sldId id="333" r:id="rId68"/>
    <p:sldId id="336" r:id="rId69"/>
    <p:sldId id="355" r:id="rId70"/>
    <p:sldId id="354" r:id="rId71"/>
    <p:sldId id="338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2743" autoAdjust="0"/>
  </p:normalViewPr>
  <p:slideViewPr>
    <p:cSldViewPr>
      <p:cViewPr varScale="1">
        <p:scale>
          <a:sx n="104" d="100"/>
          <a:sy n="104" d="100"/>
        </p:scale>
        <p:origin x="19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914C9E-5F85-412B-A6B9-9A9498B08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0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75526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9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3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47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9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42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44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88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8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6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9BA14-B4BB-4349-8246-C869CEB46D26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09F9F2B-3944-4A12-B1BE-9B1DF3800BA9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98539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50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73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54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43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80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37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89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74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36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9447AC-1486-48D4-94AA-B19746426096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8AB8E35-A915-4B92-AFAE-3CCE8D578BBF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55811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18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48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523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45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8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486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30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64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304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5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9DCF68-F577-4738-97B0-289430AF83D6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34AA69-EE25-4DB5-87F3-CC580D41361A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797286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63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44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7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341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416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3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36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978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9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7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009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043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060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264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86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844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959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992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685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20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3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564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84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766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674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342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685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702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50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1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9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9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14C9E-5F85-412B-A6B9-9A9498B085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4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0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ln/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5235A-8DE4-43BA-BCBA-F3FFFFBB9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pattFill prst="pct60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11200" y="1175584"/>
            <a:ext cx="3276600" cy="209789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on the Web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4</a:t>
            </a:r>
            <a:endParaRPr lang="en-US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Trust, Complexity, and Media Choice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is a very broad, intermediate step between mass media and personal contact</a:t>
            </a:r>
          </a:p>
          <a:p>
            <a:r>
              <a:rPr lang="en-US" dirty="0" smtClean="0"/>
              <a:t>Web communication offers advantages of personal contact selling with mass media cost savings</a:t>
            </a:r>
          </a:p>
          <a:p>
            <a:pPr lvl="1"/>
            <a:r>
              <a:rPr lang="en-US" dirty="0" smtClean="0"/>
              <a:t>Mass media advertising offers lowest trust level but many companies still use it successfully</a:t>
            </a:r>
          </a:p>
          <a:p>
            <a:r>
              <a:rPr lang="en-US" dirty="0" smtClean="0"/>
              <a:t>Product complexity is a factor in media choice</a:t>
            </a:r>
          </a:p>
          <a:p>
            <a:r>
              <a:rPr lang="en-US" dirty="0" smtClean="0"/>
              <a:t>Many companies use blogs to communicate</a:t>
            </a:r>
          </a:p>
          <a:p>
            <a:pPr lvl="1"/>
            <a:r>
              <a:rPr lang="en-US" dirty="0" smtClean="0"/>
              <a:t>Blogs and social media allow companies to engage in two-way communications that more closely resemble the high-trust personal contact communication mode</a:t>
            </a:r>
          </a:p>
        </p:txBody>
      </p:sp>
      <p:sp>
        <p:nvSpPr>
          <p:cNvPr id="153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A69E3E-DD2E-4115-B3FE-0AFDD39BF2CA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F329EEB-52E9-43FC-AB39-7A7342CD95C2}" type="slidenum">
              <a:rPr lang="en-US" sz="1400">
                <a:solidFill>
                  <a:srgbClr val="A40000"/>
                </a:solidFill>
              </a:rPr>
              <a:pPr algn="r" eaLnBrk="1" hangingPunct="1"/>
              <a:t>10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472D85-EC1E-425F-93E6-283CDBFE5DCA}" type="slidenum">
              <a:rPr lang="en-US" sz="1400">
                <a:solidFill>
                  <a:srgbClr val="000000"/>
                </a:solidFill>
              </a:rPr>
              <a:pPr algn="r" eaLnBrk="1" hangingPunct="1"/>
              <a:t>11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914400" y="4999553"/>
            <a:ext cx="52886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4-2 Trust in three </a:t>
            </a:r>
            <a:r>
              <a:rPr lang="en-US" dirty="0" smtClean="0">
                <a:solidFill>
                  <a:srgbClr val="A40000"/>
                </a:solidFill>
              </a:rPr>
              <a:t>communication modes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7675E3-35EA-4549-B40E-FAB97587F572}" type="slidenum">
              <a:rPr lang="en-US" smtClean="0">
                <a:solidFill>
                  <a:srgbClr val="A40000"/>
                </a:solidFill>
              </a:rPr>
              <a:pPr eaLnBrk="1" hangingPunct="1"/>
              <a:t>11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648631" y="3940347"/>
            <a:ext cx="1542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050" name="Picture 2" descr="C:\Users\peterson\chimbo temp\Schneider2014\artwork\C8757_ch04_no callouts\Fig4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83343"/>
            <a:ext cx="7315200" cy="38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Divides potential customer pool into segments defined by customer characteristics</a:t>
            </a:r>
          </a:p>
          <a:p>
            <a:r>
              <a:rPr lang="en-US" dirty="0" smtClean="0"/>
              <a:t>Micromarketing is the practice of targeting very small market segments</a:t>
            </a:r>
          </a:p>
          <a:p>
            <a:pPr lvl="1"/>
            <a:r>
              <a:rPr lang="en-US" dirty="0" smtClean="0"/>
              <a:t>Hampered by cost increases</a:t>
            </a:r>
          </a:p>
          <a:p>
            <a:r>
              <a:rPr lang="en-US" dirty="0" smtClean="0"/>
              <a:t>Three categories to identify market segments</a:t>
            </a:r>
          </a:p>
          <a:p>
            <a:pPr lvl="1"/>
            <a:r>
              <a:rPr lang="en-US" dirty="0" smtClean="0"/>
              <a:t>Geographic segmentation</a:t>
            </a:r>
          </a:p>
          <a:p>
            <a:pPr lvl="1"/>
            <a:r>
              <a:rPr lang="en-US" dirty="0" smtClean="0"/>
              <a:t>Demographic segmentation</a:t>
            </a:r>
          </a:p>
          <a:p>
            <a:pPr lvl="1"/>
            <a:r>
              <a:rPr lang="en-US" dirty="0" smtClean="0"/>
              <a:t>Psychographic segmentation</a:t>
            </a:r>
          </a:p>
          <a:p>
            <a:r>
              <a:rPr lang="en-US" dirty="0" smtClean="0"/>
              <a:t>Television advertisers use all three categories</a:t>
            </a:r>
          </a:p>
        </p:txBody>
      </p:sp>
      <p:sp>
        <p:nvSpPr>
          <p:cNvPr id="2048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8085A7-05EE-4D66-9414-32CABD68BC6B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C39A65F-CE96-4063-87E6-881D682FDAD2}" type="slidenum">
              <a:rPr lang="en-US" sz="1400">
                <a:solidFill>
                  <a:srgbClr val="A40000"/>
                </a:solidFill>
              </a:rPr>
              <a:pPr algn="r" eaLnBrk="1" hangingPunct="1"/>
              <a:t>12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15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F946F3-483B-4CE8-95E4-66B367088E63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BAED9AA-55E5-40B9-8F7E-13F65F632579}" type="slidenum">
              <a:rPr lang="en-US" sz="1400">
                <a:solidFill>
                  <a:srgbClr val="A40000"/>
                </a:solidFill>
              </a:rPr>
              <a:pPr algn="r" eaLnBrk="1" hangingPunct="1"/>
              <a:t>13</a:t>
            </a:fld>
            <a:endParaRPr lang="en-US" sz="1400" dirty="0">
              <a:solidFill>
                <a:srgbClr val="A40000"/>
              </a:solidFill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789214" y="4278768"/>
            <a:ext cx="75909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4-3 Television advertising messages tailored to program audience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907780" y="3351795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3074" name="Picture 2" descr="C:\Users\peterson\chimbo temp\Schneider2014\artwork\C8757_ch04_no callouts\Fig4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3" y="1524000"/>
            <a:ext cx="7732486" cy="26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 on the Web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presents an opportunity for different store environments online</a:t>
            </a:r>
          </a:p>
          <a:p>
            <a:pPr lvl="1"/>
            <a:r>
              <a:rPr lang="en-US" dirty="0" smtClean="0"/>
              <a:t>Juicy Couture site targets young, fashion-conscious buyers while Talbots site targets older, more established buyers</a:t>
            </a:r>
          </a:p>
          <a:p>
            <a:r>
              <a:rPr lang="en-US" dirty="0" smtClean="0"/>
              <a:t>Retail stores have limited floor and display space</a:t>
            </a:r>
          </a:p>
          <a:p>
            <a:pPr lvl="1"/>
            <a:r>
              <a:rPr lang="en-US" dirty="0" smtClean="0"/>
              <a:t>Must convey one particular message</a:t>
            </a:r>
          </a:p>
          <a:p>
            <a:r>
              <a:rPr lang="en-US" dirty="0" smtClean="0"/>
              <a:t>Web stores can provide separate virtual spaces for different market segments</a:t>
            </a:r>
          </a:p>
        </p:txBody>
      </p:sp>
      <p:sp>
        <p:nvSpPr>
          <p:cNvPr id="2253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253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346C33-A980-4291-B477-467991687B0E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253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ED6FC1-4A4F-4950-A4F3-B3BC0DB7C528}" type="slidenum">
              <a:rPr lang="en-US" sz="1400">
                <a:solidFill>
                  <a:srgbClr val="A40000"/>
                </a:solidFill>
              </a:rPr>
              <a:pPr algn="r" eaLnBrk="1" hangingPunct="1"/>
              <a:t>14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Offering Customers a </a:t>
            </a:r>
            <a:br>
              <a:rPr lang="en-US" dirty="0" smtClean="0"/>
            </a:br>
            <a:r>
              <a:rPr lang="en-US" dirty="0" smtClean="0"/>
              <a:t>Choice on the Web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One-to-one marketing offers products and services matched to needs of a particular customer</a:t>
            </a:r>
          </a:p>
          <a:p>
            <a:r>
              <a:rPr lang="en-US" dirty="0" smtClean="0"/>
              <a:t>Example: Dell </a:t>
            </a:r>
          </a:p>
          <a:p>
            <a:pPr lvl="1"/>
            <a:r>
              <a:rPr lang="en-US" dirty="0" smtClean="0"/>
              <a:t>Offers several different ways to do business</a:t>
            </a:r>
          </a:p>
          <a:p>
            <a:pPr lvl="1"/>
            <a:r>
              <a:rPr lang="en-US" dirty="0" smtClean="0"/>
              <a:t>Home page links for each major customer group</a:t>
            </a:r>
          </a:p>
          <a:p>
            <a:pPr lvl="2"/>
            <a:r>
              <a:rPr lang="en-US" dirty="0" smtClean="0"/>
              <a:t>Specific products, product categories links available</a:t>
            </a:r>
          </a:p>
          <a:p>
            <a:pPr lvl="1"/>
            <a:r>
              <a:rPr lang="en-US" dirty="0" smtClean="0"/>
              <a:t>Dell Premier accounts</a:t>
            </a:r>
          </a:p>
          <a:p>
            <a:pPr lvl="2"/>
            <a:r>
              <a:rPr lang="en-US" dirty="0" smtClean="0"/>
              <a:t>High level of customer-based market segmentation</a:t>
            </a:r>
          </a:p>
        </p:txBody>
      </p:sp>
      <p:sp>
        <p:nvSpPr>
          <p:cNvPr id="2355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355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F70F47-9A03-4F33-B2CB-FC0DB169916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355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C67F676-539C-4E2D-B4F7-8DAF9AAFBBE4}" type="slidenum">
              <a:rPr lang="en-US" sz="1400">
                <a:solidFill>
                  <a:srgbClr val="A40000"/>
                </a:solidFill>
              </a:rPr>
              <a:pPr algn="r" eaLnBrk="1" hangingPunct="1"/>
              <a:t>15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Using Customer Behavior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person requires different combinations of products and services depending on the occasion</a:t>
            </a:r>
          </a:p>
          <a:p>
            <a:r>
              <a:rPr lang="en-US" dirty="0" smtClean="0"/>
              <a:t>Behavioral segmentation is the creation of separate customer experiences based on behavior</a:t>
            </a:r>
          </a:p>
          <a:p>
            <a:pPr lvl="1"/>
            <a:r>
              <a:rPr lang="en-US" dirty="0" smtClean="0"/>
              <a:t>Called occasion segmentation when based on things happening at a specific time or occasion</a:t>
            </a:r>
          </a:p>
          <a:p>
            <a:r>
              <a:rPr lang="en-US" dirty="0" smtClean="0"/>
              <a:t>Much easier in the online world to design a single Web site that meets the needs of visitors in different behavioral modes</a:t>
            </a:r>
          </a:p>
          <a:p>
            <a:pPr lvl="1"/>
            <a:r>
              <a:rPr lang="en-US" dirty="0" smtClean="0"/>
              <a:t>Customizing visitor experiences to match site usage or visitor type is usage based market segmentation</a:t>
            </a:r>
          </a:p>
        </p:txBody>
      </p:sp>
      <p:sp>
        <p:nvSpPr>
          <p:cNvPr id="2560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560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BAB78C-1CE8-4E52-850D-1A4AEF7A0645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560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42C374-0EC6-4D74-9A22-B8248B82FD5F}" type="slidenum">
              <a:rPr lang="en-US" sz="1400">
                <a:solidFill>
                  <a:srgbClr val="A40000"/>
                </a:solidFill>
              </a:rPr>
              <a:pPr algn="r" eaLnBrk="1" hangingPunct="1"/>
              <a:t>16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Browsers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visitors just surf or browse sites</a:t>
            </a:r>
          </a:p>
          <a:p>
            <a:pPr lvl="1"/>
            <a:r>
              <a:rPr lang="en-US" dirty="0" smtClean="0"/>
              <a:t>Web site must offer something to pique visitors’ interest</a:t>
            </a:r>
          </a:p>
          <a:p>
            <a:r>
              <a:rPr lang="en-US" dirty="0" smtClean="0"/>
              <a:t>Trigger words prompt visitors to stay and investigate products or services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inks to explanations or instructions helpful for this type of visitor</a:t>
            </a:r>
          </a:p>
          <a:p>
            <a:pPr lvl="1"/>
            <a:r>
              <a:rPr lang="en-US" dirty="0" smtClean="0"/>
              <a:t>Include extra content related to products and services</a:t>
            </a:r>
          </a:p>
          <a:p>
            <a:r>
              <a:rPr lang="en-US" dirty="0" smtClean="0"/>
              <a:t>Visitors who develop a favorable impression are more likely to buy or bookmark site for a return visit</a:t>
            </a:r>
          </a:p>
        </p:txBody>
      </p:sp>
      <p:sp>
        <p:nvSpPr>
          <p:cNvPr id="2765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765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4D7554-409C-4D29-B7F0-A5273FD355D6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765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E4EC9-0289-4D22-8E67-7D04616A3B09}" type="slidenum">
              <a:rPr lang="en-US" sz="1400">
                <a:solidFill>
                  <a:srgbClr val="A40000"/>
                </a:solidFill>
              </a:rPr>
              <a:pPr algn="r" eaLnBrk="1" hangingPunct="1"/>
              <a:t>17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Buyers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Ready to make a purchase right away</a:t>
            </a:r>
          </a:p>
          <a:p>
            <a:r>
              <a:rPr lang="en-US" dirty="0" smtClean="0"/>
              <a:t>Site should offer a direct route into purchase transaction</a:t>
            </a:r>
          </a:p>
          <a:p>
            <a:r>
              <a:rPr lang="en-US" dirty="0" smtClean="0"/>
              <a:t>Shopping cart is the part of the Web site that keeps track of </a:t>
            </a:r>
            <a:r>
              <a:rPr lang="en-US" dirty="0"/>
              <a:t>items selected for </a:t>
            </a:r>
            <a:r>
              <a:rPr lang="en-US" dirty="0" smtClean="0"/>
              <a:t>purchase and automates purchasing process</a:t>
            </a:r>
          </a:p>
          <a:p>
            <a:pPr lvl="1"/>
            <a:r>
              <a:rPr lang="en-US" dirty="0" smtClean="0"/>
              <a:t>Page should offers link back into shopping area and allow shoppers to create an account</a:t>
            </a:r>
          </a:p>
          <a:p>
            <a:r>
              <a:rPr lang="en-US" dirty="0" smtClean="0"/>
              <a:t>Primary goal is to get buyer to shopping cart as quickly as possible</a:t>
            </a:r>
          </a:p>
        </p:txBody>
      </p:sp>
      <p:sp>
        <p:nvSpPr>
          <p:cNvPr id="2867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867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B07C2E-A6D4-494D-A878-1C64F7CBFC4B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C0F627-4BF3-406E-90CE-AAE753A02FB1}" type="slidenum">
              <a:rPr lang="en-US" sz="1400">
                <a:solidFill>
                  <a:srgbClr val="A40000"/>
                </a:solidFill>
              </a:rPr>
              <a:pPr algn="r" eaLnBrk="1" hangingPunct="1"/>
              <a:t>18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Shoppers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Motivated to buy but looking for more information before purchase</a:t>
            </a:r>
          </a:p>
          <a:p>
            <a:r>
              <a:rPr lang="en-US" dirty="0" smtClean="0"/>
              <a:t>Offer comparison tools, product reviews, and features lists</a:t>
            </a:r>
          </a:p>
          <a:p>
            <a:r>
              <a:rPr lang="en-US" dirty="0" smtClean="0"/>
              <a:t>Person may visit a Web site one day as a </a:t>
            </a:r>
            <a:r>
              <a:rPr lang="en-US" dirty="0" err="1" smtClean="0"/>
              <a:t>brower</a:t>
            </a:r>
            <a:r>
              <a:rPr lang="en-US" dirty="0" smtClean="0"/>
              <a:t> and return later as a shopper or buyer</a:t>
            </a:r>
          </a:p>
          <a:p>
            <a:pPr lvl="1"/>
            <a:r>
              <a:rPr lang="en-US" dirty="0" smtClean="0"/>
              <a:t>People do not retain behavioral categories from one visit to the next even for the same Web site</a:t>
            </a:r>
          </a:p>
        </p:txBody>
      </p:sp>
      <p:sp>
        <p:nvSpPr>
          <p:cNvPr id="2970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970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FC0759-B76F-4173-9E44-877C792AC211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970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455791C-3221-42BC-AE75-74BC80423172}" type="slidenum">
              <a:rPr lang="en-US" sz="1400">
                <a:solidFill>
                  <a:srgbClr val="A40000"/>
                </a:solidFill>
              </a:rPr>
              <a:pPr algn="r" eaLnBrk="1" hangingPunct="1"/>
              <a:t>19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792DA72-E53E-4665-ADC9-FE71F3E57867}" type="slidenum">
              <a:rPr lang="en-US" sz="14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3132FB-8F2F-4578-8783-6074040E79DE}" type="slidenum">
              <a:rPr lang="en-US" sz="14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17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717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In this chapter, you will learn:</a:t>
            </a:r>
          </a:p>
          <a:p>
            <a:r>
              <a:rPr lang="en-US" dirty="0" smtClean="0"/>
              <a:t>How firms use product-based and customer-based marketing strategies</a:t>
            </a:r>
          </a:p>
          <a:p>
            <a:r>
              <a:rPr lang="en-US" dirty="0" smtClean="0"/>
              <a:t>Strategies for communicating with different market segments</a:t>
            </a:r>
          </a:p>
          <a:p>
            <a:r>
              <a:rPr lang="en-US" dirty="0" smtClean="0"/>
              <a:t>To identify customer’s characteristics as they move through the customer relationship life cycle</a:t>
            </a:r>
          </a:p>
          <a:p>
            <a:r>
              <a:rPr lang="en-US" dirty="0" smtClean="0"/>
              <a:t>How online advertising has developed and grown</a:t>
            </a:r>
          </a:p>
          <a:p>
            <a:endParaRPr lang="en-US" dirty="0" smtClean="0"/>
          </a:p>
        </p:txBody>
      </p:sp>
      <p:sp>
        <p:nvSpPr>
          <p:cNvPr id="717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AE02B7-0E1D-4C51-B7CF-22BCB73E3226}" type="slidenum">
              <a:rPr lang="en-US" smtClean="0">
                <a:solidFill>
                  <a:srgbClr val="A40000"/>
                </a:solidFill>
              </a:rPr>
              <a:pPr eaLnBrk="1" hangingPunct="1"/>
              <a:t>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072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McKinsey &amp; Company’s six behavior-based categories</a:t>
            </a:r>
          </a:p>
          <a:p>
            <a:pPr lvl="1"/>
            <a:r>
              <a:rPr lang="en-US" dirty="0" smtClean="0"/>
              <a:t>Simplifiers (convenience)</a:t>
            </a:r>
          </a:p>
          <a:p>
            <a:pPr lvl="1"/>
            <a:r>
              <a:rPr lang="en-US" dirty="0" smtClean="0"/>
              <a:t>Surfers (find information, explore new ideas, or shop)</a:t>
            </a:r>
          </a:p>
          <a:p>
            <a:pPr lvl="1"/>
            <a:r>
              <a:rPr lang="en-US" dirty="0" smtClean="0"/>
              <a:t>Bargainers (search for good deals)</a:t>
            </a:r>
          </a:p>
          <a:p>
            <a:pPr lvl="1"/>
            <a:r>
              <a:rPr lang="en-US" dirty="0" smtClean="0"/>
              <a:t>Connectors (stay in touch with other people)</a:t>
            </a:r>
          </a:p>
          <a:p>
            <a:pPr lvl="1"/>
            <a:r>
              <a:rPr lang="en-US" dirty="0" smtClean="0"/>
              <a:t>Routiners (return to same sites over and over)</a:t>
            </a:r>
          </a:p>
          <a:p>
            <a:pPr lvl="1"/>
            <a:r>
              <a:rPr lang="en-US" dirty="0" smtClean="0"/>
              <a:t>Sportsters (spend time on sports, entertainment sites)</a:t>
            </a:r>
          </a:p>
          <a:p>
            <a:r>
              <a:rPr lang="en-US" dirty="0" smtClean="0"/>
              <a:t>Must identify groups and formulate ways of generating revenue</a:t>
            </a:r>
          </a:p>
        </p:txBody>
      </p:sp>
      <p:sp>
        <p:nvSpPr>
          <p:cNvPr id="3072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072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202C7F-E3D5-48FB-828C-B74F369807E4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072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992FDC9-471D-4609-9B74-E03B6A3616AC}" type="slidenum">
              <a:rPr lang="en-US" sz="1400">
                <a:solidFill>
                  <a:srgbClr val="A40000"/>
                </a:solidFill>
              </a:rPr>
              <a:pPr algn="r" eaLnBrk="1" hangingPunct="1"/>
              <a:t>20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277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DE2CC1-3C4C-4DCF-9EC0-DC34D12E0223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85800" y="5297209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4-4 Web site visitor categories based on a behavioral segmentation study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3277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A8724D-A33B-4BB8-97C7-F32990E0D6B6}" type="slidenum">
              <a:rPr lang="en-US" sz="1400">
                <a:solidFill>
                  <a:srgbClr val="A40000"/>
                </a:solidFill>
              </a:rPr>
              <a:pPr algn="r" eaLnBrk="1" hangingPunct="1"/>
              <a:t>21</a:t>
            </a:fld>
            <a:endParaRPr lang="en-US" sz="1400" dirty="0">
              <a:solidFill>
                <a:srgbClr val="A40000"/>
              </a:solidFill>
            </a:endParaRPr>
          </a:p>
        </p:txBody>
      </p:sp>
      <p:pic>
        <p:nvPicPr>
          <p:cNvPr id="2" name="Snagit_PPTCD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1599"/>
            <a:ext cx="8664596" cy="487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Relationship Intensity and Life-Cycle Segmentation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One-to-one marketing and usage-based segmentation strengthen companies’ relationships with customers</a:t>
            </a:r>
          </a:p>
          <a:p>
            <a:r>
              <a:rPr lang="en-US" dirty="0" smtClean="0"/>
              <a:t>Good customer experiences create feelings of intense loyalty </a:t>
            </a:r>
          </a:p>
          <a:p>
            <a:r>
              <a:rPr lang="en-US" dirty="0" smtClean="0"/>
              <a:t>Typical five-stage model of customer loyalty</a:t>
            </a:r>
          </a:p>
          <a:p>
            <a:pPr lvl="1"/>
            <a:r>
              <a:rPr lang="en-US" dirty="0" smtClean="0"/>
              <a:t>First four stages show increase in relationship intensity: awareness, exploration, familiarity, commitment </a:t>
            </a:r>
          </a:p>
          <a:p>
            <a:pPr lvl="1"/>
            <a:r>
              <a:rPr lang="en-US" dirty="0" smtClean="0"/>
              <a:t>In the fifth stage (separation), decline occurs and the relationship terminates</a:t>
            </a:r>
          </a:p>
        </p:txBody>
      </p:sp>
      <p:sp>
        <p:nvSpPr>
          <p:cNvPr id="3174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175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A15DD4-D12F-4ABF-89B7-822B46FABF45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174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E217A37-ECCB-4938-9CAD-1B9EB83EE5F3}" type="slidenum">
              <a:rPr lang="en-US" sz="1400">
                <a:solidFill>
                  <a:srgbClr val="A40000"/>
                </a:solidFill>
              </a:rPr>
              <a:pPr algn="r" eaLnBrk="1" hangingPunct="1"/>
              <a:t>22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277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DE2CC1-3C4C-4DCF-9EC0-DC34D12E0223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85800" y="5123090"/>
            <a:ext cx="464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4-5 </a:t>
            </a:r>
            <a:r>
              <a:rPr lang="en-US" dirty="0">
                <a:solidFill>
                  <a:srgbClr val="A40000"/>
                </a:solidFill>
              </a:rPr>
              <a:t>Five stages of customer loyalty</a:t>
            </a:r>
          </a:p>
        </p:txBody>
      </p:sp>
      <p:sp>
        <p:nvSpPr>
          <p:cNvPr id="3277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A8724D-A33B-4BB8-97C7-F32990E0D6B6}" type="slidenum">
              <a:rPr lang="en-US" sz="1400">
                <a:solidFill>
                  <a:srgbClr val="A40000"/>
                </a:solidFill>
              </a:rPr>
              <a:pPr algn="r" eaLnBrk="1" hangingPunct="1"/>
              <a:t>23</a:t>
            </a:fld>
            <a:endParaRPr lang="en-US" sz="1400" dirty="0">
              <a:solidFill>
                <a:srgbClr val="A4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684597" y="38687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4099" name="Picture 3" descr="C:\Users\peterson\chimbo temp\Schneider2014\artwork\C8757_ch04_no callouts\Fig4-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6" y="1295400"/>
            <a:ext cx="7620000" cy="34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 Intensity and Life-Cycle </a:t>
            </a:r>
            <a:r>
              <a:rPr lang="en-US" dirty="0" smtClean="0"/>
              <a:t>Segmentation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Touchpoints are online </a:t>
            </a:r>
            <a:r>
              <a:rPr lang="en-US" dirty="0"/>
              <a:t>and offline customer contact points</a:t>
            </a:r>
          </a:p>
          <a:p>
            <a:pPr lvl="1"/>
            <a:r>
              <a:rPr lang="en-US" dirty="0" smtClean="0"/>
              <a:t>Goal </a:t>
            </a:r>
            <a:r>
              <a:rPr lang="en-US" dirty="0"/>
              <a:t>of providing similar levels and quality of service at all </a:t>
            </a:r>
            <a:r>
              <a:rPr lang="en-US" dirty="0" smtClean="0"/>
              <a:t>touchpoints is touchpoint consistency</a:t>
            </a:r>
          </a:p>
          <a:p>
            <a:r>
              <a:rPr lang="en-US" dirty="0"/>
              <a:t>Characteristics of the five stages</a:t>
            </a:r>
          </a:p>
          <a:p>
            <a:pPr lvl="1"/>
            <a:r>
              <a:rPr lang="en-US" dirty="0" smtClean="0"/>
              <a:t>Awareness: customers </a:t>
            </a:r>
            <a:r>
              <a:rPr lang="en-US" dirty="0"/>
              <a:t>recognize company name, </a:t>
            </a:r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Exploration: customers </a:t>
            </a:r>
            <a:r>
              <a:rPr lang="en-US" dirty="0"/>
              <a:t>learn more about company, products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31BD1B-CE4F-4B75-B428-53E84CC1EE3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Relationship Intensity and Life-Cycle Segmentation (cont’d.)</a:t>
            </a:r>
          </a:p>
        </p:txBody>
      </p:sp>
      <p:sp>
        <p:nvSpPr>
          <p:cNvPr id="33795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the five </a:t>
            </a:r>
            <a:r>
              <a:rPr lang="en-US" dirty="0" smtClean="0"/>
              <a:t>stages (cont’d.)</a:t>
            </a:r>
            <a:endParaRPr lang="en-US" dirty="0"/>
          </a:p>
          <a:p>
            <a:pPr lvl="1"/>
            <a:r>
              <a:rPr lang="en-US" dirty="0" smtClean="0"/>
              <a:t>Familiarity</a:t>
            </a:r>
          </a:p>
          <a:p>
            <a:pPr lvl="2"/>
            <a:r>
              <a:rPr lang="en-US" dirty="0" smtClean="0"/>
              <a:t>Customers have completed several transactions</a:t>
            </a:r>
          </a:p>
          <a:p>
            <a:pPr lvl="2"/>
            <a:r>
              <a:rPr lang="en-US" dirty="0" smtClean="0"/>
              <a:t>Customers aware of returns and credits policies</a:t>
            </a:r>
          </a:p>
          <a:p>
            <a:pPr lvl="2"/>
            <a:r>
              <a:rPr lang="en-US" dirty="0" smtClean="0"/>
              <a:t>Customers aware of pricing flexibility</a:t>
            </a:r>
          </a:p>
          <a:p>
            <a:pPr lvl="2"/>
            <a:r>
              <a:rPr lang="en-US" dirty="0" smtClean="0"/>
              <a:t>Customers just as likely to shop competitors</a:t>
            </a:r>
          </a:p>
          <a:p>
            <a:pPr lvl="1"/>
            <a:r>
              <a:rPr lang="en-US" dirty="0"/>
              <a:t>Commitment</a:t>
            </a:r>
          </a:p>
          <a:p>
            <a:pPr lvl="2"/>
            <a:r>
              <a:rPr lang="en-US" dirty="0" smtClean="0"/>
              <a:t>Customers experience </a:t>
            </a:r>
            <a:r>
              <a:rPr lang="en-US" dirty="0"/>
              <a:t>highly satisfactory encounters</a:t>
            </a:r>
          </a:p>
          <a:p>
            <a:pPr lvl="2"/>
            <a:r>
              <a:rPr lang="en-US" dirty="0" smtClean="0"/>
              <a:t>Customers develop </a:t>
            </a:r>
            <a:r>
              <a:rPr lang="en-US" dirty="0"/>
              <a:t>fierce loyalty or strong </a:t>
            </a:r>
            <a:r>
              <a:rPr lang="en-US" dirty="0" smtClean="0"/>
              <a:t>preference</a:t>
            </a:r>
            <a:endParaRPr lang="en-US" dirty="0"/>
          </a:p>
        </p:txBody>
      </p:sp>
      <p:sp>
        <p:nvSpPr>
          <p:cNvPr id="3379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379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515A3E-BA24-4435-AA2C-234499D79201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379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E3B555D-AFA0-4D98-B985-E57648FCFFE6}" type="slidenum">
              <a:rPr lang="en-US" sz="1400">
                <a:solidFill>
                  <a:srgbClr val="A40000"/>
                </a:solidFill>
              </a:rPr>
              <a:pPr algn="r" eaLnBrk="1" hangingPunct="1"/>
              <a:t>25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Relationship Intensity and Life-Cycle Segmentation (cont’d.)</a:t>
            </a:r>
          </a:p>
        </p:txBody>
      </p:sp>
      <p:sp>
        <p:nvSpPr>
          <p:cNvPr id="3481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the five stages (cont’d.)</a:t>
            </a:r>
          </a:p>
          <a:p>
            <a:pPr lvl="1"/>
            <a:r>
              <a:rPr lang="en-US" dirty="0" smtClean="0"/>
              <a:t>Separation</a:t>
            </a:r>
          </a:p>
          <a:p>
            <a:pPr lvl="2"/>
            <a:r>
              <a:rPr lang="en-US" dirty="0" smtClean="0"/>
              <a:t>Conditions that made relationship valuable change</a:t>
            </a:r>
          </a:p>
          <a:p>
            <a:pPr lvl="2"/>
            <a:r>
              <a:rPr lang="en-US" dirty="0" smtClean="0"/>
              <a:t>Parties enter separation stage</a:t>
            </a:r>
          </a:p>
          <a:p>
            <a:r>
              <a:rPr lang="en-US" dirty="0" smtClean="0"/>
              <a:t>Goal is to move customers into the commitment stage as quickly as possible and keep them there as long as possible</a:t>
            </a:r>
          </a:p>
          <a:p>
            <a:r>
              <a:rPr lang="en-US" dirty="0" smtClean="0"/>
              <a:t>Only want to see customers move into the separation stage if they are costing more to serve than they are worth</a:t>
            </a:r>
          </a:p>
        </p:txBody>
      </p:sp>
      <p:sp>
        <p:nvSpPr>
          <p:cNvPr id="3482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482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196728-923C-4079-9FDF-8FA22EF5D8A8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2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F7E023-7529-4A2D-BF65-4296DCE5EED3}" type="slidenum">
              <a:rPr lang="en-US" sz="1400">
                <a:solidFill>
                  <a:srgbClr val="A40000"/>
                </a:solidFill>
              </a:rPr>
              <a:pPr algn="r" eaLnBrk="1" hangingPunct="1"/>
              <a:t>26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Acquisition: The Funnel Model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</a:t>
            </a:r>
            <a:r>
              <a:rPr lang="en-US" dirty="0" smtClean="0"/>
              <a:t>tool used to understand the </a:t>
            </a:r>
            <a:r>
              <a:rPr lang="en-US" dirty="0"/>
              <a:t>overall nature of </a:t>
            </a:r>
            <a:r>
              <a:rPr lang="en-US" dirty="0" smtClean="0"/>
              <a:t>a marketing </a:t>
            </a:r>
            <a:r>
              <a:rPr lang="en-US" dirty="0"/>
              <a:t>strategy</a:t>
            </a:r>
          </a:p>
          <a:p>
            <a:pPr lvl="1"/>
            <a:r>
              <a:rPr lang="en-US" dirty="0" smtClean="0"/>
              <a:t>Also provides a clear </a:t>
            </a:r>
            <a:r>
              <a:rPr lang="en-US" dirty="0"/>
              <a:t>structure for evaluating specific strategy elements</a:t>
            </a:r>
          </a:p>
          <a:p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to customer life-cycle </a:t>
            </a:r>
            <a:r>
              <a:rPr lang="en-US" dirty="0" smtClean="0"/>
              <a:t>model but less </a:t>
            </a:r>
            <a:r>
              <a:rPr lang="en-US" dirty="0"/>
              <a:t>abstract</a:t>
            </a:r>
          </a:p>
          <a:p>
            <a:pPr lvl="1"/>
            <a:r>
              <a:rPr lang="en-US" dirty="0"/>
              <a:t>Better </a:t>
            </a:r>
            <a:r>
              <a:rPr lang="en-US" dirty="0" smtClean="0"/>
              <a:t>job at </a:t>
            </a:r>
            <a:r>
              <a:rPr lang="en-US" dirty="0"/>
              <a:t>showing effectiveness of two or more specific strategies</a:t>
            </a:r>
          </a:p>
          <a:p>
            <a:pPr lvl="1"/>
            <a:endParaRPr lang="en-US" dirty="0" smtClean="0"/>
          </a:p>
        </p:txBody>
      </p:sp>
      <p:sp>
        <p:nvSpPr>
          <p:cNvPr id="3584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584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28E141-9C88-4746-9D97-3432FFB30B05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584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375F20-9DE5-4F3C-B426-4AC95E5B9E96}" type="slidenum">
              <a:rPr lang="en-US" sz="1400">
                <a:solidFill>
                  <a:srgbClr val="A40000"/>
                </a:solidFill>
              </a:rPr>
              <a:pPr algn="r" eaLnBrk="1" hangingPunct="1"/>
              <a:t>27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789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9ED65-439C-4055-A388-13166CDB3AFC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789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A4DA4F3-E332-4B0A-A122-51986F345A79}" type="slidenum">
              <a:rPr lang="en-US" sz="1400">
                <a:solidFill>
                  <a:srgbClr val="A40000"/>
                </a:solidFill>
              </a:rPr>
              <a:pPr algn="r" eaLnBrk="1" hangingPunct="1"/>
              <a:t>28</a:t>
            </a:fld>
            <a:endParaRPr lang="en-US" sz="1400" dirty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602116" y="4210445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46389" y="5212092"/>
            <a:ext cx="5468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4-6 </a:t>
            </a:r>
            <a:r>
              <a:rPr lang="en-US" dirty="0">
                <a:solidFill>
                  <a:srgbClr val="A40000"/>
                </a:solidFill>
              </a:rPr>
              <a:t>Funnel model of customer </a:t>
            </a:r>
            <a:r>
              <a:rPr lang="en-US" dirty="0" smtClean="0">
                <a:solidFill>
                  <a:srgbClr val="A40000"/>
                </a:solidFill>
              </a:rPr>
              <a:t>acquisition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5122" name="Picture 2" descr="C:\Users\peterson\chimbo temp\Schneider2014\artwork\C8757_ch04_no callouts\Fig4-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85800"/>
            <a:ext cx="7086600" cy="43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Customer Acquisition, Conversion, and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of acquiring new visitors are different for Web businesses with different revenue models</a:t>
            </a:r>
          </a:p>
          <a:p>
            <a:r>
              <a:rPr lang="en-US" dirty="0" smtClean="0"/>
              <a:t>Acquisition cost is the amount of money spent to bring one customer to the site</a:t>
            </a:r>
          </a:p>
          <a:p>
            <a:r>
              <a:rPr lang="en-US" dirty="0" smtClean="0"/>
              <a:t>Conversion is converting a visitor into a customer </a:t>
            </a:r>
          </a:p>
          <a:p>
            <a:pPr lvl="1"/>
            <a:r>
              <a:rPr lang="en-US" dirty="0" smtClean="0"/>
              <a:t>Conversion cost is the total amount of money a site spends to induce a visitor to purchase, subscribe or register</a:t>
            </a:r>
          </a:p>
          <a:p>
            <a:r>
              <a:rPr lang="en-US" dirty="0" smtClean="0"/>
              <a:t>Retained customers return to site after purchase</a:t>
            </a:r>
          </a:p>
          <a:p>
            <a:pPr lvl="1"/>
            <a:r>
              <a:rPr lang="en-US" dirty="0" smtClean="0"/>
              <a:t>Retention cost is the cost of inducing customers to return to a Web site and buy again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31BD1B-CE4F-4B75-B428-53E84CC1EE3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C0C6EC9-11BC-4A5D-9DAF-A8E12C504206}" type="slidenum">
              <a:rPr lang="en-US" sz="14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19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B1E6F-D88B-4406-BAD6-7E49AD3586D3}" type="slidenum">
              <a:rPr lang="en-US" sz="14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(cont’d.)</a:t>
            </a:r>
          </a:p>
        </p:txBody>
      </p:sp>
      <p:sp>
        <p:nvSpPr>
          <p:cNvPr id="819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e-mail marketing strategies</a:t>
            </a:r>
          </a:p>
          <a:p>
            <a:r>
              <a:rPr lang="en-US" dirty="0" smtClean="0"/>
              <a:t>About technology-enabled customer relationship management</a:t>
            </a:r>
          </a:p>
          <a:p>
            <a:r>
              <a:rPr lang="en-US" dirty="0" smtClean="0"/>
              <a:t>How to create and maintain brands on the Web</a:t>
            </a:r>
          </a:p>
          <a:p>
            <a:r>
              <a:rPr lang="en-US" dirty="0" smtClean="0"/>
              <a:t>How businesses use social media in viral marketing campaigns</a:t>
            </a:r>
          </a:p>
          <a:p>
            <a:r>
              <a:rPr lang="en-US" dirty="0" smtClean="0"/>
              <a:t>About search engine positioning tactics and domain name selection strategies</a:t>
            </a:r>
          </a:p>
          <a:p>
            <a:endParaRPr lang="en-US" dirty="0" smtClean="0"/>
          </a:p>
        </p:txBody>
      </p:sp>
      <p:sp>
        <p:nvSpPr>
          <p:cNvPr id="819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996590-D180-4B34-84CD-25347A2D1365}" type="slidenum">
              <a:rPr lang="en-US" smtClean="0">
                <a:solidFill>
                  <a:srgbClr val="A40000"/>
                </a:solidFill>
              </a:rPr>
              <a:pPr/>
              <a:t>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on the Web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five-stage customer loyalty model </a:t>
            </a:r>
          </a:p>
          <a:p>
            <a:pPr lvl="1"/>
            <a:r>
              <a:rPr lang="en-US" dirty="0" smtClean="0"/>
              <a:t>Awareness stage: message should inform</a:t>
            </a:r>
          </a:p>
          <a:p>
            <a:pPr lvl="1"/>
            <a:r>
              <a:rPr lang="en-US" dirty="0" smtClean="0"/>
              <a:t>Exploration stage: message should explain how product works and encourage switching brands</a:t>
            </a:r>
          </a:p>
          <a:p>
            <a:pPr lvl="1"/>
            <a:r>
              <a:rPr lang="en-US" dirty="0"/>
              <a:t>Familiarity </a:t>
            </a:r>
            <a:r>
              <a:rPr lang="en-US" dirty="0" smtClean="0"/>
              <a:t>stage: message should convince customers to purchase products or request a call</a:t>
            </a:r>
          </a:p>
          <a:p>
            <a:pPr lvl="1"/>
            <a:r>
              <a:rPr lang="en-US" dirty="0"/>
              <a:t>Commitment </a:t>
            </a:r>
            <a:r>
              <a:rPr lang="en-US" dirty="0" smtClean="0"/>
              <a:t>stage: message should reinforce good feelings and remind customers to buy</a:t>
            </a:r>
          </a:p>
          <a:p>
            <a:pPr lvl="1"/>
            <a:r>
              <a:rPr lang="en-US" dirty="0" smtClean="0"/>
              <a:t>Separation stage customers not targeted in ads</a:t>
            </a:r>
          </a:p>
          <a:p>
            <a:r>
              <a:rPr lang="en-US" dirty="0" smtClean="0"/>
              <a:t>Online ads should be coordinated with existing advertising efforts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994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994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011A96-4DF5-46B8-B7B8-5EA246A5ECFF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994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EB0CB1B-C0F9-4E0C-8DFA-9F26DA572712}" type="slidenum">
              <a:rPr lang="en-US" sz="1400">
                <a:solidFill>
                  <a:srgbClr val="A40000"/>
                </a:solidFill>
              </a:rPr>
              <a:pPr algn="r" eaLnBrk="1" hangingPunct="1"/>
              <a:t>30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Ads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rectangular object with stationary or moving graphic also called banner ads</a:t>
            </a:r>
          </a:p>
          <a:p>
            <a:r>
              <a:rPr lang="en-US" dirty="0" smtClean="0"/>
              <a:t>Includes hyperlink to advertiser’s Web site</a:t>
            </a:r>
          </a:p>
          <a:p>
            <a:pPr lvl="1"/>
            <a:r>
              <a:rPr lang="en-US" dirty="0" smtClean="0"/>
              <a:t>Versatile: informative and persuasive functions</a:t>
            </a:r>
          </a:p>
          <a:p>
            <a:r>
              <a:rPr lang="en-US" dirty="0" smtClean="0"/>
              <a:t>Attention-grabbing ads include audio and video</a:t>
            </a:r>
          </a:p>
          <a:p>
            <a:pPr lvl="1"/>
            <a:r>
              <a:rPr lang="en-US" dirty="0" smtClean="0"/>
              <a:t>Created using Shockwave, Java, Flash</a:t>
            </a:r>
          </a:p>
          <a:p>
            <a:r>
              <a:rPr lang="en-US" dirty="0" smtClean="0"/>
              <a:t>Interactive marketing unit (IMU) ad formats</a:t>
            </a:r>
          </a:p>
          <a:p>
            <a:pPr lvl="1"/>
            <a:r>
              <a:rPr lang="en-US" dirty="0" smtClean="0"/>
              <a:t>Voluntary standard ad sizes</a:t>
            </a:r>
          </a:p>
          <a:p>
            <a:pPr lvl="1"/>
            <a:r>
              <a:rPr lang="en-US" dirty="0" smtClean="0"/>
              <a:t>Universal ad package (UAP)</a:t>
            </a:r>
          </a:p>
        </p:txBody>
      </p:sp>
      <p:sp>
        <p:nvSpPr>
          <p:cNvPr id="4198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EF75C-7CB0-476A-B35A-CCA720976F91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4198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BA59D4B-548D-4EA3-B277-AD32BD111661}" type="slidenum">
              <a:rPr lang="en-US" sz="1400">
                <a:solidFill>
                  <a:srgbClr val="A40000"/>
                </a:solidFill>
              </a:rPr>
              <a:pPr algn="r" eaLnBrk="1" hangingPunct="1"/>
              <a:t>31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Ads (cont’d.)</a:t>
            </a:r>
          </a:p>
        </p:txBody>
      </p:sp>
      <p:sp>
        <p:nvSpPr>
          <p:cNvPr id="4301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Leaderboard ad is designed to span Web page top or bottom</a:t>
            </a:r>
          </a:p>
          <a:p>
            <a:r>
              <a:rPr lang="en-US" dirty="0" smtClean="0"/>
              <a:t>Skyscraper ad is designed to be placed on the side of a Web page </a:t>
            </a:r>
          </a:p>
          <a:p>
            <a:pPr lvl="1"/>
            <a:r>
              <a:rPr lang="en-US" dirty="0" smtClean="0"/>
              <a:t>Remains visible as user scrolls through page</a:t>
            </a:r>
          </a:p>
          <a:p>
            <a:r>
              <a:rPr lang="en-US" dirty="0" smtClean="0"/>
              <a:t>Two sizes of rectangle ads</a:t>
            </a:r>
          </a:p>
          <a:p>
            <a:r>
              <a:rPr lang="en-US" dirty="0" smtClean="0"/>
              <a:t>Advertising agencies and web site design firms create display ads for online clients</a:t>
            </a:r>
          </a:p>
          <a:p>
            <a:pPr lvl="1"/>
            <a:r>
              <a:rPr lang="en-US" dirty="0" smtClean="0"/>
              <a:t>Price range</a:t>
            </a:r>
            <a:r>
              <a:rPr lang="en-US" dirty="0"/>
              <a:t> </a:t>
            </a:r>
            <a:r>
              <a:rPr lang="en-US" dirty="0" smtClean="0"/>
              <a:t>$50 to more than $8000 depending on complexity</a:t>
            </a:r>
          </a:p>
        </p:txBody>
      </p:sp>
      <p:sp>
        <p:nvSpPr>
          <p:cNvPr id="4301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30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8542C9-65AC-48EE-81C5-59F6FA39752B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301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37DC779-3D53-4193-B92A-1EAA3E357BFC}" type="slidenum">
              <a:rPr lang="en-US" sz="1400">
                <a:solidFill>
                  <a:srgbClr val="A40000"/>
                </a:solidFill>
              </a:rPr>
              <a:pPr algn="r" eaLnBrk="1" hangingPunct="1"/>
              <a:t>32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902A151-1D0A-4A37-BDD3-19C06703A886}" type="slidenum">
              <a:rPr lang="en-US" sz="1400">
                <a:solidFill>
                  <a:srgbClr val="000000"/>
                </a:solidFill>
              </a:rPr>
              <a:pPr algn="r" eaLnBrk="1" hangingPunct="1"/>
              <a:t>33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838200" y="5486400"/>
            <a:ext cx="55916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4-7 Interactive Advertising Bureau Universal Ad Package format standards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4608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608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D2DCC-56F0-4760-9A4F-85B5A77AF86F}" type="slidenum">
              <a:rPr lang="en-US" smtClean="0">
                <a:solidFill>
                  <a:srgbClr val="A40000"/>
                </a:solidFill>
              </a:rPr>
              <a:pPr eaLnBrk="1" hangingPunct="1"/>
              <a:t>33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425178" y="465023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" name="Snagit_PPTC4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78"/>
            <a:ext cx="5867400" cy="5330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Ad Placement </a:t>
            </a:r>
            <a:endParaRPr lang="en-US" dirty="0"/>
          </a:p>
        </p:txBody>
      </p:sp>
      <p:sp>
        <p:nvSpPr>
          <p:cNvPr id="4403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ad exchange network which coordinates ad sharing </a:t>
            </a:r>
          </a:p>
          <a:p>
            <a:r>
              <a:rPr lang="en-US" dirty="0" smtClean="0"/>
              <a:t>Find Web sites appealing to company’s market segments and pay sites to carry ad</a:t>
            </a:r>
          </a:p>
          <a:p>
            <a:pPr lvl="1"/>
            <a:r>
              <a:rPr lang="en-US" dirty="0" smtClean="0"/>
              <a:t>Most companies use an ad agency to negotiate rates and help with ad placement</a:t>
            </a:r>
          </a:p>
          <a:p>
            <a:r>
              <a:rPr lang="en-US" dirty="0" smtClean="0"/>
              <a:t>Use a display advertising network as a broker between advertisers and Web sites that carry ads</a:t>
            </a:r>
          </a:p>
          <a:p>
            <a:pPr lvl="1"/>
            <a:r>
              <a:rPr lang="en-US" dirty="0" smtClean="0"/>
              <a:t>Large networks such as DoubleClick (Google) offer may of the same services as ad agencies</a:t>
            </a:r>
          </a:p>
        </p:txBody>
      </p:sp>
      <p:sp>
        <p:nvSpPr>
          <p:cNvPr id="4403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403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B78455-233A-4F80-9606-A6F3D652C74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4403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54605A-2D71-4828-90B3-C2954B36FCA5}" type="slidenum">
              <a:rPr lang="en-US" sz="1400">
                <a:solidFill>
                  <a:srgbClr val="A40000"/>
                </a:solidFill>
              </a:rPr>
              <a:pPr algn="r" eaLnBrk="1" hangingPunct="1"/>
              <a:t>34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Strategies </a:t>
            </a:r>
            <a:r>
              <a:rPr lang="en-US" dirty="0"/>
              <a:t>for </a:t>
            </a:r>
            <a:r>
              <a:rPr lang="en-US" dirty="0" smtClean="0"/>
              <a:t>Display Ads</a:t>
            </a:r>
            <a:endParaRPr lang="en-US" dirty="0"/>
          </a:p>
        </p:txBody>
      </p:sp>
      <p:sp>
        <p:nvSpPr>
          <p:cNvPr id="4505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through rates .3 to .5 percent</a:t>
            </a:r>
          </a:p>
          <a:p>
            <a:pPr lvl="1"/>
            <a:r>
              <a:rPr lang="en-US" dirty="0" smtClean="0"/>
              <a:t>Research suggests Web site visitors are influenced by ads they don’t click but advertisers reluctant to pay for ads that don’t produce measurable results</a:t>
            </a:r>
          </a:p>
          <a:p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Animated GIFs with moving elements</a:t>
            </a:r>
          </a:p>
          <a:p>
            <a:pPr lvl="1"/>
            <a:r>
              <a:rPr lang="en-US" dirty="0" smtClean="0"/>
              <a:t>Display rich media effects (video clips)</a:t>
            </a:r>
          </a:p>
          <a:p>
            <a:pPr lvl="1"/>
            <a:r>
              <a:rPr lang="en-US" dirty="0" smtClean="0"/>
              <a:t>Add interactive effects (Java programs) that respond to user’s click with some </a:t>
            </a:r>
            <a:r>
              <a:rPr lang="en-US" dirty="0" err="1" smtClean="0"/>
              <a:t>acton</a:t>
            </a:r>
            <a:endParaRPr lang="en-US" dirty="0" smtClean="0"/>
          </a:p>
          <a:p>
            <a:pPr lvl="1"/>
            <a:r>
              <a:rPr lang="en-US" dirty="0" smtClean="0"/>
              <a:t>Ads appearing to be dialog boxes</a:t>
            </a:r>
          </a:p>
        </p:txBody>
      </p:sp>
      <p:sp>
        <p:nvSpPr>
          <p:cNvPr id="4506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506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8AD598-0EA1-4501-9B8C-C3CB2B38AF45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4506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6A1AEC8-38CD-4118-8C8C-E90FB6E5F81B}" type="slidenum">
              <a:rPr lang="en-US" sz="1400">
                <a:solidFill>
                  <a:srgbClr val="A40000"/>
                </a:solidFill>
              </a:rPr>
              <a:pPr algn="r" eaLnBrk="1" hangingPunct="1"/>
              <a:t>35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902A151-1D0A-4A37-BDD3-19C06703A886}" type="slidenum">
              <a:rPr lang="en-US" sz="1400">
                <a:solidFill>
                  <a:srgbClr val="000000"/>
                </a:solidFill>
              </a:rPr>
              <a:pPr algn="r" eaLnBrk="1" hangingPunct="1"/>
              <a:t>36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732972" y="4495800"/>
            <a:ext cx="3749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4-8 </a:t>
            </a:r>
            <a:r>
              <a:rPr lang="en-US" dirty="0">
                <a:solidFill>
                  <a:srgbClr val="A40000"/>
                </a:solidFill>
              </a:rPr>
              <a:t>Disguised </a:t>
            </a:r>
            <a:r>
              <a:rPr lang="en-US" dirty="0" smtClean="0">
                <a:solidFill>
                  <a:srgbClr val="A40000"/>
                </a:solidFill>
              </a:rPr>
              <a:t>display </a:t>
            </a:r>
            <a:r>
              <a:rPr lang="en-US" dirty="0">
                <a:solidFill>
                  <a:srgbClr val="A40000"/>
                </a:solidFill>
              </a:rPr>
              <a:t>ads</a:t>
            </a:r>
          </a:p>
        </p:txBody>
      </p:sp>
      <p:sp>
        <p:nvSpPr>
          <p:cNvPr id="4608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608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D2DCC-56F0-4760-9A4F-85B5A77AF86F}" type="slidenum">
              <a:rPr lang="en-US" smtClean="0">
                <a:solidFill>
                  <a:srgbClr val="A40000"/>
                </a:solidFill>
              </a:rPr>
              <a:pPr eaLnBrk="1" hangingPunct="1"/>
              <a:t>36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883825" y="31829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6146" name="Picture 2" descr="C:\Users\peterson\chimbo temp\Schneider2014\artwork\C8757_ch04_no callouts\Fig4-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7278"/>
            <a:ext cx="8001000" cy="178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Intrusive Ad Formats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Pop-up ad appears in its own window when user opens/closes Web page and require the user to click a small close button in the window of the ad</a:t>
            </a:r>
          </a:p>
          <a:p>
            <a:pPr lvl="1"/>
            <a:r>
              <a:rPr lang="en-US" dirty="0" smtClean="0"/>
              <a:t>Annoying and may create lasting bad will, but many advertisers find them to be effective</a:t>
            </a:r>
          </a:p>
          <a:p>
            <a:r>
              <a:rPr lang="en-US" dirty="0"/>
              <a:t>Ad-blocking </a:t>
            </a:r>
            <a:r>
              <a:rPr lang="en-US" dirty="0" smtClean="0"/>
              <a:t>software prevents display </a:t>
            </a:r>
            <a:r>
              <a:rPr lang="en-US" dirty="0"/>
              <a:t>ads and pop-up ads from loading</a:t>
            </a:r>
          </a:p>
          <a:p>
            <a:r>
              <a:rPr lang="en-US" dirty="0" smtClean="0"/>
              <a:t>Interstitial ads open in their own browser page when a user clicks to load a page</a:t>
            </a:r>
          </a:p>
          <a:p>
            <a:pPr lvl="1"/>
            <a:r>
              <a:rPr lang="en-US" dirty="0" smtClean="0"/>
              <a:t>May close automatically or require user to close</a:t>
            </a:r>
          </a:p>
          <a:p>
            <a:pPr lvl="1"/>
            <a:r>
              <a:rPr lang="en-US" dirty="0" smtClean="0"/>
              <a:t>Larger and more annoying than pop-up ads</a:t>
            </a:r>
          </a:p>
        </p:txBody>
      </p:sp>
      <p:sp>
        <p:nvSpPr>
          <p:cNvPr id="4813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813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11A02A-4616-41D7-BC98-6687BADF9E00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4813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DA3888C-6BBA-4802-B8E6-BDA40F335C4D}" type="slidenum">
              <a:rPr lang="en-US" sz="1400">
                <a:solidFill>
                  <a:srgbClr val="A40000"/>
                </a:solidFill>
              </a:rPr>
              <a:pPr algn="r" eaLnBrk="1" hangingPunct="1"/>
              <a:t>37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Media and Video Ad Formats</a:t>
            </a:r>
          </a:p>
        </p:txBody>
      </p:sp>
      <p:sp>
        <p:nvSpPr>
          <p:cNvPr id="4915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graphical activity that “floats” over the Web page itself</a:t>
            </a:r>
          </a:p>
          <a:p>
            <a:pPr lvl="1"/>
            <a:r>
              <a:rPr lang="en-US" dirty="0" smtClean="0"/>
              <a:t>Always contain moving graphics and usually include audio and video elements</a:t>
            </a:r>
          </a:p>
          <a:p>
            <a:r>
              <a:rPr lang="en-US" dirty="0" smtClean="0"/>
              <a:t>Video ads are a form of rich media ad used on Web sites that deliver video</a:t>
            </a:r>
          </a:p>
          <a:p>
            <a:pPr lvl="1"/>
            <a:r>
              <a:rPr lang="en-US" dirty="0" smtClean="0"/>
              <a:t>Either free standing or integrated into videos the site visitor selects to watch</a:t>
            </a:r>
          </a:p>
          <a:p>
            <a:pPr lvl="1"/>
            <a:r>
              <a:rPr lang="en-US" dirty="0" smtClean="0"/>
              <a:t>A pre-roll video ad requires a visitor to view all or part of an ad before the content selected plays</a:t>
            </a:r>
          </a:p>
          <a:p>
            <a:pPr lvl="1"/>
            <a:r>
              <a:rPr lang="en-US" dirty="0" smtClean="0"/>
              <a:t>Most video ads are 10 to 30 seconds long</a:t>
            </a:r>
          </a:p>
        </p:txBody>
      </p:sp>
      <p:sp>
        <p:nvSpPr>
          <p:cNvPr id="4915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915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E7A913-8845-4212-AC18-334447D19F83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4915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4B17D0-C847-4AEA-84E2-B9ECABCC5EAC}" type="slidenum">
              <a:rPr lang="en-US" sz="1400">
                <a:solidFill>
                  <a:srgbClr val="A40000"/>
                </a:solidFill>
              </a:rPr>
              <a:pPr algn="r" eaLnBrk="1" hangingPunct="1"/>
              <a:t>38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902A151-1D0A-4A37-BDD3-19C06703A886}" type="slidenum">
              <a:rPr lang="en-US" sz="1400">
                <a:solidFill>
                  <a:srgbClr val="000000"/>
                </a:solidFill>
              </a:rPr>
              <a:pPr algn="r" eaLnBrk="1" hangingPunct="1"/>
              <a:t>39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685800" y="4810882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4-9 Average time spent (hours per day) with various media, 2016 population estimates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4608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608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D2DCC-56F0-4760-9A4F-85B5A77AF86F}" type="slidenum">
              <a:rPr lang="en-US" smtClean="0">
                <a:solidFill>
                  <a:srgbClr val="A40000"/>
                </a:solidFill>
              </a:rPr>
              <a:pPr eaLnBrk="1" hangingPunct="1"/>
              <a:t>39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486662" y="376671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" name="Snagit_PPTB0C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41266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household products were purchased primarily by women, ads depicting the father as inept might have made sense</a:t>
            </a:r>
          </a:p>
          <a:p>
            <a:r>
              <a:rPr lang="en-US" dirty="0" smtClean="0"/>
              <a:t>Men now take a larger role in these decisions and companies have turned away from adverting that makes a joke of men’s experiences</a:t>
            </a:r>
          </a:p>
          <a:p>
            <a:r>
              <a:rPr lang="en-US" dirty="0" smtClean="0"/>
              <a:t>In 2012 Kimberly-Clark faced a firestorm of criticism for portraying men as incompetent caregivers</a:t>
            </a:r>
          </a:p>
          <a:p>
            <a:pPr lvl="1"/>
            <a:r>
              <a:rPr lang="en-US" dirty="0" smtClean="0"/>
              <a:t>Company now regularly engages with “dad-focused” social media outlets and participates in the annual Dad 2.0 Summit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31BD1B-CE4F-4B75-B428-53E84CC1EE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Ads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promotional message with no graphic elements</a:t>
            </a:r>
          </a:p>
          <a:p>
            <a:pPr lvl="1"/>
            <a:r>
              <a:rPr lang="en-US" dirty="0" smtClean="0"/>
              <a:t>Usually placed along Web page top or right side</a:t>
            </a:r>
          </a:p>
          <a:p>
            <a:r>
              <a:rPr lang="en-US" dirty="0" smtClean="0"/>
              <a:t>Google found these ads to be less obtrusive than display ads but very effective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riticized for including unobtrusive ads on its pages, Google now clearly labels ads to prevent confusion</a:t>
            </a:r>
          </a:p>
          <a:p>
            <a:r>
              <a:rPr lang="en-US" dirty="0" smtClean="0"/>
              <a:t>Inline text ad are text in stories displayed as hyperlinks</a:t>
            </a:r>
          </a:p>
        </p:txBody>
      </p:sp>
      <p:sp>
        <p:nvSpPr>
          <p:cNvPr id="4710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71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E161C2-F6AE-4549-915D-4A5858E162AA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4710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FFAFCF5-4398-45A0-ADCE-027773BF109C}" type="slidenum">
              <a:rPr lang="en-US" sz="1400">
                <a:solidFill>
                  <a:srgbClr val="A40000"/>
                </a:solidFill>
              </a:rPr>
              <a:pPr algn="r" eaLnBrk="1" hangingPunct="1"/>
              <a:t>40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Advertising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Tremendous usage growth for mobile devices connected to Internet</a:t>
            </a:r>
          </a:p>
          <a:p>
            <a:r>
              <a:rPr lang="en-US" dirty="0" smtClean="0"/>
              <a:t>Some mobile software applications (mobile apps) include advertising element</a:t>
            </a:r>
          </a:p>
          <a:p>
            <a:pPr lvl="1"/>
            <a:r>
              <a:rPr lang="en-US" dirty="0" smtClean="0"/>
              <a:t>Messages displayed from advertisers</a:t>
            </a:r>
          </a:p>
          <a:p>
            <a:pPr lvl="1"/>
            <a:r>
              <a:rPr lang="en-US" dirty="0" smtClean="0"/>
              <a:t>Part of the app screen or in a separate screen</a:t>
            </a:r>
          </a:p>
          <a:p>
            <a:pPr lvl="1"/>
            <a:r>
              <a:rPr lang="en-US" dirty="0" smtClean="0"/>
              <a:t>Mobile apps’ advertising space marketed in same way as Web sites’ banner advertising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9CEC3E-B4F8-485F-9034-72D8CD675E39}" type="slidenum">
              <a:rPr lang="en-US" smtClean="0">
                <a:solidFill>
                  <a:srgbClr val="A40000"/>
                </a:solidFill>
              </a:rPr>
              <a:pPr/>
              <a:t>41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Sponsorships</a:t>
            </a:r>
          </a:p>
        </p:txBody>
      </p:sp>
      <p:sp>
        <p:nvSpPr>
          <p:cNvPr id="5120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sites offer advertisers opportunity to sponsor all (or parts) of their sites</a:t>
            </a:r>
          </a:p>
          <a:p>
            <a:pPr lvl="1"/>
            <a:r>
              <a:rPr lang="en-US" dirty="0" smtClean="0"/>
              <a:t>More subtle way of promoting products</a:t>
            </a:r>
          </a:p>
          <a:p>
            <a:r>
              <a:rPr lang="en-US" dirty="0" smtClean="0"/>
              <a:t>Goals similar to sporting event sponsors, television program sponsors</a:t>
            </a:r>
          </a:p>
          <a:p>
            <a:pPr lvl="1"/>
            <a:r>
              <a:rPr lang="en-US" dirty="0" smtClean="0"/>
              <a:t>Tie company (product) name to an event (set of information)</a:t>
            </a:r>
          </a:p>
          <a:p>
            <a:r>
              <a:rPr lang="en-US" dirty="0" smtClean="0"/>
              <a:t>Ethical concerns raised if sponsor allowed to create content or weave advertising into site’s content</a:t>
            </a:r>
          </a:p>
          <a:p>
            <a:pPr lvl="1"/>
            <a:r>
              <a:rPr lang="en-US" dirty="0" smtClean="0"/>
              <a:t>Should always be clearly identified as advertisement</a:t>
            </a:r>
          </a:p>
        </p:txBody>
      </p:sp>
      <p:sp>
        <p:nvSpPr>
          <p:cNvPr id="5120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0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475EF1-A11E-410A-93E2-63E560D0CB5E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5120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7E235C6-AE11-469B-84EC-1208BF06A2A8}" type="slidenum">
              <a:rPr lang="en-US" sz="1400">
                <a:solidFill>
                  <a:srgbClr val="A40000"/>
                </a:solidFill>
              </a:rPr>
              <a:pPr algn="r" eaLnBrk="1" hangingPunct="1"/>
              <a:t>42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Advertising Cost and Effectiveness</a:t>
            </a:r>
          </a:p>
        </p:txBody>
      </p:sp>
      <p:sp>
        <p:nvSpPr>
          <p:cNvPr id="5222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 of measuring Web site effectiveness has become important</a:t>
            </a:r>
          </a:p>
          <a:p>
            <a:r>
              <a:rPr lang="en-US" dirty="0" smtClean="0"/>
              <a:t>Pricing metric is cost per thousand (CPM) for mass media advertising</a:t>
            </a:r>
          </a:p>
          <a:p>
            <a:pPr lvl="1"/>
            <a:r>
              <a:rPr lang="en-US" dirty="0" smtClean="0"/>
              <a:t>“M” from Roman numeral for “thousand”</a:t>
            </a:r>
          </a:p>
          <a:p>
            <a:pPr lvl="1"/>
            <a:r>
              <a:rPr lang="en-US" dirty="0" smtClean="0"/>
              <a:t>Dollar amount paid for every thousand people in the estimated audience</a:t>
            </a:r>
          </a:p>
          <a:p>
            <a:r>
              <a:rPr lang="en-US" dirty="0" smtClean="0"/>
              <a:t>Cost per click (CPC) is an alternative to CPM</a:t>
            </a:r>
          </a:p>
          <a:p>
            <a:pPr lvl="1"/>
            <a:r>
              <a:rPr lang="en-US" dirty="0" smtClean="0"/>
              <a:t>Charge is for click</a:t>
            </a:r>
          </a:p>
        </p:txBody>
      </p:sp>
      <p:sp>
        <p:nvSpPr>
          <p:cNvPr id="5222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223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0B85C0-AC84-4FC3-92A4-EFE836D15872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5222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ECD6C7-64B0-4196-BCA7-948CC1FCA25F}" type="slidenum">
              <a:rPr lang="en-US" sz="1400">
                <a:solidFill>
                  <a:srgbClr val="A40000"/>
                </a:solidFill>
              </a:rPr>
              <a:pPr algn="r" eaLnBrk="1" hangingPunct="1"/>
              <a:t>43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Advertising Cost and Effectiveness (cont’d.)</a:t>
            </a:r>
          </a:p>
        </p:txBody>
      </p:sp>
      <p:sp>
        <p:nvSpPr>
          <p:cNvPr id="5325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is when visitor requests a page from a Web site</a:t>
            </a:r>
          </a:p>
          <a:p>
            <a:pPr lvl="1"/>
            <a:r>
              <a:rPr lang="en-US" dirty="0" smtClean="0"/>
              <a:t>Trial visit is the first time a particular visitor loads a Web site page </a:t>
            </a:r>
          </a:p>
          <a:p>
            <a:pPr lvl="1"/>
            <a:r>
              <a:rPr lang="en-US" dirty="0" smtClean="0"/>
              <a:t>Repeat visit is subsequent page loads</a:t>
            </a:r>
          </a:p>
          <a:p>
            <a:r>
              <a:rPr lang="en-US" dirty="0" smtClean="0"/>
              <a:t>Each page loaded by visitor counts as a page view</a:t>
            </a:r>
          </a:p>
          <a:p>
            <a:pPr lvl="1"/>
            <a:r>
              <a:rPr lang="en-US" dirty="0" smtClean="0"/>
              <a:t>If page contains an ad, called an ad view</a:t>
            </a:r>
          </a:p>
          <a:p>
            <a:r>
              <a:rPr lang="en-US" dirty="0" smtClean="0"/>
              <a:t>Some Web pages have display ads that load </a:t>
            </a:r>
          </a:p>
          <a:p>
            <a:pPr lvl="1"/>
            <a:r>
              <a:rPr lang="en-US" dirty="0" smtClean="0"/>
              <a:t>Each time the display ad loads is an impression</a:t>
            </a:r>
          </a:p>
          <a:p>
            <a:pPr lvl="1"/>
            <a:r>
              <a:rPr lang="en-US" dirty="0" smtClean="0"/>
              <a:t>If visitor clicks the display ad, action is a click or click-through</a:t>
            </a:r>
          </a:p>
        </p:txBody>
      </p:sp>
      <p:sp>
        <p:nvSpPr>
          <p:cNvPr id="5325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325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8344E0-71DB-4D67-A082-AECA48459106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5325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D05C02-6B8E-4181-AD19-12644138880E}" type="slidenum">
              <a:rPr lang="en-US" sz="1400">
                <a:solidFill>
                  <a:srgbClr val="A40000"/>
                </a:solidFill>
              </a:rPr>
              <a:pPr algn="r" eaLnBrk="1" hangingPunct="1"/>
              <a:t>44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D41B9C-AB6A-4F7B-BAC0-E86028ED69F7}" type="slidenum">
              <a:rPr lang="en-US" sz="1400">
                <a:solidFill>
                  <a:srgbClr val="000000"/>
                </a:solidFill>
              </a:rPr>
              <a:pPr algn="r" eaLnBrk="1" hangingPunct="1"/>
              <a:t>45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1357881" y="5714764"/>
            <a:ext cx="6219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4-10 </a:t>
            </a:r>
            <a:r>
              <a:rPr lang="en-US" dirty="0">
                <a:solidFill>
                  <a:srgbClr val="A40000"/>
                </a:solidFill>
              </a:rPr>
              <a:t>CPM rates for </a:t>
            </a:r>
            <a:r>
              <a:rPr lang="en-US" dirty="0" smtClean="0">
                <a:solidFill>
                  <a:srgbClr val="A40000"/>
                </a:solidFill>
              </a:rPr>
              <a:t>advertising </a:t>
            </a:r>
            <a:r>
              <a:rPr lang="en-US" dirty="0">
                <a:solidFill>
                  <a:srgbClr val="A40000"/>
                </a:solidFill>
              </a:rPr>
              <a:t>in various media</a:t>
            </a:r>
          </a:p>
        </p:txBody>
      </p:sp>
      <p:sp>
        <p:nvSpPr>
          <p:cNvPr id="5530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530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399149-95AA-483F-B062-EF36F6757240}" type="slidenum">
              <a:rPr lang="en-US" smtClean="0">
                <a:solidFill>
                  <a:srgbClr val="A40000"/>
                </a:solidFill>
              </a:rPr>
              <a:pPr eaLnBrk="1" hangingPunct="1"/>
              <a:t>45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514638" y="482660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" name="Snagit_PPTD7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44546"/>
            <a:ext cx="5277988" cy="548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Advertising Cost and Effectiveness (cont’d.)</a:t>
            </a:r>
            <a:endParaRPr lang="en-US" dirty="0" smtClean="0"/>
          </a:p>
        </p:txBody>
      </p:sp>
      <p:sp>
        <p:nvSpPr>
          <p:cNvPr id="5734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for companies to gauge the cost and benefits of advertising on the Web</a:t>
            </a:r>
          </a:p>
          <a:p>
            <a:r>
              <a:rPr lang="en-US" dirty="0" smtClean="0"/>
              <a:t>Many have developed new metrics to evaluate the number of desired outcomes advertising yields</a:t>
            </a:r>
          </a:p>
          <a:p>
            <a:pPr lvl="1"/>
            <a:r>
              <a:rPr lang="en-US" dirty="0" smtClean="0"/>
              <a:t>Number of new visitors who buy for the first time after arriving via a click-through can be used to calculate advertising cost of acquiring a customer on the Web</a:t>
            </a:r>
          </a:p>
          <a:p>
            <a:r>
              <a:rPr lang="en-US" dirty="0" smtClean="0"/>
              <a:t>Most analysts agree that online advertising is much more effective if properly targeted</a:t>
            </a:r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735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D62CE5-B107-48D0-84D9-9951C99BD3A3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5734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38A17C6-BD24-4CEB-BB35-87ECD0AF9A3F}" type="slidenum">
              <a:rPr lang="en-US" sz="1400">
                <a:solidFill>
                  <a:srgbClr val="A40000"/>
                </a:solidFill>
              </a:rPr>
              <a:pPr algn="r" eaLnBrk="1" hangingPunct="1"/>
              <a:t>46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Marketing / Unsolicited Commercial E-mail (UCE, Spam)</a:t>
            </a:r>
          </a:p>
        </p:txBody>
      </p:sp>
      <p:sp>
        <p:nvSpPr>
          <p:cNvPr id="5939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 powerful element of advertising strategy</a:t>
            </a:r>
          </a:p>
          <a:p>
            <a:pPr lvl="1"/>
            <a:r>
              <a:rPr lang="en-US" dirty="0" smtClean="0"/>
              <a:t>Used to announce new products or features</a:t>
            </a:r>
          </a:p>
          <a:p>
            <a:pPr lvl="1"/>
            <a:r>
              <a:rPr lang="en-US" dirty="0" smtClean="0"/>
              <a:t>Used to announce sales on existing products</a:t>
            </a:r>
          </a:p>
          <a:p>
            <a:r>
              <a:rPr lang="en-US" dirty="0" smtClean="0"/>
              <a:t>Unsolicited Commercial E-mail (UCE, Spam, bulk mail) is electronic junk mail </a:t>
            </a:r>
          </a:p>
          <a:p>
            <a:pPr lvl="1"/>
            <a:r>
              <a:rPr lang="en-US" dirty="0" smtClean="0"/>
              <a:t>Includes solicitations, ads or e-mail chain letters</a:t>
            </a:r>
          </a:p>
          <a:p>
            <a:pPr lvl="1"/>
            <a:r>
              <a:rPr lang="en-US" dirty="0" smtClean="0"/>
              <a:t>Wastes time, disk space, and consumes large amounts of Internet capacity</a:t>
            </a:r>
          </a:p>
          <a:p>
            <a:r>
              <a:rPr lang="en-US" dirty="0" smtClean="0"/>
              <a:t>Key element to avoid engaging in spam</a:t>
            </a:r>
          </a:p>
          <a:p>
            <a:pPr lvl="1"/>
            <a:r>
              <a:rPr lang="en-US" dirty="0" smtClean="0"/>
              <a:t>Obtain customer approval</a:t>
            </a:r>
            <a:r>
              <a:rPr lang="en-US" dirty="0"/>
              <a:t> </a:t>
            </a:r>
            <a:r>
              <a:rPr lang="en-US" dirty="0" smtClean="0"/>
              <a:t>prior to sending</a:t>
            </a:r>
          </a:p>
        </p:txBody>
      </p:sp>
      <p:sp>
        <p:nvSpPr>
          <p:cNvPr id="5939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939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BDA217-EA9B-45E7-AB87-9D40DABD8EE0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5939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BCAF84-2640-4DFE-881D-62AA1E81DE91}" type="slidenum">
              <a:rPr lang="en-US" sz="1400">
                <a:solidFill>
                  <a:srgbClr val="A40000"/>
                </a:solidFill>
              </a:rPr>
              <a:pPr algn="r" eaLnBrk="1" hangingPunct="1"/>
              <a:t>47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Marketing</a:t>
            </a:r>
          </a:p>
        </p:txBody>
      </p:sp>
      <p:sp>
        <p:nvSpPr>
          <p:cNvPr id="6041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 rate is the percentage of recipients responding to an ad or promotion</a:t>
            </a:r>
          </a:p>
          <a:p>
            <a:pPr lvl="1"/>
            <a:r>
              <a:rPr lang="en-US" dirty="0" smtClean="0"/>
              <a:t>Ranges from 10% to more than 30% on requested e-mail messages</a:t>
            </a:r>
          </a:p>
          <a:p>
            <a:r>
              <a:rPr lang="en-US" dirty="0" smtClean="0"/>
              <a:t>Opt-in e-mail is the practice of sending e-mail messages to people who request information</a:t>
            </a:r>
          </a:p>
          <a:p>
            <a:pPr lvl="1"/>
            <a:r>
              <a:rPr lang="en-US" dirty="0" smtClean="0"/>
              <a:t>Part of permission marketing strategy</a:t>
            </a:r>
          </a:p>
          <a:p>
            <a:pPr lvl="1"/>
            <a:r>
              <a:rPr lang="en-US" dirty="0" smtClean="0"/>
              <a:t>Example companies: ConstantContact, Yesmail, Return Path</a:t>
            </a:r>
          </a:p>
        </p:txBody>
      </p:sp>
      <p:sp>
        <p:nvSpPr>
          <p:cNvPr id="6042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042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8DC2BE-C457-4052-B36F-5EDA47FA327D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6042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2DA4DC5-B6DA-4B46-BF5A-9F9C5819B76B}" type="slidenum">
              <a:rPr lang="en-US" sz="1400">
                <a:solidFill>
                  <a:srgbClr val="A40000"/>
                </a:solidFill>
              </a:rPr>
              <a:pPr algn="r" eaLnBrk="1" hangingPunct="1"/>
              <a:t>48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Content and Advertising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articles, news stories of interest to specific market segments increases acceptance of e-mail</a:t>
            </a:r>
          </a:p>
          <a:p>
            <a:r>
              <a:rPr lang="en-US" dirty="0" smtClean="0"/>
              <a:t>Advertisers send content by using hyperlinks inserted into e-mail messages</a:t>
            </a:r>
          </a:p>
          <a:p>
            <a:pPr lvl="1"/>
            <a:r>
              <a:rPr lang="en-US" dirty="0" smtClean="0"/>
              <a:t>Takes customers to advertiser’s Web site content</a:t>
            </a:r>
          </a:p>
          <a:p>
            <a:pPr lvl="1"/>
            <a:r>
              <a:rPr lang="en-US" dirty="0" smtClean="0"/>
              <a:t>Easier to induce customer to stay on the site and consider making purchases</a:t>
            </a:r>
          </a:p>
          <a:p>
            <a:r>
              <a:rPr lang="en-US" dirty="0" smtClean="0"/>
              <a:t>Coordination across media outlets is an important element in any marketing strategy</a:t>
            </a:r>
          </a:p>
          <a:p>
            <a:pPr lvl="1"/>
            <a:r>
              <a:rPr lang="en-US" dirty="0" smtClean="0"/>
              <a:t>Other marketing efforts undertaken at the same time should be consistent with the e-mail’s message</a:t>
            </a:r>
          </a:p>
        </p:txBody>
      </p:sp>
      <p:sp>
        <p:nvSpPr>
          <p:cNvPr id="6246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247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D83B9A-573C-4FE7-AED9-DC141ACDE3D8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624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9491519-F46C-4D64-840B-142E3F218992}" type="slidenum">
              <a:rPr lang="en-US" sz="1400">
                <a:solidFill>
                  <a:srgbClr val="A40000"/>
                </a:solidFill>
              </a:rPr>
              <a:pPr algn="r" eaLnBrk="1" hangingPunct="1"/>
              <a:t>49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75D3EFF-30EE-4456-A4D7-BBC513DEFBB8}" type="slidenum">
              <a:rPr lang="en-US" sz="14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4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A7F26C2-C5EE-4D62-818A-8B7FA549FFD9}" type="slidenum">
              <a:rPr lang="en-US" sz="14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Ps of Marketing </a:t>
            </a:r>
          </a:p>
        </p:txBody>
      </p:sp>
      <p:sp>
        <p:nvSpPr>
          <p:cNvPr id="1024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is the physical item or service sold</a:t>
            </a:r>
          </a:p>
          <a:p>
            <a:pPr lvl="1"/>
            <a:r>
              <a:rPr lang="en-US" dirty="0" smtClean="0"/>
              <a:t>Brand is the customers’ product perception</a:t>
            </a:r>
          </a:p>
          <a:p>
            <a:r>
              <a:rPr lang="en-US" dirty="0" smtClean="0"/>
              <a:t>Price is amount customer pays for product</a:t>
            </a:r>
          </a:p>
          <a:p>
            <a:pPr lvl="1"/>
            <a:r>
              <a:rPr lang="en-US" dirty="0" smtClean="0"/>
              <a:t>Customer value is customer benefits minus total cost</a:t>
            </a:r>
          </a:p>
          <a:p>
            <a:r>
              <a:rPr lang="en-US" dirty="0" smtClean="0"/>
              <a:t>Promotion includes any means to spread word about product</a:t>
            </a:r>
          </a:p>
          <a:p>
            <a:r>
              <a:rPr lang="en-US" dirty="0"/>
              <a:t>Place (distribution</a:t>
            </a:r>
            <a:r>
              <a:rPr lang="en-US" dirty="0" smtClean="0"/>
              <a:t>) is the need </a:t>
            </a:r>
            <a:r>
              <a:rPr lang="en-US" dirty="0"/>
              <a:t>to have products or services available in many different locations</a:t>
            </a:r>
          </a:p>
          <a:p>
            <a:pPr lvl="1"/>
            <a:r>
              <a:rPr lang="en-US" dirty="0"/>
              <a:t>Getting right products to the right places at the best time to sell them</a:t>
            </a:r>
          </a:p>
          <a:p>
            <a:endParaRPr lang="en-US" dirty="0" smtClean="0"/>
          </a:p>
        </p:txBody>
      </p:sp>
      <p:sp>
        <p:nvSpPr>
          <p:cNvPr id="1024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24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7812F-5BE9-4955-A65F-5DE9380CC6B4}" type="slidenum">
              <a:rPr lang="en-US" smtClean="0">
                <a:solidFill>
                  <a:srgbClr val="A40000"/>
                </a:solidFill>
              </a:rPr>
              <a:pPr/>
              <a:t>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E-Mail Processing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customers opting in to information-laden e-mails can outgrow capacity of an information technology staff</a:t>
            </a:r>
          </a:p>
          <a:p>
            <a:r>
              <a:rPr lang="en-US" dirty="0" smtClean="0"/>
              <a:t>An e-mail processing service provider will manage an e-mail campaign at cost of 1-5 cents per address</a:t>
            </a:r>
          </a:p>
          <a:p>
            <a:pPr lvl="1"/>
            <a:r>
              <a:rPr lang="en-US" dirty="0" smtClean="0"/>
              <a:t>Many companies will also help clients purchase lists of e-mail addresses from companies that compile lists</a:t>
            </a:r>
          </a:p>
          <a:p>
            <a:pPr lvl="2"/>
            <a:endParaRPr lang="en-US" dirty="0" smtClean="0"/>
          </a:p>
        </p:txBody>
      </p:sp>
      <p:sp>
        <p:nvSpPr>
          <p:cNvPr id="6349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349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E6967F-9FA1-47DF-8E45-5FB96ADB730B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6349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73144FE-831E-484B-84B8-29359B2F397A}" type="slidenum">
              <a:rPr lang="en-US" sz="1400">
                <a:solidFill>
                  <a:srgbClr val="A40000"/>
                </a:solidFill>
              </a:rPr>
              <a:pPr algn="r" eaLnBrk="1" hangingPunct="1"/>
              <a:t>50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Technology-Enabled Customer Relationship Management</a:t>
            </a:r>
          </a:p>
        </p:txBody>
      </p:sp>
      <p:sp>
        <p:nvSpPr>
          <p:cNvPr id="6451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Clickstream is the information that a Web site can gather about its visitors</a:t>
            </a:r>
          </a:p>
          <a:p>
            <a:r>
              <a:rPr lang="en-US" dirty="0" smtClean="0"/>
              <a:t>Technology-enabled relationship management occurs when firm obtains information on customer behavior, preferences, needs and buying patterns to</a:t>
            </a:r>
          </a:p>
          <a:p>
            <a:pPr lvl="1"/>
            <a:r>
              <a:rPr lang="en-US" dirty="0" smtClean="0"/>
              <a:t>Set prices, negotiate terms, tailor promotions, add product features, customize customer relationship</a:t>
            </a:r>
          </a:p>
          <a:p>
            <a:pPr lvl="1"/>
            <a:r>
              <a:rPr lang="en-US" dirty="0" smtClean="0"/>
              <a:t>Also called Customer relationship management (CRM), technology-enabled customer relationship management or electronic customer relationship management (eCRM)</a:t>
            </a:r>
          </a:p>
        </p:txBody>
      </p:sp>
      <p:sp>
        <p:nvSpPr>
          <p:cNvPr id="6451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451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4DD61-BFC4-4B91-99B7-9663ED09FC1B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6451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F0FA8AB-8700-41B0-86A0-91C316578324}" type="slidenum">
              <a:rPr lang="en-US" sz="1400">
                <a:solidFill>
                  <a:srgbClr val="A40000"/>
                </a:solidFill>
              </a:rPr>
              <a:pPr algn="r" eaLnBrk="1" hangingPunct="1"/>
              <a:t>51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80EFC5A-27A0-4A34-96D3-5E1E72B51FFE}" type="slidenum">
              <a:rPr lang="en-US" sz="1400">
                <a:solidFill>
                  <a:srgbClr val="000000"/>
                </a:solidFill>
              </a:rPr>
              <a:pPr algn="r" eaLnBrk="1" hangingPunct="1"/>
              <a:t>52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5539" name="Rectangle 7"/>
          <p:cNvSpPr>
            <a:spLocks noChangeArrowheads="1"/>
          </p:cNvSpPr>
          <p:nvPr/>
        </p:nvSpPr>
        <p:spPr bwMode="auto">
          <a:xfrm>
            <a:off x="1240971" y="5229166"/>
            <a:ext cx="6408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4-11 </a:t>
            </a:r>
            <a:r>
              <a:rPr lang="en-US" dirty="0">
                <a:solidFill>
                  <a:srgbClr val="A40000"/>
                </a:solidFill>
              </a:rPr>
              <a:t>Technology-enabled relationship management </a:t>
            </a:r>
          </a:p>
          <a:p>
            <a:r>
              <a:rPr lang="en-US" dirty="0">
                <a:solidFill>
                  <a:srgbClr val="A40000"/>
                </a:solidFill>
              </a:rPr>
              <a:t>and traditional customer relationships</a:t>
            </a:r>
          </a:p>
        </p:txBody>
      </p:sp>
      <p:sp>
        <p:nvSpPr>
          <p:cNvPr id="6554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554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27A26A-4DA8-44C0-A65C-D48A77F77BA5}" type="slidenum">
              <a:rPr lang="en-US" smtClean="0">
                <a:solidFill>
                  <a:srgbClr val="A40000"/>
                </a:solidFill>
              </a:rPr>
              <a:pPr eaLnBrk="1" hangingPunct="1"/>
              <a:t>52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723051" y="426129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8194" name="Picture 2" descr="C:\Users\peterson\chimbo temp\Schneider2014\artwork\C8757_ch04_no callouts\Fig4-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586412" cy="47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as a Source of Value</a:t>
            </a:r>
          </a:p>
        </p:txBody>
      </p:sp>
      <p:sp>
        <p:nvSpPr>
          <p:cNvPr id="6656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Marketspace is commerce in the information world</a:t>
            </a:r>
          </a:p>
          <a:p>
            <a:pPr lvl="1"/>
            <a:r>
              <a:rPr lang="en-US" dirty="0" smtClean="0"/>
              <a:t>Value creation requires different processes in the marketspace</a:t>
            </a:r>
          </a:p>
          <a:p>
            <a:r>
              <a:rPr lang="en-US" dirty="0" smtClean="0"/>
              <a:t>Information itself a source of value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information to create new value for customers</a:t>
            </a:r>
          </a:p>
          <a:p>
            <a:pPr lvl="1"/>
            <a:r>
              <a:rPr lang="en-US" dirty="0" smtClean="0"/>
              <a:t>Should provide customized, value-added digital products and services in the marketspace</a:t>
            </a:r>
          </a:p>
          <a:p>
            <a:r>
              <a:rPr lang="en-US" dirty="0" smtClean="0"/>
              <a:t>Early CRM systems failed due to being overly complex and requiring too much staff time</a:t>
            </a:r>
          </a:p>
          <a:p>
            <a:pPr lvl="1"/>
            <a:r>
              <a:rPr lang="en-US" dirty="0" smtClean="0"/>
              <a:t>Recently, companies have had more success with systems that are less ambitious </a:t>
            </a:r>
          </a:p>
        </p:txBody>
      </p:sp>
      <p:sp>
        <p:nvSpPr>
          <p:cNvPr id="6656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656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360FF1-FA67-4015-800C-0E031A3D0587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6656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06D88B-3BC7-4B97-A15A-6258DCDB00FF}" type="slidenum">
              <a:rPr lang="en-US" sz="1400">
                <a:solidFill>
                  <a:srgbClr val="A40000"/>
                </a:solidFill>
              </a:rPr>
              <a:pPr algn="r" eaLnBrk="1" hangingPunct="1"/>
              <a:t>53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as a Source of Value (cont’d.)</a:t>
            </a:r>
          </a:p>
        </p:txBody>
      </p:sp>
      <p:sp>
        <p:nvSpPr>
          <p:cNvPr id="6758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CRM systems gather information from every customer touchpoint</a:t>
            </a:r>
          </a:p>
          <a:p>
            <a:r>
              <a:rPr lang="en-US" dirty="0" smtClean="0"/>
              <a:t>Multiple sources of information about customers, their preferences, their behavior is entered into a large database called a data warehouse</a:t>
            </a:r>
          </a:p>
          <a:p>
            <a:pPr lvl="1"/>
            <a:r>
              <a:rPr lang="en-US" dirty="0" smtClean="0"/>
              <a:t>Data mining (analytical processing) examines stored information and looks for patterns</a:t>
            </a:r>
          </a:p>
          <a:p>
            <a:r>
              <a:rPr lang="en-US" dirty="0"/>
              <a:t>Statistical </a:t>
            </a:r>
            <a:r>
              <a:rPr lang="en-US" dirty="0" smtClean="0"/>
              <a:t>modeling is a technique </a:t>
            </a:r>
            <a:r>
              <a:rPr lang="en-US" dirty="0"/>
              <a:t>that tests CRM analysts’ theories about relationships among customer and sales data elements</a:t>
            </a:r>
          </a:p>
          <a:p>
            <a:pPr lvl="1"/>
            <a:endParaRPr lang="en-US" dirty="0" smtClean="0"/>
          </a:p>
        </p:txBody>
      </p:sp>
      <p:sp>
        <p:nvSpPr>
          <p:cNvPr id="6758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759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83E42C-9335-49D0-AD50-BC402F3D3158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6758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6AA52C5-2419-4CB6-AB61-87CC05111EF8}" type="slidenum">
              <a:rPr lang="en-US" sz="1400">
                <a:solidFill>
                  <a:srgbClr val="A40000"/>
                </a:solidFill>
              </a:rPr>
              <a:pPr algn="r" eaLnBrk="1" hangingPunct="1"/>
              <a:t>54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A9777ED-146C-43AD-91C6-134B2F55C7E1}" type="slidenum">
              <a:rPr lang="en-US" sz="1400">
                <a:solidFill>
                  <a:srgbClr val="000000"/>
                </a:solidFill>
              </a:rPr>
              <a:pPr algn="r" eaLnBrk="1" hangingPunct="1"/>
              <a:t>55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1447800" y="5715000"/>
            <a:ext cx="51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4-10 </a:t>
            </a:r>
            <a:r>
              <a:rPr lang="en-US" dirty="0">
                <a:solidFill>
                  <a:srgbClr val="A40000"/>
                </a:solidFill>
              </a:rPr>
              <a:t>Elements of a typical CRM system</a:t>
            </a:r>
          </a:p>
        </p:txBody>
      </p:sp>
      <p:sp>
        <p:nvSpPr>
          <p:cNvPr id="6963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963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913E7D-5A29-4E69-AD43-531AC979E4E4}" type="slidenum">
              <a:rPr lang="en-US" smtClean="0">
                <a:solidFill>
                  <a:srgbClr val="A40000"/>
                </a:solidFill>
              </a:rPr>
              <a:pPr eaLnBrk="1" hangingPunct="1"/>
              <a:t>55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027851" y="465269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9218" name="Picture 2" descr="C:\Users\peterson\chimbo temp\Schneider2014\artwork\C8757_ch04_no callouts\Fig4-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7237"/>
            <a:ext cx="5843587" cy="48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Maintaining Brands on the Web / Elements of Branding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Branded products easier to advertise and promote</a:t>
            </a:r>
          </a:p>
          <a:p>
            <a:pPr lvl="1"/>
            <a:r>
              <a:rPr lang="en-US" dirty="0" smtClean="0"/>
              <a:t>Each product carries reputation of the brand name</a:t>
            </a:r>
          </a:p>
          <a:p>
            <a:pPr lvl="1"/>
            <a:r>
              <a:rPr lang="en-US" dirty="0" smtClean="0"/>
              <a:t>Value far exceeds cost of creating them</a:t>
            </a:r>
          </a:p>
          <a:p>
            <a:r>
              <a:rPr lang="en-US" dirty="0"/>
              <a:t>Three key brand elements </a:t>
            </a:r>
          </a:p>
          <a:p>
            <a:pPr lvl="1"/>
            <a:r>
              <a:rPr lang="en-US" dirty="0"/>
              <a:t>Product differentiation clearly distinguishes </a:t>
            </a:r>
            <a:r>
              <a:rPr lang="en-US" dirty="0" smtClean="0"/>
              <a:t>product</a:t>
            </a:r>
            <a:endParaRPr lang="en-US" dirty="0"/>
          </a:p>
          <a:p>
            <a:pPr lvl="1"/>
            <a:r>
              <a:rPr lang="en-US" dirty="0"/>
              <a:t>Relevance is </a:t>
            </a:r>
            <a:r>
              <a:rPr lang="en-US" dirty="0" smtClean="0"/>
              <a:t>degree </a:t>
            </a:r>
            <a:r>
              <a:rPr lang="en-US" dirty="0"/>
              <a:t>to which product offers utility to a potential customer</a:t>
            </a:r>
          </a:p>
          <a:p>
            <a:pPr lvl="1"/>
            <a:r>
              <a:rPr lang="en-US" dirty="0"/>
              <a:t>Perceived value (key element) occurs when customer perceives a value in buying product</a:t>
            </a:r>
          </a:p>
          <a:p>
            <a:r>
              <a:rPr lang="en-US" dirty="0" smtClean="0"/>
              <a:t>Environmental changes cause brands to lose value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066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066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869076-1F0E-43AD-BD1D-13F119389573}" type="slidenum">
              <a:rPr lang="en-US" smtClean="0"/>
              <a:pPr/>
              <a:t>56</a:t>
            </a:fld>
            <a:endParaRPr lang="en-US" dirty="0" smtClean="0"/>
          </a:p>
        </p:txBody>
      </p:sp>
      <p:sp>
        <p:nvSpPr>
          <p:cNvPr id="7066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977F22-77C4-4E71-9978-A43E8C8A730F}" type="slidenum">
              <a:rPr lang="en-US" sz="1400">
                <a:solidFill>
                  <a:srgbClr val="A40000"/>
                </a:solidFill>
              </a:rPr>
              <a:pPr algn="r" eaLnBrk="1" hangingPunct="1"/>
              <a:t>56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DECC05-0476-47C9-B8E0-0BD74E6D977C}" type="slidenum">
              <a:rPr lang="en-US" sz="1400">
                <a:solidFill>
                  <a:srgbClr val="000000"/>
                </a:solidFill>
              </a:rPr>
              <a:pPr algn="r" eaLnBrk="1" hangingPunct="1"/>
              <a:t>57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714828" y="4495800"/>
            <a:ext cx="367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4-13 </a:t>
            </a:r>
            <a:r>
              <a:rPr lang="en-US" dirty="0">
                <a:solidFill>
                  <a:srgbClr val="A40000"/>
                </a:solidFill>
              </a:rPr>
              <a:t>Elements of a brand</a:t>
            </a:r>
          </a:p>
        </p:txBody>
      </p:sp>
      <p:sp>
        <p:nvSpPr>
          <p:cNvPr id="7270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270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62723-3B49-4431-9B27-9C672778CB35}" type="slidenum">
              <a:rPr lang="en-US" smtClean="0">
                <a:solidFill>
                  <a:srgbClr val="A40000"/>
                </a:solidFill>
              </a:rPr>
              <a:pPr eaLnBrk="1" hangingPunct="1"/>
              <a:t>57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79207" y="3413858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10242" name="Picture 2" descr="C:\Users\peterson\chimbo temp\Schneider2014\artwork\C8757_ch04_no callouts\Fig4-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" y="1859252"/>
            <a:ext cx="8089938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Branding vs. Rational Branding</a:t>
            </a:r>
          </a:p>
        </p:txBody>
      </p:sp>
      <p:sp>
        <p:nvSpPr>
          <p:cNvPr id="7373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Emotional appeals work well on television, radio, billboards and print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 targets in passive information acceptance mode</a:t>
            </a:r>
          </a:p>
          <a:p>
            <a:pPr lvl="1"/>
            <a:r>
              <a:rPr lang="en-US" dirty="0" smtClean="0"/>
              <a:t>Difficult to convey on Web which is an active medium controlled by customer</a:t>
            </a:r>
          </a:p>
          <a:p>
            <a:r>
              <a:rPr lang="en-US" dirty="0" smtClean="0"/>
              <a:t>Rational branding offers to help Web users in some way in exchange for viewing an ad</a:t>
            </a:r>
          </a:p>
          <a:p>
            <a:pPr lvl="1"/>
            <a:r>
              <a:rPr lang="en-US" dirty="0" smtClean="0"/>
              <a:t>Relies on cognitive appeal of specific help offered</a:t>
            </a:r>
          </a:p>
        </p:txBody>
      </p:sp>
      <p:sp>
        <p:nvSpPr>
          <p:cNvPr id="7373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373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324ECC-76F7-4DB5-B938-B4D1CE2FDAAA}" type="slidenum">
              <a:rPr lang="en-US" smtClean="0"/>
              <a:pPr/>
              <a:t>58</a:t>
            </a:fld>
            <a:endParaRPr lang="en-US" dirty="0" smtClean="0"/>
          </a:p>
        </p:txBody>
      </p:sp>
      <p:sp>
        <p:nvSpPr>
          <p:cNvPr id="7373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5657BBB-B800-4077-BDCB-0AB980293511}" type="slidenum">
              <a:rPr lang="en-US" sz="1400">
                <a:solidFill>
                  <a:srgbClr val="A40000"/>
                </a:solidFill>
              </a:rPr>
              <a:pPr algn="r" eaLnBrk="1" hangingPunct="1"/>
              <a:t>58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Affiliate Marketing Strategies</a:t>
            </a:r>
          </a:p>
        </p:txBody>
      </p:sp>
      <p:sp>
        <p:nvSpPr>
          <p:cNvPr id="7475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firm’s Web site (affiliate site) includes descriptions, reviews, ratings, other information about a product linked to another firm’s site that offers the item for sale</a:t>
            </a:r>
          </a:p>
          <a:p>
            <a:pPr lvl="1"/>
            <a:r>
              <a:rPr lang="en-US" dirty="0" smtClean="0"/>
              <a:t>Affiliate site receives a commission for every visitor who follows a link to the seller’s site</a:t>
            </a:r>
          </a:p>
          <a:p>
            <a:r>
              <a:rPr lang="en-US" dirty="0" smtClean="0"/>
              <a:t>Affiliate saves expense of handling inventory, advertising and promoting product, transaction processing</a:t>
            </a:r>
          </a:p>
          <a:p>
            <a:r>
              <a:rPr lang="en-US" dirty="0" smtClean="0"/>
              <a:t>Amazon.com was one of the first to create a successful affiliate marketing program on the Web</a:t>
            </a:r>
            <a:endParaRPr lang="en-US" dirty="0"/>
          </a:p>
        </p:txBody>
      </p:sp>
      <p:sp>
        <p:nvSpPr>
          <p:cNvPr id="7475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475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3A449F-9E08-4230-B6FD-B1EE6D67BC9D}" type="slidenum">
              <a:rPr lang="en-US" smtClean="0"/>
              <a:pPr/>
              <a:t>59</a:t>
            </a:fld>
            <a:endParaRPr lang="en-US" dirty="0" smtClean="0"/>
          </a:p>
        </p:txBody>
      </p:sp>
      <p:sp>
        <p:nvSpPr>
          <p:cNvPr id="7475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6CB7F-A559-4249-A628-31110346FD8B}" type="slidenum">
              <a:rPr lang="en-US" sz="1400">
                <a:solidFill>
                  <a:srgbClr val="A40000"/>
                </a:solidFill>
              </a:rPr>
              <a:pPr algn="r" eaLnBrk="1" hangingPunct="1"/>
              <a:t>59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BDFCB-D33A-4A01-96DE-F69F8C72D1BD}" type="slidenum">
              <a:rPr lang="en-US" smtClean="0">
                <a:solidFill>
                  <a:srgbClr val="A40000"/>
                </a:solidFill>
              </a:rPr>
              <a:pPr eaLnBrk="1" hangingPunct="1"/>
              <a:t>6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5800" y="5029982"/>
            <a:ext cx="733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4-1 The four Ps of marketing contribute to marketing strategy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724203" y="40973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1026" name="Picture 2" descr="C:\Users\peterson\chimbo temp\Schneider2014\artwork\C8757_ch04_no callouts\Fig4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2" y="1573313"/>
            <a:ext cx="792480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Affiliate Commissions / Cause Marketing</a:t>
            </a:r>
          </a:p>
        </p:txBody>
      </p:sp>
      <p:sp>
        <p:nvSpPr>
          <p:cNvPr id="7577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Pay-per-click pays commission each time a visitor clicks the link and loads the seller’s page</a:t>
            </a:r>
          </a:p>
          <a:p>
            <a:r>
              <a:rPr lang="en-US" dirty="0" smtClean="0"/>
              <a:t>Pay-per-conversion pays when visitor becomes a qualified prospect or customer</a:t>
            </a:r>
          </a:p>
          <a:p>
            <a:r>
              <a:rPr lang="en-US" dirty="0" smtClean="0"/>
              <a:t>Affiliate program broker serves as a clearinghouse for sites interested in affiliate programs</a:t>
            </a:r>
          </a:p>
          <a:p>
            <a:r>
              <a:rPr lang="en-US" dirty="0" smtClean="0"/>
              <a:t>Cause marketing benefits a charitable organization</a:t>
            </a:r>
          </a:p>
          <a:p>
            <a:pPr lvl="1"/>
            <a:r>
              <a:rPr lang="en-US" dirty="0" smtClean="0"/>
              <a:t>Affiliate site created to benefit charity</a:t>
            </a:r>
          </a:p>
          <a:p>
            <a:pPr lvl="1"/>
            <a:r>
              <a:rPr lang="en-US" dirty="0" smtClean="0"/>
              <a:t>Sponsoring company makes a donation when a visitor clinks a link</a:t>
            </a:r>
          </a:p>
          <a:p>
            <a:pPr lvl="2"/>
            <a:r>
              <a:rPr lang="en-US" dirty="0" smtClean="0"/>
              <a:t>Higher click-through rates than typical ads</a:t>
            </a:r>
          </a:p>
        </p:txBody>
      </p:sp>
      <p:sp>
        <p:nvSpPr>
          <p:cNvPr id="7578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578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35242A-9C40-4E73-A95E-FAE26969669F}" type="slidenum">
              <a:rPr lang="en-US" smtClean="0"/>
              <a:pPr/>
              <a:t>60</a:t>
            </a:fld>
            <a:endParaRPr lang="en-US" dirty="0" smtClean="0"/>
          </a:p>
        </p:txBody>
      </p:sp>
      <p:sp>
        <p:nvSpPr>
          <p:cNvPr id="7578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EE9426-7019-45BA-9487-737F1CC649BE}" type="slidenum">
              <a:rPr lang="en-US" sz="1400">
                <a:solidFill>
                  <a:srgbClr val="A40000"/>
                </a:solidFill>
              </a:rPr>
              <a:pPr algn="r" eaLnBrk="1" hangingPunct="1"/>
              <a:t>60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Marketing Strategies and Social Media</a:t>
            </a:r>
          </a:p>
        </p:txBody>
      </p:sp>
      <p:sp>
        <p:nvSpPr>
          <p:cNvPr id="7885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Viral marketing  relies on existing customers to tell prospective customers about products or service</a:t>
            </a:r>
          </a:p>
          <a:p>
            <a:pPr lvl="1"/>
            <a:r>
              <a:rPr lang="en-US" dirty="0" smtClean="0"/>
              <a:t>BlueMountain Arts </a:t>
            </a:r>
            <a:r>
              <a:rPr lang="en-US" dirty="0"/>
              <a:t>e</a:t>
            </a:r>
            <a:r>
              <a:rPr lang="en-US" dirty="0" smtClean="0"/>
              <a:t>lectronic greeting cards include a  link to the greeting card site</a:t>
            </a:r>
          </a:p>
          <a:p>
            <a:r>
              <a:rPr lang="en-US" dirty="0" smtClean="0"/>
              <a:t>Social media marketing is best done using an indirect approach</a:t>
            </a:r>
          </a:p>
          <a:p>
            <a:pPr lvl="1"/>
            <a:r>
              <a:rPr lang="en-US" dirty="0" smtClean="0"/>
              <a:t>Encourage community to discuss the desirability of a product or service </a:t>
            </a:r>
          </a:p>
          <a:p>
            <a:pPr lvl="1"/>
            <a:r>
              <a:rPr lang="en-US" dirty="0" smtClean="0"/>
              <a:t>Web site followers on a company’s discussion activity are called fans</a:t>
            </a:r>
          </a:p>
        </p:txBody>
      </p:sp>
      <p:sp>
        <p:nvSpPr>
          <p:cNvPr id="7885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885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581FAC-EA9A-42F9-85F9-45615A8650E5}" type="slidenum">
              <a:rPr lang="en-US" smtClean="0"/>
              <a:pPr/>
              <a:t>61</a:t>
            </a:fld>
            <a:endParaRPr lang="en-US" dirty="0" smtClean="0"/>
          </a:p>
        </p:txBody>
      </p:sp>
      <p:sp>
        <p:nvSpPr>
          <p:cNvPr id="7885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7A106A-93E8-48B6-AA76-9E8EAFF2E01B}" type="slidenum">
              <a:rPr lang="en-US" sz="1400">
                <a:solidFill>
                  <a:srgbClr val="A40000"/>
                </a:solidFill>
              </a:rPr>
              <a:pPr algn="r" eaLnBrk="1" hangingPunct="1"/>
              <a:t>61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DECC05-0476-47C9-B8E0-0BD74E6D977C}" type="slidenum">
              <a:rPr lang="en-US" sz="1400">
                <a:solidFill>
                  <a:srgbClr val="000000"/>
                </a:solidFill>
              </a:rPr>
              <a:pPr algn="r" eaLnBrk="1" hangingPunct="1"/>
              <a:t>62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609600" y="5678837"/>
            <a:ext cx="5374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4-14 Viral marketing through social media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7270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270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62723-3B49-4431-9B27-9C672778CB35}" type="slidenum">
              <a:rPr lang="en-US" smtClean="0">
                <a:solidFill>
                  <a:srgbClr val="A40000"/>
                </a:solidFill>
              </a:rPr>
              <a:pPr eaLnBrk="1" hangingPunct="1"/>
              <a:t>62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016306" y="4895800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" name="Snagit_PPT92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475"/>
            <a:ext cx="5923486" cy="52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Positioning and </a:t>
            </a:r>
            <a:br>
              <a:rPr lang="en-US" dirty="0" smtClean="0"/>
            </a:br>
            <a:r>
              <a:rPr lang="en-US" dirty="0" smtClean="0"/>
              <a:t>Domain Names</a:t>
            </a:r>
          </a:p>
        </p:txBody>
      </p:sp>
      <p:sp>
        <p:nvSpPr>
          <p:cNvPr id="8089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that potential customers find Web sites </a:t>
            </a:r>
          </a:p>
          <a:p>
            <a:pPr lvl="1"/>
            <a:r>
              <a:rPr lang="en-US" dirty="0" smtClean="0"/>
              <a:t>Referral by a friend</a:t>
            </a:r>
          </a:p>
          <a:p>
            <a:pPr lvl="1"/>
            <a:r>
              <a:rPr lang="en-US" dirty="0" smtClean="0"/>
              <a:t>A link on a referring Web site</a:t>
            </a:r>
          </a:p>
          <a:p>
            <a:pPr lvl="1"/>
            <a:r>
              <a:rPr lang="en-US" dirty="0" smtClean="0"/>
              <a:t>Referral by an affiliate marketing partner </a:t>
            </a:r>
          </a:p>
          <a:p>
            <a:pPr lvl="1"/>
            <a:r>
              <a:rPr lang="en-US" dirty="0" smtClean="0"/>
              <a:t>Site’s URL in print advertisement, television</a:t>
            </a:r>
          </a:p>
          <a:p>
            <a:pPr lvl="1"/>
            <a:r>
              <a:rPr lang="en-US" dirty="0" smtClean="0"/>
              <a:t>Unintentional visit after mistyping similar URL</a:t>
            </a:r>
          </a:p>
          <a:p>
            <a:pPr lvl="1"/>
            <a:r>
              <a:rPr lang="en-US" dirty="0" smtClean="0"/>
              <a:t>Use of a search engine or directory Web site</a:t>
            </a:r>
          </a:p>
        </p:txBody>
      </p:sp>
      <p:sp>
        <p:nvSpPr>
          <p:cNvPr id="8090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090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2153DC-74FC-4542-AA8A-EA67F68CE3BF}" type="slidenum">
              <a:rPr lang="en-US" smtClean="0"/>
              <a:pPr/>
              <a:t>63</a:t>
            </a:fld>
            <a:endParaRPr lang="en-US" dirty="0" smtClean="0"/>
          </a:p>
        </p:txBody>
      </p:sp>
      <p:sp>
        <p:nvSpPr>
          <p:cNvPr id="8090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E5D8785-84BE-4C88-8B0F-188871FB6ED5}" type="slidenum">
              <a:rPr lang="en-US" sz="1400">
                <a:solidFill>
                  <a:srgbClr val="A40000"/>
                </a:solidFill>
              </a:rPr>
              <a:pPr algn="r" eaLnBrk="1" hangingPunct="1"/>
              <a:t>63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 and Web Directories</a:t>
            </a:r>
          </a:p>
        </p:txBody>
      </p:sp>
      <p:sp>
        <p:nvSpPr>
          <p:cNvPr id="819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 that helps people find things on the Web</a:t>
            </a:r>
          </a:p>
          <a:p>
            <a:pPr lvl="1"/>
            <a:r>
              <a:rPr lang="en-US" dirty="0" smtClean="0"/>
              <a:t>Spider (crawler, robot, bot) program automatically searches Web for potentially interesting Web pages</a:t>
            </a:r>
          </a:p>
          <a:p>
            <a:pPr lvl="1"/>
            <a:r>
              <a:rPr lang="en-US" dirty="0" smtClean="0"/>
              <a:t> Index (database) is the storage element </a:t>
            </a:r>
          </a:p>
          <a:p>
            <a:pPr lvl="1"/>
            <a:r>
              <a:rPr lang="en-US" dirty="0" smtClean="0"/>
              <a:t>Search utility takes search terms</a:t>
            </a:r>
            <a:r>
              <a:rPr lang="en-US" dirty="0"/>
              <a:t> </a:t>
            </a:r>
            <a:r>
              <a:rPr lang="en-US" dirty="0" smtClean="0"/>
              <a:t>entered by visitors and finds matching Web page entries</a:t>
            </a:r>
          </a:p>
          <a:p>
            <a:r>
              <a:rPr lang="en-US" dirty="0"/>
              <a:t>Search engine ranking uses factors to decide which URLs appear first on searches for a search term</a:t>
            </a:r>
          </a:p>
          <a:p>
            <a:pPr lvl="1"/>
            <a:r>
              <a:rPr lang="en-US" dirty="0"/>
              <a:t>Search engine positioning </a:t>
            </a:r>
            <a:r>
              <a:rPr lang="en-US" dirty="0" smtClean="0"/>
              <a:t>(optimization</a:t>
            </a:r>
            <a:r>
              <a:rPr lang="en-US" dirty="0"/>
              <a:t>, </a:t>
            </a:r>
            <a:r>
              <a:rPr lang="en-US" dirty="0" smtClean="0"/>
              <a:t>placement</a:t>
            </a:r>
            <a:r>
              <a:rPr lang="en-US" dirty="0"/>
              <a:t>) is the </a:t>
            </a:r>
            <a:r>
              <a:rPr lang="en-US" dirty="0" smtClean="0"/>
              <a:t>art </a:t>
            </a:r>
            <a:r>
              <a:rPr lang="en-US" dirty="0"/>
              <a:t>and science of having a particular URL listed near the top of </a:t>
            </a:r>
            <a:r>
              <a:rPr lang="en-US" dirty="0" smtClean="0"/>
              <a:t>a search </a:t>
            </a:r>
            <a:r>
              <a:rPr lang="en-US" dirty="0"/>
              <a:t>engine</a:t>
            </a:r>
          </a:p>
          <a:p>
            <a:pPr lvl="1"/>
            <a:endParaRPr lang="en-US" dirty="0" smtClean="0"/>
          </a:p>
        </p:txBody>
      </p:sp>
      <p:sp>
        <p:nvSpPr>
          <p:cNvPr id="8192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2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10F67C-C6BA-4930-84D6-F4A50421BA35}" type="slidenum">
              <a:rPr lang="en-US" smtClean="0"/>
              <a:pPr/>
              <a:t>64</a:t>
            </a:fld>
            <a:endParaRPr lang="en-US" dirty="0" smtClean="0"/>
          </a:p>
        </p:txBody>
      </p:sp>
      <p:sp>
        <p:nvSpPr>
          <p:cNvPr id="8192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59979D-DF73-4126-8116-6A991F1900A9}" type="slidenum">
              <a:rPr lang="en-US" sz="1400">
                <a:solidFill>
                  <a:srgbClr val="A40000"/>
                </a:solidFill>
              </a:rPr>
              <a:pPr algn="r" eaLnBrk="1" hangingPunct="1"/>
              <a:t>64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Search Engine Inclusion and Placement</a:t>
            </a:r>
          </a:p>
        </p:txBody>
      </p:sp>
      <p:sp>
        <p:nvSpPr>
          <p:cNvPr id="8397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placement (sponsorship, search term sponsorship) offers the option of purchasing a top listing on results page for a particular search term</a:t>
            </a:r>
          </a:p>
          <a:p>
            <a:r>
              <a:rPr lang="en-US" dirty="0" smtClean="0"/>
              <a:t>Another option is to buy display ad space at the top of search results pages that include certain terms</a:t>
            </a:r>
          </a:p>
          <a:p>
            <a:r>
              <a:rPr lang="en-US" dirty="0" smtClean="0"/>
              <a:t>Search engine positioning is a complex subject</a:t>
            </a:r>
          </a:p>
          <a:p>
            <a:pPr lvl="1"/>
            <a:r>
              <a:rPr lang="en-US" dirty="0" smtClean="0"/>
              <a:t>Some sites use search engine placement brokers to sell ads and Google uses their AdWords program</a:t>
            </a:r>
          </a:p>
          <a:p>
            <a:pPr lvl="1"/>
            <a:r>
              <a:rPr lang="en-US" dirty="0"/>
              <a:t>Contextual advertising is ads placed in proximity to related content </a:t>
            </a:r>
            <a:r>
              <a:rPr lang="en-US" dirty="0" smtClean="0"/>
              <a:t>and localized </a:t>
            </a:r>
            <a:r>
              <a:rPr lang="en-US" dirty="0"/>
              <a:t>advertising is ads related to location on search results</a:t>
            </a:r>
          </a:p>
          <a:p>
            <a:pPr lvl="1"/>
            <a:endParaRPr lang="en-US" dirty="0" smtClean="0"/>
          </a:p>
        </p:txBody>
      </p:sp>
      <p:sp>
        <p:nvSpPr>
          <p:cNvPr id="8397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397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62B16F-93D4-42AC-B5D1-E3D70E5E6494}" type="slidenum">
              <a:rPr lang="en-US" smtClean="0"/>
              <a:pPr/>
              <a:t>65</a:t>
            </a:fld>
            <a:endParaRPr lang="en-US" dirty="0" smtClean="0"/>
          </a:p>
        </p:txBody>
      </p:sp>
      <p:sp>
        <p:nvSpPr>
          <p:cNvPr id="8397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CE46F4-F3A3-42AB-B8DA-DD2CA413BAF3}" type="slidenum">
              <a:rPr lang="en-US" sz="1400">
                <a:solidFill>
                  <a:srgbClr val="A40000"/>
                </a:solidFill>
              </a:rPr>
              <a:pPr algn="r" eaLnBrk="1" hangingPunct="1"/>
              <a:t>65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CAB13B-A6F5-4856-B12A-17492925F185}" type="slidenum">
              <a:rPr lang="en-US" sz="1400">
                <a:solidFill>
                  <a:srgbClr val="000000"/>
                </a:solidFill>
              </a:rPr>
              <a:pPr algn="r" eaLnBrk="1" hangingPunct="1"/>
              <a:t>66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4995" name="Rectangle 7"/>
          <p:cNvSpPr>
            <a:spLocks noChangeArrowheads="1"/>
          </p:cNvSpPr>
          <p:nvPr/>
        </p:nvSpPr>
        <p:spPr bwMode="auto">
          <a:xfrm>
            <a:off x="609600" y="5008985"/>
            <a:ext cx="762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4-15 </a:t>
            </a:r>
            <a:r>
              <a:rPr lang="en-US" dirty="0">
                <a:solidFill>
                  <a:srgbClr val="A40000"/>
                </a:solidFill>
              </a:rPr>
              <a:t>U.S. online advertising expenditures, actual and </a:t>
            </a:r>
            <a:r>
              <a:rPr lang="en-US" dirty="0" smtClean="0">
                <a:solidFill>
                  <a:srgbClr val="A40000"/>
                </a:solidFill>
              </a:rPr>
              <a:t>projected</a:t>
            </a:r>
          </a:p>
          <a:p>
            <a:r>
              <a:rPr lang="en-US" sz="1200" dirty="0">
                <a:solidFill>
                  <a:srgbClr val="A40000"/>
                </a:solidFill>
              </a:rPr>
              <a:t>Source: Adapted from reports by ClickZ, eMarketer, Forrester Research</a:t>
            </a:r>
            <a:r>
              <a:rPr lang="en-US" sz="1200" dirty="0" smtClean="0">
                <a:solidFill>
                  <a:srgbClr val="A40000"/>
                </a:solidFill>
              </a:rPr>
              <a:t>, Nielsen</a:t>
            </a:r>
            <a:r>
              <a:rPr lang="en-US" sz="1200" dirty="0">
                <a:solidFill>
                  <a:srgbClr val="A40000"/>
                </a:solidFill>
              </a:rPr>
              <a:t>, and Internet </a:t>
            </a:r>
            <a:r>
              <a:rPr lang="en-US" sz="1200" dirty="0" smtClean="0">
                <a:solidFill>
                  <a:srgbClr val="A40000"/>
                </a:solidFill>
              </a:rPr>
              <a:t>Retailer</a:t>
            </a:r>
            <a:endParaRPr lang="en-US" sz="1200" dirty="0">
              <a:solidFill>
                <a:srgbClr val="A40000"/>
              </a:solidFill>
            </a:endParaRPr>
          </a:p>
        </p:txBody>
      </p:sp>
      <p:sp>
        <p:nvSpPr>
          <p:cNvPr id="8499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499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F7CD00-0780-498A-83B2-6D276EA1A072}" type="slidenum">
              <a:rPr lang="en-US" smtClean="0">
                <a:solidFill>
                  <a:srgbClr val="A40000"/>
                </a:solidFill>
              </a:rPr>
              <a:pPr eaLnBrk="1" hangingPunct="1"/>
              <a:t>66</a:t>
            </a:fld>
            <a:endParaRPr lang="en-US" dirty="0" smtClean="0">
              <a:solidFill>
                <a:srgbClr val="A40000"/>
              </a:solidFill>
            </a:endParaRPr>
          </a:p>
        </p:txBody>
      </p:sp>
      <p:pic>
        <p:nvPicPr>
          <p:cNvPr id="2" name="Snagit_PPTEC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8" y="533400"/>
            <a:ext cx="6809524" cy="41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11F145C-E2DC-4895-8D62-CAE94F04F24C}" type="slidenum">
              <a:rPr lang="en-US" sz="1400">
                <a:solidFill>
                  <a:srgbClr val="000000"/>
                </a:solidFill>
              </a:rPr>
              <a:pPr algn="r" eaLnBrk="1" hangingPunct="1"/>
              <a:t>67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6019" name="Rectangle 6"/>
          <p:cNvSpPr>
            <a:spLocks noChangeArrowheads="1"/>
          </p:cNvSpPr>
          <p:nvPr/>
        </p:nvSpPr>
        <p:spPr bwMode="auto">
          <a:xfrm>
            <a:off x="381000" y="5154612"/>
            <a:ext cx="861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4-16 Global </a:t>
            </a:r>
            <a:r>
              <a:rPr lang="en-US" dirty="0">
                <a:solidFill>
                  <a:srgbClr val="A40000"/>
                </a:solidFill>
              </a:rPr>
              <a:t>advertising expenditures by medium, </a:t>
            </a:r>
            <a:r>
              <a:rPr lang="en-US" dirty="0" smtClean="0">
                <a:solidFill>
                  <a:srgbClr val="A40000"/>
                </a:solidFill>
              </a:rPr>
              <a:t>2016 estimates</a:t>
            </a:r>
          </a:p>
          <a:p>
            <a:r>
              <a:rPr lang="en-US" sz="1200" dirty="0">
                <a:solidFill>
                  <a:srgbClr val="A40000"/>
                </a:solidFill>
              </a:rPr>
              <a:t>Source: Adapted from reports by eMarketer, </a:t>
            </a:r>
            <a:r>
              <a:rPr lang="en-US" sz="1200" dirty="0" smtClean="0">
                <a:solidFill>
                  <a:srgbClr val="A40000"/>
                </a:solidFill>
              </a:rPr>
              <a:t>Nielsen, and ZenithOptimedia</a:t>
            </a:r>
            <a:endParaRPr lang="en-US" sz="1200" dirty="0">
              <a:solidFill>
                <a:srgbClr val="A40000"/>
              </a:solidFill>
            </a:endParaRPr>
          </a:p>
        </p:txBody>
      </p:sp>
      <p:sp>
        <p:nvSpPr>
          <p:cNvPr id="8602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602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04834-DC5D-4C1A-9F5B-647E1CE5F17E}" type="slidenum">
              <a:rPr lang="en-US" smtClean="0">
                <a:solidFill>
                  <a:srgbClr val="A40000"/>
                </a:solidFill>
              </a:rPr>
              <a:pPr eaLnBrk="1" hangingPunct="1"/>
              <a:t>67</a:t>
            </a:fld>
            <a:endParaRPr lang="en-US" dirty="0" smtClean="0">
              <a:solidFill>
                <a:srgbClr val="A40000"/>
              </a:solidFill>
            </a:endParaRPr>
          </a:p>
        </p:txBody>
      </p:sp>
      <p:pic>
        <p:nvPicPr>
          <p:cNvPr id="2" name="Snagit_PPT3C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6" y="914400"/>
            <a:ext cx="7640974" cy="4060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Naming Issues</a:t>
            </a:r>
          </a:p>
        </p:txBody>
      </p:sp>
      <p:sp>
        <p:nvSpPr>
          <p:cNvPr id="8806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URLs should reflect company name or reputation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mportant part of establishing Web presence</a:t>
            </a:r>
          </a:p>
          <a:p>
            <a:r>
              <a:rPr lang="en-US" dirty="0" smtClean="0"/>
              <a:t>Troublesome domain names can lead to purchasing  more suitable domain names</a:t>
            </a:r>
          </a:p>
          <a:p>
            <a:pPr lvl="1"/>
            <a:r>
              <a:rPr lang="en-US" dirty="0" smtClean="0"/>
              <a:t>www.iflyswa.com changed to www.southwest.com</a:t>
            </a:r>
          </a:p>
          <a:p>
            <a:pPr lvl="1"/>
            <a:r>
              <a:rPr lang="en-US" dirty="0" smtClean="0"/>
              <a:t>www.delta-air.com changed to www.delta.com</a:t>
            </a:r>
          </a:p>
          <a:p>
            <a:r>
              <a:rPr lang="en-US" dirty="0" smtClean="0"/>
              <a:t>Companies often buy more than one domain name to ensure users find the intended site</a:t>
            </a:r>
          </a:p>
          <a:p>
            <a:pPr lvl="1"/>
            <a:r>
              <a:rPr lang="en-US" dirty="0" smtClean="0"/>
              <a:t>Prevents problems due to misspelled words</a:t>
            </a:r>
          </a:p>
          <a:p>
            <a:pPr lvl="1"/>
            <a:r>
              <a:rPr lang="en-US" dirty="0" smtClean="0"/>
              <a:t>Many companies have different names or forms of names associated with them</a:t>
            </a:r>
          </a:p>
        </p:txBody>
      </p:sp>
      <p:sp>
        <p:nvSpPr>
          <p:cNvPr id="8806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807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967423-28C3-44D2-8832-6D360F14AD14}" type="slidenum">
              <a:rPr lang="en-US" smtClean="0"/>
              <a:pPr/>
              <a:t>68</a:t>
            </a:fld>
            <a:endParaRPr lang="en-US" dirty="0" smtClean="0"/>
          </a:p>
        </p:txBody>
      </p:sp>
      <p:sp>
        <p:nvSpPr>
          <p:cNvPr id="880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3D0294D-8B2F-4D92-8935-F6F114CB8FBD}" type="slidenum">
              <a:rPr lang="en-US" sz="1400">
                <a:solidFill>
                  <a:srgbClr val="A40000"/>
                </a:solidFill>
              </a:rPr>
              <a:pPr algn="r" eaLnBrk="1" hangingPunct="1"/>
              <a:t>68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Buying, S</a:t>
            </a:r>
            <a:r>
              <a:rPr lang="en-US" dirty="0" smtClean="0"/>
              <a:t>elling</a:t>
            </a:r>
            <a:r>
              <a:rPr lang="en-US" dirty="0"/>
              <a:t>, and </a:t>
            </a:r>
            <a:r>
              <a:rPr lang="en-US" dirty="0" smtClean="0"/>
              <a:t>Leasing Domain Names</a:t>
            </a:r>
            <a:endParaRPr lang="en-US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Artuframe purchased the URL art.com and had a 30% increase in site traffic the next day </a:t>
            </a:r>
          </a:p>
          <a:p>
            <a:pPr lvl="1"/>
            <a:r>
              <a:rPr lang="en-US" dirty="0" smtClean="0"/>
              <a:t>When company failed, the domain name was bought by another art company who had a 100% increase in site visitors the first month</a:t>
            </a:r>
          </a:p>
          <a:p>
            <a:r>
              <a:rPr lang="en-US" dirty="0" smtClean="0"/>
              <a:t>Market for domain names continues to be active</a:t>
            </a:r>
          </a:p>
          <a:p>
            <a:pPr lvl="1"/>
            <a:r>
              <a:rPr lang="en-US" dirty="0"/>
              <a:t>Names that include general topic terms often bring high prices</a:t>
            </a:r>
          </a:p>
          <a:p>
            <a:pPr lvl="1"/>
            <a:r>
              <a:rPr lang="en-US" dirty="0" smtClean="0"/>
              <a:t>Many invested in highly desirable domain names</a:t>
            </a:r>
          </a:p>
          <a:p>
            <a:pPr lvl="1"/>
            <a:r>
              <a:rPr lang="en-US" dirty="0" smtClean="0"/>
              <a:t>Leasing the rights to domain names is an option that is usually done through URL brokers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A5638F-6B76-4DEF-8613-D633F492A5F9}" type="slidenum">
              <a:rPr lang="en-US" smtClean="0">
                <a:solidFill>
                  <a:srgbClr val="A40000"/>
                </a:solidFill>
              </a:rPr>
              <a:pPr/>
              <a:t>69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Product-Based Marketing Strategies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Managers often think in terms of products and services sold</a:t>
            </a:r>
          </a:p>
          <a:p>
            <a:pPr lvl="1"/>
            <a:r>
              <a:rPr lang="en-US" dirty="0" smtClean="0"/>
              <a:t>Works well when customers think of needs in terms of  product categories</a:t>
            </a:r>
          </a:p>
          <a:p>
            <a:pPr lvl="2"/>
            <a:r>
              <a:rPr lang="en-US" dirty="0" smtClean="0"/>
              <a:t>Web site examples: Office Depot, Staples, Sears</a:t>
            </a:r>
          </a:p>
          <a:p>
            <a:r>
              <a:rPr lang="en-US" dirty="0"/>
              <a:t>N</a:t>
            </a:r>
            <a:r>
              <a:rPr lang="en-US" dirty="0" smtClean="0"/>
              <a:t>ot an efficient Web site design when customers look to fulfill a specific need</a:t>
            </a:r>
          </a:p>
          <a:p>
            <a:pPr lvl="1"/>
            <a:r>
              <a:rPr lang="en-US" dirty="0" smtClean="0"/>
              <a:t>Design Web site to meet individual customer needs</a:t>
            </a:r>
          </a:p>
          <a:p>
            <a:pPr lvl="1"/>
            <a:r>
              <a:rPr lang="en-US" dirty="0" smtClean="0"/>
              <a:t>Offer alternative shopping paths</a:t>
            </a:r>
          </a:p>
        </p:txBody>
      </p:sp>
      <p:sp>
        <p:nvSpPr>
          <p:cNvPr id="122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229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1B3A65-B5AB-4A5C-A8D8-82A742100FE6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1229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E0A0904-C441-44EE-AB86-1F861E0AF01F}" type="slidenum">
              <a:rPr lang="en-US" sz="1400">
                <a:solidFill>
                  <a:srgbClr val="A40000"/>
                </a:solidFill>
              </a:rPr>
              <a:pPr algn="r" eaLnBrk="1" hangingPunct="1"/>
              <a:t>7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01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6C5619-239C-44DA-98C0-220669677610}" type="slidenum">
              <a:rPr lang="en-US" smtClean="0">
                <a:solidFill>
                  <a:srgbClr val="A40000"/>
                </a:solidFill>
              </a:rPr>
              <a:pPr eaLnBrk="1" hangingPunct="1"/>
              <a:t>70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90116" name="Rectangle 8"/>
          <p:cNvSpPr>
            <a:spLocks noChangeArrowheads="1"/>
          </p:cNvSpPr>
          <p:nvPr/>
        </p:nvSpPr>
        <p:spPr bwMode="auto">
          <a:xfrm>
            <a:off x="1247342" y="2514600"/>
            <a:ext cx="274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4-17 </a:t>
            </a:r>
            <a:r>
              <a:rPr lang="en-US" dirty="0">
                <a:solidFill>
                  <a:srgbClr val="A40000"/>
                </a:solidFill>
              </a:rPr>
              <a:t>Domain names that sold for more than </a:t>
            </a:r>
            <a:r>
              <a:rPr lang="en-US" dirty="0" smtClean="0">
                <a:solidFill>
                  <a:srgbClr val="A40000"/>
                </a:solidFill>
              </a:rPr>
              <a:t>$5 </a:t>
            </a:r>
            <a:r>
              <a:rPr lang="en-US" dirty="0">
                <a:solidFill>
                  <a:srgbClr val="A40000"/>
                </a:solidFill>
              </a:rPr>
              <a:t>million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115596" y="53927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" name="Snagit_PPT3A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65613"/>
            <a:ext cx="3390900" cy="617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 </a:t>
            </a:r>
            <a:r>
              <a:rPr lang="en-US" dirty="0" smtClean="0"/>
              <a:t>Brokers </a:t>
            </a:r>
            <a:r>
              <a:rPr lang="en-US" dirty="0"/>
              <a:t>and </a:t>
            </a:r>
            <a:r>
              <a:rPr lang="en-US" dirty="0" smtClean="0"/>
              <a:t>Registrars</a:t>
            </a:r>
            <a:endParaRPr lang="en-US" dirty="0"/>
          </a:p>
        </p:txBody>
      </p:sp>
      <p:sp>
        <p:nvSpPr>
          <p:cNvPr id="911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Broker sell, lease, auction valuable domain names 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Unissued or unused domain names can be purchased from a domain registrar</a:t>
            </a:r>
            <a:endParaRPr lang="en-US" dirty="0"/>
          </a:p>
          <a:p>
            <a:pPr lvl="1"/>
            <a:r>
              <a:rPr lang="en-US" dirty="0" smtClean="0"/>
              <a:t>Internet Corporation for Assigned Names and Numbers (ICANN) maintains accredited registrars list</a:t>
            </a:r>
          </a:p>
          <a:p>
            <a:r>
              <a:rPr lang="en-US" dirty="0" smtClean="0"/>
              <a:t>Registrars offer domain name search tools</a:t>
            </a:r>
          </a:p>
          <a:p>
            <a:r>
              <a:rPr lang="en-US" dirty="0" smtClean="0"/>
              <a:t>Domain name parking (domain name hosting) </a:t>
            </a:r>
          </a:p>
          <a:p>
            <a:pPr lvl="1"/>
            <a:r>
              <a:rPr lang="en-US" dirty="0" smtClean="0"/>
              <a:t>Service permitting domain name purchaser to maintain simple Web site so the domain name remains in use </a:t>
            </a:r>
          </a:p>
          <a:p>
            <a:pPr lvl="1"/>
            <a:r>
              <a:rPr lang="en-US" dirty="0" smtClean="0"/>
              <a:t>Fees much lower than a typical Web site</a:t>
            </a:r>
          </a:p>
        </p:txBody>
      </p:sp>
      <p:sp>
        <p:nvSpPr>
          <p:cNvPr id="9114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114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D2EC5E-A6EF-4FD9-B449-DE2F5DFDAC48}" type="slidenum">
              <a:rPr lang="en-US" smtClean="0"/>
              <a:pPr/>
              <a:t>71</a:t>
            </a:fld>
            <a:endParaRPr lang="en-US" dirty="0" smtClean="0"/>
          </a:p>
        </p:txBody>
      </p:sp>
      <p:sp>
        <p:nvSpPr>
          <p:cNvPr id="9114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5F193D-A574-45FA-8312-D29E878C69A3}" type="slidenum">
              <a:rPr lang="en-US" sz="1400">
                <a:solidFill>
                  <a:srgbClr val="A40000"/>
                </a:solidFill>
              </a:rPr>
              <a:pPr algn="r" eaLnBrk="1" hangingPunct="1"/>
              <a:t>71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Customer-Based Marketing Strategies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sites designed to meet various types of customers’ specific needs</a:t>
            </a:r>
          </a:p>
          <a:p>
            <a:pPr lvl="1"/>
            <a:r>
              <a:rPr lang="en-US" dirty="0" smtClean="0"/>
              <a:t>Initial step is to identify customer groups sharing common characteristics (demographic)</a:t>
            </a:r>
          </a:p>
          <a:p>
            <a:pPr lvl="1"/>
            <a:r>
              <a:rPr lang="en-US" dirty="0" smtClean="0"/>
              <a:t>Make site more accessible and useful for each group</a:t>
            </a:r>
          </a:p>
          <a:p>
            <a:r>
              <a:rPr lang="en-US" dirty="0" smtClean="0"/>
              <a:t>Companies need to take view beyond internal perspective</a:t>
            </a:r>
          </a:p>
          <a:p>
            <a:pPr lvl="1"/>
            <a:r>
              <a:rPr lang="en-US" dirty="0" smtClean="0"/>
              <a:t>Current university Web sites focus design on needs of stakeholders (current students, prospective students, parents of students, potential donors, faculty)</a:t>
            </a:r>
          </a:p>
        </p:txBody>
      </p:sp>
      <p:sp>
        <p:nvSpPr>
          <p:cNvPr id="133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7AE1E2-3557-49BA-862F-3164BE4B8304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5E39D13-CFFE-4A84-9323-F48E1A7CA14A}" type="slidenum">
              <a:rPr lang="en-US" sz="1400">
                <a:solidFill>
                  <a:srgbClr val="A40000"/>
                </a:solidFill>
              </a:rPr>
              <a:pPr algn="r" eaLnBrk="1" hangingPunct="1"/>
              <a:t>8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</a:t>
            </a:r>
            <a:br>
              <a:rPr lang="en-US" dirty="0" smtClean="0"/>
            </a:br>
            <a:r>
              <a:rPr lang="en-US" dirty="0" smtClean="0"/>
              <a:t>Different Market Segments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selection or choosing where to market and advertise a company can be critical for an on-line only firm</a:t>
            </a:r>
          </a:p>
          <a:p>
            <a:pPr lvl="1"/>
            <a:r>
              <a:rPr lang="en-US" dirty="0" smtClean="0"/>
              <a:t>No physical presence</a:t>
            </a:r>
          </a:p>
          <a:p>
            <a:pPr lvl="1"/>
            <a:r>
              <a:rPr lang="en-US" dirty="0" smtClean="0"/>
              <a:t>Only customer contact made through image projected through media and Web site</a:t>
            </a:r>
          </a:p>
          <a:p>
            <a:r>
              <a:rPr lang="en-US" dirty="0" smtClean="0"/>
              <a:t>Online firm challenge is to obtain customer trust with no physical presence</a:t>
            </a:r>
          </a:p>
        </p:txBody>
      </p:sp>
      <p:sp>
        <p:nvSpPr>
          <p:cNvPr id="1434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9B7A6A-A027-4348-88E2-6137B654F64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434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02DD1A-94ED-4D08-8AB3-45BFB0A6E2A8}" type="slidenum">
              <a:rPr lang="en-US" sz="1400">
                <a:solidFill>
                  <a:srgbClr val="A40000"/>
                </a:solidFill>
              </a:rPr>
              <a:pPr algn="r" eaLnBrk="1" hangingPunct="1"/>
              <a:t>9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8190</Words>
  <Application>Microsoft Office PowerPoint</Application>
  <PresentationFormat>On-screen Show (4:3)</PresentationFormat>
  <Paragraphs>678</Paragraphs>
  <Slides>71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Times New Roman</vt:lpstr>
      <vt:lpstr>1_Default Design</vt:lpstr>
      <vt:lpstr>CHAPTER 4</vt:lpstr>
      <vt:lpstr>Learning Objectives</vt:lpstr>
      <vt:lpstr>Learning Objectives (cont’d.)</vt:lpstr>
      <vt:lpstr>Introduction</vt:lpstr>
      <vt:lpstr>The Four Ps of Marketing </vt:lpstr>
      <vt:lpstr>PowerPoint Presentation</vt:lpstr>
      <vt:lpstr>Product-Based Marketing Strategies</vt:lpstr>
      <vt:lpstr>Customer-Based Marketing Strategies</vt:lpstr>
      <vt:lpstr>Communicating with  Different Market Segments</vt:lpstr>
      <vt:lpstr>Trust, Complexity, and Media Choice</vt:lpstr>
      <vt:lpstr>PowerPoint Presentation</vt:lpstr>
      <vt:lpstr>Market Segmentation</vt:lpstr>
      <vt:lpstr>PowerPoint Presentation</vt:lpstr>
      <vt:lpstr>Market Segmentation on the Web</vt:lpstr>
      <vt:lpstr>Offering Customers a  Choice on the Web</vt:lpstr>
      <vt:lpstr>Segmentation Using Customer Behavior</vt:lpstr>
      <vt:lpstr>Browsers</vt:lpstr>
      <vt:lpstr>Buyers</vt:lpstr>
      <vt:lpstr>Shoppers</vt:lpstr>
      <vt:lpstr>Alternative Models</vt:lpstr>
      <vt:lpstr>PowerPoint Presentation</vt:lpstr>
      <vt:lpstr>Customer Relationship Intensity and Life-Cycle Segmentation</vt:lpstr>
      <vt:lpstr>PowerPoint Presentation</vt:lpstr>
      <vt:lpstr>Customer Relationship Intensity and Life-Cycle Segmentation (cont’d.)</vt:lpstr>
      <vt:lpstr>Customer Relationship Intensity and Life-Cycle Segmentation (cont’d.)</vt:lpstr>
      <vt:lpstr>Customer Relationship Intensity and Life-Cycle Segmentation (cont’d.)</vt:lpstr>
      <vt:lpstr>Customer Acquisition: The Funnel Model</vt:lpstr>
      <vt:lpstr>PowerPoint Presentation</vt:lpstr>
      <vt:lpstr>Costs of Customer Acquisition, Conversion, and Retention</vt:lpstr>
      <vt:lpstr>Advertising on the Web</vt:lpstr>
      <vt:lpstr>Display Ads</vt:lpstr>
      <vt:lpstr>Display Ads (cont’d.)</vt:lpstr>
      <vt:lpstr>PowerPoint Presentation</vt:lpstr>
      <vt:lpstr>Display Ad Placement </vt:lpstr>
      <vt:lpstr>New Strategies for Display Ads</vt:lpstr>
      <vt:lpstr>PowerPoint Presentation</vt:lpstr>
      <vt:lpstr>Intrusive Ad Formats</vt:lpstr>
      <vt:lpstr>Rich Media and Video Ad Formats</vt:lpstr>
      <vt:lpstr>PowerPoint Presentation</vt:lpstr>
      <vt:lpstr>Text Ads</vt:lpstr>
      <vt:lpstr>Mobile Device Advertising</vt:lpstr>
      <vt:lpstr>Site Sponsorships</vt:lpstr>
      <vt:lpstr>Online Advertising Cost and Effectiveness</vt:lpstr>
      <vt:lpstr>Online Advertising Cost and Effectiveness (cont’d.)</vt:lpstr>
      <vt:lpstr>PowerPoint Presentation</vt:lpstr>
      <vt:lpstr>Online Advertising Cost and Effectiveness (cont’d.)</vt:lpstr>
      <vt:lpstr>E-Mail Marketing / Unsolicited Commercial E-mail (UCE, Spam)</vt:lpstr>
      <vt:lpstr>Permission Marketing</vt:lpstr>
      <vt:lpstr>Combining Content and Advertising</vt:lpstr>
      <vt:lpstr>Outsourcing E-Mail Processing</vt:lpstr>
      <vt:lpstr>Technology-Enabled Customer Relationship Management</vt:lpstr>
      <vt:lpstr>PowerPoint Presentation</vt:lpstr>
      <vt:lpstr>CRM as a Source of Value</vt:lpstr>
      <vt:lpstr>CRM as a Source of Value (cont’d.)</vt:lpstr>
      <vt:lpstr>PowerPoint Presentation</vt:lpstr>
      <vt:lpstr>Creating and Maintaining Brands on the Web / Elements of Branding</vt:lpstr>
      <vt:lpstr>PowerPoint Presentation</vt:lpstr>
      <vt:lpstr>Emotional Branding vs. Rational Branding</vt:lpstr>
      <vt:lpstr>Affiliate Marketing Strategies</vt:lpstr>
      <vt:lpstr>Affiliate Commissions / Cause Marketing</vt:lpstr>
      <vt:lpstr>Viral Marketing Strategies and Social Media</vt:lpstr>
      <vt:lpstr>PowerPoint Presentation</vt:lpstr>
      <vt:lpstr>Search Engine Positioning and  Domain Names</vt:lpstr>
      <vt:lpstr>Search Engines and Web Directories</vt:lpstr>
      <vt:lpstr>Paid Search Engine Inclusion and Placement</vt:lpstr>
      <vt:lpstr>PowerPoint Presentation</vt:lpstr>
      <vt:lpstr>PowerPoint Presentation</vt:lpstr>
      <vt:lpstr>Web Site Naming Issues</vt:lpstr>
      <vt:lpstr>Buying, Selling, and Leasing Domain Names</vt:lpstr>
      <vt:lpstr>PowerPoint Presentation</vt:lpstr>
      <vt:lpstr>URL Brokers and Registrars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134</cp:revision>
  <dcterms:created xsi:type="dcterms:W3CDTF">2008-07-06T05:59:01Z</dcterms:created>
  <dcterms:modified xsi:type="dcterms:W3CDTF">2016-01-31T21:24:04Z</dcterms:modified>
</cp:coreProperties>
</file>