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</p:sldMasterIdLst>
  <p:notesMasterIdLst>
    <p:notesMasterId r:id="rId57"/>
  </p:notesMasterIdLst>
  <p:handoutMasterIdLst>
    <p:handoutMasterId r:id="rId58"/>
  </p:handoutMasterIdLst>
  <p:sldIdLst>
    <p:sldId id="346" r:id="rId2"/>
    <p:sldId id="258" r:id="rId3"/>
    <p:sldId id="328" r:id="rId4"/>
    <p:sldId id="344" r:id="rId5"/>
    <p:sldId id="345" r:id="rId6"/>
    <p:sldId id="261" r:id="rId7"/>
    <p:sldId id="307" r:id="rId8"/>
    <p:sldId id="342" r:id="rId9"/>
    <p:sldId id="264" r:id="rId10"/>
    <p:sldId id="262" r:id="rId11"/>
    <p:sldId id="308" r:id="rId12"/>
    <p:sldId id="266" r:id="rId13"/>
    <p:sldId id="329" r:id="rId14"/>
    <p:sldId id="347" r:id="rId15"/>
    <p:sldId id="268" r:id="rId16"/>
    <p:sldId id="348" r:id="rId17"/>
    <p:sldId id="270" r:id="rId18"/>
    <p:sldId id="271" r:id="rId19"/>
    <p:sldId id="272" r:id="rId20"/>
    <p:sldId id="311" r:id="rId21"/>
    <p:sldId id="273" r:id="rId22"/>
    <p:sldId id="276" r:id="rId23"/>
    <p:sldId id="275" r:id="rId24"/>
    <p:sldId id="278" r:id="rId25"/>
    <p:sldId id="279" r:id="rId26"/>
    <p:sldId id="281" r:id="rId27"/>
    <p:sldId id="282" r:id="rId28"/>
    <p:sldId id="283" r:id="rId29"/>
    <p:sldId id="284" r:id="rId30"/>
    <p:sldId id="336" r:id="rId31"/>
    <p:sldId id="330" r:id="rId32"/>
    <p:sldId id="312" r:id="rId33"/>
    <p:sldId id="343" r:id="rId34"/>
    <p:sldId id="287" r:id="rId35"/>
    <p:sldId id="290" r:id="rId36"/>
    <p:sldId id="285" r:id="rId37"/>
    <p:sldId id="316" r:id="rId38"/>
    <p:sldId id="317" r:id="rId39"/>
    <p:sldId id="293" r:id="rId40"/>
    <p:sldId id="291" r:id="rId41"/>
    <p:sldId id="294" r:id="rId42"/>
    <p:sldId id="295" r:id="rId43"/>
    <p:sldId id="320" r:id="rId44"/>
    <p:sldId id="349" r:id="rId45"/>
    <p:sldId id="350" r:id="rId46"/>
    <p:sldId id="297" r:id="rId47"/>
    <p:sldId id="298" r:id="rId48"/>
    <p:sldId id="299" r:id="rId49"/>
    <p:sldId id="300" r:id="rId50"/>
    <p:sldId id="322" r:id="rId51"/>
    <p:sldId id="301" r:id="rId52"/>
    <p:sldId id="302" r:id="rId53"/>
    <p:sldId id="323" r:id="rId54"/>
    <p:sldId id="303" r:id="rId55"/>
    <p:sldId id="304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86406" autoAdjust="0"/>
  </p:normalViewPr>
  <p:slideViewPr>
    <p:cSldViewPr>
      <p:cViewPr varScale="1">
        <p:scale>
          <a:sx n="101" d="100"/>
          <a:sy n="101" d="100"/>
        </p:scale>
        <p:origin x="15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CAE2BBA-EB9F-475E-A24A-033BA1A086D2}" type="datetimeFigureOut">
              <a:rPr lang="en-US"/>
              <a:pPr>
                <a:defRPr/>
              </a:pPr>
              <a:t>1/31/2016</a:t>
            </a:fld>
            <a:endParaRPr lang="en-US" dirty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857612D-F10A-4210-AA8E-1F87BB276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67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E86729-F9DD-4218-BA28-297D189BF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5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2407591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3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60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8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2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22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17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3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42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13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0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12287F-FC2A-47C2-B6C2-4AE395693CA3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C82EA2-6E6A-4E79-9E0D-45938CD8F941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689131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55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19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09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30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54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12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29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2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10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9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C509C9-04A5-4E03-BA11-B840A1436F75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8ACFDD-6F12-4635-B89B-251C4845F137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82010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636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59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06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31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97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9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52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291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833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1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29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974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316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79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009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318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672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7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322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488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497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030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114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554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478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6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3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8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86729-F9DD-4218-BA28-297D189BFEB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4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4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1298448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8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ln/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92D2-F525-4A70-A227-7025D259C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4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ln/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FA9F7-D61B-4DB1-A6F6-732593FF9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0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984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800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>
              <a:defRPr/>
            </a:pPr>
            <a:fld id="{D6399349-BC41-4FBA-B028-7251202A2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75584"/>
            <a:ext cx="4267200" cy="20978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Business-to-Business Activities: Improving Efficiency and Reducing Costs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239"/>
            <a:ext cx="3254188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5</a:t>
            </a:r>
            <a:endParaRPr lang="en-US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2D2D8A">
                    <a:lumMod val="50000"/>
                  </a:srgb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FFFFFF">
                    <a:lumMod val="65000"/>
                  </a:srgbClr>
                </a:solidFill>
              </a:rPr>
              <a:t>. </a:t>
            </a:r>
            <a:endParaRPr lang="en-US" sz="8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90" y="0"/>
            <a:ext cx="9144000" cy="1280160"/>
          </a:xfrm>
        </p:spPr>
        <p:txBody>
          <a:bodyPr/>
          <a:lstStyle/>
          <a:p>
            <a:r>
              <a:rPr lang="en-US" dirty="0" smtClean="0"/>
              <a:t>Direct vs. Indirect Materials Purchasing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materials become part of finished product</a:t>
            </a:r>
          </a:p>
          <a:p>
            <a:r>
              <a:rPr lang="en-US" dirty="0" smtClean="0"/>
              <a:t>Direct materials purchasing</a:t>
            </a:r>
          </a:p>
          <a:p>
            <a:pPr lvl="1"/>
            <a:r>
              <a:rPr lang="en-US" dirty="0" smtClean="0"/>
              <a:t>Replenishment purchasing (contract purchasing)</a:t>
            </a:r>
          </a:p>
          <a:p>
            <a:pPr lvl="2"/>
            <a:r>
              <a:rPr lang="en-US" dirty="0" smtClean="0"/>
              <a:t>Company negotiates long-term material contracts</a:t>
            </a:r>
          </a:p>
          <a:p>
            <a:pPr lvl="1"/>
            <a:r>
              <a:rPr lang="en-US" dirty="0" smtClean="0"/>
              <a:t>Spot purchasing</a:t>
            </a:r>
          </a:p>
          <a:p>
            <a:pPr lvl="2"/>
            <a:r>
              <a:rPr lang="en-US" dirty="0" smtClean="0"/>
              <a:t>Purchases made in loosely organized (spot) market</a:t>
            </a:r>
          </a:p>
          <a:p>
            <a:pPr lvl="2"/>
            <a:r>
              <a:rPr lang="en-US" dirty="0" smtClean="0"/>
              <a:t>If demand exceeds contract purchasing estimates </a:t>
            </a:r>
          </a:p>
          <a:p>
            <a:r>
              <a:rPr lang="en-US" dirty="0" smtClean="0"/>
              <a:t>Indirect materials are all other materials company purchases</a:t>
            </a:r>
          </a:p>
          <a:p>
            <a:pPr lvl="1"/>
            <a:r>
              <a:rPr lang="en-US" dirty="0" smtClean="0"/>
              <a:t>Includes factory supplies and replacement parts for machinery</a:t>
            </a:r>
          </a:p>
        </p:txBody>
      </p:sp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BC6C80-BA79-4DAE-9CB7-496C0083DBFD}" type="slidenum">
              <a:rPr lang="en-US" smtClean="0">
                <a:solidFill>
                  <a:srgbClr val="A40000"/>
                </a:solidFill>
              </a:rPr>
              <a:pPr/>
              <a:t>10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Direct vs. Indirect Materials Purchasing (cont’d.)</a:t>
            </a:r>
          </a:p>
        </p:txBody>
      </p:sp>
      <p:sp>
        <p:nvSpPr>
          <p:cNvPr id="1331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Maintenance, repair, and operating (MRO) supplies are indirect materials purchased on a recurring basis</a:t>
            </a:r>
          </a:p>
          <a:p>
            <a:pPr lvl="1"/>
            <a:r>
              <a:rPr lang="en-US" dirty="0" smtClean="0"/>
              <a:t>Standard items (commodities) with price as main criterion</a:t>
            </a:r>
          </a:p>
          <a:p>
            <a:r>
              <a:rPr lang="en-US" dirty="0" smtClean="0"/>
              <a:t>Purchasing cards (p-cards) allow managers to make multiple small purchases with cost-tracking information sent to procurement</a:t>
            </a:r>
          </a:p>
          <a:p>
            <a:r>
              <a:rPr lang="en-US" dirty="0" smtClean="0"/>
              <a:t>Leading suppliers</a:t>
            </a:r>
          </a:p>
          <a:p>
            <a:pPr lvl="1"/>
            <a:r>
              <a:rPr lang="en-US" dirty="0" smtClean="0"/>
              <a:t>MRO: McMaster-Carr, W.W. Grainger, </a:t>
            </a:r>
          </a:p>
          <a:p>
            <a:pPr lvl="1"/>
            <a:r>
              <a:rPr lang="en-US" dirty="0" smtClean="0"/>
              <a:t>Office Depot, Staples, Digi-Key, Newark.com</a:t>
            </a:r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934BA-1C2D-45F1-8455-CE3371B644CB}" type="slidenum">
              <a:rPr lang="en-US" smtClean="0">
                <a:solidFill>
                  <a:srgbClr val="A40000"/>
                </a:solidFill>
              </a:rPr>
              <a:pPr/>
              <a:t>11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Logistics Activities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objective is to provide the right goods in the right quantities in the right place at the right time</a:t>
            </a:r>
          </a:p>
          <a:p>
            <a:r>
              <a:rPr lang="en-US" dirty="0"/>
              <a:t>M</a:t>
            </a:r>
            <a:r>
              <a:rPr lang="en-US" dirty="0" smtClean="0"/>
              <a:t>anaging materials, supplies and finished goods </a:t>
            </a:r>
          </a:p>
          <a:p>
            <a:pPr lvl="1"/>
            <a:r>
              <a:rPr lang="en-US" dirty="0" smtClean="0"/>
              <a:t>Web and the Internet providing increasing number of opportunities to better manage activities</a:t>
            </a:r>
          </a:p>
          <a:p>
            <a:pPr lvl="1"/>
            <a:r>
              <a:rPr lang="en-US" dirty="0"/>
              <a:t>Third-party logistics (3PL) provider operates a customer’s materials movement activities</a:t>
            </a:r>
          </a:p>
          <a:p>
            <a:r>
              <a:rPr lang="en-US" dirty="0"/>
              <a:t>Marriage of GPS and portable computing </a:t>
            </a:r>
            <a:r>
              <a:rPr lang="en-US" dirty="0" smtClean="0"/>
              <a:t>with </a:t>
            </a:r>
            <a:r>
              <a:rPr lang="en-US" dirty="0"/>
              <a:t>the Internet is an example of second-wave e-commerce</a:t>
            </a:r>
          </a:p>
          <a:p>
            <a:r>
              <a:rPr lang="en-US" dirty="0"/>
              <a:t>Third-wave e-commerce supported by smart phones</a:t>
            </a:r>
          </a:p>
          <a:p>
            <a:pPr lvl="1"/>
            <a:endParaRPr lang="en-US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" y="6248400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5EAFCB-7A1B-4C0C-9752-AABC1CA5DBAA}" type="slidenum">
              <a:rPr lang="en-US" smtClean="0">
                <a:solidFill>
                  <a:srgbClr val="A40000"/>
                </a:solidFill>
              </a:rPr>
              <a:pPr/>
              <a:t>12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9450064-ABA1-40A3-B36B-8C7360253B89}" type="slidenum">
              <a:rPr lang="en-US" sz="1400"/>
              <a:pPr algn="r" eaLnBrk="1" hangingPunct="1"/>
              <a:t>13</a:t>
            </a:fld>
            <a:endParaRPr lang="en-US" sz="1400" dirty="0"/>
          </a:p>
        </p:txBody>
      </p:sp>
      <p:sp>
        <p:nvSpPr>
          <p:cNvPr id="1843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600" dirty="0"/>
              <a:t>Finance and administration, human </a:t>
            </a:r>
            <a:r>
              <a:rPr lang="en-US" sz="2600" dirty="0" smtClean="0"/>
              <a:t>resources (HR), </a:t>
            </a:r>
            <a:r>
              <a:rPr lang="en-US" sz="2600" dirty="0"/>
              <a:t>technology development</a:t>
            </a:r>
          </a:p>
          <a:p>
            <a:pPr lvl="1"/>
            <a:r>
              <a:rPr lang="en-US" dirty="0" smtClean="0"/>
              <a:t>Human resources, payroll, retirement plan servicing often outsourced by small/midsized companies</a:t>
            </a:r>
          </a:p>
          <a:p>
            <a:r>
              <a:rPr lang="en-US" dirty="0" smtClean="0"/>
              <a:t>Common support activity is training</a:t>
            </a:r>
          </a:p>
          <a:p>
            <a:pPr lvl="1"/>
            <a:r>
              <a:rPr lang="en-US" dirty="0" smtClean="0"/>
              <a:t>May be handled by HR or individual departments</a:t>
            </a:r>
          </a:p>
          <a:p>
            <a:r>
              <a:rPr lang="en-US" dirty="0" smtClean="0"/>
              <a:t>Knowledge management is the intentional collection and classification; dissemination of information about a company and its products and processes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A3EBE-E940-4C51-BF55-473E09F2DC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-7374"/>
            <a:ext cx="9144000" cy="1280160"/>
          </a:xfrm>
        </p:spPr>
        <p:txBody>
          <a:bodyPr/>
          <a:lstStyle/>
          <a:p>
            <a:r>
              <a:rPr lang="en-US" dirty="0" smtClean="0"/>
              <a:t>Business Process Support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54D216-9CA9-47B4-84C8-0A3E8A223F9E}" type="slidenum">
              <a:rPr lang="en-US" smtClean="0">
                <a:solidFill>
                  <a:srgbClr val="A40000"/>
                </a:solidFill>
              </a:rPr>
              <a:pPr eaLnBrk="1" hangingPunct="1"/>
              <a:t>14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637451" y="321938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7" name="Picture 2" descr="C:\Users\peterson\chimbo temp\Schneider2014\artwork\C8757_ch05_no callouts\Fig5-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3223"/>
            <a:ext cx="7848600" cy="27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5632" y="4601467"/>
            <a:ext cx="462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5-2 </a:t>
            </a:r>
            <a:r>
              <a:rPr lang="en-US" dirty="0">
                <a:solidFill>
                  <a:srgbClr val="A40000"/>
                </a:solidFill>
              </a:rPr>
              <a:t>Categories of support activities</a:t>
            </a:r>
          </a:p>
        </p:txBody>
      </p:sp>
    </p:spTree>
    <p:extLst>
      <p:ext uri="{BB962C8B-B14F-4D97-AF65-F5344CB8AC3E}">
        <p14:creationId xmlns:p14="http://schemas.microsoft.com/office/powerpoint/2010/main" val="4745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E-Government</a:t>
            </a:r>
          </a:p>
        </p:txBody>
      </p:sp>
      <p:sp>
        <p:nvSpPr>
          <p:cNvPr id="1946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Internet technologies by governments and government agencies</a:t>
            </a:r>
          </a:p>
          <a:p>
            <a:pPr lvl="1"/>
            <a:r>
              <a:rPr lang="en-US" dirty="0" smtClean="0"/>
              <a:t>Enhances functions performed for stakeholders and  businesslike activity operations</a:t>
            </a:r>
          </a:p>
          <a:p>
            <a:pPr lvl="1"/>
            <a:r>
              <a:rPr lang="en-US" dirty="0" smtClean="0"/>
              <a:t>U.S. government Financial Management Service (FMS) uses Pay.gov to handle activity</a:t>
            </a:r>
          </a:p>
          <a:p>
            <a:pPr lvl="1"/>
            <a:r>
              <a:rPr lang="en-US" dirty="0" smtClean="0"/>
              <a:t>Bureau of Public Debt: </a:t>
            </a:r>
            <a:r>
              <a:rPr lang="en-US" dirty="0" err="1" smtClean="0"/>
              <a:t>TreasuryDirect</a:t>
            </a:r>
            <a:r>
              <a:rPr lang="en-US" dirty="0" smtClean="0"/>
              <a:t> site</a:t>
            </a:r>
          </a:p>
          <a:p>
            <a:pPr lvl="1"/>
            <a:r>
              <a:rPr lang="en-US" dirty="0" smtClean="0"/>
              <a:t>Also used in other countries</a:t>
            </a:r>
          </a:p>
          <a:p>
            <a:r>
              <a:rPr lang="en-US" dirty="0" smtClean="0"/>
              <a:t> U.S. states and cities usually have sites</a:t>
            </a:r>
          </a:p>
          <a:p>
            <a:pPr lvl="1"/>
            <a:r>
              <a:rPr lang="en-US" dirty="0" smtClean="0"/>
              <a:t>Information about laws and regulations, licenses, jobs, tourism and more</a:t>
            </a:r>
          </a:p>
          <a:p>
            <a:pPr lvl="1"/>
            <a:endParaRPr lang="en-US" dirty="0" smtClean="0"/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513C4E-694A-4FF2-A2E5-E91B923E4BB8}" type="slidenum">
              <a:rPr lang="en-US" smtClean="0">
                <a:solidFill>
                  <a:srgbClr val="A40000"/>
                </a:solidFill>
              </a:rPr>
              <a:pPr/>
              <a:t>15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54D216-9CA9-47B4-84C8-0A3E8A223F9E}" type="slidenum">
              <a:rPr lang="en-US" smtClean="0">
                <a:solidFill>
                  <a:srgbClr val="A40000"/>
                </a:solidFill>
              </a:rPr>
              <a:pPr eaLnBrk="1" hangingPunct="1"/>
              <a:t>16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559273" y="5225121"/>
            <a:ext cx="1369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2012 State of California</a:t>
            </a:r>
            <a:endParaRPr lang="en-US" sz="8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2006" y="2667000"/>
            <a:ext cx="198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5-3 State of California portal site</a:t>
            </a:r>
            <a:endParaRPr lang="en-US" dirty="0">
              <a:solidFill>
                <a:srgbClr val="A40000"/>
              </a:solidFill>
            </a:endParaRPr>
          </a:p>
        </p:txBody>
      </p:sp>
      <p:pic>
        <p:nvPicPr>
          <p:cNvPr id="3" name="Snagit_PPTE6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927"/>
          <a:stretch/>
        </p:blipFill>
        <p:spPr>
          <a:xfrm>
            <a:off x="2231480" y="190930"/>
            <a:ext cx="5904714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Network Model of Economic Organization in Purchasing: Supply Webs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 in purchasing, logistics, and support activities is the shift from hierarchical structures toward network structures</a:t>
            </a:r>
          </a:p>
          <a:p>
            <a:pPr lvl="1"/>
            <a:r>
              <a:rPr lang="en-US" dirty="0" smtClean="0"/>
              <a:t>Procurement departments being given new tools to negotiate and possibly form strategic alliances</a:t>
            </a:r>
          </a:p>
          <a:p>
            <a:r>
              <a:rPr lang="en-US" dirty="0" smtClean="0"/>
              <a:t>Supply Web is replacing the term “supply chain”</a:t>
            </a:r>
          </a:p>
          <a:p>
            <a:pPr lvl="1"/>
            <a:r>
              <a:rPr lang="en-US" dirty="0" smtClean="0"/>
              <a:t>Parallel lines interconnect to form a Web or network configuration</a:t>
            </a:r>
          </a:p>
          <a:p>
            <a:r>
              <a:rPr lang="en-US" dirty="0" smtClean="0"/>
              <a:t>Roots of Web technology for B2B transactions lie in a hierarchically structured approach to inter-firm information transfer: electronic data exchange 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BBE66F-FA0F-4C07-8713-74F096A10C02}" type="slidenum">
              <a:rPr lang="en-US" smtClean="0">
                <a:solidFill>
                  <a:srgbClr val="A40000"/>
                </a:solidFill>
              </a:rPr>
              <a:pPr/>
              <a:t>17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14748"/>
            <a:ext cx="9144000" cy="1280160"/>
          </a:xfrm>
        </p:spPr>
        <p:txBody>
          <a:bodyPr/>
          <a:lstStyle/>
          <a:p>
            <a:r>
              <a:rPr lang="en-US" dirty="0" smtClean="0"/>
              <a:t>Electronic Data Interchange</a:t>
            </a:r>
          </a:p>
        </p:txBody>
      </p:sp>
      <p:sp>
        <p:nvSpPr>
          <p:cNvPr id="2355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Computer-to-computer business information transfer using a standard format</a:t>
            </a:r>
          </a:p>
          <a:p>
            <a:pPr lvl="1"/>
            <a:r>
              <a:rPr lang="en-US" dirty="0" smtClean="0"/>
              <a:t>Businesses exchanging info are trading partners</a:t>
            </a:r>
          </a:p>
          <a:p>
            <a:r>
              <a:rPr lang="en-US" dirty="0" smtClean="0"/>
              <a:t>EDI compatible firms exchange data in specific standard formats</a:t>
            </a:r>
          </a:p>
          <a:p>
            <a:pPr lvl="1"/>
            <a:r>
              <a:rPr lang="en-US" dirty="0" smtClean="0"/>
              <a:t>Often transaction data but can include other information related to transactions</a:t>
            </a:r>
          </a:p>
          <a:p>
            <a:r>
              <a:rPr lang="en-US" dirty="0" smtClean="0"/>
              <a:t>Most B2B e-commerce adapted from EDI or based on EDI principles</a:t>
            </a:r>
          </a:p>
          <a:p>
            <a:r>
              <a:rPr lang="en-US" dirty="0" smtClean="0"/>
              <a:t>Dominant technology for electronic B2B transactions </a:t>
            </a: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E00E57-A215-4CB2-8360-A1F326E4C35D}" type="slidenum">
              <a:rPr lang="en-US" smtClean="0">
                <a:solidFill>
                  <a:srgbClr val="A40000"/>
                </a:solidFill>
              </a:rPr>
              <a:pPr/>
              <a:t>18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"/>
          <p:cNvSpPr>
            <a:spLocks noGrp="1" noChangeArrowheads="1"/>
          </p:cNvSpPr>
          <p:nvPr>
            <p:ph type="title"/>
          </p:nvPr>
        </p:nvSpPr>
        <p:spPr>
          <a:xfrm>
            <a:off x="2458" y="0"/>
            <a:ext cx="9144000" cy="1280160"/>
          </a:xfrm>
        </p:spPr>
        <p:txBody>
          <a:bodyPr/>
          <a:lstStyle/>
          <a:p>
            <a:r>
              <a:rPr lang="en-US" dirty="0" smtClean="0"/>
              <a:t>Early Business Information </a:t>
            </a:r>
            <a:br>
              <a:rPr lang="en-US" dirty="0" smtClean="0"/>
            </a:br>
            <a:r>
              <a:rPr lang="en-US" dirty="0" smtClean="0"/>
              <a:t>Interchange Efforts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need to create formal business transaction records began in </a:t>
            </a:r>
            <a:r>
              <a:rPr lang="en-US" dirty="0"/>
              <a:t>the </a:t>
            </a:r>
            <a:r>
              <a:rPr lang="en-US" dirty="0" smtClean="0"/>
              <a:t>late 1800s </a:t>
            </a:r>
            <a:r>
              <a:rPr lang="en-US" dirty="0"/>
              <a:t>and </a:t>
            </a:r>
            <a:r>
              <a:rPr lang="en-US" dirty="0" smtClean="0"/>
              <a:t>early 1900s </a:t>
            </a:r>
          </a:p>
          <a:p>
            <a:r>
              <a:rPr lang="en-US" dirty="0" smtClean="0"/>
              <a:t>Companies were using computers for recording internal transactions by the 1950s</a:t>
            </a:r>
          </a:p>
          <a:p>
            <a:pPr lvl="1"/>
            <a:r>
              <a:rPr lang="en-US" dirty="0" smtClean="0"/>
              <a:t>Information flows between companies on paper which was slow, inefficient, redundant and unreliable  </a:t>
            </a:r>
          </a:p>
          <a:p>
            <a:r>
              <a:rPr lang="en-US" dirty="0" smtClean="0"/>
              <a:t>In the 1960s businesses with volume transactions </a:t>
            </a:r>
            <a:r>
              <a:rPr lang="en-US" dirty="0"/>
              <a:t>e</a:t>
            </a:r>
            <a:r>
              <a:rPr lang="en-US" dirty="0" smtClean="0"/>
              <a:t>xchanged info on punched cards or magnetic tape</a:t>
            </a:r>
          </a:p>
          <a:p>
            <a:pPr lvl="1"/>
            <a:r>
              <a:rPr lang="en-US" dirty="0" smtClean="0"/>
              <a:t>In the 1960s and 1970s technologies improved and intercompany information could be transferred over telephone lines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7E64C-4BC1-4F21-9B35-0B10FEB6C9BA}" type="slidenum">
              <a:rPr lang="en-US" smtClean="0">
                <a:solidFill>
                  <a:srgbClr val="A40000"/>
                </a:solidFill>
              </a:rPr>
              <a:pPr/>
              <a:t>19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>
          <a:xfrm>
            <a:off x="-14748" y="-2458"/>
            <a:ext cx="9144000" cy="1298448"/>
          </a:xfrm>
        </p:spPr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In this chapter, you will learn:</a:t>
            </a:r>
          </a:p>
          <a:p>
            <a:pPr eaLnBrk="1" hangingPunct="1"/>
            <a:r>
              <a:rPr lang="en-US" dirty="0" smtClean="0"/>
              <a:t>How businesses use the Internet to improve purchasing, logistics, and other support activities</a:t>
            </a:r>
          </a:p>
          <a:p>
            <a:r>
              <a:rPr lang="en-US" dirty="0" smtClean="0"/>
              <a:t>How the Internet facilitates implementation of outsourcing and offshoring business strategies</a:t>
            </a:r>
          </a:p>
          <a:p>
            <a:r>
              <a:rPr lang="en-US" dirty="0" smtClean="0"/>
              <a:t>How electronic data interchange works and how it has evolved using Internet technologies</a:t>
            </a:r>
          </a:p>
        </p:txBody>
      </p:sp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4BE5E6-F436-479F-9E77-F46DA186D7AD}" type="slidenum">
              <a:rPr lang="en-US" smtClean="0">
                <a:solidFill>
                  <a:srgbClr val="A40000"/>
                </a:solidFill>
              </a:rPr>
              <a:pPr eaLnBrk="1" hangingPunct="1"/>
              <a:t>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Early Business Information </a:t>
            </a:r>
            <a:br>
              <a:rPr lang="en-US" dirty="0" smtClean="0"/>
            </a:br>
            <a:r>
              <a:rPr lang="en-US" dirty="0" smtClean="0"/>
              <a:t>Interchange Efforts (cont’d.)</a:t>
            </a:r>
          </a:p>
        </p:txBody>
      </p:sp>
      <p:sp>
        <p:nvSpPr>
          <p:cNvPr id="2560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transfer agreements between trading partners increased efficiency but not ideal</a:t>
            </a:r>
          </a:p>
          <a:p>
            <a:pPr lvl="1"/>
            <a:r>
              <a:rPr lang="en-US" dirty="0" smtClean="0"/>
              <a:t>Incompatible data translation limited participation</a:t>
            </a:r>
          </a:p>
          <a:p>
            <a:r>
              <a:rPr lang="en-US" dirty="0" smtClean="0"/>
              <a:t>Freight</a:t>
            </a:r>
            <a:r>
              <a:rPr lang="en-US" dirty="0"/>
              <a:t> </a:t>
            </a:r>
            <a:r>
              <a:rPr lang="en-US" dirty="0" smtClean="0"/>
              <a:t>and shipping companies joined together in 1968 to create a standardized information set</a:t>
            </a:r>
          </a:p>
          <a:p>
            <a:pPr lvl="1"/>
            <a:r>
              <a:rPr lang="en-US" dirty="0" smtClean="0"/>
              <a:t>Used a computer file transmittable to any freight company adopting the standard</a:t>
            </a:r>
          </a:p>
          <a:p>
            <a:pPr lvl="1"/>
            <a:r>
              <a:rPr lang="en-US" dirty="0" smtClean="0"/>
              <a:t>Benefits limited to members of industries that created standard-setting groups</a:t>
            </a:r>
          </a:p>
          <a:p>
            <a:r>
              <a:rPr lang="en-US" dirty="0" smtClean="0"/>
              <a:t>Full realization of EDI economies and efficiencies required standards for all companies in all industries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D0AED9-22A2-409A-8310-BE3A1B243AFA}" type="slidenum">
              <a:rPr lang="en-US" smtClean="0">
                <a:solidFill>
                  <a:srgbClr val="A40000"/>
                </a:solidFill>
              </a:rPr>
              <a:pPr/>
              <a:t>20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7374"/>
            <a:ext cx="9144000" cy="1280160"/>
          </a:xfrm>
        </p:spPr>
        <p:txBody>
          <a:bodyPr/>
          <a:lstStyle/>
          <a:p>
            <a:r>
              <a:rPr lang="en-US" dirty="0" smtClean="0"/>
              <a:t>Emergence of Broader Standards:</a:t>
            </a:r>
            <a:br>
              <a:rPr lang="en-US" dirty="0" smtClean="0"/>
            </a:br>
            <a:r>
              <a:rPr lang="en-US" dirty="0" smtClean="0"/>
              <a:t>The Birth of EDI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National Standards Institute (ANSI) is the coordinating body for standards in the U.S.</a:t>
            </a:r>
          </a:p>
          <a:p>
            <a:pPr lvl="1"/>
            <a:r>
              <a:rPr lang="en-US" dirty="0" smtClean="0"/>
              <a:t>Accredited Standards Committee X12 (ASC X12) develops and maintains EDI standards</a:t>
            </a:r>
          </a:p>
          <a:p>
            <a:pPr lvl="1"/>
            <a:r>
              <a:rPr lang="en-US" dirty="0" smtClean="0"/>
              <a:t>Data Interchange Standards Association (DISA) is the administrative body coordinating ASC X12 activities</a:t>
            </a:r>
          </a:p>
          <a:p>
            <a:pPr lvl="1"/>
            <a:r>
              <a:rPr lang="en-US" dirty="0" smtClean="0"/>
              <a:t>Transaction sets are names of the formats for specific business data interchanges</a:t>
            </a:r>
          </a:p>
          <a:p>
            <a:r>
              <a:rPr lang="en-US" dirty="0" smtClean="0"/>
              <a:t>EDI for Administration, Commerce, and Transport (EDIFACT, or UN/EDIFACT)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51C65B-AA5D-48FF-B594-2252BBD63EA8}" type="slidenum">
              <a:rPr lang="en-US" smtClean="0">
                <a:solidFill>
                  <a:srgbClr val="A40000"/>
                </a:solidFill>
              </a:rPr>
              <a:pPr/>
              <a:t>21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54D216-9CA9-47B4-84C8-0A3E8A223F9E}" type="slidenum">
              <a:rPr lang="en-US" smtClean="0">
                <a:solidFill>
                  <a:srgbClr val="A40000"/>
                </a:solidFill>
              </a:rPr>
              <a:pPr eaLnBrk="1" hangingPunct="1"/>
              <a:t>22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447800" y="5392273"/>
            <a:ext cx="5314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5-4 </a:t>
            </a:r>
            <a:r>
              <a:rPr lang="en-US" dirty="0">
                <a:solidFill>
                  <a:srgbClr val="A40000"/>
                </a:solidFill>
              </a:rPr>
              <a:t>Commonly </a:t>
            </a:r>
            <a:r>
              <a:rPr lang="en-US" dirty="0" smtClean="0">
                <a:solidFill>
                  <a:srgbClr val="A40000"/>
                </a:solidFill>
              </a:rPr>
              <a:t>used EDI transaction </a:t>
            </a:r>
            <a:r>
              <a:rPr lang="en-US" dirty="0">
                <a:solidFill>
                  <a:srgbClr val="A40000"/>
                </a:solidFill>
              </a:rPr>
              <a:t>sets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7429796" y="3948396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4" name="Snagit_PPT28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8" y="1219200"/>
            <a:ext cx="7425803" cy="407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How EDI Works</a:t>
            </a:r>
          </a:p>
        </p:txBody>
      </p:sp>
      <p:sp>
        <p:nvSpPr>
          <p:cNvPr id="2970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straightforward</a:t>
            </a:r>
          </a:p>
          <a:p>
            <a:r>
              <a:rPr lang="en-US" dirty="0" smtClean="0"/>
              <a:t>Implementation: complicated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Company replacing metal-cutting machine</a:t>
            </a:r>
          </a:p>
          <a:p>
            <a:pPr lvl="2"/>
            <a:r>
              <a:rPr lang="en-US" dirty="0" smtClean="0"/>
              <a:t>Steps to purchase using paper-based system</a:t>
            </a:r>
          </a:p>
          <a:p>
            <a:pPr lvl="2"/>
            <a:r>
              <a:rPr lang="en-US" dirty="0" smtClean="0"/>
              <a:t>Steps to purchase using EDI </a:t>
            </a: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36014-5A82-4A9F-A01F-B4593CBB0B16}" type="slidenum">
              <a:rPr lang="en-US" smtClean="0">
                <a:solidFill>
                  <a:srgbClr val="A40000"/>
                </a:solidFill>
              </a:rPr>
              <a:pPr/>
              <a:t>23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Paper-Based Purchasing Process</a:t>
            </a:r>
          </a:p>
        </p:txBody>
      </p:sp>
      <p:sp>
        <p:nvSpPr>
          <p:cNvPr id="307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Buyer and vendor not using integrated software for business processes so each information processing step results in paper document</a:t>
            </a:r>
          </a:p>
          <a:p>
            <a:pPr lvl="2"/>
            <a:r>
              <a:rPr lang="en-US" dirty="0" smtClean="0"/>
              <a:t>Must be delivered to department handling next step</a:t>
            </a:r>
          </a:p>
          <a:p>
            <a:pPr lvl="1"/>
            <a:r>
              <a:rPr lang="en-US" dirty="0" smtClean="0"/>
              <a:t>Paper-based information transfer</a:t>
            </a:r>
          </a:p>
          <a:p>
            <a:pPr lvl="2"/>
            <a:r>
              <a:rPr lang="en-US" dirty="0" smtClean="0"/>
              <a:t>Mail, courier, fax</a:t>
            </a:r>
          </a:p>
          <a:p>
            <a:pPr lvl="1"/>
            <a:r>
              <a:rPr lang="en-US" dirty="0" smtClean="0"/>
              <a:t>Information flows shown in Figure 5-5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E77F9B-4130-45FB-8595-7A723BF1B65F}" type="slidenum">
              <a:rPr lang="en-US" smtClean="0">
                <a:solidFill>
                  <a:srgbClr val="A40000"/>
                </a:solidFill>
              </a:rPr>
              <a:pPr eaLnBrk="1" hangingPunct="1"/>
              <a:t>24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9CF9C2-F71D-4DFC-86A3-A65B9709C753}" type="slidenum">
              <a:rPr lang="en-US" smtClean="0">
                <a:solidFill>
                  <a:srgbClr val="A40000"/>
                </a:solidFill>
              </a:rPr>
              <a:pPr eaLnBrk="1" hangingPunct="1"/>
              <a:t>25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343167" y="5316625"/>
            <a:ext cx="6285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5-5 </a:t>
            </a:r>
            <a:r>
              <a:rPr lang="en-US" dirty="0">
                <a:solidFill>
                  <a:srgbClr val="A40000"/>
                </a:solidFill>
              </a:rPr>
              <a:t>Information flows in a paper-based purchasing process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060609" y="450903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6146" name="Picture 2" descr="C:\Users\peterson\chimbo temp\Schneider2014\artwork\C8757_ch05_no callouts\Fig5-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73" y="274092"/>
            <a:ext cx="6245204" cy="50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 service replaced with EDI network data communications</a:t>
            </a:r>
          </a:p>
          <a:p>
            <a:pPr lvl="1"/>
            <a:r>
              <a:rPr lang="en-US" dirty="0" smtClean="0"/>
              <a:t>Paper flows within buyer’s and vendor’s organizations replaced with computers running EDI translation software</a:t>
            </a:r>
          </a:p>
          <a:p>
            <a:pPr lvl="1"/>
            <a:r>
              <a:rPr lang="en-US" dirty="0" smtClean="0"/>
              <a:t>Information flows shown in Figure 5-6</a:t>
            </a:r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7DCCA8-FEFE-4454-9B67-A5E70D264A68}" type="slidenum">
              <a:rPr lang="en-US" smtClean="0">
                <a:solidFill>
                  <a:srgbClr val="A40000"/>
                </a:solidFill>
              </a:rPr>
              <a:pPr/>
              <a:t>26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EDI Purchasing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566C3D-EFD9-403C-8872-AC3563311C6E}" type="slidenum">
              <a:rPr lang="en-US" smtClean="0">
                <a:solidFill>
                  <a:srgbClr val="A40000"/>
                </a:solidFill>
              </a:rPr>
              <a:pPr eaLnBrk="1" hangingPunct="1"/>
              <a:t>27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342030" y="5433772"/>
            <a:ext cx="628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5-6 </a:t>
            </a:r>
            <a:r>
              <a:rPr lang="en-US" dirty="0">
                <a:solidFill>
                  <a:srgbClr val="A40000"/>
                </a:solidFill>
              </a:rPr>
              <a:t>Information flows in an EDI purchasing process</a:t>
            </a:r>
          </a:p>
        </p:txBody>
      </p:sp>
      <p:pic>
        <p:nvPicPr>
          <p:cNvPr id="7170" name="Picture 2" descr="C:\Users\peterson\chimbo temp\Schneider2014\artwork\C8757_ch05_no callouts\Fig5-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5962650" cy="48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6812407" y="4591244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Value-Added Networks</a:t>
            </a:r>
          </a:p>
        </p:txBody>
      </p:sp>
      <p:sp>
        <p:nvSpPr>
          <p:cNvPr id="34819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Trading partners can implement the EDI network and EDI translation processes in several ways</a:t>
            </a:r>
          </a:p>
          <a:p>
            <a:r>
              <a:rPr lang="en-US" dirty="0" smtClean="0"/>
              <a:t>Each way uses one of two basic approaches</a:t>
            </a:r>
          </a:p>
          <a:p>
            <a:r>
              <a:rPr lang="en-US" dirty="0" smtClean="0"/>
              <a:t>Direct connection EDI requires each business to operate its own on-site EDI translator computer</a:t>
            </a:r>
          </a:p>
          <a:p>
            <a:pPr lvl="1"/>
            <a:r>
              <a:rPr lang="en-US" dirty="0" smtClean="0"/>
              <a:t>Connected directly to each other using leased lines</a:t>
            </a:r>
          </a:p>
          <a:p>
            <a:pPr lvl="1"/>
            <a:r>
              <a:rPr lang="en-US" dirty="0" smtClean="0"/>
              <a:t>Few companies use direct connection EDI because dedicated leased lines are expensive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5479F6-F0BC-4B42-BC33-0F355021AFCC}" type="slidenum">
              <a:rPr lang="en-US" smtClean="0">
                <a:solidFill>
                  <a:srgbClr val="A40000"/>
                </a:solidFill>
              </a:rPr>
              <a:pPr/>
              <a:t>28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6AD8E3-33DB-4274-A3EB-6AD5B8AA3B37}" type="slidenum">
              <a:rPr lang="en-US" smtClean="0">
                <a:solidFill>
                  <a:srgbClr val="A40000"/>
                </a:solidFill>
              </a:rPr>
              <a:pPr eaLnBrk="1" hangingPunct="1"/>
              <a:t>29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988041" y="5248843"/>
            <a:ext cx="371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5-7 </a:t>
            </a:r>
            <a:r>
              <a:rPr lang="en-US" dirty="0">
                <a:solidFill>
                  <a:srgbClr val="A40000"/>
                </a:solidFill>
              </a:rPr>
              <a:t>Direct connection EDI</a:t>
            </a:r>
          </a:p>
        </p:txBody>
      </p:sp>
      <p:pic>
        <p:nvPicPr>
          <p:cNvPr id="8194" name="Picture 2" descr="C:\Users\peterson\chimbo temp\Schneider2014\artwork\C8757_ch05_no callouts\Fig5-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23331"/>
            <a:ext cx="7924800" cy="428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726807" y="4427738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CAA4323-541F-4129-B497-E1B10FC3E16B}" type="slidenum">
              <a:rPr lang="en-US" sz="1400"/>
              <a:pPr algn="r" eaLnBrk="1" hangingPunct="1"/>
              <a:t>3</a:t>
            </a:fld>
            <a:endParaRPr lang="en-US" sz="1400" dirty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/>
          <a:lstStyle/>
          <a:p>
            <a:pPr eaLnBrk="1" hangingPunct="1"/>
            <a:r>
              <a:rPr lang="en-US" dirty="0" smtClean="0"/>
              <a:t>Learning Objectives (cont’d.)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supply chain management is and how businesses are using Internet technologies to improve it</a:t>
            </a:r>
          </a:p>
          <a:p>
            <a:r>
              <a:rPr lang="en-US" dirty="0" smtClean="0"/>
              <a:t>How the various types of online business marketplaces operate to make B2B transactions easier and more efficient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FA3EBE-E940-4C51-BF55-473E09F2DC2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may use a value-added network (VAN) </a:t>
            </a:r>
            <a:endParaRPr lang="en-US" dirty="0"/>
          </a:p>
          <a:p>
            <a:pPr lvl="1"/>
            <a:r>
              <a:rPr lang="en-US" dirty="0" smtClean="0"/>
              <a:t>Receives, stores, forwards electronic messages containing EDI transaction sets</a:t>
            </a:r>
          </a:p>
          <a:p>
            <a:r>
              <a:rPr lang="en-US" dirty="0" smtClean="0"/>
              <a:t>With indirect connection EDI trading partners use VAN to retrieve EDI-formatted messages</a:t>
            </a:r>
          </a:p>
          <a:p>
            <a:pPr lvl="1"/>
            <a:r>
              <a:rPr lang="en-US" dirty="0" smtClean="0"/>
              <a:t>Must install compatible EDI translator software </a:t>
            </a:r>
          </a:p>
          <a:p>
            <a:pPr lvl="1"/>
            <a:r>
              <a:rPr lang="en-US" dirty="0" smtClean="0"/>
              <a:t>Trading partners pass messages through the VAN instead of directly connecting computers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A3EBE-E940-4C51-BF55-473E09F2DC2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686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4EEAF4-FA0C-4953-8DE9-DA42EC5AE2C7}" type="slidenum">
              <a:rPr lang="en-US" sz="1400">
                <a:solidFill>
                  <a:srgbClr val="A40000"/>
                </a:solidFill>
              </a:rPr>
              <a:pPr algn="r" eaLnBrk="1" hangingPunct="1"/>
              <a:t>30</a:t>
            </a:fld>
            <a:endParaRPr lang="en-US" sz="1400" dirty="0">
              <a:solidFill>
                <a:srgbClr val="A4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Value-Added Networks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F270F76-E017-4453-AC2F-7B8DE464E484}" type="slidenum">
              <a:rPr lang="en-US" sz="1400"/>
              <a:pPr algn="r" eaLnBrk="1" hangingPunct="1"/>
              <a:t>31</a:t>
            </a:fld>
            <a:endParaRPr lang="en-US" sz="1400" dirty="0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990600" y="5057059"/>
            <a:ext cx="5463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5-8 </a:t>
            </a:r>
            <a:r>
              <a:rPr lang="en-US" dirty="0">
                <a:solidFill>
                  <a:srgbClr val="A40000"/>
                </a:solidFill>
              </a:rPr>
              <a:t>Indirect connection EDI through a VAN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01547-DA49-4785-AFF3-7CF96E82886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986929" y="443413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9218" name="Picture 2" descr="C:\Users\peterson\chimbo temp\Schneider2014\artwork\C8757_ch05_no callouts\Fig5-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1000" cy="43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a VAN</a:t>
            </a:r>
          </a:p>
          <a:p>
            <a:pPr lvl="1"/>
            <a:r>
              <a:rPr lang="en-US" dirty="0" smtClean="0"/>
              <a:t>Need to support one communications protocol and the VAN provides translation between different transaction sets</a:t>
            </a:r>
          </a:p>
          <a:p>
            <a:pPr lvl="1"/>
            <a:r>
              <a:rPr lang="en-US" dirty="0" smtClean="0"/>
              <a:t>VAN performs automatic compliance checking and records message activity in an audit log</a:t>
            </a:r>
          </a:p>
          <a:p>
            <a:pPr lvl="2"/>
            <a:r>
              <a:rPr lang="en-US" dirty="0" smtClean="0"/>
              <a:t>Helps establish nonrepudiation: ability to establish that a particular transaction actually occurred</a:t>
            </a:r>
          </a:p>
          <a:p>
            <a:r>
              <a:rPr lang="en-US" dirty="0" smtClean="0"/>
              <a:t>Cost used to be a disadvantage, now much lower</a:t>
            </a:r>
          </a:p>
          <a:p>
            <a:pPr lvl="1"/>
            <a:r>
              <a:rPr lang="en-US" dirty="0"/>
              <a:t>Internet presents low-cost communications medium used by VAN </a:t>
            </a:r>
            <a:r>
              <a:rPr lang="en-US" dirty="0" smtClean="0"/>
              <a:t>services</a:t>
            </a:r>
          </a:p>
        </p:txBody>
      </p:sp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CBE2AA-2608-4509-832D-A92972AF6CD9}" type="slidenum">
              <a:rPr lang="en-US" smtClean="0">
                <a:solidFill>
                  <a:srgbClr val="A40000"/>
                </a:solidFill>
              </a:rPr>
              <a:pPr/>
              <a:t>32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Value-Added Networks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 on the </a:t>
            </a:r>
            <a:r>
              <a:rPr lang="en-US" dirty="0" smtClean="0"/>
              <a:t>Internet called Internet </a:t>
            </a:r>
            <a:r>
              <a:rPr lang="en-US" dirty="0"/>
              <a:t>EDI, Web EDI, </a:t>
            </a:r>
            <a:r>
              <a:rPr lang="en-US" dirty="0" smtClean="0"/>
              <a:t>or open </a:t>
            </a:r>
            <a:r>
              <a:rPr lang="en-US" dirty="0"/>
              <a:t>EDI </a:t>
            </a:r>
            <a:endParaRPr lang="en-US" dirty="0" smtClean="0"/>
          </a:p>
          <a:p>
            <a:pPr lvl="1"/>
            <a:r>
              <a:rPr lang="en-US" dirty="0" smtClean="0"/>
              <a:t>Internet </a:t>
            </a:r>
            <a:r>
              <a:rPr lang="en-US" dirty="0"/>
              <a:t>is open architect </a:t>
            </a:r>
            <a:r>
              <a:rPr lang="en-US" dirty="0" smtClean="0"/>
              <a:t>network</a:t>
            </a:r>
            <a:endParaRPr lang="en-US" dirty="0"/>
          </a:p>
          <a:p>
            <a:r>
              <a:rPr lang="en-US" dirty="0" smtClean="0"/>
              <a:t>EDIINT (Electronic Data Interchange-Internet Integration, EDI-INT) is the most common protocol for Internet EDI transaction sets</a:t>
            </a:r>
          </a:p>
          <a:p>
            <a:r>
              <a:rPr lang="en-US" dirty="0" smtClean="0"/>
              <a:t>EDI exchanges encoded using AS2 (Applicability Statement 2) or AS3 (Applicability Statement 3)</a:t>
            </a:r>
          </a:p>
          <a:p>
            <a:pPr lvl="1"/>
            <a:r>
              <a:rPr lang="en-US" dirty="0" smtClean="0"/>
              <a:t>Secure electronic receipts returned to senders for every transaction which helps establish repudiation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A3EBE-E940-4C51-BF55-473E09F2DC2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Value-Added Networks (cont’d.)</a:t>
            </a:r>
          </a:p>
        </p:txBody>
      </p:sp>
    </p:spTree>
    <p:extLst>
      <p:ext uri="{BB962C8B-B14F-4D97-AF65-F5344CB8AC3E}">
        <p14:creationId xmlns:p14="http://schemas.microsoft.com/office/powerpoint/2010/main" val="13269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9"/>
          <p:cNvSpPr>
            <a:spLocks noGrp="1" noChangeArrowheads="1"/>
          </p:cNvSpPr>
          <p:nvPr>
            <p:ph type="title"/>
          </p:nvPr>
        </p:nvSpPr>
        <p:spPr>
          <a:xfrm>
            <a:off x="-7374" y="-17206"/>
            <a:ext cx="9144000" cy="1280160"/>
          </a:xfrm>
        </p:spPr>
        <p:txBody>
          <a:bodyPr/>
          <a:lstStyle/>
          <a:p>
            <a:r>
              <a:rPr lang="en-US" dirty="0" smtClean="0"/>
              <a:t>EDI Payments</a:t>
            </a:r>
          </a:p>
        </p:txBody>
      </p:sp>
      <p:sp>
        <p:nvSpPr>
          <p:cNvPr id="4096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 transaction sets provide instructions to trading partner’s bank</a:t>
            </a:r>
          </a:p>
          <a:p>
            <a:pPr lvl="2"/>
            <a:r>
              <a:rPr lang="en-US" dirty="0" smtClean="0"/>
              <a:t>Negotiable instruments, the electronic equivalent of checks</a:t>
            </a:r>
          </a:p>
          <a:p>
            <a:r>
              <a:rPr lang="en-US" dirty="0" smtClean="0"/>
              <a:t>Electronic funds transfers (EFTs) is the movement of money from one bank account to another</a:t>
            </a:r>
          </a:p>
          <a:p>
            <a:pPr lvl="1"/>
            <a:r>
              <a:rPr lang="en-US" dirty="0" smtClean="0"/>
              <a:t>Executed using an Automated clearing house (ACH) system which is used by service banks to manage accounts with each other</a:t>
            </a:r>
          </a:p>
          <a:p>
            <a:pPr lvl="2"/>
            <a:r>
              <a:rPr lang="en-US" dirty="0" smtClean="0"/>
              <a:t>Operated by U.S. Federal Reserve Banks, private ACHs</a:t>
            </a:r>
          </a:p>
        </p:txBody>
      </p:sp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366510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8D2540-B54A-48A9-8294-E7381C429B0C}" type="slidenum">
              <a:rPr lang="en-US" smtClean="0">
                <a:solidFill>
                  <a:srgbClr val="A40000"/>
                </a:solidFill>
              </a:rPr>
              <a:pPr/>
              <a:t>34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Supply Chain Management Using Internet Technologies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chain management is the job of managing integration of company supply management and logistics activities</a:t>
            </a:r>
          </a:p>
          <a:p>
            <a:pPr lvl="1"/>
            <a:r>
              <a:rPr lang="en-US" dirty="0" smtClean="0"/>
              <a:t>Across multiple participants in a particular product’s supply chain</a:t>
            </a:r>
          </a:p>
          <a:p>
            <a:pPr lvl="1"/>
            <a:r>
              <a:rPr lang="en-US" dirty="0" smtClean="0"/>
              <a:t>Ultimate goal is to achieve higher-quality or lower-cost product at the end of the chain</a:t>
            </a:r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2D575E-9CC6-4B1C-812F-F840ECF1F549}" type="slidenum">
              <a:rPr lang="en-US" smtClean="0">
                <a:solidFill>
                  <a:srgbClr val="A40000"/>
                </a:solidFill>
              </a:rPr>
              <a:pPr/>
              <a:t>35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-7374" y="0"/>
            <a:ext cx="9144000" cy="1280160"/>
          </a:xfrm>
        </p:spPr>
        <p:txBody>
          <a:bodyPr/>
          <a:lstStyle/>
          <a:p>
            <a:r>
              <a:rPr lang="en-US" dirty="0" smtClean="0"/>
              <a:t>Value Creation in the Supply Chain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Engaging suppliers in cooperative relationships can lead to better, faster, cheaper service to customers</a:t>
            </a:r>
          </a:p>
          <a:p>
            <a:pPr lvl="1"/>
            <a:r>
              <a:rPr lang="en-US" dirty="0" smtClean="0"/>
              <a:t>Company goes beyond its limits and creates a new network form among members of the supply chain</a:t>
            </a:r>
          </a:p>
          <a:p>
            <a:r>
              <a:rPr lang="en-US" dirty="0" smtClean="0"/>
              <a:t>Use of technology to improve operational efficiency is supply chain competition</a:t>
            </a:r>
          </a:p>
          <a:p>
            <a:pPr lvl="1"/>
            <a:r>
              <a:rPr lang="en-US" dirty="0" smtClean="0"/>
              <a:t>Can help implement management techniques </a:t>
            </a:r>
          </a:p>
          <a:p>
            <a:pPr lvl="2"/>
            <a:r>
              <a:rPr lang="en-US" dirty="0" smtClean="0"/>
              <a:t>Just-in-time reduces inventory and lean production focus on eliminating waste and unnecessary processes </a:t>
            </a:r>
          </a:p>
          <a:p>
            <a:r>
              <a:rPr lang="en-US" dirty="0"/>
              <a:t>Originally developed as a way to reduce cost</a:t>
            </a:r>
          </a:p>
          <a:p>
            <a:pPr lvl="1"/>
            <a:r>
              <a:rPr lang="en-US" dirty="0" smtClean="0"/>
              <a:t>Now adds benefits </a:t>
            </a:r>
            <a:r>
              <a:rPr lang="en-US" dirty="0"/>
              <a:t>to the ultimate </a:t>
            </a:r>
            <a:r>
              <a:rPr lang="en-US" dirty="0" smtClean="0"/>
              <a:t>consumer</a:t>
            </a:r>
            <a:endParaRPr lang="en-US" dirty="0"/>
          </a:p>
          <a:p>
            <a:endParaRPr lang="en-US" dirty="0"/>
          </a:p>
        </p:txBody>
      </p:sp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7F20FC-8FB4-43A5-BFE3-1CEFB0EFA791}" type="slidenum">
              <a:rPr lang="en-US" smtClean="0">
                <a:solidFill>
                  <a:srgbClr val="A40000"/>
                </a:solidFill>
              </a:rPr>
              <a:pPr/>
              <a:t>36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establishment of long-term relationship with a small number of capable tier-one suppliers</a:t>
            </a:r>
          </a:p>
          <a:p>
            <a:pPr lvl="1"/>
            <a:r>
              <a:rPr lang="en-US" dirty="0" smtClean="0"/>
              <a:t>Tier-one suppliers develop relationships with </a:t>
            </a:r>
            <a:r>
              <a:rPr lang="en-US" dirty="0"/>
              <a:t>t</a:t>
            </a:r>
            <a:r>
              <a:rPr lang="en-US" dirty="0" smtClean="0"/>
              <a:t>ier-two suppliers who provide components and raw materials</a:t>
            </a:r>
          </a:p>
          <a:p>
            <a:pPr lvl="1"/>
            <a:r>
              <a:rPr lang="en-US" dirty="0" smtClean="0"/>
              <a:t>Tier-three suppliers provide components and raw materials to tier-two suppliers</a:t>
            </a:r>
          </a:p>
          <a:p>
            <a:r>
              <a:rPr lang="en-US" dirty="0" smtClean="0"/>
              <a:t>Key element is trust among the supply alliance</a:t>
            </a:r>
          </a:p>
          <a:p>
            <a:r>
              <a:rPr lang="en-US" dirty="0"/>
              <a:t>Buyers expect annual price reductions, quality improvements from suppliers at each stage </a:t>
            </a:r>
          </a:p>
          <a:p>
            <a:pPr marL="742950" lvl="2" indent="-342900"/>
            <a:r>
              <a:rPr lang="en-US" dirty="0"/>
              <a:t>Ideally each level of supplier can share the benefits of reduced cost and more efficient operations</a:t>
            </a:r>
          </a:p>
          <a:p>
            <a:endParaRPr lang="en-US" dirty="0" smtClean="0"/>
          </a:p>
        </p:txBody>
      </p:sp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0A21D9-DE30-404A-B649-A0313DFC25FB}" type="slidenum">
              <a:rPr lang="en-US" smtClean="0">
                <a:solidFill>
                  <a:srgbClr val="A40000"/>
                </a:solidFill>
              </a:rPr>
              <a:pPr/>
              <a:t>37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7374" y="0"/>
            <a:ext cx="9144000" cy="1280160"/>
          </a:xfrm>
        </p:spPr>
        <p:txBody>
          <a:bodyPr/>
          <a:lstStyle/>
          <a:p>
            <a:r>
              <a:rPr lang="en-US" dirty="0" smtClean="0"/>
              <a:t>Value Creation in the Supply Chain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coordination effort is a consistent production strategy adopted by all supply chain participants</a:t>
            </a:r>
          </a:p>
          <a:p>
            <a:pPr lvl="1"/>
            <a:r>
              <a:rPr lang="en-US" dirty="0" smtClean="0"/>
              <a:t>How competitive advantage is achieved, such as efficient processing or market-responsive flexibility</a:t>
            </a:r>
          </a:p>
          <a:p>
            <a:r>
              <a:rPr lang="en-US" dirty="0" smtClean="0"/>
              <a:t>Clear communications and quick response are key elements of successful supply chain management</a:t>
            </a:r>
          </a:p>
          <a:p>
            <a:r>
              <a:rPr lang="en-US" dirty="0" smtClean="0"/>
              <a:t>Adaptive supply chain exists when company uses technology to quick respond to change in market demand and supplier conditions</a:t>
            </a:r>
          </a:p>
          <a:p>
            <a:pPr lvl="1"/>
            <a:r>
              <a:rPr lang="en-US" dirty="0" smtClean="0"/>
              <a:t>Leads to higher efficiency, lower costs and greater profits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80F48D-572F-40DA-B7AE-5F5310490098}" type="slidenum">
              <a:rPr lang="en-US" smtClean="0">
                <a:solidFill>
                  <a:srgbClr val="A40000"/>
                </a:solidFill>
              </a:rPr>
              <a:pPr/>
              <a:t>38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7374" y="0"/>
            <a:ext cx="9144000" cy="1280160"/>
          </a:xfrm>
        </p:spPr>
        <p:txBody>
          <a:bodyPr/>
          <a:lstStyle/>
          <a:p>
            <a:r>
              <a:rPr lang="en-US" dirty="0" smtClean="0"/>
              <a:t>Value Creation in the Supply Chain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C4DBC-DD9E-464A-9D9A-ECED43BD8A13}" type="slidenum">
              <a:rPr lang="en-US" smtClean="0"/>
              <a:pPr eaLnBrk="1" hangingPunct="1"/>
              <a:t>39</a:t>
            </a:fld>
            <a:endParaRPr lang="en-US" dirty="0" smtClean="0"/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801237" y="4641075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5-9 Advantages </a:t>
            </a:r>
            <a:r>
              <a:rPr lang="en-US" dirty="0">
                <a:solidFill>
                  <a:srgbClr val="A40000"/>
                </a:solidFill>
              </a:rPr>
              <a:t>of using Internet technologies in supply chain management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7790040" y="3659461"/>
            <a:ext cx="1578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2" name="Snagit_PPT72E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2283"/>
          <a:stretch/>
        </p:blipFill>
        <p:spPr>
          <a:xfrm>
            <a:off x="546555" y="1240044"/>
            <a:ext cx="7924801" cy="334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871"/>
            <a:ext cx="9144000" cy="129844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 year of working in Ghana teaching English, Leila </a:t>
            </a:r>
            <a:r>
              <a:rPr lang="en-US" dirty="0" err="1" smtClean="0"/>
              <a:t>Janah</a:t>
            </a:r>
            <a:r>
              <a:rPr lang="en-US" dirty="0" smtClean="0"/>
              <a:t> started Samasource in 2008</a:t>
            </a:r>
          </a:p>
          <a:p>
            <a:pPr lvl="1"/>
            <a:r>
              <a:rPr lang="en-US" dirty="0" smtClean="0"/>
              <a:t>Links workers in developing countries with companies who need work done</a:t>
            </a:r>
          </a:p>
          <a:p>
            <a:pPr lvl="1"/>
            <a:r>
              <a:rPr lang="en-US" dirty="0" smtClean="0"/>
              <a:t>Has lifted more than 6,500 African, Asian and Haitian workers above the poverty line</a:t>
            </a:r>
          </a:p>
          <a:p>
            <a:pPr lvl="1"/>
            <a:r>
              <a:rPr lang="en-US" dirty="0" smtClean="0"/>
              <a:t>Cost-effective for businesses</a:t>
            </a:r>
          </a:p>
          <a:p>
            <a:pPr lvl="1"/>
            <a:r>
              <a:rPr lang="en-US" dirty="0" smtClean="0"/>
              <a:t>Builds worker knowledge and skills in less developed countries and gives low-income workers in developed countries similar opportunities</a:t>
            </a:r>
          </a:p>
          <a:p>
            <a:pPr lvl="1"/>
            <a:r>
              <a:rPr lang="en-US" dirty="0" smtClean="0"/>
              <a:t>Use of the Internet to do good around the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FA3EBE-E940-4C51-BF55-473E09F2DC2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Increasing Supply Chain </a:t>
            </a:r>
            <a:r>
              <a:rPr lang="en-US" dirty="0" smtClean="0"/>
              <a:t>Efficiency and Cooperation</a:t>
            </a:r>
            <a:endParaRPr lang="en-US" dirty="0" smtClean="0"/>
          </a:p>
        </p:txBody>
      </p:sp>
      <p:sp>
        <p:nvSpPr>
          <p:cNvPr id="5222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Internet </a:t>
            </a:r>
            <a:r>
              <a:rPr lang="en-US" dirty="0" smtClean="0"/>
              <a:t>and Web technologies </a:t>
            </a:r>
            <a:r>
              <a:rPr lang="en-US" dirty="0" smtClean="0"/>
              <a:t>to manage </a:t>
            </a:r>
            <a:r>
              <a:rPr lang="en-US" dirty="0" smtClean="0"/>
              <a:t>supply chains </a:t>
            </a:r>
            <a:r>
              <a:rPr lang="en-US" dirty="0" smtClean="0"/>
              <a:t>can yield </a:t>
            </a:r>
            <a:r>
              <a:rPr lang="en-US" dirty="0" smtClean="0"/>
              <a:t>increases in efficiency </a:t>
            </a:r>
            <a:r>
              <a:rPr lang="en-US" dirty="0" smtClean="0"/>
              <a:t>and cooperation throughout </a:t>
            </a:r>
            <a:r>
              <a:rPr lang="en-US" dirty="0" smtClean="0"/>
              <a:t>the chain</a:t>
            </a:r>
          </a:p>
          <a:p>
            <a:pPr lvl="1"/>
            <a:r>
              <a:rPr lang="en-US" dirty="0" smtClean="0"/>
              <a:t>Increase process speed, reduce costs, </a:t>
            </a:r>
            <a:r>
              <a:rPr lang="en-US" dirty="0" smtClean="0"/>
              <a:t>coordinate design effort and increase </a:t>
            </a:r>
            <a:r>
              <a:rPr lang="en-US" dirty="0" smtClean="0"/>
              <a:t>manufacturing flexibility </a:t>
            </a:r>
          </a:p>
          <a:p>
            <a:pPr lvl="1"/>
            <a:r>
              <a:rPr lang="en-US" dirty="0" smtClean="0"/>
              <a:t>Allows response to changes in quantity and nature of ultimate consumer </a:t>
            </a:r>
            <a:r>
              <a:rPr lang="en-US" dirty="0" smtClean="0"/>
              <a:t>demand</a:t>
            </a:r>
          </a:p>
          <a:p>
            <a:r>
              <a:rPr lang="en-US" dirty="0" smtClean="0"/>
              <a:t>Using Internet technologies, as Boeing and other firms do, to integrate the design, development, construction, testing, and refinement of products is called collaborative commerce</a:t>
            </a:r>
            <a:endParaRPr lang="en-US" dirty="0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639CA8-4D07-4CC5-BA60-F344D125FED5}" type="slidenum">
              <a:rPr lang="en-US" smtClean="0">
                <a:solidFill>
                  <a:srgbClr val="A40000"/>
                </a:solidFill>
              </a:rPr>
              <a:pPr/>
              <a:t>40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9832"/>
            <a:ext cx="9144000" cy="1280160"/>
          </a:xfrm>
        </p:spPr>
        <p:txBody>
          <a:bodyPr/>
          <a:lstStyle/>
          <a:p>
            <a:r>
              <a:rPr lang="en-US" dirty="0" smtClean="0"/>
              <a:t>Materials-Tracking Technologies</a:t>
            </a:r>
          </a:p>
        </p:txBody>
      </p:sp>
      <p:sp>
        <p:nvSpPr>
          <p:cNvPr id="5427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Challenging task to </a:t>
            </a:r>
            <a:r>
              <a:rPr lang="en-US" dirty="0" smtClean="0"/>
              <a:t>t</a:t>
            </a:r>
            <a:r>
              <a:rPr lang="en-US" dirty="0" smtClean="0"/>
              <a:t>rack </a:t>
            </a:r>
            <a:r>
              <a:rPr lang="en-US" dirty="0" smtClean="0"/>
              <a:t>materials as they move from one company to </a:t>
            </a:r>
            <a:r>
              <a:rPr lang="en-US" dirty="0" smtClean="0"/>
              <a:t>another or within a company</a:t>
            </a:r>
            <a:endParaRPr lang="en-US" dirty="0" smtClean="0"/>
          </a:p>
          <a:p>
            <a:r>
              <a:rPr lang="en-US" dirty="0" smtClean="0"/>
              <a:t>Optical scanners and bar </a:t>
            </a:r>
            <a:r>
              <a:rPr lang="en-US" dirty="0" smtClean="0"/>
              <a:t>codes track </a:t>
            </a:r>
            <a:r>
              <a:rPr lang="en-US" dirty="0" smtClean="0"/>
              <a:t>movement of </a:t>
            </a:r>
            <a:r>
              <a:rPr lang="en-US" dirty="0" smtClean="0"/>
              <a:t>materials and integration with EDI is </a:t>
            </a:r>
            <a:r>
              <a:rPr lang="en-US" dirty="0" smtClean="0"/>
              <a:t>now </a:t>
            </a:r>
            <a:r>
              <a:rPr lang="en-US" dirty="0" smtClean="0"/>
              <a:t>prevalent</a:t>
            </a:r>
          </a:p>
          <a:p>
            <a:pPr lvl="1"/>
            <a:r>
              <a:rPr lang="en-US" dirty="0" smtClean="0"/>
              <a:t>Manages inventory flows and forecasts materials needs across the supply chain</a:t>
            </a:r>
          </a:p>
          <a:p>
            <a:pPr lvl="1"/>
            <a:r>
              <a:rPr lang="en-US" dirty="0" smtClean="0"/>
              <a:t>Real-time </a:t>
            </a:r>
            <a:r>
              <a:rPr lang="en-US" dirty="0"/>
              <a:t>location systems (RTLS) are bar code tracking system used by fulfillment centers</a:t>
            </a:r>
          </a:p>
          <a:p>
            <a:r>
              <a:rPr lang="en-US" dirty="0" smtClean="0"/>
              <a:t>Second </a:t>
            </a:r>
            <a:r>
              <a:rPr lang="en-US" dirty="0" smtClean="0"/>
              <a:t>wave of electronic commerce </a:t>
            </a:r>
            <a:r>
              <a:rPr lang="en-US" dirty="0" smtClean="0"/>
              <a:t>includes new types of tracking integrated with Internet-based </a:t>
            </a:r>
            <a:r>
              <a:rPr lang="en-US" dirty="0" smtClean="0"/>
              <a:t>materials-tracking systems</a:t>
            </a:r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/>
              <a:t>© </a:t>
            </a:r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A4E1D6-8AF8-4DF5-BD2D-022C6254ACD8}" type="slidenum">
              <a:rPr lang="en-US" smtClean="0">
                <a:solidFill>
                  <a:srgbClr val="A40000"/>
                </a:solidFill>
              </a:rPr>
              <a:pPr/>
              <a:t>41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EAA75-C7ED-4410-991C-5E15B70153A1}" type="slidenum">
              <a:rPr lang="en-US" smtClean="0">
                <a:solidFill>
                  <a:srgbClr val="A40000"/>
                </a:solidFill>
              </a:rPr>
              <a:pPr eaLnBrk="1" hangingPunct="1"/>
              <a:t>42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295400" y="5288558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5-10 </a:t>
            </a:r>
            <a:r>
              <a:rPr lang="en-US" dirty="0">
                <a:solidFill>
                  <a:srgbClr val="A40000"/>
                </a:solidFill>
              </a:rPr>
              <a:t>Shipping label with bar-coded elements from EDI transaction set 856, Advance Ship Notification</a:t>
            </a:r>
          </a:p>
        </p:txBody>
      </p:sp>
      <p:pic>
        <p:nvPicPr>
          <p:cNvPr id="11266" name="Picture 2" descr="C:\Users\peterson\chimbo temp\Schneider2014\artwork\C8757_ch05_no callouts\Fig5-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33322"/>
            <a:ext cx="7086600" cy="48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685076" y="4338087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</a:t>
            </a:r>
            <a:r>
              <a:rPr lang="en-US" dirty="0" smtClean="0"/>
              <a:t>Frequency Identification Devices (</a:t>
            </a:r>
            <a:r>
              <a:rPr lang="en-US" dirty="0" smtClean="0"/>
              <a:t>RFIDs)</a:t>
            </a:r>
            <a:endParaRPr lang="en-US" dirty="0" smtClean="0"/>
          </a:p>
          <a:p>
            <a:pPr lvl="1"/>
            <a:r>
              <a:rPr lang="en-US" dirty="0" smtClean="0"/>
              <a:t>Small chips using radio transmissions </a:t>
            </a:r>
            <a:r>
              <a:rPr lang="en-US" dirty="0" smtClean="0"/>
              <a:t>track inventory quicker and more accurately than bar codes</a:t>
            </a:r>
          </a:p>
          <a:p>
            <a:pPr lvl="1"/>
            <a:r>
              <a:rPr lang="en-US" dirty="0" smtClean="0"/>
              <a:t>Active RFIDs have their own power supply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assive </a:t>
            </a:r>
            <a:r>
              <a:rPr lang="en-US" dirty="0" smtClean="0"/>
              <a:t>RFID </a:t>
            </a:r>
            <a:r>
              <a:rPr lang="en-US" dirty="0" smtClean="0"/>
              <a:t>tags are inexpensive and small and do not need a power source</a:t>
            </a:r>
          </a:p>
          <a:p>
            <a:pPr lvl="1"/>
            <a:r>
              <a:rPr lang="en-US" dirty="0" smtClean="0"/>
              <a:t>Goal is to help reduce lost sales from stockouts</a:t>
            </a:r>
          </a:p>
          <a:p>
            <a:r>
              <a:rPr lang="en-US" dirty="0" smtClean="0"/>
              <a:t>Industry observers believe RFID tagging in retail will become widespread starting in 2017 when many retailers plans to have them in all locations</a:t>
            </a:r>
            <a:endParaRPr lang="en-US" dirty="0" smtClean="0"/>
          </a:p>
        </p:txBody>
      </p:sp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5CCD26-6B17-4D93-B0CE-3BE57966FC3C}" type="slidenum">
              <a:rPr lang="en-US" smtClean="0">
                <a:solidFill>
                  <a:srgbClr val="A40000"/>
                </a:solidFill>
              </a:rPr>
              <a:pPr/>
              <a:t>43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9832"/>
            <a:ext cx="9144000" cy="1280160"/>
          </a:xfrm>
        </p:spPr>
        <p:txBody>
          <a:bodyPr/>
          <a:lstStyle/>
          <a:p>
            <a:r>
              <a:rPr lang="en-US" dirty="0" smtClean="0"/>
              <a:t>Materials-Tracking Technologies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EAA75-C7ED-4410-991C-5E15B70153A1}" type="slidenum">
              <a:rPr lang="en-US" smtClean="0">
                <a:solidFill>
                  <a:srgbClr val="A40000"/>
                </a:solidFill>
              </a:rPr>
              <a:pPr eaLnBrk="1" hangingPunct="1"/>
              <a:t>44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295400" y="5485304"/>
            <a:ext cx="670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5-11 Passive RFID Tag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124799" y="4501380"/>
            <a:ext cx="1752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</a:t>
            </a:r>
            <a:r>
              <a:rPr lang="en-US" sz="800" dirty="0" smtClean="0"/>
              <a:t>Albert Lozano/Shutterstock.com</a:t>
            </a:r>
            <a:endParaRPr lang="en-US" sz="800" dirty="0"/>
          </a:p>
        </p:txBody>
      </p:sp>
      <p:pic>
        <p:nvPicPr>
          <p:cNvPr id="2" name="Snagit_PPTA28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6961" r="3260" b="2843"/>
          <a:stretch/>
        </p:blipFill>
        <p:spPr>
          <a:xfrm>
            <a:off x="838200" y="433610"/>
            <a:ext cx="7039246" cy="50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EAA75-C7ED-4410-991C-5E15B70153A1}" type="slidenum">
              <a:rPr lang="en-US" smtClean="0">
                <a:solidFill>
                  <a:srgbClr val="A40000"/>
                </a:solidFill>
              </a:rPr>
              <a:pPr eaLnBrk="1" hangingPunct="1"/>
              <a:t>45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685800" y="4648200"/>
            <a:ext cx="670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A40000"/>
                </a:solidFill>
              </a:rPr>
              <a:t>FIGURE </a:t>
            </a:r>
            <a:r>
              <a:rPr lang="en-US" smtClean="0">
                <a:solidFill>
                  <a:srgbClr val="A40000"/>
                </a:solidFill>
              </a:rPr>
              <a:t>5-12 </a:t>
            </a:r>
            <a:r>
              <a:rPr lang="en-US" dirty="0" smtClean="0">
                <a:solidFill>
                  <a:srgbClr val="A40000"/>
                </a:solidFill>
              </a:rPr>
              <a:t>Key features of bar code, passive RFID, and active RFID technologies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682129" y="3631711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3" name="Snagit_PPTE7D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7893278" cy="28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Creating an Ultimate Consumer Orientation in the Supply Chain</a:t>
            </a:r>
          </a:p>
        </p:txBody>
      </p:sp>
      <p:sp>
        <p:nvSpPr>
          <p:cNvPr id="5939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main goal of supply chain management is to help each company focus on meeting needs of consumer at the end of the supply chain</a:t>
            </a:r>
          </a:p>
          <a:p>
            <a:pPr lvl="1"/>
            <a:r>
              <a:rPr lang="en-US" dirty="0" smtClean="0"/>
              <a:t>Ultimate </a:t>
            </a:r>
            <a:r>
              <a:rPr lang="en-US" dirty="0" smtClean="0"/>
              <a:t>consumer </a:t>
            </a:r>
            <a:r>
              <a:rPr lang="en-US" dirty="0" smtClean="0"/>
              <a:t>orientation difficult to maintain</a:t>
            </a:r>
            <a:endParaRPr lang="en-US" dirty="0" smtClean="0"/>
          </a:p>
          <a:p>
            <a:r>
              <a:rPr lang="en-US" dirty="0" smtClean="0"/>
              <a:t>Michelin </a:t>
            </a:r>
            <a:r>
              <a:rPr lang="en-US" dirty="0" smtClean="0"/>
              <a:t>North </a:t>
            </a:r>
            <a:r>
              <a:rPr lang="en-US" dirty="0" smtClean="0"/>
              <a:t>America pioneered </a:t>
            </a:r>
            <a:r>
              <a:rPr lang="en-US" dirty="0" smtClean="0"/>
              <a:t>use of Internet </a:t>
            </a:r>
            <a:r>
              <a:rPr lang="en-US" dirty="0" smtClean="0"/>
              <a:t>technology to </a:t>
            </a:r>
            <a:r>
              <a:rPr lang="en-US" dirty="0" smtClean="0"/>
              <a:t>go beyond next step in its value chain</a:t>
            </a:r>
          </a:p>
          <a:p>
            <a:pPr lvl="1"/>
            <a:r>
              <a:rPr lang="en-US" dirty="0" smtClean="0"/>
              <a:t>1995: launched online business </a:t>
            </a:r>
            <a:r>
              <a:rPr lang="en-US" dirty="0" smtClean="0"/>
              <a:t>initiative BIB </a:t>
            </a:r>
            <a:r>
              <a:rPr lang="en-US" dirty="0" smtClean="0"/>
              <a:t>NET </a:t>
            </a:r>
            <a:endParaRPr lang="en-US" dirty="0" smtClean="0"/>
          </a:p>
          <a:p>
            <a:pPr lvl="1"/>
            <a:r>
              <a:rPr lang="en-US" dirty="0" smtClean="0"/>
              <a:t>Allowed </a:t>
            </a:r>
            <a:r>
              <a:rPr lang="en-US" dirty="0" smtClean="0"/>
              <a:t>dealer access to tire specifications, inventory status, and promotional information </a:t>
            </a:r>
          </a:p>
          <a:p>
            <a:pPr lvl="2"/>
            <a:r>
              <a:rPr lang="en-US" dirty="0" smtClean="0"/>
              <a:t>Saved money for Michelin and gave dealers better service making them more likely to recommend tires</a:t>
            </a:r>
            <a:endParaRPr lang="en-US" dirty="0" smtClean="0"/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62A3B0-4753-4572-B3DF-AF95CAB17286}" type="slidenum">
              <a:rPr lang="en-US" smtClean="0">
                <a:solidFill>
                  <a:srgbClr val="A40000"/>
                </a:solidFill>
              </a:rPr>
              <a:pPr/>
              <a:t>46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9832"/>
            <a:ext cx="9144000" cy="1280160"/>
          </a:xfrm>
        </p:spPr>
        <p:txBody>
          <a:bodyPr/>
          <a:lstStyle/>
          <a:p>
            <a:r>
              <a:rPr lang="en-US" dirty="0" smtClean="0"/>
              <a:t>Building and Maintaining Trust in </a:t>
            </a:r>
            <a:br>
              <a:rPr lang="en-US" dirty="0" smtClean="0"/>
            </a:br>
            <a:r>
              <a:rPr lang="en-US" dirty="0" smtClean="0"/>
              <a:t>the Supply Chain</a:t>
            </a:r>
          </a:p>
        </p:txBody>
      </p:sp>
      <p:sp>
        <p:nvSpPr>
          <p:cNvPr id="6042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smtClean="0"/>
              <a:t>issue in forming supply chain alliances is developing </a:t>
            </a:r>
            <a:r>
              <a:rPr lang="en-US" dirty="0" smtClean="0"/>
              <a:t>trust</a:t>
            </a:r>
          </a:p>
          <a:p>
            <a:r>
              <a:rPr lang="en-US" dirty="0" smtClean="0"/>
              <a:t>Key </a:t>
            </a:r>
            <a:r>
              <a:rPr lang="en-US" dirty="0" smtClean="0"/>
              <a:t>elements are continual </a:t>
            </a:r>
            <a:r>
              <a:rPr lang="en-US" dirty="0" smtClean="0"/>
              <a:t>communication and information sharing</a:t>
            </a:r>
          </a:p>
          <a:p>
            <a:r>
              <a:rPr lang="en-US" dirty="0" smtClean="0"/>
              <a:t>Internet and the Web </a:t>
            </a:r>
            <a:r>
              <a:rPr lang="en-US" dirty="0" smtClean="0"/>
              <a:t>provide </a:t>
            </a:r>
            <a:r>
              <a:rPr lang="en-US" dirty="0" smtClean="0"/>
              <a:t>excellent ways to communicate and share </a:t>
            </a:r>
            <a:r>
              <a:rPr lang="en-US" dirty="0" smtClean="0"/>
              <a:t>information and offer new </a:t>
            </a:r>
            <a:r>
              <a:rPr lang="en-US" dirty="0" smtClean="0"/>
              <a:t>avenues for building trust</a:t>
            </a:r>
          </a:p>
          <a:p>
            <a:pPr lvl="1"/>
            <a:r>
              <a:rPr lang="en-US" dirty="0" smtClean="0"/>
              <a:t>Provi</a:t>
            </a:r>
            <a:r>
              <a:rPr lang="en-US" dirty="0" smtClean="0"/>
              <a:t>des e</a:t>
            </a:r>
            <a:r>
              <a:rPr lang="en-US" dirty="0" smtClean="0"/>
              <a:t>asy, inexpensive contact </a:t>
            </a:r>
            <a:r>
              <a:rPr lang="en-US" dirty="0" smtClean="0"/>
              <a:t>with </a:t>
            </a:r>
            <a:r>
              <a:rPr lang="en-US" dirty="0" smtClean="0"/>
              <a:t>customers</a:t>
            </a:r>
            <a:endParaRPr lang="en-US" dirty="0" smtClean="0"/>
          </a:p>
          <a:p>
            <a:pPr lvl="1"/>
            <a:r>
              <a:rPr lang="en-US" dirty="0" smtClean="0"/>
              <a:t>Gives</a:t>
            </a:r>
            <a:r>
              <a:rPr lang="en-US" dirty="0" smtClean="0"/>
              <a:t> </a:t>
            </a:r>
            <a:r>
              <a:rPr lang="en-US" dirty="0" smtClean="0"/>
              <a:t>buyers instant access to </a:t>
            </a:r>
            <a:r>
              <a:rPr lang="en-US" dirty="0" smtClean="0"/>
              <a:t>sales </a:t>
            </a:r>
            <a:r>
              <a:rPr lang="en-US" dirty="0" smtClean="0"/>
              <a:t>representatives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 smtClean="0"/>
              <a:t>comprehensive information quickly</a:t>
            </a:r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0A497E-3CB8-42FD-BEEF-FE071FF2FB25}" type="slidenum">
              <a:rPr lang="en-US" smtClean="0">
                <a:solidFill>
                  <a:srgbClr val="A40000"/>
                </a:solidFill>
              </a:rPr>
              <a:pPr eaLnBrk="1" hangingPunct="1"/>
              <a:t>47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Online Business Marketplaces </a:t>
            </a:r>
            <a:r>
              <a:rPr lang="en-US" dirty="0" smtClean="0"/>
              <a:t>and Portals</a:t>
            </a:r>
          </a:p>
        </p:txBody>
      </p:sp>
      <p:sp>
        <p:nvSpPr>
          <p:cNvPr id="6144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</a:t>
            </a:r>
            <a:r>
              <a:rPr lang="en-US" dirty="0" smtClean="0"/>
              <a:t>portals are industry-focused </a:t>
            </a:r>
            <a:r>
              <a:rPr lang="en-US" dirty="0" smtClean="0"/>
              <a:t>hubs</a:t>
            </a:r>
          </a:p>
          <a:p>
            <a:pPr lvl="1"/>
            <a:r>
              <a:rPr lang="en-US" dirty="0" smtClean="0"/>
              <a:t>Offer marketplaces and auctions for contact and business transactions</a:t>
            </a:r>
          </a:p>
          <a:p>
            <a:pPr lvl="1"/>
            <a:r>
              <a:rPr lang="en-US" dirty="0" smtClean="0"/>
              <a:t>Doorway (or portal) to the Internet for industry members</a:t>
            </a:r>
          </a:p>
          <a:p>
            <a:pPr lvl="1"/>
            <a:r>
              <a:rPr lang="en-US" dirty="0" smtClean="0"/>
              <a:t>Vertically integrated: each hub services just one industry</a:t>
            </a:r>
          </a:p>
        </p:txBody>
      </p:sp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967E0C-0777-49C5-90D2-69C07D69C09A}" type="slidenum">
              <a:rPr lang="en-US" smtClean="0">
                <a:solidFill>
                  <a:srgbClr val="A40000"/>
                </a:solidFill>
              </a:rPr>
              <a:pPr/>
              <a:t>48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Independent Industry Marketplaces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vertical </a:t>
            </a:r>
            <a:r>
              <a:rPr lang="en-US" dirty="0" smtClean="0"/>
              <a:t>portals were trading </a:t>
            </a:r>
            <a:r>
              <a:rPr lang="en-US" dirty="0" smtClean="0"/>
              <a:t>exchanges focused on a particular industry</a:t>
            </a:r>
          </a:p>
          <a:p>
            <a:r>
              <a:rPr lang="en-US" dirty="0" smtClean="0"/>
              <a:t>Independent industry marketplaces</a:t>
            </a:r>
          </a:p>
          <a:p>
            <a:pPr lvl="1"/>
            <a:r>
              <a:rPr lang="en-US" dirty="0" smtClean="0"/>
              <a:t>Industry marketplaces: focused on a single industry</a:t>
            </a:r>
          </a:p>
          <a:p>
            <a:pPr lvl="1"/>
            <a:r>
              <a:rPr lang="en-US" dirty="0" smtClean="0"/>
              <a:t>Independent exchanges: not controlled by established buyer or seller in the industry</a:t>
            </a:r>
          </a:p>
          <a:p>
            <a:pPr lvl="1"/>
            <a:r>
              <a:rPr lang="en-US" dirty="0" smtClean="0"/>
              <a:t>Public marketplaces: open to new buyers and sellers just entering the industry</a:t>
            </a:r>
          </a:p>
          <a:p>
            <a:r>
              <a:rPr lang="en-US" dirty="0" smtClean="0"/>
              <a:t>Ventro opened industry marketplace Chemdex</a:t>
            </a:r>
          </a:p>
          <a:p>
            <a:pPr lvl="1"/>
            <a:r>
              <a:rPr lang="en-US" dirty="0" smtClean="0"/>
              <a:t>Trade in bulk chemicals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BF15A9-C072-4710-93E8-681CF4D63F3B}" type="slidenum">
              <a:rPr lang="en-US" smtClean="0">
                <a:solidFill>
                  <a:srgbClr val="A40000"/>
                </a:solidFill>
              </a:rPr>
              <a:pPr/>
              <a:t>49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Outsourcing and Offshoring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Outsourcing is using other </a:t>
            </a:r>
            <a:r>
              <a:rPr lang="en-US" dirty="0"/>
              <a:t>organizations to perform specific activities</a:t>
            </a:r>
          </a:p>
          <a:p>
            <a:pPr lvl="1"/>
            <a:r>
              <a:rPr lang="en-US" dirty="0"/>
              <a:t>Typically </a:t>
            </a:r>
            <a:r>
              <a:rPr lang="en-US" dirty="0" smtClean="0"/>
              <a:t>used for manufacturing</a:t>
            </a:r>
            <a:endParaRPr lang="en-US" dirty="0"/>
          </a:p>
          <a:p>
            <a:r>
              <a:rPr lang="en-US" dirty="0" smtClean="0"/>
              <a:t>Offshoring is outsourcing </a:t>
            </a:r>
            <a:r>
              <a:rPr lang="en-US" dirty="0"/>
              <a:t>done by organizations in other countries </a:t>
            </a:r>
          </a:p>
          <a:p>
            <a:pPr lvl="1"/>
            <a:r>
              <a:rPr lang="en-US" dirty="0"/>
              <a:t>Business process </a:t>
            </a:r>
            <a:r>
              <a:rPr lang="en-US" dirty="0" smtClean="0"/>
              <a:t>offshoring includes purchasing</a:t>
            </a:r>
            <a:r>
              <a:rPr lang="en-US" dirty="0"/>
              <a:t>, research and development, record keeping, information management</a:t>
            </a:r>
          </a:p>
          <a:p>
            <a:pPr lvl="1"/>
            <a:r>
              <a:rPr lang="en-US" dirty="0" smtClean="0"/>
              <a:t>Impact </a:t>
            </a:r>
            <a:r>
              <a:rPr lang="en-US" dirty="0"/>
              <a:t>sourcing (</a:t>
            </a:r>
            <a:r>
              <a:rPr lang="en-US" dirty="0" smtClean="0"/>
              <a:t>smart sourcing) is offshoring </a:t>
            </a:r>
            <a:r>
              <a:rPr lang="en-US" dirty="0"/>
              <a:t>done by or through not-for-profit organizations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377940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FA3EBE-E940-4C51-BF55-473E09F2DC2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Independent Industry Marketplaces (cont’d.)</a:t>
            </a:r>
          </a:p>
        </p:txBody>
      </p:sp>
      <p:sp>
        <p:nvSpPr>
          <p:cNvPr id="6349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smtClean="0"/>
              <a:t>mid-2000s, more </a:t>
            </a:r>
            <a:r>
              <a:rPr lang="en-US" dirty="0" smtClean="0"/>
              <a:t>than 2200 independent exchanges</a:t>
            </a:r>
          </a:p>
          <a:p>
            <a:pPr lvl="1"/>
            <a:r>
              <a:rPr lang="en-US" dirty="0" smtClean="0"/>
              <a:t>Today </a:t>
            </a:r>
            <a:r>
              <a:rPr lang="en-US" dirty="0" smtClean="0"/>
              <a:t>fewer </a:t>
            </a:r>
            <a:r>
              <a:rPr lang="en-US" dirty="0" smtClean="0"/>
              <a:t>than 100 industry marketplaces still </a:t>
            </a:r>
            <a:r>
              <a:rPr lang="en-US" dirty="0" smtClean="0"/>
              <a:t>operating due </a:t>
            </a:r>
            <a:r>
              <a:rPr lang="en-US" dirty="0" smtClean="0"/>
              <a:t>to lack of </a:t>
            </a:r>
            <a:r>
              <a:rPr lang="en-US" dirty="0" smtClean="0"/>
              <a:t>profitability</a:t>
            </a:r>
          </a:p>
          <a:p>
            <a:r>
              <a:rPr lang="en-US" dirty="0" smtClean="0"/>
              <a:t>By 2010, various forms of </a:t>
            </a:r>
            <a:r>
              <a:rPr lang="en-US" dirty="0"/>
              <a:t>B2B marketplace models gradually replaced independent marketplaces</a:t>
            </a:r>
          </a:p>
          <a:p>
            <a:r>
              <a:rPr lang="en-US" dirty="0" smtClean="0"/>
              <a:t>In 2012 Amazon.com launched AmazonSupply that is now part of Amazon Business Marketplace</a:t>
            </a:r>
          </a:p>
          <a:p>
            <a:r>
              <a:rPr lang="en-US" dirty="0" smtClean="0"/>
              <a:t>Google followed with Google Shopping for Suppliers, which was later folded into its Google Shopping site</a:t>
            </a:r>
            <a:endParaRPr lang="en-US" dirty="0" smtClean="0"/>
          </a:p>
        </p:txBody>
      </p:sp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E024D8-33A3-40B5-BCC1-EC12689B236B}" type="slidenum">
              <a:rPr lang="en-US" smtClean="0">
                <a:solidFill>
                  <a:srgbClr val="A40000"/>
                </a:solidFill>
              </a:rPr>
              <a:pPr/>
              <a:t>50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Private Stores and Customer Portals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established sellers feared industry marketplaces </a:t>
            </a:r>
            <a:r>
              <a:rPr lang="en-US" dirty="0" smtClean="0"/>
              <a:t>would dilute their negotiating power</a:t>
            </a:r>
            <a:endParaRPr lang="en-US" dirty="0" smtClean="0"/>
          </a:p>
          <a:p>
            <a:r>
              <a:rPr lang="en-US" dirty="0" smtClean="0"/>
              <a:t>Many had already invested heavily in Web sites they believed would meet customer needs better</a:t>
            </a:r>
          </a:p>
          <a:p>
            <a:pPr lvl="1"/>
            <a:r>
              <a:rPr lang="en-US" dirty="0" smtClean="0"/>
              <a:t>Password protected private stores for major customers with price reductions on some products </a:t>
            </a:r>
            <a:endParaRPr lang="en-US" dirty="0" smtClean="0"/>
          </a:p>
          <a:p>
            <a:pPr lvl="1"/>
            <a:r>
              <a:rPr lang="en-US" dirty="0" smtClean="0"/>
              <a:t>Customer portal sites offer private stores along with other services that would be needlessly duplicated in sellers participated in industry marketplaces</a:t>
            </a:r>
            <a:endParaRPr lang="en-US" dirty="0" smtClean="0"/>
          </a:p>
        </p:txBody>
      </p:sp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684CE9-DF81-4427-8F5E-D1943B229DBC}" type="slidenum">
              <a:rPr lang="en-US" smtClean="0">
                <a:solidFill>
                  <a:srgbClr val="A40000"/>
                </a:solidFill>
              </a:rPr>
              <a:pPr/>
              <a:t>51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Private Company Marketplaces</a:t>
            </a:r>
          </a:p>
        </p:txBody>
      </p:sp>
      <p:sp>
        <p:nvSpPr>
          <p:cNvPr id="65541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companies purchasing from relatively small </a:t>
            </a:r>
            <a:r>
              <a:rPr lang="en-US" dirty="0" smtClean="0"/>
              <a:t>vendors exert </a:t>
            </a:r>
            <a:r>
              <a:rPr lang="en-US" dirty="0" smtClean="0"/>
              <a:t>power in purchasing negotiations</a:t>
            </a:r>
          </a:p>
          <a:p>
            <a:r>
              <a:rPr lang="en-US" dirty="0"/>
              <a:t>E</a:t>
            </a:r>
            <a:r>
              <a:rPr lang="en-US" dirty="0" smtClean="0"/>
              <a:t>-procurement software allows </a:t>
            </a:r>
            <a:r>
              <a:rPr lang="en-US" dirty="0" smtClean="0"/>
              <a:t>companies to manage purchasing function through Web interface </a:t>
            </a:r>
          </a:p>
          <a:p>
            <a:pPr lvl="1"/>
            <a:r>
              <a:rPr lang="en-US" dirty="0" smtClean="0"/>
              <a:t>Automates authorizations, other </a:t>
            </a:r>
            <a:r>
              <a:rPr lang="en-US" dirty="0" smtClean="0"/>
              <a:t>steps and usually includes </a:t>
            </a:r>
            <a:r>
              <a:rPr lang="en-US" dirty="0" smtClean="0"/>
              <a:t>marketplace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When industry marketplaces opened for business, these large companies were reluctant to abandon their e-procurement software investment</a:t>
            </a:r>
          </a:p>
          <a:p>
            <a:pPr lvl="1"/>
            <a:r>
              <a:rPr lang="en-US" dirty="0" smtClean="0"/>
              <a:t>Force suppliers to deal with them on their terms rather than negotiate with industry marketplace </a:t>
            </a:r>
            <a:endParaRPr lang="en-US" dirty="0" smtClean="0"/>
          </a:p>
        </p:txBody>
      </p:sp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F09377-DF72-40B1-81A8-BC65A0119B03}" type="slidenum">
              <a:rPr lang="en-US" smtClean="0">
                <a:solidFill>
                  <a:srgbClr val="A40000"/>
                </a:solidFill>
              </a:rPr>
              <a:pPr/>
              <a:t>52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7"/>
          <p:cNvSpPr>
            <a:spLocks noGrp="1" noChangeArrowheads="1"/>
          </p:cNvSpPr>
          <p:nvPr>
            <p:ph type="title"/>
          </p:nvPr>
        </p:nvSpPr>
        <p:spPr>
          <a:xfrm>
            <a:off x="12290" y="0"/>
            <a:ext cx="9144000" cy="1280160"/>
          </a:xfrm>
        </p:spPr>
        <p:txBody>
          <a:bodyPr/>
          <a:lstStyle/>
          <a:p>
            <a:r>
              <a:rPr lang="en-US" dirty="0" smtClean="0"/>
              <a:t>Private Company Marketplaces (cont’d.)</a:t>
            </a:r>
          </a:p>
        </p:txBody>
      </p:sp>
      <p:sp>
        <p:nvSpPr>
          <p:cNvPr id="6656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</a:t>
            </a:r>
            <a:r>
              <a:rPr lang="en-US" dirty="0" smtClean="0"/>
              <a:t>company </a:t>
            </a:r>
            <a:r>
              <a:rPr lang="en-US" dirty="0" smtClean="0"/>
              <a:t>marketplace is a marketplace </a:t>
            </a:r>
            <a:r>
              <a:rPr lang="en-US" dirty="0" smtClean="0"/>
              <a:t>providing auctions, request for quote postings, other </a:t>
            </a:r>
            <a:r>
              <a:rPr lang="en-US" dirty="0" smtClean="0"/>
              <a:t>features similar to those of e-procurement software</a:t>
            </a:r>
            <a:endParaRPr lang="en-US" dirty="0" smtClean="0"/>
          </a:p>
          <a:p>
            <a:pPr lvl="1"/>
            <a:r>
              <a:rPr lang="en-US" dirty="0" smtClean="0"/>
              <a:t>Many have expanded to include functions allowing supply chain participants to manage multiple functions </a:t>
            </a:r>
            <a:endParaRPr lang="en-US" dirty="0"/>
          </a:p>
          <a:p>
            <a:pPr lvl="2"/>
            <a:r>
              <a:rPr lang="en-US" dirty="0" smtClean="0"/>
              <a:t>Manufacturing, tier-one and tier-two suppliers, distribution centers, transportation, orders, invoicing and payment</a:t>
            </a:r>
          </a:p>
          <a:p>
            <a:pPr lvl="1"/>
            <a:r>
              <a:rPr lang="en-US" dirty="0" smtClean="0"/>
              <a:t>Expanded arrangements are called private industrial networks or private trading exchanges</a:t>
            </a:r>
            <a:endParaRPr lang="en-US" dirty="0" smtClean="0"/>
          </a:p>
        </p:txBody>
      </p:sp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D3D776-4113-4AB8-85A0-24D81C2F1CDD}" type="slidenum">
              <a:rPr lang="en-US" smtClean="0">
                <a:solidFill>
                  <a:srgbClr val="A40000"/>
                </a:solidFill>
              </a:rPr>
              <a:pPr/>
              <a:t>53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0160"/>
          </a:xfrm>
        </p:spPr>
        <p:txBody>
          <a:bodyPr/>
          <a:lstStyle/>
          <a:p>
            <a:r>
              <a:rPr lang="en-US" dirty="0" smtClean="0"/>
              <a:t>Industry Consortia-Sponsored Marketplaces</a:t>
            </a:r>
          </a:p>
        </p:txBody>
      </p:sp>
      <p:sp>
        <p:nvSpPr>
          <p:cNvPr id="6758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companies have </a:t>
            </a:r>
            <a:r>
              <a:rPr lang="en-US" dirty="0" smtClean="0"/>
              <a:t>strong negotiating positions </a:t>
            </a:r>
            <a:r>
              <a:rPr lang="en-US" dirty="0" smtClean="0"/>
              <a:t>but not </a:t>
            </a:r>
            <a:r>
              <a:rPr lang="en-US" dirty="0" smtClean="0"/>
              <a:t>enough power to force suppliers to deal with them through a private company marketplace</a:t>
            </a:r>
          </a:p>
          <a:p>
            <a:r>
              <a:rPr lang="en-US" dirty="0" smtClean="0"/>
              <a:t>Industry consortia-sponsored </a:t>
            </a:r>
            <a:r>
              <a:rPr lang="en-US" dirty="0" smtClean="0"/>
              <a:t>marketplace is a </a:t>
            </a:r>
            <a:r>
              <a:rPr lang="en-US" dirty="0" smtClean="0"/>
              <a:t>m</a:t>
            </a:r>
            <a:r>
              <a:rPr lang="en-US" dirty="0" smtClean="0"/>
              <a:t>arketplace </a:t>
            </a:r>
            <a:r>
              <a:rPr lang="en-US" dirty="0" smtClean="0"/>
              <a:t>formed by several large buyers in a particular industry</a:t>
            </a:r>
          </a:p>
          <a:p>
            <a:r>
              <a:rPr lang="en-US" dirty="0" smtClean="0"/>
              <a:t>Characteristics of five general marketplace forms in B2B electronic commerce today</a:t>
            </a:r>
          </a:p>
          <a:p>
            <a:pPr lvl="1"/>
            <a:r>
              <a:rPr lang="en-US" dirty="0" smtClean="0"/>
              <a:t>Shown in Figure </a:t>
            </a:r>
            <a:r>
              <a:rPr lang="en-US" dirty="0" smtClean="0"/>
              <a:t>5-13</a:t>
            </a:r>
            <a:endParaRPr lang="en-US" dirty="0" smtClean="0"/>
          </a:p>
        </p:txBody>
      </p:sp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6C6265-0974-4B81-908A-B8F43388ECE1}" type="slidenum">
              <a:rPr lang="en-US" smtClean="0">
                <a:solidFill>
                  <a:srgbClr val="A40000"/>
                </a:solidFill>
              </a:rPr>
              <a:pPr/>
              <a:t>54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63B7DF-96F5-490A-B42E-407F0541D398}" type="slidenum">
              <a:rPr lang="en-US" smtClean="0">
                <a:solidFill>
                  <a:srgbClr val="A40000"/>
                </a:solidFill>
              </a:rPr>
              <a:pPr eaLnBrk="1" hangingPunct="1"/>
              <a:t>55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685800" y="5346699"/>
            <a:ext cx="531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5-13 </a:t>
            </a:r>
            <a:r>
              <a:rPr lang="en-US" dirty="0">
                <a:solidFill>
                  <a:srgbClr val="A40000"/>
                </a:solidFill>
              </a:rPr>
              <a:t>Characteristics of B2B marketplaces</a:t>
            </a:r>
          </a:p>
        </p:txBody>
      </p:sp>
      <p:pic>
        <p:nvPicPr>
          <p:cNvPr id="13314" name="Picture 2" descr="C:\Users\peterson\chimbo temp\Schneider2014\artwork\C8757_ch05_no callouts\Fig5-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5321"/>
            <a:ext cx="8305800" cy="390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4814886"/>
            <a:ext cx="4053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from: Raisch, W. 2001. </a:t>
            </a:r>
            <a:r>
              <a:rPr lang="en-US" sz="1200" i="1" dirty="0" smtClean="0"/>
              <a:t>The </a:t>
            </a:r>
            <a:r>
              <a:rPr lang="en-US" sz="1200" i="1" dirty="0" err="1" smtClean="0"/>
              <a:t>eMarketplce</a:t>
            </a:r>
            <a:r>
              <a:rPr lang="en-US" sz="1200" i="1" dirty="0" smtClean="0"/>
              <a:t>, p. 225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4413"/>
            <a:ext cx="9144000" cy="1280160"/>
          </a:xfrm>
        </p:spPr>
        <p:txBody>
          <a:bodyPr/>
          <a:lstStyle/>
          <a:p>
            <a:r>
              <a:rPr lang="en-US" dirty="0" smtClean="0"/>
              <a:t>Purchasing Activities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evaluate vendors, select specific products, place orders, resolve any issues after receipt of goods or services</a:t>
            </a:r>
          </a:p>
          <a:p>
            <a:r>
              <a:rPr lang="en-US" dirty="0" smtClean="0"/>
              <a:t>Supply chain is the part of industry value chain preceding a particular strategic business unit</a:t>
            </a:r>
          </a:p>
          <a:p>
            <a:pPr lvl="1"/>
            <a:r>
              <a:rPr lang="en-US" dirty="0" smtClean="0"/>
              <a:t>Includes all activities undertaken by every predecessor in the value chain to</a:t>
            </a:r>
            <a:r>
              <a:rPr lang="en-US" dirty="0"/>
              <a:t> </a:t>
            </a:r>
            <a:r>
              <a:rPr lang="en-US" dirty="0" smtClean="0"/>
              <a:t>design, produce, promote, market, deliver, support each individual component of a product or service</a:t>
            </a:r>
          </a:p>
          <a:p>
            <a:r>
              <a:rPr lang="en-US" dirty="0"/>
              <a:t>Traditionally purchasing department buys components at lowest price </a:t>
            </a:r>
            <a:r>
              <a:rPr lang="en-US" dirty="0" smtClean="0"/>
              <a:t>possible via bidding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C18343-2E4D-4F41-A704-F02776D0E90C}" type="slidenum">
              <a:rPr lang="en-US" smtClean="0">
                <a:solidFill>
                  <a:srgbClr val="A40000"/>
                </a:solidFill>
              </a:rPr>
              <a:pPr/>
              <a:t>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Procurement includes </a:t>
            </a:r>
            <a:r>
              <a:rPr lang="en-US" dirty="0"/>
              <a:t>a</a:t>
            </a:r>
            <a:r>
              <a:rPr lang="en-US" dirty="0" smtClean="0"/>
              <a:t>ll purchasing activities, monitoring all purchase transaction elements and managing and developing supplier relationships </a:t>
            </a:r>
          </a:p>
          <a:p>
            <a:pPr lvl="1"/>
            <a:r>
              <a:rPr lang="en-US" dirty="0" smtClean="0"/>
              <a:t>Also called supply chain management</a:t>
            </a:r>
          </a:p>
          <a:p>
            <a:r>
              <a:rPr lang="en-US" dirty="0"/>
              <a:t>Procurement staff have high product </a:t>
            </a:r>
            <a:r>
              <a:rPr lang="en-US" dirty="0" smtClean="0"/>
              <a:t>knowledge to </a:t>
            </a:r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and evaluate appropriate suppliers</a:t>
            </a:r>
          </a:p>
          <a:p>
            <a:pPr lvl="1"/>
            <a:r>
              <a:rPr lang="en-US" dirty="0"/>
              <a:t>Sourcing </a:t>
            </a:r>
            <a:r>
              <a:rPr lang="en-US" dirty="0" smtClean="0"/>
              <a:t>is identifying suppliers and </a:t>
            </a:r>
            <a:r>
              <a:rPr lang="en-US" dirty="0"/>
              <a:t>determining qualifications</a:t>
            </a:r>
          </a:p>
          <a:p>
            <a:pPr lvl="1"/>
            <a:r>
              <a:rPr lang="en-US" dirty="0" smtClean="0"/>
              <a:t>e-sourcing is the use of Internet </a:t>
            </a:r>
            <a:r>
              <a:rPr lang="en-US" dirty="0"/>
              <a:t>technologies in sourcing activities</a:t>
            </a:r>
          </a:p>
          <a:p>
            <a:pPr lvl="1"/>
            <a:endParaRPr lang="en-US" dirty="0" smtClean="0"/>
          </a:p>
        </p:txBody>
      </p:sp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C50CA4-FAF1-4408-A787-DB4B9364ED14}" type="slidenum">
              <a:rPr lang="en-US" smtClean="0">
                <a:solidFill>
                  <a:srgbClr val="A40000"/>
                </a:solidFill>
              </a:rPr>
              <a:pPr/>
              <a:t>7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3933"/>
            <a:ext cx="9144000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Purchasing Activities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purchasing process is more complex than most consumer purchasing processes</a:t>
            </a:r>
          </a:p>
          <a:p>
            <a:r>
              <a:rPr lang="en-US" dirty="0" smtClean="0"/>
              <a:t>Spend is the total yearly dollar amount for goods and services purchased </a:t>
            </a:r>
          </a:p>
          <a:p>
            <a:pPr lvl="1"/>
            <a:r>
              <a:rPr lang="en-US" dirty="0" smtClean="0"/>
              <a:t>Managing spend is an important function and can be a key component in overall profitability</a:t>
            </a:r>
          </a:p>
          <a:p>
            <a:r>
              <a:rPr lang="en-US" dirty="0" smtClean="0"/>
              <a:t>Institute for Supply Management (ISM) is the </a:t>
            </a:r>
            <a:r>
              <a:rPr lang="en-US" dirty="0"/>
              <a:t>m</a:t>
            </a:r>
            <a:r>
              <a:rPr lang="en-US" dirty="0" smtClean="0"/>
              <a:t>ain organization for procurement professionals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A3EBE-E940-4C51-BF55-473E09F2DC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3933"/>
            <a:ext cx="9144000" cy="1280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Purchasing Activities (cont’d.)</a:t>
            </a:r>
          </a:p>
        </p:txBody>
      </p:sp>
    </p:spTree>
    <p:extLst>
      <p:ext uri="{BB962C8B-B14F-4D97-AF65-F5344CB8AC3E}">
        <p14:creationId xmlns:p14="http://schemas.microsoft.com/office/powerpoint/2010/main" val="34812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0CB018-3BEE-4715-91B3-1379B8F2D303}" type="slidenum">
              <a:rPr lang="en-US" smtClean="0">
                <a:solidFill>
                  <a:srgbClr val="A40000"/>
                </a:solidFill>
              </a:rPr>
              <a:pPr eaLnBrk="1" hangingPunct="1"/>
              <a:t>9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38200" y="2667000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5-1 Steps in a typical business purchasing process</a:t>
            </a:r>
          </a:p>
        </p:txBody>
      </p:sp>
      <p:pic>
        <p:nvPicPr>
          <p:cNvPr id="1026" name="Picture 2" descr="C:\Users\peterson\chimbo temp\Schneider2014\artwork\C8757_ch05_no callouts\Fig5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4" y="228600"/>
            <a:ext cx="3150989" cy="572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6713407" y="4501009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Chimborazo1</Template>
  <TotalTime>0</TotalTime>
  <Words>6126</Words>
  <Application>Microsoft Office PowerPoint</Application>
  <PresentationFormat>On-screen Show (4:3)</PresentationFormat>
  <Paragraphs>451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Times New Roman</vt:lpstr>
      <vt:lpstr>1_Default Design</vt:lpstr>
      <vt:lpstr>CHAPTER 5</vt:lpstr>
      <vt:lpstr>Learning Objectives</vt:lpstr>
      <vt:lpstr>Learning Objectives (cont’d.)</vt:lpstr>
      <vt:lpstr>Introduction</vt:lpstr>
      <vt:lpstr>Outsourcing and Offshoring</vt:lpstr>
      <vt:lpstr>Purchasing Activities</vt:lpstr>
      <vt:lpstr>PowerPoint Presentation</vt:lpstr>
      <vt:lpstr>PowerPoint Presentation</vt:lpstr>
      <vt:lpstr>PowerPoint Presentation</vt:lpstr>
      <vt:lpstr>Direct vs. Indirect Materials Purchasing</vt:lpstr>
      <vt:lpstr>Direct vs. Indirect Materials Purchasing (cont’d.)</vt:lpstr>
      <vt:lpstr>Logistics Activities</vt:lpstr>
      <vt:lpstr>Business Process Support Activities</vt:lpstr>
      <vt:lpstr>PowerPoint Presentation</vt:lpstr>
      <vt:lpstr>E-Government</vt:lpstr>
      <vt:lpstr>PowerPoint Presentation</vt:lpstr>
      <vt:lpstr>Network Model of Economic Organization in Purchasing: Supply Webs</vt:lpstr>
      <vt:lpstr>Electronic Data Interchange</vt:lpstr>
      <vt:lpstr>Early Business Information  Interchange Efforts</vt:lpstr>
      <vt:lpstr>Early Business Information  Interchange Efforts (cont’d.)</vt:lpstr>
      <vt:lpstr>Emergence of Broader Standards: The Birth of EDI</vt:lpstr>
      <vt:lpstr>PowerPoint Presentation</vt:lpstr>
      <vt:lpstr>How EDI Works</vt:lpstr>
      <vt:lpstr>Paper-Based Purchasing Process</vt:lpstr>
      <vt:lpstr>PowerPoint Presentation</vt:lpstr>
      <vt:lpstr>EDI Purchasing Process</vt:lpstr>
      <vt:lpstr>PowerPoint Presentation</vt:lpstr>
      <vt:lpstr>Value-Added Networks</vt:lpstr>
      <vt:lpstr>PowerPoint Presentation</vt:lpstr>
      <vt:lpstr>Value-Added Networks (cont’d.)</vt:lpstr>
      <vt:lpstr>PowerPoint Presentation</vt:lpstr>
      <vt:lpstr>Value-Added Networks (cont’d.)</vt:lpstr>
      <vt:lpstr>Value-Added Networks (cont’d.)</vt:lpstr>
      <vt:lpstr>EDI Payments</vt:lpstr>
      <vt:lpstr>Supply Chain Management Using Internet Technologies</vt:lpstr>
      <vt:lpstr>Value Creation in the Supply Chain</vt:lpstr>
      <vt:lpstr>Value Creation in the Supply Chain (cont’d.)</vt:lpstr>
      <vt:lpstr>Value Creation in the Supply Chain (cont’d.)</vt:lpstr>
      <vt:lpstr>PowerPoint Presentation</vt:lpstr>
      <vt:lpstr>Increasing Supply Chain Efficiency and Cooperation</vt:lpstr>
      <vt:lpstr>Materials-Tracking Technologies</vt:lpstr>
      <vt:lpstr>PowerPoint Presentation</vt:lpstr>
      <vt:lpstr>Materials-Tracking Technologies (cont’d.)</vt:lpstr>
      <vt:lpstr>PowerPoint Presentation</vt:lpstr>
      <vt:lpstr>PowerPoint Presentation</vt:lpstr>
      <vt:lpstr>Creating an Ultimate Consumer Orientation in the Supply Chain</vt:lpstr>
      <vt:lpstr>Building and Maintaining Trust in  the Supply Chain</vt:lpstr>
      <vt:lpstr>Online Business Marketplaces and Portals</vt:lpstr>
      <vt:lpstr>Independent Industry Marketplaces</vt:lpstr>
      <vt:lpstr>Independent Industry Marketplaces (cont’d.)</vt:lpstr>
      <vt:lpstr>Private Stores and Customer Portals</vt:lpstr>
      <vt:lpstr>Private Company Marketplaces</vt:lpstr>
      <vt:lpstr>Private Company Marketplaces (cont’d.)</vt:lpstr>
      <vt:lpstr>Industry Consortia-Sponsored Marketplaces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242</cp:revision>
  <dcterms:created xsi:type="dcterms:W3CDTF">2008-07-06T05:59:01Z</dcterms:created>
  <dcterms:modified xsi:type="dcterms:W3CDTF">2016-02-01T02:33:14Z</dcterms:modified>
</cp:coreProperties>
</file>