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  <p:sldMasterId id="2147483703" r:id="rId2"/>
  </p:sldMasterIdLst>
  <p:notesMasterIdLst>
    <p:notesMasterId r:id="rId61"/>
  </p:notesMasterIdLst>
  <p:handoutMasterIdLst>
    <p:handoutMasterId r:id="rId62"/>
  </p:handoutMasterIdLst>
  <p:sldIdLst>
    <p:sldId id="449" r:id="rId3"/>
    <p:sldId id="258" r:id="rId4"/>
    <p:sldId id="435" r:id="rId5"/>
    <p:sldId id="384" r:id="rId6"/>
    <p:sldId id="385" r:id="rId7"/>
    <p:sldId id="387" r:id="rId8"/>
    <p:sldId id="390" r:id="rId9"/>
    <p:sldId id="391" r:id="rId10"/>
    <p:sldId id="450" r:id="rId11"/>
    <p:sldId id="451" r:id="rId12"/>
    <p:sldId id="452" r:id="rId13"/>
    <p:sldId id="392" r:id="rId14"/>
    <p:sldId id="393" r:id="rId15"/>
    <p:sldId id="438" r:id="rId16"/>
    <p:sldId id="439" r:id="rId17"/>
    <p:sldId id="454" r:id="rId18"/>
    <p:sldId id="442" r:id="rId19"/>
    <p:sldId id="420" r:id="rId20"/>
    <p:sldId id="414" r:id="rId21"/>
    <p:sldId id="443" r:id="rId22"/>
    <p:sldId id="396" r:id="rId23"/>
    <p:sldId id="455" r:id="rId24"/>
    <p:sldId id="397" r:id="rId25"/>
    <p:sldId id="456" r:id="rId26"/>
    <p:sldId id="400" r:id="rId27"/>
    <p:sldId id="401" r:id="rId28"/>
    <p:sldId id="402" r:id="rId29"/>
    <p:sldId id="445" r:id="rId30"/>
    <p:sldId id="404" r:id="rId31"/>
    <p:sldId id="406" r:id="rId32"/>
    <p:sldId id="416" r:id="rId33"/>
    <p:sldId id="446" r:id="rId34"/>
    <p:sldId id="457" r:id="rId35"/>
    <p:sldId id="458" r:id="rId36"/>
    <p:sldId id="425" r:id="rId37"/>
    <p:sldId id="430" r:id="rId38"/>
    <p:sldId id="413" r:id="rId39"/>
    <p:sldId id="434" r:id="rId40"/>
    <p:sldId id="307" r:id="rId41"/>
    <p:sldId id="308" r:id="rId42"/>
    <p:sldId id="309" r:id="rId43"/>
    <p:sldId id="358" r:id="rId44"/>
    <p:sldId id="310" r:id="rId45"/>
    <p:sldId id="311" r:id="rId46"/>
    <p:sldId id="313" r:id="rId47"/>
    <p:sldId id="315" r:id="rId48"/>
    <p:sldId id="459" r:id="rId49"/>
    <p:sldId id="317" r:id="rId50"/>
    <p:sldId id="318" r:id="rId51"/>
    <p:sldId id="361" r:id="rId52"/>
    <p:sldId id="364" r:id="rId53"/>
    <p:sldId id="366" r:id="rId54"/>
    <p:sldId id="460" r:id="rId55"/>
    <p:sldId id="324" r:id="rId56"/>
    <p:sldId id="382" r:id="rId57"/>
    <p:sldId id="461" r:id="rId58"/>
    <p:sldId id="367" r:id="rId59"/>
    <p:sldId id="333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2941" autoAdjust="0"/>
  </p:normalViewPr>
  <p:slideViewPr>
    <p:cSldViewPr>
      <p:cViewPr varScale="1">
        <p:scale>
          <a:sx n="104" d="100"/>
          <a:sy n="104" d="100"/>
        </p:scale>
        <p:origin x="17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8C4A0EB-442A-4787-BF31-52BE7F2DF06E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AB0474-172B-4A65-8520-3A8754E8E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079FFC-D4F8-4823-887D-0C4D68BF6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29185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5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83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2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19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60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75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4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D89588-0BB7-45C5-8348-E32F72C2070B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2C3CA9B-9E03-4A81-9BC0-4F1717FF57BE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94058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9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8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4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2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98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81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75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79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7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037050-5A25-47A1-86F8-A6A15E1C71A5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776BAB-4CF1-4D54-8551-BF387F843E51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808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70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39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91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69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77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5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5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9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38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4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34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2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6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2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79FFC-D4F8-4823-887D-0C4D68BF68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6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6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2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0705" y="1143000"/>
            <a:ext cx="3711388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Networking, Mobile Commerce, and Online Auctions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6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4560072"/>
            <a:ext cx="436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6-1 Social networking Web sites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839952" y="31829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7" name="Snagit_PPT98B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" y="1711473"/>
            <a:ext cx="8324305" cy="27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5410200"/>
            <a:ext cx="6494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6-2 Leading social networking sites around the world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345807" y="460491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5" name="Snagit_PPT6C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>
          <a:xfrm>
            <a:off x="609880" y="477888"/>
            <a:ext cx="7328075" cy="49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7EBCBD-F50B-4AF1-9233-F4608ED9A1BB}" type="slidenum">
              <a:rPr lang="en-US" sz="1400"/>
              <a:pPr algn="r" eaLnBrk="1" hangingPunct="1"/>
              <a:t>12</a:t>
            </a:fld>
            <a:endParaRPr lang="en-US" sz="1400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Logs (</a:t>
            </a:r>
            <a:r>
              <a:rPr lang="en-US" dirty="0" smtClean="0"/>
              <a:t>Blogs), Microblogs and Participatory Journalism</a:t>
            </a:r>
            <a:endParaRPr 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sites containing individual commentary on current events or specific issues</a:t>
            </a:r>
          </a:p>
          <a:p>
            <a:pPr lvl="1"/>
            <a:r>
              <a:rPr lang="en-US" dirty="0" smtClean="0"/>
              <a:t>Form of social networking site</a:t>
            </a:r>
          </a:p>
          <a:p>
            <a:r>
              <a:rPr lang="en-US" dirty="0" smtClean="0"/>
              <a:t>Twitter  </a:t>
            </a:r>
            <a:r>
              <a:rPr lang="en-US" dirty="0" smtClean="0"/>
              <a:t>is a v</a:t>
            </a:r>
            <a:r>
              <a:rPr lang="en-US" dirty="0"/>
              <a:t>ery informal </a:t>
            </a:r>
            <a:r>
              <a:rPr lang="en-US" dirty="0" smtClean="0"/>
              <a:t>microblog with</a:t>
            </a:r>
            <a:r>
              <a:rPr lang="en-US" dirty="0" smtClean="0"/>
              <a:t> </a:t>
            </a:r>
            <a:r>
              <a:rPr lang="en-US" dirty="0" smtClean="0"/>
              <a:t>tweets limited to 140 characters</a:t>
            </a:r>
          </a:p>
          <a:p>
            <a:r>
              <a:rPr lang="en-US" dirty="0" smtClean="0"/>
              <a:t>Early blogs focused on technology </a:t>
            </a:r>
            <a:r>
              <a:rPr lang="en-US" dirty="0" smtClean="0"/>
              <a:t>topics or topics on which people had strong beliefs</a:t>
            </a:r>
            <a:endParaRPr lang="en-US" dirty="0" smtClean="0"/>
          </a:p>
          <a:p>
            <a:r>
              <a:rPr lang="en-US" dirty="0" smtClean="0"/>
              <a:t>The 2004 election saw blogs used </a:t>
            </a:r>
            <a:r>
              <a:rPr lang="en-US" dirty="0"/>
              <a:t>as </a:t>
            </a:r>
            <a:r>
              <a:rPr lang="en-US" dirty="0" smtClean="0"/>
              <a:t>a political </a:t>
            </a:r>
            <a:r>
              <a:rPr lang="en-US" dirty="0"/>
              <a:t>networking tool</a:t>
            </a:r>
          </a:p>
          <a:p>
            <a:pPr lvl="1"/>
            <a:r>
              <a:rPr lang="en-US" dirty="0" smtClean="0"/>
              <a:t>Communicating </a:t>
            </a:r>
            <a:r>
              <a:rPr lang="en-US" dirty="0" smtClean="0"/>
              <a:t>messages, organizing volunteers, raising money, meetups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F2CEDA-8284-4C55-9919-04F8075EA871}" type="slidenum">
              <a:rPr lang="en-US" sz="1400"/>
              <a:pPr algn="r" eaLnBrk="1" hangingPunct="1"/>
              <a:t>13</a:t>
            </a:fld>
            <a:endParaRPr lang="en-US" sz="1400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Web Logs (Blogs), Microblogs and Participatory </a:t>
            </a:r>
            <a:r>
              <a:rPr lang="en-US" dirty="0" smtClean="0"/>
              <a:t>Journalism (</a:t>
            </a:r>
            <a:r>
              <a:rPr lang="en-US" dirty="0"/>
              <a:t>cont’d</a:t>
            </a:r>
            <a:r>
              <a:rPr lang="en-US" dirty="0" smtClean="0"/>
              <a:t>.)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Based on success of social media, retailers embraced </a:t>
            </a:r>
            <a:r>
              <a:rPr lang="en-US" dirty="0" smtClean="0"/>
              <a:t>blogs </a:t>
            </a:r>
            <a:r>
              <a:rPr lang="en-US" dirty="0" smtClean="0"/>
              <a:t>to </a:t>
            </a:r>
            <a:r>
              <a:rPr lang="en-US" dirty="0" smtClean="0"/>
              <a:t>engage visitors not ready to </a:t>
            </a:r>
            <a:r>
              <a:rPr lang="en-US" dirty="0" smtClean="0"/>
              <a:t>buy</a:t>
            </a:r>
            <a:endParaRPr lang="en-US" dirty="0" smtClean="0"/>
          </a:p>
          <a:p>
            <a:pPr lvl="1" eaLnBrk="1" hangingPunct="1"/>
            <a:r>
              <a:rPr lang="en-US" dirty="0" smtClean="0"/>
              <a:t>Marketing and supply managers saw social networking benefits of enhancing B2B relationships</a:t>
            </a:r>
          </a:p>
          <a:p>
            <a:pPr eaLnBrk="1" hangingPunct="1"/>
            <a:r>
              <a:rPr lang="en-US" dirty="0"/>
              <a:t>Participatory </a:t>
            </a:r>
            <a:r>
              <a:rPr lang="en-US" dirty="0" smtClean="0"/>
              <a:t>journalism is the trend towards having readers help write their own news</a:t>
            </a:r>
            <a:endParaRPr lang="en-US" dirty="0"/>
          </a:p>
          <a:p>
            <a:pPr eaLnBrk="1" hangingPunct="1"/>
            <a:r>
              <a:rPr lang="en-US" dirty="0" smtClean="0"/>
              <a:t>Blogs </a:t>
            </a:r>
            <a:r>
              <a:rPr lang="en-US" dirty="0"/>
              <a:t>can become businesses in themselves</a:t>
            </a:r>
          </a:p>
          <a:p>
            <a:pPr lvl="1" eaLnBrk="1" hangingPunct="1"/>
            <a:r>
              <a:rPr lang="en-US" dirty="0"/>
              <a:t>Must generate financial support (fees, advertising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07F0B-FC37-4B75-8E8B-9A9659743F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Location-Aware Mobile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Traveling </a:t>
            </a:r>
            <a:r>
              <a:rPr lang="en-US" dirty="0" smtClean="0"/>
              <a:t>Internet connection opens up social media possibilities that integrate with a user’s specific location</a:t>
            </a:r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devices transmit their location to Web </a:t>
            </a:r>
            <a:r>
              <a:rPr lang="en-US" dirty="0" smtClean="0"/>
              <a:t>sites </a:t>
            </a:r>
          </a:p>
          <a:p>
            <a:pPr lvl="1"/>
            <a:r>
              <a:rPr lang="en-US" dirty="0" smtClean="0"/>
              <a:t>Sites </a:t>
            </a:r>
            <a:r>
              <a:rPr lang="en-US" dirty="0" smtClean="0"/>
              <a:t>use location information to provide customized advertising and other services</a:t>
            </a:r>
          </a:p>
          <a:p>
            <a:r>
              <a:rPr lang="en-US" dirty="0" smtClean="0"/>
              <a:t>In 2015, about 35% of social media users tagged their posts with location info and 82% of mobile users obtained directions or other location information</a:t>
            </a:r>
          </a:p>
          <a:p>
            <a:r>
              <a:rPr lang="en-US" dirty="0" smtClean="0"/>
              <a:t>Examples: Foursquare, Facebook, Google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Uses of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usinesses criticized for using social media interactions into thinly-disguised advertising</a:t>
            </a:r>
          </a:p>
          <a:p>
            <a:r>
              <a:rPr lang="en-US" dirty="0" smtClean="0"/>
              <a:t>Experts agree social media should be managed differently than advertising efforts </a:t>
            </a:r>
            <a:endParaRPr lang="en-US" dirty="0" smtClean="0"/>
          </a:p>
          <a:p>
            <a:pPr lvl="1"/>
            <a:r>
              <a:rPr lang="en-US" dirty="0" smtClean="0"/>
              <a:t>Managed effectively, social media engagement can provide much more info about customers</a:t>
            </a:r>
            <a:endParaRPr lang="en-US" dirty="0" smtClean="0"/>
          </a:p>
          <a:p>
            <a:r>
              <a:rPr lang="en-US" dirty="0" smtClean="0"/>
              <a:t>Brooks Running contributes </a:t>
            </a:r>
            <a:r>
              <a:rPr lang="en-US" dirty="0" smtClean="0"/>
              <a:t>to social media discussions dedicated to </a:t>
            </a:r>
            <a:r>
              <a:rPr lang="en-US" dirty="0" smtClean="0"/>
              <a:t>fitness and does not sell products directly</a:t>
            </a:r>
          </a:p>
          <a:p>
            <a:r>
              <a:rPr lang="en-US" dirty="0" smtClean="0"/>
              <a:t>Campbell’s Soup discussion </a:t>
            </a:r>
            <a:r>
              <a:rPr lang="en-US" dirty="0"/>
              <a:t>areas focusing on what soup can do for the family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5715000"/>
            <a:ext cx="499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6-3 Social media strategies for business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7" name="Snagit_PPTD5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8274"/>
            <a:ext cx="7829000" cy="52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Shopping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Craigslist started </a:t>
            </a:r>
            <a:r>
              <a:rPr lang="en-US" dirty="0" smtClean="0"/>
              <a:t>as information resource for San Francisco residents</a:t>
            </a:r>
          </a:p>
          <a:p>
            <a:pPr lvl="1"/>
            <a:r>
              <a:rPr lang="en-US" dirty="0" smtClean="0"/>
              <a:t>Expanded to other </a:t>
            </a:r>
            <a:r>
              <a:rPr lang="en-US" dirty="0" smtClean="0"/>
              <a:t>cities and several other countries</a:t>
            </a:r>
            <a:endParaRPr lang="en-US" dirty="0" smtClean="0"/>
          </a:p>
          <a:p>
            <a:pPr lvl="1"/>
            <a:r>
              <a:rPr lang="en-US" dirty="0" smtClean="0"/>
              <a:t>Operated as a not-for-profit foundation with all postings other than help-wanted ads free</a:t>
            </a:r>
            <a:endParaRPr lang="en-US" dirty="0" smtClean="0"/>
          </a:p>
          <a:p>
            <a:r>
              <a:rPr lang="en-US" dirty="0" smtClean="0"/>
              <a:t>Etsy is a place to buy </a:t>
            </a:r>
            <a:r>
              <a:rPr lang="en-US" dirty="0" smtClean="0"/>
              <a:t>and sell handmade items</a:t>
            </a:r>
          </a:p>
          <a:p>
            <a:r>
              <a:rPr lang="en-US" dirty="0" smtClean="0"/>
              <a:t>Poshmark is devoted to women’s </a:t>
            </a:r>
            <a:r>
              <a:rPr lang="en-US" dirty="0" smtClean="0"/>
              <a:t>clothing </a:t>
            </a:r>
            <a:r>
              <a:rPr lang="en-US" dirty="0" smtClean="0"/>
              <a:t>and fashion accessories and optimized </a:t>
            </a:r>
            <a:r>
              <a:rPr lang="en-US" dirty="0" smtClean="0"/>
              <a:t>for mobile phone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331F6E-1482-46F9-8A64-9CE0FB81647F}" type="slidenum">
              <a:rPr lang="en-US" sz="1400"/>
              <a:pPr algn="r" eaLnBrk="1" hangingPunct="1"/>
              <a:t>18</a:t>
            </a:fld>
            <a:endParaRPr lang="en-US" sz="1400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Idea-Based Social Networking</a:t>
            </a:r>
            <a:endParaRPr 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sites form communities based on connections among people</a:t>
            </a:r>
          </a:p>
          <a:p>
            <a:r>
              <a:rPr lang="en-US" dirty="0" smtClean="0"/>
              <a:t>Abstract communities based on the connections between ideas are called idea-based social media</a:t>
            </a:r>
            <a:endParaRPr lang="en-US" dirty="0" smtClean="0"/>
          </a:p>
          <a:p>
            <a:pPr lvl="1"/>
            <a:r>
              <a:rPr lang="en-US" dirty="0" smtClean="0"/>
              <a:t>People who participate are engaging in idea-based social networking</a:t>
            </a:r>
            <a:endParaRPr lang="en-US" dirty="0" smtClean="0"/>
          </a:p>
          <a:p>
            <a:r>
              <a:rPr lang="en-US" dirty="0" smtClean="0"/>
              <a:t>The Delicious site calls itself a “social bookmarks manager”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EBE696-B630-4349-B324-720F4A632597}" type="slidenum">
              <a:rPr lang="en-US" sz="1400"/>
              <a:pPr algn="r" eaLnBrk="1" hangingPunct="1"/>
              <a:t>19</a:t>
            </a:fld>
            <a:endParaRPr lang="en-US" sz="1400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Learning Networks</a:t>
            </a:r>
            <a:endParaRPr lang="en-US" dirty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learning platforms for student-instructor interaction (Blackboard)</a:t>
            </a:r>
          </a:p>
          <a:p>
            <a:r>
              <a:rPr lang="en-US" dirty="0" smtClean="0"/>
              <a:t>Tools </a:t>
            </a:r>
            <a:r>
              <a:rPr lang="en-US" dirty="0" smtClean="0"/>
              <a:t>include bulletin </a:t>
            </a:r>
            <a:r>
              <a:rPr lang="en-US" dirty="0" smtClean="0"/>
              <a:t>boards, chat rooms, drawing boards</a:t>
            </a:r>
          </a:p>
          <a:p>
            <a:r>
              <a:rPr lang="en-US" dirty="0" smtClean="0"/>
              <a:t>Massive Open Online Courses (MOOC</a:t>
            </a:r>
            <a:r>
              <a:rPr lang="en-US" dirty="0" smtClean="0"/>
              <a:t>) became widely known in 2012 with the formation of Coursera and Udacity</a:t>
            </a:r>
            <a:endParaRPr lang="en-US" dirty="0" smtClean="0"/>
          </a:p>
          <a:p>
            <a:pPr lvl="1"/>
            <a:r>
              <a:rPr lang="en-US" dirty="0" smtClean="0"/>
              <a:t>Many schools are launching MOOCs or using them in some way but issue with low completion rates (in some cases lower than 2%)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/>
              <a:t>How social networking emerged from virtual communities</a:t>
            </a:r>
          </a:p>
          <a:p>
            <a:r>
              <a:rPr lang="en-US" dirty="0" smtClean="0"/>
              <a:t>How social networking Web sites earn revenue</a:t>
            </a:r>
            <a:endParaRPr lang="en-US" dirty="0" smtClean="0"/>
          </a:p>
          <a:p>
            <a:r>
              <a:rPr lang="en-US" dirty="0" smtClean="0"/>
              <a:t>How companies use social </a:t>
            </a:r>
            <a:r>
              <a:rPr lang="en-US" dirty="0"/>
              <a:t>networking </a:t>
            </a:r>
            <a:r>
              <a:rPr lang="en-US" dirty="0" smtClean="0"/>
              <a:t>tools in online business activities</a:t>
            </a:r>
            <a:endParaRPr lang="en-US" dirty="0"/>
          </a:p>
          <a:p>
            <a:r>
              <a:rPr lang="en-US" dirty="0" smtClean="0"/>
              <a:t>About </a:t>
            </a:r>
            <a:r>
              <a:rPr lang="en-US" dirty="0"/>
              <a:t>mobile technologies that are now used to do business online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auctions </a:t>
            </a:r>
            <a:r>
              <a:rPr lang="en-US" dirty="0"/>
              <a:t>and auction-related businesses </a:t>
            </a:r>
            <a:r>
              <a:rPr lang="en-US" dirty="0" smtClean="0"/>
              <a:t>are conducted online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B726BA-7F14-463E-BC73-E0E07C571F78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315EBF-15DD-48C4-9B06-F575BFAED2C4}" type="slidenum">
              <a:rPr lang="en-US" sz="1400">
                <a:solidFill>
                  <a:srgbClr val="A4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Open-Source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open-source software is devoted </a:t>
            </a:r>
            <a:r>
              <a:rPr lang="en-US" dirty="0"/>
              <a:t>to development of virtual learning </a:t>
            </a:r>
            <a:r>
              <a:rPr lang="en-US" dirty="0" smtClean="0"/>
              <a:t>communities including Moodle and </a:t>
            </a:r>
            <a:r>
              <a:rPr lang="en-US" dirty="0" err="1" smtClean="0"/>
              <a:t>uPortal</a:t>
            </a:r>
            <a:endParaRPr lang="en-US" dirty="0"/>
          </a:p>
          <a:p>
            <a:r>
              <a:rPr lang="en-US" dirty="0" smtClean="0"/>
              <a:t>Developed  by a community of programmers who make it available at no cost</a:t>
            </a:r>
          </a:p>
          <a:p>
            <a:pPr lvl="1"/>
            <a:r>
              <a:rPr lang="en-US" dirty="0" smtClean="0"/>
              <a:t>Other programmers use, work with and improve the software</a:t>
            </a:r>
            <a:endParaRPr lang="en-US" dirty="0" smtClean="0"/>
          </a:p>
          <a:p>
            <a:r>
              <a:rPr lang="en-US" dirty="0" smtClean="0"/>
              <a:t>Early and successful example of a virtual community we would now call a social network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8721DC-FD14-4E37-8606-8A0361520DF6}" type="slidenum">
              <a:rPr lang="en-US" sz="1400"/>
              <a:pPr algn="r" eaLnBrk="1" hangingPunct="1"/>
              <a:t>21</a:t>
            </a:fld>
            <a:endParaRPr lang="en-US" sz="1400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Models for </a:t>
            </a:r>
            <a:r>
              <a:rPr lang="en-US" dirty="0" smtClean="0"/>
              <a:t>Social </a:t>
            </a:r>
            <a:r>
              <a:rPr lang="en-US" dirty="0" smtClean="0"/>
              <a:t>Networking Sites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</a:t>
            </a:r>
            <a:r>
              <a:rPr lang="en-US" dirty="0" smtClean="0"/>
              <a:t>1990s revenue </a:t>
            </a:r>
            <a:r>
              <a:rPr lang="en-US" dirty="0" smtClean="0"/>
              <a:t>created by selling advertising</a:t>
            </a:r>
          </a:p>
          <a:p>
            <a:pPr lvl="1"/>
            <a:r>
              <a:rPr lang="en-US" dirty="0" smtClean="0"/>
              <a:t>Used by virtual communities, search engine sites, Web directories</a:t>
            </a:r>
          </a:p>
          <a:p>
            <a:r>
              <a:rPr lang="en-US" dirty="0" smtClean="0"/>
              <a:t>In 1998 a wave of purchases </a:t>
            </a:r>
            <a:r>
              <a:rPr lang="en-US" dirty="0" smtClean="0"/>
              <a:t>and mergers occurred</a:t>
            </a:r>
          </a:p>
          <a:p>
            <a:pPr lvl="1"/>
            <a:r>
              <a:rPr lang="en-US" dirty="0" smtClean="0"/>
              <a:t>New sites used advertising-only revenue model</a:t>
            </a:r>
          </a:p>
          <a:p>
            <a:pPr lvl="2"/>
            <a:r>
              <a:rPr lang="en-US" dirty="0" smtClean="0"/>
              <a:t>Included features offered by virtual community sites, search engine sites, Web directories, other information-providing and entertainment sites</a:t>
            </a:r>
          </a:p>
          <a:p>
            <a:pPr lvl="1"/>
            <a:r>
              <a:rPr lang="en-US" dirty="0" smtClean="0"/>
              <a:t>Web portal goal: every Web user’s doorway to Web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3135743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6-4 Popularity of leading Web sites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5" name="Snagit_PPT7D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24" y="209980"/>
            <a:ext cx="3765694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748FB5-ED4D-4CCC-9C1A-F67801EF6D1F}" type="slidenum">
              <a:rPr lang="en-US" sz="1400"/>
              <a:pPr algn="r" eaLnBrk="1" hangingPunct="1"/>
              <a:t>23</a:t>
            </a:fld>
            <a:endParaRPr lang="en-US" sz="14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Advertising-Supported Social </a:t>
            </a:r>
            <a:r>
              <a:rPr lang="en-US" dirty="0" smtClean="0"/>
              <a:t>Networking </a:t>
            </a:r>
            <a:r>
              <a:rPr lang="en-US" dirty="0" smtClean="0"/>
              <a:t>Sites</a:t>
            </a:r>
            <a:endParaRPr lang="en-US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Visitors spend more time at portal sites than other types of Web sites which is attractive to advertisers</a:t>
            </a:r>
          </a:p>
          <a:p>
            <a:r>
              <a:rPr lang="en-US" dirty="0" smtClean="0"/>
              <a:t>Other types of social networking sites also draw visitors who spend considerable time at the site</a:t>
            </a:r>
            <a:endParaRPr lang="en-US" dirty="0" smtClean="0"/>
          </a:p>
          <a:p>
            <a:pPr lvl="1"/>
            <a:r>
              <a:rPr lang="en-US" dirty="0" smtClean="0"/>
              <a:t>Smaller sites with specialized </a:t>
            </a:r>
            <a:r>
              <a:rPr lang="en-US" dirty="0" smtClean="0"/>
              <a:t>appeal can </a:t>
            </a:r>
            <a:r>
              <a:rPr lang="en-US" dirty="0" smtClean="0"/>
              <a:t>draw enough visitors to generate significant advertising revenue</a:t>
            </a:r>
          </a:p>
          <a:p>
            <a:pPr lvl="1"/>
            <a:r>
              <a:rPr lang="en-US" dirty="0" smtClean="0"/>
              <a:t>Example: I Can Has Cheezburger site</a:t>
            </a:r>
          </a:p>
          <a:p>
            <a:r>
              <a:rPr lang="en-US" dirty="0" smtClean="0"/>
              <a:t>Figure 6-5 shows recent and projected worldwide social network spending on advertising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5257800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6-5 Worldwide social network spending, recent years and projects (in millions of U.S. dollars)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6" name="Snagit_PPTAD6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990600"/>
            <a:ext cx="8077200" cy="37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EED2D6F-9DF6-4C68-8428-B7094501E589}" type="slidenum">
              <a:rPr lang="en-US" sz="1400"/>
              <a:pPr algn="r" eaLnBrk="1" hangingPunct="1"/>
              <a:t>25</a:t>
            </a:fld>
            <a:endParaRPr lang="en-US" sz="1400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Mixed-Revenue and Fee-For-Service Social Networking Sites</a:t>
            </a:r>
            <a:endParaRPr lang="en-US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social networking sites use </a:t>
            </a:r>
            <a:r>
              <a:rPr lang="en-US" dirty="0" smtClean="0"/>
              <a:t>advertising but some </a:t>
            </a:r>
            <a:r>
              <a:rPr lang="en-US" dirty="0" smtClean="0"/>
              <a:t>charge a fee for some services</a:t>
            </a:r>
          </a:p>
          <a:p>
            <a:pPr lvl="1"/>
            <a:r>
              <a:rPr lang="en-US" dirty="0" smtClean="0"/>
              <a:t>Examples: Yahoo! All-Star Games package, Yahoo! premium e-mail service</a:t>
            </a:r>
          </a:p>
          <a:p>
            <a:r>
              <a:rPr lang="en-US" dirty="0" smtClean="0"/>
              <a:t>Monetizing is converting </a:t>
            </a:r>
            <a:r>
              <a:rPr lang="en-US" dirty="0" smtClean="0"/>
              <a:t>site visitors into fee-paying subscribers or purchasers of services</a:t>
            </a:r>
          </a:p>
          <a:p>
            <a:pPr lvl="1"/>
            <a:r>
              <a:rPr lang="en-US" dirty="0" smtClean="0"/>
              <a:t>Concern: visitor backlash</a:t>
            </a:r>
          </a:p>
          <a:p>
            <a:r>
              <a:rPr lang="en-US" dirty="0" smtClean="0"/>
              <a:t>Examples of sites that used a mixed-revenue model are the financial information sites The </a:t>
            </a:r>
            <a:r>
              <a:rPr lang="en-US" dirty="0" smtClean="0"/>
              <a:t>Motley Fool and TheStreet.com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248400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E444A9-82DF-4912-86F0-23BC322FCAEF}" type="slidenum">
              <a:rPr lang="en-US" sz="1400"/>
              <a:pPr algn="r" eaLnBrk="1" hangingPunct="1"/>
              <a:t>26</a:t>
            </a:fld>
            <a:endParaRPr lang="en-US" sz="14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Fee-Based Social Networking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Google Answers </a:t>
            </a:r>
            <a:r>
              <a:rPr lang="en-US" dirty="0" smtClean="0"/>
              <a:t>site was an early </a:t>
            </a:r>
            <a:r>
              <a:rPr lang="en-US" dirty="0" smtClean="0"/>
              <a:t>attempt to monetize social </a:t>
            </a:r>
            <a:r>
              <a:rPr lang="en-US" dirty="0" smtClean="0"/>
              <a:t>networking by charging a fee for a specific service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Questions answered for a </a:t>
            </a:r>
            <a:r>
              <a:rPr lang="en-US" dirty="0" smtClean="0"/>
              <a:t>fee from 2002 </a:t>
            </a:r>
            <a:r>
              <a:rPr lang="en-US" dirty="0" smtClean="0"/>
              <a:t>to 2006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Similar free </a:t>
            </a:r>
            <a:r>
              <a:rPr lang="en-US" dirty="0" smtClean="0"/>
              <a:t>services such as Yahoo</a:t>
            </a:r>
            <a:r>
              <a:rPr lang="en-US" dirty="0" smtClean="0"/>
              <a:t>! Answers, Amazon (Askville</a:t>
            </a:r>
            <a:r>
              <a:rPr lang="en-US" dirty="0" smtClean="0"/>
              <a:t>) generate advertising revenue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Uclue (paid researchers earn </a:t>
            </a:r>
            <a:r>
              <a:rPr lang="en-US" dirty="0" smtClean="0"/>
              <a:t>75% of </a:t>
            </a:r>
            <a:r>
              <a:rPr lang="en-US" dirty="0" smtClean="0"/>
              <a:t>total fee)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Advocates claim better </a:t>
            </a:r>
            <a:r>
              <a:rPr lang="en-US" dirty="0" smtClean="0"/>
              <a:t>quality of questions and answers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Both approaches show how Web </a:t>
            </a:r>
            <a:r>
              <a:rPr lang="en-US" dirty="0" smtClean="0"/>
              <a:t>sites can generate revenue by providing virtual community interaction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07F0B-FC37-4B75-8E8B-9A9659743F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1FE958-A648-47E3-8026-9C46E4060480}" type="slidenum">
              <a:rPr lang="en-US" sz="1400"/>
              <a:pPr algn="r" eaLnBrk="1" hangingPunct="1"/>
              <a:t>27</a:t>
            </a:fld>
            <a:endParaRPr lang="en-US" sz="1400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Microlending Sites</a:t>
            </a:r>
            <a:endParaRPr lang="en-US" dirty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as clearinghouses for microlending activity</a:t>
            </a:r>
          </a:p>
          <a:p>
            <a:r>
              <a:rPr lang="en-US" dirty="0" smtClean="0"/>
              <a:t>Microlending </a:t>
            </a:r>
            <a:r>
              <a:rPr lang="en-US" dirty="0" smtClean="0"/>
              <a:t>is lending small </a:t>
            </a:r>
            <a:r>
              <a:rPr lang="en-US" dirty="0" smtClean="0"/>
              <a:t>amounts of </a:t>
            </a:r>
            <a:r>
              <a:rPr lang="en-US" dirty="0" smtClean="0"/>
              <a:t>money to people starting </a:t>
            </a:r>
            <a:r>
              <a:rPr lang="en-US" dirty="0" smtClean="0"/>
              <a:t>or operating small businesses (especially in developing countries)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element is working </a:t>
            </a:r>
            <a:r>
              <a:rPr lang="en-US" dirty="0" smtClean="0"/>
              <a:t>within </a:t>
            </a:r>
            <a:r>
              <a:rPr lang="en-US" dirty="0" smtClean="0"/>
              <a:t>a social </a:t>
            </a:r>
            <a:r>
              <a:rPr lang="en-US" dirty="0" smtClean="0"/>
              <a:t>network of </a:t>
            </a:r>
            <a:r>
              <a:rPr lang="en-US" dirty="0" smtClean="0"/>
              <a:t>borrowers who support </a:t>
            </a:r>
            <a:r>
              <a:rPr lang="en-US" dirty="0" smtClean="0"/>
              <a:t>each other, </a:t>
            </a:r>
            <a:r>
              <a:rPr lang="en-US" dirty="0" smtClean="0"/>
              <a:t>and an element </a:t>
            </a:r>
            <a:r>
              <a:rPr lang="en-US" dirty="0" smtClean="0"/>
              <a:t>of pressure to repay</a:t>
            </a:r>
          </a:p>
          <a:p>
            <a:pPr lvl="1"/>
            <a:r>
              <a:rPr lang="en-US" dirty="0" smtClean="0"/>
              <a:t>Examples: Kiva and MicroPlace</a:t>
            </a:r>
          </a:p>
          <a:p>
            <a:r>
              <a:rPr lang="en-US" dirty="0" smtClean="0"/>
              <a:t>Business start-ups in prosperous economies are now using this technique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Crowdfunding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businesses can sell partial </a:t>
            </a:r>
            <a:r>
              <a:rPr lang="en-US" dirty="0" smtClean="0"/>
              <a:t>ownership in ventures </a:t>
            </a:r>
            <a:r>
              <a:rPr lang="en-US" dirty="0" smtClean="0"/>
              <a:t>to </a:t>
            </a:r>
            <a:r>
              <a:rPr lang="en-US" dirty="0" smtClean="0"/>
              <a:t>investors around the world</a:t>
            </a:r>
            <a:endParaRPr lang="en-US" dirty="0" smtClean="0"/>
          </a:p>
          <a:p>
            <a:pPr lvl="1"/>
            <a:r>
              <a:rPr lang="en-US" dirty="0" smtClean="0"/>
              <a:t>Examples: Kickstarter, IndieGoGo</a:t>
            </a:r>
          </a:p>
          <a:p>
            <a:r>
              <a:rPr lang="en-US" dirty="0" smtClean="0"/>
              <a:t>Relies on many people investing a small amount</a:t>
            </a:r>
          </a:p>
          <a:p>
            <a:pPr lvl="1"/>
            <a:r>
              <a:rPr lang="en-US" dirty="0" smtClean="0"/>
              <a:t>Reduces </a:t>
            </a:r>
            <a:r>
              <a:rPr lang="en-US" dirty="0" smtClean="0"/>
              <a:t>risk to individual </a:t>
            </a:r>
            <a:r>
              <a:rPr lang="en-US" dirty="0" smtClean="0"/>
              <a:t>investors while providing substantial equity for new ventures</a:t>
            </a:r>
            <a:endParaRPr lang="en-US" dirty="0" smtClean="0"/>
          </a:p>
          <a:p>
            <a:r>
              <a:rPr lang="en-US" dirty="0" smtClean="0"/>
              <a:t>Reward-based crowdfunding investors </a:t>
            </a:r>
            <a:r>
              <a:rPr lang="en-US" dirty="0" smtClean="0"/>
              <a:t>pay in advance for products and </a:t>
            </a:r>
            <a:r>
              <a:rPr lang="en-US" dirty="0" smtClean="0"/>
              <a:t>services to be </a:t>
            </a:r>
            <a:r>
              <a:rPr lang="en-US" dirty="0" smtClean="0"/>
              <a:t>delivered </a:t>
            </a:r>
            <a:r>
              <a:rPr lang="en-US" dirty="0" smtClean="0"/>
              <a:t>after they are made with invested funds</a:t>
            </a:r>
            <a:endParaRPr lang="en-US" dirty="0" smtClean="0"/>
          </a:p>
          <a:p>
            <a:pPr lvl="1"/>
            <a:r>
              <a:rPr lang="en-US" dirty="0" smtClean="0"/>
              <a:t>Used by artists and charitable </a:t>
            </a:r>
            <a:r>
              <a:rPr lang="en-US" dirty="0" smtClean="0"/>
              <a:t>organizations to </a:t>
            </a:r>
            <a:r>
              <a:rPr lang="en-US" dirty="0" smtClean="0"/>
              <a:t>help complete a specific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55F928-27AA-4EFF-8E3E-A746ABA88293}" type="slidenum">
              <a:rPr lang="en-US" sz="1400"/>
              <a:pPr algn="r" eaLnBrk="1" hangingPunct="1"/>
              <a:t>29</a:t>
            </a:fld>
            <a:endParaRPr lang="en-US" sz="1400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Internal </a:t>
            </a:r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Provide social interaction among organization’s </a:t>
            </a:r>
            <a:r>
              <a:rPr lang="en-US" dirty="0" smtClean="0"/>
              <a:t>employees</a:t>
            </a:r>
          </a:p>
          <a:p>
            <a:pPr eaLnBrk="1" hangingPunct="1"/>
            <a:r>
              <a:rPr lang="en-US" dirty="0" smtClean="0"/>
              <a:t>Also includes important information for employees</a:t>
            </a:r>
            <a:endParaRPr lang="en-US" dirty="0" smtClean="0"/>
          </a:p>
          <a:p>
            <a:pPr eaLnBrk="1" hangingPunct="1"/>
            <a:r>
              <a:rPr lang="en-US" dirty="0" smtClean="0"/>
              <a:t>Run on organization’s intranet</a:t>
            </a:r>
          </a:p>
          <a:p>
            <a:pPr eaLnBrk="1" hangingPunct="1"/>
            <a:r>
              <a:rPr lang="en-US" dirty="0" smtClean="0"/>
              <a:t>Saves </a:t>
            </a:r>
            <a:r>
              <a:rPr lang="en-US" dirty="0" smtClean="0"/>
              <a:t>money by replacing printed distribution</a:t>
            </a:r>
          </a:p>
          <a:p>
            <a:pPr eaLnBrk="1" hangingPunct="1"/>
            <a:r>
              <a:rPr lang="en-US" dirty="0" smtClean="0"/>
              <a:t>Provided </a:t>
            </a:r>
            <a:r>
              <a:rPr lang="en-US" dirty="0" smtClean="0"/>
              <a:t>easy access to employee information</a:t>
            </a:r>
          </a:p>
          <a:p>
            <a:pPr eaLnBrk="1" hangingPunct="1"/>
            <a:r>
              <a:rPr lang="en-US" dirty="0" smtClean="0"/>
              <a:t>Good for geographically dispersed employees</a:t>
            </a:r>
          </a:p>
          <a:p>
            <a:pPr eaLnBrk="1" hangingPunct="1"/>
            <a:r>
              <a:rPr lang="en-US" dirty="0" smtClean="0"/>
              <a:t>Many companies are now adding </a:t>
            </a:r>
            <a:r>
              <a:rPr lang="en-US" dirty="0" smtClean="0"/>
              <a:t>wireless </a:t>
            </a:r>
            <a:r>
              <a:rPr lang="en-US" dirty="0" smtClean="0"/>
              <a:t>connectivity for employees who are traveling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07F0B-FC37-4B75-8E8B-9A9659743F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study: Starbucks</a:t>
            </a:r>
          </a:p>
          <a:p>
            <a:pPr lvl="1"/>
            <a:r>
              <a:rPr lang="en-US" dirty="0" smtClean="0"/>
              <a:t>Views social media as an extension of the customer relationship</a:t>
            </a:r>
          </a:p>
          <a:p>
            <a:pPr lvl="1"/>
            <a:r>
              <a:rPr lang="en-US" dirty="0" smtClean="0"/>
              <a:t>Integrates mobile technology by accepting payments from mobile phones</a:t>
            </a:r>
          </a:p>
          <a:p>
            <a:pPr lvl="1"/>
            <a:r>
              <a:rPr lang="en-US" dirty="0" smtClean="0"/>
              <a:t>Provides mobile device app to let customers manage loyalty program benefits</a:t>
            </a:r>
          </a:p>
          <a:p>
            <a:pPr lvl="1"/>
            <a:r>
              <a:rPr lang="en-US" dirty="0" smtClean="0"/>
              <a:t>Serves as a social media observer rather than actively advertising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5430C-923B-48F4-A765-18EC4D829E17}" type="slidenum">
              <a:rPr lang="en-US" sz="1400"/>
              <a:pPr algn="r" eaLnBrk="1" hangingPunct="1"/>
              <a:t>30</a:t>
            </a:fld>
            <a:endParaRPr lang="en-US" sz="1400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Commerce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messaging service (SMS</a:t>
            </a:r>
            <a:r>
              <a:rPr lang="en-US" dirty="0" smtClean="0"/>
              <a:t>) </a:t>
            </a:r>
            <a:r>
              <a:rPr lang="en-US" dirty="0" smtClean="0"/>
              <a:t>is </a:t>
            </a:r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 smtClean="0"/>
              <a:t>called </a:t>
            </a:r>
            <a:r>
              <a:rPr lang="en-US" dirty="0" smtClean="0"/>
              <a:t>texting and allows mobile </a:t>
            </a:r>
            <a:r>
              <a:rPr lang="en-US" dirty="0" smtClean="0"/>
              <a:t>phone users </a:t>
            </a:r>
            <a:r>
              <a:rPr lang="en-US" dirty="0" smtClean="0"/>
              <a:t>to send </a:t>
            </a:r>
            <a:r>
              <a:rPr lang="en-US" dirty="0" smtClean="0"/>
              <a:t>short text messages to each other</a:t>
            </a:r>
          </a:p>
          <a:p>
            <a:r>
              <a:rPr lang="en-US" dirty="0" smtClean="0"/>
              <a:t>United </a:t>
            </a:r>
            <a:r>
              <a:rPr lang="en-US" dirty="0" smtClean="0"/>
              <a:t>States developments allowing phones </a:t>
            </a:r>
            <a:r>
              <a:rPr lang="en-US" dirty="0" smtClean="0"/>
              <a:t>to be used as </a:t>
            </a:r>
            <a:r>
              <a:rPr lang="en-US" dirty="0" smtClean="0"/>
              <a:t>Web </a:t>
            </a:r>
            <a:r>
              <a:rPr lang="en-US" dirty="0" smtClean="0"/>
              <a:t>browsers occurred in 2008</a:t>
            </a:r>
            <a:endParaRPr lang="en-US" dirty="0" smtClean="0"/>
          </a:p>
          <a:p>
            <a:pPr lvl="1"/>
            <a:r>
              <a:rPr lang="en-US" dirty="0" smtClean="0"/>
              <a:t>High-speed mobile telephone </a:t>
            </a:r>
            <a:r>
              <a:rPr lang="en-US" dirty="0" smtClean="0"/>
              <a:t>network availability </a:t>
            </a:r>
            <a:r>
              <a:rPr lang="en-US" dirty="0" smtClean="0"/>
              <a:t>grew dramatically</a:t>
            </a:r>
          </a:p>
          <a:p>
            <a:pPr lvl="1"/>
            <a:r>
              <a:rPr lang="en-US" dirty="0" smtClean="0"/>
              <a:t>Manufacturers offered range of smart phones with Web browser, </a:t>
            </a:r>
            <a:r>
              <a:rPr lang="en-US" dirty="0" smtClean="0"/>
              <a:t>large screens, operating </a:t>
            </a:r>
            <a:r>
              <a:rPr lang="en-US" dirty="0" smtClean="0"/>
              <a:t>system, </a:t>
            </a:r>
            <a:r>
              <a:rPr lang="en-US" dirty="0" smtClean="0"/>
              <a:t>ability to run applications</a:t>
            </a:r>
            <a:endParaRPr lang="en-US" dirty="0" smtClean="0"/>
          </a:p>
          <a:p>
            <a:pPr lvl="2"/>
            <a:r>
              <a:rPr lang="en-US" dirty="0" smtClean="0"/>
              <a:t>Potential for mobile commerce (m-commerce)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6BC797-075A-4AB0-8EAD-C4A524760CD4}" type="slidenum">
              <a:rPr lang="en-US" sz="1400"/>
              <a:pPr algn="r" eaLnBrk="1" hangingPunct="1"/>
              <a:t>31</a:t>
            </a:fld>
            <a:endParaRPr lang="en-US" sz="1400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Mobile Phones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Internet-capable phones </a:t>
            </a:r>
            <a:r>
              <a:rPr lang="en-US" dirty="0" smtClean="0"/>
              <a:t>first caught on in </a:t>
            </a:r>
            <a:r>
              <a:rPr lang="en-US" dirty="0" smtClean="0"/>
              <a:t>Japan </a:t>
            </a:r>
            <a:r>
              <a:rPr lang="en-US" dirty="0" smtClean="0"/>
              <a:t>and Southeast Asia </a:t>
            </a:r>
            <a:endParaRPr lang="en-US" dirty="0" smtClean="0"/>
          </a:p>
          <a:p>
            <a:pPr lvl="1"/>
            <a:r>
              <a:rPr lang="en-US" dirty="0" smtClean="0"/>
              <a:t>Telecommunication companies there o</a:t>
            </a:r>
            <a:r>
              <a:rPr lang="en-US" dirty="0" smtClean="0"/>
              <a:t>ffered high-capacity mobile phone networks </a:t>
            </a:r>
            <a:r>
              <a:rPr lang="en-US" dirty="0" smtClean="0"/>
              <a:t>before U.S.</a:t>
            </a:r>
          </a:p>
          <a:p>
            <a:pPr lvl="1"/>
            <a:r>
              <a:rPr lang="en-US" dirty="0" smtClean="0"/>
              <a:t>NTT DoCoMo, Japan’s largest phone </a:t>
            </a:r>
            <a:r>
              <a:rPr lang="en-US" dirty="0" smtClean="0"/>
              <a:t>company, pioneered </a:t>
            </a:r>
            <a:r>
              <a:rPr lang="en-US" dirty="0" smtClean="0"/>
              <a:t>mobile commerce in 2000</a:t>
            </a:r>
          </a:p>
          <a:p>
            <a:r>
              <a:rPr lang="en-US" dirty="0" smtClean="0"/>
              <a:t>In the U.S</a:t>
            </a:r>
            <a:r>
              <a:rPr lang="en-US" dirty="0" smtClean="0"/>
              <a:t>. </a:t>
            </a:r>
            <a:r>
              <a:rPr lang="en-US" dirty="0" smtClean="0"/>
              <a:t>the introduction </a:t>
            </a:r>
            <a:r>
              <a:rPr lang="en-US" dirty="0" smtClean="0"/>
              <a:t>of smart phones and high-capacity </a:t>
            </a:r>
            <a:r>
              <a:rPr lang="en-US" dirty="0" smtClean="0"/>
              <a:t>networks began appearing in 2008</a:t>
            </a:r>
            <a:endParaRPr lang="en-US" dirty="0" smtClean="0"/>
          </a:p>
          <a:p>
            <a:pPr lvl="1"/>
            <a:r>
              <a:rPr lang="en-US" dirty="0" smtClean="0"/>
              <a:t>Apple iPhone and Android phones opened the door for serious U.S. mobile commerce for the first time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07F0B-FC37-4B75-8E8B-9A9659743F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than laptop computer, larger than phone</a:t>
            </a:r>
          </a:p>
          <a:p>
            <a:r>
              <a:rPr lang="en-US" dirty="0" smtClean="0"/>
              <a:t>Connect to the Internet </a:t>
            </a:r>
            <a:r>
              <a:rPr lang="en-US" dirty="0" smtClean="0"/>
              <a:t>wirelessly through phone </a:t>
            </a:r>
            <a:r>
              <a:rPr lang="en-US" dirty="0" smtClean="0"/>
              <a:t>carrier service or local network</a:t>
            </a:r>
          </a:p>
          <a:p>
            <a:r>
              <a:rPr lang="en-US" dirty="0" smtClean="0"/>
              <a:t>Phablets </a:t>
            </a:r>
            <a:r>
              <a:rPr lang="en-US" dirty="0" smtClean="0"/>
              <a:t>- </a:t>
            </a:r>
            <a:r>
              <a:rPr lang="en-US" dirty="0" smtClean="0"/>
              <a:t>large </a:t>
            </a:r>
            <a:r>
              <a:rPr lang="en-US" dirty="0" smtClean="0"/>
              <a:t>phones with high-resolution screens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2015 m</a:t>
            </a:r>
            <a:r>
              <a:rPr lang="en-US" dirty="0" smtClean="0"/>
              <a:t>ore </a:t>
            </a:r>
            <a:r>
              <a:rPr lang="en-US" dirty="0" smtClean="0"/>
              <a:t>tablets sold </a:t>
            </a:r>
            <a:r>
              <a:rPr lang="en-US" dirty="0" smtClean="0"/>
              <a:t>than </a:t>
            </a:r>
            <a:r>
              <a:rPr lang="en-US" dirty="0" smtClean="0"/>
              <a:t>personal </a:t>
            </a:r>
            <a:r>
              <a:rPr lang="en-US" dirty="0" smtClean="0"/>
              <a:t>computers</a:t>
            </a:r>
          </a:p>
          <a:p>
            <a:r>
              <a:rPr lang="en-US" dirty="0"/>
              <a:t>Wireless Application Protocol (WAP) allows </a:t>
            </a:r>
            <a:r>
              <a:rPr lang="en-US" dirty="0" smtClean="0"/>
              <a:t>HTML Web </a:t>
            </a:r>
            <a:r>
              <a:rPr lang="en-US" dirty="0"/>
              <a:t>pages </a:t>
            </a:r>
            <a:r>
              <a:rPr lang="en-US" dirty="0" smtClean="0"/>
              <a:t>to </a:t>
            </a:r>
            <a:r>
              <a:rPr lang="en-US" dirty="0"/>
              <a:t>be displayed on small-screen devices</a:t>
            </a:r>
          </a:p>
          <a:p>
            <a:pPr lvl="1"/>
            <a:r>
              <a:rPr lang="en-US" dirty="0"/>
              <a:t>Optional due to </a:t>
            </a:r>
            <a:r>
              <a:rPr lang="en-US" dirty="0" smtClean="0"/>
              <a:t>larger, high resolution screens and phablets where normal pages can be displayed</a:t>
            </a:r>
            <a:endParaRPr lang="en-US" dirty="0"/>
          </a:p>
          <a:p>
            <a:r>
              <a:rPr lang="en-US" dirty="0" smtClean="0"/>
              <a:t>Touchscreen </a:t>
            </a:r>
            <a:r>
              <a:rPr lang="en-US" dirty="0"/>
              <a:t>controls now prevalent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4B56A-A822-4B69-B4B9-6C3E60A324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5375478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6-6 </a:t>
            </a:r>
            <a:r>
              <a:rPr lang="en-US" dirty="0">
                <a:solidFill>
                  <a:srgbClr val="A40000"/>
                </a:solidFill>
              </a:rPr>
              <a:t>Actual and projected sales of personal computers, tablet devices, and mobile phones (in millions of units)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8" name="Picture 2" descr="C:\Users\peterson\chimbo temp\Schneider2014\artwork\C8757_ch06_no callouts\Fig6-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391400" cy="43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5375478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6-7 Mobile devices, including smartphones, tablets and phablets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5" name="Snagit_PPTC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19" y="1143000"/>
            <a:ext cx="6583562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619" y="26670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smtClean="0"/>
              <a:t>Maxx-Studio/Shutterstock.com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432619" y="5004736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smtClean="0"/>
              <a:t>Okeksiy Mark/Shutterstock.com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205744"/>
            <a:ext cx="1464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smtClean="0"/>
              <a:t>iStockphoto.com/</a:t>
            </a:r>
            <a:r>
              <a:rPr lang="en-US" sz="800" dirty="0" err="1" smtClean="0"/>
              <a:t>pixelfit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029200"/>
            <a:ext cx="2743200" cy="22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© </a:t>
            </a:r>
            <a:r>
              <a:rPr lang="en-US" sz="800" dirty="0" smtClean="0"/>
              <a:t>iStockphoto.com/</a:t>
            </a:r>
            <a:r>
              <a:rPr lang="en-US" sz="800" dirty="0" err="1" smtClean="0"/>
              <a:t>macroworld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169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2645C2-BD0A-43DD-BC86-825BFC4AAF5A}" type="slidenum">
              <a:rPr lang="en-US" sz="1400"/>
              <a:pPr algn="r" eaLnBrk="1" hangingPunct="1"/>
              <a:t>35</a:t>
            </a:fld>
            <a:endParaRPr lang="en-US" sz="1400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Operating Systems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Apple/BlackBerry use proprietary </a:t>
            </a:r>
            <a:r>
              <a:rPr lang="en-US" dirty="0" smtClean="0"/>
              <a:t>operating systems</a:t>
            </a:r>
          </a:p>
          <a:p>
            <a:r>
              <a:rPr lang="en-US" dirty="0" smtClean="0"/>
              <a:t>HTC, </a:t>
            </a:r>
            <a:r>
              <a:rPr lang="en-US" dirty="0" smtClean="0"/>
              <a:t>Motorola and Samsung once created </a:t>
            </a:r>
            <a:r>
              <a:rPr lang="en-US" dirty="0" smtClean="0"/>
              <a:t>their own operating systems and software applications</a:t>
            </a:r>
          </a:p>
          <a:p>
            <a:pPr lvl="1"/>
            <a:r>
              <a:rPr lang="en-US" dirty="0" smtClean="0"/>
              <a:t>Now use a standard operating system provided by a third </a:t>
            </a:r>
            <a:r>
              <a:rPr lang="en-US" dirty="0" smtClean="0"/>
              <a:t>party such as Android and Windows Phone</a:t>
            </a:r>
          </a:p>
          <a:p>
            <a:r>
              <a:rPr lang="en-US" dirty="0" smtClean="0"/>
              <a:t>Google’s Android </a:t>
            </a:r>
            <a:r>
              <a:rPr lang="en-US" dirty="0"/>
              <a:t>is most popular and fastest growing </a:t>
            </a:r>
            <a:r>
              <a:rPr lang="en-US" dirty="0" smtClean="0"/>
              <a:t>third-party, open source, operating system</a:t>
            </a:r>
          </a:p>
          <a:p>
            <a:r>
              <a:rPr lang="en-US" dirty="0" smtClean="0"/>
              <a:t>Modifying operating system generally voids warranty</a:t>
            </a:r>
            <a:endParaRPr lang="en-US" dirty="0"/>
          </a:p>
          <a:p>
            <a:pPr lvl="1"/>
            <a:r>
              <a:rPr lang="en-US" dirty="0"/>
              <a:t>Jailbreaking </a:t>
            </a:r>
            <a:r>
              <a:rPr lang="en-US" dirty="0" smtClean="0"/>
              <a:t>(Apple iPhone modification)</a:t>
            </a:r>
            <a:endParaRPr lang="en-US" dirty="0"/>
          </a:p>
          <a:p>
            <a:pPr lvl="1"/>
            <a:r>
              <a:rPr lang="en-US" dirty="0"/>
              <a:t>Rooting </a:t>
            </a:r>
            <a:r>
              <a:rPr lang="en-US" dirty="0" smtClean="0"/>
              <a:t>(Android modification)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most mobile phones use a common </a:t>
            </a:r>
            <a:r>
              <a:rPr lang="en-US" dirty="0" smtClean="0"/>
              <a:t>operating </a:t>
            </a:r>
            <a:r>
              <a:rPr lang="en-US" dirty="0" smtClean="0"/>
              <a:t>system due to a change in </a:t>
            </a:r>
            <a:r>
              <a:rPr lang="en-US" dirty="0" smtClean="0"/>
              <a:t>the way software applications </a:t>
            </a:r>
            <a:r>
              <a:rPr lang="en-US" dirty="0" smtClean="0"/>
              <a:t>are developed </a:t>
            </a:r>
            <a:r>
              <a:rPr lang="en-US" dirty="0" smtClean="0"/>
              <a:t>and sold</a:t>
            </a:r>
          </a:p>
          <a:p>
            <a:r>
              <a:rPr lang="en-US" dirty="0" smtClean="0"/>
              <a:t>Apple App Store and GooglePlay sell apps </a:t>
            </a:r>
          </a:p>
          <a:p>
            <a:pPr lvl="1"/>
            <a:r>
              <a:rPr lang="en-US" dirty="0" smtClean="0"/>
              <a:t>Some developed and sold by independent software developers under a revenue sharing agreement</a:t>
            </a:r>
          </a:p>
          <a:p>
            <a:r>
              <a:rPr lang="en-US" dirty="0" smtClean="0"/>
              <a:t>Some apps provide a gateway to a company’s Web site and some sold for a small fee </a:t>
            </a:r>
          </a:p>
          <a:p>
            <a:pPr lvl="1"/>
            <a:r>
              <a:rPr lang="en-US" dirty="0" smtClean="0"/>
              <a:t>Most sell for </a:t>
            </a:r>
            <a:r>
              <a:rPr lang="en-US" dirty="0" smtClean="0"/>
              <a:t>$1 - $5</a:t>
            </a:r>
          </a:p>
          <a:p>
            <a:pPr lvl="1"/>
            <a:r>
              <a:rPr lang="en-US" dirty="0" smtClean="0"/>
              <a:t>Games, puzzles, productivity tools, reference works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4B56A-A822-4B69-B4B9-6C3E60A3247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8C71A4-4685-477D-B69E-3AA660C8E98A}" type="slidenum">
              <a:rPr lang="en-US" sz="1400"/>
              <a:pPr algn="r" eaLnBrk="1" hangingPunct="1"/>
              <a:t>37</a:t>
            </a:fld>
            <a:endParaRPr lang="en-US" sz="1400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Mobile Apps (cont’d.)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media sites offer free access to online content </a:t>
            </a:r>
            <a:r>
              <a:rPr lang="en-US" dirty="0" smtClean="0"/>
              <a:t>through apps while others sell </a:t>
            </a:r>
            <a:r>
              <a:rPr lang="en-US" dirty="0" smtClean="0"/>
              <a:t>subscriptions</a:t>
            </a:r>
          </a:p>
          <a:p>
            <a:r>
              <a:rPr lang="en-US" dirty="0" smtClean="0"/>
              <a:t>Some mobile apps include advertising in their revenue model</a:t>
            </a:r>
          </a:p>
          <a:p>
            <a:r>
              <a:rPr lang="en-US" dirty="0" smtClean="0"/>
              <a:t>Mobile device use for banking and financial services is growing</a:t>
            </a:r>
            <a:endParaRPr lang="en-US" dirty="0" smtClean="0"/>
          </a:p>
          <a:p>
            <a:r>
              <a:rPr lang="en-US" dirty="0" smtClean="0"/>
              <a:t>Hospitals and clinics are providing apps to give doctors information for treating patients</a:t>
            </a:r>
          </a:p>
          <a:p>
            <a:r>
              <a:rPr lang="en-US" dirty="0" smtClean="0"/>
              <a:t>Phones</a:t>
            </a:r>
            <a:r>
              <a:rPr lang="en-US" dirty="0" smtClean="0"/>
              <a:t>’ global positioning satellite (GPS) service </a:t>
            </a:r>
            <a:r>
              <a:rPr lang="en-US" dirty="0" smtClean="0"/>
              <a:t>capabilities create mobile </a:t>
            </a:r>
            <a:r>
              <a:rPr lang="en-US" dirty="0" smtClean="0"/>
              <a:t>business opportunities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07F0B-FC37-4B75-8E8B-9A9659743F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Payment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smtClean="0"/>
              <a:t>wallets are mobile </a:t>
            </a:r>
            <a:r>
              <a:rPr lang="en-US" dirty="0" smtClean="0"/>
              <a:t>phones </a:t>
            </a:r>
            <a:r>
              <a:rPr lang="en-US" dirty="0" smtClean="0"/>
              <a:t>that function </a:t>
            </a:r>
            <a:r>
              <a:rPr lang="en-US" dirty="0" smtClean="0"/>
              <a:t>as credit </a:t>
            </a:r>
            <a:r>
              <a:rPr lang="en-US" dirty="0" smtClean="0"/>
              <a:t>cards (available since 2004 in Japan)</a:t>
            </a:r>
            <a:endParaRPr lang="en-US" dirty="0" smtClean="0"/>
          </a:p>
          <a:p>
            <a:pPr lvl="1"/>
            <a:r>
              <a:rPr lang="en-US" dirty="0" smtClean="0"/>
              <a:t>Other countries have seen significant adoptions of mobile phone apps that make payments</a:t>
            </a:r>
            <a:endParaRPr lang="en-US" dirty="0" smtClean="0"/>
          </a:p>
          <a:p>
            <a:r>
              <a:rPr lang="en-US" dirty="0" smtClean="0"/>
              <a:t>Widespread </a:t>
            </a:r>
            <a:r>
              <a:rPr lang="en-US" dirty="0" smtClean="0"/>
              <a:t>credit card use in </a:t>
            </a:r>
            <a:r>
              <a:rPr lang="en-US" dirty="0" smtClean="0"/>
              <a:t>U.S. has limited the popularity of mobile device payment apps</a:t>
            </a:r>
            <a:endParaRPr lang="en-US" dirty="0" smtClean="0"/>
          </a:p>
          <a:p>
            <a:pPr lvl="1"/>
            <a:r>
              <a:rPr lang="en-US" dirty="0" smtClean="0"/>
              <a:t>2011: Phone readers </a:t>
            </a:r>
            <a:r>
              <a:rPr lang="en-US" dirty="0" smtClean="0"/>
              <a:t>made available to retailers </a:t>
            </a:r>
            <a:r>
              <a:rPr lang="en-US" dirty="0" smtClean="0"/>
              <a:t>by American Express, Visa, MasterCard</a:t>
            </a:r>
          </a:p>
          <a:p>
            <a:pPr lvl="1"/>
            <a:r>
              <a:rPr lang="en-US" dirty="0" smtClean="0"/>
              <a:t>2013: Google </a:t>
            </a:r>
            <a:r>
              <a:rPr lang="en-US" dirty="0" smtClean="0"/>
              <a:t>Wallet </a:t>
            </a:r>
            <a:r>
              <a:rPr lang="en-US" dirty="0" smtClean="0"/>
              <a:t>use increased</a:t>
            </a:r>
            <a:endParaRPr lang="en-US" dirty="0" smtClean="0"/>
          </a:p>
          <a:p>
            <a:pPr lvl="1"/>
            <a:r>
              <a:rPr lang="en-US" dirty="0" smtClean="0"/>
              <a:t>2015: </a:t>
            </a:r>
            <a:r>
              <a:rPr lang="en-US" dirty="0" smtClean="0"/>
              <a:t>Starbucks </a:t>
            </a:r>
            <a:r>
              <a:rPr lang="en-US" dirty="0" smtClean="0"/>
              <a:t>attributed growth to customers using its order and pay mobile </a:t>
            </a:r>
            <a:r>
              <a:rPr lang="en-US" dirty="0" smtClean="0"/>
              <a:t>app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4B56A-A822-4B69-B4B9-6C3E60A3247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Auctions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business </a:t>
            </a:r>
            <a:r>
              <a:rPr lang="en-US" dirty="0" smtClean="0"/>
              <a:t>opportunity </a:t>
            </a:r>
            <a:r>
              <a:rPr lang="en-US" dirty="0" smtClean="0"/>
              <a:t>for </a:t>
            </a:r>
            <a:r>
              <a:rPr lang="en-US" dirty="0" smtClean="0"/>
              <a:t>the Web</a:t>
            </a:r>
          </a:p>
          <a:p>
            <a:r>
              <a:rPr lang="en-US" dirty="0" smtClean="0"/>
              <a:t>Auction site </a:t>
            </a:r>
            <a:r>
              <a:rPr lang="en-US" dirty="0" smtClean="0"/>
              <a:t>charges </a:t>
            </a:r>
            <a:r>
              <a:rPr lang="en-US" dirty="0" smtClean="0"/>
              <a:t>both buyers and sellers to </a:t>
            </a:r>
            <a:r>
              <a:rPr lang="en-US" dirty="0" smtClean="0"/>
              <a:t>participate and sells </a:t>
            </a:r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Targeted advertising opportunities available</a:t>
            </a:r>
          </a:p>
          <a:p>
            <a:r>
              <a:rPr lang="en-US" dirty="0" smtClean="0"/>
              <a:t>Online auctions capitalize on Internet’s strength</a:t>
            </a:r>
          </a:p>
          <a:p>
            <a:pPr lvl="1"/>
            <a:r>
              <a:rPr lang="en-US" dirty="0" smtClean="0"/>
              <a:t>Bring together geographically dispersed people sharing narrow </a:t>
            </a:r>
            <a:r>
              <a:rPr lang="en-US" dirty="0" smtClean="0"/>
              <a:t>interests</a:t>
            </a:r>
          </a:p>
          <a:p>
            <a:pPr lvl="1"/>
            <a:r>
              <a:rPr lang="en-US" dirty="0" smtClean="0"/>
              <a:t>Create a natural social network</a:t>
            </a:r>
            <a:endParaRPr lang="en-US" dirty="0" smtClean="0"/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51F06B-98BC-466A-B8BA-D9737B3EEE02}" type="slidenum">
              <a:rPr lang="en-US" smtClean="0">
                <a:solidFill>
                  <a:srgbClr val="A40000"/>
                </a:solidFill>
              </a:rPr>
              <a:pPr/>
              <a:t>39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823964-EE13-4D19-8119-FC79579DB9C1}" type="slidenum">
              <a:rPr lang="en-US" sz="1400"/>
              <a:pPr algn="r" eaLnBrk="1" hangingPunct="1"/>
              <a:t>4</a:t>
            </a:fld>
            <a:endParaRPr lang="en-US" sz="1400" dirty="0"/>
          </a:p>
        </p:txBody>
      </p:sp>
      <p:sp>
        <p:nvSpPr>
          <p:cNvPr id="512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06E8A1-3045-4A34-8484-4286517BBF76}" type="slidenum">
              <a:rPr lang="en-US" sz="14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Virtual Communities to Social Networks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Web </a:t>
            </a:r>
            <a:r>
              <a:rPr lang="en-US" dirty="0" smtClean="0"/>
              <a:t>communities are not </a:t>
            </a:r>
            <a:r>
              <a:rPr lang="en-US" dirty="0" smtClean="0"/>
              <a:t>limited by geography</a:t>
            </a:r>
          </a:p>
          <a:p>
            <a:pPr lvl="1"/>
            <a:r>
              <a:rPr lang="en-US" dirty="0" smtClean="0"/>
              <a:t>Individuals and companies with common </a:t>
            </a:r>
            <a:r>
              <a:rPr lang="en-US" dirty="0" smtClean="0"/>
              <a:t>interests meet </a:t>
            </a:r>
            <a:r>
              <a:rPr lang="en-US" dirty="0" smtClean="0"/>
              <a:t>online and discuss issues, share information, generate ideas, and develop valuable relationships</a:t>
            </a:r>
          </a:p>
          <a:p>
            <a:pPr eaLnBrk="1" hangingPunct="1"/>
            <a:r>
              <a:rPr lang="en-US" dirty="0" smtClean="0"/>
              <a:t>Companies make money by serving as relationship facilitators</a:t>
            </a:r>
          </a:p>
          <a:p>
            <a:pPr lvl="1"/>
            <a:r>
              <a:rPr lang="en-US" dirty="0" smtClean="0"/>
              <a:t>Combine Internet’s transaction cost-reduction potential with a communication facilitator role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Basics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Auctions date from Babylon in 500 B.C. </a:t>
            </a:r>
          </a:p>
          <a:p>
            <a:r>
              <a:rPr lang="en-US" dirty="0" smtClean="0"/>
              <a:t>Common activity </a:t>
            </a:r>
            <a:r>
              <a:rPr lang="en-US" dirty="0" smtClean="0"/>
              <a:t>in </a:t>
            </a:r>
            <a:r>
              <a:rPr lang="en-US" dirty="0" smtClean="0"/>
              <a:t>17th century England</a:t>
            </a:r>
          </a:p>
          <a:p>
            <a:r>
              <a:rPr lang="en-US" dirty="0"/>
              <a:t>S</a:t>
            </a:r>
            <a:r>
              <a:rPr lang="en-US" dirty="0" smtClean="0"/>
              <a:t>eller offers </a:t>
            </a:r>
            <a:r>
              <a:rPr lang="en-US" dirty="0" smtClean="0"/>
              <a:t>item for </a:t>
            </a:r>
            <a:r>
              <a:rPr lang="en-US" dirty="0" smtClean="0"/>
              <a:t>sale and provides information to potential buyers, but does not establish a price</a:t>
            </a:r>
          </a:p>
          <a:p>
            <a:pPr lvl="1"/>
            <a:r>
              <a:rPr lang="en-US" dirty="0" smtClean="0"/>
              <a:t>Potential buyers (bidders) offer the price they are willing to pay (bids)</a:t>
            </a:r>
            <a:endParaRPr lang="en-US" dirty="0" smtClean="0"/>
          </a:p>
          <a:p>
            <a:pPr lvl="1"/>
            <a:r>
              <a:rPr lang="en-US" dirty="0" smtClean="0"/>
              <a:t>Private valuations are the </a:t>
            </a:r>
            <a:r>
              <a:rPr lang="en-US" dirty="0" smtClean="0"/>
              <a:t>amounts </a:t>
            </a:r>
            <a:r>
              <a:rPr lang="en-US" dirty="0" smtClean="0"/>
              <a:t>buyers are </a:t>
            </a:r>
            <a:r>
              <a:rPr lang="en-US" dirty="0" smtClean="0"/>
              <a:t>willing to pay</a:t>
            </a:r>
          </a:p>
          <a:p>
            <a:r>
              <a:rPr lang="en-US" dirty="0" smtClean="0"/>
              <a:t>Auctioneer </a:t>
            </a:r>
            <a:r>
              <a:rPr lang="en-US" dirty="0" smtClean="0"/>
              <a:t>manages auction process</a:t>
            </a:r>
          </a:p>
          <a:p>
            <a:pPr lvl="1"/>
            <a:r>
              <a:rPr lang="en-US" dirty="0" smtClean="0"/>
              <a:t>Shill </a:t>
            </a:r>
            <a:r>
              <a:rPr lang="en-US" dirty="0" smtClean="0"/>
              <a:t>bidders make bids on behalf of the seller and may </a:t>
            </a:r>
            <a:r>
              <a:rPr lang="en-US" dirty="0" smtClean="0"/>
              <a:t>artificially inflate </a:t>
            </a:r>
            <a:r>
              <a:rPr lang="en-US" dirty="0" smtClean="0"/>
              <a:t>the price</a:t>
            </a:r>
            <a:endParaRPr lang="en-US" dirty="0" smtClean="0"/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365DD8-5564-48D8-90CC-22C32C37B76F}" type="slidenum">
              <a:rPr lang="en-US" smtClean="0">
                <a:solidFill>
                  <a:srgbClr val="A40000"/>
                </a:solidFill>
              </a:rPr>
              <a:pPr/>
              <a:t>40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Auctions</a:t>
            </a:r>
            <a:endParaRPr lang="en-US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Bidders </a:t>
            </a:r>
            <a:r>
              <a:rPr lang="en-US" dirty="0" smtClean="0"/>
              <a:t>publicly announce successively higher </a:t>
            </a:r>
            <a:r>
              <a:rPr lang="en-US" dirty="0" smtClean="0"/>
              <a:t>bids until no higher bid is forthcoming</a:t>
            </a:r>
            <a:endParaRPr lang="en-US" dirty="0" smtClean="0"/>
          </a:p>
          <a:p>
            <a:pPr lvl="1"/>
            <a:r>
              <a:rPr lang="en-US" dirty="0" smtClean="0"/>
              <a:t>Item sold to highest bidder (at bidder’s price)</a:t>
            </a:r>
          </a:p>
          <a:p>
            <a:r>
              <a:rPr lang="en-US" dirty="0"/>
              <a:t>C</a:t>
            </a:r>
            <a:r>
              <a:rPr lang="en-US" dirty="0" smtClean="0"/>
              <a:t>alled </a:t>
            </a:r>
            <a:r>
              <a:rPr lang="en-US" dirty="0" smtClean="0"/>
              <a:t>ascending-price </a:t>
            </a:r>
            <a:r>
              <a:rPr lang="en-US" dirty="0" smtClean="0"/>
              <a:t>auction, open </a:t>
            </a:r>
            <a:r>
              <a:rPr lang="en-US" dirty="0" smtClean="0"/>
              <a:t>auction </a:t>
            </a:r>
            <a:r>
              <a:rPr lang="en-US" dirty="0" smtClean="0"/>
              <a:t>or open-outcry auction as bids are publicly </a:t>
            </a:r>
            <a:r>
              <a:rPr lang="en-US" dirty="0" smtClean="0"/>
              <a:t>announced</a:t>
            </a:r>
          </a:p>
          <a:p>
            <a:r>
              <a:rPr lang="en-US" dirty="0" smtClean="0"/>
              <a:t>Minimum bid </a:t>
            </a:r>
            <a:r>
              <a:rPr lang="en-US" dirty="0" smtClean="0"/>
              <a:t>is the b</a:t>
            </a:r>
            <a:r>
              <a:rPr lang="en-US" dirty="0" smtClean="0"/>
              <a:t>eginning price</a:t>
            </a:r>
          </a:p>
          <a:p>
            <a:pPr lvl="1"/>
            <a:r>
              <a:rPr lang="en-US" dirty="0" smtClean="0"/>
              <a:t>If no bidders willing to pay, item is not sold</a:t>
            </a:r>
            <a:endParaRPr lang="en-US" dirty="0" smtClean="0"/>
          </a:p>
          <a:p>
            <a:r>
              <a:rPr lang="en-US" dirty="0" smtClean="0"/>
              <a:t>Reserve price </a:t>
            </a:r>
            <a:r>
              <a:rPr lang="en-US" dirty="0" smtClean="0"/>
              <a:t>is seller’s minimum price</a:t>
            </a:r>
            <a:endParaRPr lang="en-US" dirty="0" smtClean="0"/>
          </a:p>
          <a:p>
            <a:pPr lvl="1"/>
            <a:r>
              <a:rPr lang="en-US" dirty="0"/>
              <a:t>If not met, item </a:t>
            </a:r>
            <a:r>
              <a:rPr lang="en-US" dirty="0" smtClean="0"/>
              <a:t>is not sold</a:t>
            </a:r>
            <a:endParaRPr lang="en-US" dirty="0"/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632341-9E04-4C28-AA0A-6085E7349AB3}" type="slidenum">
              <a:rPr lang="en-US" smtClean="0">
                <a:solidFill>
                  <a:srgbClr val="A40000"/>
                </a:solidFill>
              </a:rPr>
              <a:pPr/>
              <a:t>41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Auction (</a:t>
            </a:r>
            <a:r>
              <a:rPr lang="en-US" dirty="0" smtClean="0"/>
              <a:t>cont’d.)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Yankee </a:t>
            </a:r>
            <a:r>
              <a:rPr lang="en-US" dirty="0" smtClean="0"/>
              <a:t>auctions offer multiple units of an item for sale and allow bidders to specify desired quantity</a:t>
            </a:r>
            <a:endParaRPr lang="en-US" dirty="0" smtClean="0"/>
          </a:p>
          <a:p>
            <a:pPr lvl="1"/>
            <a:r>
              <a:rPr lang="en-US" dirty="0" smtClean="0"/>
              <a:t>Highest bidder allotted bid quantity</a:t>
            </a:r>
          </a:p>
          <a:p>
            <a:pPr lvl="1"/>
            <a:r>
              <a:rPr lang="en-US" dirty="0" smtClean="0"/>
              <a:t>Remaining items allocated to next highest bidders until all items distributed</a:t>
            </a:r>
          </a:p>
          <a:p>
            <a:pPr lvl="1"/>
            <a:r>
              <a:rPr lang="en-US" dirty="0" smtClean="0"/>
              <a:t>Bidders </a:t>
            </a:r>
            <a:r>
              <a:rPr lang="en-US" dirty="0" smtClean="0"/>
              <a:t>all pay </a:t>
            </a:r>
            <a:r>
              <a:rPr lang="en-US" dirty="0" smtClean="0"/>
              <a:t>lowest successful bidder </a:t>
            </a:r>
            <a:r>
              <a:rPr lang="en-US" dirty="0" smtClean="0"/>
              <a:t>price</a:t>
            </a:r>
          </a:p>
          <a:p>
            <a:r>
              <a:rPr lang="en-US" dirty="0" smtClean="0"/>
              <a:t>Drawbacks for both buyers and sellers</a:t>
            </a:r>
          </a:p>
          <a:p>
            <a:pPr lvl="1"/>
            <a:r>
              <a:rPr lang="en-US" dirty="0" smtClean="0"/>
              <a:t>Winning bidders tend not to bid their full private valuation so seller does not obtain maximum price</a:t>
            </a:r>
          </a:p>
          <a:p>
            <a:pPr lvl="1"/>
            <a:r>
              <a:rPr lang="en-US" dirty="0" smtClean="0"/>
              <a:t>Bidders risk getting caught up in the excitement and bidding more than private valuation (winner’s curse)</a:t>
            </a:r>
            <a:endParaRPr lang="en-US" dirty="0" smtClean="0"/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1D138A-0231-40DB-8B12-2DD54A793347}" type="slidenum">
              <a:rPr lang="en-US" smtClean="0">
                <a:solidFill>
                  <a:srgbClr val="A40000"/>
                </a:solidFill>
              </a:rPr>
              <a:pPr/>
              <a:t>42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Auctions</a:t>
            </a:r>
            <a:endParaRPr lang="en-US" dirty="0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open </a:t>
            </a:r>
            <a:r>
              <a:rPr lang="en-US" dirty="0" smtClean="0"/>
              <a:t>auction </a:t>
            </a:r>
            <a:r>
              <a:rPr lang="en-US" dirty="0" smtClean="0"/>
              <a:t>where bidding </a:t>
            </a:r>
            <a:r>
              <a:rPr lang="en-US" dirty="0" smtClean="0"/>
              <a:t>starts at a high </a:t>
            </a:r>
            <a:r>
              <a:rPr lang="en-US" dirty="0" smtClean="0"/>
              <a:t>price and drops </a:t>
            </a:r>
            <a:r>
              <a:rPr lang="en-US" dirty="0" smtClean="0"/>
              <a:t>until bidder accepts price</a:t>
            </a:r>
          </a:p>
          <a:p>
            <a:r>
              <a:rPr lang="en-US" dirty="0" smtClean="0"/>
              <a:t>Also called descending-price auctions</a:t>
            </a:r>
          </a:p>
          <a:p>
            <a:r>
              <a:rPr lang="en-US" dirty="0" smtClean="0"/>
              <a:t>Seller </a:t>
            </a:r>
            <a:r>
              <a:rPr lang="en-US" dirty="0" smtClean="0"/>
              <a:t>offers a number </a:t>
            </a:r>
            <a:r>
              <a:rPr lang="en-US" dirty="0" smtClean="0"/>
              <a:t>of similar items for sale</a:t>
            </a:r>
          </a:p>
          <a:p>
            <a:r>
              <a:rPr lang="en-US" dirty="0" smtClean="0"/>
              <a:t>Common </a:t>
            </a:r>
            <a:r>
              <a:rPr lang="en-US" dirty="0" smtClean="0"/>
              <a:t>implementation is to use </a:t>
            </a:r>
            <a:r>
              <a:rPr lang="en-US" dirty="0" smtClean="0"/>
              <a:t>a clock (price drops with each tick)</a:t>
            </a:r>
          </a:p>
          <a:p>
            <a:pPr lvl="1"/>
            <a:r>
              <a:rPr lang="en-US" dirty="0" smtClean="0"/>
              <a:t>First bidders to stop </a:t>
            </a:r>
            <a:r>
              <a:rPr lang="en-US" dirty="0" smtClean="0"/>
              <a:t>the clock </a:t>
            </a:r>
            <a:r>
              <a:rPr lang="en-US" dirty="0" smtClean="0"/>
              <a:t>becomes the winning bidder and if </a:t>
            </a:r>
            <a:r>
              <a:rPr lang="en-US" dirty="0" smtClean="0"/>
              <a:t>items remain, the clock is </a:t>
            </a:r>
            <a:r>
              <a:rPr lang="en-US" dirty="0" smtClean="0"/>
              <a:t>restarted</a:t>
            </a:r>
          </a:p>
          <a:p>
            <a:r>
              <a:rPr lang="en-US" dirty="0" smtClean="0"/>
              <a:t>Often better for the seller because buyer will not let bid drop much below valuation for fear of losing </a:t>
            </a:r>
            <a:endParaRPr lang="en-US" dirty="0" smtClean="0"/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6CD6D8-A964-4E4E-A3FD-B8CF9550B9A0}" type="slidenum">
              <a:rPr lang="en-US" smtClean="0">
                <a:solidFill>
                  <a:srgbClr val="A40000"/>
                </a:solidFill>
              </a:rPr>
              <a:pPr/>
              <a:t>43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First-Price Sealed Bid Auctions / Second-Price Sealed-Bid Auctions</a:t>
            </a:r>
            <a:endParaRPr lang="en-US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Sealed-bid auction bidders </a:t>
            </a:r>
            <a:r>
              <a:rPr lang="en-US" dirty="0" smtClean="0"/>
              <a:t>submit bids independently</a:t>
            </a:r>
          </a:p>
          <a:p>
            <a:r>
              <a:rPr lang="en-US" dirty="0" smtClean="0"/>
              <a:t>First-price </a:t>
            </a:r>
            <a:r>
              <a:rPr lang="en-US" dirty="0" smtClean="0"/>
              <a:t>sealed-bid </a:t>
            </a:r>
            <a:r>
              <a:rPr lang="en-US" dirty="0" smtClean="0"/>
              <a:t>auction the highest </a:t>
            </a:r>
            <a:r>
              <a:rPr lang="en-US" dirty="0" smtClean="0"/>
              <a:t>bidder wins</a:t>
            </a:r>
          </a:p>
          <a:p>
            <a:pPr lvl="1"/>
            <a:r>
              <a:rPr lang="en-US" dirty="0" smtClean="0"/>
              <a:t>If multiple items auctioned, next highest bidders awarded remaining items at their bid </a:t>
            </a:r>
            <a:r>
              <a:rPr lang="en-US" dirty="0" smtClean="0"/>
              <a:t>price</a:t>
            </a:r>
          </a:p>
          <a:p>
            <a:r>
              <a:rPr lang="en-US" dirty="0"/>
              <a:t>Second-price sealed-bid </a:t>
            </a:r>
            <a:r>
              <a:rPr lang="en-US" dirty="0" smtClean="0"/>
              <a:t>auction is same </a:t>
            </a:r>
            <a:r>
              <a:rPr lang="en-US" dirty="0"/>
              <a:t>as first-price sealed-bid </a:t>
            </a:r>
            <a:r>
              <a:rPr lang="en-US" dirty="0" smtClean="0"/>
              <a:t>auction except highest </a:t>
            </a:r>
            <a:r>
              <a:rPr lang="en-US" dirty="0"/>
              <a:t>bidder awarded item at second-highest bidder price</a:t>
            </a:r>
          </a:p>
          <a:p>
            <a:pPr lvl="1"/>
            <a:r>
              <a:rPr lang="en-US" dirty="0"/>
              <a:t>Commonly called Vickrey auctions</a:t>
            </a:r>
          </a:p>
          <a:p>
            <a:pPr lvl="2"/>
            <a:r>
              <a:rPr lang="en-US" dirty="0" smtClean="0"/>
              <a:t>Yields </a:t>
            </a:r>
            <a:r>
              <a:rPr lang="en-US" dirty="0"/>
              <a:t>higher seller returns</a:t>
            </a:r>
          </a:p>
          <a:p>
            <a:pPr lvl="2"/>
            <a:r>
              <a:rPr lang="en-US" dirty="0"/>
              <a:t>Encourages </a:t>
            </a:r>
            <a:r>
              <a:rPr lang="en-US" dirty="0" smtClean="0"/>
              <a:t>bidders </a:t>
            </a:r>
            <a:r>
              <a:rPr lang="en-US" dirty="0"/>
              <a:t>to bid private valuation amounts</a:t>
            </a:r>
          </a:p>
          <a:p>
            <a:pPr lvl="2"/>
            <a:r>
              <a:rPr lang="en-US" dirty="0"/>
              <a:t>Reduces tendency for bidder collusion</a:t>
            </a:r>
          </a:p>
          <a:p>
            <a:pPr lvl="1"/>
            <a:endParaRPr lang="en-US" dirty="0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EFFCBE-7F24-4E35-90B0-383CE9528FD5}" type="slidenum">
              <a:rPr lang="en-US" smtClean="0">
                <a:solidFill>
                  <a:srgbClr val="A40000"/>
                </a:solidFill>
              </a:rPr>
              <a:pPr/>
              <a:t>44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Open-Outcry Double </a:t>
            </a:r>
            <a:r>
              <a:rPr lang="en-US" dirty="0" smtClean="0"/>
              <a:t>Auctions / Double Auctions</a:t>
            </a:r>
            <a:endParaRPr lang="en-US" dirty="0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Open-outcry double auctions</a:t>
            </a:r>
          </a:p>
          <a:p>
            <a:pPr lvl="1"/>
            <a:r>
              <a:rPr lang="en-US" dirty="0" smtClean="0"/>
              <a:t>Buy </a:t>
            </a:r>
            <a:r>
              <a:rPr lang="en-US" dirty="0" smtClean="0"/>
              <a:t>and sell offers shouted by traders in trading pit</a:t>
            </a:r>
          </a:p>
          <a:p>
            <a:pPr lvl="2"/>
            <a:r>
              <a:rPr lang="en-US" dirty="0" smtClean="0"/>
              <a:t>Each commodity, stock option traded in own </a:t>
            </a:r>
            <a:r>
              <a:rPr lang="en-US" dirty="0" smtClean="0"/>
              <a:t>pit which can become quite </a:t>
            </a:r>
            <a:r>
              <a:rPr lang="en-US" dirty="0" smtClean="0"/>
              <a:t>frenzied</a:t>
            </a:r>
          </a:p>
          <a:p>
            <a:r>
              <a:rPr lang="en-US" dirty="0" smtClean="0"/>
              <a:t>Double </a:t>
            </a:r>
            <a:r>
              <a:rPr lang="en-US" dirty="0" smtClean="0"/>
              <a:t>auction buyer and sellers each submit combined price-quantity bids to auctioneer</a:t>
            </a:r>
          </a:p>
          <a:p>
            <a:pPr lvl="1"/>
            <a:r>
              <a:rPr lang="en-US" dirty="0" smtClean="0"/>
              <a:t>Either sealed-bid or open-outcry</a:t>
            </a:r>
          </a:p>
          <a:p>
            <a:pPr lvl="1"/>
            <a:r>
              <a:rPr lang="en-US" dirty="0" smtClean="0"/>
              <a:t>Auctioneer matches offers (starting with the lowest seller’s offer and highest buyer’s offer)</a:t>
            </a:r>
          </a:p>
          <a:p>
            <a:pPr lvl="1"/>
            <a:r>
              <a:rPr lang="en-US" dirty="0" smtClean="0"/>
              <a:t>Used by New York Stock Exchange but now mostly via an electronic system </a:t>
            </a:r>
            <a:endParaRPr lang="en-US" dirty="0" smtClean="0"/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608035-9B6C-40CD-A01E-D48E6A981583}" type="slidenum">
              <a:rPr lang="en-US" smtClean="0">
                <a:solidFill>
                  <a:srgbClr val="A40000"/>
                </a:solidFill>
              </a:rPr>
              <a:pPr/>
              <a:t>45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(Seller-Bid) Auctions </a:t>
            </a:r>
            <a:endParaRPr lang="en-US" dirty="0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smtClean="0"/>
              <a:t>sellers submit price bids </a:t>
            </a:r>
            <a:r>
              <a:rPr lang="en-US" dirty="0" smtClean="0"/>
              <a:t>to an auctioneer who represents </a:t>
            </a:r>
            <a:r>
              <a:rPr lang="en-US" dirty="0" smtClean="0"/>
              <a:t>single buyer</a:t>
            </a:r>
          </a:p>
          <a:p>
            <a:pPr lvl="1"/>
            <a:r>
              <a:rPr lang="en-US" dirty="0" smtClean="0"/>
              <a:t>Bids for given amount of specific item to purchase</a:t>
            </a:r>
          </a:p>
          <a:p>
            <a:pPr lvl="1"/>
            <a:r>
              <a:rPr lang="en-US" dirty="0" smtClean="0"/>
              <a:t>Prices go down as bidding </a:t>
            </a:r>
            <a:r>
              <a:rPr lang="en-US" dirty="0" smtClean="0"/>
              <a:t>continues until </a:t>
            </a:r>
            <a:r>
              <a:rPr lang="en-US" dirty="0" smtClean="0"/>
              <a:t>no seller willing to bid lower</a:t>
            </a:r>
          </a:p>
          <a:p>
            <a:pPr lvl="1"/>
            <a:r>
              <a:rPr lang="en-US" dirty="0" smtClean="0"/>
              <a:t>Most involve businesses as buyers and </a:t>
            </a:r>
            <a:r>
              <a:rPr lang="en-US" dirty="0" smtClean="0"/>
              <a:t>sellers</a:t>
            </a:r>
          </a:p>
          <a:p>
            <a:r>
              <a:rPr lang="en-US" dirty="0" smtClean="0"/>
              <a:t>In many business reverse auctions, buyer acts as auctioneer and screens sellers before they can participate</a:t>
            </a:r>
            <a:endParaRPr lang="en-US" dirty="0" smtClean="0"/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FB5CB-735B-4340-BB67-00F1D8AB3C73}" type="slidenum">
              <a:rPr lang="en-US" smtClean="0">
                <a:solidFill>
                  <a:srgbClr val="A40000"/>
                </a:solidFill>
              </a:rPr>
              <a:pPr/>
              <a:t>46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542873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6-9 </a:t>
            </a:r>
            <a:r>
              <a:rPr lang="en-US" dirty="0">
                <a:solidFill>
                  <a:srgbClr val="A40000"/>
                </a:solidFill>
              </a:rPr>
              <a:t>Key characteristics of seven major auction types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6" name="Picture 2" descr="C:\Users\peterson\chimbo temp\Schneider2014\artwork\C8757_ch06_no callouts\Fig6-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4800"/>
            <a:ext cx="4927203" cy="47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6295472" y="43259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64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Auctions </a:t>
            </a:r>
            <a:r>
              <a:rPr lang="en-US" dirty="0" smtClean="0"/>
              <a:t>and Related </a:t>
            </a:r>
            <a:r>
              <a:rPr lang="en-US" dirty="0" smtClean="0"/>
              <a:t>Businesses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auction </a:t>
            </a:r>
            <a:r>
              <a:rPr lang="en-US" dirty="0" smtClean="0"/>
              <a:t>business is rapidly </a:t>
            </a:r>
            <a:r>
              <a:rPr lang="en-US" dirty="0" smtClean="0"/>
              <a:t>changing</a:t>
            </a:r>
          </a:p>
          <a:p>
            <a:r>
              <a:rPr lang="en-US" dirty="0" smtClean="0"/>
              <a:t>Three auction Web site categories</a:t>
            </a:r>
          </a:p>
          <a:p>
            <a:pPr lvl="1"/>
            <a:r>
              <a:rPr lang="en-US" dirty="0" smtClean="0"/>
              <a:t>General consumer auctions</a:t>
            </a:r>
          </a:p>
          <a:p>
            <a:pPr lvl="1"/>
            <a:r>
              <a:rPr lang="en-US" dirty="0" smtClean="0"/>
              <a:t>Specialty consumer auctions</a:t>
            </a:r>
          </a:p>
          <a:p>
            <a:pPr lvl="1"/>
            <a:r>
              <a:rPr lang="en-US" dirty="0" smtClean="0"/>
              <a:t>Business-to-business auctions</a:t>
            </a:r>
          </a:p>
          <a:p>
            <a:r>
              <a:rPr lang="en-US" dirty="0" smtClean="0"/>
              <a:t>Varying opinions on categorizing consumer auctions</a:t>
            </a:r>
          </a:p>
          <a:p>
            <a:pPr lvl="1"/>
            <a:r>
              <a:rPr lang="en-US" dirty="0" smtClean="0"/>
              <a:t>Business-to-consumer</a:t>
            </a:r>
          </a:p>
          <a:p>
            <a:pPr lvl="1"/>
            <a:r>
              <a:rPr lang="en-US" dirty="0" smtClean="0"/>
              <a:t>Consumer-to-consumer</a:t>
            </a:r>
          </a:p>
          <a:p>
            <a:pPr lvl="1"/>
            <a:r>
              <a:rPr lang="en-US" dirty="0" smtClean="0"/>
              <a:t>Consumer-to-business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16EBD0-09D2-46F5-82B3-13C45E688DCA}" type="slidenum">
              <a:rPr lang="en-US" smtClean="0">
                <a:solidFill>
                  <a:srgbClr val="A40000"/>
                </a:solidFill>
              </a:rPr>
              <a:pPr/>
              <a:t>48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Consumer Auctions</a:t>
            </a:r>
            <a:endParaRPr lang="en-US" dirty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 </a:t>
            </a:r>
            <a:r>
              <a:rPr lang="en-US" dirty="0" smtClean="0"/>
              <a:t>is </a:t>
            </a:r>
            <a:r>
              <a:rPr lang="en-US" dirty="0" smtClean="0"/>
              <a:t>most successful consumer auction Web site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 smtClean="0"/>
              <a:t>required, seller fees, rating system</a:t>
            </a:r>
          </a:p>
          <a:p>
            <a:pPr lvl="1"/>
            <a:r>
              <a:rPr lang="en-US" dirty="0" smtClean="0"/>
              <a:t>Seller’s risk: buyer uses stolen credit card; buyer fails to conclude transaction </a:t>
            </a:r>
          </a:p>
          <a:p>
            <a:pPr lvl="1"/>
            <a:r>
              <a:rPr lang="en-US" dirty="0" smtClean="0"/>
              <a:t>Buyer’s risk: no item delivery; misrepresented item</a:t>
            </a:r>
          </a:p>
          <a:p>
            <a:r>
              <a:rPr lang="en-US" dirty="0" smtClean="0"/>
              <a:t>Most common </a:t>
            </a:r>
            <a:r>
              <a:rPr lang="en-US" dirty="0" smtClean="0"/>
              <a:t>format </a:t>
            </a:r>
            <a:r>
              <a:rPr lang="en-US" dirty="0" smtClean="0"/>
              <a:t>on eBay is </a:t>
            </a:r>
            <a:r>
              <a:rPr lang="en-US" dirty="0" smtClean="0"/>
              <a:t>English </a:t>
            </a:r>
            <a:r>
              <a:rPr lang="en-US" dirty="0" smtClean="0"/>
              <a:t>auction</a:t>
            </a:r>
          </a:p>
          <a:p>
            <a:pPr lvl="1"/>
            <a:r>
              <a:rPr lang="en-US" dirty="0" smtClean="0"/>
              <a:t>Seller may set reserve price</a:t>
            </a:r>
          </a:p>
          <a:p>
            <a:pPr lvl="1"/>
            <a:r>
              <a:rPr lang="en-US" dirty="0" smtClean="0"/>
              <a:t>Bidders </a:t>
            </a:r>
            <a:r>
              <a:rPr lang="en-US" dirty="0" smtClean="0"/>
              <a:t>listed,</a:t>
            </a:r>
            <a:r>
              <a:rPr lang="en-US" dirty="0" smtClean="0"/>
              <a:t> </a:t>
            </a:r>
            <a:r>
              <a:rPr lang="en-US" dirty="0" smtClean="0"/>
              <a:t>bids </a:t>
            </a:r>
            <a:r>
              <a:rPr lang="en-US" dirty="0" smtClean="0"/>
              <a:t>not disclosed (until auction end)</a:t>
            </a:r>
          </a:p>
          <a:p>
            <a:pPr lvl="1"/>
            <a:r>
              <a:rPr lang="en-US" dirty="0" smtClean="0"/>
              <a:t>Continually updated high bid amount displayed</a:t>
            </a:r>
          </a:p>
          <a:p>
            <a:pPr lvl="1"/>
            <a:r>
              <a:rPr lang="en-US" dirty="0" smtClean="0"/>
              <a:t>Private auction option available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59424A-8E49-4735-86B0-9206B26B8F57}" type="slidenum">
              <a:rPr lang="en-US" smtClean="0">
                <a:solidFill>
                  <a:srgbClr val="A40000"/>
                </a:solidFill>
              </a:rPr>
              <a:pPr/>
              <a:t>49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1556B2-F1EA-4548-8733-92B6798D80B5}" type="slidenum">
              <a:rPr lang="en-US" sz="1400"/>
              <a:pPr algn="r" eaLnBrk="1" hangingPunct="1"/>
              <a:t>5</a:t>
            </a:fld>
            <a:endParaRPr lang="en-US" sz="1400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Communities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community </a:t>
            </a:r>
            <a:r>
              <a:rPr lang="en-US" dirty="0" smtClean="0"/>
              <a:t>is a gathering </a:t>
            </a:r>
            <a:r>
              <a:rPr lang="en-US" dirty="0" smtClean="0"/>
              <a:t>place for people and </a:t>
            </a:r>
            <a:r>
              <a:rPr lang="en-US" dirty="0" smtClean="0"/>
              <a:t>businesses with no physical </a:t>
            </a:r>
            <a:r>
              <a:rPr lang="en-US" dirty="0" smtClean="0"/>
              <a:t>existence</a:t>
            </a:r>
          </a:p>
          <a:p>
            <a:r>
              <a:rPr lang="en-US" dirty="0" smtClean="0"/>
              <a:t>Began online even before the </a:t>
            </a:r>
            <a:r>
              <a:rPr lang="en-US" dirty="0" smtClean="0"/>
              <a:t>Internet was in use</a:t>
            </a:r>
          </a:p>
          <a:p>
            <a:pPr lvl="1"/>
            <a:r>
              <a:rPr lang="en-US" dirty="0" smtClean="0"/>
              <a:t>Bulletin </a:t>
            </a:r>
            <a:r>
              <a:rPr lang="en-US" dirty="0" smtClean="0"/>
              <a:t>board systems (BBSs</a:t>
            </a:r>
            <a:r>
              <a:rPr lang="en-US" dirty="0" smtClean="0"/>
              <a:t>) allowed users to connect via phone lines </a:t>
            </a:r>
            <a:r>
              <a:rPr lang="en-US" dirty="0" smtClean="0"/>
              <a:t>to read and post messages</a:t>
            </a:r>
            <a:endParaRPr lang="en-US" dirty="0" smtClean="0"/>
          </a:p>
          <a:p>
            <a:pPr lvl="2"/>
            <a:r>
              <a:rPr lang="en-US" dirty="0" smtClean="0"/>
              <a:t>Mostly free, but some charged a fee</a:t>
            </a:r>
            <a:endParaRPr lang="en-US" dirty="0" smtClean="0"/>
          </a:p>
          <a:p>
            <a:pPr lvl="1"/>
            <a:r>
              <a:rPr lang="en-US" dirty="0" smtClean="0"/>
              <a:t>Usenet </a:t>
            </a:r>
            <a:r>
              <a:rPr lang="en-US" dirty="0" smtClean="0"/>
              <a:t>newsgroups were message </a:t>
            </a:r>
            <a:r>
              <a:rPr lang="en-US" dirty="0" smtClean="0"/>
              <a:t>posting areas </a:t>
            </a:r>
            <a:r>
              <a:rPr lang="en-US" dirty="0" smtClean="0"/>
              <a:t>a set of interconnected computers devoted to storing information on specific topics</a:t>
            </a:r>
          </a:p>
          <a:p>
            <a:r>
              <a:rPr lang="en-US" dirty="0" smtClean="0"/>
              <a:t>Substantial social interaction with communication and relationships similar to physical communities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Consumer Auctions (cont’d.)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 private auction site does not identify bidders</a:t>
            </a:r>
          </a:p>
          <a:p>
            <a:pPr lvl="1"/>
            <a:r>
              <a:rPr lang="en-US" dirty="0" smtClean="0"/>
              <a:t>eBay only notifies seller and highest bidder </a:t>
            </a:r>
          </a:p>
          <a:p>
            <a:r>
              <a:rPr lang="en-US" dirty="0" smtClean="0"/>
              <a:t>eBay’s Dutch auction is actually a Yankee auction </a:t>
            </a:r>
          </a:p>
          <a:p>
            <a:r>
              <a:rPr lang="en-US" dirty="0" smtClean="0"/>
              <a:t>Minimum </a:t>
            </a:r>
            <a:r>
              <a:rPr lang="en-US" dirty="0" smtClean="0"/>
              <a:t>bid </a:t>
            </a:r>
            <a:r>
              <a:rPr lang="en-US" dirty="0" smtClean="0"/>
              <a:t>increment is the amount </a:t>
            </a:r>
            <a:r>
              <a:rPr lang="en-US" dirty="0" smtClean="0"/>
              <a:t>by which one bid must exceed previous bid</a:t>
            </a:r>
          </a:p>
          <a:p>
            <a:pPr lvl="1"/>
            <a:r>
              <a:rPr lang="en-US" dirty="0" smtClean="0"/>
              <a:t>Bidder’s proxy bid automatically increases to next highest-increment needed up to maximum specified bid (may </a:t>
            </a:r>
            <a:r>
              <a:rPr lang="en-US" dirty="0" smtClean="0"/>
              <a:t>cause bidding to rise </a:t>
            </a:r>
            <a:r>
              <a:rPr lang="en-US" dirty="0" smtClean="0"/>
              <a:t>rapidly)</a:t>
            </a:r>
            <a:endParaRPr lang="en-US" dirty="0" smtClean="0"/>
          </a:p>
          <a:p>
            <a:r>
              <a:rPr lang="en-US" dirty="0" smtClean="0"/>
              <a:t>eBay </a:t>
            </a:r>
            <a:r>
              <a:rPr lang="en-US" dirty="0" smtClean="0"/>
              <a:t>stores allow sellers to show sale and auction items as a way to generate additional profits </a:t>
            </a:r>
            <a:endParaRPr lang="en-US" dirty="0" smtClean="0"/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F9AF7C-824C-4A95-AC70-84B79AAA1C99}" type="slidenum">
              <a:rPr lang="en-US" smtClean="0">
                <a:solidFill>
                  <a:srgbClr val="A40000"/>
                </a:solidFill>
              </a:rPr>
              <a:pPr/>
              <a:t>50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Consumer Auctions: </a:t>
            </a:r>
            <a:br>
              <a:rPr lang="en-US" dirty="0" smtClean="0"/>
            </a:br>
            <a:r>
              <a:rPr lang="en-US" dirty="0" smtClean="0"/>
              <a:t>The Lock-In Effect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</a:t>
            </a:r>
            <a:r>
              <a:rPr lang="en-US" dirty="0" smtClean="0"/>
              <a:t>structure </a:t>
            </a:r>
            <a:r>
              <a:rPr lang="en-US" dirty="0" smtClean="0"/>
              <a:t>of online markets is </a:t>
            </a:r>
            <a:r>
              <a:rPr lang="en-US" dirty="0" smtClean="0"/>
              <a:t>biased against new entrants</a:t>
            </a:r>
          </a:p>
          <a:p>
            <a:pPr lvl="1"/>
            <a:r>
              <a:rPr lang="en-US" dirty="0" smtClean="0"/>
              <a:t>Markets become more efficient as number of buyers and sellers increase</a:t>
            </a:r>
          </a:p>
          <a:p>
            <a:pPr lvl="1"/>
            <a:r>
              <a:rPr lang="en-US" dirty="0" smtClean="0"/>
              <a:t>New auction participants are more </a:t>
            </a:r>
            <a:r>
              <a:rPr lang="en-US" dirty="0" smtClean="0"/>
              <a:t>likely to patronize established </a:t>
            </a:r>
            <a:r>
              <a:rPr lang="en-US" dirty="0" smtClean="0"/>
              <a:t>sites like eBay (the lock-in effect)</a:t>
            </a:r>
            <a:endParaRPr lang="en-US" dirty="0" smtClean="0"/>
          </a:p>
          <a:p>
            <a:pPr eaLnBrk="1" hangingPunct="1"/>
            <a:r>
              <a:rPr lang="en-US" dirty="0" smtClean="0"/>
              <a:t>eBay is dominant in the U.S. but Yahoo! was the first major online auction site in Japan and holds more than 90% of the market</a:t>
            </a:r>
            <a:endParaRPr lang="en-US" dirty="0"/>
          </a:p>
          <a:p>
            <a:pPr lvl="1" eaLnBrk="1" hangingPunct="1"/>
            <a:r>
              <a:rPr lang="en-US" dirty="0" smtClean="0"/>
              <a:t>eBay </a:t>
            </a:r>
            <a:r>
              <a:rPr lang="en-US" dirty="0"/>
              <a:t>maintains low market share (less than </a:t>
            </a:r>
            <a:r>
              <a:rPr lang="en-US" dirty="0" smtClean="0"/>
              <a:t>5%)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0C923D-5269-4755-B004-3146E408203A}" type="slidenum">
              <a:rPr lang="en-US" smtClean="0">
                <a:solidFill>
                  <a:srgbClr val="A40000"/>
                </a:solidFill>
              </a:rPr>
              <a:pPr/>
              <a:t>51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Consumer Auctions / Consumer Reverse Auctions</a:t>
            </a:r>
            <a:endParaRPr lang="en-US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firms identified special interest markets </a:t>
            </a:r>
          </a:p>
          <a:p>
            <a:pPr lvl="1"/>
            <a:r>
              <a:rPr lang="en-US" dirty="0" smtClean="0"/>
              <a:t>Created specialized Web auction sites to meet the needs of that market segment</a:t>
            </a:r>
            <a:endParaRPr lang="en-US" dirty="0" smtClean="0"/>
          </a:p>
          <a:p>
            <a:r>
              <a:rPr lang="en-US" dirty="0" smtClean="0"/>
              <a:t>Some companies </a:t>
            </a:r>
            <a:r>
              <a:rPr lang="en-US" dirty="0" smtClean="0"/>
              <a:t>created sites allowing visitors to describe items and services they wanted to buy</a:t>
            </a:r>
            <a:endParaRPr lang="en-US" dirty="0" smtClean="0"/>
          </a:p>
          <a:p>
            <a:pPr lvl="1"/>
            <a:r>
              <a:rPr lang="en-US" dirty="0" smtClean="0"/>
              <a:t>Requests routed to participating merchants who offered item at a specif</a:t>
            </a:r>
            <a:r>
              <a:rPr lang="en-US" dirty="0" smtClean="0"/>
              <a:t>ic price (reverse-bid)</a:t>
            </a:r>
          </a:p>
          <a:p>
            <a:pPr lvl="1"/>
            <a:r>
              <a:rPr lang="en-US" dirty="0" smtClean="0"/>
              <a:t>None were successful and all have closed</a:t>
            </a:r>
            <a:endParaRPr lang="en-US" dirty="0" smtClean="0"/>
          </a:p>
          <a:p>
            <a:pPr lvl="1"/>
            <a:r>
              <a:rPr lang="en-US" dirty="0" smtClean="0"/>
              <a:t>Priceline.com is seen as a seller-bid auction site</a:t>
            </a:r>
            <a:endParaRPr lang="en-US" dirty="0" smtClean="0"/>
          </a:p>
          <a:p>
            <a:pPr lvl="2"/>
            <a:r>
              <a:rPr lang="en-US" dirty="0" smtClean="0"/>
              <a:t>Completes many transactions from inventory purchased from airlines, car rental agencies and hotels</a:t>
            </a:r>
            <a:endParaRPr lang="en-US" dirty="0" smtClean="0"/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60D56D-64B9-417A-B660-4BD1743B6FDE}" type="slidenum">
              <a:rPr lang="en-US" smtClean="0">
                <a:solidFill>
                  <a:srgbClr val="A40000"/>
                </a:solidFill>
              </a:rPr>
              <a:pPr/>
              <a:t>52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Shopping and Coupon Sites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group purchasing or group shopping sites the seller </a:t>
            </a:r>
            <a:r>
              <a:rPr lang="en-US" dirty="0" smtClean="0"/>
              <a:t>posts </a:t>
            </a:r>
            <a:r>
              <a:rPr lang="en-US" dirty="0" smtClean="0"/>
              <a:t>an item </a:t>
            </a:r>
            <a:r>
              <a:rPr lang="en-US" dirty="0" smtClean="0"/>
              <a:t>with </a:t>
            </a:r>
            <a:r>
              <a:rPr lang="en-US" dirty="0" smtClean="0"/>
              <a:t>a tentative </a:t>
            </a:r>
            <a:r>
              <a:rPr lang="en-US" dirty="0" smtClean="0"/>
              <a:t>price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uyers </a:t>
            </a:r>
            <a:r>
              <a:rPr lang="en-US" dirty="0" smtClean="0"/>
              <a:t>enter </a:t>
            </a:r>
            <a:r>
              <a:rPr lang="en-US" dirty="0" smtClean="0"/>
              <a:t>bids to buy </a:t>
            </a:r>
            <a:r>
              <a:rPr lang="en-US" dirty="0" smtClean="0"/>
              <a:t>one unit (no price provided</a:t>
            </a:r>
            <a:r>
              <a:rPr lang="en-US" dirty="0" smtClean="0"/>
              <a:t>) and site </a:t>
            </a:r>
            <a:r>
              <a:rPr lang="en-US" dirty="0" smtClean="0"/>
              <a:t>negotiates with seller for lower price</a:t>
            </a:r>
          </a:p>
          <a:p>
            <a:pPr lvl="1"/>
            <a:r>
              <a:rPr lang="en-US" dirty="0" smtClean="0"/>
              <a:t>Posted price </a:t>
            </a:r>
            <a:r>
              <a:rPr lang="en-US" dirty="0" smtClean="0"/>
              <a:t>decreases if number </a:t>
            </a:r>
            <a:r>
              <a:rPr lang="en-US" dirty="0" smtClean="0"/>
              <a:t>of bids increases </a:t>
            </a:r>
            <a:endParaRPr lang="en-US" dirty="0" smtClean="0"/>
          </a:p>
          <a:p>
            <a:pPr lvl="2"/>
            <a:r>
              <a:rPr lang="en-US" dirty="0" smtClean="0"/>
              <a:t>Encourages seller to offer a quantity discount (similar to a reverse auction)</a:t>
            </a:r>
          </a:p>
          <a:p>
            <a:pPr lvl="1"/>
            <a:r>
              <a:rPr lang="en-US" dirty="0" smtClean="0"/>
              <a:t>Works well for reputable, non-perishable branded products but sellers not always interested</a:t>
            </a:r>
          </a:p>
          <a:p>
            <a:pPr lvl="2"/>
            <a:r>
              <a:rPr lang="en-US" dirty="0" smtClean="0"/>
              <a:t>No advantage and fear of cannibalizing other sales</a:t>
            </a:r>
          </a:p>
          <a:p>
            <a:pPr lvl="1"/>
            <a:r>
              <a:rPr lang="en-US" dirty="0" smtClean="0"/>
              <a:t>Successful sites: Groupon, LivingSocial, Gilt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60D56D-64B9-417A-B660-4BD1743B6FDE}" type="slidenum">
              <a:rPr lang="en-US" smtClean="0">
                <a:solidFill>
                  <a:srgbClr val="A40000"/>
                </a:solidFill>
              </a:rPr>
              <a:pPr/>
              <a:t>53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Business-to-Business Auctions</a:t>
            </a:r>
            <a:endParaRPr lang="en-US" dirty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Evolved to meet specific existing </a:t>
            </a:r>
            <a:r>
              <a:rPr lang="en-US" dirty="0" smtClean="0"/>
              <a:t>need such as excess </a:t>
            </a:r>
            <a:r>
              <a:rPr lang="en-US" dirty="0" smtClean="0"/>
              <a:t>inventory disposal (manufacturing)</a:t>
            </a:r>
          </a:p>
          <a:p>
            <a:pPr lvl="1"/>
            <a:r>
              <a:rPr lang="en-US" dirty="0" smtClean="0"/>
              <a:t>Liquidation </a:t>
            </a:r>
            <a:r>
              <a:rPr lang="en-US" dirty="0" smtClean="0"/>
              <a:t>specialists: find buyers for unusable items</a:t>
            </a:r>
          </a:p>
          <a:p>
            <a:pPr lvl="1"/>
            <a:r>
              <a:rPr lang="en-US" dirty="0" smtClean="0"/>
              <a:t>Liquidation brokers: firms that finds buyers for items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auctions are logical extensions </a:t>
            </a:r>
          </a:p>
          <a:p>
            <a:pPr lvl="1"/>
            <a:r>
              <a:rPr lang="en-US" dirty="0" smtClean="0"/>
              <a:t>Large company model: Business creates its own auction site to sell excess inventory</a:t>
            </a:r>
          </a:p>
          <a:p>
            <a:pPr lvl="1"/>
            <a:r>
              <a:rPr lang="en-US" dirty="0" smtClean="0"/>
              <a:t>Small company model: Third-party Web auction site takes the place of the liquidation broker</a:t>
            </a:r>
          </a:p>
          <a:p>
            <a:pPr lvl="1"/>
            <a:r>
              <a:rPr lang="en-US" dirty="0" smtClean="0"/>
              <a:t>Third model: Resembles consumer online auctions</a:t>
            </a:r>
          </a:p>
          <a:p>
            <a:r>
              <a:rPr lang="en-US" dirty="0" smtClean="0"/>
              <a:t>Also used to fill temporary employment openings</a:t>
            </a:r>
            <a:endParaRPr lang="en-US" dirty="0" smtClean="0"/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8A0BF5-7791-45AE-B6F2-B7A66FAB4F64}" type="slidenum">
              <a:rPr lang="en-US" smtClean="0">
                <a:solidFill>
                  <a:srgbClr val="A40000"/>
                </a:solidFill>
              </a:rPr>
              <a:pPr/>
              <a:t>54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Business-to-Business Reverse Auctions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electronic marketplaces that conduct B2B transactions include reverse auctions</a:t>
            </a:r>
          </a:p>
          <a:p>
            <a:pPr lvl="1" eaLnBrk="1" hangingPunct="1"/>
            <a:r>
              <a:rPr lang="en-US" dirty="0" smtClean="0"/>
              <a:t>Owens </a:t>
            </a:r>
            <a:r>
              <a:rPr lang="en-US" dirty="0" smtClean="0"/>
              <a:t>Corning </a:t>
            </a:r>
            <a:r>
              <a:rPr lang="en-US" dirty="0" smtClean="0"/>
              <a:t>has reduced purchasing costs for reverse auction purchases by an average of 10%</a:t>
            </a:r>
          </a:p>
          <a:p>
            <a:pPr lvl="1" eaLnBrk="1" hangingPunct="1"/>
            <a:r>
              <a:rPr lang="en-US" dirty="0" smtClean="0"/>
              <a:t>Reverse auctions cause suppliers to compete or price alone which may impact quality</a:t>
            </a:r>
          </a:p>
          <a:p>
            <a:pPr lvl="2" eaLnBrk="1" hangingPunct="1"/>
            <a:r>
              <a:rPr lang="en-US" dirty="0" smtClean="0"/>
              <a:t>May be useful for commodity items</a:t>
            </a:r>
            <a:endParaRPr lang="en-US" dirty="0" smtClean="0"/>
          </a:p>
          <a:p>
            <a:pPr lvl="1" eaLnBrk="1" hangingPunct="1"/>
            <a:r>
              <a:rPr lang="en-US" dirty="0" smtClean="0"/>
              <a:t>Replaces trusting relationships with bidding</a:t>
            </a:r>
          </a:p>
          <a:p>
            <a:pPr lvl="1" eaLnBrk="1" hangingPunct="1"/>
            <a:r>
              <a:rPr lang="en-US" dirty="0" smtClean="0"/>
              <a:t>Large, powerful suppliers in some industries refuse to participate which may make the auction impossible </a:t>
            </a:r>
            <a:endParaRPr lang="en-US" dirty="0" smtClean="0"/>
          </a:p>
          <a:p>
            <a:pPr lvl="1" eaLnBrk="1" hangingPunct="1"/>
            <a:r>
              <a:rPr lang="en-US" dirty="0" smtClean="0"/>
              <a:t>Can be efficient when high competition exists</a:t>
            </a:r>
            <a:endParaRPr lang="en-US" dirty="0" smtClean="0"/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5877CC-4FF3-49ED-81E5-D7878ECA467F}" type="slidenum">
              <a:rPr lang="en-US" smtClean="0">
                <a:solidFill>
                  <a:srgbClr val="A40000"/>
                </a:solidFill>
              </a:rPr>
              <a:pPr eaLnBrk="1" hangingPunct="1"/>
              <a:t>55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lang="en-US" dirty="0">
              <a:solidFill>
                <a:srgbClr val="EEC1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5200472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6-10 </a:t>
            </a:r>
            <a:r>
              <a:rPr lang="en-US" dirty="0">
                <a:solidFill>
                  <a:srgbClr val="A40000"/>
                </a:solidFill>
              </a:rPr>
              <a:t>Supply chain characteristics and reverse auctions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018451" y="408679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8" name="Picture 2" descr="C:\Users\peterson\chimbo temp\Schneider2014\artwork\C8757_ch06_no callouts\Fig6-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" y="990600"/>
            <a:ext cx="8141496" cy="39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Auction </a:t>
            </a:r>
            <a:r>
              <a:rPr lang="en-US" dirty="0" smtClean="0"/>
              <a:t>Escrow Services </a:t>
            </a:r>
            <a:endParaRPr lang="en-US" dirty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</a:t>
            </a:r>
            <a:r>
              <a:rPr lang="en-US" dirty="0" smtClean="0"/>
              <a:t>uyers’</a:t>
            </a:r>
            <a:r>
              <a:rPr lang="en-US" dirty="0" smtClean="0"/>
              <a:t> </a:t>
            </a:r>
            <a:r>
              <a:rPr lang="en-US" dirty="0" smtClean="0"/>
              <a:t>common </a:t>
            </a:r>
            <a:r>
              <a:rPr lang="en-US" dirty="0" smtClean="0"/>
              <a:t>concern is reliability of the seller</a:t>
            </a:r>
            <a:endParaRPr lang="en-US" dirty="0" smtClean="0"/>
          </a:p>
          <a:p>
            <a:pPr eaLnBrk="1" hangingPunct="1"/>
            <a:r>
              <a:rPr lang="en-US" dirty="0" smtClean="0"/>
              <a:t>When purchasing high-value items, an escrow service can be used to protect buyer’s interest</a:t>
            </a:r>
            <a:endParaRPr lang="en-US" dirty="0" smtClean="0"/>
          </a:p>
          <a:p>
            <a:pPr lvl="1" eaLnBrk="1" hangingPunct="1"/>
            <a:r>
              <a:rPr lang="en-US" dirty="0" smtClean="0"/>
              <a:t>Independent party holds payment </a:t>
            </a:r>
            <a:r>
              <a:rPr lang="en-US" dirty="0" smtClean="0"/>
              <a:t>until buyer </a:t>
            </a:r>
            <a:r>
              <a:rPr lang="en-US" dirty="0" smtClean="0"/>
              <a:t>receives </a:t>
            </a:r>
            <a:r>
              <a:rPr lang="en-US" dirty="0" smtClean="0"/>
              <a:t>item and is satisfied with it</a:t>
            </a:r>
            <a:endParaRPr lang="en-US" dirty="0" smtClean="0"/>
          </a:p>
          <a:p>
            <a:pPr lvl="1" eaLnBrk="1" hangingPunct="1"/>
            <a:r>
              <a:rPr lang="en-US" dirty="0" smtClean="0"/>
              <a:t>Some escrow services take delivery and perform the </a:t>
            </a:r>
            <a:r>
              <a:rPr lang="en-US" dirty="0" smtClean="0"/>
              <a:t>inspection </a:t>
            </a:r>
            <a:r>
              <a:rPr lang="en-US" dirty="0" smtClean="0"/>
              <a:t>(qualified to do so)</a:t>
            </a:r>
          </a:p>
          <a:p>
            <a:pPr lvl="2" eaLnBrk="1" hangingPunct="1"/>
            <a:r>
              <a:rPr lang="en-US" dirty="0" smtClean="0"/>
              <a:t>Fee charged may make service too expensive</a:t>
            </a:r>
            <a:endParaRPr lang="en-US" dirty="0" smtClean="0"/>
          </a:p>
          <a:p>
            <a:pPr eaLnBrk="1" hangingPunct="1"/>
            <a:r>
              <a:rPr lang="en-US" dirty="0" smtClean="0"/>
              <a:t>Bidders in low-price auctions should check seller’s record (rating) on the auction site and other sites</a:t>
            </a:r>
            <a:endParaRPr lang="en-US" dirty="0" smtClean="0"/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FF727-306D-4015-AF0D-6290CB256A3E}" type="slidenum">
              <a:rPr lang="en-US" smtClean="0">
                <a:solidFill>
                  <a:srgbClr val="A40000"/>
                </a:solidFill>
              </a:rPr>
              <a:pPr eaLnBrk="1" hangingPunct="1"/>
              <a:t>57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Auction </a:t>
            </a:r>
            <a:r>
              <a:rPr lang="en-US" dirty="0" smtClean="0"/>
              <a:t>Directory </a:t>
            </a:r>
            <a:r>
              <a:rPr lang="en-US" dirty="0" smtClean="0"/>
              <a:t>and Information Services / </a:t>
            </a:r>
            <a:br>
              <a:rPr lang="en-US" dirty="0" smtClean="0"/>
            </a:br>
            <a:r>
              <a:rPr lang="en-US" dirty="0" smtClean="0"/>
              <a:t>Auction Software</a:t>
            </a:r>
            <a:endParaRPr lang="en-US" dirty="0"/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eCommerceBytes publishes </a:t>
            </a:r>
            <a:r>
              <a:rPr lang="en-US" dirty="0" smtClean="0"/>
              <a:t>articles about </a:t>
            </a:r>
            <a:r>
              <a:rPr lang="en-US" dirty="0" smtClean="0"/>
              <a:t>auction industry developments and provides guidance to new participants</a:t>
            </a:r>
            <a:endParaRPr lang="en-US" dirty="0" smtClean="0"/>
          </a:p>
          <a:p>
            <a:pPr eaLnBrk="1" hangingPunct="1"/>
            <a:r>
              <a:rPr lang="en-US" dirty="0" smtClean="0"/>
              <a:t>Price Watch lists current selling prices for computer </a:t>
            </a:r>
            <a:r>
              <a:rPr lang="en-US" dirty="0" smtClean="0"/>
              <a:t>hardware, software, and </a:t>
            </a:r>
            <a:r>
              <a:rPr lang="en-US" dirty="0" smtClean="0"/>
              <a:t>electronics to help with bidding strategies</a:t>
            </a:r>
          </a:p>
          <a:p>
            <a:pPr eaLnBrk="1" hangingPunct="1"/>
            <a:r>
              <a:rPr lang="en-US" dirty="0" smtClean="0"/>
              <a:t>Companies such as </a:t>
            </a:r>
            <a:r>
              <a:rPr lang="en-US" dirty="0"/>
              <a:t>AuctionHawk and Vendio </a:t>
            </a:r>
            <a:r>
              <a:rPr lang="en-US" dirty="0" smtClean="0"/>
              <a:t>sell auction management software for buyers and sellers</a:t>
            </a:r>
          </a:p>
          <a:p>
            <a:pPr lvl="1" eaLnBrk="1" hangingPunct="1"/>
            <a:r>
              <a:rPr lang="en-US" dirty="0" smtClean="0"/>
              <a:t>Helps seller manage auctions and automate tasks</a:t>
            </a:r>
          </a:p>
          <a:p>
            <a:pPr lvl="1" eaLnBrk="1" hangingPunct="1"/>
            <a:r>
              <a:rPr lang="en-US" dirty="0" smtClean="0"/>
              <a:t>Sniping software places last second winning bids (snipes) for buyers</a:t>
            </a:r>
            <a:endParaRPr lang="en-US" dirty="0" smtClean="0"/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DBC6F-04F3-4D6F-BD9A-4ED90D649B7E}" type="slidenum">
              <a:rPr lang="en-US" smtClean="0">
                <a:solidFill>
                  <a:srgbClr val="A40000"/>
                </a:solidFill>
              </a:rPr>
              <a:pPr eaLnBrk="1" hangingPunct="1"/>
              <a:t>58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 txBox="1">
            <a:spLocks noGrp="1"/>
          </p:cNvSpPr>
          <p:nvPr/>
        </p:nvSpPr>
        <p:spPr bwMode="auto">
          <a:xfrm>
            <a:off x="6629400" y="6172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400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Web Communities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1985: WELL (“whole earth ‘lectronic link”)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ought </a:t>
            </a:r>
            <a:r>
              <a:rPr lang="en-US" dirty="0" smtClean="0"/>
              <a:t>by </a:t>
            </a:r>
            <a:r>
              <a:rPr lang="en-US" dirty="0" smtClean="0"/>
              <a:t>Salon.com in 1999 and continues to operate as a monthly subscription service</a:t>
            </a:r>
            <a:endParaRPr lang="en-US" dirty="0" smtClean="0"/>
          </a:p>
          <a:p>
            <a:r>
              <a:rPr lang="en-US" dirty="0" smtClean="0"/>
              <a:t>1995: Beverly Hills Internet virtual community site</a:t>
            </a:r>
          </a:p>
          <a:p>
            <a:pPr lvl="1"/>
            <a:r>
              <a:rPr lang="en-US" dirty="0" smtClean="0"/>
              <a:t>Offered webcams, free Web site </a:t>
            </a:r>
            <a:r>
              <a:rPr lang="en-US" dirty="0" smtClean="0"/>
              <a:t>space and links</a:t>
            </a:r>
            <a:endParaRPr lang="en-US" dirty="0" smtClean="0"/>
          </a:p>
          <a:p>
            <a:pPr lvl="1"/>
            <a:r>
              <a:rPr lang="en-US" dirty="0" smtClean="0"/>
              <a:t>Grew into </a:t>
            </a:r>
            <a:r>
              <a:rPr lang="en-US" dirty="0" smtClean="0"/>
              <a:t>GeoCities and p</a:t>
            </a:r>
            <a:r>
              <a:rPr lang="en-US" dirty="0" smtClean="0"/>
              <a:t>urchased by Yahoo! in 1999 for $5 billion but closed in 2009</a:t>
            </a:r>
          </a:p>
          <a:p>
            <a:pPr eaLnBrk="1" hangingPunct="1"/>
            <a:r>
              <a:rPr lang="en-US" dirty="0" smtClean="0"/>
              <a:t>1995-2001: Other companies offered similar advertising-supported virtual communities</a:t>
            </a:r>
            <a:endParaRPr lang="en-US" dirty="0"/>
          </a:p>
          <a:p>
            <a:pPr eaLnBrk="1" hangingPunct="1"/>
            <a:r>
              <a:rPr lang="en-US" dirty="0" smtClean="0"/>
              <a:t>These </a:t>
            </a:r>
            <a:r>
              <a:rPr lang="en-US" dirty="0"/>
              <a:t>early communities evolved into social networking sites </a:t>
            </a:r>
            <a:r>
              <a:rPr lang="en-US" dirty="0" smtClean="0"/>
              <a:t>that emerged in the late 1990s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944858-1EAB-415D-93F1-7BC1582400D9}" type="slidenum">
              <a:rPr lang="en-US" sz="1400"/>
              <a:pPr algn="r" eaLnBrk="1" hangingPunct="1"/>
              <a:t>7</a:t>
            </a:fld>
            <a:endParaRPr lang="en-US" sz="1400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Emerges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Internet and Web </a:t>
            </a:r>
            <a:r>
              <a:rPr lang="en-US" dirty="0" smtClean="0"/>
              <a:t>grew many communities found their purpose as a place to share </a:t>
            </a:r>
            <a:r>
              <a:rPr lang="en-US" dirty="0" smtClean="0"/>
              <a:t>online communication </a:t>
            </a:r>
            <a:r>
              <a:rPr lang="en-US" dirty="0" smtClean="0"/>
              <a:t>began to fade</a:t>
            </a:r>
            <a:endParaRPr lang="en-US" dirty="0" smtClean="0"/>
          </a:p>
          <a:p>
            <a:r>
              <a:rPr lang="en-US" dirty="0" smtClean="0"/>
              <a:t>Instead of a single bond of using the Internet, users finding a variety of common interests for interaction</a:t>
            </a:r>
            <a:endParaRPr lang="en-US" dirty="0" smtClean="0"/>
          </a:p>
          <a:p>
            <a:r>
              <a:rPr lang="en-US" dirty="0" smtClean="0"/>
              <a:t>Social networking sites allow individuals to:</a:t>
            </a:r>
          </a:p>
          <a:p>
            <a:pPr lvl="1"/>
            <a:r>
              <a:rPr lang="en-US" dirty="0" smtClean="0"/>
              <a:t>Create and publish a </a:t>
            </a:r>
            <a:r>
              <a:rPr lang="en-US" dirty="0" smtClean="0"/>
              <a:t>profile and a list </a:t>
            </a:r>
            <a:r>
              <a:rPr lang="en-US" dirty="0" smtClean="0"/>
              <a:t>of other users with whom they share a connection (or connections)</a:t>
            </a:r>
          </a:p>
          <a:p>
            <a:pPr lvl="1"/>
            <a:r>
              <a:rPr lang="en-US" dirty="0" smtClean="0"/>
              <a:t>Control </a:t>
            </a:r>
            <a:r>
              <a:rPr lang="en-US" dirty="0" smtClean="0"/>
              <a:t>the list and monitor </a:t>
            </a:r>
            <a:r>
              <a:rPr lang="en-US" dirty="0" smtClean="0"/>
              <a:t>similar lists made by other users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A48A75C-C418-4A2F-9219-0F544D8E20BB}" type="slidenum">
              <a:rPr lang="en-US" sz="1400"/>
              <a:pPr algn="r" eaLnBrk="1" hangingPunct="1"/>
              <a:t>8</a:t>
            </a:fld>
            <a:endParaRPr lang="en-US" sz="14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Emerges (cont’d.)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social networking </a:t>
            </a:r>
            <a:r>
              <a:rPr lang="en-US" dirty="0" smtClean="0"/>
              <a:t>sites included Six </a:t>
            </a:r>
            <a:r>
              <a:rPr lang="en-US" dirty="0" smtClean="0"/>
              <a:t>Degrees (1997</a:t>
            </a:r>
            <a:r>
              <a:rPr lang="en-US" dirty="0" smtClean="0"/>
              <a:t>), Friendster </a:t>
            </a:r>
            <a:r>
              <a:rPr lang="en-US" dirty="0" smtClean="0"/>
              <a:t>(2002</a:t>
            </a:r>
            <a:r>
              <a:rPr lang="en-US" dirty="0" smtClean="0"/>
              <a:t>), Tribe.net and MySpace</a:t>
            </a:r>
          </a:p>
          <a:p>
            <a:r>
              <a:rPr lang="en-US" dirty="0" smtClean="0"/>
              <a:t>Facebook emerged in 2006 and overtook MySpace as the leading social network site worldwide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than a billion users and $6 billion in revenues</a:t>
            </a:r>
          </a:p>
          <a:p>
            <a:r>
              <a:rPr lang="en-US" dirty="0" smtClean="0"/>
              <a:t>Other sites include Google+, GREE (Japan), and Renren and QQ (China) </a:t>
            </a:r>
            <a:endParaRPr lang="en-US" dirty="0" smtClean="0"/>
          </a:p>
          <a:p>
            <a:r>
              <a:rPr lang="en-US" dirty="0" smtClean="0"/>
              <a:t>LinkedIn dedicated </a:t>
            </a:r>
            <a:r>
              <a:rPr lang="en-US" dirty="0"/>
              <a:t>to facilitating business </a:t>
            </a:r>
            <a:r>
              <a:rPr lang="en-US" dirty="0" smtClean="0"/>
              <a:t>contacts</a:t>
            </a:r>
            <a:endParaRPr lang="en-US" dirty="0"/>
          </a:p>
          <a:p>
            <a:r>
              <a:rPr lang="en-US" dirty="0" smtClean="0"/>
              <a:t>Twitter allows users </a:t>
            </a:r>
            <a:r>
              <a:rPr lang="en-US" dirty="0"/>
              <a:t>send short messages (tweets) to other users who sign up to follow their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A48A75C-C418-4A2F-9219-0F544D8E20BB}" type="slidenum">
              <a:rPr lang="en-US" sz="1400"/>
              <a:pPr algn="r" eaLnBrk="1" hangingPunct="1"/>
              <a:t>9</a:t>
            </a:fld>
            <a:endParaRPr lang="en-US" sz="14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Emerges (cont’d.)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idea behind </a:t>
            </a:r>
            <a:r>
              <a:rPr lang="en-US" dirty="0" smtClean="0"/>
              <a:t>many social networking sites is that people are invited </a:t>
            </a:r>
            <a:r>
              <a:rPr lang="en-US" dirty="0"/>
              <a:t>to join by existing members</a:t>
            </a:r>
          </a:p>
          <a:p>
            <a:pPr lvl="1"/>
            <a:r>
              <a:rPr lang="en-US" dirty="0"/>
              <a:t>Site provides directory (without contact information)</a:t>
            </a:r>
          </a:p>
          <a:p>
            <a:pPr lvl="1"/>
            <a:r>
              <a:rPr lang="en-US" dirty="0"/>
              <a:t>Communication does not occur until intended recipient approves the contact</a:t>
            </a:r>
          </a:p>
          <a:p>
            <a:r>
              <a:rPr lang="en-US" dirty="0"/>
              <a:t>Some social networks focused around specific interests or capabilities</a:t>
            </a:r>
          </a:p>
          <a:p>
            <a:pPr lvl="1"/>
            <a:r>
              <a:rPr lang="en-US" dirty="0" smtClean="0"/>
              <a:t>Flickr, Pinterest, Instagram, CafeMom, Snapchat</a:t>
            </a:r>
          </a:p>
          <a:p>
            <a:r>
              <a:rPr lang="en-US" dirty="0" smtClean="0"/>
              <a:t>The expansion of social networking sites into all corners of the world with successful sites in local languages emerging in many countries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07F0B-FC37-4B75-8E8B-9A9659743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7018</Words>
  <Application>Microsoft Office PowerPoint</Application>
  <PresentationFormat>On-screen Show (4:3)</PresentationFormat>
  <Paragraphs>535</Paragraphs>
  <Slides>58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Times New Roman</vt:lpstr>
      <vt:lpstr>2_Default Design</vt:lpstr>
      <vt:lpstr>Default Design</vt:lpstr>
      <vt:lpstr>CHAPTER 6</vt:lpstr>
      <vt:lpstr>Learning Objectives</vt:lpstr>
      <vt:lpstr>Introduction</vt:lpstr>
      <vt:lpstr>From Virtual Communities to Social Networks</vt:lpstr>
      <vt:lpstr>Virtual Communities</vt:lpstr>
      <vt:lpstr>Early Web Communities</vt:lpstr>
      <vt:lpstr>Social Networking Emerges</vt:lpstr>
      <vt:lpstr>Social Networking Emerges (cont’d.)</vt:lpstr>
      <vt:lpstr>Social Networking Emerges (cont’d.)</vt:lpstr>
      <vt:lpstr>PowerPoint Presentation</vt:lpstr>
      <vt:lpstr>PowerPoint Presentation</vt:lpstr>
      <vt:lpstr>Web Logs (Blogs), Microblogs and Participatory Journalism</vt:lpstr>
      <vt:lpstr>Web Logs (Blogs), Microblogs and Participatory Journalism (cont’d.)</vt:lpstr>
      <vt:lpstr>Location-Aware Mobile Social Networks</vt:lpstr>
      <vt:lpstr>Business Uses of Social Networking</vt:lpstr>
      <vt:lpstr>PowerPoint Presentation</vt:lpstr>
      <vt:lpstr>Social Shopping Sites</vt:lpstr>
      <vt:lpstr>Idea-Based Social Networking</vt:lpstr>
      <vt:lpstr>Virtual Learning Networks</vt:lpstr>
      <vt:lpstr>Open-Source Software</vt:lpstr>
      <vt:lpstr>Revenue Models for Social Networking Sites</vt:lpstr>
      <vt:lpstr>PowerPoint Presentation</vt:lpstr>
      <vt:lpstr>Advertising-Supported Social Networking Sites</vt:lpstr>
      <vt:lpstr>PowerPoint Presentation</vt:lpstr>
      <vt:lpstr>Mixed-Revenue and Fee-For-Service Social Networking Sites</vt:lpstr>
      <vt:lpstr>Fee-Based Social Networking</vt:lpstr>
      <vt:lpstr>Microlending Sites</vt:lpstr>
      <vt:lpstr>Crowdfunding Sites</vt:lpstr>
      <vt:lpstr>Internal Social Networking</vt:lpstr>
      <vt:lpstr>Mobile Commerce</vt:lpstr>
      <vt:lpstr>Mobile Phones</vt:lpstr>
      <vt:lpstr>Tablet Devices</vt:lpstr>
      <vt:lpstr>PowerPoint Presentation</vt:lpstr>
      <vt:lpstr>PowerPoint Presentation</vt:lpstr>
      <vt:lpstr>Mobile Device Operating Systems</vt:lpstr>
      <vt:lpstr>Mobile Apps</vt:lpstr>
      <vt:lpstr>Mobile Apps (cont’d.)</vt:lpstr>
      <vt:lpstr>Mobile Payment Apps</vt:lpstr>
      <vt:lpstr>Online Auctions</vt:lpstr>
      <vt:lpstr>Auction Basics</vt:lpstr>
      <vt:lpstr>English Auctions</vt:lpstr>
      <vt:lpstr>English Auction (cont’d.)</vt:lpstr>
      <vt:lpstr>Dutch Auctions</vt:lpstr>
      <vt:lpstr>First-Price Sealed Bid Auctions / Second-Price Sealed-Bid Auctions</vt:lpstr>
      <vt:lpstr>Open-Outcry Double Auctions / Double Auctions</vt:lpstr>
      <vt:lpstr>Reverse (Seller-Bid) Auctions </vt:lpstr>
      <vt:lpstr>PowerPoint Presentation</vt:lpstr>
      <vt:lpstr>Online Auctions and Related Businesses</vt:lpstr>
      <vt:lpstr>General Consumer Auctions</vt:lpstr>
      <vt:lpstr>General Consumer Auctions (cont’d.)</vt:lpstr>
      <vt:lpstr>General Consumer Auctions:  The Lock-In Effect</vt:lpstr>
      <vt:lpstr>Specialty Consumer Auctions / Consumer Reverse Auctions</vt:lpstr>
      <vt:lpstr>Group Shopping and Coupon Sites</vt:lpstr>
      <vt:lpstr>Business-to-Business Auctions</vt:lpstr>
      <vt:lpstr>Business-to-Business Reverse Auctions</vt:lpstr>
      <vt:lpstr>PowerPoint Presentation</vt:lpstr>
      <vt:lpstr>Auction Escrow Services </vt:lpstr>
      <vt:lpstr>Auction Directory and Information Services /  Auction Software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330</cp:revision>
  <dcterms:created xsi:type="dcterms:W3CDTF">2008-07-06T05:59:01Z</dcterms:created>
  <dcterms:modified xsi:type="dcterms:W3CDTF">2016-02-02T03:50:42Z</dcterms:modified>
</cp:coreProperties>
</file>