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66"/>
  </p:notesMasterIdLst>
  <p:sldIdLst>
    <p:sldId id="368" r:id="rId2"/>
    <p:sldId id="257" r:id="rId3"/>
    <p:sldId id="359" r:id="rId4"/>
    <p:sldId id="364" r:id="rId5"/>
    <p:sldId id="259" r:id="rId6"/>
    <p:sldId id="261" r:id="rId7"/>
    <p:sldId id="262" r:id="rId8"/>
    <p:sldId id="263" r:id="rId9"/>
    <p:sldId id="266" r:id="rId10"/>
    <p:sldId id="269" r:id="rId11"/>
    <p:sldId id="270" r:id="rId12"/>
    <p:sldId id="272" r:id="rId13"/>
    <p:sldId id="344" r:id="rId14"/>
    <p:sldId id="273" r:id="rId15"/>
    <p:sldId id="276" r:id="rId16"/>
    <p:sldId id="278" r:id="rId17"/>
    <p:sldId id="279" r:id="rId18"/>
    <p:sldId id="281" r:id="rId19"/>
    <p:sldId id="347" r:id="rId20"/>
    <p:sldId id="348" r:id="rId21"/>
    <p:sldId id="291" r:id="rId22"/>
    <p:sldId id="349" r:id="rId23"/>
    <p:sldId id="286" r:id="rId24"/>
    <p:sldId id="288" r:id="rId25"/>
    <p:sldId id="289" r:id="rId26"/>
    <p:sldId id="293" r:id="rId27"/>
    <p:sldId id="295" r:id="rId28"/>
    <p:sldId id="297" r:id="rId29"/>
    <p:sldId id="298" r:id="rId30"/>
    <p:sldId id="357" r:id="rId31"/>
    <p:sldId id="299" r:id="rId32"/>
    <p:sldId id="300" r:id="rId33"/>
    <p:sldId id="369" r:id="rId34"/>
    <p:sldId id="302" r:id="rId35"/>
    <p:sldId id="304" r:id="rId36"/>
    <p:sldId id="306" r:id="rId37"/>
    <p:sldId id="307" r:id="rId38"/>
    <p:sldId id="308" r:id="rId39"/>
    <p:sldId id="310" r:id="rId40"/>
    <p:sldId id="311" r:id="rId41"/>
    <p:sldId id="314" r:id="rId42"/>
    <p:sldId id="316" r:id="rId43"/>
    <p:sldId id="351" r:id="rId44"/>
    <p:sldId id="319" r:id="rId45"/>
    <p:sldId id="320" r:id="rId46"/>
    <p:sldId id="322" r:id="rId47"/>
    <p:sldId id="323" r:id="rId48"/>
    <p:sldId id="324" r:id="rId49"/>
    <p:sldId id="325" r:id="rId50"/>
    <p:sldId id="326" r:id="rId51"/>
    <p:sldId id="365" r:id="rId52"/>
    <p:sldId id="366" r:id="rId53"/>
    <p:sldId id="330" r:id="rId54"/>
    <p:sldId id="352" r:id="rId55"/>
    <p:sldId id="332" r:id="rId56"/>
    <p:sldId id="355" r:id="rId57"/>
    <p:sldId id="367" r:id="rId58"/>
    <p:sldId id="334" r:id="rId59"/>
    <p:sldId id="335" r:id="rId60"/>
    <p:sldId id="336" r:id="rId61"/>
    <p:sldId id="339" r:id="rId62"/>
    <p:sldId id="340" r:id="rId63"/>
    <p:sldId id="341" r:id="rId64"/>
    <p:sldId id="342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3614" autoAdjust="0"/>
  </p:normalViewPr>
  <p:slideViewPr>
    <p:cSldViewPr>
      <p:cViewPr varScale="1">
        <p:scale>
          <a:sx n="113" d="100"/>
          <a:sy n="113" d="100"/>
        </p:scale>
        <p:origin x="13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6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7A28E4-D63C-4035-B80B-9B679AD13B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168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770892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10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141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586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90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4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00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5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31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DCF7F5-B070-4BDA-B1A0-2547D524987A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80B6F26-7174-475A-94CB-9771A4AB013C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2662926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5143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35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462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51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413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631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88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28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07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1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764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020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045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391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590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21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699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871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579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49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9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68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84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43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572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62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977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635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3896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3388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652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7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442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8742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4447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8859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4804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9854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1077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972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2500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100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91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2099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351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10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92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44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A28E4-D63C-4035-B80B-9B679AD13B1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317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8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5277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7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Cengage Learning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3470-5297-43A2-87D7-BD7E2723BC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9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07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 eaLnBrk="1" hangingPunct="1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 eaLnBrk="1" hangingPunct="1">
              <a:defRPr/>
            </a:pPr>
            <a:fld id="{D6399349-BC41-4FBA-B028-7251202A2E2D}" type="slidenum">
              <a:rPr lang="en-US" smtClean="0"/>
              <a:pPr eaLnBrk="1" hangingPunct="1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89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189439"/>
            <a:ext cx="4343399" cy="209789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of Electronic Commerce: Legal, Ethical, and Tax Issues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7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28600" y="6248400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2C9FBE-D5D3-4B6C-A345-7C63EE7220FB}" type="slidenum">
              <a:rPr lang="en-US" smtClean="0">
                <a:solidFill>
                  <a:srgbClr val="A40000"/>
                </a:solidFill>
              </a:rPr>
              <a:pPr/>
              <a:t>10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914400" y="4468472"/>
            <a:ext cx="723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7-2 Physical geographic boundaries lead to legal boundaries</a:t>
            </a:r>
          </a:p>
        </p:txBody>
      </p:sp>
      <p:pic>
        <p:nvPicPr>
          <p:cNvPr id="2050" name="Picture 2" descr="C:\Users\peterson\chimbo temp\Schneider2014\artwork\C8757_ch07_no callouts\Fig7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35" y="1428788"/>
            <a:ext cx="7471109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408851" y="346864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Jurisdiction on the Internet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due to lack of geographic boundaries</a:t>
            </a:r>
          </a:p>
          <a:p>
            <a:pPr lvl="1"/>
            <a:r>
              <a:rPr lang="en-US" dirty="0" smtClean="0"/>
              <a:t>Governments enforcing Internet business conduct laws must establish jurisdiction over conduct</a:t>
            </a:r>
          </a:p>
          <a:p>
            <a:r>
              <a:rPr lang="en-US" dirty="0" smtClean="0"/>
              <a:t>Contract is a promise between two or more entities providing for an exchange of value between them</a:t>
            </a:r>
          </a:p>
          <a:p>
            <a:pPr lvl="1"/>
            <a:r>
              <a:rPr lang="en-US" dirty="0"/>
              <a:t>Breach of </a:t>
            </a:r>
            <a:r>
              <a:rPr lang="en-US" dirty="0" smtClean="0"/>
              <a:t>contract occurs </a:t>
            </a:r>
            <a:r>
              <a:rPr lang="en-US" dirty="0"/>
              <a:t>if either party does not comply with contract </a:t>
            </a:r>
            <a:r>
              <a:rPr lang="en-US" dirty="0" smtClean="0"/>
              <a:t>terms</a:t>
            </a:r>
          </a:p>
          <a:p>
            <a:r>
              <a:rPr lang="en-US" dirty="0"/>
              <a:t>Tort is an intentional negligent action taken by a legal entity that causes harm to another legal entity</a:t>
            </a:r>
          </a:p>
          <a:p>
            <a:r>
              <a:rPr lang="en-US" dirty="0" smtClean="0"/>
              <a:t>Sufficient </a:t>
            </a:r>
            <a:r>
              <a:rPr lang="en-US" dirty="0"/>
              <a:t>jurisdiction </a:t>
            </a:r>
            <a:r>
              <a:rPr lang="en-US" dirty="0" smtClean="0"/>
              <a:t>requires both subject-matter </a:t>
            </a:r>
            <a:r>
              <a:rPr lang="en-US" dirty="0"/>
              <a:t>jurisdiction and personal jurisdiction</a:t>
            </a:r>
          </a:p>
          <a:p>
            <a:pPr lvl="1"/>
            <a:endParaRPr lang="en-US" dirty="0"/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AA8C35-B24A-4F6D-A6D5-AAFC8A21BB19}" type="slidenum">
              <a:rPr lang="en-US" smtClean="0">
                <a:solidFill>
                  <a:srgbClr val="A40000"/>
                </a:solidFill>
              </a:rPr>
              <a:pPr/>
              <a:t>11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Subject-Matter and Personal Jurisdiction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Subject-matter jurisdiction is a court’s authority to decide particular dispute type</a:t>
            </a:r>
          </a:p>
          <a:p>
            <a:pPr lvl="1"/>
            <a:r>
              <a:rPr lang="en-US" dirty="0" smtClean="0"/>
              <a:t>U.S. federal courts have subject-matter jurisdiction over issues governed by federal laws</a:t>
            </a:r>
          </a:p>
          <a:p>
            <a:pPr lvl="1"/>
            <a:r>
              <a:rPr lang="en-US" dirty="0" smtClean="0"/>
              <a:t>U.S. state courts have subject-matter jurisdiction over issues governed by state laws</a:t>
            </a:r>
          </a:p>
          <a:p>
            <a:pPr lvl="1"/>
            <a:r>
              <a:rPr lang="en-US" dirty="0" smtClean="0"/>
              <a:t>Rules are clear and easy to apply (few disputes)</a:t>
            </a:r>
          </a:p>
          <a:p>
            <a:r>
              <a:rPr lang="en-US" dirty="0" smtClean="0"/>
              <a:t>Personal jurisdiction is determined </a:t>
            </a:r>
            <a:r>
              <a:rPr lang="en-US" dirty="0"/>
              <a:t>by residence of the parties</a:t>
            </a:r>
          </a:p>
          <a:p>
            <a:pPr lvl="1"/>
            <a:r>
              <a:rPr lang="en-US" dirty="0"/>
              <a:t>If defendant is a state resident where is court located the determination is straightforward </a:t>
            </a:r>
          </a:p>
          <a:p>
            <a:pPr lvl="1"/>
            <a:endParaRPr lang="en-US" dirty="0" smtClean="0"/>
          </a:p>
        </p:txBody>
      </p:sp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ACB571-F978-4648-80AA-237499443C98}" type="slidenum">
              <a:rPr lang="en-US" smtClean="0">
                <a:solidFill>
                  <a:srgbClr val="A40000"/>
                </a:solidFill>
              </a:rPr>
              <a:pPr/>
              <a:t>12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94A5FF0-674B-41AA-9038-77EC4D3B485B}" type="slidenum">
              <a:rPr lang="en-US" sz="1400"/>
              <a:pPr algn="r" eaLnBrk="1" hangingPunct="1"/>
              <a:t>13</a:t>
            </a:fld>
            <a:endParaRPr lang="en-US" sz="1400" dirty="0"/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Jurisdiction (cont’d.)</a:t>
            </a:r>
          </a:p>
        </p:txBody>
      </p:sp>
      <p:sp>
        <p:nvSpPr>
          <p:cNvPr id="20484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out-of-state person or corporation can voluntarily submit to a state court jurisdiction</a:t>
            </a:r>
          </a:p>
          <a:p>
            <a:pPr lvl="1"/>
            <a:r>
              <a:rPr lang="en-US" dirty="0" smtClean="0"/>
              <a:t>Forum selection clause indicates a contract will be enforced according to a particular state’s laws</a:t>
            </a:r>
          </a:p>
          <a:p>
            <a:r>
              <a:rPr lang="en-US" dirty="0"/>
              <a:t>Long-arm statutes create personal jurisdiction over nonresidents committing tortious acts</a:t>
            </a:r>
          </a:p>
          <a:p>
            <a:pPr eaLnBrk="1" hangingPunct="1"/>
            <a:r>
              <a:rPr lang="en-US" dirty="0" smtClean="0"/>
              <a:t>Tortious </a:t>
            </a:r>
            <a:r>
              <a:rPr lang="en-US" dirty="0"/>
              <a:t>acts</a:t>
            </a:r>
            <a:r>
              <a:rPr lang="en-US" b="1" dirty="0"/>
              <a:t> </a:t>
            </a:r>
            <a:r>
              <a:rPr lang="en-US" dirty="0"/>
              <a:t>an</a:t>
            </a:r>
            <a:r>
              <a:rPr lang="en-US" b="1" dirty="0"/>
              <a:t> </a:t>
            </a:r>
            <a:r>
              <a:rPr lang="en-US" dirty="0"/>
              <a:t>exceptions to personal jurisdiction</a:t>
            </a:r>
          </a:p>
          <a:p>
            <a:pPr lvl="1"/>
            <a:r>
              <a:rPr lang="en-US" dirty="0"/>
              <a:t>Negligent </a:t>
            </a:r>
            <a:r>
              <a:rPr lang="en-US" dirty="0" smtClean="0"/>
              <a:t>tort is unintentionally selling a harmful product</a:t>
            </a:r>
            <a:endParaRPr lang="en-US" dirty="0"/>
          </a:p>
          <a:p>
            <a:pPr lvl="1"/>
            <a:r>
              <a:rPr lang="en-US" dirty="0"/>
              <a:t>Intentional </a:t>
            </a:r>
            <a:r>
              <a:rPr lang="en-US" dirty="0" smtClean="0"/>
              <a:t>tort is knowingly </a:t>
            </a:r>
            <a:r>
              <a:rPr lang="en-US" dirty="0"/>
              <a:t>or recklessly </a:t>
            </a:r>
            <a:r>
              <a:rPr lang="en-US" dirty="0" smtClean="0"/>
              <a:t>causing injury </a:t>
            </a:r>
            <a:r>
              <a:rPr lang="en-US" dirty="0"/>
              <a:t>to </a:t>
            </a:r>
            <a:r>
              <a:rPr lang="en-US" dirty="0" smtClean="0"/>
              <a:t>a buyer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048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048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FDA519-4B62-4332-8366-03444C8259E0}" type="slidenum">
              <a:rPr lang="en-US" smtClean="0">
                <a:solidFill>
                  <a:srgbClr val="A40000"/>
                </a:solidFill>
              </a:rPr>
              <a:pPr/>
              <a:t>13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8EA201-E9AC-41C9-A948-9F0444EF3BDE}" type="slidenum">
              <a:rPr lang="en-US" smtClean="0">
                <a:solidFill>
                  <a:srgbClr val="A40000"/>
                </a:solidFill>
              </a:rPr>
              <a:pPr/>
              <a:t>14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725714" y="3886199"/>
            <a:ext cx="470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7-3 A typical forum selection clause</a:t>
            </a:r>
          </a:p>
        </p:txBody>
      </p:sp>
      <p:pic>
        <p:nvPicPr>
          <p:cNvPr id="3074" name="Picture 2" descr="C:\Users\peterson\chimbo temp\Schneider2014\artwork\C8757_ch07_no callouts\Fig7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24286"/>
            <a:ext cx="7543800" cy="16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713651" y="2991170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Jurisdiction in International Commerce</a:t>
            </a:r>
            <a:endParaRPr lang="en-US" dirty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Governed by treaties between countries in dispute</a:t>
            </a:r>
          </a:p>
          <a:p>
            <a:r>
              <a:rPr lang="en-US" dirty="0" smtClean="0"/>
              <a:t>U.S. determines personal jurisdiction for foreigners in the same manner as domestic long-arm statutes</a:t>
            </a:r>
          </a:p>
          <a:p>
            <a:r>
              <a:rPr lang="en-US" dirty="0" smtClean="0"/>
              <a:t>Non-U.S. entities can be sued in U.S. courts </a:t>
            </a:r>
          </a:p>
          <a:p>
            <a:pPr lvl="1"/>
            <a:r>
              <a:rPr lang="en-US" dirty="0" smtClean="0"/>
              <a:t>Foreign courts can enforce U.S. court system decisions against U.S. corporations and individuals</a:t>
            </a:r>
          </a:p>
          <a:p>
            <a:r>
              <a:rPr lang="en-US" dirty="0" smtClean="0"/>
              <a:t>Judicial comity is enforcing other countries’ laws out of a sense of comity (friendly civility)</a:t>
            </a:r>
          </a:p>
          <a:p>
            <a:r>
              <a:rPr lang="en-US" dirty="0" smtClean="0"/>
              <a:t>Complex issue that is rapidly changing and should be considered when conducting business online </a:t>
            </a:r>
          </a:p>
        </p:txBody>
      </p:sp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D1B709-3DF3-49E1-8487-2B306826A83C}" type="slidenum">
              <a:rPr lang="en-US" smtClean="0">
                <a:solidFill>
                  <a:srgbClr val="A40000"/>
                </a:solidFill>
              </a:rPr>
              <a:pPr/>
              <a:t>15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Laws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governed by various federal, state, and local laws</a:t>
            </a:r>
          </a:p>
          <a:p>
            <a:r>
              <a:rPr lang="en-US" dirty="0" smtClean="0"/>
              <a:t>Conflict of laws occurs when laws address the same issues in different ways</a:t>
            </a:r>
          </a:p>
          <a:p>
            <a:r>
              <a:rPr lang="en-US" dirty="0" smtClean="0"/>
              <a:t>Online businesses span many localities, states </a:t>
            </a:r>
            <a:r>
              <a:rPr lang="en-US" smtClean="0"/>
              <a:t>and usually look </a:t>
            </a:r>
            <a:r>
              <a:rPr lang="en-US" dirty="0" smtClean="0"/>
              <a:t>to federal laws for guidance</a:t>
            </a:r>
          </a:p>
          <a:p>
            <a:pPr lvl="1"/>
            <a:r>
              <a:rPr lang="en-US" dirty="0" smtClean="0"/>
              <a:t>May lead to problems with state and local laws</a:t>
            </a:r>
          </a:p>
          <a:p>
            <a:r>
              <a:rPr lang="en-US" dirty="0" smtClean="0"/>
              <a:t>Example: direct wine sales industry</a:t>
            </a:r>
          </a:p>
          <a:p>
            <a:pPr lvl="1"/>
            <a:r>
              <a:rPr lang="en-US" dirty="0" smtClean="0"/>
              <a:t>More information: Free the Grapes wine industry trade association Web site</a:t>
            </a:r>
          </a:p>
        </p:txBody>
      </p:sp>
      <p:sp>
        <p:nvSpPr>
          <p:cNvPr id="2765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C56D87-9E34-4F4B-9376-3FBCFFA3165C}" type="slidenum">
              <a:rPr lang="en-US" smtClean="0">
                <a:solidFill>
                  <a:srgbClr val="A40000"/>
                </a:solidFill>
              </a:rPr>
              <a:pPr/>
              <a:t>16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Contracting and Contract Enforcement in Electronic Commerce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 is formed when one party accepts the </a:t>
            </a:r>
            <a:r>
              <a:rPr lang="en-US" b="1" dirty="0" smtClean="0">
                <a:solidFill>
                  <a:srgbClr val="A40000"/>
                </a:solidFill>
              </a:rPr>
              <a:t>Offer</a:t>
            </a:r>
            <a:r>
              <a:rPr lang="en-US" dirty="0" smtClean="0"/>
              <a:t> of another party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Offer</a:t>
            </a:r>
            <a:r>
              <a:rPr lang="en-US" dirty="0" smtClean="0"/>
              <a:t> is a commitment with certain terms made to another party that can be revoked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A40000"/>
                </a:solidFill>
              </a:rPr>
              <a:t>Acceptance</a:t>
            </a:r>
            <a:r>
              <a:rPr lang="en-US" dirty="0" smtClean="0"/>
              <a:t> is the expression of willingness to take offer including all stated terms</a:t>
            </a:r>
          </a:p>
          <a:p>
            <a:pPr>
              <a:buClr>
                <a:schemeClr val="tx1"/>
              </a:buClr>
            </a:pPr>
            <a:r>
              <a:rPr lang="en-US" b="1" dirty="0" smtClean="0">
                <a:solidFill>
                  <a:srgbClr val="A40000"/>
                </a:solidFill>
              </a:rPr>
              <a:t>Consideration</a:t>
            </a:r>
            <a:r>
              <a:rPr lang="en-US" dirty="0" smtClean="0"/>
              <a:t> is the agreed-upon </a:t>
            </a:r>
            <a:r>
              <a:rPr lang="en-US" dirty="0"/>
              <a:t>exchange of something </a:t>
            </a:r>
            <a:r>
              <a:rPr lang="en-US" dirty="0" smtClean="0"/>
              <a:t>valuable such as money</a:t>
            </a:r>
            <a:r>
              <a:rPr lang="en-US" dirty="0"/>
              <a:t>, property, or future services</a:t>
            </a:r>
          </a:p>
          <a:p>
            <a:r>
              <a:rPr lang="en-US" dirty="0"/>
              <a:t>Implied </a:t>
            </a:r>
            <a:r>
              <a:rPr lang="en-US" dirty="0" smtClean="0"/>
              <a:t>contract can be formed when parties act as if a contract exists, even if unwritten</a:t>
            </a:r>
            <a:endParaRPr lang="en-US" dirty="0"/>
          </a:p>
          <a:p>
            <a:endParaRPr lang="en-US" b="1" dirty="0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2A1E1B-2F5D-4A43-B525-BC631D55E3BE}" type="slidenum">
              <a:rPr lang="en-US" smtClean="0">
                <a:solidFill>
                  <a:srgbClr val="A40000"/>
                </a:solidFill>
              </a:rPr>
              <a:pPr/>
              <a:t>17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Contracts: Offers and Acceptances</a:t>
            </a:r>
            <a:endParaRPr lang="en-US" dirty="0"/>
          </a:p>
        </p:txBody>
      </p:sp>
      <p:sp>
        <p:nvSpPr>
          <p:cNvPr id="3072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type of agreement or exchange between parties is a type of contract</a:t>
            </a:r>
          </a:p>
          <a:p>
            <a:pPr lvl="1"/>
            <a:r>
              <a:rPr lang="en-US" dirty="0" smtClean="0"/>
              <a:t>Example: consumer buying item at a supermarket</a:t>
            </a:r>
          </a:p>
          <a:p>
            <a:r>
              <a:rPr lang="en-US" dirty="0" smtClean="0"/>
              <a:t>Key element of traditional and Internet business</a:t>
            </a:r>
          </a:p>
          <a:p>
            <a:r>
              <a:rPr lang="en-US" dirty="0" smtClean="0"/>
              <a:t>Internet communication offers and acceptances</a:t>
            </a:r>
          </a:p>
          <a:p>
            <a:pPr lvl="1"/>
            <a:r>
              <a:rPr lang="en-US" dirty="0" smtClean="0"/>
              <a:t>Occur by exchanging e-mail, engaging in EDI, and filling out Web page forms</a:t>
            </a:r>
          </a:p>
          <a:p>
            <a:pPr lvl="1"/>
            <a:r>
              <a:rPr lang="en-US" dirty="0" smtClean="0"/>
              <a:t>Can be combined with traditional methods</a:t>
            </a:r>
          </a:p>
          <a:p>
            <a:r>
              <a:rPr lang="en-US" dirty="0" smtClean="0"/>
              <a:t>Courts tend to view offers and acceptances as actions that occur within a particular context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4800" y="6172200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E493F8-5935-466C-A01D-8BADFBF02725}" type="slidenum">
              <a:rPr lang="en-US" smtClean="0">
                <a:solidFill>
                  <a:srgbClr val="A40000"/>
                </a:solidFill>
              </a:rPr>
              <a:pPr/>
              <a:t>18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838200" y="5259404"/>
            <a:ext cx="525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7-4 Contracting process in an online sale</a:t>
            </a:r>
          </a:p>
        </p:txBody>
      </p:sp>
      <p:sp>
        <p:nvSpPr>
          <p:cNvPr id="3277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277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2B527D-CB22-48AB-AA6E-47A4DD8E60A9}" type="slidenum">
              <a:rPr lang="en-US" smtClean="0">
                <a:solidFill>
                  <a:srgbClr val="A40000"/>
                </a:solidFill>
              </a:rPr>
              <a:pPr/>
              <a:t>19</a:t>
            </a:fld>
            <a:endParaRPr lang="en-US" dirty="0" smtClean="0">
              <a:solidFill>
                <a:srgbClr val="A40000"/>
              </a:solidFill>
            </a:endParaRPr>
          </a:p>
        </p:txBody>
      </p:sp>
      <p:pic>
        <p:nvPicPr>
          <p:cNvPr id="4099" name="Picture 3" descr="C:\Users\peterson\chimbo temp\Schneider2014\artwork\C8757_ch07_no callouts\Fig7-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772400" cy="43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866051" y="4451811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In this chapter, you will learn:</a:t>
            </a:r>
          </a:p>
          <a:p>
            <a:r>
              <a:rPr lang="en-US" dirty="0" smtClean="0"/>
              <a:t>How the legal environment affects electronic commerce activities</a:t>
            </a:r>
          </a:p>
          <a:p>
            <a:r>
              <a:rPr lang="en-US" dirty="0" smtClean="0"/>
              <a:t>What elements combine to form an online business contract</a:t>
            </a:r>
          </a:p>
          <a:p>
            <a:r>
              <a:rPr lang="en-US" dirty="0" smtClean="0"/>
              <a:t>When copyright, patent, and trademark laws govern the use of intellectual property online</a:t>
            </a:r>
          </a:p>
          <a:p>
            <a:r>
              <a:rPr lang="en-US" dirty="0" smtClean="0"/>
              <a:t>How the Internet has opened doors for online crime, terrorism, and warfare</a:t>
            </a:r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31B7E1-5504-4742-AE6C-DD4294FA7F0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410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E09C5A-B921-438E-AC7B-53233B81A8D5}" type="slidenum">
              <a:rPr lang="en-US" sz="1400">
                <a:solidFill>
                  <a:srgbClr val="A4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AF1135-3CE3-4E8C-B641-76659BF8918E}" type="slidenum">
              <a:rPr lang="en-US" sz="1400"/>
              <a:pPr algn="r" eaLnBrk="1" hangingPunct="1"/>
              <a:t>20</a:t>
            </a:fld>
            <a:endParaRPr lang="en-US" sz="140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Click-Wrap and Web-Wrap Contract Acceptances</a:t>
            </a:r>
            <a:endParaRPr lang="en-US" dirty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End-user license agreements (EULAs)</a:t>
            </a:r>
          </a:p>
          <a:p>
            <a:pPr lvl="1"/>
            <a:r>
              <a:rPr lang="en-US" dirty="0" smtClean="0"/>
              <a:t>User must accept contract user before installing software which may happen when “Agree” is clicked</a:t>
            </a:r>
          </a:p>
          <a:p>
            <a:pPr lvl="1"/>
            <a:r>
              <a:rPr lang="en-US" dirty="0" smtClean="0"/>
              <a:t>Shrink-wrap acceptance was used in the past with  contract accepted by removing plastic shrink wrap on software box</a:t>
            </a:r>
          </a:p>
          <a:p>
            <a:pPr lvl="1"/>
            <a:r>
              <a:rPr lang="en-US" dirty="0" smtClean="0"/>
              <a:t>Click-wrap acceptance happens by clicking a button on the Web site</a:t>
            </a:r>
          </a:p>
          <a:p>
            <a:pPr lvl="1"/>
            <a:r>
              <a:rPr lang="en-US" dirty="0" smtClean="0"/>
              <a:t>Web-wrap acceptance or browser-wrap acceptance occurs by simply using the Web site</a:t>
            </a:r>
          </a:p>
        </p:txBody>
      </p:sp>
      <p:sp>
        <p:nvSpPr>
          <p:cNvPr id="3379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379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D295BD-BA2C-4AAB-82F4-EE66A17E357B}" type="slidenum">
              <a:rPr lang="en-US" smtClean="0">
                <a:solidFill>
                  <a:srgbClr val="A40000"/>
                </a:solidFill>
              </a:rPr>
              <a:pPr/>
              <a:t>20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Service Agreements</a:t>
            </a:r>
            <a:endParaRPr lang="en-US" dirty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sites have stated rules visitors must follow even though the visitors are not aware of them </a:t>
            </a:r>
          </a:p>
          <a:p>
            <a:r>
              <a:rPr lang="en-US" dirty="0" smtClean="0"/>
              <a:t>Terms of service (ToS) agreements are detailed rules and regulations</a:t>
            </a:r>
          </a:p>
          <a:p>
            <a:pPr lvl="1"/>
            <a:r>
              <a:rPr lang="en-US" dirty="0" smtClean="0"/>
              <a:t>Limit Web site owner’s liability for what one might do with site information</a:t>
            </a:r>
          </a:p>
          <a:p>
            <a:pPr lvl="1"/>
            <a:r>
              <a:rPr lang="en-US" dirty="0" smtClean="0"/>
              <a:t>Site visitor held to terms of service by simply using site</a:t>
            </a:r>
          </a:p>
        </p:txBody>
      </p:sp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A514060-F5D9-4E73-A135-3C56F85D56FA}" type="slidenum">
              <a:rPr lang="en-US" smtClean="0">
                <a:solidFill>
                  <a:srgbClr val="A40000"/>
                </a:solidFill>
              </a:rPr>
              <a:pPr/>
              <a:t>21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440095D-3E82-4B7A-8800-2ED504F112E3}" type="slidenum">
              <a:rPr lang="en-US" sz="1400"/>
              <a:pPr algn="r" eaLnBrk="1" hangingPunct="1"/>
              <a:t>22</a:t>
            </a:fld>
            <a:endParaRPr lang="en-US" sz="1400" dirty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Written Contracts on the Web</a:t>
            </a:r>
            <a:endParaRPr lang="en-US" dirty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contracts valid even if not in writing or signed</a:t>
            </a:r>
          </a:p>
          <a:p>
            <a:r>
              <a:rPr lang="en-US" dirty="0" smtClean="0"/>
              <a:t>Statute of Frauds (state laws) specify contracts that must be written and signed</a:t>
            </a:r>
          </a:p>
          <a:p>
            <a:pPr lvl="1"/>
            <a:r>
              <a:rPr lang="en-US" dirty="0" smtClean="0"/>
              <a:t>Applies to sale of goods over $500 and contracts with actions that cannot be completed within one year</a:t>
            </a:r>
          </a:p>
          <a:p>
            <a:r>
              <a:rPr lang="en-US" dirty="0" smtClean="0"/>
              <a:t>For electronic commerce a writing </a:t>
            </a:r>
            <a:r>
              <a:rPr lang="en-US" dirty="0"/>
              <a:t>exists if contract terms reduced to </a:t>
            </a:r>
            <a:r>
              <a:rPr lang="en-US" dirty="0" smtClean="0"/>
              <a:t>some tangible </a:t>
            </a:r>
            <a:r>
              <a:rPr lang="en-US" dirty="0"/>
              <a:t>form</a:t>
            </a:r>
          </a:p>
          <a:p>
            <a:pPr lvl="1"/>
            <a:r>
              <a:rPr lang="en-US" dirty="0" smtClean="0"/>
              <a:t>Signature is any </a:t>
            </a:r>
            <a:r>
              <a:rPr lang="en-US" dirty="0"/>
              <a:t>symbol executed or adopted for the purpose of authenticating a writing</a:t>
            </a:r>
          </a:p>
          <a:p>
            <a:pPr lvl="1"/>
            <a:endParaRPr lang="en-US" dirty="0" smtClean="0"/>
          </a:p>
        </p:txBody>
      </p:sp>
      <p:sp>
        <p:nvSpPr>
          <p:cNvPr id="34821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4822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E1FD01-FC60-4A25-887D-E6C87AE3651E}" type="slidenum">
              <a:rPr lang="en-US" smtClean="0">
                <a:solidFill>
                  <a:srgbClr val="A40000"/>
                </a:solidFill>
              </a:rPr>
              <a:pPr/>
              <a:t>22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Implied Warranties and Warranty Disclaimers on the Web</a:t>
            </a:r>
            <a:endParaRPr lang="en-US" dirty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Implied warranty is a promise to which the seller can be held even though seller did not make an explicit statement of that promise </a:t>
            </a:r>
          </a:p>
          <a:p>
            <a:r>
              <a:rPr lang="en-US" dirty="0" smtClean="0"/>
              <a:t>Law establishes basic elements of a transaction in any contract to sell goods or services</a:t>
            </a:r>
          </a:p>
          <a:p>
            <a:r>
              <a:rPr lang="en-US" dirty="0" smtClean="0"/>
              <a:t>Warranty disclaimer is a statement declaring that the seller will not honor some or all implied warranties</a:t>
            </a:r>
          </a:p>
          <a:p>
            <a:pPr lvl="1"/>
            <a:r>
              <a:rPr lang="en-US" dirty="0" smtClean="0"/>
              <a:t>Must be made conspicuously and in writing</a:t>
            </a:r>
          </a:p>
          <a:p>
            <a:pPr lvl="1"/>
            <a:r>
              <a:rPr lang="en-US" dirty="0" smtClean="0"/>
              <a:t>Only legally effective if obvious and easy for a Web site buyer to find</a:t>
            </a:r>
          </a:p>
        </p:txBody>
      </p:sp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E5B4A7-5544-4C80-BF09-AA8BE086A0A9}" type="slidenum">
              <a:rPr lang="en-US" smtClean="0">
                <a:solidFill>
                  <a:srgbClr val="A40000"/>
                </a:solidFill>
              </a:rPr>
              <a:pPr/>
              <a:t>23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1C4410-93B7-4DF9-BE79-B12BF3F8956C}" type="slidenum">
              <a:rPr lang="en-US" smtClean="0">
                <a:solidFill>
                  <a:srgbClr val="A40000"/>
                </a:solidFill>
              </a:rPr>
              <a:pPr/>
              <a:t>24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1371600" y="5154153"/>
            <a:ext cx="464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7-5 A Web site warranty disclaimer</a:t>
            </a:r>
          </a:p>
        </p:txBody>
      </p:sp>
      <p:pic>
        <p:nvPicPr>
          <p:cNvPr id="5122" name="Picture 2" descr="C:\Users\peterson\chimbo temp\Schneider2014\artwork\C8757_ch07_callouts\CFig7-0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71" y="762000"/>
            <a:ext cx="6096000" cy="426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6846422" y="4247324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Authority to </a:t>
            </a:r>
            <a:r>
              <a:rPr lang="en-US" dirty="0" smtClean="0"/>
              <a:t>Form Contracts</a:t>
            </a:r>
            <a:endParaRPr lang="en-US" dirty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30286"/>
            <a:ext cx="8534400" cy="4678363"/>
          </a:xfrm>
        </p:spPr>
        <p:txBody>
          <a:bodyPr/>
          <a:lstStyle/>
          <a:p>
            <a:r>
              <a:rPr lang="en-US" dirty="0" smtClean="0"/>
              <a:t>Contract formed when offer accepted for consideration</a:t>
            </a:r>
          </a:p>
          <a:p>
            <a:r>
              <a:rPr lang="en-US" dirty="0" smtClean="0"/>
              <a:t>Problems with acceptance by an imposter (forgery) or someone without authority to bind company </a:t>
            </a:r>
          </a:p>
          <a:p>
            <a:pPr lvl="1"/>
            <a:r>
              <a:rPr lang="en-US" dirty="0" smtClean="0"/>
              <a:t>Electronic commerce technology provides means to avoid deception such as use of digital signatures</a:t>
            </a:r>
          </a:p>
          <a:p>
            <a:pPr lvl="1"/>
            <a:r>
              <a:rPr lang="en-US" dirty="0"/>
              <a:t>Authority to bind </a:t>
            </a:r>
            <a:r>
              <a:rPr lang="en-US" dirty="0" smtClean="0"/>
              <a:t>issue arises </a:t>
            </a:r>
            <a:r>
              <a:rPr lang="en-US" dirty="0"/>
              <a:t>when </a:t>
            </a:r>
            <a:r>
              <a:rPr lang="en-US" dirty="0" smtClean="0"/>
              <a:t>employee </a:t>
            </a:r>
            <a:r>
              <a:rPr lang="en-US" dirty="0"/>
              <a:t>accepts a contract and company </a:t>
            </a:r>
            <a:r>
              <a:rPr lang="en-US" dirty="0" smtClean="0"/>
              <a:t>later asserts </a:t>
            </a:r>
            <a:r>
              <a:rPr lang="en-US" dirty="0"/>
              <a:t>employee </a:t>
            </a:r>
            <a:r>
              <a:rPr lang="en-US" dirty="0" smtClean="0"/>
              <a:t>was not authorized</a:t>
            </a:r>
          </a:p>
          <a:p>
            <a:pPr lvl="2"/>
            <a:r>
              <a:rPr lang="en-US" dirty="0"/>
              <a:t>In physical world </a:t>
            </a:r>
            <a:r>
              <a:rPr lang="en-US" dirty="0" smtClean="0"/>
              <a:t>transactions</a:t>
            </a:r>
            <a:r>
              <a:rPr lang="en-US" dirty="0"/>
              <a:t> c</a:t>
            </a:r>
            <a:r>
              <a:rPr lang="en-US" dirty="0" smtClean="0"/>
              <a:t>heck </a:t>
            </a:r>
            <a:r>
              <a:rPr lang="en-US" dirty="0"/>
              <a:t>public information on file </a:t>
            </a:r>
            <a:r>
              <a:rPr lang="en-US" dirty="0" smtClean="0"/>
              <a:t>or copies corporate </a:t>
            </a:r>
            <a:r>
              <a:rPr lang="en-US" dirty="0"/>
              <a:t>certificates or resolutions</a:t>
            </a:r>
          </a:p>
          <a:p>
            <a:pPr lvl="2"/>
            <a:r>
              <a:rPr lang="en-US" dirty="0" smtClean="0"/>
              <a:t>Physical methods time </a:t>
            </a:r>
            <a:r>
              <a:rPr lang="en-US" dirty="0"/>
              <a:t>consuming and </a:t>
            </a:r>
            <a:r>
              <a:rPr lang="en-US" dirty="0" smtClean="0"/>
              <a:t>awkward online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E64517-A053-4E18-BFF2-5996243310E3}" type="slidenum">
              <a:rPr lang="en-US" smtClean="0">
                <a:solidFill>
                  <a:srgbClr val="A40000"/>
                </a:solidFill>
              </a:rPr>
              <a:pPr/>
              <a:t>25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and Protection of Intellectual Property in Online Business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Intellectual property includes all products of the human mind, both tangible and intangible</a:t>
            </a:r>
          </a:p>
          <a:p>
            <a:pPr lvl="1"/>
            <a:r>
              <a:rPr lang="en-US" dirty="0" smtClean="0"/>
              <a:t>Protections afforded by copyrights and patents, trademarks registration, service marks</a:t>
            </a:r>
          </a:p>
          <a:p>
            <a:r>
              <a:rPr lang="en-US" dirty="0" smtClean="0"/>
              <a:t>Right of publicity is the limited right to control others’ commercial use of an individual’s name, image, likeness, and identifying aspect of identity</a:t>
            </a:r>
          </a:p>
          <a:p>
            <a:pPr lvl="1"/>
            <a:r>
              <a:rPr lang="en-US" dirty="0" smtClean="0"/>
              <a:t>Limited by U.S. First Amendment provisions</a:t>
            </a:r>
          </a:p>
          <a:p>
            <a:pPr eaLnBrk="1" hangingPunct="1"/>
            <a:r>
              <a:rPr lang="en-US" dirty="0" smtClean="0"/>
              <a:t>Online </a:t>
            </a:r>
            <a:r>
              <a:rPr lang="en-US" dirty="0"/>
              <a:t>businesses must avoid </a:t>
            </a:r>
            <a:r>
              <a:rPr lang="en-US" dirty="0" smtClean="0"/>
              <a:t>infringement </a:t>
            </a:r>
            <a:r>
              <a:rPr lang="en-US" dirty="0"/>
              <a:t>of intellectual property </a:t>
            </a:r>
            <a:r>
              <a:rPr lang="en-US" dirty="0" smtClean="0"/>
              <a:t>rights by </a:t>
            </a:r>
            <a:r>
              <a:rPr lang="en-US" dirty="0"/>
              <a:t>using unauthorized </a:t>
            </a:r>
            <a:r>
              <a:rPr lang="en-US" dirty="0" smtClean="0"/>
              <a:t>content on Web sites or in domain names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D84BDB-C476-4F7B-934F-41BABC7B7085}" type="slidenum">
              <a:rPr lang="en-US" smtClean="0">
                <a:solidFill>
                  <a:srgbClr val="A40000"/>
                </a:solidFill>
              </a:rPr>
              <a:pPr/>
              <a:t>26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 is a right granted by government to the author (creator) of literary or artistic work</a:t>
            </a:r>
          </a:p>
          <a:p>
            <a:pPr lvl="1"/>
            <a:r>
              <a:rPr lang="en-US" dirty="0" smtClean="0"/>
              <a:t>Gives author (creator) sole and exclusive right to the work (print, publish, sell) for a specific length of time</a:t>
            </a:r>
          </a:p>
          <a:p>
            <a:pPr lvl="1"/>
            <a:r>
              <a:rPr lang="en-US" dirty="0" smtClean="0"/>
              <a:t>Includes virtually all forms of artistic or intellectual expression</a:t>
            </a:r>
          </a:p>
          <a:p>
            <a:pPr lvl="1"/>
            <a:r>
              <a:rPr lang="en-US" dirty="0"/>
              <a:t>Idea contained in an expression cannot be </a:t>
            </a:r>
            <a:r>
              <a:rPr lang="en-US" dirty="0" smtClean="0"/>
              <a:t>copyrighted (for example, mathematical calculations)</a:t>
            </a:r>
          </a:p>
          <a:p>
            <a:pPr lvl="1"/>
            <a:r>
              <a:rPr lang="en-US" dirty="0"/>
              <a:t>Collection of </a:t>
            </a:r>
            <a:r>
              <a:rPr lang="en-US" dirty="0" smtClean="0"/>
              <a:t>facts van </a:t>
            </a:r>
            <a:r>
              <a:rPr lang="en-US" dirty="0"/>
              <a:t>be copyrighted if arrangement rises to level of an original work</a:t>
            </a:r>
          </a:p>
          <a:p>
            <a:pPr lvl="2"/>
            <a:r>
              <a:rPr lang="en-US" dirty="0"/>
              <a:t>Example: Yahoo! Web Directory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8A66C3-E26A-479E-8CDB-13B5F1B4B09F}" type="slidenum">
              <a:rPr lang="en-US" smtClean="0">
                <a:solidFill>
                  <a:srgbClr val="A40000"/>
                </a:solidFill>
              </a:rPr>
              <a:pPr/>
              <a:t>27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Issues (cont’d.)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U.S. law no longer requires registration</a:t>
            </a:r>
          </a:p>
          <a:p>
            <a:pPr lvl="1"/>
            <a:r>
              <a:rPr lang="en-US" dirty="0" smtClean="0"/>
              <a:t>Work created after 1989 is copyrighted automatically by virtue of copyright law </a:t>
            </a:r>
          </a:p>
          <a:p>
            <a:r>
              <a:rPr lang="en-US" dirty="0" smtClean="0"/>
              <a:t>Most U.S. Web pages protected by automatic copyright provision </a:t>
            </a:r>
            <a:r>
              <a:rPr lang="en-US" dirty="0"/>
              <a:t>(</a:t>
            </a:r>
            <a:r>
              <a:rPr lang="en-US" dirty="0" smtClean="0"/>
              <a:t>create an original work)</a:t>
            </a:r>
          </a:p>
          <a:p>
            <a:pPr lvl="1"/>
            <a:r>
              <a:rPr lang="en-US" dirty="0" smtClean="0"/>
              <a:t>Copying page generally an allowable use </a:t>
            </a:r>
          </a:p>
          <a:p>
            <a:r>
              <a:rPr lang="en-US" dirty="0" smtClean="0"/>
              <a:t>Fair use of a copyrighted work is an exemption from infringement</a:t>
            </a:r>
          </a:p>
          <a:p>
            <a:pPr lvl="1"/>
            <a:r>
              <a:rPr lang="en-US" dirty="0" smtClean="0"/>
              <a:t>Allows copying it for use in criticism, comment, news reporting, teaching, scholarship, or research</a:t>
            </a:r>
          </a:p>
        </p:txBody>
      </p:sp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BEEAE68-27D6-44B8-851A-05716B7258D9}" type="slidenum">
              <a:rPr lang="en-US" smtClean="0">
                <a:solidFill>
                  <a:srgbClr val="A40000"/>
                </a:solidFill>
              </a:rPr>
              <a:pPr/>
              <a:t>28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F7E45C-CED3-421B-8151-FC456D7BF6C3}" type="slidenum">
              <a:rPr lang="en-US" smtClean="0">
                <a:solidFill>
                  <a:srgbClr val="A40000"/>
                </a:solidFill>
              </a:rPr>
              <a:pPr/>
              <a:t>29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50180" name="Rectangle 7"/>
          <p:cNvSpPr>
            <a:spLocks noChangeArrowheads="1"/>
          </p:cNvSpPr>
          <p:nvPr/>
        </p:nvSpPr>
        <p:spPr bwMode="auto">
          <a:xfrm>
            <a:off x="1052286" y="5531036"/>
            <a:ext cx="578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7-6 </a:t>
            </a:r>
            <a:r>
              <a:rPr lang="en-US" dirty="0">
                <a:solidFill>
                  <a:srgbClr val="A40000"/>
                </a:solidFill>
              </a:rPr>
              <a:t>U.S. law governing the fair-use exception</a:t>
            </a:r>
          </a:p>
        </p:txBody>
      </p:sp>
      <p:pic>
        <p:nvPicPr>
          <p:cNvPr id="1026" name="Picture 2" descr="C:\Users\peterson\chimbo temp\Schneider2014\artwork\C8757_ch07_no callouts\Fig7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86" y="934150"/>
            <a:ext cx="7391400" cy="44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 (cont’d.)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ethics issues arise for companies conducting electronic commerce</a:t>
            </a:r>
          </a:p>
          <a:p>
            <a:r>
              <a:rPr lang="en-US" dirty="0" smtClean="0"/>
              <a:t>Ways to resolve conflicts between companies’ desire to collect and use their customers’ data and the privacy rights of those customers</a:t>
            </a:r>
          </a:p>
          <a:p>
            <a:r>
              <a:rPr lang="en-US" dirty="0" smtClean="0"/>
              <a:t>How taxes are levied on electronic commerce activities</a:t>
            </a:r>
          </a:p>
          <a:p>
            <a:endParaRPr lang="en-US" dirty="0" smtClean="0"/>
          </a:p>
        </p:txBody>
      </p:sp>
      <p:sp>
        <p:nvSpPr>
          <p:cNvPr id="512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9886CE-5374-4139-8498-1DF394DE7C5E}" type="slidenum">
              <a:rPr lang="en-US" smtClean="0">
                <a:solidFill>
                  <a:srgbClr val="A40000"/>
                </a:solidFill>
              </a:rPr>
              <a:pPr/>
              <a:t>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Issues (cont’d.)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factors in fair use</a:t>
            </a:r>
          </a:p>
          <a:p>
            <a:pPr lvl="1"/>
            <a:r>
              <a:rPr lang="en-US" dirty="0" smtClean="0"/>
              <a:t>Nonprofit educational uses have better chance of qualifying than commercial uses</a:t>
            </a:r>
          </a:p>
          <a:p>
            <a:pPr lvl="1"/>
            <a:r>
              <a:rPr lang="en-US" dirty="0" smtClean="0"/>
              <a:t>Court may consider painting using different standards than sound recording</a:t>
            </a:r>
          </a:p>
          <a:p>
            <a:pPr lvl="1"/>
            <a:r>
              <a:rPr lang="en-US" dirty="0" smtClean="0"/>
              <a:t>Small sections qualify when entire work might not</a:t>
            </a:r>
          </a:p>
          <a:p>
            <a:pPr lvl="1"/>
            <a:r>
              <a:rPr lang="en-US" dirty="0" smtClean="0"/>
              <a:t>Court may consider amount of damage caused to value of copyrighted work</a:t>
            </a:r>
          </a:p>
          <a:p>
            <a:r>
              <a:rPr lang="en-US" dirty="0" smtClean="0"/>
              <a:t>Good Web site sources to determine fair use</a:t>
            </a:r>
          </a:p>
          <a:p>
            <a:pPr lvl="1"/>
            <a:r>
              <a:rPr lang="en-US" dirty="0" smtClean="0"/>
              <a:t>University of Texas Copyright Crash Course</a:t>
            </a:r>
          </a:p>
          <a:p>
            <a:pPr lvl="1"/>
            <a:r>
              <a:rPr lang="en-US" dirty="0" smtClean="0"/>
              <a:t>Stanford Copyright &amp; Fair Use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47BD382-56D2-444B-A4EC-9EAABEF26351}" type="slidenum">
              <a:rPr lang="en-US" smtClean="0">
                <a:solidFill>
                  <a:srgbClr val="A40000"/>
                </a:solidFill>
              </a:rPr>
              <a:pPr/>
              <a:t>30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Copyright Issues (cont’d.)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Copyright law difficult to apply due to elements such as fair use</a:t>
            </a:r>
          </a:p>
          <a:p>
            <a:pPr lvl="1"/>
            <a:r>
              <a:rPr lang="en-US" dirty="0" smtClean="0"/>
              <a:t>Internet has made situation worse</a:t>
            </a:r>
          </a:p>
          <a:p>
            <a:r>
              <a:rPr lang="en-US" dirty="0" smtClean="0"/>
              <a:t>Vicarious copyright infringement occurs when an entity capable of supervising infringing activity obtains a financial benefit from it</a:t>
            </a:r>
          </a:p>
          <a:p>
            <a:pPr lvl="1"/>
            <a:r>
              <a:rPr lang="en-US" dirty="0" smtClean="0"/>
              <a:t>Example: Napster held liable for failing to monitor its network and indirect profit from the infringement</a:t>
            </a:r>
          </a:p>
          <a:p>
            <a:r>
              <a:rPr lang="en-US" dirty="0" smtClean="0"/>
              <a:t>Music purchased in digital form is often sold with specific restrictions on copying and sharing, even for personal use</a:t>
            </a:r>
          </a:p>
        </p:txBody>
      </p:sp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347796-0264-4E00-897C-3D095EC27E30}" type="slidenum">
              <a:rPr lang="en-US" smtClean="0">
                <a:solidFill>
                  <a:srgbClr val="A40000"/>
                </a:solidFill>
              </a:rPr>
              <a:pPr/>
              <a:t>31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Issues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 is an exclusive right granted by government to an individual to make, use, and sell an invention</a:t>
            </a:r>
          </a:p>
          <a:p>
            <a:pPr lvl="1"/>
            <a:r>
              <a:rPr lang="en-US" dirty="0" smtClean="0"/>
              <a:t>Protection for 20 years in the United States or inventor can patent the design for 14 year</a:t>
            </a:r>
          </a:p>
          <a:p>
            <a:pPr lvl="1"/>
            <a:r>
              <a:rPr lang="en-US" dirty="0" smtClean="0"/>
              <a:t>Invention must be genuine, novel, and useful</a:t>
            </a:r>
          </a:p>
          <a:p>
            <a:pPr lvl="2"/>
            <a:r>
              <a:rPr lang="en-US" dirty="0" smtClean="0"/>
              <a:t>Not obvious given current technology state</a:t>
            </a:r>
          </a:p>
          <a:p>
            <a:pPr lvl="1"/>
            <a:r>
              <a:rPr lang="en-US" dirty="0" smtClean="0"/>
              <a:t>Software patents not considered useful because technology obsolete before patent protection secured</a:t>
            </a:r>
          </a:p>
          <a:p>
            <a:pPr lvl="2"/>
            <a:r>
              <a:rPr lang="en-US" dirty="0" smtClean="0"/>
              <a:t>Process is expensive and takes several years</a:t>
            </a: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ACDA35-7D81-47D3-AA2A-0B527B6DD218}" type="slidenum">
              <a:rPr lang="en-US" smtClean="0">
                <a:solidFill>
                  <a:srgbClr val="A40000"/>
                </a:solidFill>
              </a:rPr>
              <a:pPr/>
              <a:t>32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Patent Issues (cont’d.)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</a:t>
            </a:r>
            <a:r>
              <a:rPr lang="en-US" dirty="0"/>
              <a:t>process patent protects specific set of procedures for </a:t>
            </a:r>
            <a:r>
              <a:rPr lang="en-US" dirty="0" smtClean="0"/>
              <a:t>conducting a </a:t>
            </a:r>
            <a:r>
              <a:rPr lang="en-US" dirty="0"/>
              <a:t>particular business activity</a:t>
            </a:r>
          </a:p>
          <a:p>
            <a:pPr lvl="1"/>
            <a:r>
              <a:rPr lang="en-US" dirty="0"/>
              <a:t>Enforcing rights not </a:t>
            </a:r>
            <a:r>
              <a:rPr lang="en-US" dirty="0" smtClean="0"/>
              <a:t>clear (Amazon vs. Barnes and Noble and MercExchange vs. Ebay)</a:t>
            </a:r>
          </a:p>
          <a:p>
            <a:pPr lvl="1"/>
            <a:r>
              <a:rPr lang="en-US" dirty="0" smtClean="0"/>
              <a:t>Only common in the United States</a:t>
            </a:r>
          </a:p>
          <a:p>
            <a:r>
              <a:rPr lang="en-US" dirty="0" smtClean="0"/>
              <a:t>Patent assertion entities or patent trolls purchase patents they believe are being infringed</a:t>
            </a:r>
          </a:p>
          <a:p>
            <a:pPr lvl="1"/>
            <a:r>
              <a:rPr lang="en-US" dirty="0" smtClean="0"/>
              <a:t>Threaten to sue infringers for cash settlement</a:t>
            </a:r>
          </a:p>
          <a:p>
            <a:pPr lvl="1"/>
            <a:r>
              <a:rPr lang="en-US" dirty="0" smtClean="0"/>
              <a:t>Several governments have introduced legislation to limit patent trolls with limited success</a:t>
            </a:r>
          </a:p>
        </p:txBody>
      </p:sp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ACDA35-7D81-47D3-AA2A-0B527B6DD218}" type="slidenum">
              <a:rPr lang="en-US" smtClean="0">
                <a:solidFill>
                  <a:srgbClr val="A40000"/>
                </a:solidFill>
              </a:rPr>
              <a:pPr/>
              <a:t>33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Trademark Issues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7603"/>
            <a:ext cx="8229600" cy="4678363"/>
          </a:xfrm>
        </p:spPr>
        <p:txBody>
          <a:bodyPr/>
          <a:lstStyle/>
          <a:p>
            <a:r>
              <a:rPr lang="en-US" dirty="0" smtClean="0"/>
              <a:t>Trademark is a distinctive mark, device, motto, or implement that a company affixes to goods it produces for identification purposes</a:t>
            </a:r>
          </a:p>
          <a:p>
            <a:pPr lvl="1"/>
            <a:r>
              <a:rPr lang="en-US" dirty="0" smtClean="0"/>
              <a:t>Service mark identifies the services provided</a:t>
            </a:r>
          </a:p>
          <a:p>
            <a:pPr lvl="1"/>
            <a:r>
              <a:rPr lang="en-US" dirty="0" smtClean="0"/>
              <a:t>Registered with governments (state and/or federal)</a:t>
            </a:r>
          </a:p>
          <a:p>
            <a:r>
              <a:rPr lang="en-US" dirty="0" smtClean="0"/>
              <a:t>Trade name is the name business uses for identify </a:t>
            </a:r>
          </a:p>
          <a:p>
            <a:pPr lvl="1"/>
            <a:r>
              <a:rPr lang="en-US" dirty="0" smtClean="0"/>
              <a:t>Protected under common law, not trademark </a:t>
            </a:r>
            <a:r>
              <a:rPr lang="en-US" dirty="0" smtClean="0"/>
              <a:t>law</a:t>
            </a:r>
          </a:p>
          <a:p>
            <a:r>
              <a:rPr lang="en-US" dirty="0"/>
              <a:t>Statutory </a:t>
            </a:r>
            <a:r>
              <a:rPr lang="en-US" dirty="0" smtClean="0"/>
              <a:t>law </a:t>
            </a:r>
            <a:r>
              <a:rPr lang="en-US" dirty="0"/>
              <a:t>a</a:t>
            </a:r>
            <a:r>
              <a:rPr lang="en-US" dirty="0" smtClean="0"/>
              <a:t>rises </a:t>
            </a:r>
            <a:r>
              <a:rPr lang="en-US" dirty="0"/>
              <a:t>when elected legislative bodies pass laws (statutes)</a:t>
            </a:r>
          </a:p>
          <a:p>
            <a:r>
              <a:rPr lang="en-US" dirty="0"/>
              <a:t>Web site designers must not </a:t>
            </a:r>
            <a:r>
              <a:rPr lang="en-US" dirty="0" smtClean="0"/>
              <a:t>use any </a:t>
            </a:r>
            <a:r>
              <a:rPr lang="en-US" dirty="0"/>
              <a:t>trademarked name, logo, </a:t>
            </a:r>
            <a:r>
              <a:rPr lang="en-US" dirty="0" smtClean="0"/>
              <a:t>or other mark without permission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6962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5A928A7-EF54-4788-8404-ECCC6376BFAD}" type="slidenum">
              <a:rPr lang="en-US" smtClean="0">
                <a:solidFill>
                  <a:srgbClr val="A40000"/>
                </a:solidFill>
              </a:rPr>
              <a:pPr/>
              <a:t>34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Names and Intellectual Property Issues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Cybersquatting is registering a trademarked </a:t>
            </a:r>
            <a:r>
              <a:rPr lang="en-US" dirty="0" smtClean="0"/>
              <a:t>domain </a:t>
            </a:r>
            <a:r>
              <a:rPr lang="en-US" dirty="0" smtClean="0"/>
              <a:t>name hoping owner </a:t>
            </a:r>
            <a:r>
              <a:rPr lang="en-US" dirty="0" smtClean="0"/>
              <a:t>will pay money to acquire </a:t>
            </a:r>
            <a:r>
              <a:rPr lang="en-US" dirty="0" smtClean="0"/>
              <a:t>URL</a:t>
            </a:r>
          </a:p>
          <a:p>
            <a:pPr lvl="1"/>
            <a:r>
              <a:rPr lang="en-US" dirty="0" smtClean="0"/>
              <a:t>Prevented by the </a:t>
            </a:r>
            <a:r>
              <a:rPr lang="en-US" dirty="0"/>
              <a:t>U.S. Anticybersquatting Consumer Protection Act </a:t>
            </a:r>
            <a:r>
              <a:rPr lang="en-US" dirty="0" smtClean="0"/>
              <a:t> since 1999</a:t>
            </a:r>
          </a:p>
          <a:p>
            <a:pPr lvl="1"/>
            <a:r>
              <a:rPr lang="en-US" dirty="0" smtClean="0"/>
              <a:t>Disputes settled by the World Intellectual Property Organization but critics claim enforcement has not been consistent</a:t>
            </a:r>
          </a:p>
          <a:p>
            <a:pPr lvl="2"/>
            <a:r>
              <a:rPr lang="en-US" dirty="0" smtClean="0"/>
              <a:t>Rules in favor of trademark owner over 90% of the time</a:t>
            </a:r>
          </a:p>
          <a:p>
            <a:pPr lvl="2"/>
            <a:r>
              <a:rPr lang="en-US" dirty="0" smtClean="0"/>
              <a:t>No central authority for decision appeals</a:t>
            </a:r>
            <a:endParaRPr lang="en-US" dirty="0" smtClean="0"/>
          </a:p>
        </p:txBody>
      </p:sp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925012-2A58-4C12-B39C-2172BB004E4D}" type="slidenum">
              <a:rPr lang="en-US" smtClean="0">
                <a:solidFill>
                  <a:srgbClr val="A40000"/>
                </a:solidFill>
              </a:rPr>
              <a:pPr/>
              <a:t>35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Names and Intellectual Property Issues (cont’d.)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Name changing (typosquatting) occurs when someone purposely registers misspelled variations of well-known domain names</a:t>
            </a:r>
          </a:p>
          <a:p>
            <a:r>
              <a:rPr lang="en-US" dirty="0" smtClean="0"/>
              <a:t>Name stealing is unauthorized </a:t>
            </a:r>
            <a:r>
              <a:rPr lang="en-US" dirty="0" smtClean="0"/>
              <a:t>changes to domain name ownership</a:t>
            </a:r>
          </a:p>
          <a:p>
            <a:pPr lvl="1"/>
            <a:r>
              <a:rPr lang="en-US" dirty="0" smtClean="0"/>
              <a:t>Domain name ownership </a:t>
            </a:r>
            <a:r>
              <a:rPr lang="en-US" dirty="0" smtClean="0"/>
              <a:t>change occurs when information </a:t>
            </a:r>
            <a:r>
              <a:rPr lang="en-US" dirty="0" smtClean="0"/>
              <a:t>maintained by public domain registrar changed in registrar’s database</a:t>
            </a:r>
          </a:p>
          <a:p>
            <a:pPr lvl="1"/>
            <a:r>
              <a:rPr lang="en-US" dirty="0" smtClean="0"/>
              <a:t>Allows name stealer to manipulate the site</a:t>
            </a:r>
            <a:endParaRPr lang="en-US" dirty="0" smtClean="0"/>
          </a:p>
          <a:p>
            <a:pPr lvl="1"/>
            <a:r>
              <a:rPr lang="en-US" dirty="0" smtClean="0"/>
              <a:t>Occurs when safeguards not in place </a:t>
            </a:r>
          </a:p>
          <a:p>
            <a:pPr lvl="1"/>
            <a:r>
              <a:rPr lang="en-US" dirty="0" smtClean="0"/>
              <a:t>Main </a:t>
            </a:r>
            <a:r>
              <a:rPr lang="en-US" dirty="0" smtClean="0"/>
              <a:t>purpose is to </a:t>
            </a:r>
            <a:r>
              <a:rPr lang="en-US" dirty="0" smtClean="0"/>
              <a:t>harass site owner</a:t>
            </a:r>
          </a:p>
          <a:p>
            <a:endParaRPr lang="en-US" dirty="0" smtClean="0"/>
          </a:p>
        </p:txBody>
      </p:sp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A3B028-84E3-4239-A18C-DA5C6F4D2A01}" type="slidenum">
              <a:rPr lang="en-US" smtClean="0">
                <a:solidFill>
                  <a:srgbClr val="A40000"/>
                </a:solidFill>
              </a:rPr>
              <a:pPr/>
              <a:t>36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Intellectual Property Online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</a:t>
            </a:r>
            <a:r>
              <a:rPr lang="en-US" dirty="0" smtClean="0"/>
              <a:t>watermark is a digital </a:t>
            </a:r>
            <a:r>
              <a:rPr lang="en-US" dirty="0" smtClean="0"/>
              <a:t>code or stream embedded undetectably in digital image or audio file</a:t>
            </a:r>
          </a:p>
          <a:p>
            <a:pPr lvl="1"/>
            <a:r>
              <a:rPr lang="en-US" dirty="0" smtClean="0"/>
              <a:t>Can be encrypted to protect contents</a:t>
            </a:r>
          </a:p>
          <a:p>
            <a:pPr lvl="1"/>
            <a:r>
              <a:rPr lang="en-US" dirty="0" smtClean="0"/>
              <a:t>Examples: Verance</a:t>
            </a:r>
            <a:r>
              <a:rPr lang="en-US" dirty="0"/>
              <a:t> </a:t>
            </a:r>
            <a:r>
              <a:rPr lang="en-US" dirty="0" smtClean="0"/>
              <a:t>and Digimarc</a:t>
            </a:r>
          </a:p>
          <a:p>
            <a:r>
              <a:rPr lang="en-US" dirty="0" smtClean="0"/>
              <a:t>Copy </a:t>
            </a:r>
            <a:r>
              <a:rPr lang="en-US" dirty="0" smtClean="0"/>
              <a:t>control is an electronic </a:t>
            </a:r>
            <a:r>
              <a:rPr lang="en-US" dirty="0" smtClean="0"/>
              <a:t>mechanism limiting number of copies</a:t>
            </a:r>
          </a:p>
          <a:p>
            <a:pPr lvl="1"/>
            <a:r>
              <a:rPr lang="en-US" dirty="0" smtClean="0"/>
              <a:t>Example: Blue Spike</a:t>
            </a:r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FBD9DC-8521-4006-BE89-C260F35F564B}" type="slidenum">
              <a:rPr lang="en-US" smtClean="0">
                <a:solidFill>
                  <a:srgbClr val="A40000"/>
                </a:solidFill>
              </a:rPr>
              <a:pPr/>
              <a:t>37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Defamation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Defamatory </a:t>
            </a:r>
            <a:r>
              <a:rPr lang="en-US" dirty="0" smtClean="0"/>
              <a:t>statement is false </a:t>
            </a:r>
            <a:r>
              <a:rPr lang="en-US" dirty="0" smtClean="0"/>
              <a:t>and injures reputation of another person or company</a:t>
            </a:r>
          </a:p>
          <a:p>
            <a:pPr lvl="1"/>
            <a:r>
              <a:rPr lang="en-US" dirty="0" smtClean="0"/>
              <a:t>Product </a:t>
            </a:r>
            <a:r>
              <a:rPr lang="en-US" dirty="0" smtClean="0"/>
              <a:t>disparagement when </a:t>
            </a:r>
            <a:r>
              <a:rPr lang="en-US" dirty="0" smtClean="0"/>
              <a:t>statement injures product or service reputation</a:t>
            </a:r>
          </a:p>
          <a:p>
            <a:pPr lvl="2"/>
            <a:r>
              <a:rPr lang="en-US" dirty="0" smtClean="0"/>
              <a:t>Web sites must consider specific </a:t>
            </a:r>
            <a:r>
              <a:rPr lang="en-US" dirty="0" smtClean="0"/>
              <a:t>laws </a:t>
            </a:r>
            <a:r>
              <a:rPr lang="en-US" dirty="0"/>
              <a:t>b</a:t>
            </a:r>
            <a:r>
              <a:rPr lang="en-US" dirty="0" smtClean="0"/>
              <a:t>efore </a:t>
            </a:r>
            <a:r>
              <a:rPr lang="en-US" dirty="0" smtClean="0"/>
              <a:t>making negative, evaluative </a:t>
            </a:r>
            <a:r>
              <a:rPr lang="en-US" dirty="0" smtClean="0"/>
              <a:t>statements about products</a:t>
            </a:r>
            <a:endParaRPr lang="en-US" dirty="0" smtClean="0"/>
          </a:p>
          <a:p>
            <a:pPr lvl="2"/>
            <a:r>
              <a:rPr lang="en-US" dirty="0" smtClean="0"/>
              <a:t>Designers must avoid potential defamation </a:t>
            </a:r>
            <a:r>
              <a:rPr lang="en-US" dirty="0" smtClean="0"/>
              <a:t>liability by not altering </a:t>
            </a:r>
            <a:r>
              <a:rPr lang="en-US" dirty="0" smtClean="0"/>
              <a:t>photos or </a:t>
            </a:r>
            <a:r>
              <a:rPr lang="en-US" dirty="0" smtClean="0"/>
              <a:t>images</a:t>
            </a:r>
          </a:p>
          <a:p>
            <a:pPr lvl="1"/>
            <a:r>
              <a:rPr lang="en-US" dirty="0"/>
              <a:t>Exceptions in U.S. for defamatory statements about public </a:t>
            </a:r>
            <a:r>
              <a:rPr lang="en-US" dirty="0" smtClean="0"/>
              <a:t>figures </a:t>
            </a:r>
            <a:r>
              <a:rPr lang="en-US" dirty="0"/>
              <a:t>(</a:t>
            </a:r>
            <a:r>
              <a:rPr lang="en-US" dirty="0" smtClean="0"/>
              <a:t>not in other countries)</a:t>
            </a:r>
            <a:endParaRPr lang="en-US" dirty="0"/>
          </a:p>
          <a:p>
            <a:r>
              <a:rPr lang="en-US" dirty="0" smtClean="0"/>
              <a:t>Per </a:t>
            </a:r>
            <a:r>
              <a:rPr lang="en-US" dirty="0"/>
              <a:t>se </a:t>
            </a:r>
            <a:r>
              <a:rPr lang="en-US" dirty="0" smtClean="0"/>
              <a:t>defamation occurs when statements are so </a:t>
            </a:r>
            <a:r>
              <a:rPr lang="en-US" dirty="0"/>
              <a:t>negative that injury </a:t>
            </a:r>
            <a:r>
              <a:rPr lang="en-US" dirty="0" smtClean="0"/>
              <a:t>is assumed</a:t>
            </a:r>
          </a:p>
          <a:p>
            <a:pPr lvl="1"/>
            <a:endParaRPr lang="en-US" dirty="0" smtClean="0"/>
          </a:p>
        </p:txBody>
      </p:sp>
      <p:sp>
        <p:nvSpPr>
          <p:cNvPr id="6246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246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FFA707-27A4-407F-B596-E48E1F78305B}" type="slidenum">
              <a:rPr lang="en-US" smtClean="0">
                <a:solidFill>
                  <a:srgbClr val="A40000"/>
                </a:solidFill>
              </a:rPr>
              <a:pPr/>
              <a:t>38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Deceptive Trade Practices</a:t>
            </a:r>
          </a:p>
        </p:txBody>
      </p:sp>
      <p:sp>
        <p:nvSpPr>
          <p:cNvPr id="6451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Manipulation of trademarked objects constitutes </a:t>
            </a:r>
            <a:r>
              <a:rPr lang="en-US" dirty="0" smtClean="0"/>
              <a:t>infringement of trademark holder’s </a:t>
            </a:r>
            <a:r>
              <a:rPr lang="en-US" dirty="0" smtClean="0"/>
              <a:t>rights</a:t>
            </a:r>
          </a:p>
          <a:p>
            <a:pPr lvl="1"/>
            <a:r>
              <a:rPr lang="en-US" dirty="0" smtClean="0"/>
              <a:t>Fictional characters can be trademarked</a:t>
            </a:r>
            <a:endParaRPr lang="en-US" dirty="0" smtClean="0"/>
          </a:p>
          <a:p>
            <a:r>
              <a:rPr lang="en-US" dirty="0" smtClean="0"/>
              <a:t>Web sites with links to other sites must not imply a relationship with companies sponsoring other sites unless it actuall</a:t>
            </a:r>
            <a:r>
              <a:rPr lang="en-US" dirty="0" smtClean="0"/>
              <a:t>y exists</a:t>
            </a:r>
            <a:endParaRPr lang="en-US" dirty="0" smtClean="0"/>
          </a:p>
          <a:p>
            <a:r>
              <a:rPr lang="en-US" dirty="0" smtClean="0"/>
              <a:t>Trademark </a:t>
            </a:r>
            <a:r>
              <a:rPr lang="en-US" dirty="0" smtClean="0"/>
              <a:t>protection prevents buyer </a:t>
            </a:r>
            <a:r>
              <a:rPr lang="en-US" dirty="0" smtClean="0"/>
              <a:t>confusion regarding trademark holder’s products or services</a:t>
            </a:r>
            <a:endParaRPr lang="en-US" dirty="0" smtClean="0"/>
          </a:p>
          <a:p>
            <a:r>
              <a:rPr lang="en-US" dirty="0" smtClean="0"/>
              <a:t>Trademark </a:t>
            </a:r>
            <a:r>
              <a:rPr lang="en-US" dirty="0" smtClean="0"/>
              <a:t>dilution is the reduction </a:t>
            </a:r>
            <a:r>
              <a:rPr lang="en-US" dirty="0" smtClean="0"/>
              <a:t>of distinctive trademark quality by alternative uses</a:t>
            </a:r>
          </a:p>
        </p:txBody>
      </p:sp>
      <p:sp>
        <p:nvSpPr>
          <p:cNvPr id="645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451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20338F-EEB9-4164-88D9-C7AB95ECC2A2}" type="slidenum">
              <a:rPr lang="en-US" smtClean="0">
                <a:solidFill>
                  <a:srgbClr val="A40000"/>
                </a:solidFill>
              </a:rPr>
              <a:pPr/>
              <a:t>39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Apple </a:t>
            </a:r>
            <a:r>
              <a:rPr lang="en-US" dirty="0"/>
              <a:t>App Store gives iPhone and iPad users an easy </a:t>
            </a:r>
            <a:r>
              <a:rPr lang="en-US" dirty="0" smtClean="0"/>
              <a:t>way </a:t>
            </a:r>
            <a:r>
              <a:rPr lang="en-US" dirty="0"/>
              <a:t>to purchase apps </a:t>
            </a:r>
            <a:r>
              <a:rPr lang="en-US" dirty="0" smtClean="0"/>
              <a:t>generating </a:t>
            </a:r>
            <a:r>
              <a:rPr lang="en-US" dirty="0"/>
              <a:t>more than $10 billion in revenue for Apple each </a:t>
            </a:r>
            <a:r>
              <a:rPr lang="en-US" dirty="0" smtClean="0"/>
              <a:t>year</a:t>
            </a:r>
            <a:endParaRPr lang="en-US" dirty="0"/>
          </a:p>
          <a:p>
            <a:r>
              <a:rPr lang="en-US" dirty="0" smtClean="0"/>
              <a:t>In 2013 Apple </a:t>
            </a:r>
            <a:r>
              <a:rPr lang="en-US" dirty="0"/>
              <a:t>agreed to refund </a:t>
            </a:r>
            <a:r>
              <a:rPr lang="en-US" dirty="0" smtClean="0"/>
              <a:t>charges made due to their 15 minute purchase authorization clause</a:t>
            </a:r>
          </a:p>
          <a:p>
            <a:pPr lvl="1"/>
            <a:r>
              <a:rPr lang="en-US" dirty="0" smtClean="0"/>
              <a:t>FTC </a:t>
            </a:r>
            <a:r>
              <a:rPr lang="en-US" dirty="0"/>
              <a:t>investigation </a:t>
            </a:r>
            <a:r>
              <a:rPr lang="en-US" dirty="0" smtClean="0"/>
              <a:t>led to Apple paying </a:t>
            </a:r>
            <a:r>
              <a:rPr lang="en-US" dirty="0"/>
              <a:t>$32.5 million </a:t>
            </a:r>
            <a:r>
              <a:rPr lang="en-US" dirty="0" smtClean="0"/>
              <a:t>in claims and changing the 15 </a:t>
            </a:r>
            <a:r>
              <a:rPr lang="en-US" dirty="0"/>
              <a:t>minute </a:t>
            </a:r>
            <a:r>
              <a:rPr lang="en-US" dirty="0" smtClean="0"/>
              <a:t>purchase terms</a:t>
            </a:r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2015 the FTC began another </a:t>
            </a:r>
            <a:r>
              <a:rPr lang="en-US" dirty="0" smtClean="0"/>
              <a:t>investigation against Apple for potential anticompetitive practices</a:t>
            </a:r>
          </a:p>
          <a:p>
            <a:pPr lvl="1"/>
            <a:r>
              <a:rPr lang="en-US" dirty="0" smtClean="0"/>
              <a:t>Investigation is ongoing and could lead to a U.S</a:t>
            </a:r>
            <a:r>
              <a:rPr lang="en-US" dirty="0"/>
              <a:t>. Justice Department </a:t>
            </a:r>
            <a:r>
              <a:rPr lang="en-US" dirty="0" smtClean="0"/>
              <a:t>investigation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2F06E5C-E313-4596-A6DA-0E00FF47FB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Regulation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Trade Commission (FTC) </a:t>
            </a:r>
            <a:r>
              <a:rPr lang="en-US" dirty="0" smtClean="0"/>
              <a:t>regulates </a:t>
            </a:r>
            <a:r>
              <a:rPr lang="en-US" dirty="0" smtClean="0"/>
              <a:t>advertising, publishes regulations, and investigates false advertising </a:t>
            </a:r>
            <a:r>
              <a:rPr lang="en-US" dirty="0" smtClean="0"/>
              <a:t>claims in the United States</a:t>
            </a:r>
            <a:endParaRPr lang="en-US" dirty="0" smtClean="0"/>
          </a:p>
          <a:p>
            <a:pPr lvl="1"/>
            <a:r>
              <a:rPr lang="en-US" dirty="0" smtClean="0"/>
              <a:t>Web site includes </a:t>
            </a:r>
            <a:r>
              <a:rPr lang="en-US" dirty="0" smtClean="0"/>
              <a:t>links to advertising </a:t>
            </a:r>
            <a:r>
              <a:rPr lang="en-US" dirty="0" smtClean="0"/>
              <a:t>regulations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Advertising </a:t>
            </a:r>
            <a:r>
              <a:rPr lang="en-US" dirty="0" smtClean="0"/>
              <a:t>claims that mislead </a:t>
            </a:r>
            <a:r>
              <a:rPr lang="en-US" dirty="0"/>
              <a:t>substantial number of consumers in a material </a:t>
            </a:r>
            <a:r>
              <a:rPr lang="en-US" dirty="0" smtClean="0"/>
              <a:t>way are illegal in the U.S.</a:t>
            </a:r>
            <a:endParaRPr lang="en-US" dirty="0"/>
          </a:p>
          <a:p>
            <a:r>
              <a:rPr lang="en-US" dirty="0"/>
              <a:t>FTC accepts referred </a:t>
            </a:r>
            <a:r>
              <a:rPr lang="en-US" dirty="0" smtClean="0"/>
              <a:t>investigations from organizations like the Better </a:t>
            </a:r>
            <a:r>
              <a:rPr lang="en-US" dirty="0"/>
              <a:t>Business Bureau</a:t>
            </a:r>
          </a:p>
          <a:p>
            <a:r>
              <a:rPr lang="en-US" dirty="0"/>
              <a:t>FTC </a:t>
            </a:r>
            <a:r>
              <a:rPr lang="en-US" dirty="0" smtClean="0"/>
              <a:t>policies include information on what is permitted in advertising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37B1AB-697D-4B05-A7CC-926FA2FBA5B4}" type="slidenum">
              <a:rPr lang="en-US" smtClean="0">
                <a:solidFill>
                  <a:srgbClr val="A40000"/>
                </a:solidFill>
              </a:rPr>
              <a:pPr/>
              <a:t>40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Regulation (cont’d.)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statements cover specific areas</a:t>
            </a:r>
          </a:p>
          <a:p>
            <a:pPr lvl="1"/>
            <a:r>
              <a:rPr lang="en-US" dirty="0" smtClean="0"/>
              <a:t>Bait advertising</a:t>
            </a:r>
          </a:p>
          <a:p>
            <a:pPr lvl="1"/>
            <a:r>
              <a:rPr lang="en-US" dirty="0" smtClean="0"/>
              <a:t>Consumer lending and leasing</a:t>
            </a:r>
          </a:p>
          <a:p>
            <a:pPr lvl="1"/>
            <a:r>
              <a:rPr lang="en-US" dirty="0" smtClean="0"/>
              <a:t>Endorsements and testimonials</a:t>
            </a:r>
          </a:p>
          <a:p>
            <a:pPr lvl="1"/>
            <a:r>
              <a:rPr lang="en-US" dirty="0" smtClean="0"/>
              <a:t>Energy consumption statements for home appliances</a:t>
            </a:r>
          </a:p>
          <a:p>
            <a:pPr lvl="1"/>
            <a:r>
              <a:rPr lang="en-US" dirty="0" smtClean="0"/>
              <a:t>Guarantees and warranties</a:t>
            </a:r>
          </a:p>
          <a:p>
            <a:pPr lvl="1"/>
            <a:r>
              <a:rPr lang="en-US" dirty="0" smtClean="0"/>
              <a:t>Prices</a:t>
            </a:r>
          </a:p>
          <a:p>
            <a:r>
              <a:rPr lang="en-US" dirty="0" smtClean="0"/>
              <a:t>Other </a:t>
            </a:r>
            <a:r>
              <a:rPr lang="en-US" dirty="0" smtClean="0"/>
              <a:t>agencies regulate online advertising</a:t>
            </a:r>
            <a:endParaRPr lang="en-US" dirty="0" smtClean="0"/>
          </a:p>
          <a:p>
            <a:pPr lvl="1"/>
            <a:r>
              <a:rPr lang="en-US" dirty="0" smtClean="0"/>
              <a:t>Food and Drug Administration (FDA); Bureau of Alcohol, Tobacco, and Firearms (BATF); Department of Transportation (DOT)</a:t>
            </a:r>
          </a:p>
        </p:txBody>
      </p:sp>
      <p:sp>
        <p:nvSpPr>
          <p:cNvPr id="686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86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C36860-1709-43EA-94DA-DFF4E736C088}" type="slidenum">
              <a:rPr lang="en-US" smtClean="0">
                <a:solidFill>
                  <a:srgbClr val="A40000"/>
                </a:solidFill>
              </a:rPr>
              <a:pPr/>
              <a:t>41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Crime: Jurisdiction Issues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crimes are online </a:t>
            </a:r>
            <a:r>
              <a:rPr lang="en-US" dirty="0" smtClean="0"/>
              <a:t>versions of physical world </a:t>
            </a:r>
            <a:r>
              <a:rPr lang="en-US" dirty="0" smtClean="0"/>
              <a:t>crimes and new online crimes</a:t>
            </a:r>
            <a:endParaRPr lang="en-US" dirty="0" smtClean="0"/>
          </a:p>
          <a:p>
            <a:pPr lvl="1"/>
            <a:r>
              <a:rPr lang="en-US" dirty="0" smtClean="0"/>
              <a:t>Theft, stalking, pornography distribution, gambling</a:t>
            </a:r>
          </a:p>
          <a:p>
            <a:pPr lvl="1"/>
            <a:r>
              <a:rPr lang="en-US" dirty="0" smtClean="0"/>
              <a:t>Commandeering </a:t>
            </a:r>
            <a:r>
              <a:rPr lang="en-US" dirty="0" smtClean="0"/>
              <a:t>computer to attack other computers</a:t>
            </a:r>
          </a:p>
          <a:p>
            <a:r>
              <a:rPr lang="en-US" dirty="0" smtClean="0"/>
              <a:t>Law enforcement </a:t>
            </a:r>
            <a:r>
              <a:rPr lang="en-US" dirty="0" smtClean="0"/>
              <a:t>jurisdiction obstacles </a:t>
            </a:r>
          </a:p>
          <a:p>
            <a:pPr lvl="1"/>
            <a:r>
              <a:rPr lang="en-US" dirty="0" smtClean="0"/>
              <a:t>Prosecuting </a:t>
            </a:r>
            <a:r>
              <a:rPr lang="en-US" dirty="0" smtClean="0"/>
              <a:t>across international </a:t>
            </a:r>
            <a:r>
              <a:rPr lang="en-US" dirty="0" smtClean="0"/>
              <a:t>boundaries difficult</a:t>
            </a:r>
            <a:endParaRPr lang="en-US" dirty="0" smtClean="0"/>
          </a:p>
          <a:p>
            <a:pPr lvl="2"/>
            <a:r>
              <a:rPr lang="en-US" dirty="0" smtClean="0"/>
              <a:t>Advance </a:t>
            </a:r>
            <a:r>
              <a:rPr lang="en-US" dirty="0" smtClean="0"/>
              <a:t>fee </a:t>
            </a:r>
            <a:r>
              <a:rPr lang="en-US" dirty="0" smtClean="0"/>
              <a:t>fraud </a:t>
            </a:r>
            <a:endParaRPr lang="en-US" dirty="0" smtClean="0"/>
          </a:p>
          <a:p>
            <a:pPr lvl="1"/>
            <a:r>
              <a:rPr lang="en-US" dirty="0" smtClean="0"/>
              <a:t>Distribution of pornographic material</a:t>
            </a:r>
          </a:p>
          <a:p>
            <a:pPr lvl="1"/>
            <a:r>
              <a:rPr lang="en-US" dirty="0" smtClean="0"/>
              <a:t>Online gambling</a:t>
            </a:r>
          </a:p>
          <a:p>
            <a:pPr lvl="2"/>
            <a:r>
              <a:rPr lang="en-US" dirty="0"/>
              <a:t>Unlawful Internet Gambling Enforcement Act (UIGEA) of 2006 provides clearer jurisdiction</a:t>
            </a:r>
          </a:p>
          <a:p>
            <a:pPr lvl="2"/>
            <a:endParaRPr lang="en-US" dirty="0" smtClean="0"/>
          </a:p>
        </p:txBody>
      </p:sp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FFDD6EF-7D4C-4EE2-A45B-2E061FC1ACB5}" type="slidenum">
              <a:rPr lang="en-US" smtClean="0">
                <a:solidFill>
                  <a:srgbClr val="A40000"/>
                </a:solidFill>
              </a:rPr>
              <a:pPr/>
              <a:t>42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244F43D-8B1D-4525-8F84-911AFED9152F}" type="slidenum">
              <a:rPr lang="en-US" sz="1400"/>
              <a:pPr algn="r" eaLnBrk="1" hangingPunct="1"/>
              <a:t>43</a:t>
            </a:fld>
            <a:endParaRPr lang="en-US" sz="1400" dirty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Crime Online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Difficult to apply pre-Internet laws to criminal actions on the </a:t>
            </a:r>
            <a:r>
              <a:rPr lang="en-US" dirty="0" smtClean="0"/>
              <a:t>Internet</a:t>
            </a:r>
            <a:endParaRPr lang="en-US" dirty="0" smtClean="0"/>
          </a:p>
          <a:p>
            <a:pPr lvl="1"/>
            <a:r>
              <a:rPr lang="en-US" dirty="0" smtClean="0"/>
              <a:t>Most stalker laws are triggered by physical action which are not effective against online stalkers</a:t>
            </a:r>
            <a:endParaRPr lang="en-US" dirty="0" smtClean="0"/>
          </a:p>
          <a:p>
            <a:pPr lvl="1"/>
            <a:r>
              <a:rPr lang="en-US" dirty="0" smtClean="0"/>
              <a:t>Cyberbullying is using </a:t>
            </a:r>
            <a:r>
              <a:rPr lang="en-US" dirty="0" smtClean="0"/>
              <a:t>technology to harass, humiliate, threaten, or embarrass another</a:t>
            </a:r>
          </a:p>
          <a:p>
            <a:pPr lvl="1"/>
            <a:r>
              <a:rPr lang="en-US" dirty="0" smtClean="0"/>
              <a:t>Laws </a:t>
            </a:r>
            <a:r>
              <a:rPr lang="en-US" dirty="0" smtClean="0"/>
              <a:t>have lagged </a:t>
            </a:r>
            <a:r>
              <a:rPr lang="en-US" dirty="0" smtClean="0"/>
              <a:t>behind </a:t>
            </a:r>
            <a:r>
              <a:rPr lang="en-US" dirty="0" smtClean="0"/>
              <a:t>technology but states are starting to pass laws that address online offenses</a:t>
            </a:r>
            <a:endParaRPr lang="en-US" dirty="0" smtClean="0"/>
          </a:p>
          <a:p>
            <a:r>
              <a:rPr lang="en-US" dirty="0" smtClean="0"/>
              <a:t>Sexting is sending </a:t>
            </a:r>
            <a:r>
              <a:rPr lang="en-US" dirty="0" smtClean="0"/>
              <a:t>sexually explicit messages or photos using a mobile </a:t>
            </a:r>
            <a:r>
              <a:rPr lang="en-US" dirty="0" smtClean="0"/>
              <a:t>phone</a:t>
            </a:r>
          </a:p>
          <a:p>
            <a:pPr lvl="1"/>
            <a:r>
              <a:rPr lang="en-US" dirty="0" smtClean="0"/>
              <a:t>Can lead to serious criminal liability if minors involved</a:t>
            </a:r>
            <a:endParaRPr lang="en-US" dirty="0" smtClean="0"/>
          </a:p>
        </p:txBody>
      </p:sp>
      <p:sp>
        <p:nvSpPr>
          <p:cNvPr id="7270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271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EADE378-39F7-46C4-9555-FB55FCB10E91}" type="slidenum">
              <a:rPr lang="en-US" smtClean="0">
                <a:solidFill>
                  <a:srgbClr val="A40000"/>
                </a:solidFill>
              </a:rPr>
              <a:pPr/>
              <a:t>43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Types of Crime Online (cont’d.)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Infiltrating </a:t>
            </a:r>
            <a:r>
              <a:rPr lang="en-US" dirty="0" smtClean="0"/>
              <a:t>competitor computer </a:t>
            </a:r>
            <a:r>
              <a:rPr lang="en-US" dirty="0" smtClean="0"/>
              <a:t>systems with intent of stealing data, creating operational disruptions</a:t>
            </a:r>
          </a:p>
          <a:p>
            <a:pPr lvl="1"/>
            <a:r>
              <a:rPr lang="en-US" dirty="0" smtClean="0"/>
              <a:t>Criminal </a:t>
            </a:r>
            <a:r>
              <a:rPr lang="en-US" dirty="0" smtClean="0"/>
              <a:t>extortion example</a:t>
            </a:r>
            <a:r>
              <a:rPr lang="en-US" dirty="0" smtClean="0"/>
              <a:t>: Myron </a:t>
            </a:r>
            <a:r>
              <a:rPr lang="en-US" dirty="0" smtClean="0"/>
              <a:t>Tereshchuk </a:t>
            </a:r>
            <a:r>
              <a:rPr lang="en-US" dirty="0" smtClean="0"/>
              <a:t>was convicted for threatening </a:t>
            </a:r>
            <a:r>
              <a:rPr lang="en-US" dirty="0" smtClean="0"/>
              <a:t>MicroPatent with confidential client information disclosure</a:t>
            </a:r>
          </a:p>
          <a:p>
            <a:r>
              <a:rPr lang="en-US" dirty="0" smtClean="0"/>
              <a:t>National Retail Federation partnered with eBay and </a:t>
            </a:r>
            <a:r>
              <a:rPr lang="en-US" dirty="0" smtClean="0"/>
              <a:t>FBI to combat stolen items from being sold online</a:t>
            </a:r>
          </a:p>
          <a:p>
            <a:r>
              <a:rPr lang="en-US" dirty="0"/>
              <a:t>Internet can help law </a:t>
            </a:r>
            <a:r>
              <a:rPr lang="en-US" dirty="0" smtClean="0"/>
              <a:t>enforcement track criminals</a:t>
            </a:r>
            <a:endParaRPr lang="en-US" dirty="0"/>
          </a:p>
          <a:p>
            <a:pPr lvl="1"/>
            <a:r>
              <a:rPr lang="en-US" dirty="0" smtClean="0"/>
              <a:t>Some </a:t>
            </a:r>
            <a:r>
              <a:rPr lang="en-US" dirty="0"/>
              <a:t>brag on social networking </a:t>
            </a:r>
            <a:r>
              <a:rPr lang="en-US" dirty="0" smtClean="0"/>
              <a:t>sites or leave clues </a:t>
            </a:r>
            <a:r>
              <a:rPr lang="en-US" dirty="0"/>
              <a:t>in online profiles</a:t>
            </a:r>
          </a:p>
          <a:p>
            <a:pPr lvl="1"/>
            <a:endParaRPr lang="en-US" dirty="0" smtClean="0"/>
          </a:p>
        </p:txBody>
      </p:sp>
      <p:sp>
        <p:nvSpPr>
          <p:cNvPr id="737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37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A024B6-2AC7-4757-8DB4-A3D8FD518839}" type="slidenum">
              <a:rPr lang="en-US" smtClean="0">
                <a:solidFill>
                  <a:srgbClr val="A40000"/>
                </a:solidFill>
              </a:rPr>
              <a:pPr/>
              <a:t>44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Warfare and Terrorism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age of </a:t>
            </a:r>
            <a:r>
              <a:rPr lang="en-US" dirty="0" smtClean="0"/>
              <a:t>terrorism </a:t>
            </a:r>
            <a:r>
              <a:rPr lang="en-US" dirty="0" smtClean="0"/>
              <a:t>and </a:t>
            </a:r>
            <a:r>
              <a:rPr lang="en-US" dirty="0" smtClean="0"/>
              <a:t>warfar</a:t>
            </a:r>
            <a:r>
              <a:rPr lang="en-US" dirty="0" smtClean="0"/>
              <a:t>e using the Internet</a:t>
            </a:r>
            <a:endParaRPr lang="en-US" dirty="0" smtClean="0"/>
          </a:p>
          <a:p>
            <a:r>
              <a:rPr lang="en-US" dirty="0" smtClean="0"/>
              <a:t>Considerable number of Web </a:t>
            </a:r>
            <a:r>
              <a:rPr lang="en-US" dirty="0" smtClean="0"/>
              <a:t>sites </a:t>
            </a:r>
            <a:r>
              <a:rPr lang="en-US" dirty="0" smtClean="0"/>
              <a:t>are operated </a:t>
            </a:r>
            <a:r>
              <a:rPr lang="en-US" dirty="0" smtClean="0"/>
              <a:t>by hate groups and terrorist organizations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nstructions </a:t>
            </a:r>
            <a:r>
              <a:rPr lang="en-US" dirty="0" smtClean="0"/>
              <a:t>for creating biological weapons </a:t>
            </a:r>
            <a:endParaRPr lang="en-US" dirty="0" smtClean="0"/>
          </a:p>
          <a:p>
            <a:pPr lvl="1"/>
            <a:r>
              <a:rPr lang="en-US" dirty="0" smtClean="0"/>
              <a:t>H</a:t>
            </a:r>
            <a:r>
              <a:rPr lang="en-US" dirty="0" smtClean="0"/>
              <a:t>elp </a:t>
            </a:r>
            <a:r>
              <a:rPr lang="en-US" dirty="0" smtClean="0"/>
              <a:t>terrorist groups recruit new members online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housands of downloadable </a:t>
            </a:r>
            <a:r>
              <a:rPr lang="en-US" dirty="0" smtClean="0"/>
              <a:t>terrorist training </a:t>
            </a:r>
            <a:r>
              <a:rPr lang="en-US" dirty="0" smtClean="0"/>
              <a:t>films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U.S. Department of Homeland </a:t>
            </a:r>
            <a:r>
              <a:rPr lang="en-US" dirty="0" smtClean="0"/>
              <a:t>Security and Interpol are devoting considerable resources to monitoring online terrorist activities and coordinating antiterrorism efforts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Sustained terrorist effort could slow down major transaction-processing center processing</a:t>
            </a:r>
          </a:p>
          <a:p>
            <a:pPr marL="342900" lvl="1" indent="-342900">
              <a:buFontTx/>
              <a:buChar char="•"/>
            </a:pPr>
            <a:endParaRPr lang="en-US" dirty="0"/>
          </a:p>
          <a:p>
            <a:endParaRPr lang="en-US" dirty="0" smtClean="0"/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773808D-619E-4ABC-A72D-BCD2E21BB437}" type="slidenum">
              <a:rPr lang="en-US" smtClean="0">
                <a:solidFill>
                  <a:srgbClr val="A40000"/>
                </a:solidFill>
              </a:rPr>
              <a:pPr/>
              <a:t>45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Ethical Issues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</a:t>
            </a:r>
            <a:r>
              <a:rPr lang="en-US" dirty="0" smtClean="0"/>
              <a:t>sites conducting electronic </a:t>
            </a:r>
            <a:r>
              <a:rPr lang="en-US" dirty="0" smtClean="0"/>
              <a:t>commerce </a:t>
            </a:r>
            <a:r>
              <a:rPr lang="en-US" dirty="0" smtClean="0"/>
              <a:t>should adhere </a:t>
            </a:r>
            <a:r>
              <a:rPr lang="en-US" dirty="0" smtClean="0"/>
              <a:t>to same ethical standards </a:t>
            </a:r>
            <a:r>
              <a:rPr lang="en-US" dirty="0" smtClean="0"/>
              <a:t>other businesses follow</a:t>
            </a:r>
            <a:endParaRPr lang="en-US" dirty="0" smtClean="0"/>
          </a:p>
          <a:p>
            <a:pPr lvl="1"/>
            <a:r>
              <a:rPr lang="en-US" dirty="0" smtClean="0"/>
              <a:t>Failure to do so will result in damaged </a:t>
            </a:r>
            <a:r>
              <a:rPr lang="en-US" dirty="0" smtClean="0"/>
              <a:t>reputation, long-term loss of trust, and loss of business</a:t>
            </a:r>
          </a:p>
          <a:p>
            <a:r>
              <a:rPr lang="en-US" dirty="0" smtClean="0"/>
              <a:t>Web advertising or promotion </a:t>
            </a:r>
            <a:r>
              <a:rPr lang="en-US" dirty="0" smtClean="0"/>
              <a:t>should include only true statements and omit </a:t>
            </a:r>
            <a:r>
              <a:rPr lang="en-US" dirty="0" smtClean="0"/>
              <a:t>misleading information</a:t>
            </a:r>
          </a:p>
          <a:p>
            <a:pPr lvl="1"/>
            <a:r>
              <a:rPr lang="en-US" dirty="0" smtClean="0"/>
              <a:t>Product comparisons should be supported by verifiable information</a:t>
            </a:r>
            <a:endParaRPr lang="en-US" dirty="0" smtClean="0"/>
          </a:p>
        </p:txBody>
      </p:sp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78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96B4FDF-86F9-4779-AA18-AE5DEACA7447}" type="slidenum">
              <a:rPr lang="en-US" smtClean="0">
                <a:solidFill>
                  <a:srgbClr val="A40000"/>
                </a:solidFill>
              </a:rPr>
              <a:pPr/>
              <a:t>46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Online Business Practices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ethical </a:t>
            </a:r>
            <a:r>
              <a:rPr lang="en-US" dirty="0" smtClean="0"/>
              <a:t>lapse </a:t>
            </a:r>
            <a:r>
              <a:rPr lang="en-US" dirty="0" smtClean="0"/>
              <a:t>reported and passed </a:t>
            </a:r>
            <a:r>
              <a:rPr lang="en-US" dirty="0" smtClean="0"/>
              <a:t>among </a:t>
            </a:r>
            <a:r>
              <a:rPr lang="en-US" dirty="0" smtClean="0"/>
              <a:t>customers can </a:t>
            </a:r>
            <a:r>
              <a:rPr lang="en-US" dirty="0" smtClean="0"/>
              <a:t>seriously affect company’s reputation</a:t>
            </a:r>
          </a:p>
          <a:p>
            <a:pPr lvl="1"/>
            <a:r>
              <a:rPr lang="en-US" dirty="0" smtClean="0"/>
              <a:t>Examples: Amazon.com </a:t>
            </a:r>
            <a:r>
              <a:rPr lang="en-US" dirty="0" smtClean="0"/>
              <a:t>arrangements with publishers for book </a:t>
            </a:r>
            <a:r>
              <a:rPr lang="en-US" dirty="0" smtClean="0"/>
              <a:t>promotions, eBay </a:t>
            </a:r>
            <a:r>
              <a:rPr lang="en-US" dirty="0" smtClean="0"/>
              <a:t>firearm </a:t>
            </a:r>
            <a:r>
              <a:rPr lang="en-US" dirty="0" smtClean="0"/>
              <a:t>sales, Apple </a:t>
            </a:r>
            <a:r>
              <a:rPr lang="en-US" dirty="0" smtClean="0"/>
              <a:t>Apps store software approval time</a:t>
            </a:r>
          </a:p>
          <a:p>
            <a:r>
              <a:rPr lang="en-US" dirty="0" smtClean="0"/>
              <a:t>Organizations face an ethical issues when collecting e-mail addresses from site visitors</a:t>
            </a:r>
            <a:endParaRPr lang="en-US" dirty="0" smtClean="0"/>
          </a:p>
          <a:p>
            <a:pPr lvl="1"/>
            <a:r>
              <a:rPr lang="en-US" dirty="0" smtClean="0"/>
              <a:t>In the U.S., no legal obligation to limit the use of information collected on Web sites</a:t>
            </a:r>
          </a:p>
          <a:p>
            <a:pPr lvl="1"/>
            <a:r>
              <a:rPr lang="en-US" dirty="0" smtClean="0"/>
              <a:t>May use information for any purpose, including sale</a:t>
            </a:r>
            <a:endParaRPr lang="en-US" dirty="0" smtClean="0"/>
          </a:p>
          <a:p>
            <a:pPr lvl="1"/>
            <a:r>
              <a:rPr lang="en-US" dirty="0" smtClean="0"/>
              <a:t>Concern of individuals and privacy right advocates</a:t>
            </a:r>
            <a:endParaRPr lang="en-US" dirty="0" smtClean="0"/>
          </a:p>
        </p:txBody>
      </p:sp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7385D3-6396-41AF-BD58-4F4922777FE1}" type="slidenum">
              <a:rPr lang="en-US" smtClean="0">
                <a:solidFill>
                  <a:srgbClr val="A40000"/>
                </a:solidFill>
              </a:rPr>
              <a:pPr/>
              <a:t>47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Rights and Obligations</a:t>
            </a:r>
          </a:p>
        </p:txBody>
      </p:sp>
      <p:sp>
        <p:nvSpPr>
          <p:cNvPr id="79877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Issue of online privacy continuing to evolve</a:t>
            </a:r>
            <a:endParaRPr lang="en-US" dirty="0" smtClean="0"/>
          </a:p>
          <a:p>
            <a:pPr lvl="1"/>
            <a:r>
              <a:rPr lang="en-US" dirty="0" smtClean="0"/>
              <a:t>Many legal and privacy issues are unsettled and remain h</a:t>
            </a:r>
            <a:r>
              <a:rPr lang="en-US" dirty="0" smtClean="0"/>
              <a:t>otly </a:t>
            </a:r>
            <a:r>
              <a:rPr lang="en-US" dirty="0" smtClean="0"/>
              <a:t>debated in various forums</a:t>
            </a:r>
          </a:p>
          <a:p>
            <a:r>
              <a:rPr lang="en-US" dirty="0" smtClean="0"/>
              <a:t>Electronic Communications Privacy Act of </a:t>
            </a:r>
            <a:r>
              <a:rPr lang="en-US" dirty="0" smtClean="0"/>
              <a:t>1986 is the main </a:t>
            </a:r>
            <a:r>
              <a:rPr lang="en-US" dirty="0" smtClean="0"/>
              <a:t>law governing privacy on the Internet today</a:t>
            </a:r>
          </a:p>
          <a:p>
            <a:pPr lvl="1"/>
            <a:r>
              <a:rPr lang="en-US" dirty="0" smtClean="0"/>
              <a:t>Written pre-Internet to deal with telephone lines</a:t>
            </a:r>
          </a:p>
          <a:p>
            <a:r>
              <a:rPr lang="en-US" dirty="0" smtClean="0"/>
              <a:t>No l</a:t>
            </a:r>
            <a:r>
              <a:rPr lang="en-US" dirty="0" smtClean="0"/>
              <a:t>aw enacted to address online privacy has </a:t>
            </a:r>
            <a:r>
              <a:rPr lang="en-US" dirty="0" smtClean="0"/>
              <a:t>survived constitutional </a:t>
            </a:r>
            <a:r>
              <a:rPr lang="en-US" dirty="0" smtClean="0"/>
              <a:t>challenge</a:t>
            </a:r>
            <a:endParaRPr lang="en-US" dirty="0" smtClean="0"/>
          </a:p>
          <a:p>
            <a:pPr lvl="1"/>
            <a:r>
              <a:rPr lang="en-US" dirty="0" smtClean="0"/>
              <a:t>1999 FTC </a:t>
            </a:r>
            <a:r>
              <a:rPr lang="en-US" dirty="0" smtClean="0"/>
              <a:t>report concluded </a:t>
            </a:r>
            <a:r>
              <a:rPr lang="en-US" dirty="0" smtClean="0"/>
              <a:t>no federal laws regarding privacy </a:t>
            </a:r>
            <a:r>
              <a:rPr lang="en-US" dirty="0" smtClean="0"/>
              <a:t>were needed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reated </a:t>
            </a:r>
            <a:r>
              <a:rPr lang="en-US" dirty="0" smtClean="0"/>
              <a:t>privacy advocacy group outrage</a:t>
            </a:r>
          </a:p>
        </p:txBody>
      </p:sp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98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B9BC8-9FD2-405D-BF34-48877C62190E}" type="slidenum">
              <a:rPr lang="en-US" smtClean="0">
                <a:solidFill>
                  <a:srgbClr val="A40000"/>
                </a:solidFill>
              </a:rPr>
              <a:pPr/>
              <a:t>48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Rights and Obligations (cont’d.)</a:t>
            </a:r>
          </a:p>
        </p:txBody>
      </p:sp>
      <p:sp>
        <p:nvSpPr>
          <p:cNvPr id="809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Marketing Association (DMA</a:t>
            </a:r>
            <a:r>
              <a:rPr lang="en-US" dirty="0" smtClean="0"/>
              <a:t>) established a set </a:t>
            </a:r>
            <a:r>
              <a:rPr lang="en-US" dirty="0" smtClean="0"/>
              <a:t>of privacy </a:t>
            </a:r>
            <a:r>
              <a:rPr lang="en-US" dirty="0" smtClean="0"/>
              <a:t>standards for members</a:t>
            </a:r>
            <a:endParaRPr lang="en-US" dirty="0" smtClean="0"/>
          </a:p>
          <a:p>
            <a:pPr lvl="1"/>
            <a:r>
              <a:rPr lang="en-US" dirty="0" smtClean="0"/>
              <a:t>Lobbies on behalf of members who do not want any privacy laws that would impact business</a:t>
            </a:r>
            <a:endParaRPr lang="en-US" dirty="0" smtClean="0"/>
          </a:p>
          <a:p>
            <a:r>
              <a:rPr lang="en-US" dirty="0" smtClean="0"/>
              <a:t>Significant ethics issues in online </a:t>
            </a:r>
            <a:r>
              <a:rPr lang="en-US" dirty="0" smtClean="0"/>
              <a:t>privacy area</a:t>
            </a:r>
          </a:p>
          <a:p>
            <a:pPr lvl="1"/>
            <a:r>
              <a:rPr lang="en-US" dirty="0" smtClean="0"/>
              <a:t>Laws not keeping pace with Internet, Web growth</a:t>
            </a:r>
          </a:p>
          <a:p>
            <a:pPr lvl="1"/>
            <a:r>
              <a:rPr lang="en-US" dirty="0" smtClean="0"/>
              <a:t>Nature and degree of personal information </a:t>
            </a:r>
            <a:r>
              <a:rPr lang="en-US" dirty="0" smtClean="0"/>
              <a:t>recorded threatens </a:t>
            </a:r>
            <a:r>
              <a:rPr lang="en-US" dirty="0" smtClean="0"/>
              <a:t>visitors privacy rights</a:t>
            </a:r>
          </a:p>
          <a:p>
            <a:pPr lvl="1"/>
            <a:r>
              <a:rPr lang="en-US" dirty="0" smtClean="0"/>
              <a:t>Many examples of personal information lost or </a:t>
            </a:r>
            <a:r>
              <a:rPr lang="en-US" dirty="0" smtClean="0"/>
              <a:t>stolen</a:t>
            </a:r>
          </a:p>
          <a:p>
            <a:pPr lvl="2"/>
            <a:r>
              <a:rPr lang="en-US" dirty="0" smtClean="0"/>
              <a:t>Security breaches continue to increase</a:t>
            </a:r>
            <a:endParaRPr lang="en-US" dirty="0" smtClean="0"/>
          </a:p>
        </p:txBody>
      </p:sp>
      <p:sp>
        <p:nvSpPr>
          <p:cNvPr id="808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B89DAB-66EA-45FC-B560-00BA7E64B0C9}" type="slidenum">
              <a:rPr lang="en-US" smtClean="0">
                <a:solidFill>
                  <a:srgbClr val="A40000"/>
                </a:solidFill>
              </a:rPr>
              <a:pPr/>
              <a:t>49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Legal Environment of Electronic Commerce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businesses must comply with the same laws and regulations and face the same set of penalties</a:t>
            </a:r>
          </a:p>
          <a:p>
            <a:r>
              <a:rPr lang="en-US" dirty="0" smtClean="0"/>
              <a:t>Web businesses face additional complicating factors</a:t>
            </a:r>
          </a:p>
          <a:p>
            <a:pPr lvl="1"/>
            <a:r>
              <a:rPr lang="en-US" dirty="0" smtClean="0"/>
              <a:t>Web extends reach beyond traditional boundaries</a:t>
            </a:r>
          </a:p>
          <a:p>
            <a:pPr lvl="2"/>
            <a:r>
              <a:rPr lang="en-US" dirty="0" smtClean="0"/>
              <a:t>Subject to more laws more quickly than brick-and-mortar business</a:t>
            </a:r>
          </a:p>
          <a:p>
            <a:pPr lvl="1"/>
            <a:r>
              <a:rPr lang="en-US" dirty="0" smtClean="0"/>
              <a:t>More interactive and complex customer relationships</a:t>
            </a:r>
          </a:p>
          <a:p>
            <a:pPr lvl="1"/>
            <a:r>
              <a:rPr lang="en-US" dirty="0"/>
              <a:t>Online communications facilitate strategic alliances and supply web relationships</a:t>
            </a:r>
          </a:p>
          <a:p>
            <a:pPr lvl="1"/>
            <a:r>
              <a:rPr lang="en-US" dirty="0" smtClean="0"/>
              <a:t>Law violations or ethical breaches can lead to rapid and intense reactions almost instantly</a:t>
            </a:r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051712-E6CA-438A-9C2F-0832F245B172}" type="slidenum">
              <a:rPr lang="en-US" smtClean="0">
                <a:solidFill>
                  <a:srgbClr val="A40000"/>
                </a:solidFill>
              </a:rPr>
              <a:pPr/>
              <a:t>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Rights and Obligations (cont’d.)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Worldwide </a:t>
            </a:r>
            <a:r>
              <a:rPr lang="en-US" dirty="0" smtClean="0"/>
              <a:t>cultural differences provide different electronic commerce privacy </a:t>
            </a:r>
            <a:r>
              <a:rPr lang="en-US" dirty="0" smtClean="0"/>
              <a:t>expectations</a:t>
            </a:r>
          </a:p>
          <a:p>
            <a:pPr lvl="1"/>
            <a:r>
              <a:rPr lang="en-US" dirty="0" smtClean="0"/>
              <a:t>Most European countries prohibit companies from exchanging data without express consent</a:t>
            </a:r>
            <a:endParaRPr lang="en-US" dirty="0" smtClean="0"/>
          </a:p>
          <a:p>
            <a:r>
              <a:rPr lang="en-US" dirty="0" smtClean="0"/>
              <a:t>Major controversy in U.S. is opt-in vs. opt-out issue</a:t>
            </a:r>
          </a:p>
          <a:p>
            <a:pPr lvl="1"/>
            <a:r>
              <a:rPr lang="en-US" dirty="0" smtClean="0"/>
              <a:t>Opt-out</a:t>
            </a:r>
            <a:r>
              <a:rPr lang="en-US" dirty="0" smtClean="0"/>
              <a:t>: </a:t>
            </a:r>
            <a:r>
              <a:rPr lang="en-US" dirty="0" smtClean="0"/>
              <a:t>Common method where customer </a:t>
            </a:r>
            <a:r>
              <a:rPr lang="en-US" dirty="0" smtClean="0"/>
              <a:t>must </a:t>
            </a:r>
            <a:r>
              <a:rPr lang="en-US" dirty="0" smtClean="0"/>
              <a:t>deny permission or opt-out of having their information used</a:t>
            </a:r>
            <a:endParaRPr lang="en-US" dirty="0" smtClean="0"/>
          </a:p>
          <a:p>
            <a:pPr lvl="1"/>
            <a:r>
              <a:rPr lang="en-US" dirty="0" smtClean="0"/>
              <a:t>Opt-in: </a:t>
            </a:r>
            <a:r>
              <a:rPr lang="en-US" dirty="0" smtClean="0"/>
              <a:t>Less common method where customer </a:t>
            </a:r>
            <a:r>
              <a:rPr lang="en-US" dirty="0" smtClean="0"/>
              <a:t>must specifically give </a:t>
            </a:r>
            <a:r>
              <a:rPr lang="en-US" dirty="0" smtClean="0"/>
              <a:t>permission to have information used</a:t>
            </a:r>
            <a:endParaRPr lang="en-US" dirty="0" smtClean="0"/>
          </a:p>
          <a:p>
            <a:pPr lvl="2" eaLnBrk="1" hangingPunct="1"/>
            <a:r>
              <a:rPr lang="en-US" dirty="0" smtClean="0"/>
              <a:t>Preferable as it gives </a:t>
            </a:r>
            <a:r>
              <a:rPr lang="en-US" dirty="0"/>
              <a:t>customer privacy </a:t>
            </a:r>
            <a:r>
              <a:rPr lang="en-US" dirty="0" smtClean="0"/>
              <a:t>protection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97EFF3-88AF-4BAE-B198-494E68AA5346}" type="slidenum">
              <a:rPr lang="en-US" smtClean="0">
                <a:solidFill>
                  <a:srgbClr val="A40000"/>
                </a:solidFill>
              </a:rPr>
              <a:pPr/>
              <a:t>50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DB0E7E-6E7C-40A8-A8D2-D1D28D2BFFF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1026" name="Picture 2" descr="C:\Users\peterson\chimbo temp\Schneider2014\artwork\C8757_ch07_no callouts\Fig7-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781800" cy="263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1229" y="4430486"/>
            <a:ext cx="5771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0000"/>
                </a:solidFill>
              </a:rPr>
              <a:t>Figure 7-7 Example Web page showing opt-in choices </a:t>
            </a:r>
            <a:endParaRPr lang="en-US" dirty="0">
              <a:solidFill>
                <a:srgbClr val="A4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349584" y="3434096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</a:t>
            </a:r>
            <a:r>
              <a:rPr lang="en-US" sz="800" dirty="0" smtClean="0"/>
              <a:t>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613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DB0E7E-6E7C-40A8-A8D2-D1D28D2BFFF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419600"/>
            <a:ext cx="5912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0000"/>
                </a:solidFill>
              </a:rPr>
              <a:t>Figure 7-8 Example Web page showing opt-out choices </a:t>
            </a:r>
            <a:endParaRPr lang="en-US" dirty="0">
              <a:solidFill>
                <a:srgbClr val="A40000"/>
              </a:solidFill>
            </a:endParaRPr>
          </a:p>
        </p:txBody>
      </p:sp>
      <p:pic>
        <p:nvPicPr>
          <p:cNvPr id="2050" name="Picture 2" descr="C:\Users\peterson\chimbo temp\Schneider2014\artwork\C8757_ch07_no callouts\Fig7-0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09505"/>
            <a:ext cx="7620000" cy="28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7789851" y="339661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923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Rights and Obligations (cont’d.)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advocates urge electronic </a:t>
            </a:r>
            <a:r>
              <a:rPr lang="en-US" dirty="0" smtClean="0"/>
              <a:t>commerce Web </a:t>
            </a:r>
            <a:r>
              <a:rPr lang="en-US" dirty="0" smtClean="0"/>
              <a:t>sites to be conservative and follow </a:t>
            </a:r>
            <a:r>
              <a:rPr lang="en-US" dirty="0" smtClean="0"/>
              <a:t>guidelines</a:t>
            </a:r>
          </a:p>
          <a:p>
            <a:pPr lvl="1"/>
            <a:r>
              <a:rPr lang="en-US" dirty="0" smtClean="0"/>
              <a:t>Use data collected for improved customer </a:t>
            </a:r>
            <a:r>
              <a:rPr lang="en-US" dirty="0" smtClean="0"/>
              <a:t>service or other customer benefits</a:t>
            </a:r>
            <a:endParaRPr lang="en-US" dirty="0" smtClean="0"/>
          </a:p>
          <a:p>
            <a:pPr lvl="1"/>
            <a:r>
              <a:rPr lang="en-US" dirty="0" smtClean="0"/>
              <a:t>Do not provide customer data to others outside your company without customer’s permission</a:t>
            </a:r>
          </a:p>
          <a:p>
            <a:pPr lvl="1"/>
            <a:r>
              <a:rPr lang="en-US" dirty="0" smtClean="0"/>
              <a:t>Clearly describe and explain what data is collected and how it is used</a:t>
            </a:r>
          </a:p>
          <a:p>
            <a:pPr lvl="1"/>
            <a:r>
              <a:rPr lang="en-US" dirty="0" smtClean="0"/>
              <a:t>Give customers the right to </a:t>
            </a:r>
            <a:r>
              <a:rPr lang="en-US" dirty="0" smtClean="0"/>
              <a:t>have their </a:t>
            </a:r>
            <a:r>
              <a:rPr lang="en-US" dirty="0" smtClean="0"/>
              <a:t>data deleted</a:t>
            </a:r>
          </a:p>
          <a:p>
            <a:pPr lvl="1"/>
            <a:r>
              <a:rPr lang="en-US" dirty="0" smtClean="0"/>
              <a:t>Train employees how to keep data secure</a:t>
            </a:r>
          </a:p>
        </p:txBody>
      </p:sp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60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C81028-B81D-4AD9-9F3A-45F780A0826B}" type="slidenum">
              <a:rPr lang="en-US" smtClean="0">
                <a:solidFill>
                  <a:srgbClr val="A40000"/>
                </a:solidFill>
              </a:rPr>
              <a:pPr/>
              <a:t>53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14D40E2-0E8E-4BE3-8A60-0D734C977FEE}" type="slidenum">
              <a:rPr lang="en-US" sz="1400"/>
              <a:pPr algn="r" eaLnBrk="1" hangingPunct="1"/>
              <a:t>54</a:t>
            </a:fld>
            <a:endParaRPr lang="en-US" sz="1400" dirty="0"/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Communications with Children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Additional privacy considerations </a:t>
            </a:r>
            <a:r>
              <a:rPr lang="en-US" dirty="0" smtClean="0"/>
              <a:t>arise when </a:t>
            </a:r>
            <a:r>
              <a:rPr lang="en-US" dirty="0" smtClean="0"/>
              <a:t>Web sites attract </a:t>
            </a:r>
            <a:r>
              <a:rPr lang="en-US" dirty="0" smtClean="0"/>
              <a:t>and communicate with children</a:t>
            </a:r>
            <a:endParaRPr lang="en-US" dirty="0" smtClean="0"/>
          </a:p>
          <a:p>
            <a:pPr lvl="1" eaLnBrk="1" hangingPunct="1"/>
            <a:r>
              <a:rPr lang="en-US" dirty="0" smtClean="0"/>
              <a:t>Children are </a:t>
            </a:r>
            <a:r>
              <a:rPr lang="en-US" dirty="0" smtClean="0"/>
              <a:t>considered less </a:t>
            </a:r>
            <a:r>
              <a:rPr lang="en-US" dirty="0" smtClean="0"/>
              <a:t>capable of evaluating information sharing and transaction risks</a:t>
            </a:r>
          </a:p>
          <a:p>
            <a:pPr lvl="2" eaLnBrk="1" hangingPunct="1"/>
            <a:r>
              <a:rPr lang="en-US" dirty="0" smtClean="0"/>
              <a:t>Concerns arise about their </a:t>
            </a:r>
            <a:r>
              <a:rPr lang="en-US" dirty="0" smtClean="0"/>
              <a:t>ability to read and evaluate privacy </a:t>
            </a:r>
            <a:r>
              <a:rPr lang="en-US" dirty="0" smtClean="0"/>
              <a:t>statements and consent </a:t>
            </a:r>
            <a:r>
              <a:rPr lang="en-US" dirty="0" smtClean="0"/>
              <a:t>to providing personal </a:t>
            </a:r>
            <a:r>
              <a:rPr lang="en-US" dirty="0" smtClean="0"/>
              <a:t>information</a:t>
            </a:r>
          </a:p>
          <a:p>
            <a:r>
              <a:rPr lang="en-US" dirty="0" smtClean="0"/>
              <a:t>In most countries people </a:t>
            </a:r>
            <a:r>
              <a:rPr lang="en-US" dirty="0"/>
              <a:t>under 18 or </a:t>
            </a:r>
            <a:r>
              <a:rPr lang="en-US" dirty="0" smtClean="0"/>
              <a:t>21are </a:t>
            </a:r>
            <a:r>
              <a:rPr lang="en-US" dirty="0"/>
              <a:t>not considered adults</a:t>
            </a:r>
          </a:p>
          <a:p>
            <a:pPr lvl="1"/>
            <a:r>
              <a:rPr lang="en-US" dirty="0"/>
              <a:t>Specific laws for children’s privacy </a:t>
            </a:r>
            <a:r>
              <a:rPr lang="en-US" dirty="0" smtClean="0"/>
              <a:t>rights define </a:t>
            </a:r>
            <a:r>
              <a:rPr lang="en-US" dirty="0"/>
              <a:t>a child as person below the age of 12 or 13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8704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7046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A184B2-5325-445E-A0F6-B080D4C9BD5D}" type="slidenum">
              <a:rPr lang="en-US" smtClean="0">
                <a:solidFill>
                  <a:srgbClr val="A40000"/>
                </a:solidFill>
              </a:rPr>
              <a:pPr/>
              <a:t>54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with Children (cont’d.)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1998: Children’s Online Protection Act (COPA)</a:t>
            </a:r>
          </a:p>
          <a:p>
            <a:pPr lvl="1"/>
            <a:r>
              <a:rPr lang="en-US" dirty="0" smtClean="0"/>
              <a:t>Unconstitutional: restricted lawful material access</a:t>
            </a:r>
          </a:p>
          <a:p>
            <a:r>
              <a:rPr lang="en-US" dirty="0" smtClean="0"/>
              <a:t>Children’s Online Privacy Protection Act of 1998</a:t>
            </a:r>
          </a:p>
          <a:p>
            <a:pPr lvl="1"/>
            <a:r>
              <a:rPr lang="en-US" dirty="0" smtClean="0"/>
              <a:t>Successful: COPPA does not regulate content</a:t>
            </a:r>
          </a:p>
          <a:p>
            <a:r>
              <a:rPr lang="en-US" dirty="0" smtClean="0"/>
              <a:t>2001</a:t>
            </a:r>
            <a:r>
              <a:rPr lang="en-US" dirty="0" smtClean="0"/>
              <a:t>: Children’s Internet Protection Act (CIPA)</a:t>
            </a:r>
          </a:p>
          <a:p>
            <a:pPr lvl="1"/>
            <a:r>
              <a:rPr lang="en-US" dirty="0" smtClean="0"/>
              <a:t>Federally funded schools install filtering </a:t>
            </a:r>
            <a:r>
              <a:rPr lang="en-US" dirty="0" smtClean="0"/>
              <a:t>software</a:t>
            </a:r>
          </a:p>
          <a:p>
            <a:r>
              <a:rPr lang="en-US" dirty="0" smtClean="0"/>
              <a:t>Companies with Web sties appealing to children must be careful to comply with laws governing interaction</a:t>
            </a:r>
          </a:p>
          <a:p>
            <a:pPr lvl="1"/>
            <a:r>
              <a:rPr lang="en-US" dirty="0" smtClean="0"/>
              <a:t>Examples: Disney and Sanrio</a:t>
            </a:r>
            <a:endParaRPr lang="en-US" dirty="0" smtClean="0"/>
          </a:p>
        </p:txBody>
      </p:sp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50CEA1-835D-4B08-8FE0-B0C83D767A80}" type="slidenum">
              <a:rPr lang="en-US" smtClean="0">
                <a:solidFill>
                  <a:srgbClr val="A40000"/>
                </a:solidFill>
              </a:rPr>
              <a:pPr/>
              <a:t>55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32905D0-1ABA-426F-8C23-24FE84DAF116}" type="slidenum">
              <a:rPr lang="en-US" smtClean="0">
                <a:solidFill>
                  <a:srgbClr val="A40000"/>
                </a:solidFill>
              </a:rPr>
              <a:pPr/>
              <a:t>56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90116" name="Rectangle 7"/>
          <p:cNvSpPr>
            <a:spLocks noChangeArrowheads="1"/>
          </p:cNvSpPr>
          <p:nvPr/>
        </p:nvSpPr>
        <p:spPr bwMode="auto">
          <a:xfrm>
            <a:off x="693057" y="4932929"/>
            <a:ext cx="581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</a:t>
            </a:r>
            <a:r>
              <a:rPr lang="en-US" dirty="0" smtClean="0">
                <a:solidFill>
                  <a:srgbClr val="A40000"/>
                </a:solidFill>
              </a:rPr>
              <a:t>7-9 </a:t>
            </a:r>
            <a:r>
              <a:rPr lang="en-US" dirty="0">
                <a:solidFill>
                  <a:srgbClr val="A40000"/>
                </a:solidFill>
              </a:rPr>
              <a:t>Sanrio’s approach to COPPA compliance</a:t>
            </a:r>
          </a:p>
        </p:txBody>
      </p:sp>
      <p:pic>
        <p:nvPicPr>
          <p:cNvPr id="3074" name="Picture 2" descr="C:\Users\peterson\chimbo temp\Schneider2014\artwork\C8757_ch07_no callouts\Fig7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60373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with Children (cont’d.)</a:t>
            </a:r>
          </a:p>
        </p:txBody>
      </p:sp>
      <p:sp>
        <p:nvSpPr>
          <p:cNvPr id="8909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2013: FTC rules clarifications</a:t>
            </a:r>
          </a:p>
          <a:p>
            <a:pPr lvl="1"/>
            <a:r>
              <a:rPr lang="en-US" dirty="0" smtClean="0"/>
              <a:t>Post clear </a:t>
            </a:r>
            <a:r>
              <a:rPr lang="en-US" dirty="0" smtClean="0"/>
              <a:t>and comprehensive online privacy </a:t>
            </a:r>
            <a:r>
              <a:rPr lang="en-US" dirty="0" smtClean="0"/>
              <a:t>policy</a:t>
            </a:r>
          </a:p>
          <a:p>
            <a:pPr lvl="1"/>
            <a:r>
              <a:rPr lang="en-US" dirty="0" smtClean="0"/>
              <a:t>Notice to parents and verifiable </a:t>
            </a:r>
            <a:r>
              <a:rPr lang="en-US" dirty="0" smtClean="0"/>
              <a:t>parental consent</a:t>
            </a:r>
          </a:p>
          <a:p>
            <a:pPr lvl="1"/>
            <a:r>
              <a:rPr lang="en-US" dirty="0" smtClean="0"/>
              <a:t>Give parents choice of allowing data collection without disclosure to third parties</a:t>
            </a:r>
          </a:p>
          <a:p>
            <a:pPr lvl="1"/>
            <a:r>
              <a:rPr lang="en-US" dirty="0" smtClean="0"/>
              <a:t>Provide parents access to their child’s information</a:t>
            </a:r>
          </a:p>
          <a:p>
            <a:pPr lvl="2"/>
            <a:r>
              <a:rPr lang="en-US" dirty="0" smtClean="0"/>
              <a:t>Have option to have it deleted</a:t>
            </a:r>
          </a:p>
          <a:p>
            <a:pPr lvl="1"/>
            <a:r>
              <a:rPr lang="en-US" dirty="0" smtClean="0"/>
              <a:t>Give parents opportunity to prevent further data collection</a:t>
            </a:r>
          </a:p>
          <a:p>
            <a:pPr lvl="1"/>
            <a:r>
              <a:rPr lang="en-US" dirty="0" smtClean="0"/>
              <a:t>Take steps to main information’s confidentiality, security, and integrity</a:t>
            </a:r>
          </a:p>
          <a:p>
            <a:endParaRPr lang="en-US" dirty="0" smtClean="0"/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909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68220D8-4142-47EC-A1A5-1260EBE1019E}" type="slidenum">
              <a:rPr lang="en-US" smtClean="0">
                <a:solidFill>
                  <a:srgbClr val="A40000"/>
                </a:solidFill>
              </a:rPr>
              <a:pPr/>
              <a:t>57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Taxation and Electronic Commerce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businesses must comply with multiple tax </a:t>
            </a:r>
            <a:r>
              <a:rPr lang="en-US" dirty="0" smtClean="0"/>
              <a:t>laws  </a:t>
            </a:r>
            <a:endParaRPr lang="en-US" dirty="0" smtClean="0"/>
          </a:p>
          <a:p>
            <a:r>
              <a:rPr lang="en-US" dirty="0" smtClean="0"/>
              <a:t>Several types of taxes</a:t>
            </a:r>
          </a:p>
          <a:p>
            <a:pPr lvl="1"/>
            <a:r>
              <a:rPr lang="en-US" dirty="0" smtClean="0"/>
              <a:t>Income </a:t>
            </a:r>
            <a:r>
              <a:rPr lang="en-US" dirty="0" smtClean="0"/>
              <a:t>taxes </a:t>
            </a:r>
            <a:r>
              <a:rPr lang="en-US" dirty="0" smtClean="0"/>
              <a:t>levied on net income</a:t>
            </a:r>
          </a:p>
          <a:p>
            <a:pPr lvl="1"/>
            <a:r>
              <a:rPr lang="en-US" dirty="0" smtClean="0"/>
              <a:t>Transaction taxes (transfer taxes</a:t>
            </a:r>
            <a:r>
              <a:rPr lang="en-US" dirty="0" smtClean="0"/>
              <a:t>) </a:t>
            </a:r>
            <a:r>
              <a:rPr lang="en-US" dirty="0" smtClean="0"/>
              <a:t>levied on products or services company sells or uses</a:t>
            </a:r>
          </a:p>
          <a:p>
            <a:pPr lvl="2"/>
            <a:r>
              <a:rPr lang="en-US" dirty="0" smtClean="0"/>
              <a:t>Sales taxes, use taxes, excise taxes</a:t>
            </a:r>
          </a:p>
          <a:p>
            <a:pPr lvl="1"/>
            <a:r>
              <a:rPr lang="en-US" dirty="0" smtClean="0"/>
              <a:t>Property </a:t>
            </a:r>
            <a:r>
              <a:rPr lang="en-US" dirty="0" smtClean="0"/>
              <a:t>taxes levied </a:t>
            </a:r>
            <a:r>
              <a:rPr lang="en-US" dirty="0" smtClean="0"/>
              <a:t>on personal property, real estate</a:t>
            </a:r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D2AEEE-B180-473B-A4F8-3709F60E1220}" type="slidenum">
              <a:rPr lang="en-US" smtClean="0">
                <a:solidFill>
                  <a:srgbClr val="A40000"/>
                </a:solidFill>
              </a:rPr>
              <a:pPr/>
              <a:t>58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Nexus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between tax-paying entity and government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smtClean="0"/>
              <a:t>concept to personal </a:t>
            </a:r>
            <a:r>
              <a:rPr lang="en-US" dirty="0" smtClean="0"/>
              <a:t>jurisdiction</a:t>
            </a:r>
          </a:p>
          <a:p>
            <a:r>
              <a:rPr lang="en-US" dirty="0" smtClean="0"/>
              <a:t>Activities creating nexus (United States</a:t>
            </a:r>
            <a:r>
              <a:rPr lang="en-US" dirty="0" smtClean="0"/>
              <a:t>) are </a:t>
            </a:r>
            <a:r>
              <a:rPr lang="en-US" dirty="0"/>
              <a:t>d</a:t>
            </a:r>
            <a:r>
              <a:rPr lang="en-US" dirty="0" smtClean="0"/>
              <a:t>etermined </a:t>
            </a:r>
            <a:r>
              <a:rPr lang="en-US" dirty="0" smtClean="0"/>
              <a:t>by state </a:t>
            </a:r>
            <a:r>
              <a:rPr lang="en-US" dirty="0" smtClean="0"/>
              <a:t>law that vary </a:t>
            </a:r>
            <a:r>
              <a:rPr lang="en-US" dirty="0" smtClean="0"/>
              <a:t>from state to state</a:t>
            </a:r>
          </a:p>
          <a:p>
            <a:pPr lvl="1"/>
            <a:r>
              <a:rPr lang="en-US" dirty="0" smtClean="0"/>
              <a:t>Frequent litigation has resulted in fairly complex laws </a:t>
            </a:r>
          </a:p>
          <a:p>
            <a:pPr lvl="1"/>
            <a:r>
              <a:rPr lang="en-US" dirty="0" smtClean="0"/>
              <a:t>Determining nexus difficult </a:t>
            </a:r>
            <a:r>
              <a:rPr lang="en-US" dirty="0" smtClean="0"/>
              <a:t>if company conducts few activities in the state</a:t>
            </a:r>
          </a:p>
          <a:p>
            <a:r>
              <a:rPr lang="en-US" dirty="0" smtClean="0"/>
              <a:t>Business conducted in more than one country</a:t>
            </a:r>
          </a:p>
          <a:p>
            <a:pPr lvl="1"/>
            <a:r>
              <a:rPr lang="en-US" dirty="0" smtClean="0"/>
              <a:t>May establish </a:t>
            </a:r>
            <a:r>
              <a:rPr lang="en-US" dirty="0" smtClean="0"/>
              <a:t>nexus with a </a:t>
            </a:r>
            <a:r>
              <a:rPr lang="en-US" dirty="0" smtClean="0"/>
              <a:t>country and be </a:t>
            </a:r>
            <a:r>
              <a:rPr lang="en-US" dirty="0" err="1" smtClean="0"/>
              <a:t>liiable</a:t>
            </a:r>
            <a:r>
              <a:rPr lang="en-US" dirty="0" smtClean="0"/>
              <a:t> </a:t>
            </a:r>
            <a:r>
              <a:rPr lang="en-US" dirty="0" smtClean="0"/>
              <a:t>for filing tax returns in that country</a:t>
            </a:r>
          </a:p>
        </p:txBody>
      </p:sp>
      <p:sp>
        <p:nvSpPr>
          <p:cNvPr id="921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177FEE-5919-4305-A72C-E5F0DDC6B169}" type="slidenum">
              <a:rPr lang="en-US" smtClean="0">
                <a:solidFill>
                  <a:srgbClr val="A40000"/>
                </a:solidFill>
              </a:rPr>
              <a:pPr/>
              <a:t>59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Borders and Jurisdiction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physical world of traditional commerce, territorial borders clearly mark the range of culture and reach of applicable laws</a:t>
            </a:r>
          </a:p>
          <a:p>
            <a:pPr lvl="1" eaLnBrk="1" hangingPunct="1"/>
            <a:r>
              <a:rPr lang="en-US" dirty="0" smtClean="0"/>
              <a:t>Geographic </a:t>
            </a:r>
            <a:r>
              <a:rPr lang="en-US" dirty="0"/>
              <a:t>influences of </a:t>
            </a:r>
            <a:r>
              <a:rPr lang="en-US" dirty="0" smtClean="0"/>
              <a:t>culture limit </a:t>
            </a:r>
            <a:r>
              <a:rPr lang="en-US" dirty="0"/>
              <a:t>acceptable ethical behavior and </a:t>
            </a:r>
            <a:r>
              <a:rPr lang="en-US" dirty="0" smtClean="0"/>
              <a:t>affect laws both directly and indirectly</a:t>
            </a:r>
          </a:p>
          <a:p>
            <a:pPr eaLnBrk="1" hangingPunct="1"/>
            <a:r>
              <a:rPr lang="en-US" dirty="0"/>
              <a:t>Relationship between geographic and legal boundaries </a:t>
            </a:r>
            <a:r>
              <a:rPr lang="en-US" dirty="0" smtClean="0"/>
              <a:t>defined by four variables</a:t>
            </a:r>
            <a:endParaRPr lang="en-US" dirty="0"/>
          </a:p>
          <a:p>
            <a:pPr lvl="1" eaLnBrk="1" hangingPunct="1"/>
            <a:r>
              <a:rPr lang="en-US" dirty="0" smtClean="0"/>
              <a:t>Power, </a:t>
            </a:r>
            <a:r>
              <a:rPr lang="en-US" dirty="0"/>
              <a:t>effects, legitimacy, notice</a:t>
            </a:r>
          </a:p>
        </p:txBody>
      </p:sp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F7EDD39-A531-4418-812A-CAAE7B3489CA}" type="slidenum">
              <a:rPr lang="en-US" smtClean="0">
                <a:solidFill>
                  <a:srgbClr val="A40000"/>
                </a:solidFill>
              </a:rPr>
              <a:pPr/>
              <a:t>6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Income Taxes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Revenue Service (IRS</a:t>
            </a:r>
            <a:r>
              <a:rPr lang="en-US" dirty="0" smtClean="0"/>
              <a:t>) is charged </a:t>
            </a:r>
            <a:r>
              <a:rPr lang="en-US" dirty="0" smtClean="0"/>
              <a:t>with administering tax laws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verifiable increase in company </a:t>
            </a:r>
            <a:r>
              <a:rPr lang="en-US" dirty="0" smtClean="0"/>
              <a:t>wealth is subject </a:t>
            </a:r>
            <a:r>
              <a:rPr lang="en-US" dirty="0" smtClean="0"/>
              <a:t>to federal </a:t>
            </a:r>
            <a:r>
              <a:rPr lang="en-US" dirty="0" smtClean="0"/>
              <a:t>taxation</a:t>
            </a:r>
          </a:p>
          <a:p>
            <a:pPr lvl="1"/>
            <a:r>
              <a:rPr lang="en-US" dirty="0" smtClean="0"/>
              <a:t>A company must pay federal income tax if is has a </a:t>
            </a:r>
            <a:r>
              <a:rPr lang="en-US" dirty="0" smtClean="0"/>
              <a:t>U.S</a:t>
            </a:r>
            <a:r>
              <a:rPr lang="en-US" dirty="0" smtClean="0"/>
              <a:t>.-based Web site generating income</a:t>
            </a:r>
          </a:p>
          <a:p>
            <a:pPr lvl="1"/>
            <a:r>
              <a:rPr lang="en-US" dirty="0" smtClean="0"/>
              <a:t>Web site maintained by U.S. </a:t>
            </a:r>
            <a:r>
              <a:rPr lang="en-US" dirty="0" smtClean="0"/>
              <a:t>company must pay taxes on income generated outside the United States</a:t>
            </a:r>
            <a:endParaRPr lang="en-US" dirty="0" smtClean="0"/>
          </a:p>
          <a:p>
            <a:pPr lvl="2"/>
            <a:r>
              <a:rPr lang="en-US" dirty="0" smtClean="0"/>
              <a:t>Credit given for taxes paid to foreign countries </a:t>
            </a:r>
            <a:r>
              <a:rPr lang="en-US" dirty="0" smtClean="0"/>
              <a:t>to reduce </a:t>
            </a:r>
            <a:r>
              <a:rPr lang="en-US" dirty="0" smtClean="0"/>
              <a:t>double taxation of foreign </a:t>
            </a:r>
            <a:r>
              <a:rPr lang="en-US" dirty="0" smtClean="0"/>
              <a:t>earnings</a:t>
            </a:r>
          </a:p>
          <a:p>
            <a:r>
              <a:rPr lang="en-US" dirty="0" smtClean="0"/>
              <a:t>Most states also levy income taxes on businesses</a:t>
            </a:r>
            <a:endParaRPr lang="en-US" dirty="0" smtClean="0"/>
          </a:p>
        </p:txBody>
      </p:sp>
      <p:sp>
        <p:nvSpPr>
          <p:cNvPr id="931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31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04DC70-32A7-455E-A034-3B170ADFCA05}" type="slidenum">
              <a:rPr lang="en-US" smtClean="0">
                <a:solidFill>
                  <a:srgbClr val="A40000"/>
                </a:solidFill>
              </a:rPr>
              <a:pPr/>
              <a:t>60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State Sales Taxes</a:t>
            </a:r>
          </a:p>
        </p:txBody>
      </p:sp>
      <p:sp>
        <p:nvSpPr>
          <p:cNvPr id="962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Transaction tax on goods sold to </a:t>
            </a:r>
            <a:r>
              <a:rPr lang="en-US" dirty="0" smtClean="0"/>
              <a:t>consumers, usually called a sales tax</a:t>
            </a:r>
            <a:endParaRPr lang="en-US" dirty="0" smtClean="0"/>
          </a:p>
          <a:p>
            <a:r>
              <a:rPr lang="en-US" dirty="0" smtClean="0"/>
              <a:t>Businesses establishing nexus with a </a:t>
            </a:r>
            <a:r>
              <a:rPr lang="en-US" dirty="0" smtClean="0"/>
              <a:t>state must </a:t>
            </a:r>
            <a:r>
              <a:rPr lang="en-US" dirty="0" smtClean="0"/>
              <a:t>file sales tax returns and remit sales tax collected from customers</a:t>
            </a:r>
          </a:p>
          <a:p>
            <a:r>
              <a:rPr lang="en-US" dirty="0" smtClean="0"/>
              <a:t>Business not required to collect taxes from </a:t>
            </a:r>
            <a:br>
              <a:rPr lang="en-US" dirty="0" smtClean="0"/>
            </a:br>
            <a:r>
              <a:rPr lang="en-US" dirty="0" smtClean="0"/>
              <a:t>out-of-state </a:t>
            </a:r>
            <a:r>
              <a:rPr lang="en-US" dirty="0" smtClean="0"/>
              <a:t>customers unless </a:t>
            </a:r>
            <a:r>
              <a:rPr lang="en-US" dirty="0" smtClean="0"/>
              <a:t>nexus established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tax is a tax </a:t>
            </a:r>
            <a:r>
              <a:rPr lang="en-US" dirty="0" smtClean="0"/>
              <a:t>levied by a state on property used in that </a:t>
            </a:r>
            <a:r>
              <a:rPr lang="en-US" dirty="0" smtClean="0"/>
              <a:t>state that was not </a:t>
            </a:r>
            <a:r>
              <a:rPr lang="en-US" dirty="0" smtClean="0"/>
              <a:t>purchased in that state</a:t>
            </a:r>
          </a:p>
        </p:txBody>
      </p:sp>
      <p:sp>
        <p:nvSpPr>
          <p:cNvPr id="962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62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47F6F7C-00FD-4BA0-90A6-B28CE5FBC813}" type="slidenum">
              <a:rPr lang="en-US" smtClean="0">
                <a:solidFill>
                  <a:srgbClr val="A40000"/>
                </a:solidFill>
              </a:rPr>
              <a:pPr/>
              <a:t>61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State Sales Taxes (cont’d.)</a:t>
            </a:r>
          </a:p>
        </p:txBody>
      </p:sp>
      <p:sp>
        <p:nvSpPr>
          <p:cNvPr id="972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 smtClean="0"/>
              <a:t>companies use </a:t>
            </a:r>
            <a:r>
              <a:rPr lang="en-US" dirty="0" smtClean="0"/>
              <a:t>complex </a:t>
            </a:r>
            <a:r>
              <a:rPr lang="en-US" dirty="0" smtClean="0"/>
              <a:t>software to manage sales tax obligations</a:t>
            </a:r>
          </a:p>
          <a:p>
            <a:r>
              <a:rPr lang="en-US" dirty="0" smtClean="0"/>
              <a:t>Purchasers </a:t>
            </a:r>
            <a:r>
              <a:rPr lang="en-US" dirty="0" smtClean="0"/>
              <a:t>exempt from sales </a:t>
            </a:r>
            <a:r>
              <a:rPr lang="en-US" dirty="0" smtClean="0"/>
              <a:t>tax include charitable organizations and businesses </a:t>
            </a:r>
            <a:r>
              <a:rPr lang="en-US" dirty="0" smtClean="0"/>
              <a:t>buying </a:t>
            </a:r>
            <a:r>
              <a:rPr lang="en-US" dirty="0" smtClean="0"/>
              <a:t>resale items </a:t>
            </a:r>
          </a:p>
          <a:p>
            <a:r>
              <a:rPr lang="en-US" dirty="0" smtClean="0"/>
              <a:t>Amazon laws require </a:t>
            </a:r>
            <a:r>
              <a:rPr lang="en-US" dirty="0" smtClean="0"/>
              <a:t>online retailers to collect </a:t>
            </a:r>
            <a:r>
              <a:rPr lang="en-US" dirty="0" smtClean="0"/>
              <a:t>taxes on sales made in their states </a:t>
            </a:r>
          </a:p>
          <a:p>
            <a:pPr lvl="1"/>
            <a:r>
              <a:rPr lang="en-US" dirty="0" smtClean="0"/>
              <a:t>Supreme Court refused to hear a case challenging these laws which are being considered in many states</a:t>
            </a:r>
            <a:endParaRPr lang="en-US" dirty="0" smtClean="0"/>
          </a:p>
          <a:p>
            <a:r>
              <a:rPr lang="en-US" dirty="0" smtClean="0"/>
              <a:t>Streamlined </a:t>
            </a:r>
            <a:r>
              <a:rPr lang="en-US" dirty="0" smtClean="0"/>
              <a:t>Sales and Use Tax Agreement (SSUTA</a:t>
            </a:r>
            <a:r>
              <a:rPr lang="en-US" dirty="0" smtClean="0"/>
              <a:t>) would simplifies </a:t>
            </a:r>
            <a:r>
              <a:rPr lang="en-US" dirty="0" smtClean="0"/>
              <a:t>state sales taxes</a:t>
            </a:r>
          </a:p>
        </p:txBody>
      </p:sp>
      <p:sp>
        <p:nvSpPr>
          <p:cNvPr id="972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72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B289D2-9031-42BD-9CF7-655EE12874F1}" type="slidenum">
              <a:rPr lang="en-US" smtClean="0">
                <a:solidFill>
                  <a:srgbClr val="A40000"/>
                </a:solidFill>
              </a:rPr>
              <a:pPr/>
              <a:t>62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Tariffs</a:t>
            </a:r>
          </a:p>
        </p:txBody>
      </p:sp>
      <p:sp>
        <p:nvSpPr>
          <p:cNvPr id="9830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regulate import and export of </a:t>
            </a:r>
            <a:r>
              <a:rPr lang="en-US" dirty="0" smtClean="0"/>
              <a:t>goods</a:t>
            </a:r>
          </a:p>
          <a:p>
            <a:pPr lvl="1"/>
            <a:r>
              <a:rPr lang="en-US" dirty="0" smtClean="0"/>
              <a:t>Sometimes goods can only be imported if tariff </a:t>
            </a:r>
            <a:r>
              <a:rPr lang="en-US" dirty="0" smtClean="0"/>
              <a:t>paid</a:t>
            </a:r>
          </a:p>
          <a:p>
            <a:r>
              <a:rPr lang="en-US" dirty="0" smtClean="0"/>
              <a:t>Tariff (customs duty, duty</a:t>
            </a:r>
            <a:r>
              <a:rPr lang="en-US" dirty="0" smtClean="0"/>
              <a:t>) is a tax </a:t>
            </a:r>
            <a:r>
              <a:rPr lang="en-US" dirty="0" smtClean="0"/>
              <a:t>levied on products as they enter country</a:t>
            </a:r>
          </a:p>
          <a:p>
            <a:r>
              <a:rPr lang="en-US" dirty="0" smtClean="0"/>
              <a:t>Many reasons for imposing tariffs</a:t>
            </a:r>
          </a:p>
          <a:p>
            <a:r>
              <a:rPr lang="en-US" dirty="0" smtClean="0"/>
              <a:t>Goods ordered </a:t>
            </a:r>
            <a:r>
              <a:rPr lang="en-US" dirty="0" smtClean="0"/>
              <a:t>online are </a:t>
            </a:r>
            <a:r>
              <a:rPr lang="en-US" dirty="0" smtClean="0"/>
              <a:t>subject to tariffs </a:t>
            </a:r>
            <a:r>
              <a:rPr lang="en-US" dirty="0" smtClean="0"/>
              <a:t>w</a:t>
            </a:r>
            <a:r>
              <a:rPr lang="en-US" dirty="0" smtClean="0"/>
              <a:t>hen </a:t>
            </a:r>
            <a:r>
              <a:rPr lang="en-US" dirty="0" smtClean="0"/>
              <a:t>crossing international borders</a:t>
            </a:r>
          </a:p>
          <a:p>
            <a:r>
              <a:rPr lang="en-US" dirty="0" smtClean="0"/>
              <a:t>Products delivered </a:t>
            </a:r>
            <a:r>
              <a:rPr lang="en-US" dirty="0" smtClean="0"/>
              <a:t>online are also subject </a:t>
            </a:r>
            <a:r>
              <a:rPr lang="en-US" dirty="0" smtClean="0"/>
              <a:t>to tariffs</a:t>
            </a:r>
          </a:p>
          <a:p>
            <a:pPr lvl="1"/>
            <a:r>
              <a:rPr lang="en-US" dirty="0" smtClean="0"/>
              <a:t>Example: downloaded software</a:t>
            </a:r>
          </a:p>
        </p:txBody>
      </p:sp>
      <p:sp>
        <p:nvSpPr>
          <p:cNvPr id="983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83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E13EAE-6B37-4881-BDFC-92675F6BC3D4}" type="slidenum">
              <a:rPr lang="en-US" smtClean="0">
                <a:solidFill>
                  <a:srgbClr val="A40000"/>
                </a:solidFill>
              </a:rPr>
              <a:pPr/>
              <a:t>63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Union Value Added Taxes</a:t>
            </a:r>
          </a:p>
        </p:txBody>
      </p:sp>
      <p:sp>
        <p:nvSpPr>
          <p:cNvPr id="993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European Union (EU</a:t>
            </a:r>
            <a:r>
              <a:rPr lang="en-US" dirty="0" smtClean="0"/>
              <a:t>) uses transaction </a:t>
            </a:r>
            <a:r>
              <a:rPr lang="en-US" dirty="0" smtClean="0"/>
              <a:t>taxes </a:t>
            </a:r>
            <a:r>
              <a:rPr lang="en-US" dirty="0" smtClean="0"/>
              <a:t>with Value </a:t>
            </a:r>
            <a:r>
              <a:rPr lang="en-US" dirty="0" smtClean="0"/>
              <a:t>Added Tax (</a:t>
            </a:r>
            <a:r>
              <a:rPr lang="en-US" dirty="0" smtClean="0"/>
              <a:t>VAT) the most common</a:t>
            </a:r>
          </a:p>
          <a:p>
            <a:r>
              <a:rPr lang="en-US" dirty="0" smtClean="0"/>
              <a:t>2003</a:t>
            </a:r>
            <a:r>
              <a:rPr lang="en-US" dirty="0" smtClean="0"/>
              <a:t>: VAT applied to sales of digital goods</a:t>
            </a:r>
          </a:p>
          <a:p>
            <a:pPr lvl="1"/>
            <a:r>
              <a:rPr lang="en-US" dirty="0" smtClean="0"/>
              <a:t>EU-based companies must collect VAT on digital good </a:t>
            </a:r>
            <a:r>
              <a:rPr lang="en-US" dirty="0" smtClean="0"/>
              <a:t>sales no matter where in EU products are sold</a:t>
            </a:r>
            <a:endParaRPr lang="en-US" dirty="0" smtClean="0"/>
          </a:p>
          <a:p>
            <a:pPr lvl="1"/>
            <a:r>
              <a:rPr lang="en-US" dirty="0" smtClean="0"/>
              <a:t>Non-EU </a:t>
            </a:r>
            <a:r>
              <a:rPr lang="en-US" dirty="0" smtClean="0"/>
              <a:t>companies selling in the EU must </a:t>
            </a:r>
            <a:r>
              <a:rPr lang="en-US" dirty="0" smtClean="0"/>
              <a:t>register with EU tax </a:t>
            </a:r>
            <a:r>
              <a:rPr lang="en-US" dirty="0" smtClean="0"/>
              <a:t>authorities</a:t>
            </a:r>
            <a:r>
              <a:rPr lang="en-US" dirty="0"/>
              <a:t> </a:t>
            </a:r>
            <a:r>
              <a:rPr lang="en-US" dirty="0" smtClean="0"/>
              <a:t>and collect and remit VAT if sales include </a:t>
            </a:r>
            <a:r>
              <a:rPr lang="en-US" dirty="0" smtClean="0"/>
              <a:t>digital </a:t>
            </a:r>
            <a:r>
              <a:rPr lang="en-US" dirty="0" smtClean="0"/>
              <a:t>goods delivered into </a:t>
            </a:r>
            <a:r>
              <a:rPr lang="en-US" dirty="0" smtClean="0"/>
              <a:t>the EU</a:t>
            </a:r>
          </a:p>
          <a:p>
            <a:pPr lvl="2"/>
            <a:r>
              <a:rPr lang="en-US" dirty="0" smtClean="0"/>
              <a:t>New 2015 rules require non-EU sellers to collect VAT at rate levied in buyer’s country prompting many to sell goods directly to a EU distributor for resale</a:t>
            </a:r>
            <a:endParaRPr lang="en-US" dirty="0" smtClean="0"/>
          </a:p>
        </p:txBody>
      </p:sp>
      <p:sp>
        <p:nvSpPr>
          <p:cNvPr id="9933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  <a:p>
            <a:endParaRPr lang="en-US" dirty="0" smtClean="0"/>
          </a:p>
        </p:txBody>
      </p:sp>
      <p:sp>
        <p:nvSpPr>
          <p:cNvPr id="9933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C995E6-4BD6-4173-B3DC-D1A92D5696ED}" type="slidenum">
              <a:rPr lang="en-US" smtClean="0">
                <a:solidFill>
                  <a:srgbClr val="A40000"/>
                </a:solidFill>
              </a:rPr>
              <a:pPr/>
              <a:t>64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71D43E-6AAF-4EC3-94B2-A9FE5A753090}" type="slidenum">
              <a:rPr lang="en-US" smtClean="0">
                <a:solidFill>
                  <a:srgbClr val="A40000"/>
                </a:solidFill>
              </a:rPr>
              <a:pPr/>
              <a:t>7</a:t>
            </a:fld>
            <a:endParaRPr lang="en-US" dirty="0" smtClean="0">
              <a:solidFill>
                <a:srgbClr val="A40000"/>
              </a:solidFill>
            </a:endParaRP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1219200" y="4876800"/>
            <a:ext cx="6686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40000"/>
                </a:solidFill>
              </a:rPr>
              <a:t>FIGURE 7-1 Culture helps determine laws and ethical standards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056426" y="381648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1026" name="Picture 2" descr="C:\Users\peterson\chimbo temp\Schneider2014\artwork\C8757_ch07_no callouts\Fig7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43000"/>
            <a:ext cx="6172200" cy="34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and Effects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Power is the form of control over physical space and people and objects that reside in that space</a:t>
            </a:r>
          </a:p>
          <a:p>
            <a:pPr lvl="1" eaLnBrk="1" hangingPunct="1"/>
            <a:r>
              <a:rPr lang="en-US" dirty="0" smtClean="0"/>
              <a:t>Defining characteristic of statehood</a:t>
            </a:r>
          </a:p>
          <a:p>
            <a:pPr lvl="1" eaLnBrk="1" hangingPunct="1"/>
            <a:r>
              <a:rPr lang="en-US" dirty="0" smtClean="0"/>
              <a:t>Jurisdiction is government’s ability to exercise power </a:t>
            </a:r>
          </a:p>
          <a:p>
            <a:pPr lvl="2" eaLnBrk="1" hangingPunct="1"/>
            <a:r>
              <a:rPr lang="en-US" dirty="0" smtClean="0"/>
              <a:t>Limited to that which is accepted by the geographical culture</a:t>
            </a:r>
          </a:p>
          <a:p>
            <a:pPr eaLnBrk="1" hangingPunct="1"/>
            <a:r>
              <a:rPr lang="en-US" dirty="0" smtClean="0"/>
              <a:t>Effects are the impact of a person’s behavior</a:t>
            </a:r>
          </a:p>
          <a:p>
            <a:pPr lvl="1" eaLnBrk="1" hangingPunct="1"/>
            <a:r>
              <a:rPr lang="en-US" dirty="0" smtClean="0"/>
              <a:t>Generally stronger on things that are physically closer</a:t>
            </a:r>
          </a:p>
          <a:p>
            <a:pPr lvl="1" eaLnBrk="1" hangingPunct="1"/>
            <a:r>
              <a:rPr lang="en-US" dirty="0"/>
              <a:t>Laws based on traditional effects-based measures do not work as well for online </a:t>
            </a:r>
            <a:r>
              <a:rPr lang="en-US" dirty="0" smtClean="0"/>
              <a:t>businesses</a:t>
            </a:r>
          </a:p>
        </p:txBody>
      </p:sp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E611D1F-3873-4214-9692-F9EE7E66E608}" type="slidenum">
              <a:rPr lang="en-US" smtClean="0">
                <a:solidFill>
                  <a:srgbClr val="A40000"/>
                </a:solidFill>
              </a:rPr>
              <a:pPr/>
              <a:t>8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Legitimacy and Notice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Legitimacy is the idea that those subject </a:t>
            </a:r>
            <a:r>
              <a:rPr lang="en-US" dirty="0"/>
              <a:t>to laws should have some role in formulating </a:t>
            </a:r>
            <a:r>
              <a:rPr lang="en-US" dirty="0" smtClean="0"/>
              <a:t>them</a:t>
            </a:r>
          </a:p>
          <a:p>
            <a:pPr lvl="1" eaLnBrk="1" hangingPunct="1"/>
            <a:r>
              <a:rPr lang="en-US" dirty="0" smtClean="0"/>
              <a:t>Online businesses face a variety of regulations</a:t>
            </a:r>
          </a:p>
          <a:p>
            <a:r>
              <a:rPr lang="en-US" dirty="0"/>
              <a:t>Notice is the expression of a change in rules</a:t>
            </a:r>
          </a:p>
          <a:p>
            <a:pPr lvl="1"/>
            <a:r>
              <a:rPr lang="en-US" dirty="0" smtClean="0"/>
              <a:t>Easy for physical boundaries but not easy online</a:t>
            </a:r>
            <a:endParaRPr lang="en-US" dirty="0"/>
          </a:p>
          <a:p>
            <a:r>
              <a:rPr lang="en-US" dirty="0"/>
              <a:t>Constructive notice of new laws and norms is received when an international border is crossed</a:t>
            </a:r>
          </a:p>
          <a:p>
            <a:pPr lvl="1"/>
            <a:r>
              <a:rPr lang="en-US" dirty="0"/>
              <a:t>Ignorance of law: not sustainable defense</a:t>
            </a:r>
          </a:p>
          <a:p>
            <a:pPr lvl="1"/>
            <a:r>
              <a:rPr lang="en-US" dirty="0"/>
              <a:t>Creates problems for online </a:t>
            </a:r>
            <a:r>
              <a:rPr lang="en-US" dirty="0" smtClean="0"/>
              <a:t>businesses when </a:t>
            </a:r>
            <a:r>
              <a:rPr lang="en-US" dirty="0"/>
              <a:t>unknown customers from other countries </a:t>
            </a:r>
            <a:r>
              <a:rPr lang="en-US" dirty="0" smtClean="0"/>
              <a:t>access Web </a:t>
            </a:r>
            <a:r>
              <a:rPr lang="en-US" dirty="0"/>
              <a:t>sites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C10375-8078-4123-AC4B-4F007E582E09}" type="slidenum">
              <a:rPr lang="en-US" smtClean="0">
                <a:solidFill>
                  <a:srgbClr val="A40000"/>
                </a:solidFill>
              </a:rPr>
              <a:pPr/>
              <a:t>9</a:t>
            </a:fld>
            <a:endParaRPr lang="en-US" dirty="0" smtClean="0">
              <a:solidFill>
                <a:srgbClr val="A4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7850</Words>
  <Application>Microsoft Office PowerPoint</Application>
  <PresentationFormat>On-screen Show (4:3)</PresentationFormat>
  <Paragraphs>589</Paragraphs>
  <Slides>64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7" baseType="lpstr">
      <vt:lpstr>Arial</vt:lpstr>
      <vt:lpstr>Times New Roman</vt:lpstr>
      <vt:lpstr>Default Design</vt:lpstr>
      <vt:lpstr>CHAPTER 7</vt:lpstr>
      <vt:lpstr>Learning Objectives</vt:lpstr>
      <vt:lpstr>Learning Objectives (cont’d.)</vt:lpstr>
      <vt:lpstr>Introduction</vt:lpstr>
      <vt:lpstr>The Legal Environment of Electronic Commerce</vt:lpstr>
      <vt:lpstr>Borders and Jurisdiction</vt:lpstr>
      <vt:lpstr>PowerPoint Presentation</vt:lpstr>
      <vt:lpstr>Power and Effects </vt:lpstr>
      <vt:lpstr>Legitimacy and Notice</vt:lpstr>
      <vt:lpstr>PowerPoint Presentation</vt:lpstr>
      <vt:lpstr>Jurisdiction on the Internet</vt:lpstr>
      <vt:lpstr>Subject-Matter and Personal Jurisdiction</vt:lpstr>
      <vt:lpstr>Personal Jurisdiction (cont’d.)</vt:lpstr>
      <vt:lpstr>PowerPoint Presentation</vt:lpstr>
      <vt:lpstr>Jurisdiction in International Commerce</vt:lpstr>
      <vt:lpstr>Conflict of Laws</vt:lpstr>
      <vt:lpstr>Contracting and Contract Enforcement in Electronic Commerce</vt:lpstr>
      <vt:lpstr>Creating Contracts: Offers and Acceptances</vt:lpstr>
      <vt:lpstr>PowerPoint Presentation</vt:lpstr>
      <vt:lpstr>Click-Wrap and Web-Wrap Contract Acceptances</vt:lpstr>
      <vt:lpstr>Terms of Service Agreements</vt:lpstr>
      <vt:lpstr>Creating Written Contracts on the Web</vt:lpstr>
      <vt:lpstr>Implied Warranties and Warranty Disclaimers on the Web</vt:lpstr>
      <vt:lpstr>PowerPoint Presentation</vt:lpstr>
      <vt:lpstr>Authority to Form Contracts</vt:lpstr>
      <vt:lpstr>Use and Protection of Intellectual Property in Online Business</vt:lpstr>
      <vt:lpstr>Copyright Issues</vt:lpstr>
      <vt:lpstr>Copyright Issues (cont’d.)</vt:lpstr>
      <vt:lpstr>PowerPoint Presentation</vt:lpstr>
      <vt:lpstr>Copyright Issues (cont’d.)</vt:lpstr>
      <vt:lpstr>Copyright Issues (cont’d.)</vt:lpstr>
      <vt:lpstr>Patent Issues</vt:lpstr>
      <vt:lpstr>Patent Issues (cont’d.)</vt:lpstr>
      <vt:lpstr>Trademark Issues</vt:lpstr>
      <vt:lpstr>Domain Names and Intellectual Property Issues</vt:lpstr>
      <vt:lpstr>Domain Names and Intellectual Property Issues (cont’d.)</vt:lpstr>
      <vt:lpstr>Protecting Intellectual Property Online</vt:lpstr>
      <vt:lpstr>Defamation</vt:lpstr>
      <vt:lpstr>Deceptive Trade Practices</vt:lpstr>
      <vt:lpstr>Advertising Regulation</vt:lpstr>
      <vt:lpstr>Advertising Regulation (cont’d.)</vt:lpstr>
      <vt:lpstr>Online Crime: Jurisdiction Issues</vt:lpstr>
      <vt:lpstr>New Types of Crime Online</vt:lpstr>
      <vt:lpstr>New Types of Crime Online (cont’d.)</vt:lpstr>
      <vt:lpstr>Online Warfare and Terrorism</vt:lpstr>
      <vt:lpstr>Ethical Issues</vt:lpstr>
      <vt:lpstr>Ethics and Online Business Practices</vt:lpstr>
      <vt:lpstr>Privacy Rights and Obligations</vt:lpstr>
      <vt:lpstr>Privacy Rights and Obligations (cont’d.)</vt:lpstr>
      <vt:lpstr>Privacy Rights and Obligations (cont’d.)</vt:lpstr>
      <vt:lpstr>PowerPoint Presentation</vt:lpstr>
      <vt:lpstr>PowerPoint Presentation</vt:lpstr>
      <vt:lpstr>Privacy Rights and Obligations (cont’d.)</vt:lpstr>
      <vt:lpstr>Communications with Children</vt:lpstr>
      <vt:lpstr>Communications with Children (cont’d.)</vt:lpstr>
      <vt:lpstr>PowerPoint Presentation</vt:lpstr>
      <vt:lpstr>Communications with Children (cont’d.)</vt:lpstr>
      <vt:lpstr>Taxation and Electronic Commerce</vt:lpstr>
      <vt:lpstr>Nexus</vt:lpstr>
      <vt:lpstr>U.S. Income Taxes</vt:lpstr>
      <vt:lpstr>U.S. State Sales Taxes</vt:lpstr>
      <vt:lpstr>U.S. State Sales Taxes (cont’d.)</vt:lpstr>
      <vt:lpstr>Import Tariffs</vt:lpstr>
      <vt:lpstr>European Union Value Added Taxes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114</cp:revision>
  <cp:lastPrinted>1601-01-01T00:00:00Z</cp:lastPrinted>
  <dcterms:created xsi:type="dcterms:W3CDTF">1601-01-01T00:00:00Z</dcterms:created>
  <dcterms:modified xsi:type="dcterms:W3CDTF">2016-02-05T03:57:12Z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