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82" r:id="rId1"/>
    <p:sldMasterId id="2147483687" r:id="rId2"/>
  </p:sldMasterIdLst>
  <p:notesMasterIdLst>
    <p:notesMasterId r:id="rId55"/>
  </p:notesMasterIdLst>
  <p:handoutMasterIdLst>
    <p:handoutMasterId r:id="rId56"/>
  </p:handoutMasterIdLst>
  <p:sldIdLst>
    <p:sldId id="358" r:id="rId3"/>
    <p:sldId id="257" r:id="rId4"/>
    <p:sldId id="356" r:id="rId5"/>
    <p:sldId id="258" r:id="rId6"/>
    <p:sldId id="261" r:id="rId7"/>
    <p:sldId id="262" r:id="rId8"/>
    <p:sldId id="264" r:id="rId9"/>
    <p:sldId id="270" r:id="rId10"/>
    <p:sldId id="271" r:id="rId11"/>
    <p:sldId id="272" r:id="rId12"/>
    <p:sldId id="343" r:id="rId13"/>
    <p:sldId id="275" r:id="rId14"/>
    <p:sldId id="274" r:id="rId15"/>
    <p:sldId id="276" r:id="rId16"/>
    <p:sldId id="278" r:id="rId17"/>
    <p:sldId id="280" r:id="rId18"/>
    <p:sldId id="345" r:id="rId19"/>
    <p:sldId id="283" r:id="rId20"/>
    <p:sldId id="284" r:id="rId21"/>
    <p:sldId id="290" r:id="rId22"/>
    <p:sldId id="293" r:id="rId23"/>
    <p:sldId id="294" r:id="rId24"/>
    <p:sldId id="297" r:id="rId25"/>
    <p:sldId id="298" r:id="rId26"/>
    <p:sldId id="300" r:id="rId27"/>
    <p:sldId id="361" r:id="rId28"/>
    <p:sldId id="301" r:id="rId29"/>
    <p:sldId id="307" r:id="rId30"/>
    <p:sldId id="312" r:id="rId31"/>
    <p:sldId id="314" r:id="rId32"/>
    <p:sldId id="315" r:id="rId33"/>
    <p:sldId id="317" r:id="rId34"/>
    <p:sldId id="354" r:id="rId35"/>
    <p:sldId id="324" r:id="rId36"/>
    <p:sldId id="362" r:id="rId37"/>
    <p:sldId id="325" r:id="rId38"/>
    <p:sldId id="327" r:id="rId39"/>
    <p:sldId id="328" r:id="rId40"/>
    <p:sldId id="329" r:id="rId41"/>
    <p:sldId id="353" r:id="rId42"/>
    <p:sldId id="355" r:id="rId43"/>
    <p:sldId id="332" r:id="rId44"/>
    <p:sldId id="334" r:id="rId45"/>
    <p:sldId id="335" r:id="rId46"/>
    <p:sldId id="363" r:id="rId47"/>
    <p:sldId id="336" r:id="rId48"/>
    <p:sldId id="337" r:id="rId49"/>
    <p:sldId id="338" r:id="rId50"/>
    <p:sldId id="364" r:id="rId51"/>
    <p:sldId id="359" r:id="rId52"/>
    <p:sldId id="365" r:id="rId53"/>
    <p:sldId id="36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64" autoAdjust="0"/>
    <p:restoredTop sz="94775" autoAdjust="0"/>
  </p:normalViewPr>
  <p:slideViewPr>
    <p:cSldViewPr>
      <p:cViewPr varScale="1">
        <p:scale>
          <a:sx n="107" d="100"/>
          <a:sy n="107" d="100"/>
        </p:scale>
        <p:origin x="177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14"/>
    </p:cViewPr>
  </p:sorter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D9387-3D69-4E58-8726-DCC5634F90B1}" type="datetimeFigureOut">
              <a:rPr lang="en-US" smtClean="0"/>
              <a:t>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3D64A-5CF5-4B1D-A207-2A44F165E7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99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769F8A-3C0E-45C5-BA34-A1767EC2C6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74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86DC89-B74F-4173-8544-4654A7312B6A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3025" y="8774113"/>
            <a:ext cx="2970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8467C91-C7BB-4F40-AFA3-F8EB2D23425C}" type="slidenum">
              <a:rPr lang="en-US" sz="1200">
                <a:solidFill>
                  <a:srgbClr val="000000"/>
                </a:solidFill>
                <a:cs typeface="Arial" charset="0"/>
              </a:rPr>
              <a:pPr algn="r"/>
              <a:t>1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4006061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30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75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55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588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151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97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41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7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021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1CFE8A-8119-49CA-9D31-25C0B4EC6FF3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766901-BA8A-44F7-8280-9BC404EF436C}" type="slidenum">
              <a:rPr lang="en-US" sz="1200"/>
              <a:pPr algn="r" eaLnBrk="1" hangingPunct="1"/>
              <a:t>2</a:t>
            </a:fld>
            <a:endParaRPr lang="en-US" sz="1200" dirty="0"/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75758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05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973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89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30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11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947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58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259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8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2401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05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0756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559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50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958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8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066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2949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3733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787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87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4009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28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8203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6690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45641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59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36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169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7265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826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195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31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57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90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4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769F8A-3C0E-45C5-BA34-A1767EC2C69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66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393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  <a:solidFill>
            <a:schemeClr val="accent5">
              <a:lumMod val="75000"/>
            </a:schemeClr>
          </a:solidFill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36811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0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Cengage Learning 2015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5AF6D-5A86-4B9F-B38C-20E1608E73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14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200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797175"/>
            <a:ext cx="7772400" cy="14700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12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132873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28345"/>
          </a:xfrm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5225"/>
            <a:ext cx="6019800" cy="476250"/>
          </a:xfrm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B93BC2A6-FBF6-4F42-AB1A-9AEAB3F6B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95400"/>
            <a:ext cx="9144000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6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800"/>
            </a:lvl1pPr>
          </a:lstStyle>
          <a:p>
            <a:pPr algn="ctr"/>
            <a:r>
              <a:rPr dirty="0" smtClean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  <a:endParaRPr dirty="0">
              <a:solidFill>
                <a:srgbClr val="EEC1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A40000"/>
                </a:solidFill>
              </a:defRPr>
            </a:lvl1pPr>
          </a:lstStyle>
          <a:p>
            <a:pPr>
              <a:defRPr/>
            </a:pPr>
            <a:fld id="{AD8FA9F7-D61B-4DB1-A6F6-732593FF9D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8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252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12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pattFill prst="pct60">
            <a:fgClr>
              <a:schemeClr val="accent5">
                <a:lumMod val="50000"/>
              </a:schemeClr>
            </a:fgClr>
            <a:bgClr>
              <a:schemeClr val="bg1"/>
            </a:bgClr>
          </a:patt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5225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800" b="0" i="0" smtClean="0">
                <a:solidFill>
                  <a:srgbClr val="000000"/>
                </a:solidFill>
                <a:effectLst/>
              </a:defRPr>
            </a:lvl1pPr>
          </a:lstStyle>
          <a:p>
            <a:pPr algn="ctr"/>
            <a:r>
              <a:rPr dirty="0">
                <a:solidFill>
                  <a:srgbClr val="EEC100"/>
                </a:solidFill>
                <a:cs typeface="Arial" charset="0"/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A40000"/>
                </a:solidFill>
                <a:cs typeface="+mn-cs"/>
              </a:defRPr>
            </a:lvl1pPr>
          </a:lstStyle>
          <a:p>
            <a:pPr>
              <a:defRPr/>
            </a:pPr>
            <a:fld id="{D6399349-BC41-4FBA-B028-7251202A2E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0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A4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97859" y="1066800"/>
            <a:ext cx="3124200" cy="2097891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CA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 Hardware and Software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1239"/>
            <a:ext cx="3254188" cy="838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A4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8</a:t>
            </a:r>
            <a:endParaRPr lang="en-US" b="1" dirty="0">
              <a:solidFill>
                <a:srgbClr val="A4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74578" y="6210299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>
                <a:solidFill>
                  <a:srgbClr val="2D2D8A">
                    <a:lumMod val="50000"/>
                  </a:srgbClr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pic>
        <p:nvPicPr>
          <p:cNvPr id="6" name="Snagit_PPTE3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459152"/>
            <a:ext cx="5562600" cy="2694811"/>
          </a:xfrm>
          <a:prstGeom prst="rect">
            <a:avLst/>
          </a:prstGeom>
        </p:spPr>
      </p:pic>
      <p:pic>
        <p:nvPicPr>
          <p:cNvPr id="9" name="Snagit_PPT137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78" y="246125"/>
            <a:ext cx="3616421" cy="3041205"/>
          </a:xfrm>
          <a:prstGeom prst="rect">
            <a:avLst/>
          </a:prstGeom>
        </p:spPr>
      </p:pic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685800" y="6242860"/>
            <a:ext cx="85344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800" b="1" dirty="0" smtClean="0">
                <a:solidFill>
                  <a:srgbClr val="FFFFFF">
                    <a:lumMod val="65000"/>
                  </a:srgbClr>
                </a:solidFill>
              </a:rPr>
              <a:t>. </a:t>
            </a:r>
            <a:endParaRPr lang="en-US" sz="800" b="1" dirty="0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Client/Server Architectures</a:t>
            </a:r>
          </a:p>
        </p:txBody>
      </p:sp>
      <p:sp>
        <p:nvSpPr>
          <p:cNvPr id="1638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browser requests files from Web server and uses the Internet as the transportation medium</a:t>
            </a:r>
          </a:p>
          <a:p>
            <a:pPr lvl="1"/>
            <a:r>
              <a:rPr lang="en-US" dirty="0" smtClean="0"/>
              <a:t>Request formatted by browser using HTTP and sent to server computer</a:t>
            </a:r>
          </a:p>
          <a:p>
            <a:pPr lvl="1"/>
            <a:r>
              <a:rPr lang="en-US" dirty="0" smtClean="0"/>
              <a:t>Server receives request, retrieves requested Web page file, formats using HTTP, and sends back to client over the Internet</a:t>
            </a:r>
          </a:p>
          <a:p>
            <a:pPr lvl="1"/>
            <a:r>
              <a:rPr lang="en-US" dirty="0" smtClean="0"/>
              <a:t>Client Web browser software displays page</a:t>
            </a:r>
          </a:p>
          <a:p>
            <a:pPr lvl="2"/>
            <a:r>
              <a:rPr lang="en-US" dirty="0"/>
              <a:t>Repeating </a:t>
            </a:r>
            <a:r>
              <a:rPr lang="en-US" dirty="0" smtClean="0"/>
              <a:t>process of request, response, display</a:t>
            </a:r>
          </a:p>
          <a:p>
            <a:pPr lvl="2"/>
            <a:r>
              <a:rPr lang="en-US" dirty="0" smtClean="0"/>
              <a:t>Web page with graphics can be slow because each page element  requires separate request  and response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904AD1A-C82E-4E9C-8B42-1196FB22A70E}" type="slidenum">
              <a:rPr lang="en-US" smtClean="0">
                <a:solidFill>
                  <a:srgbClr val="A80000"/>
                </a:solidFill>
              </a:rPr>
              <a:pPr/>
              <a:t>10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Client/Server Architectures (cont’d.)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model is two-tier client/server architecture</a:t>
            </a:r>
          </a:p>
          <a:p>
            <a:pPr lvl="1"/>
            <a:r>
              <a:rPr lang="en-US" dirty="0" smtClean="0"/>
              <a:t>One client and one server computer</a:t>
            </a:r>
          </a:p>
          <a:p>
            <a:r>
              <a:rPr lang="en-US" dirty="0" smtClean="0"/>
              <a:t>Request message is the Web </a:t>
            </a:r>
            <a:r>
              <a:rPr lang="en-US" dirty="0"/>
              <a:t>client message sent to request file(s) from a Web </a:t>
            </a:r>
            <a:r>
              <a:rPr lang="en-US" dirty="0" smtClean="0"/>
              <a:t>server that consists of three major parts</a:t>
            </a:r>
            <a:endParaRPr lang="en-US" dirty="0"/>
          </a:p>
          <a:p>
            <a:pPr lvl="1"/>
            <a:r>
              <a:rPr lang="en-US" dirty="0" smtClean="0"/>
              <a:t>Request line contains </a:t>
            </a:r>
            <a:r>
              <a:rPr lang="en-US" dirty="0"/>
              <a:t>command, target resource name, protocol name, version number</a:t>
            </a:r>
          </a:p>
          <a:p>
            <a:pPr lvl="1"/>
            <a:r>
              <a:rPr lang="en-US" dirty="0"/>
              <a:t>Optional request </a:t>
            </a:r>
            <a:r>
              <a:rPr lang="en-US" dirty="0" smtClean="0"/>
              <a:t>headers contain </a:t>
            </a:r>
            <a:r>
              <a:rPr lang="en-US" dirty="0"/>
              <a:t>file type information client accepts</a:t>
            </a:r>
          </a:p>
          <a:p>
            <a:pPr lvl="1"/>
            <a:r>
              <a:rPr lang="en-US" dirty="0"/>
              <a:t>Optional entity </a:t>
            </a:r>
            <a:r>
              <a:rPr lang="en-US" dirty="0" smtClean="0"/>
              <a:t>body is used to  pass </a:t>
            </a:r>
            <a:r>
              <a:rPr lang="en-US" dirty="0"/>
              <a:t>bulk information to server</a:t>
            </a:r>
          </a:p>
          <a:p>
            <a:pPr lvl="2"/>
            <a:endParaRPr lang="en-US" dirty="0" smtClean="0"/>
          </a:p>
        </p:txBody>
      </p:sp>
      <p:sp>
        <p:nvSpPr>
          <p:cNvPr id="174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74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FF0AECF-0EF7-4883-9D5F-0A0BEE69633C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7412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255C92E-741B-4AA3-89A7-84D9DF83A21B}" type="slidenum">
              <a:rPr lang="en-US" sz="1400">
                <a:solidFill>
                  <a:srgbClr val="A80000"/>
                </a:solidFill>
              </a:rPr>
              <a:pPr algn="r" eaLnBrk="1" hangingPunct="1"/>
              <a:t>11</a:t>
            </a:fld>
            <a:endParaRPr lang="en-US" sz="1400" dirty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130241-C24A-4D69-A02E-DC83563B85FA}" type="slidenum">
              <a:rPr lang="en-US" smtClean="0">
                <a:solidFill>
                  <a:srgbClr val="A80000"/>
                </a:solidFill>
              </a:rPr>
              <a:pPr eaLnBrk="1" hangingPunct="1"/>
              <a:t>12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685800" y="4758314"/>
            <a:ext cx="6419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8-2 Message flows in a two-tier client/server network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7879207" y="35639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050" name="Picture 2" descr="C:\Users\peterson\chimbo temp\Schneider2014\artwork\C8757_ch08_no callouts\Fig8-0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9" y="1600200"/>
            <a:ext cx="7681686" cy="25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Client/Server Architectures (cont’d.)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receiving request message executes command included in message</a:t>
            </a:r>
          </a:p>
          <a:p>
            <a:pPr lvl="1"/>
            <a:r>
              <a:rPr lang="en-US" dirty="0" smtClean="0"/>
              <a:t>Retrieves Web page file from disk and creates a response message to send back to client</a:t>
            </a:r>
          </a:p>
          <a:p>
            <a:pPr lvl="1"/>
            <a:r>
              <a:rPr lang="en-US" dirty="0" smtClean="0"/>
              <a:t>Identical in structure to request message (slightly different function)</a:t>
            </a:r>
          </a:p>
          <a:p>
            <a:pPr lvl="2"/>
            <a:r>
              <a:rPr lang="en-US" dirty="0" smtClean="0"/>
              <a:t>Response header line indicates server HTTP version, response status, status information explanation</a:t>
            </a:r>
          </a:p>
          <a:p>
            <a:pPr lvl="2"/>
            <a:r>
              <a:rPr lang="en-US" dirty="0" smtClean="0"/>
              <a:t>Response header field returns information describing server’s attributes</a:t>
            </a:r>
          </a:p>
          <a:p>
            <a:pPr lvl="2"/>
            <a:r>
              <a:rPr lang="en-US" dirty="0" smtClean="0"/>
              <a:t>Entity body returns HTML page requested by the client machine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37A584-E28E-4873-AA4E-6C95C50AC8FD}" type="slidenum">
              <a:rPr lang="en-US" smtClean="0">
                <a:solidFill>
                  <a:srgbClr val="A80000"/>
                </a:solidFill>
              </a:rPr>
              <a:pPr/>
              <a:t>13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Client/Server Architectures (cont’d.)</a:t>
            </a:r>
          </a:p>
        </p:txBody>
      </p:sp>
      <p:sp>
        <p:nvSpPr>
          <p:cNvPr id="21509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Three-tier architecture allows additional processing before server responds to client’s request</a:t>
            </a:r>
          </a:p>
          <a:p>
            <a:pPr lvl="1"/>
            <a:r>
              <a:rPr lang="en-US" dirty="0" smtClean="0"/>
              <a:t>Often includes databases and related software applications that supply information to the Web server</a:t>
            </a:r>
          </a:p>
          <a:p>
            <a:pPr lvl="2"/>
            <a:r>
              <a:rPr lang="en-US" dirty="0" smtClean="0"/>
              <a:t>Web server uses software applications’ output when responding to client requests</a:t>
            </a:r>
          </a:p>
          <a:p>
            <a:r>
              <a:rPr lang="en-US" i="1" dirty="0" smtClean="0"/>
              <a:t>N</a:t>
            </a:r>
            <a:r>
              <a:rPr lang="en-US" dirty="0" smtClean="0"/>
              <a:t>-tier </a:t>
            </a:r>
            <a:r>
              <a:rPr lang="en-US" dirty="0"/>
              <a:t>architectures have more than three tiers</a:t>
            </a:r>
          </a:p>
          <a:p>
            <a:pPr lvl="1"/>
            <a:r>
              <a:rPr lang="en-US" dirty="0"/>
              <a:t>Track customer purchases stored in shopping carts</a:t>
            </a:r>
          </a:p>
          <a:p>
            <a:pPr lvl="1"/>
            <a:r>
              <a:rPr lang="en-US" dirty="0"/>
              <a:t>Look up sales tax </a:t>
            </a:r>
            <a:r>
              <a:rPr lang="en-US" dirty="0" smtClean="0"/>
              <a:t>rates, ;keep </a:t>
            </a:r>
            <a:r>
              <a:rPr lang="en-US" dirty="0"/>
              <a:t>track of customer </a:t>
            </a:r>
            <a:r>
              <a:rPr lang="en-US" dirty="0" smtClean="0"/>
              <a:t>preferences, update </a:t>
            </a:r>
            <a:r>
              <a:rPr lang="en-US" dirty="0"/>
              <a:t>in-stock inventory databases</a:t>
            </a:r>
          </a:p>
          <a:p>
            <a:pPr lvl="1"/>
            <a:r>
              <a:rPr lang="en-US" dirty="0"/>
              <a:t>Keep product catalog current</a:t>
            </a:r>
          </a:p>
          <a:p>
            <a:pPr lvl="2"/>
            <a:endParaRPr lang="en-US" dirty="0" smtClean="0"/>
          </a:p>
        </p:txBody>
      </p:sp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3563BF-D9BF-44D6-B2B9-45C723AD915A}" type="slidenum">
              <a:rPr lang="en-US" smtClean="0">
                <a:solidFill>
                  <a:srgbClr val="A80000"/>
                </a:solidFill>
              </a:rPr>
              <a:pPr/>
              <a:t>14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899C11-2855-40E6-8C83-0F469C2ADDB3}" type="slidenum">
              <a:rPr lang="en-US" smtClean="0">
                <a:solidFill>
                  <a:srgbClr val="A80000"/>
                </a:solidFill>
              </a:rPr>
              <a:pPr eaLnBrk="1" hangingPunct="1"/>
              <a:t>15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533400" y="5319932"/>
            <a:ext cx="6584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8-3 Message flows in a three-tier client/server network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879498" y="442991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2" name="Snagit_PPT92F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81837"/>
            <a:ext cx="8229600" cy="44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 for Web Servers </a:t>
            </a:r>
          </a:p>
        </p:txBody>
      </p:sp>
      <p:sp>
        <p:nvSpPr>
          <p:cNvPr id="25603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Operating system tasks include running programs, allocating computer resources to programs, and proving input and output services</a:t>
            </a:r>
          </a:p>
          <a:p>
            <a:pPr lvl="1"/>
            <a:r>
              <a:rPr lang="en-US" dirty="0" smtClean="0"/>
              <a:t>Required for a computer to run programs</a:t>
            </a:r>
          </a:p>
          <a:p>
            <a:pPr lvl="1"/>
            <a:r>
              <a:rPr lang="en-US" dirty="0" smtClean="0"/>
              <a:t>Larger system responsibilities include tracking multiple users, ensuring no interference</a:t>
            </a:r>
          </a:p>
          <a:p>
            <a:r>
              <a:rPr lang="en-US" dirty="0" smtClean="0"/>
              <a:t>Web server operating systems software run on Microsoft Windows Server products, Linux or UNIX-based operating systems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70B9D8-3F7F-4032-B5E5-9EEE5B434AC0}" type="slidenum">
              <a:rPr lang="en-US" smtClean="0">
                <a:solidFill>
                  <a:srgbClr val="A80000"/>
                </a:solidFill>
              </a:rPr>
              <a:pPr/>
              <a:t>16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Systems for Web Servers (cont’d.) </a:t>
            </a:r>
          </a:p>
        </p:txBody>
      </p:sp>
      <p:sp>
        <p:nvSpPr>
          <p:cNvPr id="26627" name="Rectangle 1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companies consider Microsoft operating system simpler to use than UNIX based systems</a:t>
            </a:r>
          </a:p>
          <a:p>
            <a:pPr lvl="1"/>
            <a:r>
              <a:rPr lang="en-US" dirty="0" smtClean="0"/>
              <a:t>Some concerns about security weaknesses caused by tight integration of Microsoft products</a:t>
            </a:r>
          </a:p>
          <a:p>
            <a:r>
              <a:rPr lang="en-US" dirty="0" smtClean="0"/>
              <a:t>Linux is open-source, fast, efficient, easy to install</a:t>
            </a:r>
          </a:p>
          <a:p>
            <a:pPr lvl="1"/>
            <a:r>
              <a:rPr lang="en-US" dirty="0" smtClean="0"/>
              <a:t>Can be downloaded free from the Web but most companies buy it through a commercial distributor for the additional utilities and support</a:t>
            </a:r>
          </a:p>
          <a:p>
            <a:pPr lvl="2"/>
            <a:r>
              <a:rPr lang="en-US" dirty="0" err="1" smtClean="0"/>
              <a:t>Mandriva</a:t>
            </a:r>
            <a:r>
              <a:rPr lang="en-US" dirty="0"/>
              <a:t>, Red Hat, </a:t>
            </a:r>
            <a:r>
              <a:rPr lang="en-US" dirty="0" err="1"/>
              <a:t>SuSE</a:t>
            </a:r>
            <a:r>
              <a:rPr lang="en-US" dirty="0"/>
              <a:t> Linux </a:t>
            </a:r>
            <a:r>
              <a:rPr lang="en-US" dirty="0" smtClean="0"/>
              <a:t>Enterprise</a:t>
            </a:r>
          </a:p>
          <a:p>
            <a:r>
              <a:rPr lang="en-US" dirty="0" smtClean="0"/>
              <a:t>Oracle sells Web server hardware with its UNIX-based operating system Solaris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2662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6630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95C485-606B-4A7C-B073-86548E792776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6628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A2B78A9-CD43-41CB-AF89-AD069411ABBD}" type="slidenum">
              <a:rPr lang="en-US" sz="1400">
                <a:solidFill>
                  <a:srgbClr val="A80000"/>
                </a:solidFill>
              </a:rPr>
              <a:pPr algn="r" eaLnBrk="1" hangingPunct="1"/>
              <a:t>17</a:t>
            </a:fld>
            <a:endParaRPr lang="en-US" sz="1400" dirty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Software</a:t>
            </a:r>
          </a:p>
        </p:txBody>
      </p:sp>
      <p:sp>
        <p:nvSpPr>
          <p:cNvPr id="28677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Commonly used programs are Apache HTTP Server and Microsoft Internet Information Server (IIS)</a:t>
            </a:r>
          </a:p>
          <a:p>
            <a:pPr lvl="1"/>
            <a:r>
              <a:rPr lang="en-US" dirty="0" smtClean="0"/>
              <a:t>Some businesses, such as Google, wrote their own</a:t>
            </a:r>
          </a:p>
          <a:p>
            <a:r>
              <a:rPr lang="en-US" dirty="0" smtClean="0"/>
              <a:t>Apache dominant Web server software since 1996</a:t>
            </a:r>
          </a:p>
          <a:p>
            <a:pPr lvl="1"/>
            <a:r>
              <a:rPr lang="en-US" dirty="0" smtClean="0"/>
              <a:t>Free and user-supported with other services available</a:t>
            </a:r>
          </a:p>
          <a:p>
            <a:r>
              <a:rPr lang="en-US" dirty="0" smtClean="0"/>
              <a:t>Microsoft IIS bundled with Microsoft Windows Server OS and runs only on Windows systems</a:t>
            </a:r>
          </a:p>
          <a:p>
            <a:pPr lvl="1"/>
            <a:r>
              <a:rPr lang="en-US" dirty="0" smtClean="0"/>
              <a:t>Used on many intranets, and small and large sites that have adopted Microsoft products as standard</a:t>
            </a:r>
          </a:p>
          <a:p>
            <a:pPr lvl="1"/>
            <a:r>
              <a:rPr lang="en-US" dirty="0" smtClean="0"/>
              <a:t>ISS is free but OS it comes with can be expensive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EB328C-5198-4861-9841-8CCD1B855104}" type="slidenum">
              <a:rPr lang="en-US" smtClean="0">
                <a:solidFill>
                  <a:srgbClr val="A80000"/>
                </a:solidFill>
              </a:rPr>
              <a:pPr/>
              <a:t>18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7348A-0340-47D3-9FC7-2E24CF14BCD4}" type="slidenum">
              <a:rPr lang="en-US" smtClean="0">
                <a:solidFill>
                  <a:srgbClr val="A80000"/>
                </a:solidFill>
              </a:rPr>
              <a:pPr eaLnBrk="1" hangingPunct="1"/>
              <a:t>19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1066800" y="5257800"/>
            <a:ext cx="7162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8-4 Percent of active Web sites that use major Web server software products</a:t>
            </a:r>
          </a:p>
        </p:txBody>
      </p:sp>
      <p:pic>
        <p:nvPicPr>
          <p:cNvPr id="2" name="Snagit_PPTD3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851624" cy="3927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Learning Objectives</a:t>
            </a:r>
          </a:p>
        </p:txBody>
      </p:sp>
      <p:sp>
        <p:nvSpPr>
          <p:cNvPr id="4102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1397603"/>
            <a:ext cx="8610600" cy="4678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In this chapter, you will learn:</a:t>
            </a:r>
          </a:p>
          <a:p>
            <a:pPr eaLnBrk="1" hangingPunct="1"/>
            <a:r>
              <a:rPr lang="en-US" sz="2400" dirty="0" smtClean="0"/>
              <a:t>How a Web server performs its basic functions</a:t>
            </a:r>
          </a:p>
          <a:p>
            <a:pPr eaLnBrk="1" hangingPunct="1"/>
            <a:r>
              <a:rPr lang="en-US" sz="2400" dirty="0" smtClean="0"/>
              <a:t>What operating system and server software is used on Web servers</a:t>
            </a:r>
          </a:p>
          <a:p>
            <a:pPr eaLnBrk="1" hangingPunct="1"/>
            <a:r>
              <a:rPr lang="en-US" sz="2400" dirty="0" smtClean="0"/>
              <a:t>How to identify and manage e-mail and spam control issues</a:t>
            </a:r>
          </a:p>
          <a:p>
            <a:pPr eaLnBrk="1" hangingPunct="1"/>
            <a:r>
              <a:rPr lang="en-US" sz="2400" dirty="0" smtClean="0"/>
              <a:t>How commonly used Internet and Web site utility programs work</a:t>
            </a:r>
          </a:p>
          <a:p>
            <a:pPr eaLnBrk="1" hangingPunct="1"/>
            <a:r>
              <a:rPr lang="en-US" sz="2400" dirty="0" smtClean="0"/>
              <a:t>What hardware online businesses use to power their Web sites</a:t>
            </a:r>
          </a:p>
          <a:p>
            <a:pPr eaLnBrk="1" hangingPunct="1"/>
            <a:r>
              <a:rPr lang="en-US" sz="2400" dirty="0" smtClean="0"/>
              <a:t>How cloud computing and content delivery networks are providing new Web infrastructure</a:t>
            </a:r>
          </a:p>
        </p:txBody>
      </p:sp>
      <p:sp>
        <p:nvSpPr>
          <p:cNvPr id="409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BFB951-CE82-4F9B-A003-DAB5B1919809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10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245B788-CE31-45B3-B760-F3A0A74DA686}" type="slidenum">
              <a:rPr lang="en-US" sz="1400">
                <a:solidFill>
                  <a:srgbClr val="A80000"/>
                </a:solidFill>
              </a:rPr>
              <a:pPr algn="r" eaLnBrk="1" hangingPunct="1"/>
              <a:t>2</a:t>
            </a:fld>
            <a:endParaRPr lang="en-US" sz="1400" dirty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Mail (E-Mail) and  </a:t>
            </a:r>
            <a:br>
              <a:rPr lang="en-US" dirty="0" smtClean="0"/>
            </a:br>
            <a:r>
              <a:rPr lang="en-US" dirty="0" smtClean="0"/>
              <a:t>E-Mail Benefits and Drawback</a:t>
            </a:r>
          </a:p>
        </p:txBody>
      </p:sp>
      <p:sp>
        <p:nvSpPr>
          <p:cNvPr id="33797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678363"/>
          </a:xfrm>
        </p:spPr>
        <p:txBody>
          <a:bodyPr/>
          <a:lstStyle/>
          <a:p>
            <a:r>
              <a:rPr lang="en-US" dirty="0" smtClean="0"/>
              <a:t>E-mail used to gather information, execute transactions and perform electronic commerce tasks</a:t>
            </a:r>
          </a:p>
          <a:p>
            <a:r>
              <a:rPr lang="en-US" dirty="0"/>
              <a:t>Reason people originally attracted to the Internet</a:t>
            </a:r>
          </a:p>
          <a:p>
            <a:pPr lvl="1"/>
            <a:r>
              <a:rPr lang="en-US" dirty="0"/>
              <a:t>Conveys messages in </a:t>
            </a:r>
            <a:r>
              <a:rPr lang="en-US" dirty="0" smtClean="0"/>
              <a:t>seconds with attachments often the most </a:t>
            </a:r>
            <a:r>
              <a:rPr lang="en-US" dirty="0"/>
              <a:t>important message part</a:t>
            </a:r>
          </a:p>
          <a:p>
            <a:pPr lvl="1"/>
            <a:r>
              <a:rPr lang="en-US" dirty="0"/>
              <a:t>Most popular form of business </a:t>
            </a:r>
            <a:r>
              <a:rPr lang="en-US" dirty="0" smtClean="0"/>
              <a:t>communication</a:t>
            </a:r>
          </a:p>
          <a:p>
            <a:r>
              <a:rPr lang="en-US" dirty="0" smtClean="0"/>
              <a:t>Drawbacks include the time spent answering e-mails</a:t>
            </a:r>
          </a:p>
          <a:p>
            <a:pPr lvl="1"/>
            <a:r>
              <a:rPr lang="en-US" dirty="0" smtClean="0"/>
              <a:t>Burdensome and can take 2 hours per day</a:t>
            </a:r>
          </a:p>
          <a:p>
            <a:r>
              <a:rPr lang="en-US" dirty="0" smtClean="0"/>
              <a:t>Email attachments can be or contain a computer virus</a:t>
            </a:r>
          </a:p>
          <a:p>
            <a:r>
              <a:rPr lang="en-US" dirty="0" smtClean="0"/>
              <a:t>Most frustrating and expensive problem is spam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36F5EE-A57D-4F45-BED5-FCEB4BCC301F}" type="slidenum">
              <a:rPr lang="en-US" smtClean="0">
                <a:solidFill>
                  <a:srgbClr val="A80000"/>
                </a:solidFill>
              </a:rPr>
              <a:pPr/>
              <a:t>20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Spam and Solutions to the Spam Problem</a:t>
            </a:r>
          </a:p>
        </p:txBody>
      </p:sp>
      <p:sp>
        <p:nvSpPr>
          <p:cNvPr id="3686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2009, the peak year for spam, one 24-hour period showed 220 billion spam e-mail messages sent</a:t>
            </a:r>
          </a:p>
          <a:p>
            <a:r>
              <a:rPr lang="en-US" dirty="0"/>
              <a:t>S</a:t>
            </a:r>
            <a:r>
              <a:rPr lang="en-US" dirty="0" smtClean="0"/>
              <a:t>pam growth has leveled off and legal and technical solutions will continue to reduce it</a:t>
            </a:r>
          </a:p>
          <a:p>
            <a:r>
              <a:rPr lang="en-US" dirty="0" smtClean="0"/>
              <a:t>Benefits reaped by spammers still make it attractive</a:t>
            </a:r>
          </a:p>
          <a:p>
            <a:pPr lvl="1"/>
            <a:r>
              <a:rPr lang="en-US" dirty="0" smtClean="0"/>
              <a:t>Reducing spam approaches require passing laws and technical changes in Internet mail-handling systems</a:t>
            </a:r>
          </a:p>
          <a:p>
            <a:pPr lvl="1"/>
            <a:r>
              <a:rPr lang="en-US" dirty="0" smtClean="0"/>
              <a:t>Approaches under existing laws and technologies require cooperation by organizations</a:t>
            </a:r>
          </a:p>
          <a:p>
            <a:pPr lvl="1"/>
            <a:r>
              <a:rPr lang="en-US" dirty="0" smtClean="0"/>
              <a:t>Some tactics can be taken by individual e-mail users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8DE578F-D014-488B-85D7-CBBE659F3679}" type="slidenum">
              <a:rPr lang="en-US" smtClean="0">
                <a:solidFill>
                  <a:srgbClr val="A80000"/>
                </a:solidFill>
              </a:rPr>
              <a:pPr/>
              <a:t>21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E7BC9-EF8F-407C-B864-E573B33CBEDD}" type="slidenum">
              <a:rPr lang="en-US" smtClean="0">
                <a:solidFill>
                  <a:srgbClr val="A80000"/>
                </a:solidFill>
              </a:rPr>
              <a:pPr eaLnBrk="1" hangingPunct="1"/>
              <a:t>22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687387" y="5673836"/>
            <a:ext cx="5942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8-5 Spam as a proportion of all business e-mail</a:t>
            </a:r>
          </a:p>
        </p:txBody>
      </p:sp>
      <p:pic>
        <p:nvPicPr>
          <p:cNvPr id="2" name="Snagit_PPTBDB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414"/>
            <a:ext cx="8111472" cy="5030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User Antispam Tactics</a:t>
            </a:r>
            <a:endParaRPr lang="en-US" dirty="0"/>
          </a:p>
        </p:txBody>
      </p:sp>
      <p:sp>
        <p:nvSpPr>
          <p:cNvPr id="40965" name="Rectangle 8"/>
          <p:cNvSpPr>
            <a:spLocks noGrp="1" noChangeArrowheads="1"/>
          </p:cNvSpPr>
          <p:nvPr>
            <p:ph idx="1"/>
          </p:nvPr>
        </p:nvSpPr>
        <p:spPr>
          <a:xfrm>
            <a:off x="416859" y="1402085"/>
            <a:ext cx="8305800" cy="4678363"/>
          </a:xfrm>
        </p:spPr>
        <p:txBody>
          <a:bodyPr/>
          <a:lstStyle/>
          <a:p>
            <a:r>
              <a:rPr lang="en-US" dirty="0" smtClean="0"/>
              <a:t>Using a complex e-mail address reduces the chance that a spammer can automatically generate it</a:t>
            </a:r>
          </a:p>
          <a:p>
            <a:pPr lvl="1"/>
            <a:r>
              <a:rPr lang="en-US" dirty="0" smtClean="0"/>
              <a:t>Downside is that a complex address can be hard to remember</a:t>
            </a:r>
          </a:p>
          <a:p>
            <a:r>
              <a:rPr lang="en-US" dirty="0" smtClean="0"/>
              <a:t>Control e-mail address exposure</a:t>
            </a:r>
          </a:p>
          <a:p>
            <a:pPr lvl="1"/>
            <a:r>
              <a:rPr lang="en-US" dirty="0" smtClean="0"/>
              <a:t>Spammer software robots search for e-mail addresses on discussion boards, in chat rooms, other online sources that use email</a:t>
            </a:r>
          </a:p>
          <a:p>
            <a:r>
              <a:rPr lang="en-US" dirty="0" smtClean="0"/>
              <a:t>Use multiple e-mail addresses</a:t>
            </a:r>
          </a:p>
          <a:p>
            <a:pPr lvl="1"/>
            <a:r>
              <a:rPr lang="en-US" dirty="0" smtClean="0"/>
              <a:t>Switch to another if spammers use one</a:t>
            </a:r>
          </a:p>
          <a:p>
            <a:r>
              <a:rPr lang="en-US" dirty="0" smtClean="0"/>
              <a:t>Use filtering techniques based on contents</a:t>
            </a:r>
          </a:p>
        </p:txBody>
      </p:sp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F64EEC-C21C-4660-984A-C02966F0464C}" type="slidenum">
              <a:rPr lang="en-US" smtClean="0">
                <a:solidFill>
                  <a:srgbClr val="A80000"/>
                </a:solidFill>
              </a:rPr>
              <a:pPr/>
              <a:t>23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Content Filtering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Content-filtering techniques differ in terms of content elements examined, spam indications and how strictly message classification rules applied</a:t>
            </a:r>
          </a:p>
          <a:p>
            <a:r>
              <a:rPr lang="en-US" dirty="0" smtClean="0"/>
              <a:t>Basic content filters examine e-mail headers</a:t>
            </a:r>
          </a:p>
          <a:p>
            <a:pPr lvl="1"/>
            <a:r>
              <a:rPr lang="en-US" dirty="0" smtClean="0"/>
              <a:t>Client-level filtering: individual users’ computers</a:t>
            </a:r>
          </a:p>
          <a:p>
            <a:pPr lvl="1"/>
            <a:r>
              <a:rPr lang="en-US" dirty="0" smtClean="0"/>
              <a:t>Server-level filtering: mail server computers</a:t>
            </a:r>
          </a:p>
          <a:p>
            <a:r>
              <a:rPr lang="en-US" dirty="0"/>
              <a:t>Black list spam </a:t>
            </a:r>
            <a:r>
              <a:rPr lang="en-US" dirty="0" smtClean="0"/>
              <a:t>filter looks </a:t>
            </a:r>
            <a:r>
              <a:rPr lang="en-US" dirty="0"/>
              <a:t>for known spammers in incoming messages’ From addresses</a:t>
            </a:r>
          </a:p>
          <a:p>
            <a:r>
              <a:rPr lang="en-US" dirty="0" smtClean="0"/>
              <a:t>White </a:t>
            </a:r>
            <a:r>
              <a:rPr lang="en-US" dirty="0"/>
              <a:t>list spam </a:t>
            </a:r>
            <a:r>
              <a:rPr lang="en-US" dirty="0" smtClean="0"/>
              <a:t>filter looks </a:t>
            </a:r>
            <a:r>
              <a:rPr lang="en-US" dirty="0"/>
              <a:t>for good sender From addresses in incoming messages</a:t>
            </a:r>
          </a:p>
          <a:p>
            <a:pPr lvl="1"/>
            <a:r>
              <a:rPr lang="en-US" dirty="0"/>
              <a:t>High false positives </a:t>
            </a:r>
            <a:r>
              <a:rPr lang="en-US" dirty="0" smtClean="0"/>
              <a:t>rate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198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AB47DC-DCCA-46E7-93D7-2B716F5515F3}" type="slidenum">
              <a:rPr lang="en-US" smtClean="0">
                <a:solidFill>
                  <a:srgbClr val="A80000"/>
                </a:solidFill>
              </a:rPr>
              <a:pPr/>
              <a:t>24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Challenge-Response Content Filtering</a:t>
            </a:r>
            <a:endParaRPr lang="en-US" dirty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Compares all incoming messages to a white list</a:t>
            </a:r>
          </a:p>
          <a:p>
            <a:pPr lvl="1" eaLnBrk="1" hangingPunct="1"/>
            <a:r>
              <a:rPr lang="en-US" dirty="0" smtClean="0"/>
              <a:t>If sender is not on the white list, automated e-mail response sent (challenge)</a:t>
            </a:r>
          </a:p>
          <a:p>
            <a:pPr lvl="1" eaLnBrk="1" hangingPunct="1"/>
            <a:r>
              <a:rPr lang="en-US" dirty="0" smtClean="0"/>
              <a:t>Challenge asks sender to reply to e-mail (response)</a:t>
            </a:r>
          </a:p>
          <a:p>
            <a:pPr lvl="1" eaLnBrk="1" hangingPunct="1"/>
            <a:r>
              <a:rPr lang="en-US" dirty="0" smtClean="0"/>
              <a:t>Reply must contain response to a challenge presented in the e-mail</a:t>
            </a:r>
          </a:p>
          <a:p>
            <a:pPr eaLnBrk="1" hangingPunct="1"/>
            <a:r>
              <a:rPr lang="en-US" dirty="0" smtClean="0"/>
              <a:t>Designed so human can respond easily</a:t>
            </a:r>
          </a:p>
          <a:p>
            <a:pPr eaLnBrk="1" hangingPunct="1"/>
            <a:r>
              <a:rPr lang="en-US" dirty="0" smtClean="0"/>
              <a:t>More information</a:t>
            </a:r>
          </a:p>
          <a:p>
            <a:pPr lvl="1" eaLnBrk="1" hangingPunct="1"/>
            <a:r>
              <a:rPr lang="en-US" dirty="0" smtClean="0"/>
              <a:t>Carnegie Mellon University CAPTCHA Project site</a:t>
            </a:r>
          </a:p>
          <a:p>
            <a:pPr eaLnBrk="1" hangingPunct="1"/>
            <a:r>
              <a:rPr lang="en-US" dirty="0" smtClean="0"/>
              <a:t>Drawback is potential </a:t>
            </a:r>
            <a:r>
              <a:rPr lang="en-US" dirty="0"/>
              <a:t>abuse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9BE4D1-7900-44E0-8288-092015A0744C}" type="slidenum">
              <a:rPr lang="en-US" smtClean="0">
                <a:solidFill>
                  <a:srgbClr val="A80000"/>
                </a:solidFill>
              </a:rPr>
              <a:pPr eaLnBrk="1" hangingPunct="1"/>
              <a:t>25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E7BC9-EF8F-407C-B864-E573B33CBEDD}" type="slidenum">
              <a:rPr lang="en-US" smtClean="0">
                <a:solidFill>
                  <a:srgbClr val="A80000"/>
                </a:solidFill>
              </a:rPr>
              <a:pPr eaLnBrk="1" hangingPunct="1"/>
              <a:t>26</a:t>
            </a:fld>
            <a:endParaRPr lang="en-US" dirty="0" smtClean="0">
              <a:solidFill>
                <a:srgbClr val="A80000"/>
              </a:solidFill>
            </a:endParaRPr>
          </a:p>
        </p:txBody>
      </p:sp>
      <p:pic>
        <p:nvPicPr>
          <p:cNvPr id="6" name="Picture 2" descr="C:\Users\peterson\chimbo temp\Schneider2014\artwork\C8757_ch08_no callouts\Fig8-0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8958"/>
            <a:ext cx="7848600" cy="25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" y="5258004"/>
            <a:ext cx="789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8-6 Example of a challenge that uses distorted letters and numbers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7789851" y="3611412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278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Advanced </a:t>
            </a:r>
            <a:r>
              <a:rPr lang="en-US" dirty="0" smtClean="0"/>
              <a:t>Content Filtering</a:t>
            </a:r>
            <a:endParaRPr lang="en-US" dirty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678363"/>
          </a:xfrm>
        </p:spPr>
        <p:txBody>
          <a:bodyPr/>
          <a:lstStyle/>
          <a:p>
            <a:pPr eaLnBrk="1" hangingPunct="1"/>
            <a:r>
              <a:rPr lang="en-US" dirty="0" smtClean="0"/>
              <a:t>Looks for spam indicators in entire e-mail message</a:t>
            </a:r>
          </a:p>
          <a:p>
            <a:pPr lvl="1" eaLnBrk="1" hangingPunct="1"/>
            <a:r>
              <a:rPr lang="en-US" dirty="0" smtClean="0"/>
              <a:t>Indicator identified: message’s spam “score” raised</a:t>
            </a:r>
          </a:p>
          <a:p>
            <a:pPr eaLnBrk="1" hangingPunct="1"/>
            <a:r>
              <a:rPr lang="en-US" dirty="0" smtClean="0"/>
              <a:t>Indicator types are words, word pairs, certain HTML codes, information about where word occurs</a:t>
            </a:r>
          </a:p>
          <a:p>
            <a:pPr lvl="1" eaLnBrk="1" hangingPunct="1"/>
            <a:r>
              <a:rPr lang="en-US" dirty="0" smtClean="0"/>
              <a:t>Spammers stop including defined indicators</a:t>
            </a:r>
          </a:p>
          <a:p>
            <a:r>
              <a:rPr lang="en-US" dirty="0"/>
              <a:t>Bayesian revision statistical technique uses additional knowledge to revise earlier probability estimates</a:t>
            </a:r>
          </a:p>
          <a:p>
            <a:pPr lvl="1"/>
            <a:r>
              <a:rPr lang="en-US" dirty="0"/>
              <a:t>Naïve Bayesian filter software allows users to review messages and indicate if message is spam (not spam)</a:t>
            </a:r>
          </a:p>
          <a:p>
            <a:pPr lvl="1"/>
            <a:r>
              <a:rPr lang="en-US" dirty="0"/>
              <a:t>Software gradually learns </a:t>
            </a:r>
            <a:r>
              <a:rPr lang="en-US" dirty="0" smtClean="0"/>
              <a:t>to identify spam and is correct about 95% of the time after training</a:t>
            </a:r>
            <a:endParaRPr lang="en-US" dirty="0"/>
          </a:p>
          <a:p>
            <a:pPr lvl="1" eaLnBrk="1" hangingPunct="1"/>
            <a:endParaRPr lang="en-US" dirty="0" smtClean="0"/>
          </a:p>
        </p:txBody>
      </p:sp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6A6E7B-E1B6-409C-8DA0-BD38B9C4DAFD}" type="slidenum">
              <a:rPr lang="en-US" smtClean="0">
                <a:solidFill>
                  <a:srgbClr val="A80000"/>
                </a:solidFill>
              </a:rPr>
              <a:pPr eaLnBrk="1" hangingPunct="1"/>
              <a:t>27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Legal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January 2004: U.S. CAN-SPAM law went into effect</a:t>
            </a:r>
          </a:p>
          <a:p>
            <a:pPr lvl="1" eaLnBrk="1" hangingPunct="1"/>
            <a:r>
              <a:rPr lang="en-US" dirty="0" smtClean="0"/>
              <a:t>Spam decreased first two months, but returned to previous levels after no threat of federal prosecution </a:t>
            </a:r>
          </a:p>
          <a:p>
            <a:pPr lvl="1" eaLnBrk="1" hangingPunct="1"/>
            <a:r>
              <a:rPr lang="en-US" dirty="0" smtClean="0"/>
              <a:t>Prohibits misleading e-mail message </a:t>
            </a:r>
            <a:r>
              <a:rPr lang="en-US" dirty="0"/>
              <a:t>address </a:t>
            </a:r>
            <a:r>
              <a:rPr lang="en-US" dirty="0" smtClean="0"/>
              <a:t>header information</a:t>
            </a:r>
            <a:r>
              <a:rPr lang="en-US" dirty="0"/>
              <a:t>, </a:t>
            </a:r>
            <a:r>
              <a:rPr lang="en-US" dirty="0" smtClean="0"/>
              <a:t>deceptive subject headers and transfer of email addresses</a:t>
            </a:r>
            <a:endParaRPr lang="en-US" dirty="0"/>
          </a:p>
          <a:p>
            <a:pPr eaLnBrk="1" hangingPunct="1"/>
            <a:r>
              <a:rPr lang="en-US" dirty="0" smtClean="0"/>
              <a:t>Some spammers </a:t>
            </a:r>
            <a:r>
              <a:rPr lang="en-US" dirty="0"/>
              <a:t>have been </a:t>
            </a:r>
            <a:r>
              <a:rPr lang="en-US" dirty="0" smtClean="0"/>
              <a:t>prosecuted, fined and </a:t>
            </a:r>
            <a:r>
              <a:rPr lang="en-US" dirty="0"/>
              <a:t>received jail </a:t>
            </a:r>
            <a:r>
              <a:rPr lang="en-US" dirty="0" smtClean="0"/>
              <a:t>time </a:t>
            </a:r>
          </a:p>
          <a:p>
            <a:pPr lvl="1" eaLnBrk="1" hangingPunct="1"/>
            <a:r>
              <a:rPr lang="en-US" dirty="0" smtClean="0"/>
              <a:t>Many use servers outside U.S. (jurisdiction issues)</a:t>
            </a:r>
            <a:endParaRPr lang="en-US" dirty="0"/>
          </a:p>
          <a:p>
            <a:pPr eaLnBrk="1" hangingPunct="1"/>
            <a:r>
              <a:rPr lang="en-US" dirty="0" smtClean="0"/>
              <a:t>Legal </a:t>
            </a:r>
            <a:r>
              <a:rPr lang="en-US" dirty="0"/>
              <a:t>solutions have had only limited success</a:t>
            </a:r>
          </a:p>
          <a:p>
            <a:pPr lvl="1" eaLnBrk="1" hangingPunct="1"/>
            <a:r>
              <a:rPr lang="en-US" dirty="0"/>
              <a:t>Expensive to prosecute spammers</a:t>
            </a:r>
          </a:p>
          <a:p>
            <a:pPr lvl="2" eaLnBrk="1" hangingPunct="1"/>
            <a:endParaRPr lang="en-US" dirty="0"/>
          </a:p>
          <a:p>
            <a:pPr lvl="1" eaLnBrk="1" hangingPunct="1"/>
            <a:endParaRPr lang="en-US" dirty="0" smtClean="0"/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637D86-3DE4-4D7A-9526-9948C0F43A26}" type="slidenum">
              <a:rPr lang="en-US" smtClean="0">
                <a:solidFill>
                  <a:srgbClr val="A80000"/>
                </a:solidFill>
              </a:rPr>
              <a:pPr eaLnBrk="1" hangingPunct="1"/>
              <a:t>28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Technical </a:t>
            </a:r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678363"/>
          </a:xfrm>
        </p:spPr>
        <p:txBody>
          <a:bodyPr/>
          <a:lstStyle/>
          <a:p>
            <a:pPr eaLnBrk="1" hangingPunct="1"/>
            <a:r>
              <a:rPr lang="en-US" dirty="0" smtClean="0"/>
              <a:t>Internet design did not include mechanisms ensuring e-mail sender identity would be know to recipient </a:t>
            </a:r>
          </a:p>
          <a:p>
            <a:pPr eaLnBrk="1" hangingPunct="1"/>
            <a:r>
              <a:rPr lang="en-US" dirty="0" smtClean="0"/>
              <a:t>Internet’s communication protocol designed to be a polite set of rules where a sending computer waits for acknowledgement that message was received</a:t>
            </a:r>
          </a:p>
          <a:p>
            <a:pPr lvl="1" eaLnBrk="1" hangingPunct="1"/>
            <a:r>
              <a:rPr lang="en-US" dirty="0" smtClean="0"/>
              <a:t>Originating computer will slow if acknowledgement is delayed (must continue to scan for it) and will not send more messages until acknowledgment received</a:t>
            </a:r>
          </a:p>
          <a:p>
            <a:pPr lvl="1" eaLnBrk="1" hangingPunct="1"/>
            <a:r>
              <a:rPr lang="en-US" dirty="0" smtClean="0"/>
              <a:t>Defending (receiving) company must </a:t>
            </a:r>
            <a:r>
              <a:rPr lang="en-US" dirty="0"/>
              <a:t>develop way to identify computers sending </a:t>
            </a:r>
            <a:r>
              <a:rPr lang="en-US" dirty="0" smtClean="0"/>
              <a:t>spam and delay acknowledgement</a:t>
            </a:r>
            <a:endParaRPr lang="en-US" dirty="0"/>
          </a:p>
          <a:p>
            <a:pPr eaLnBrk="1" hangingPunct="1"/>
            <a:endParaRPr lang="en-US" dirty="0" smtClean="0"/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65AC6A-DC87-49BC-A2D0-946CD53D30D2}" type="slidenum">
              <a:rPr lang="en-US" smtClean="0">
                <a:solidFill>
                  <a:srgbClr val="A80000"/>
                </a:solidFill>
              </a:rPr>
              <a:pPr eaLnBrk="1" hangingPunct="1"/>
              <a:t>29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458200" cy="4678363"/>
          </a:xfrm>
        </p:spPr>
        <p:txBody>
          <a:bodyPr/>
          <a:lstStyle/>
          <a:p>
            <a:r>
              <a:rPr lang="en-US" dirty="0" smtClean="0"/>
              <a:t>Case study: Israel’s Channel 2 News</a:t>
            </a:r>
          </a:p>
          <a:p>
            <a:pPr lvl="1"/>
            <a:r>
              <a:rPr lang="en-US" dirty="0" smtClean="0"/>
              <a:t>Produces news content and programming for other Channel 2 shows, Web sites and its mobile device app</a:t>
            </a:r>
          </a:p>
          <a:p>
            <a:pPr lvl="2"/>
            <a:r>
              <a:rPr lang="en-US" dirty="0" smtClean="0"/>
              <a:t>Web site and mobile app offer many high-resolution photographs and video chips</a:t>
            </a:r>
          </a:p>
          <a:p>
            <a:pPr lvl="1"/>
            <a:r>
              <a:rPr lang="en-US" dirty="0" smtClean="0"/>
              <a:t>Online news organizations face wide variation in user interest levels and need for Internet bandwidth </a:t>
            </a:r>
          </a:p>
          <a:p>
            <a:pPr lvl="2"/>
            <a:r>
              <a:rPr lang="en-US" dirty="0" smtClean="0"/>
              <a:t>Breaking news events lead to high demands on the Web site and mobile app and can result in system overload</a:t>
            </a:r>
          </a:p>
          <a:p>
            <a:pPr lvl="2"/>
            <a:r>
              <a:rPr lang="en-US" dirty="0" smtClean="0"/>
              <a:t>Peak periods in news business can be unpredictable</a:t>
            </a:r>
          </a:p>
          <a:p>
            <a:pPr lvl="2"/>
            <a:r>
              <a:rPr lang="en-US" dirty="0" smtClean="0"/>
              <a:t>As a solution, Channel 2 uses Google Cloud Computing to store content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A31A36-D2DD-49FE-9F47-C3548D56615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3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</a:t>
            </a:r>
            <a:r>
              <a:rPr lang="en-US" dirty="0" smtClean="0"/>
              <a:t>Solutions (cont’d.)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being spammed can also launch a return attack called teergrubing (“tar pit”)</a:t>
            </a:r>
          </a:p>
          <a:p>
            <a:pPr lvl="1"/>
            <a:r>
              <a:rPr lang="en-US" dirty="0" smtClean="0"/>
              <a:t>Send e-mail messages back to suspected spamming computer with the objective of setting a trap that drags down its ability to send spam</a:t>
            </a:r>
          </a:p>
          <a:p>
            <a:pPr lvl="1"/>
            <a:r>
              <a:rPr lang="en-US" dirty="0" smtClean="0"/>
              <a:t>Concern</a:t>
            </a:r>
            <a:r>
              <a:rPr lang="en-US" dirty="0"/>
              <a:t> </a:t>
            </a:r>
            <a:r>
              <a:rPr lang="en-US" dirty="0" smtClean="0"/>
              <a:t>is that counterattack might violate laws</a:t>
            </a:r>
          </a:p>
          <a:p>
            <a:r>
              <a:rPr lang="en-US" dirty="0" smtClean="0"/>
              <a:t>Ultimate spam solution could come from new e-mail protocols providing absolute verification of e-mail message source</a:t>
            </a:r>
          </a:p>
          <a:p>
            <a:r>
              <a:rPr lang="en-US" dirty="0" smtClean="0"/>
              <a:t>Currently most effective solutions have been coordinated efforts to identify and block spammers</a:t>
            </a:r>
          </a:p>
        </p:txBody>
      </p:sp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3DC2E5F-F63C-4C3D-8B47-78FA4AE8CFAE}" type="slidenum">
              <a:rPr lang="en-US" smtClean="0">
                <a:solidFill>
                  <a:srgbClr val="A80000"/>
                </a:solidFill>
              </a:rPr>
              <a:pPr/>
              <a:t>30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Site Utility Programs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supports utility programs (tools)</a:t>
            </a:r>
          </a:p>
          <a:p>
            <a:pPr lvl="1"/>
            <a:r>
              <a:rPr lang="en-US" dirty="0" smtClean="0"/>
              <a:t>Run on Web server or client computers</a:t>
            </a:r>
          </a:p>
          <a:p>
            <a:r>
              <a:rPr lang="en-US" dirty="0" smtClean="0"/>
              <a:t>E-mail: </a:t>
            </a:r>
            <a:r>
              <a:rPr lang="en-US" dirty="0"/>
              <a:t>e</a:t>
            </a:r>
            <a:r>
              <a:rPr lang="en-US" dirty="0" smtClean="0"/>
              <a:t>arliest Internet utility program</a:t>
            </a:r>
          </a:p>
          <a:p>
            <a:pPr lvl="1"/>
            <a:r>
              <a:rPr lang="en-US" dirty="0" smtClean="0"/>
              <a:t>Most important utility</a:t>
            </a:r>
          </a:p>
          <a:p>
            <a:pPr lvl="1"/>
            <a:r>
              <a:rPr lang="en-US" dirty="0" smtClean="0"/>
              <a:t>Key element in electronic commerce strategies</a:t>
            </a:r>
          </a:p>
        </p:txBody>
      </p:sp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D7D5BD-778F-47D2-9E1E-D9181BDC4A19}" type="slidenum">
              <a:rPr lang="en-US" smtClean="0">
                <a:solidFill>
                  <a:srgbClr val="A80000"/>
                </a:solidFill>
              </a:rPr>
              <a:pPr/>
              <a:t>31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Tracert and Other Route-Tracing Programs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Tracert (TRACE </a:t>
            </a:r>
            <a:r>
              <a:rPr lang="en-US" dirty="0" err="1" smtClean="0"/>
              <a:t>RouTe</a:t>
            </a:r>
            <a:r>
              <a:rPr lang="en-US" dirty="0" smtClean="0"/>
              <a:t>) sends data packets to every computer on path between one computer and another and clocks packets’ round-trip times</a:t>
            </a:r>
          </a:p>
          <a:p>
            <a:pPr lvl="1"/>
            <a:r>
              <a:rPr lang="en-US" dirty="0" smtClean="0"/>
              <a:t>Provides indication of time message needs to travel from one computer to another and back</a:t>
            </a:r>
          </a:p>
          <a:p>
            <a:pPr lvl="1"/>
            <a:r>
              <a:rPr lang="en-US" dirty="0" smtClean="0"/>
              <a:t>Ensures remote computer online and pinpoints data traffic congestion</a:t>
            </a:r>
          </a:p>
          <a:p>
            <a:pPr lvl="1"/>
            <a:r>
              <a:rPr lang="en-US" dirty="0" smtClean="0"/>
              <a:t>Calculates and displays the number of hops between computers and time to traverse entire one-way path</a:t>
            </a:r>
          </a:p>
        </p:txBody>
      </p:sp>
      <p:sp>
        <p:nvSpPr>
          <p:cNvPr id="604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04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DA2EA95-5110-431F-B134-EF9C571D1BCF}" type="slidenum">
              <a:rPr lang="en-US" smtClean="0">
                <a:solidFill>
                  <a:srgbClr val="A80000"/>
                </a:solidFill>
              </a:rPr>
              <a:pPr/>
              <a:t>32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ED773B-8E23-4B20-B993-1BC4130DD127}" type="slidenum">
              <a:rPr lang="en-US" smtClean="0">
                <a:solidFill>
                  <a:srgbClr val="A80000"/>
                </a:solidFill>
              </a:rPr>
              <a:pPr eaLnBrk="1" hangingPunct="1"/>
              <a:t>33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52228" name="Rectangle 7"/>
          <p:cNvSpPr>
            <a:spLocks noChangeArrowheads="1"/>
          </p:cNvSpPr>
          <p:nvPr/>
        </p:nvSpPr>
        <p:spPr bwMode="auto">
          <a:xfrm>
            <a:off x="782880" y="5334000"/>
            <a:ext cx="69686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8-7 </a:t>
            </a:r>
            <a:r>
              <a:rPr lang="en-US" dirty="0" smtClean="0">
                <a:solidFill>
                  <a:srgbClr val="A80000"/>
                </a:solidFill>
              </a:rPr>
              <a:t>Tracing a path between two computers on the Internet</a:t>
            </a:r>
            <a:endParaRPr lang="en-US" dirty="0">
              <a:solidFill>
                <a:srgbClr val="A80000"/>
              </a:solidFill>
            </a:endParaRPr>
          </a:p>
        </p:txBody>
      </p:sp>
      <p:pic>
        <p:nvPicPr>
          <p:cNvPr id="1026" name="Picture 2" descr="C:\Users\peterson\chimbo temp\Schneider2014\artwork\C8757_ch08_callouts\CFig8-0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1" y="1198096"/>
            <a:ext cx="8001000" cy="379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807781" y="4196818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Telnet and FTP Utilities and</a:t>
            </a:r>
            <a:br>
              <a:rPr lang="en-US" dirty="0" smtClean="0"/>
            </a:br>
            <a:r>
              <a:rPr lang="en-US" dirty="0" smtClean="0"/>
              <a:t>Indexing and Searching Utility Programs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Telnet program allows a person using one computer to access files and run programs on a second computer connected to the Internet</a:t>
            </a:r>
          </a:p>
          <a:p>
            <a:r>
              <a:rPr lang="en-US" dirty="0" smtClean="0"/>
              <a:t>File Transfer Protocol (FTP) is the part of the TCP/IP rules that defines formats used to transfer files between TCP/IP connected computers</a:t>
            </a:r>
          </a:p>
          <a:p>
            <a:r>
              <a:rPr lang="en-US" dirty="0" smtClean="0"/>
              <a:t>Search engines and indexing programs are important elements of many Web servers</a:t>
            </a:r>
          </a:p>
          <a:p>
            <a:pPr lvl="1"/>
            <a:r>
              <a:rPr lang="en-US" dirty="0" smtClean="0"/>
              <a:t>When a browser requests a Web site search, engine compares index terms to the requester’s search terms to find matching documents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0112DD-624D-4CA8-B34B-146EF96A3B4A}" type="slidenum">
              <a:rPr lang="en-US" smtClean="0">
                <a:solidFill>
                  <a:srgbClr val="A80000"/>
                </a:solidFill>
              </a:rPr>
              <a:pPr/>
              <a:t>34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Software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servers capture visitor information and places it into a Web log file (grows quickly)</a:t>
            </a:r>
          </a:p>
          <a:p>
            <a:r>
              <a:rPr lang="en-US" dirty="0" smtClean="0"/>
              <a:t>Third-party Web log file analysis programs summarize information in the file</a:t>
            </a:r>
          </a:p>
          <a:p>
            <a:pPr lvl="1"/>
            <a:r>
              <a:rPr lang="en-US" dirty="0" smtClean="0"/>
              <a:t>Query log file and return gross summary information or accumulating details </a:t>
            </a:r>
          </a:p>
          <a:p>
            <a:r>
              <a:rPr lang="en-US" dirty="0" smtClean="0"/>
              <a:t>Popular Web log file analysis programs</a:t>
            </a:r>
          </a:p>
          <a:p>
            <a:pPr lvl="1"/>
            <a:r>
              <a:rPr lang="en-US" dirty="0" smtClean="0"/>
              <a:t>Adobe Analytics, Google Analytics, WebTrends</a:t>
            </a:r>
          </a:p>
        </p:txBody>
      </p:sp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0112DD-624D-4CA8-B34B-146EF96A3B4A}" type="slidenum">
              <a:rPr lang="en-US" smtClean="0">
                <a:solidFill>
                  <a:srgbClr val="A80000"/>
                </a:solidFill>
              </a:rPr>
              <a:pPr/>
              <a:t>35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Link-Checking Utilities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1397603"/>
            <a:ext cx="8305800" cy="4678363"/>
          </a:xfrm>
        </p:spPr>
        <p:txBody>
          <a:bodyPr/>
          <a:lstStyle/>
          <a:p>
            <a:r>
              <a:rPr lang="en-US" dirty="0" smtClean="0"/>
              <a:t>Dead link displays an error message rather than Web page when clicked</a:t>
            </a:r>
          </a:p>
          <a:p>
            <a:pPr lvl="1"/>
            <a:r>
              <a:rPr lang="en-US" dirty="0" smtClean="0"/>
              <a:t>Sites with many dead links are said to have link rot</a:t>
            </a:r>
          </a:p>
          <a:p>
            <a:r>
              <a:rPr lang="en-US" dirty="0" smtClean="0"/>
              <a:t>Link checker utility examines each site page and reports URLs that no longer exists</a:t>
            </a:r>
          </a:p>
          <a:p>
            <a:pPr lvl="1"/>
            <a:r>
              <a:rPr lang="en-US" dirty="0" smtClean="0"/>
              <a:t>Identifies orphan files which are files on Web server not linked to a page</a:t>
            </a:r>
          </a:p>
          <a:p>
            <a:pPr lvl="1"/>
            <a:r>
              <a:rPr lang="en-US" dirty="0" smtClean="0"/>
              <a:t>Also includes script checking and HTML </a:t>
            </a:r>
            <a:r>
              <a:rPr lang="en-US" dirty="0"/>
              <a:t>validation</a:t>
            </a:r>
          </a:p>
          <a:p>
            <a:pPr lvl="1"/>
            <a:r>
              <a:rPr lang="en-US" dirty="0" smtClean="0"/>
              <a:t>Adobe Dreamweaver includes link-checking program</a:t>
            </a:r>
          </a:p>
          <a:p>
            <a:pPr lvl="1"/>
            <a:r>
              <a:rPr lang="en-US" dirty="0" smtClean="0"/>
              <a:t>Free standing link-checking programs include </a:t>
            </a:r>
            <a:r>
              <a:rPr lang="en-US" dirty="0" err="1" smtClean="0"/>
              <a:t>Elsop</a:t>
            </a:r>
            <a:r>
              <a:rPr lang="en-US" dirty="0" smtClean="0"/>
              <a:t> </a:t>
            </a:r>
            <a:r>
              <a:rPr lang="en-US" dirty="0" err="1" smtClean="0"/>
              <a:t>LinkScan</a:t>
            </a:r>
            <a:r>
              <a:rPr lang="en-US" dirty="0" smtClean="0"/>
              <a:t> and </a:t>
            </a:r>
            <a:r>
              <a:rPr lang="en-US" dirty="0" err="1" smtClean="0"/>
              <a:t>LinxCop</a:t>
            </a:r>
            <a:endParaRPr lang="en-US" dirty="0" smtClean="0"/>
          </a:p>
        </p:txBody>
      </p:sp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BC01AC-B9C0-4C80-93C4-C6364A3A8483}" type="slidenum">
              <a:rPr lang="en-US" smtClean="0">
                <a:solidFill>
                  <a:srgbClr val="A80000"/>
                </a:solidFill>
              </a:rPr>
              <a:pPr/>
              <a:t>36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Server Administration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site administrator controls Web site from any Internet connected computers</a:t>
            </a:r>
          </a:p>
          <a:p>
            <a:pPr lvl="1"/>
            <a:r>
              <a:rPr lang="en-US" dirty="0" smtClean="0"/>
              <a:t>Monitor server activity and manipulate server from wherever administrator happens to be</a:t>
            </a:r>
          </a:p>
          <a:p>
            <a:r>
              <a:rPr lang="en-US" dirty="0" smtClean="0"/>
              <a:t>LabTech Software includes remote administration, link-checking, HTML troubleshooting, site-monitoring and other utility programs</a:t>
            </a:r>
          </a:p>
          <a:p>
            <a:pPr lvl="1"/>
            <a:r>
              <a:rPr lang="en-US" dirty="0" smtClean="0"/>
              <a:t>Useful in managing the operations on the Web</a:t>
            </a:r>
          </a:p>
          <a:p>
            <a:pPr lvl="2"/>
            <a:endParaRPr lang="en-US" dirty="0" smtClean="0"/>
          </a:p>
        </p:txBody>
      </p:sp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0FCCC6A-B0E4-4EA5-8650-F3446C3E4343}" type="slidenum">
              <a:rPr lang="en-US" smtClean="0">
                <a:solidFill>
                  <a:srgbClr val="A80000"/>
                </a:solidFill>
              </a:rPr>
              <a:pPr/>
              <a:t>37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Hardware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variety of computer brands, types, sizes used by organizations to host online operations</a:t>
            </a:r>
          </a:p>
          <a:p>
            <a:r>
              <a:rPr lang="en-US" dirty="0"/>
              <a:t>S</a:t>
            </a:r>
            <a:r>
              <a:rPr lang="en-US" dirty="0" smtClean="0"/>
              <a:t>mall companies run Web sites on desktop PCs</a:t>
            </a:r>
          </a:p>
          <a:p>
            <a:r>
              <a:rPr lang="en-US" dirty="0" smtClean="0"/>
              <a:t>Most online business operations are operated on computers designed for site hosting</a:t>
            </a:r>
          </a:p>
          <a:p>
            <a:r>
              <a:rPr lang="en-US" dirty="0" smtClean="0"/>
              <a:t>Businesses select specific hardware and software elements based on site’s functionality, expected visitors, number and size of pages and graphics</a:t>
            </a:r>
          </a:p>
        </p:txBody>
      </p:sp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80010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79F6294-D12B-4A20-8340-9AA21E24AFE6}" type="slidenum">
              <a:rPr lang="en-US" smtClean="0">
                <a:solidFill>
                  <a:srgbClr val="A80000"/>
                </a:solidFill>
              </a:rPr>
              <a:pPr/>
              <a:t>38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Computers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have more memory, larger (faster) hard disk drives and faster processors than typical desktop computers</a:t>
            </a:r>
          </a:p>
          <a:p>
            <a:pPr lvl="1"/>
            <a:r>
              <a:rPr lang="en-US" dirty="0" smtClean="0"/>
              <a:t>Many </a:t>
            </a:r>
            <a:r>
              <a:rPr lang="en-US" dirty="0"/>
              <a:t>Web server computers use multiple </a:t>
            </a:r>
            <a:r>
              <a:rPr lang="en-US" dirty="0" smtClean="0"/>
              <a:t>processors</a:t>
            </a:r>
          </a:p>
          <a:p>
            <a:pPr lvl="1"/>
            <a:r>
              <a:rPr lang="en-US" dirty="0" smtClean="0"/>
              <a:t>Most companies spend $2,000-$50,000 on an individual Web server with large organizations spending millions on server hardware</a:t>
            </a:r>
          </a:p>
          <a:p>
            <a:r>
              <a:rPr lang="en-US" dirty="0" smtClean="0"/>
              <a:t>May be housed in freestanding cases but most are installed in equipment racks</a:t>
            </a:r>
          </a:p>
          <a:p>
            <a:r>
              <a:rPr lang="en-US" dirty="0"/>
              <a:t>Blade </a:t>
            </a:r>
            <a:r>
              <a:rPr lang="en-US" dirty="0" smtClean="0"/>
              <a:t>servers are servers-on-a-card </a:t>
            </a:r>
            <a:endParaRPr lang="en-US" dirty="0"/>
          </a:p>
          <a:p>
            <a:pPr lvl="1"/>
            <a:r>
              <a:rPr lang="en-US" dirty="0"/>
              <a:t>Small in size: 300 installed in single 6-foot rack</a:t>
            </a:r>
          </a:p>
          <a:p>
            <a:endParaRPr lang="en-US" dirty="0" smtClean="0"/>
          </a:p>
        </p:txBody>
      </p:sp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68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6CE5E0-12D6-4041-B069-8EAFF285305A}" type="slidenum">
              <a:rPr lang="en-US" smtClean="0">
                <a:solidFill>
                  <a:srgbClr val="A80000"/>
                </a:solidFill>
              </a:rPr>
              <a:pPr/>
              <a:t>39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Basics</a:t>
            </a:r>
          </a:p>
        </p:txBody>
      </p:sp>
      <p:sp>
        <p:nvSpPr>
          <p:cNvPr id="5123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534400" cy="4678363"/>
          </a:xfrm>
        </p:spPr>
        <p:txBody>
          <a:bodyPr/>
          <a:lstStyle/>
          <a:p>
            <a:r>
              <a:rPr lang="en-US" dirty="0" smtClean="0"/>
              <a:t>Client/server architectures used in LANs, WANs, Web </a:t>
            </a:r>
          </a:p>
          <a:p>
            <a:pPr lvl="1"/>
            <a:r>
              <a:rPr lang="en-US" dirty="0" smtClean="0"/>
              <a:t>Server computers have more memory and larger, faster disk drives than the client computers they serve</a:t>
            </a:r>
          </a:p>
          <a:p>
            <a:r>
              <a:rPr lang="en-US" dirty="0" smtClean="0"/>
              <a:t>Web browser: a type of Web client software</a:t>
            </a:r>
          </a:p>
          <a:p>
            <a:r>
              <a:rPr lang="en-US" dirty="0" smtClean="0"/>
              <a:t>Platform neutrality is the ability of a network to connect devices using different operating systems</a:t>
            </a:r>
          </a:p>
          <a:p>
            <a:pPr lvl="1"/>
            <a:r>
              <a:rPr lang="en-US" dirty="0" smtClean="0"/>
              <a:t>Critical in rapid spread, widespread Web acceptance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Web </a:t>
            </a:r>
            <a:r>
              <a:rPr lang="en-US" dirty="0"/>
              <a:t>server’s main </a:t>
            </a:r>
            <a:r>
              <a:rPr lang="en-US" dirty="0" smtClean="0"/>
              <a:t>job to respond to Web </a:t>
            </a:r>
            <a:r>
              <a:rPr lang="en-US" dirty="0"/>
              <a:t>client requests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Main </a:t>
            </a:r>
            <a:r>
              <a:rPr lang="en-US" dirty="0" smtClean="0"/>
              <a:t>elements: Hardware</a:t>
            </a:r>
            <a:r>
              <a:rPr lang="en-US" dirty="0"/>
              <a:t>, operating system software, and Web server software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D12A69-AA73-4A93-97ED-787CC754AEE4}" type="slidenum">
              <a:rPr lang="en-US" smtClean="0">
                <a:solidFill>
                  <a:srgbClr val="A80000"/>
                </a:solidFill>
              </a:rPr>
              <a:pPr/>
              <a:t>4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4469B5-A31E-4803-9A7B-B3AD0F848D4E}" type="slidenum">
              <a:rPr lang="en-US" smtClean="0">
                <a:solidFill>
                  <a:srgbClr val="A80000"/>
                </a:solidFill>
              </a:rPr>
              <a:pPr eaLnBrk="1" hangingPunct="1"/>
              <a:t>40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1155700" y="5548455"/>
            <a:ext cx="44678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</a:t>
            </a:r>
            <a:r>
              <a:rPr lang="en-US" dirty="0" smtClean="0">
                <a:solidFill>
                  <a:srgbClr val="A80000"/>
                </a:solidFill>
              </a:rPr>
              <a:t>8-8 Rack-mounted blade servers</a:t>
            </a:r>
            <a:endParaRPr lang="en-US" dirty="0">
              <a:solidFill>
                <a:srgbClr val="A80000"/>
              </a:solidFill>
            </a:endParaRPr>
          </a:p>
        </p:txBody>
      </p:sp>
      <p:pic>
        <p:nvPicPr>
          <p:cNvPr id="2" name="Snagit_PPT25D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6037"/>
            <a:ext cx="8077200" cy="526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Servers and Green Computing</a:t>
            </a:r>
          </a:p>
        </p:txBody>
      </p:sp>
      <p:sp>
        <p:nvSpPr>
          <p:cNvPr id="74755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Significant electrical power needs for operating servers and cooling the room where servers housed</a:t>
            </a:r>
          </a:p>
          <a:p>
            <a:r>
              <a:rPr lang="en-US" dirty="0" smtClean="0"/>
              <a:t>Green computing is efforts to reduce environmental impact of large computing installations</a:t>
            </a:r>
          </a:p>
          <a:p>
            <a:r>
              <a:rPr lang="en-US" dirty="0" smtClean="0"/>
              <a:t>Novel approaches using natural cooling</a:t>
            </a:r>
          </a:p>
          <a:p>
            <a:pPr lvl="1"/>
            <a:r>
              <a:rPr lang="en-US" dirty="0" smtClean="0"/>
              <a:t>Google server facility in Finland</a:t>
            </a:r>
          </a:p>
          <a:p>
            <a:pPr lvl="1"/>
            <a:r>
              <a:rPr lang="en-US" dirty="0" smtClean="0"/>
              <a:t>Facebook server in Lulea, Sweden</a:t>
            </a:r>
          </a:p>
          <a:p>
            <a:pPr lvl="1"/>
            <a:r>
              <a:rPr lang="en-US" dirty="0" smtClean="0"/>
              <a:t>Other companies: Hewlett-Packard, FedEx, Harris Corporation</a:t>
            </a:r>
          </a:p>
        </p:txBody>
      </p:sp>
      <p:sp>
        <p:nvSpPr>
          <p:cNvPr id="7475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475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26FEC-FAF1-4DF7-9516-804D247A937C}" type="slidenum">
              <a:rPr lang="en-US" smtClean="0">
                <a:solidFill>
                  <a:srgbClr val="A80000"/>
                </a:solidFill>
              </a:rPr>
              <a:pPr eaLnBrk="1" hangingPunct="1"/>
              <a:t>41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Performance Evaluation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Benchmarking is testing to compare hardware and software performance and includes many elements</a:t>
            </a:r>
          </a:p>
          <a:p>
            <a:pPr lvl="1"/>
            <a:r>
              <a:rPr lang="en-US" dirty="0" smtClean="0"/>
              <a:t>Hardware, operating system software, server software, connection speed, user capacity, type of Web pages delivered and connection bandwidth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sers server can handle important, hard to measure</a:t>
            </a:r>
          </a:p>
          <a:p>
            <a:r>
              <a:rPr lang="en-US" dirty="0"/>
              <a:t>Throughput is the number of HTTP requests hardware and software process in a unit of time</a:t>
            </a:r>
          </a:p>
          <a:p>
            <a:r>
              <a:rPr lang="en-US" dirty="0"/>
              <a:t>Response time is time server requires to process one </a:t>
            </a:r>
            <a:r>
              <a:rPr lang="en-US" dirty="0" smtClean="0"/>
              <a:t>request</a:t>
            </a:r>
          </a:p>
          <a:p>
            <a:r>
              <a:rPr lang="en-US" dirty="0" smtClean="0"/>
              <a:t>Independent testing and benchmarks available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ABDAB6-1EA2-4EE9-A7F1-F28F8A791372}" type="slidenum">
              <a:rPr lang="en-US" smtClean="0">
                <a:solidFill>
                  <a:srgbClr val="A80000"/>
                </a:solidFill>
              </a:rPr>
              <a:pPr/>
              <a:t>42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Hardware Architectures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8534400" cy="4525963"/>
          </a:xfrm>
        </p:spPr>
        <p:txBody>
          <a:bodyPr/>
          <a:lstStyle/>
          <a:p>
            <a:r>
              <a:rPr lang="en-US" dirty="0" smtClean="0"/>
              <a:t>Electronic commerce Web sites use tiered architecture to divide work of serving Web pages</a:t>
            </a:r>
          </a:p>
          <a:p>
            <a:pPr lvl="1"/>
            <a:r>
              <a:rPr lang="en-US" dirty="0" smtClean="0"/>
              <a:t>May use more than one computer within each tier</a:t>
            </a:r>
          </a:p>
          <a:p>
            <a:r>
              <a:rPr lang="en-US" dirty="0" smtClean="0"/>
              <a:t>Server farms are large collections of servers lined up row after row </a:t>
            </a:r>
          </a:p>
          <a:p>
            <a:r>
              <a:rPr lang="en-US" dirty="0" smtClean="0"/>
              <a:t>Centralized architecture uses a few expensive, fast computers and more sensitive to technical problems</a:t>
            </a:r>
          </a:p>
          <a:p>
            <a:pPr lvl="1"/>
            <a:r>
              <a:rPr lang="en-US" dirty="0" smtClean="0"/>
              <a:t>Requires adequate backup plans</a:t>
            </a:r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78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76ED0F-A201-4007-A227-D0A7D3E83712}" type="slidenum">
              <a:rPr lang="en-US" smtClean="0">
                <a:solidFill>
                  <a:srgbClr val="A80000"/>
                </a:solidFill>
              </a:rPr>
              <a:pPr/>
              <a:t>43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Server Hardware Architectures (cont’d.)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Distributed architecture (decentralized architecture) uses many less-powerful, less-expensive computers</a:t>
            </a:r>
          </a:p>
          <a:p>
            <a:pPr lvl="1"/>
            <a:r>
              <a:rPr lang="en-US" dirty="0" smtClean="0"/>
              <a:t>Spreads risk over large number of servers</a:t>
            </a:r>
          </a:p>
          <a:p>
            <a:pPr lvl="1"/>
            <a:r>
              <a:rPr lang="en-US" dirty="0" smtClean="0"/>
              <a:t>Requires additional hubs or switches to connect servers to each and the Internet</a:t>
            </a:r>
          </a:p>
          <a:p>
            <a:pPr lvl="1"/>
            <a:r>
              <a:rPr lang="en-US" dirty="0" smtClean="0"/>
              <a:t>Requires cost of load balancing to assign the workload efficiently</a:t>
            </a:r>
          </a:p>
        </p:txBody>
      </p:sp>
      <p:sp>
        <p:nvSpPr>
          <p:cNvPr id="788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88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3B89C16-5EE3-4D3E-B324-E055EA1B3F9E}" type="slidenum">
              <a:rPr lang="en-US" smtClean="0">
                <a:solidFill>
                  <a:srgbClr val="A80000"/>
                </a:solidFill>
              </a:rPr>
              <a:pPr/>
              <a:t>44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4469B5-A31E-4803-9A7B-B3AD0F848D4E}" type="slidenum">
              <a:rPr lang="en-US" smtClean="0">
                <a:solidFill>
                  <a:srgbClr val="A80000"/>
                </a:solidFill>
              </a:rPr>
              <a:pPr eaLnBrk="1" hangingPunct="1"/>
              <a:t>45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79876" name="Rectangle 7"/>
          <p:cNvSpPr>
            <a:spLocks noChangeArrowheads="1"/>
          </p:cNvSpPr>
          <p:nvPr/>
        </p:nvSpPr>
        <p:spPr bwMode="auto">
          <a:xfrm>
            <a:off x="1155700" y="5548455"/>
            <a:ext cx="7040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</a:t>
            </a:r>
            <a:r>
              <a:rPr lang="en-US" dirty="0" smtClean="0">
                <a:solidFill>
                  <a:srgbClr val="A80000"/>
                </a:solidFill>
              </a:rPr>
              <a:t>8-9 </a:t>
            </a:r>
            <a:r>
              <a:rPr lang="en-US" dirty="0">
                <a:solidFill>
                  <a:srgbClr val="A80000"/>
                </a:solidFill>
              </a:rPr>
              <a:t>Centralized and decentralized Web site architectures</a:t>
            </a:r>
          </a:p>
        </p:txBody>
      </p:sp>
      <p:pic>
        <p:nvPicPr>
          <p:cNvPr id="3075" name="Picture 3" descr="C:\Users\peterson\chimbo temp\Schneider2014\artwork\C8757_ch08_no callouts\Fig8-0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49" y="381000"/>
            <a:ext cx="6748463" cy="509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6200000">
            <a:off x="7458063" y="470522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6223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Load-Balancing Systems</a:t>
            </a:r>
            <a:endParaRPr lang="en-US" dirty="0"/>
          </a:p>
        </p:txBody>
      </p:sp>
      <p:sp>
        <p:nvSpPr>
          <p:cNvPr id="80899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Load-balancing switch is network hardware that monitors server workloads and assigns incoming Web traffic to the server with most available capacity</a:t>
            </a:r>
          </a:p>
          <a:p>
            <a:pPr lvl="1"/>
            <a:r>
              <a:rPr lang="en-US" dirty="0" smtClean="0"/>
              <a:t>Simple load-balancing system traffic enters through site’s router and encounters load-balancing switch which directs traffic to best Web server</a:t>
            </a:r>
          </a:p>
          <a:p>
            <a:pPr lvl="1"/>
            <a:r>
              <a:rPr lang="en-US" dirty="0"/>
              <a:t>More complex load-balancing </a:t>
            </a:r>
            <a:r>
              <a:rPr lang="en-US" dirty="0" smtClean="0"/>
              <a:t>systems incoming </a:t>
            </a:r>
            <a:r>
              <a:rPr lang="en-US" dirty="0"/>
              <a:t>Web traffic </a:t>
            </a:r>
            <a:r>
              <a:rPr lang="en-US" dirty="0" smtClean="0"/>
              <a:t>directed to </a:t>
            </a:r>
            <a:r>
              <a:rPr lang="en-US" dirty="0"/>
              <a:t>groups of dedicated Web servers</a:t>
            </a:r>
          </a:p>
          <a:p>
            <a:pPr lvl="2"/>
            <a:r>
              <a:rPr lang="en-US" dirty="0"/>
              <a:t>Groups organized by specific </a:t>
            </a:r>
            <a:r>
              <a:rPr lang="en-US" dirty="0" smtClean="0"/>
              <a:t>functions</a:t>
            </a:r>
          </a:p>
          <a:p>
            <a:r>
              <a:rPr lang="en-US" dirty="0"/>
              <a:t>Cost of load-balancing </a:t>
            </a:r>
            <a:r>
              <a:rPr lang="en-US" dirty="0" smtClean="0"/>
              <a:t>systems range from about $2,000 (simple) to $</a:t>
            </a:r>
            <a:r>
              <a:rPr lang="en-US" dirty="0"/>
              <a:t>15,000 </a:t>
            </a:r>
            <a:r>
              <a:rPr lang="en-US" dirty="0" smtClean="0"/>
              <a:t>- </a:t>
            </a:r>
            <a:r>
              <a:rPr lang="en-US" dirty="0"/>
              <a:t>$</a:t>
            </a:r>
            <a:r>
              <a:rPr lang="en-US" dirty="0" smtClean="0"/>
              <a:t>40,000 (complex)</a:t>
            </a:r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92561-26DE-4B47-B734-6CC2027A1F09}" type="slidenum">
              <a:rPr lang="en-US" smtClean="0">
                <a:solidFill>
                  <a:srgbClr val="A80000"/>
                </a:solidFill>
              </a:rPr>
              <a:pPr/>
              <a:t>46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7064A-3923-47E3-80FD-BDA48B87380E}" type="slidenum">
              <a:rPr lang="en-US" smtClean="0">
                <a:solidFill>
                  <a:srgbClr val="A80000"/>
                </a:solidFill>
              </a:rPr>
              <a:pPr eaLnBrk="1" hangingPunct="1"/>
              <a:t>47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914400" y="5104209"/>
            <a:ext cx="4570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</a:t>
            </a:r>
            <a:r>
              <a:rPr lang="en-US" dirty="0" smtClean="0">
                <a:solidFill>
                  <a:srgbClr val="A80000"/>
                </a:solidFill>
              </a:rPr>
              <a:t>8-10 </a:t>
            </a:r>
            <a:r>
              <a:rPr lang="en-US" dirty="0">
                <a:solidFill>
                  <a:srgbClr val="A80000"/>
                </a:solidFill>
              </a:rPr>
              <a:t>Basic load-balancing system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7675551" y="4013183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4098" name="Picture 2" descr="C:\Users\peterson\chimbo temp\Schneider2014\artwork\C8757_ch08_no callouts\Fig8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236101"/>
            <a:ext cx="7924800" cy="355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E571B3-6FF3-4668-B881-EE310ADFF41A}" type="slidenum">
              <a:rPr lang="en-US" smtClean="0">
                <a:solidFill>
                  <a:srgbClr val="A80000"/>
                </a:solidFill>
              </a:rPr>
              <a:pPr eaLnBrk="1" hangingPunct="1"/>
              <a:t>48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304800" y="2989947"/>
            <a:ext cx="2895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</a:t>
            </a:r>
            <a:r>
              <a:rPr lang="en-US" dirty="0" smtClean="0">
                <a:solidFill>
                  <a:srgbClr val="A80000"/>
                </a:solidFill>
              </a:rPr>
              <a:t>8-11 </a:t>
            </a:r>
            <a:r>
              <a:rPr lang="en-US" dirty="0">
                <a:solidFill>
                  <a:srgbClr val="A80000"/>
                </a:solidFill>
              </a:rPr>
              <a:t>Complex load </a:t>
            </a:r>
            <a:r>
              <a:rPr lang="en-US" dirty="0" smtClean="0">
                <a:solidFill>
                  <a:srgbClr val="A80000"/>
                </a:solidFill>
              </a:rPr>
              <a:t>balancing system</a:t>
            </a:r>
            <a:endParaRPr lang="en-US" dirty="0">
              <a:solidFill>
                <a:srgbClr val="A8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7176329" y="5299247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5122" name="Picture 2" descr="C:\Users\peterson\chimbo temp\Schneider2014\artwork\C8757_ch08_no callouts\Fig8-1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"/>
            <a:ext cx="4429125" cy="588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</a:t>
            </a:r>
            <a:endParaRPr lang="en-US" dirty="0"/>
          </a:p>
        </p:txBody>
      </p:sp>
      <p:sp>
        <p:nvSpPr>
          <p:cNvPr id="80899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397603"/>
            <a:ext cx="8382000" cy="4678363"/>
          </a:xfrm>
        </p:spPr>
        <p:txBody>
          <a:bodyPr/>
          <a:lstStyle/>
          <a:p>
            <a:r>
              <a:rPr lang="en-US" dirty="0" smtClean="0"/>
              <a:t>To reduce costs and effort many businesses are outsourcing entire networks using cloud computing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multiple organizations to share a network of servers and software giving businesses access to computers, storage and backup at lower cost</a:t>
            </a:r>
          </a:p>
          <a:p>
            <a:pPr lvl="1"/>
            <a:r>
              <a:rPr lang="en-US" dirty="0" smtClean="0"/>
              <a:t>Sometimes called infrastructure as a service (IaaS) or platform as a service (PaaS)</a:t>
            </a:r>
          </a:p>
          <a:p>
            <a:pPr lvl="1"/>
            <a:r>
              <a:rPr lang="en-US" dirty="0" smtClean="0"/>
              <a:t>Resources can be allocated dynamically as needed </a:t>
            </a:r>
            <a:endParaRPr lang="en-US" dirty="0"/>
          </a:p>
          <a:p>
            <a:r>
              <a:rPr lang="en-US" dirty="0" smtClean="0"/>
              <a:t>Some larger firms use hybrid cloud computing</a:t>
            </a:r>
          </a:p>
          <a:p>
            <a:pPr lvl="1"/>
            <a:r>
              <a:rPr lang="en-US" dirty="0" smtClean="0"/>
              <a:t>Move large-volume, routine work to cloud provider and maintain more sensitive data and processes internally</a:t>
            </a:r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92561-26DE-4B47-B734-6CC2027A1F09}" type="slidenum">
              <a:rPr lang="en-US" smtClean="0">
                <a:solidFill>
                  <a:srgbClr val="A80000"/>
                </a:solidFill>
              </a:rPr>
              <a:pPr/>
              <a:t>49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9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62B30-4DED-4A6A-90B3-8EC6E35A75CA}" type="slidenum">
              <a:rPr lang="en-US" smtClean="0">
                <a:solidFill>
                  <a:srgbClr val="A80000"/>
                </a:solidFill>
              </a:rPr>
              <a:pPr eaLnBrk="1" hangingPunct="1"/>
              <a:t>5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092200" y="5421539"/>
            <a:ext cx="451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8-1 Platform neutrality of the Web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7901619" y="4097349"/>
            <a:ext cx="1399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 Cengage Learning 2017</a:t>
            </a:r>
            <a:endParaRPr lang="en-US" sz="800" dirty="0"/>
          </a:p>
        </p:txBody>
      </p:sp>
      <p:pic>
        <p:nvPicPr>
          <p:cNvPr id="1026" name="Picture 2" descr="C:\Users\peterson\chimbo temp\Schneider2014\artwork\C8757_ch08_no callouts\Fig8-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3117"/>
            <a:ext cx="7696199" cy="471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7064A-3923-47E3-80FD-BDA48B87380E}" type="slidenum">
              <a:rPr lang="en-US" smtClean="0">
                <a:solidFill>
                  <a:srgbClr val="A80000"/>
                </a:solidFill>
              </a:rPr>
              <a:pPr eaLnBrk="1" hangingPunct="1"/>
              <a:t>50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914400" y="4852423"/>
            <a:ext cx="70070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8-12 Cloud computing provider global market share, 2015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200766"/>
            <a:ext cx="25907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© Cengage Learning 2015</a:t>
            </a:r>
            <a:endParaRPr lang="en-US" sz="1600" dirty="0"/>
          </a:p>
        </p:txBody>
      </p:sp>
      <p:pic>
        <p:nvPicPr>
          <p:cNvPr id="3" name="Snagit_PPT317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7" y="1013697"/>
            <a:ext cx="8356766" cy="346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Delivery Networks</a:t>
            </a:r>
            <a:endParaRPr lang="en-US" dirty="0"/>
          </a:p>
        </p:txBody>
      </p:sp>
      <p:sp>
        <p:nvSpPr>
          <p:cNvPr id="80899" name="Rectangle 8"/>
          <p:cNvSpPr>
            <a:spLocks noGrp="1" noChangeArrowheads="1"/>
          </p:cNvSpPr>
          <p:nvPr>
            <p:ph idx="1"/>
          </p:nvPr>
        </p:nvSpPr>
        <p:spPr>
          <a:xfrm>
            <a:off x="381000" y="1397603"/>
            <a:ext cx="8382000" cy="4678363"/>
          </a:xfrm>
        </p:spPr>
        <p:txBody>
          <a:bodyPr/>
          <a:lstStyle/>
          <a:p>
            <a:r>
              <a:rPr lang="en-US" dirty="0" smtClean="0"/>
              <a:t>Latency occurs when a transmission delay is caused by network inability to handle full traffic load</a:t>
            </a:r>
          </a:p>
          <a:p>
            <a:pPr lvl="1"/>
            <a:r>
              <a:rPr lang="en-US" dirty="0" smtClean="0"/>
              <a:t>Problem for businesses that rely on Internet to deliver large audio and video files to customers</a:t>
            </a:r>
          </a:p>
          <a:p>
            <a:r>
              <a:rPr lang="en-US" dirty="0" smtClean="0"/>
              <a:t>To prevent latency, online businesses have turned to content delivery networks </a:t>
            </a:r>
          </a:p>
          <a:p>
            <a:pPr lvl="1"/>
            <a:r>
              <a:rPr lang="en-US" dirty="0" smtClean="0"/>
              <a:t>Service that stores large file contents on multiple servers throughout the Internet for a fee</a:t>
            </a:r>
          </a:p>
          <a:p>
            <a:pPr lvl="1"/>
            <a:r>
              <a:rPr lang="en-US" dirty="0" smtClean="0"/>
              <a:t>Large file requests routed to nearest server with a stored copy of the file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sp>
        <p:nvSpPr>
          <p:cNvPr id="809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09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C192561-26DE-4B47-B734-6CC2027A1F09}" type="slidenum">
              <a:rPr lang="en-US" smtClean="0">
                <a:solidFill>
                  <a:srgbClr val="A80000"/>
                </a:solidFill>
              </a:rPr>
              <a:pPr/>
              <a:t>51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848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97064A-3923-47E3-80FD-BDA48B87380E}" type="slidenum">
              <a:rPr lang="en-US" smtClean="0">
                <a:solidFill>
                  <a:srgbClr val="A80000"/>
                </a:solidFill>
              </a:rPr>
              <a:pPr eaLnBrk="1" hangingPunct="1"/>
              <a:t>52</a:t>
            </a:fld>
            <a:endParaRPr lang="en-US" dirty="0" smtClean="0">
              <a:solidFill>
                <a:srgbClr val="A80000"/>
              </a:solidFill>
            </a:endParaRPr>
          </a:p>
        </p:txBody>
      </p:sp>
      <p:sp>
        <p:nvSpPr>
          <p:cNvPr id="81924" name="Rectangle 7"/>
          <p:cNvSpPr>
            <a:spLocks noChangeArrowheads="1"/>
          </p:cNvSpPr>
          <p:nvPr/>
        </p:nvSpPr>
        <p:spPr bwMode="auto">
          <a:xfrm>
            <a:off x="887506" y="5229914"/>
            <a:ext cx="63232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A80000"/>
                </a:solidFill>
              </a:rPr>
              <a:t>FIGURE </a:t>
            </a:r>
            <a:r>
              <a:rPr lang="en-US" dirty="0" smtClean="0">
                <a:solidFill>
                  <a:srgbClr val="A80000"/>
                </a:solidFill>
              </a:rPr>
              <a:t>8-13 Growth of Internet traffic, actual and projected</a:t>
            </a:r>
            <a:endParaRPr lang="en-US" dirty="0">
              <a:solidFill>
                <a:srgbClr val="A80000"/>
              </a:solidFill>
            </a:endParaRPr>
          </a:p>
        </p:txBody>
      </p:sp>
      <p:pic>
        <p:nvPicPr>
          <p:cNvPr id="2" name="Snagit_PPT46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8369"/>
            <a:ext cx="7315200" cy="474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Content Generation</a:t>
            </a:r>
          </a:p>
        </p:txBody>
      </p:sp>
      <p:sp>
        <p:nvSpPr>
          <p:cNvPr id="9221" name="Rectangle 8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678363"/>
          </a:xfrm>
        </p:spPr>
        <p:txBody>
          <a:bodyPr/>
          <a:lstStyle/>
          <a:p>
            <a:r>
              <a:rPr lang="en-US" dirty="0"/>
              <a:t>Static page is an </a:t>
            </a:r>
            <a:r>
              <a:rPr lang="en-US" dirty="0" smtClean="0"/>
              <a:t>unchanging </a:t>
            </a:r>
            <a:r>
              <a:rPr lang="en-US" dirty="0"/>
              <a:t>page retrieved from </a:t>
            </a:r>
            <a:r>
              <a:rPr lang="en-US" dirty="0" smtClean="0"/>
              <a:t>stored Web </a:t>
            </a:r>
            <a:r>
              <a:rPr lang="en-US" dirty="0"/>
              <a:t>server file(s)</a:t>
            </a:r>
          </a:p>
          <a:p>
            <a:r>
              <a:rPr lang="en-US" dirty="0" smtClean="0"/>
              <a:t>Dynamic page created in response to user request</a:t>
            </a:r>
          </a:p>
          <a:p>
            <a:pPr lvl="1"/>
            <a:r>
              <a:rPr lang="en-US" dirty="0" smtClean="0"/>
              <a:t>Customized pages give user an interactive experience</a:t>
            </a:r>
          </a:p>
          <a:p>
            <a:pPr lvl="2"/>
            <a:r>
              <a:rPr lang="en-US" dirty="0"/>
              <a:t>Client-side </a:t>
            </a:r>
            <a:r>
              <a:rPr lang="en-US" dirty="0" smtClean="0"/>
              <a:t>scripting </a:t>
            </a:r>
            <a:r>
              <a:rPr lang="en-US" dirty="0"/>
              <a:t>s</a:t>
            </a:r>
            <a:r>
              <a:rPr lang="en-US" dirty="0" smtClean="0"/>
              <a:t>oftware </a:t>
            </a:r>
            <a:r>
              <a:rPr lang="en-US" dirty="0"/>
              <a:t>operates on the Web client (browser</a:t>
            </a:r>
            <a:r>
              <a:rPr lang="en-US" dirty="0" smtClean="0"/>
              <a:t>) and changes </a:t>
            </a:r>
            <a:r>
              <a:rPr lang="en-US" dirty="0"/>
              <a:t>Web page display in response to a user’s </a:t>
            </a:r>
            <a:r>
              <a:rPr lang="en-US" dirty="0" smtClean="0"/>
              <a:t>actions (JavaScript </a:t>
            </a:r>
            <a:r>
              <a:rPr lang="en-US" dirty="0"/>
              <a:t>or Adobe </a:t>
            </a:r>
            <a:r>
              <a:rPr lang="en-US" dirty="0" smtClean="0"/>
              <a:t>Flash)</a:t>
            </a:r>
            <a:endParaRPr lang="en-US" dirty="0"/>
          </a:p>
          <a:p>
            <a:pPr lvl="2"/>
            <a:r>
              <a:rPr lang="en-US" dirty="0"/>
              <a:t>Server-side </a:t>
            </a:r>
            <a:r>
              <a:rPr lang="en-US" dirty="0" smtClean="0"/>
              <a:t>scripting program </a:t>
            </a:r>
            <a:r>
              <a:rPr lang="en-US" dirty="0"/>
              <a:t>runs on a Web </a:t>
            </a:r>
            <a:r>
              <a:rPr lang="en-US" dirty="0" smtClean="0"/>
              <a:t>server and creates </a:t>
            </a:r>
            <a:r>
              <a:rPr lang="en-US" dirty="0"/>
              <a:t>Web page in response to request for specific information from a Web client</a:t>
            </a:r>
          </a:p>
          <a:p>
            <a:pPr lvl="1"/>
            <a:endParaRPr lang="en-US" dirty="0" smtClean="0"/>
          </a:p>
        </p:txBody>
      </p:sp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9248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517D60F-76B9-4FB8-97BB-B1E5F36DED9F}" type="slidenum">
              <a:rPr lang="en-US" smtClean="0">
                <a:solidFill>
                  <a:srgbClr val="A80000"/>
                </a:solidFill>
              </a:rPr>
              <a:pPr/>
              <a:t>6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Content Generation (cont’d.)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97603"/>
            <a:ext cx="8305800" cy="4678363"/>
          </a:xfrm>
        </p:spPr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oftware tools to create dynamic Web pages </a:t>
            </a:r>
          </a:p>
          <a:p>
            <a:pPr lvl="1"/>
            <a:r>
              <a:rPr lang="en-US" dirty="0" smtClean="0"/>
              <a:t>Microsoft ASP.NET, Apache Software Foundation Hypertext Preprocessor (PHP) and Adobe ColdFusion</a:t>
            </a:r>
          </a:p>
          <a:p>
            <a:pPr lvl="1"/>
            <a:r>
              <a:rPr lang="en-US" dirty="0" smtClean="0"/>
              <a:t>AJAX </a:t>
            </a:r>
            <a:r>
              <a:rPr lang="en-US" dirty="0"/>
              <a:t>(asynchronous JavaScript and XML</a:t>
            </a:r>
            <a:r>
              <a:rPr lang="en-US" dirty="0" smtClean="0"/>
              <a:t>) creates </a:t>
            </a:r>
            <a:r>
              <a:rPr lang="en-US" dirty="0"/>
              <a:t>interactive Web sites that look like applications</a:t>
            </a:r>
          </a:p>
          <a:p>
            <a:pPr lvl="2"/>
            <a:r>
              <a:rPr lang="en-US" dirty="0" smtClean="0"/>
              <a:t>Ruby </a:t>
            </a:r>
            <a:r>
              <a:rPr lang="en-US" dirty="0"/>
              <a:t>on </a:t>
            </a:r>
            <a:r>
              <a:rPr lang="en-US" dirty="0" smtClean="0"/>
              <a:t>Rails, Scala and Python </a:t>
            </a:r>
            <a:r>
              <a:rPr lang="en-US" dirty="0"/>
              <a:t>(scripting language</a:t>
            </a:r>
            <a:r>
              <a:rPr lang="en-US" dirty="0" smtClean="0"/>
              <a:t>) are used to accomplish the same objectives</a:t>
            </a:r>
          </a:p>
          <a:p>
            <a:r>
              <a:rPr lang="en-US" dirty="0" smtClean="0"/>
              <a:t>Many Web sites use more than one language and/or development framework to accomplish specific objectives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78328BD-EC7E-4525-A522-5ACA51F06FE1}" type="slidenum">
              <a:rPr lang="en-US" smtClean="0">
                <a:solidFill>
                  <a:srgbClr val="A80000"/>
                </a:solidFill>
              </a:rPr>
              <a:pPr/>
              <a:t>7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Meanings of “Server”</a:t>
            </a:r>
          </a:p>
        </p:txBody>
      </p:sp>
      <p:sp>
        <p:nvSpPr>
          <p:cNvPr id="13317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Server is any computer providing files or making programs available to other computers connected to it through a network</a:t>
            </a:r>
          </a:p>
          <a:p>
            <a:pPr lvl="1"/>
            <a:r>
              <a:rPr lang="en-US" dirty="0" smtClean="0"/>
              <a:t>Server software makes files and programs available</a:t>
            </a:r>
          </a:p>
          <a:p>
            <a:pPr lvl="2"/>
            <a:r>
              <a:rPr lang="en-US" dirty="0" smtClean="0"/>
              <a:t>May be part of the operating system (OS) and be referred to as server software (confusing)</a:t>
            </a:r>
          </a:p>
          <a:p>
            <a:r>
              <a:rPr lang="en-US" dirty="0" smtClean="0"/>
              <a:t>Some servers connected to Internet via a router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Web server </a:t>
            </a:r>
            <a:r>
              <a:rPr lang="en-US" dirty="0" smtClean="0"/>
              <a:t>software that makes </a:t>
            </a:r>
            <a:r>
              <a:rPr lang="en-US" dirty="0"/>
              <a:t>server’s files available to other </a:t>
            </a:r>
            <a:r>
              <a:rPr lang="en-US" dirty="0" smtClean="0"/>
              <a:t>computers and called a Web server</a:t>
            </a:r>
          </a:p>
          <a:p>
            <a:r>
              <a:rPr lang="en-US" dirty="0" smtClean="0"/>
              <a:t>E-mail </a:t>
            </a:r>
            <a:r>
              <a:rPr lang="en-US" dirty="0"/>
              <a:t>server: handles incoming and outgoing </a:t>
            </a:r>
            <a:r>
              <a:rPr lang="en-US" dirty="0" smtClean="0"/>
              <a:t>e-mail</a:t>
            </a:r>
          </a:p>
        </p:txBody>
      </p:sp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C0957F-CFE4-459D-B908-46320748F65E}" type="slidenum">
              <a:rPr lang="en-US" smtClean="0">
                <a:solidFill>
                  <a:srgbClr val="A80000"/>
                </a:solidFill>
              </a:rPr>
              <a:pPr/>
              <a:t>8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Meanings of “Server” (cont’d.)</a:t>
            </a:r>
          </a:p>
        </p:txBody>
      </p:sp>
      <p:sp>
        <p:nvSpPr>
          <p:cNvPr id="14341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Database server runs database management software</a:t>
            </a:r>
          </a:p>
          <a:p>
            <a:r>
              <a:rPr lang="en-US" dirty="0" smtClean="0"/>
              <a:t>Transaction server runs accounting and inventory management software</a:t>
            </a:r>
          </a:p>
          <a:p>
            <a:r>
              <a:rPr lang="en-US" dirty="0" smtClean="0"/>
              <a:t>“Server</a:t>
            </a:r>
            <a:r>
              <a:rPr lang="en-US" dirty="0"/>
              <a:t>” describes several types of computer hardware and software</a:t>
            </a:r>
          </a:p>
          <a:p>
            <a:pPr lvl="1"/>
            <a:r>
              <a:rPr lang="en-US" dirty="0"/>
              <a:t>Context needed to determine the intended meaning</a:t>
            </a:r>
          </a:p>
          <a:p>
            <a:endParaRPr lang="en-US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1000" y="6245225"/>
            <a:ext cx="77724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EEC100"/>
                </a:solidFill>
              </a:rPr>
              <a:t>© 2017 Cengage Learning®. May not be scanned, copied or duplicated, or posted to a publicly accessible website, in whole or in part, except for use as permitted in a license distributed with a certain product or service or otherwise on a password-protected website or school-approved learning management system for classroom use. 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461F7C3-3D2C-43F0-91B8-AF6C8BD04104}" type="slidenum">
              <a:rPr lang="en-US" smtClean="0">
                <a:solidFill>
                  <a:srgbClr val="A80000"/>
                </a:solidFill>
              </a:rPr>
              <a:pPr/>
              <a:t>9</a:t>
            </a:fld>
            <a:endParaRPr lang="en-US" dirty="0" smtClean="0">
              <a:solidFill>
                <a:srgbClr val="A8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6031</Words>
  <Application>Microsoft Office PowerPoint</Application>
  <PresentationFormat>On-screen Show (4:3)</PresentationFormat>
  <Paragraphs>442</Paragraphs>
  <Slides>52</Slides>
  <Notes>51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Arial</vt:lpstr>
      <vt:lpstr>Times New Roman</vt:lpstr>
      <vt:lpstr>Default Design</vt:lpstr>
      <vt:lpstr>1_Default Design</vt:lpstr>
      <vt:lpstr>CHAPTER 8</vt:lpstr>
      <vt:lpstr>Learning Objectives</vt:lpstr>
      <vt:lpstr>Introduction</vt:lpstr>
      <vt:lpstr>Web Server Basics</vt:lpstr>
      <vt:lpstr>PowerPoint Presentation</vt:lpstr>
      <vt:lpstr>Dynamic Content Generation</vt:lpstr>
      <vt:lpstr>Dynamic Content Generation (cont’d.)</vt:lpstr>
      <vt:lpstr>Multiple Meanings of “Server”</vt:lpstr>
      <vt:lpstr>Multiple Meanings of “Server” (cont’d.)</vt:lpstr>
      <vt:lpstr>Web Client/Server Architectures</vt:lpstr>
      <vt:lpstr>Web Client/Server Architectures (cont’d.)</vt:lpstr>
      <vt:lpstr>PowerPoint Presentation</vt:lpstr>
      <vt:lpstr>Web Client/Server Architectures (cont’d.)</vt:lpstr>
      <vt:lpstr>Web Client/Server Architectures (cont’d.)</vt:lpstr>
      <vt:lpstr>PowerPoint Presentation</vt:lpstr>
      <vt:lpstr>Operating Systems for Web Servers </vt:lpstr>
      <vt:lpstr>Operating Systems for Web Servers (cont’d.) </vt:lpstr>
      <vt:lpstr>Web Server Software</vt:lpstr>
      <vt:lpstr>PowerPoint Presentation</vt:lpstr>
      <vt:lpstr>Electronic Mail (E-Mail) and   E-Mail Benefits and Drawback</vt:lpstr>
      <vt:lpstr>Spam and Solutions to the Spam Problem</vt:lpstr>
      <vt:lpstr>PowerPoint Presentation</vt:lpstr>
      <vt:lpstr>Individual User Antispam Tactics</vt:lpstr>
      <vt:lpstr>Basic Content Filtering</vt:lpstr>
      <vt:lpstr>Challenge-Response Content Filtering</vt:lpstr>
      <vt:lpstr>PowerPoint Presentation</vt:lpstr>
      <vt:lpstr>Advanced Content Filtering</vt:lpstr>
      <vt:lpstr>Legal Solutions</vt:lpstr>
      <vt:lpstr>Technical Solutions</vt:lpstr>
      <vt:lpstr>Technical Solutions (cont’d.)</vt:lpstr>
      <vt:lpstr>Web Site Utility Programs</vt:lpstr>
      <vt:lpstr>Tracert and Other Route-Tracing Programs</vt:lpstr>
      <vt:lpstr>PowerPoint Presentation</vt:lpstr>
      <vt:lpstr>Telnet and FTP Utilities and Indexing and Searching Utility Programs</vt:lpstr>
      <vt:lpstr>Data Analysis Software</vt:lpstr>
      <vt:lpstr>Link-Checking Utilities</vt:lpstr>
      <vt:lpstr>Remote Server Administration</vt:lpstr>
      <vt:lpstr>Web Server Hardware</vt:lpstr>
      <vt:lpstr>Server Computers</vt:lpstr>
      <vt:lpstr>PowerPoint Presentation</vt:lpstr>
      <vt:lpstr>Web Servers and Green Computing</vt:lpstr>
      <vt:lpstr>Web Server Performance Evaluation</vt:lpstr>
      <vt:lpstr>Web Server Hardware Architectures</vt:lpstr>
      <vt:lpstr>Web Server Hardware Architectures (cont’d.)</vt:lpstr>
      <vt:lpstr>PowerPoint Presentation</vt:lpstr>
      <vt:lpstr>Load-Balancing Systems</vt:lpstr>
      <vt:lpstr>PowerPoint Presentation</vt:lpstr>
      <vt:lpstr>PowerPoint Presentation</vt:lpstr>
      <vt:lpstr>Cloud Computing</vt:lpstr>
      <vt:lpstr>PowerPoint Presentation</vt:lpstr>
      <vt:lpstr>Content Delivery Networks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117</cp:revision>
  <dcterms:created xsi:type="dcterms:W3CDTF">2008-07-23T22:47:26Z</dcterms:created>
  <dcterms:modified xsi:type="dcterms:W3CDTF">2016-02-08T02:28:38Z</dcterms:modified>
</cp:coreProperties>
</file>